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326" r:id="rId3"/>
    <p:sldId id="257" r:id="rId4"/>
    <p:sldId id="274" r:id="rId5"/>
    <p:sldId id="325" r:id="rId6"/>
    <p:sldId id="280" r:id="rId7"/>
    <p:sldId id="281" r:id="rId8"/>
    <p:sldId id="309" r:id="rId9"/>
    <p:sldId id="264" r:id="rId10"/>
    <p:sldId id="276" r:id="rId11"/>
    <p:sldId id="327" r:id="rId12"/>
    <p:sldId id="284" r:id="rId13"/>
    <p:sldId id="311" r:id="rId14"/>
    <p:sldId id="313" r:id="rId15"/>
    <p:sldId id="282" r:id="rId16"/>
    <p:sldId id="287" r:id="rId17"/>
    <p:sldId id="314" r:id="rId18"/>
    <p:sldId id="315" r:id="rId19"/>
    <p:sldId id="291" r:id="rId20"/>
    <p:sldId id="263" r:id="rId21"/>
    <p:sldId id="320" r:id="rId22"/>
    <p:sldId id="321" r:id="rId23"/>
    <p:sldId id="322" r:id="rId24"/>
    <p:sldId id="294" r:id="rId25"/>
    <p:sldId id="265" r:id="rId26"/>
    <p:sldId id="266"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3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tam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giác</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cách</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đều</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ba</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cạnh</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1200"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nó</a:t>
            </a:r>
            <a:r>
              <a:rPr lang="en-US" altLang="en-US" sz="12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336893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441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0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38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38.svg"/><Relationship Id="rId3" Type="http://schemas.openxmlformats.org/officeDocument/2006/relationships/image" Target="../media/image36.svg"/><Relationship Id="rId2" Type="http://schemas.openxmlformats.org/officeDocument/2006/relationships/image" Target="../media/image17.png"/><Relationship Id="rId16" Type="http://schemas.openxmlformats.org/officeDocument/2006/relationships/image" Target="../media/image39.png"/><Relationship Id="rId1" Type="http://schemas.openxmlformats.org/officeDocument/2006/relationships/slideLayout" Target="../slideLayouts/slideLayout7.xml"/><Relationship Id="rId15" Type="http://schemas.openxmlformats.org/officeDocument/2006/relationships/image" Target="../media/image38.png"/><Relationship Id="rId5" Type="http://schemas.openxmlformats.org/officeDocument/2006/relationships/image" Target="../media/image44.sv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0.png"/><Relationship Id="rId15" Type="http://schemas.openxmlformats.org/officeDocument/2006/relationships/image" Target="../media/image42.png"/><Relationship Id="rId4" Type="http://schemas.openxmlformats.org/officeDocument/2006/relationships/image" Target="../media/image33.svg"/><Relationship Id="rId14" Type="http://schemas.openxmlformats.org/officeDocument/2006/relationships/image" Target="../media/image74.png"/></Relationships>
</file>

<file path=ppt/slides/_rels/slide13.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0.png"/><Relationship Id="rId15" Type="http://schemas.openxmlformats.org/officeDocument/2006/relationships/image" Target="../media/image77.png"/><Relationship Id="rId4" Type="http://schemas.openxmlformats.org/officeDocument/2006/relationships/image" Target="../media/image33.sv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0.png"/><Relationship Id="rId15" Type="http://schemas.openxmlformats.org/officeDocument/2006/relationships/image" Target="../media/image78.png"/><Relationship Id="rId4" Type="http://schemas.openxmlformats.org/officeDocument/2006/relationships/image" Target="../media/image33.sv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2.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3.svg"/><Relationship Id="rId12" Type="http://schemas.openxmlformats.org/officeDocument/2006/relationships/image" Target="../media/image19.svg"/><Relationship Id="rId25"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24" Type="http://schemas.openxmlformats.org/officeDocument/2006/relationships/image" Target="../media/image46.svg"/><Relationship Id="rId5" Type="http://schemas.openxmlformats.org/officeDocument/2006/relationships/image" Target="../media/image42.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3.svg"/><Relationship Id="rId12" Type="http://schemas.openxmlformats.org/officeDocument/2006/relationships/image" Target="../media/image19.svg"/><Relationship Id="rId25"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24" Type="http://schemas.openxmlformats.org/officeDocument/2006/relationships/image" Target="../media/image46.svg"/><Relationship Id="rId5" Type="http://schemas.openxmlformats.org/officeDocument/2006/relationships/image" Target="../media/image42.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33.svg"/><Relationship Id="rId12" Type="http://schemas.openxmlformats.org/officeDocument/2006/relationships/image" Target="../media/image19.svg"/><Relationship Id="rId25"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24" Type="http://schemas.openxmlformats.org/officeDocument/2006/relationships/image" Target="../media/image46.svg"/><Relationship Id="rId5" Type="http://schemas.openxmlformats.org/officeDocument/2006/relationships/image" Target="../media/image42.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6.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07/relationships/hdphoto" Target="../media/hdphoto8.wdp"/><Relationship Id="rId7" Type="http://schemas.openxmlformats.org/officeDocument/2006/relationships/image" Target="../media/image44.svg"/><Relationship Id="rId2" Type="http://schemas.openxmlformats.org/officeDocument/2006/relationships/image" Target="../media/image4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7.png"/><Relationship Id="rId10" Type="http://schemas.openxmlformats.org/officeDocument/2006/relationships/image" Target="../media/image49.png"/><Relationship Id="rId4" Type="http://schemas.openxmlformats.org/officeDocument/2006/relationships/image" Target="../media/image42.svg"/><Relationship Id="rId9" Type="http://schemas.openxmlformats.org/officeDocument/2006/relationships/image" Target="../media/image91.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8.wdp"/><Relationship Id="rId7" Type="http://schemas.openxmlformats.org/officeDocument/2006/relationships/image" Target="../media/image44.svg"/><Relationship Id="rId2" Type="http://schemas.openxmlformats.org/officeDocument/2006/relationships/image" Target="../media/image4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1.wdp"/><Relationship Id="rId7" Type="http://schemas.openxmlformats.org/officeDocument/2006/relationships/image" Target="../media/image44.svg"/><Relationship Id="rId2" Type="http://schemas.openxmlformats.org/officeDocument/2006/relationships/image" Target="../media/image47.png"/><Relationship Id="rId1" Type="http://schemas.openxmlformats.org/officeDocument/2006/relationships/slideLayout" Target="../slideLayouts/slideLayout7.xml"/><Relationship Id="rId10" Type="http://schemas.microsoft.com/office/2007/relationships/hdphoto" Target="../media/hdphoto9.wdp"/><Relationship Id="rId9" Type="http://schemas.openxmlformats.org/officeDocument/2006/relationships/image" Target="../media/image50.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9.wdp"/><Relationship Id="rId7" Type="http://schemas.openxmlformats.org/officeDocument/2006/relationships/image" Target="../media/image44.svg"/><Relationship Id="rId2" Type="http://schemas.openxmlformats.org/officeDocument/2006/relationships/image" Target="../media/image5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7" Type="http://schemas.openxmlformats.org/officeDocument/2006/relationships/image" Target="../media/image48.svg"/><Relationship Id="rId33" Type="http://schemas.openxmlformats.org/officeDocument/2006/relationships/image" Target="../media/image32.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46.svg"/><Relationship Id="rId10" Type="http://schemas.openxmlformats.org/officeDocument/2006/relationships/image" Target="../media/image55.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48.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3.png"/><Relationship Id="rId9" Type="http://schemas.openxmlformats.org/officeDocument/2006/relationships/image" Target="../media/image21.sv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59.png"/><Relationship Id="rId9" Type="http://schemas.openxmlformats.org/officeDocument/2006/relationships/image" Target="../media/image4.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6.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47" Type="http://schemas.microsoft.com/office/2007/relationships/hdphoto" Target="../media/hdphoto2.wdp"/><Relationship Id="rId50" Type="http://schemas.microsoft.com/office/2007/relationships/hdphoto" Target="../media/hdphoto3.wdp"/><Relationship Id="rId46" Type="http://schemas.openxmlformats.org/officeDocument/2006/relationships/image" Target="../media/image20.png"/><Relationship Id="rId7"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22.png"/><Relationship Id="rId48"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8" Type="http://schemas.openxmlformats.org/officeDocument/2006/relationships/image" Target="../media/image44.svg"/><Relationship Id="rId3" Type="http://schemas.microsoft.com/office/2007/relationships/hdphoto" Target="../media/hdphoto4.wdp"/><Relationship Id="rId7" Type="http://schemas.openxmlformats.org/officeDocument/2006/relationships/image" Target="../media/image24.png"/><Relationship Id="rId2" Type="http://schemas.openxmlformats.org/officeDocument/2006/relationships/image" Target="../media/image23.png"/><Relationship Id="rId20"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10" Type="http://schemas.openxmlformats.org/officeDocument/2006/relationships/image" Target="../media/image26.png"/><Relationship Id="rId19" Type="http://schemas.openxmlformats.org/officeDocument/2006/relationships/image" Target="../media/image27.png"/><Relationship Id="rId9" Type="http://schemas.microsoft.com/office/2007/relationships/hdphoto" Target="../media/hdphoto5.wdp"/><Relationship Id="rId22"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3.sv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42.svg"/><Relationship Id="rId10" Type="http://schemas.openxmlformats.org/officeDocument/2006/relationships/image" Target="../media/image148.svg"/><Relationship Id="rId4" Type="http://schemas.openxmlformats.org/officeDocument/2006/relationships/image" Target="../media/image28.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13" Type="http://schemas.openxmlformats.org/officeDocument/2006/relationships/image" Target="../media/image32.jpg"/><Relationship Id="rId3" Type="http://schemas.microsoft.com/office/2007/relationships/hdphoto" Target="../media/hdphoto2.wdp"/><Relationship Id="rId12" Type="http://schemas.openxmlformats.org/officeDocument/2006/relationships/image" Target="../media/image62.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38.svg"/><Relationship Id="rId10" Type="http://schemas.openxmlformats.org/officeDocument/2006/relationships/image" Target="../media/image1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33.png"/><Relationship Id="rId27" Type="http://schemas.openxmlformats.org/officeDocument/2006/relationships/image" Target="../media/image170.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35.png"/><Relationship Id="rId7" Type="http://schemas.openxmlformats.org/officeDocument/2006/relationships/image" Target="../media/image38.svg"/><Relationship Id="rId33" Type="http://schemas.openxmlformats.org/officeDocument/2006/relationships/image" Target="../media/image34.png"/><Relationship Id="rId38" Type="http://schemas.openxmlformats.org/officeDocument/2006/relationships/image" Target="../media/image575.svg"/><Relationship Id="rId2" Type="http://schemas.openxmlformats.org/officeDocument/2006/relationships/image" Target="../media/image17.png"/><Relationship Id="rId1" Type="http://schemas.openxmlformats.org/officeDocument/2006/relationships/slideLayout" Target="../slideLayouts/slideLayout7.xml"/><Relationship Id="rId32" Type="http://schemas.openxmlformats.org/officeDocument/2006/relationships/image" Target="../media/image23.svg"/><Relationship Id="rId37" Type="http://schemas.openxmlformats.org/officeDocument/2006/relationships/image" Target="../media/image37.png"/><Relationship Id="rId36" Type="http://schemas.openxmlformats.org/officeDocument/2006/relationships/image" Target="../media/image36.png"/><Relationship Id="rId28" Type="http://schemas.openxmlformats.org/officeDocument/2006/relationships/image" Target="../media/image77.svg"/><Relationship Id="rId10" Type="http://schemas.openxmlformats.org/officeDocument/2006/relationships/image" Target="../media/image75.svg"/><Relationship Id="rId9" Type="http://schemas.openxmlformats.org/officeDocument/2006/relationships/image" Target="../media/image13.png"/><Relationship Id="rId35"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kumimoji="0" lang="en-US" sz="7500" b="1" i="0" u="none" strike="noStrike" kern="0" cap="none" spc="0" normalizeH="0" baseline="0" noProof="0" dirty="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a:t>
            </a:r>
            <a:endParaRPr kumimoji="0" lang="en-US" sz="7500" b="1" i="0" u="none" strike="noStrike" kern="0" cap="none" spc="0" normalizeH="0" noProof="0" dirty="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a:p>
            <a:pPr lvl="0">
              <a:lnSpc>
                <a:spcPct val="150000"/>
              </a:lnSpc>
              <a:buClr>
                <a:srgbClr val="04596F"/>
              </a:buClr>
              <a:defRPr/>
            </a:pPr>
            <a:r>
              <a:rPr lang="en-US" sz="7500" b="1" kern="0" dirty="0" smtClean="0">
                <a:ln w="0"/>
                <a:solidFill>
                  <a:schemeClr val="bg1"/>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THẦY </a:t>
            </a:r>
            <a:r>
              <a:rPr lang="en-US" sz="7500" b="1" kern="0" dirty="0">
                <a:ln w="0"/>
                <a:solidFill>
                  <a:schemeClr val="bg1"/>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CÔ </a:t>
            </a:r>
            <a:r>
              <a:rPr lang="en-US" sz="7500" b="1" kern="0" dirty="0" smtClean="0">
                <a:ln w="0"/>
                <a:solidFill>
                  <a:schemeClr val="bg1"/>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VÀ CÁC </a:t>
            </a:r>
            <a:r>
              <a:rPr kumimoji="0" lang="en-US" sz="7500" b="1" i="0" u="none" strike="noStrike" kern="0" cap="none" spc="0" normalizeH="0" noProof="0" dirty="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dirty="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dirty="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09600" y="9631954"/>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819992" y="9649266"/>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896600" y="9631954"/>
            <a:ext cx="8659085" cy="2868322"/>
          </a:xfrm>
          <a:prstGeom prst="rect">
            <a:avLst/>
          </a:prstGeom>
        </p:spPr>
      </p:pic>
      <p:sp>
        <p:nvSpPr>
          <p:cNvPr id="5" name="Rectangle 4"/>
          <p:cNvSpPr/>
          <p:nvPr/>
        </p:nvSpPr>
        <p:spPr>
          <a:xfrm>
            <a:off x="6659118" y="187443"/>
            <a:ext cx="4741161" cy="1002710"/>
          </a:xfrm>
          <a:prstGeom prst="rect">
            <a:avLst/>
          </a:prstGeom>
          <a:noFill/>
          <a:ln>
            <a:solidFill>
              <a:srgbClr val="FFFF0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spcAft>
                <a:spcPts val="800"/>
              </a:spcAft>
            </a:pPr>
            <a:r>
              <a:rPr lang="nl-NL" sz="4500" b="1" dirty="0" smtClean="0">
                <a:ln w="0"/>
                <a:solidFill>
                  <a:schemeClr val="bg1"/>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rPr>
              <a:t>CHỨNG MINH</a:t>
            </a:r>
            <a:endParaRPr lang="en-US" sz="4500" b="1" dirty="0">
              <a:ln w="0"/>
              <a:solidFill>
                <a:schemeClr val="bg1"/>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02000" y="-1021597"/>
            <a:ext cx="2374070" cy="2362200"/>
          </a:xfrm>
          <a:prstGeom prst="rect">
            <a:avLst/>
          </a:prstGeom>
        </p:spPr>
      </p:pic>
      <p:pic>
        <p:nvPicPr>
          <p:cNvPr id="15"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12358" y="9510754"/>
            <a:ext cx="2919163" cy="532747"/>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85800" y="1357915"/>
                <a:ext cx="16992600" cy="7060587"/>
              </a:xfrm>
              <a:prstGeom prst="rect">
                <a:avLst/>
              </a:prstGeom>
            </p:spPr>
            <p:txBody>
              <a:bodyPr wrap="square">
                <a:spAutoFit/>
              </a:bodyPr>
              <a:lstStyle/>
              <a:p>
                <a:pPr algn="just">
                  <a:lnSpc>
                    <a:spcPct val="150000"/>
                  </a:lnSpc>
                  <a:spcAft>
                    <a:spcPts val="1200"/>
                  </a:spcAft>
                </a:pP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toán</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nhà</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200"/>
                  </a:spcAft>
                </a:pP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 </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tam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giác</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ABC,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giác</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BE, CF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góc</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𝐴</m:t>
                    </m:r>
                    <m:r>
                      <a:rPr lang="en-US" sz="4000" b="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𝐵</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𝐶</m:t>
                    </m:r>
                  </m:oMath>
                </a14:m>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B</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𝐶𝐴</m:t>
                    </m:r>
                  </m:oMath>
                </a14:m>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cắt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𝑀</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𝐵𝐶</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𝐶𝐴</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minh</a:t>
                </a:r>
              </a:p>
              <a:p>
                <a:pPr marL="742950" indent="-742950" algn="just">
                  <a:lnSpc>
                    <a:spcPct val="150000"/>
                  </a:lnSpc>
                  <a:spcAft>
                    <a:spcPts val="1200"/>
                  </a:spcAft>
                  <a:buAutoNum type="alphaLcParenR"/>
                </a:pPr>
                <a:r>
                  <a:rPr lang="en-US" sz="40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IM = IP</a:t>
                </a:r>
              </a:p>
              <a:p>
                <a:pPr marL="742950" indent="-742950" algn="just">
                  <a:lnSpc>
                    <a:spcPct val="150000"/>
                  </a:lnSpc>
                  <a:spcAft>
                    <a:spcPts val="1200"/>
                  </a:spcAft>
                  <a:buAutoNum type="alphaLcParenR"/>
                </a:pP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IM = IN</a:t>
                </a:r>
                <a:endPar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50000"/>
                  </a:lnSpc>
                  <a:spcAft>
                    <a:spcPts val="1200"/>
                  </a:spcAft>
                  <a:buAutoNum type="alphaLcParenR"/>
                </a:pP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AI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tia</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giác</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góc</a:t>
                </a:r>
                <a:r>
                  <a:rPr lang="en-US" sz="4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BAC</a:t>
                </a:r>
                <a:endParaRPr lang="en-US" sz="40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85800" y="1357915"/>
                <a:ext cx="16992600" cy="7060587"/>
              </a:xfrm>
              <a:prstGeom prst="rect">
                <a:avLst/>
              </a:prstGeom>
              <a:blipFill rotWithShape="0">
                <a:blip r:embed="rId16"/>
                <a:stretch>
                  <a:fillRect l="-1292" r="-1256" b="-2850"/>
                </a:stretch>
              </a:blipFill>
            </p:spPr>
            <p:txBody>
              <a:bodyPr/>
              <a:lstStyle/>
              <a:p>
                <a:r>
                  <a:rPr lang="en-US">
                    <a:noFill/>
                  </a:rPr>
                  <a:t> </a:t>
                </a:r>
              </a:p>
            </p:txBody>
          </p:sp>
        </mc:Fallback>
      </mc:AlternateContent>
    </p:spTree>
    <p:extLst>
      <p:ext uri="{BB962C8B-B14F-4D97-AF65-F5344CB8AC3E}">
        <p14:creationId xmlns:p14="http://schemas.microsoft.com/office/powerpoint/2010/main" val="40598510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95785" y="3029754"/>
            <a:ext cx="72009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altLang="en-US" sz="4200" dirty="0" err="1">
                <a:solidFill>
                  <a:schemeClr val="accent1"/>
                </a:solidFill>
                <a:latin typeface="Times New Roman" panose="02020603050405020304" pitchFamily="18" charset="0"/>
                <a:cs typeface="Times New Roman" panose="02020603050405020304" pitchFamily="18" charset="0"/>
              </a:rPr>
              <a:t>Vậy</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địa</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điểm</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cần</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tìm</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để</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xây</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dựng</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một</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đài</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quan</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sát</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sao</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cho</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các</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khoảng</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cách</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từ</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đó</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đến</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hai</a:t>
            </a:r>
            <a:r>
              <a:rPr lang="en-US" altLang="en-US" sz="4200" dirty="0">
                <a:solidFill>
                  <a:schemeClr val="accent1"/>
                </a:solidFill>
                <a:latin typeface="Times New Roman" panose="02020603050405020304" pitchFamily="18" charset="0"/>
                <a:cs typeface="Times New Roman" panose="02020603050405020304" pitchFamily="18" charset="0"/>
              </a:rPr>
              <a:t> con </a:t>
            </a:r>
            <a:r>
              <a:rPr lang="en-US" altLang="en-US" sz="4200" dirty="0" err="1">
                <a:solidFill>
                  <a:schemeClr val="accent1"/>
                </a:solidFill>
                <a:latin typeface="Times New Roman" panose="02020603050405020304" pitchFamily="18" charset="0"/>
                <a:cs typeface="Times New Roman" panose="02020603050405020304" pitchFamily="18" charset="0"/>
              </a:rPr>
              <a:t>đường</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và</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đến</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bờ</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sông</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bằng</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nhau</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là</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giao</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điểm</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ba</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đường</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phân</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giác</a:t>
            </a:r>
            <a:r>
              <a:rPr lang="en-US" altLang="en-US" sz="4200" dirty="0">
                <a:solidFill>
                  <a:schemeClr val="accent1"/>
                </a:solidFill>
                <a:latin typeface="Times New Roman" panose="02020603050405020304" pitchFamily="18" charset="0"/>
                <a:cs typeface="Times New Roman" panose="02020603050405020304" pitchFamily="18" charset="0"/>
              </a:rPr>
              <a:t> </a:t>
            </a:r>
            <a:r>
              <a:rPr lang="en-US" altLang="en-US" sz="4200" dirty="0" err="1">
                <a:solidFill>
                  <a:schemeClr val="accent1"/>
                </a:solidFill>
                <a:latin typeface="Times New Roman" panose="02020603050405020304" pitchFamily="18" charset="0"/>
                <a:cs typeface="Times New Roman" panose="02020603050405020304" pitchFamily="18" charset="0"/>
              </a:rPr>
              <a:t>của</a:t>
            </a:r>
            <a:r>
              <a:rPr lang="en-US" altLang="en-US" sz="4200" dirty="0">
                <a:solidFill>
                  <a:schemeClr val="accent1"/>
                </a:solidFill>
                <a:latin typeface="Times New Roman" panose="02020603050405020304" pitchFamily="18" charset="0"/>
                <a:cs typeface="Times New Roman" panose="02020603050405020304" pitchFamily="18" charset="0"/>
              </a:rPr>
              <a:t> tam </a:t>
            </a:r>
            <a:r>
              <a:rPr lang="en-US" altLang="en-US" sz="4200" dirty="0" err="1">
                <a:solidFill>
                  <a:schemeClr val="accent1"/>
                </a:solidFill>
                <a:latin typeface="Times New Roman" panose="02020603050405020304" pitchFamily="18" charset="0"/>
                <a:cs typeface="Times New Roman" panose="02020603050405020304" pitchFamily="18" charset="0"/>
              </a:rPr>
              <a:t>giác</a:t>
            </a:r>
            <a:r>
              <a:rPr lang="en-US" altLang="en-US" sz="4200" dirty="0">
                <a:solidFill>
                  <a:schemeClr val="accent1"/>
                </a:solidFill>
                <a:latin typeface="Times New Roman" panose="02020603050405020304" pitchFamily="18" charset="0"/>
                <a:cs typeface="Times New Roman" panose="02020603050405020304" pitchFamily="18" charset="0"/>
              </a:rPr>
              <a:t> ABC.</a:t>
            </a:r>
            <a:endParaRPr lang="en-US" altLang="en-US" sz="3900"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27652" name="Group 4"/>
          <p:cNvGrpSpPr>
            <a:grpSpLocks/>
          </p:cNvGrpSpPr>
          <p:nvPr/>
        </p:nvGrpSpPr>
        <p:grpSpPr bwMode="auto">
          <a:xfrm>
            <a:off x="7772400" y="1371600"/>
            <a:ext cx="7886700" cy="8229600"/>
            <a:chOff x="2304" y="576"/>
            <a:chExt cx="3312" cy="3456"/>
          </a:xfrm>
        </p:grpSpPr>
        <p:pic>
          <p:nvPicPr>
            <p:cNvPr id="23557" name="Picture 5"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576"/>
              <a:ext cx="331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6"/>
            <p:cNvGrpSpPr>
              <a:grpSpLocks/>
            </p:cNvGrpSpPr>
            <p:nvPr/>
          </p:nvGrpSpPr>
          <p:grpSpPr bwMode="auto">
            <a:xfrm>
              <a:off x="3722" y="1770"/>
              <a:ext cx="266" cy="220"/>
              <a:chOff x="2624" y="1755"/>
              <a:chExt cx="420" cy="226"/>
            </a:xfrm>
          </p:grpSpPr>
          <p:sp>
            <p:nvSpPr>
              <p:cNvPr id="23580" name="Line 7"/>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nvGrpSpPr>
              <p:cNvPr id="23581" name="Group 8"/>
              <p:cNvGrpSpPr>
                <a:grpSpLocks/>
              </p:cNvGrpSpPr>
              <p:nvPr/>
            </p:nvGrpSpPr>
            <p:grpSpPr bwMode="auto">
              <a:xfrm>
                <a:off x="2661" y="1755"/>
                <a:ext cx="54" cy="46"/>
                <a:chOff x="2679" y="1746"/>
                <a:chExt cx="54" cy="45"/>
              </a:xfrm>
            </p:grpSpPr>
            <p:sp>
              <p:nvSpPr>
                <p:cNvPr id="23585" name="Line 9"/>
                <p:cNvSpPr>
                  <a:spLocks noChangeShapeType="1"/>
                </p:cNvSpPr>
                <p:nvPr/>
              </p:nvSpPr>
              <p:spPr bwMode="auto">
                <a:xfrm rot="1380000">
                  <a:off x="2679" y="174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86" name="Line 10"/>
                <p:cNvSpPr>
                  <a:spLocks noChangeShapeType="1"/>
                </p:cNvSpPr>
                <p:nvPr/>
              </p:nvSpPr>
              <p:spPr bwMode="auto">
                <a:xfrm rot="20400000" flipH="1">
                  <a:off x="2685" y="1762"/>
                  <a:ext cx="48" cy="2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grpSp>
            <p:nvGrpSpPr>
              <p:cNvPr id="23582" name="Group 11"/>
              <p:cNvGrpSpPr>
                <a:grpSpLocks/>
              </p:cNvGrpSpPr>
              <p:nvPr/>
            </p:nvGrpSpPr>
            <p:grpSpPr bwMode="auto">
              <a:xfrm>
                <a:off x="2812" y="1844"/>
                <a:ext cx="14" cy="58"/>
                <a:chOff x="2832" y="1833"/>
                <a:chExt cx="15" cy="57"/>
              </a:xfrm>
            </p:grpSpPr>
            <p:sp>
              <p:nvSpPr>
                <p:cNvPr id="23583" name="Line 12"/>
                <p:cNvSpPr>
                  <a:spLocks noChangeShapeType="1"/>
                </p:cNvSpPr>
                <p:nvPr/>
              </p:nvSpPr>
              <p:spPr bwMode="auto">
                <a:xfrm>
                  <a:off x="2832" y="1833"/>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84" name="Line 13"/>
                <p:cNvSpPr>
                  <a:spLocks noChangeShapeType="1"/>
                </p:cNvSpPr>
                <p:nvPr/>
              </p:nvSpPr>
              <p:spPr bwMode="auto">
                <a:xfrm>
                  <a:off x="2847" y="1842"/>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grpSp>
        <p:grpSp>
          <p:nvGrpSpPr>
            <p:cNvPr id="23559" name="Group 14"/>
            <p:cNvGrpSpPr>
              <a:grpSpLocks/>
            </p:cNvGrpSpPr>
            <p:nvPr/>
          </p:nvGrpSpPr>
          <p:grpSpPr bwMode="auto">
            <a:xfrm>
              <a:off x="3988" y="1703"/>
              <a:ext cx="326" cy="287"/>
              <a:chOff x="3044" y="1686"/>
              <a:chExt cx="516" cy="295"/>
            </a:xfrm>
          </p:grpSpPr>
          <p:sp>
            <p:nvSpPr>
              <p:cNvPr id="23575" name="Line 15"/>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76" name="Line 16"/>
              <p:cNvSpPr>
                <a:spLocks noChangeShapeType="1"/>
              </p:cNvSpPr>
              <p:nvPr/>
            </p:nvSpPr>
            <p:spPr bwMode="auto">
              <a:xfrm rot="900000" flipH="1">
                <a:off x="3486" y="1686"/>
                <a:ext cx="46"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77" name="Line 17"/>
              <p:cNvSpPr>
                <a:spLocks noChangeShapeType="1"/>
              </p:cNvSpPr>
              <p:nvPr/>
            </p:nvSpPr>
            <p:spPr bwMode="auto">
              <a:xfrm rot="-15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78" name="Line 18"/>
              <p:cNvSpPr>
                <a:spLocks noChangeShapeType="1"/>
              </p:cNvSpPr>
              <p:nvPr/>
            </p:nvSpPr>
            <p:spPr bwMode="auto">
              <a:xfrm>
                <a:off x="3264" y="1850"/>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79" name="Line 19"/>
              <p:cNvSpPr>
                <a:spLocks noChangeShapeType="1"/>
              </p:cNvSpPr>
              <p:nvPr/>
            </p:nvSpPr>
            <p:spPr bwMode="auto">
              <a:xfrm>
                <a:off x="3282" y="1847"/>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grpSp>
          <p:nvGrpSpPr>
            <p:cNvPr id="23560" name="Group 20"/>
            <p:cNvGrpSpPr>
              <a:grpSpLocks/>
            </p:cNvGrpSpPr>
            <p:nvPr/>
          </p:nvGrpSpPr>
          <p:grpSpPr bwMode="auto">
            <a:xfrm>
              <a:off x="3988" y="1990"/>
              <a:ext cx="61" cy="353"/>
              <a:chOff x="3044" y="1981"/>
              <a:chExt cx="97" cy="363"/>
            </a:xfrm>
          </p:grpSpPr>
          <p:sp>
            <p:nvSpPr>
              <p:cNvPr id="23568" name="Line 21"/>
              <p:cNvSpPr>
                <a:spLocks noChangeShapeType="1"/>
              </p:cNvSpPr>
              <p:nvPr/>
            </p:nvSpPr>
            <p:spPr bwMode="auto">
              <a:xfrm>
                <a:off x="3044" y="1981"/>
                <a:ext cx="47"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nvGrpSpPr>
              <p:cNvPr id="23569" name="Group 22"/>
              <p:cNvGrpSpPr>
                <a:grpSpLocks/>
              </p:cNvGrpSpPr>
              <p:nvPr/>
            </p:nvGrpSpPr>
            <p:grpSpPr bwMode="auto">
              <a:xfrm>
                <a:off x="3091" y="2282"/>
                <a:ext cx="50" cy="53"/>
                <a:chOff x="3120" y="2265"/>
                <a:chExt cx="51" cy="51"/>
              </a:xfrm>
            </p:grpSpPr>
            <p:sp>
              <p:nvSpPr>
                <p:cNvPr id="23573" name="Line 23"/>
                <p:cNvSpPr>
                  <a:spLocks noChangeShapeType="1"/>
                </p:cNvSpPr>
                <p:nvPr/>
              </p:nvSpPr>
              <p:spPr bwMode="auto">
                <a:xfrm rot="-300000">
                  <a:off x="3120" y="2265"/>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74" name="Line 24"/>
                <p:cNvSpPr>
                  <a:spLocks noChangeShapeType="1"/>
                </p:cNvSpPr>
                <p:nvPr/>
              </p:nvSpPr>
              <p:spPr bwMode="auto">
                <a:xfrm rot="-300000">
                  <a:off x="3171" y="22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grpSp>
            <p:nvGrpSpPr>
              <p:cNvPr id="23570" name="Group 25"/>
              <p:cNvGrpSpPr>
                <a:grpSpLocks/>
              </p:cNvGrpSpPr>
              <p:nvPr/>
            </p:nvGrpSpPr>
            <p:grpSpPr bwMode="auto">
              <a:xfrm>
                <a:off x="3044" y="2175"/>
                <a:ext cx="50" cy="16"/>
                <a:chOff x="3072" y="2160"/>
                <a:chExt cx="51" cy="15"/>
              </a:xfrm>
            </p:grpSpPr>
            <p:sp>
              <p:nvSpPr>
                <p:cNvPr id="23571" name="Line 26"/>
                <p:cNvSpPr>
                  <a:spLocks noChangeShapeType="1"/>
                </p:cNvSpPr>
                <p:nvPr/>
              </p:nvSpPr>
              <p:spPr bwMode="auto">
                <a:xfrm>
                  <a:off x="3072" y="2160"/>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72" name="Line 27"/>
                <p:cNvSpPr>
                  <a:spLocks noChangeShapeType="1"/>
                </p:cNvSpPr>
                <p:nvPr/>
              </p:nvSpPr>
              <p:spPr bwMode="auto">
                <a:xfrm>
                  <a:off x="3075" y="2175"/>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grpSp>
        </p:grpSp>
        <p:sp>
          <p:nvSpPr>
            <p:cNvPr id="23561" name="Line 28"/>
            <p:cNvSpPr>
              <a:spLocks noChangeShapeType="1"/>
            </p:cNvSpPr>
            <p:nvPr/>
          </p:nvSpPr>
          <p:spPr bwMode="auto">
            <a:xfrm flipH="1">
              <a:off x="3307" y="1183"/>
              <a:ext cx="770" cy="132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62" name="Line 29"/>
            <p:cNvSpPr>
              <a:spLocks noChangeShapeType="1"/>
            </p:cNvSpPr>
            <p:nvPr/>
          </p:nvSpPr>
          <p:spPr bwMode="auto">
            <a:xfrm flipV="1">
              <a:off x="3307" y="2227"/>
              <a:ext cx="1215" cy="2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63" name="Line 30"/>
            <p:cNvSpPr>
              <a:spLocks noChangeShapeType="1"/>
            </p:cNvSpPr>
            <p:nvPr/>
          </p:nvSpPr>
          <p:spPr bwMode="auto">
            <a:xfrm>
              <a:off x="4077" y="1183"/>
              <a:ext cx="445" cy="10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700"/>
            </a:p>
          </p:txBody>
        </p:sp>
        <p:sp>
          <p:nvSpPr>
            <p:cNvPr id="23564" name="Text Box 31"/>
            <p:cNvSpPr txBox="1">
              <a:spLocks noChangeArrowheads="1"/>
            </p:cNvSpPr>
            <p:nvPr/>
          </p:nvSpPr>
          <p:spPr bwMode="auto">
            <a:xfrm>
              <a:off x="3883" y="1602"/>
              <a:ext cx="149"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7200">
                  <a:solidFill>
                    <a:srgbClr val="FF3300"/>
                  </a:solidFill>
                  <a:latin typeface="Times New Roman" panose="02020603050405020304" pitchFamily="18" charset="0"/>
                  <a:cs typeface="Times New Roman" panose="02020603050405020304" pitchFamily="18" charset="0"/>
                </a:rPr>
                <a:t>.</a:t>
              </a:r>
            </a:p>
          </p:txBody>
        </p:sp>
        <p:sp>
          <p:nvSpPr>
            <p:cNvPr id="23565" name="Text Box 32"/>
            <p:cNvSpPr txBox="1">
              <a:spLocks noChangeArrowheads="1"/>
            </p:cNvSpPr>
            <p:nvPr/>
          </p:nvSpPr>
          <p:spPr bwMode="auto">
            <a:xfrm>
              <a:off x="3984" y="816"/>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A</a:t>
              </a:r>
            </a:p>
          </p:txBody>
        </p:sp>
        <p:sp>
          <p:nvSpPr>
            <p:cNvPr id="23566" name="Text Box 33"/>
            <p:cNvSpPr txBox="1">
              <a:spLocks noChangeArrowheads="1"/>
            </p:cNvSpPr>
            <p:nvPr/>
          </p:nvSpPr>
          <p:spPr bwMode="auto">
            <a:xfrm>
              <a:off x="2976" y="2256"/>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C</a:t>
              </a:r>
            </a:p>
          </p:txBody>
        </p:sp>
        <p:sp>
          <p:nvSpPr>
            <p:cNvPr id="23567" name="Text Box 34"/>
            <p:cNvSpPr txBox="1">
              <a:spLocks noChangeArrowheads="1"/>
            </p:cNvSpPr>
            <p:nvPr/>
          </p:nvSpPr>
          <p:spPr bwMode="auto">
            <a:xfrm>
              <a:off x="4512" y="2016"/>
              <a:ext cx="28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3300"/>
                  </a:solidFill>
                  <a:latin typeface="Times New Roman" panose="02020603050405020304" pitchFamily="18" charset="0"/>
                  <a:cs typeface="Times New Roman" panose="02020603050405020304" pitchFamily="18" charset="0"/>
                </a:rPr>
                <a:t>B</a:t>
              </a:r>
            </a:p>
          </p:txBody>
        </p:sp>
      </p:grpSp>
      <p:sp>
        <p:nvSpPr>
          <p:cNvPr id="27683" name="AutoShape 35"/>
          <p:cNvSpPr>
            <a:spLocks noChangeArrowheads="1"/>
          </p:cNvSpPr>
          <p:nvPr/>
        </p:nvSpPr>
        <p:spPr bwMode="auto">
          <a:xfrm>
            <a:off x="15387638" y="9786938"/>
            <a:ext cx="571500" cy="457200"/>
          </a:xfrm>
          <a:prstGeom prst="star16">
            <a:avLst>
              <a:gd name="adj" fmla="val 37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ltLang="en-US" sz="2700">
                <a:effectLst>
                  <a:outerShdw blurRad="38100" dist="38100" dir="2700000" algn="tl">
                    <a:srgbClr val="FFFFFF"/>
                  </a:outerShdw>
                </a:effectLst>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851396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amond(in)">
                                      <p:cBhvr>
                                        <p:cTn id="7" dur="2000"/>
                                        <p:tgtEl>
                                          <p:spTgt spid="27651"/>
                                        </p:tgtEl>
                                      </p:cBhvr>
                                    </p:animEffect>
                                  </p:childTnLst>
                                </p:cTn>
                              </p:par>
                              <p:par>
                                <p:cTn id="8" presetID="8" presetClass="entr" presetSubtype="16" fill="hold"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diamond(in)">
                                      <p:cBhvr>
                                        <p:cTn id="10"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7475"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51049" y="-293726"/>
            <a:ext cx="11141563" cy="11141563"/>
          </a:xfrm>
          <a:prstGeom prst="rect">
            <a:avLst/>
          </a:prstGeom>
        </p:spPr>
      </p:pic>
      <p:grpSp>
        <p:nvGrpSpPr>
          <p:cNvPr id="4" name="Group 4"/>
          <p:cNvGrpSpPr/>
          <p:nvPr/>
        </p:nvGrpSpPr>
        <p:grpSpPr>
          <a:xfrm>
            <a:off x="685800" y="2019300"/>
            <a:ext cx="16916400" cy="76962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233234" y="-2072069"/>
            <a:ext cx="13247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524" y="430207"/>
            <a:ext cx="5471436"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120</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17417" y="8218127"/>
            <a:ext cx="1085917" cy="159792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056453" y="2119848"/>
                <a:ext cx="15937925"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vuông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chiếu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𝐶𝐴</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effectLst/>
                    <a:latin typeface="Arial" panose="020B0604020202020204" pitchFamily="34" charset="0"/>
                    <a:ea typeface="Calibri" panose="020F0502020204030204" pitchFamily="34" charset="0"/>
                    <a:cs typeface="Arial" panose="020B0604020202020204" pitchFamily="34" charset="0"/>
                  </a:rPr>
                  <a:t>. Cho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𝐵𝑀</m:t>
                    </m:r>
                    <m:r>
                      <a:rPr lang="en-US" sz="4000">
                        <a:effectLst/>
                        <a:latin typeface="Cambria Math" panose="02040503050406030204" pitchFamily="18" charset="0"/>
                        <a:ea typeface="Calibri" panose="020F0502020204030204" pitchFamily="34" charset="0"/>
                        <a:cs typeface="Arial" panose="020B0604020202020204" pitchFamily="34" charset="0"/>
                      </a:rPr>
                      <m:t>=1</m:t>
                    </m:r>
                    <m:r>
                      <m:rPr>
                        <m:nor/>
                      </m:rPr>
                      <a:rPr lang="en-US" sz="4000">
                        <a:effectLst/>
                        <a:latin typeface="Arial" panose="020B0604020202020204" pitchFamily="34" charset="0"/>
                        <a:ea typeface="Calibri" panose="020F0502020204030204" pitchFamily="34" charset="0"/>
                        <a:cs typeface="Arial" panose="020B0604020202020204" pitchFamily="34" charset="0"/>
                      </a:rPr>
                      <m:t> </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cm</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Hình</a:t>
                </a:r>
                <a:r>
                  <a:rPr lang="en-US" sz="4000" dirty="0" smtClean="0">
                    <a:effectLst/>
                    <a:latin typeface="Arial" panose="020B0604020202020204" pitchFamily="34" charset="0"/>
                    <a:ea typeface="Calibri" panose="020F0502020204030204" pitchFamily="34" charset="0"/>
                    <a:cs typeface="Arial" panose="020B0604020202020204" pitchFamily="34" charset="0"/>
                  </a:rPr>
                  <a:t> 118).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𝐼𝑃</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56453" y="2119848"/>
                <a:ext cx="15937925" cy="3785652"/>
              </a:xfrm>
              <a:prstGeom prst="rect">
                <a:avLst/>
              </a:prstGeom>
              <a:blipFill>
                <a:blip r:embed="rId14"/>
                <a:stretch>
                  <a:fillRect l="-1338" r="-1338" b="-3060"/>
                </a:stretch>
              </a:blipFill>
            </p:spPr>
            <p:txBody>
              <a:bodyPr/>
              <a:lstStyle/>
              <a:p>
                <a:r>
                  <a:rPr lang="en-US">
                    <a:noFill/>
                  </a:rPr>
                  <a:t> </a:t>
                </a:r>
              </a:p>
            </p:txBody>
          </p:sp>
        </mc:Fallback>
      </mc:AlternateContent>
      <p:pic>
        <p:nvPicPr>
          <p:cNvPr id="9" name="Picture 8"/>
          <p:cNvPicPr>
            <a:picLocks noChangeAspect="1"/>
          </p:cNvPicPr>
          <p:nvPr/>
        </p:nvPicPr>
        <p:blipFill>
          <a:blip r:embed="rId15"/>
          <a:stretch>
            <a:fillRect/>
          </a:stretch>
        </p:blipFill>
        <p:spPr>
          <a:xfrm>
            <a:off x="6891979" y="5988699"/>
            <a:ext cx="4678618" cy="3650601"/>
          </a:xfrm>
          <a:prstGeom prst="rect">
            <a:avLst/>
          </a:prstGeom>
        </p:spPr>
      </p:pic>
      <p:pic>
        <p:nvPicPr>
          <p:cNvPr id="15" name="Picture 24"/>
          <p:cNvPicPr>
            <a:picLocks noChangeAspect="1"/>
          </p:cNvPicPr>
          <p:nvPr/>
        </p:nvPicPr>
        <p:blipFill>
          <a:blip r:embed="rId16"/>
          <a:srcRect/>
          <a:stretch>
            <a:fillRect/>
          </a:stretch>
        </p:blipFill>
        <p:spPr>
          <a:xfrm>
            <a:off x="14706600" y="6576070"/>
            <a:ext cx="1648655" cy="1234430"/>
          </a:xfrm>
          <a:prstGeom prst="rect">
            <a:avLst/>
          </a:prstGeom>
        </p:spPr>
      </p:pic>
    </p:spTree>
    <p:extLst>
      <p:ext uri="{BB962C8B-B14F-4D97-AF65-F5344CB8AC3E}">
        <p14:creationId xmlns:p14="http://schemas.microsoft.com/office/powerpoint/2010/main" val="280686525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7475"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51049" y="-293726"/>
            <a:ext cx="11141563" cy="11141563"/>
          </a:xfrm>
          <a:prstGeom prst="rect">
            <a:avLst/>
          </a:prstGeom>
        </p:spPr>
      </p:pic>
      <p:grpSp>
        <p:nvGrpSpPr>
          <p:cNvPr id="4" name="Group 4"/>
          <p:cNvGrpSpPr/>
          <p:nvPr/>
        </p:nvGrpSpPr>
        <p:grpSpPr>
          <a:xfrm>
            <a:off x="304800" y="1455852"/>
            <a:ext cx="17754600" cy="8259648"/>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6173963" y="353895"/>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84955" y="8420100"/>
            <a:ext cx="1085917" cy="1597921"/>
          </a:xfrm>
          <a:prstGeom prst="rect">
            <a:avLst/>
          </a:prstGeom>
        </p:spPr>
      </p:pic>
      <p:sp>
        <p:nvSpPr>
          <p:cNvPr id="21" name="Oval Callout 20"/>
          <p:cNvSpPr/>
          <p:nvPr/>
        </p:nvSpPr>
        <p:spPr>
          <a:xfrm>
            <a:off x="1129860" y="677556"/>
            <a:ext cx="1600200"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14"/>
          <a:stretch>
            <a:fillRect/>
          </a:stretch>
        </p:blipFill>
        <p:spPr>
          <a:xfrm>
            <a:off x="533400" y="2270329"/>
            <a:ext cx="5238194" cy="441960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087415" y="1995636"/>
                <a:ext cx="11678206" cy="727994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Do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góc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cũng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Vì</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thế</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𝐼𝑃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vuông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r>
                        <a:rPr lang="en-US" sz="4000">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𝐼𝐵𝐴</m:t>
                          </m:r>
                        </m:e>
                      </m:acc>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90</m:t>
                          </m:r>
                        </m:e>
                        <m:sup>
                          <m:r>
                            <a:rPr lang="en-US" sz="4000">
                              <a:effectLst/>
                              <a:latin typeface="Cambria Math" panose="02040503050406030204" pitchFamily="18" charset="0"/>
                              <a:ea typeface="Calibri" panose="020F0502020204030204" pitchFamily="34" charset="0"/>
                              <a:cs typeface="Arial" panose="020B0604020202020204" pitchFamily="34" charset="0"/>
                            </a:rPr>
                            <m:t>∘</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45</m:t>
                          </m:r>
                        </m:e>
                        <m:sup>
                          <m:r>
                            <a:rPr lang="en-US" sz="4000">
                              <a:effectLst/>
                              <a:latin typeface="Cambria Math" panose="02040503050406030204" pitchFamily="18" charset="0"/>
                              <a:ea typeface="Calibri" panose="020F0502020204030204" pitchFamily="34" charset="0"/>
                              <a:cs typeface="Arial" panose="020B0604020202020204" pitchFamily="34" charset="0"/>
                            </a:rPr>
                            <m:t>∘</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Times New Roman" panose="02020603050405020304" pitchFamily="18" charset="0"/>
                  </a:rPr>
                  <a:t>Tức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𝑀𝐵𝐼</m:t>
                        </m:r>
                      </m:e>
                    </m:acc>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a:effectLst/>
                            <a:latin typeface="Cambria Math" panose="02040503050406030204" pitchFamily="18" charset="0"/>
                            <a:ea typeface="Calibri" panose="020F0502020204030204" pitchFamily="34" charset="0"/>
                            <a:cs typeface="Arial" panose="020B0604020202020204" pitchFamily="34" charset="0"/>
                          </a:rPr>
                          <m:t>45</m:t>
                        </m:r>
                      </m:e>
                      <m:sup>
                        <m:r>
                          <a:rPr lang="en-US" sz="4000">
                            <a:effectLst/>
                            <a:latin typeface="Cambria Math" panose="02040503050406030204" pitchFamily="18" charset="0"/>
                            <a:ea typeface="Calibri" panose="020F0502020204030204" pitchFamily="34" charset="0"/>
                            <a:cs typeface="Arial" panose="020B0604020202020204" pitchFamily="34" charset="0"/>
                          </a:rPr>
                          <m:t>∘</m:t>
                        </m:r>
                      </m:sup>
                    </m:sSup>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087415" y="1995636"/>
                <a:ext cx="11678206" cy="7279942"/>
              </a:xfrm>
              <a:prstGeom prst="rect">
                <a:avLst/>
              </a:prstGeom>
              <a:blipFill>
                <a:blip r:embed="rId15"/>
                <a:stretch>
                  <a:fillRect l="-1880" r="-1880" b="-2343"/>
                </a:stretch>
              </a:blipFill>
            </p:spPr>
            <p:txBody>
              <a:bodyPr/>
              <a:lstStyle/>
              <a:p>
                <a:r>
                  <a:rPr lang="en-US">
                    <a:noFill/>
                  </a:rPr>
                  <a:t> </a:t>
                </a:r>
              </a:p>
            </p:txBody>
          </p:sp>
        </mc:Fallback>
      </mc:AlternateContent>
    </p:spTree>
    <p:extLst>
      <p:ext uri="{BB962C8B-B14F-4D97-AF65-F5344CB8AC3E}">
        <p14:creationId xmlns:p14="http://schemas.microsoft.com/office/powerpoint/2010/main" val="283295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arn(inVertic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wipe(down)">
                                      <p:cBhvr>
                                        <p:cTn id="3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7475"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51049" y="-293726"/>
            <a:ext cx="11141563" cy="11141563"/>
          </a:xfrm>
          <a:prstGeom prst="rect">
            <a:avLst/>
          </a:prstGeom>
        </p:spPr>
      </p:pic>
      <p:grpSp>
        <p:nvGrpSpPr>
          <p:cNvPr id="4" name="Group 4"/>
          <p:cNvGrpSpPr/>
          <p:nvPr/>
        </p:nvGrpSpPr>
        <p:grpSpPr>
          <a:xfrm>
            <a:off x="304800" y="1455852"/>
            <a:ext cx="17754600" cy="8259648"/>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6173963" y="353895"/>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84955" y="8420100"/>
            <a:ext cx="1085917" cy="1597921"/>
          </a:xfrm>
          <a:prstGeom prst="rect">
            <a:avLst/>
          </a:prstGeom>
        </p:spPr>
      </p:pic>
      <p:sp>
        <p:nvSpPr>
          <p:cNvPr id="21" name="Oval Callout 20"/>
          <p:cNvSpPr/>
          <p:nvPr/>
        </p:nvSpPr>
        <p:spPr>
          <a:xfrm>
            <a:off x="1129860" y="677556"/>
            <a:ext cx="1600200"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14"/>
          <a:stretch>
            <a:fillRect/>
          </a:stretch>
        </p:blipFill>
        <p:spPr>
          <a:xfrm>
            <a:off x="533400" y="2270329"/>
            <a:ext cx="5238194" cy="441960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265009" y="2532320"/>
                <a:ext cx="11678206" cy="5682197"/>
              </a:xfrm>
              <a:prstGeom prst="rect">
                <a:avLst/>
              </a:prstGeom>
            </p:spPr>
            <p:txBody>
              <a:bodyPr wrap="squar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Trong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𝑀𝐵𝐼</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lvl="0" algn="ctr">
                  <a:lnSpc>
                    <a:spcPct val="150000"/>
                  </a:lnSpc>
                  <a:defRPr/>
                </a:pPr>
                <a:r>
                  <a:rPr lang="en-US" sz="4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𝑀𝐼𝐵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𝑀𝐵𝐼</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oMath>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nên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𝑀𝐼𝐵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𝑀𝐵𝐼</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ra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𝑀𝐵𝐼</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vuông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cân</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tại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Do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Vậy</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r>
                      <m:rPr>
                        <m:nor/>
                      </m:rP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cm</m:t>
                    </m:r>
                  </m:oMath>
                </a14:m>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265009" y="2532320"/>
                <a:ext cx="11678206" cy="5682197"/>
              </a:xfrm>
              <a:prstGeom prst="rect">
                <a:avLst/>
              </a:prstGeom>
              <a:blipFill>
                <a:blip r:embed="rId15"/>
                <a:stretch>
                  <a:fillRect l="-1880" b="-1608"/>
                </a:stretch>
              </a:blipFill>
            </p:spPr>
            <p:txBody>
              <a:bodyPr/>
              <a:lstStyle/>
              <a:p>
                <a:r>
                  <a:rPr lang="en-US">
                    <a:noFill/>
                  </a:rPr>
                  <a:t> </a:t>
                </a:r>
              </a:p>
            </p:txBody>
          </p:sp>
        </mc:Fallback>
      </mc:AlternateContent>
    </p:spTree>
    <p:extLst>
      <p:ext uri="{BB962C8B-B14F-4D97-AF65-F5344CB8AC3E}">
        <p14:creationId xmlns:p14="http://schemas.microsoft.com/office/powerpoint/2010/main" val="311228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down)">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8558227" y="-1309673"/>
            <a:ext cx="1170024" cy="472592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033697" y="63707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396674">
            <a:off x="15943895" y="311198"/>
            <a:ext cx="2291137" cy="1291368"/>
          </a:xfrm>
          <a:prstGeom prst="rect">
            <a:avLst/>
          </a:prstGeom>
        </p:spPr>
      </p:pic>
      <p:sp>
        <p:nvSpPr>
          <p:cNvPr id="8" name="Rectangle 7"/>
          <p:cNvSpPr/>
          <p:nvPr/>
        </p:nvSpPr>
        <p:spPr>
          <a:xfrm>
            <a:off x="6765036" y="468276"/>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3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8" name="Oval Callout 17"/>
          <p:cNvSpPr/>
          <p:nvPr/>
        </p:nvSpPr>
        <p:spPr>
          <a:xfrm>
            <a:off x="8305039" y="4914900"/>
            <a:ext cx="1676400" cy="73211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867916" y="1866900"/>
            <a:ext cx="16535400" cy="2862322"/>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Cho tam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ABC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có</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I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giao</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phân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M, N, P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chiếu</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I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trên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BC, CA, AB.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Chứng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minh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rằng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IA, IB, IC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lần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lượt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là</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trung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trực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NP, PM, MN.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867916" y="5676900"/>
            <a:ext cx="5268162" cy="4206995"/>
          </a:xfrm>
          <a:prstGeom prst="rect">
            <a:avLst/>
          </a:prstGeom>
        </p:spPr>
      </p:pic>
      <p:sp>
        <p:nvSpPr>
          <p:cNvPr id="6" name="Rectangle 5"/>
          <p:cNvSpPr/>
          <p:nvPr/>
        </p:nvSpPr>
        <p:spPr>
          <a:xfrm>
            <a:off x="6780278" y="6167378"/>
            <a:ext cx="10898122" cy="2862322"/>
          </a:xfrm>
          <a:prstGeom prst="rect">
            <a:avLst/>
          </a:prstGeom>
        </p:spPr>
        <p:txBody>
          <a:bodyPr wrap="square">
            <a:spAutoFit/>
          </a:bodyPr>
          <a:lstStyle/>
          <a:p>
            <a:pPr marL="601980" marR="30480" indent="-571500">
              <a:lnSpc>
                <a:spcPct val="150000"/>
              </a:lnSpc>
              <a:buFont typeface="Arial" panose="020B0604020202020204" pitchFamily="34" charset="0"/>
              <a:buChar char="•"/>
            </a:pPr>
            <a:r>
              <a:rPr lang="en-US" sz="4000"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Chứng</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minh IA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trung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trực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NP.</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0480" marR="30480">
              <a:lnSpc>
                <a:spcPct val="150000"/>
              </a:lnSpc>
            </a:pP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Do </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IP = IN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thuộc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trung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trực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30480" marR="30480">
              <a:lnSpc>
                <a:spcPct val="150000"/>
              </a:lnSpc>
            </a:pP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NP</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38080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down)">
                                      <p:cBhvr>
                                        <p:cTn id="4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43470"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66862">
            <a:off x="16559761" y="-38501"/>
            <a:ext cx="2850633" cy="1606720"/>
          </a:xfrm>
          <a:prstGeom prst="rect">
            <a:avLst/>
          </a:prstGeom>
        </p:spPr>
      </p:pic>
      <p:pic>
        <p:nvPicPr>
          <p:cNvPr id="31"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073222">
            <a:off x="259080" y="388559"/>
            <a:ext cx="1039186" cy="765251"/>
          </a:xfrm>
          <a:prstGeom prst="rect">
            <a:avLst/>
          </a:prstGeom>
        </p:spPr>
      </p:pic>
      <p:pic>
        <p:nvPicPr>
          <p:cNvPr id="48"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20277317">
            <a:off x="16396779" y="8513068"/>
            <a:ext cx="1664653" cy="1531557"/>
          </a:xfrm>
          <a:prstGeom prst="rect">
            <a:avLst/>
          </a:prstGeom>
        </p:spPr>
      </p:pic>
      <p:sp>
        <p:nvSpPr>
          <p:cNvPr id="36" name="Oval Callout 35"/>
          <p:cNvSpPr/>
          <p:nvPr/>
        </p:nvSpPr>
        <p:spPr>
          <a:xfrm>
            <a:off x="1874699" y="664478"/>
            <a:ext cx="1676400" cy="73211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990600" y="4464189"/>
            <a:ext cx="15925800" cy="5632311"/>
          </a:xfrm>
          <a:prstGeom prst="rect">
            <a:avLst/>
          </a:prstGeom>
        </p:spPr>
        <p:txBody>
          <a:bodyPr wrap="square">
            <a:spAutoFit/>
          </a:bodyPr>
          <a:lstStyle/>
          <a:p>
            <a:pPr marL="30480" marR="30480" lvl="0">
              <a:lnSpc>
                <a:spcPct val="150000"/>
              </a:lnSpc>
            </a:pP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Xét</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∆AIP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vuông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tại</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P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và</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∆AIN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vuông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tại</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N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0480" marR="30480" lvl="0">
              <a:lnSpc>
                <a:spcPct val="150000"/>
              </a:lnSpc>
            </a:pP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AI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chung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0480" marR="30480" lvl="0">
              <a:lnSpc>
                <a:spcPct val="150000"/>
              </a:lnSpc>
            </a:pP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IP = IN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theo</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giả</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thiết</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0480" marR="30480" lvl="0">
              <a:lnSpc>
                <a:spcPct val="150000"/>
              </a:lnSpc>
            </a:pPr>
            <a:r>
              <a:rPr lang="en-US" sz="4000" dirty="0" err="1"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Suy</a:t>
            </a:r>
            <a:r>
              <a:rPr lang="en-US" sz="40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ra</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AP = AN (2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cạnh</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tương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ứng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0480" marR="30480" lvl="0">
              <a:lnSpc>
                <a:spcPct val="150000"/>
              </a:lnSpc>
            </a:pP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Do AP = AN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thuộc</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trung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trực</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NP.</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30480" marR="30480" lvl="0">
              <a:lnSpc>
                <a:spcPct val="150000"/>
              </a:lnSpc>
            </a:pP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Do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IA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trung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trực</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NP</a:t>
            </a:r>
            <a:r>
              <a:rPr lang="en-US" sz="4000" dirty="0" smtClean="0">
                <a:solidFill>
                  <a:prstClr val="white"/>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ight Brace 5"/>
          <p:cNvSpPr/>
          <p:nvPr/>
        </p:nvSpPr>
        <p:spPr>
          <a:xfrm>
            <a:off x="7077832" y="5607189"/>
            <a:ext cx="694568" cy="14478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8134168" y="5371903"/>
            <a:ext cx="7888530" cy="1938992"/>
          </a:xfrm>
          <a:prstGeom prst="rect">
            <a:avLst/>
          </a:prstGeom>
        </p:spPr>
        <p:txBody>
          <a:bodyPr wrap="square">
            <a:spAutoFit/>
          </a:bodyPr>
          <a:lstStyle/>
          <a:p>
            <a:pPr marL="30480" marR="30480" lvl="0">
              <a:lnSpc>
                <a:spcPct val="150000"/>
              </a:lnSpc>
            </a:pP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Do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∆AIP = ∆AIN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cạnh</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huyền</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cạnh</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góc</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cs typeface="Times New Roman" panose="02020603050405020304" pitchFamily="18" charset="0"/>
              </a:rPr>
              <a:t>vuông</a:t>
            </a:r>
            <a:r>
              <a:rPr lang="en-US" sz="4000" dirty="0">
                <a:solidFill>
                  <a:prstClr val="white"/>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5"/>
          <a:stretch>
            <a:fillRect/>
          </a:stretch>
        </p:blipFill>
        <p:spPr>
          <a:xfrm>
            <a:off x="6773032" y="481410"/>
            <a:ext cx="4603908" cy="3676541"/>
          </a:xfrm>
          <a:prstGeom prst="rect">
            <a:avLst/>
          </a:prstGeom>
        </p:spPr>
      </p:pic>
    </p:spTree>
    <p:extLst>
      <p:ext uri="{BB962C8B-B14F-4D97-AF65-F5344CB8AC3E}">
        <p14:creationId xmlns:p14="http://schemas.microsoft.com/office/powerpoint/2010/main" val="36088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66862">
            <a:off x="16551740" y="-404559"/>
            <a:ext cx="2850633" cy="1606720"/>
          </a:xfrm>
          <a:prstGeom prst="rect">
            <a:avLst/>
          </a:prstGeom>
        </p:spPr>
      </p:pic>
      <p:pic>
        <p:nvPicPr>
          <p:cNvPr id="31"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073222">
            <a:off x="259080" y="388559"/>
            <a:ext cx="1039186" cy="765251"/>
          </a:xfrm>
          <a:prstGeom prst="rect">
            <a:avLst/>
          </a:prstGeom>
        </p:spPr>
      </p:pic>
      <p:pic>
        <p:nvPicPr>
          <p:cNvPr id="48"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20277317">
            <a:off x="16085834" y="8371713"/>
            <a:ext cx="1664653" cy="1531557"/>
          </a:xfrm>
          <a:prstGeom prst="rect">
            <a:avLst/>
          </a:prstGeom>
        </p:spPr>
      </p:pic>
      <p:sp>
        <p:nvSpPr>
          <p:cNvPr id="36" name="Oval Callout 35"/>
          <p:cNvSpPr/>
          <p:nvPr/>
        </p:nvSpPr>
        <p:spPr>
          <a:xfrm>
            <a:off x="8382000" y="448986"/>
            <a:ext cx="1676400" cy="73211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392188" y="1562100"/>
            <a:ext cx="15032098" cy="8402300"/>
          </a:xfrm>
          <a:prstGeom prst="rect">
            <a:avLst/>
          </a:prstGeom>
        </p:spPr>
        <p:txBody>
          <a:bodyPr wrap="square">
            <a:spAutoFit/>
          </a:bodyPr>
          <a:lstStyle/>
          <a:p>
            <a:pPr marL="601980" marR="3048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Chứng</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minh IB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PM.</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Do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IP = IM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I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thuộc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PM.</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Xét</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∆BIP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P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∆BIM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BI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chung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IP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IM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giả</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Do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∆BIP = ∆BIM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huyền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góc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Suy</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ra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BP = BM (2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tương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ứng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Do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BP = BM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B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thuộc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PM.</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Do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IB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PM</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ight Brace 12"/>
          <p:cNvSpPr/>
          <p:nvPr/>
        </p:nvSpPr>
        <p:spPr>
          <a:xfrm>
            <a:off x="6553200" y="4521053"/>
            <a:ext cx="694568" cy="14478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a:blip r:embed="rId25"/>
          <a:stretch>
            <a:fillRect/>
          </a:stretch>
        </p:blipFill>
        <p:spPr>
          <a:xfrm>
            <a:off x="12877800" y="1827177"/>
            <a:ext cx="4603908" cy="3676541"/>
          </a:xfrm>
          <a:prstGeom prst="rect">
            <a:avLst/>
          </a:prstGeom>
        </p:spPr>
      </p:pic>
    </p:spTree>
    <p:extLst>
      <p:ext uri="{BB962C8B-B14F-4D97-AF65-F5344CB8AC3E}">
        <p14:creationId xmlns:p14="http://schemas.microsoft.com/office/powerpoint/2010/main" val="327443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down)">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500"/>
                                        <p:tgtEl>
                                          <p:spTgt spid="1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wipe(down)">
                                      <p:cBhvr>
                                        <p:cTn id="31" dur="500"/>
                                        <p:tgtEl>
                                          <p:spTgt spid="1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36" dur="500"/>
                                        <p:tgtEl>
                                          <p:spTgt spid="1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500"/>
                                        <p:tgtEl>
                                          <p:spTgt spid="1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xEl>
                                              <p:pRg st="8" end="8"/>
                                            </p:txEl>
                                          </p:spTgt>
                                        </p:tgtEl>
                                        <p:attrNameLst>
                                          <p:attrName>style.visibility</p:attrName>
                                        </p:attrNameLst>
                                      </p:cBhvr>
                                      <p:to>
                                        <p:strVal val="visible"/>
                                      </p:to>
                                    </p:set>
                                    <p:animEffect transition="in" filter="fade">
                                      <p:cBhvr>
                                        <p:cTn id="46" dur="500"/>
                                        <p:tgtEl>
                                          <p:spTgt spid="12">
                                            <p:txEl>
                                              <p:pRg st="8" end="8"/>
                                            </p:txEl>
                                          </p:spTgt>
                                        </p:tgtEl>
                                      </p:cBhvr>
                                    </p:animEffect>
                                    <p:anim calcmode="lin" valueType="num">
                                      <p:cBhvr>
                                        <p:cTn id="47"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066862">
            <a:off x="16559761" y="-38501"/>
            <a:ext cx="2850633" cy="1606720"/>
          </a:xfrm>
          <a:prstGeom prst="rect">
            <a:avLst/>
          </a:prstGeom>
        </p:spPr>
      </p:pic>
      <p:pic>
        <p:nvPicPr>
          <p:cNvPr id="31"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073222">
            <a:off x="259080" y="388559"/>
            <a:ext cx="1039186" cy="765251"/>
          </a:xfrm>
          <a:prstGeom prst="rect">
            <a:avLst/>
          </a:prstGeom>
        </p:spPr>
      </p:pic>
      <p:pic>
        <p:nvPicPr>
          <p:cNvPr id="48"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20277317">
            <a:off x="16093854" y="8499032"/>
            <a:ext cx="1664653" cy="1531557"/>
          </a:xfrm>
          <a:prstGeom prst="rect">
            <a:avLst/>
          </a:prstGeom>
        </p:spPr>
      </p:pic>
      <p:sp>
        <p:nvSpPr>
          <p:cNvPr id="36" name="Oval Callout 35"/>
          <p:cNvSpPr/>
          <p:nvPr/>
        </p:nvSpPr>
        <p:spPr>
          <a:xfrm>
            <a:off x="8382000" y="398802"/>
            <a:ext cx="1676400" cy="73211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562932" y="1358494"/>
            <a:ext cx="15032098" cy="8402300"/>
          </a:xfrm>
          <a:prstGeom prst="rect">
            <a:avLst/>
          </a:prstGeom>
        </p:spPr>
        <p:txBody>
          <a:bodyPr wrap="square">
            <a:spAutoFit/>
          </a:bodyPr>
          <a:lstStyle/>
          <a:p>
            <a:pPr marL="601980" marR="3048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Chứng</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minh IC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MN.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Do IM = IN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I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thuộc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MN.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Xét</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∆CIM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M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∆CIN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CI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chung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IM = IN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giả</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∆CIM = ∆CIN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huyền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góc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Suy</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ra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CM = CN (2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tương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ứng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Do CM = CN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C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thuộc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MN.</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IC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đường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trung</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trực</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 MN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ight Brace 10"/>
          <p:cNvSpPr/>
          <p:nvPr/>
        </p:nvSpPr>
        <p:spPr>
          <a:xfrm>
            <a:off x="6477000" y="4533900"/>
            <a:ext cx="694568" cy="1447800"/>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p:nvPicPr>
        <p:blipFill>
          <a:blip r:embed="rId25"/>
          <a:stretch>
            <a:fillRect/>
          </a:stretch>
        </p:blipFill>
        <p:spPr>
          <a:xfrm>
            <a:off x="12877800" y="1827177"/>
            <a:ext cx="4603908" cy="3676541"/>
          </a:xfrm>
          <a:prstGeom prst="rect">
            <a:avLst/>
          </a:prstGeom>
        </p:spPr>
      </p:pic>
    </p:spTree>
    <p:extLst>
      <p:ext uri="{BB962C8B-B14F-4D97-AF65-F5344CB8AC3E}">
        <p14:creationId xmlns:p14="http://schemas.microsoft.com/office/powerpoint/2010/main" val="187038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left)">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fade">
                                      <p:cBhvr>
                                        <p:cTn id="4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143000" y="1139838"/>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876300"/>
            <a:ext cx="7315200"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124200" y="1104900"/>
            <a:ext cx="1943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en-US" sz="48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Đố</a:t>
            </a:r>
            <a:r>
              <a:rPr lang="en-US" altLang="en-US" sz="4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altLang="en-US" sz="27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3316" name="Text Box 4"/>
          <p:cNvSpPr txBox="1">
            <a:spLocks noChangeArrowheads="1"/>
          </p:cNvSpPr>
          <p:nvPr/>
        </p:nvSpPr>
        <p:spPr bwMode="auto">
          <a:xfrm>
            <a:off x="990600" y="2552700"/>
            <a:ext cx="7581900"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Có</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hai</a:t>
            </a:r>
            <a:r>
              <a:rPr lang="en-US" altLang="en-US" sz="3900" dirty="0">
                <a:solidFill>
                  <a:schemeClr val="accent1"/>
                </a:solidFill>
                <a:latin typeface="Times New Roman" panose="02020603050405020304" pitchFamily="18" charset="0"/>
                <a:cs typeface="Times New Roman" panose="02020603050405020304" pitchFamily="18" charset="0"/>
              </a:rPr>
              <a:t> con </a:t>
            </a:r>
            <a:r>
              <a:rPr lang="en-US" altLang="en-US" sz="3900" dirty="0" err="1">
                <a:solidFill>
                  <a:schemeClr val="accent1"/>
                </a:solidFill>
                <a:latin typeface="Times New Roman" panose="02020603050405020304" pitchFamily="18" charset="0"/>
                <a:cs typeface="Times New Roman" panose="02020603050405020304" pitchFamily="18" charset="0"/>
              </a:rPr>
              <a:t>đường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cắt</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nhau</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và</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cùng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cắt</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một</a:t>
            </a:r>
            <a:r>
              <a:rPr lang="en-US" altLang="en-US" sz="3900" dirty="0">
                <a:solidFill>
                  <a:schemeClr val="accent1"/>
                </a:solidFill>
                <a:latin typeface="Times New Roman" panose="02020603050405020304" pitchFamily="18" charset="0"/>
                <a:cs typeface="Times New Roman" panose="02020603050405020304" pitchFamily="18" charset="0"/>
              </a:rPr>
              <a:t> con </a:t>
            </a:r>
            <a:r>
              <a:rPr lang="en-US" altLang="en-US" sz="3900" dirty="0" err="1">
                <a:solidFill>
                  <a:schemeClr val="accent1"/>
                </a:solidFill>
                <a:latin typeface="Times New Roman" panose="02020603050405020304" pitchFamily="18" charset="0"/>
                <a:cs typeface="Times New Roman" panose="02020603050405020304" pitchFamily="18" charset="0"/>
              </a:rPr>
              <a:t>sông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tại</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hai</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địa</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điểm</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khác</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nhau</a:t>
            </a:r>
            <a:r>
              <a:rPr lang="en-US" altLang="en-US" sz="3900" dirty="0">
                <a:solidFill>
                  <a:schemeClr val="accent1"/>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Hãy</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tìm</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một</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địa</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điểm</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để</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xây</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dựng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một</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đài</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quan</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sát</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sao</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cho</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các</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khoảng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cách</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từ</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đó</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đến</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hai</a:t>
            </a:r>
            <a:r>
              <a:rPr lang="en-US" altLang="en-US" sz="3900" dirty="0">
                <a:solidFill>
                  <a:schemeClr val="accent1"/>
                </a:solidFill>
                <a:latin typeface="Times New Roman" panose="02020603050405020304" pitchFamily="18" charset="0"/>
                <a:cs typeface="Times New Roman" panose="02020603050405020304" pitchFamily="18" charset="0"/>
              </a:rPr>
              <a:t> con </a:t>
            </a:r>
            <a:r>
              <a:rPr lang="en-US" altLang="en-US" sz="3900" dirty="0" err="1">
                <a:solidFill>
                  <a:schemeClr val="accent1"/>
                </a:solidFill>
                <a:latin typeface="Times New Roman" panose="02020603050405020304" pitchFamily="18" charset="0"/>
                <a:cs typeface="Times New Roman" panose="02020603050405020304" pitchFamily="18" charset="0"/>
              </a:rPr>
              <a:t>đường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và</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đến</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bờ</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sông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bằng</a:t>
            </a:r>
            <a:r>
              <a:rPr lang="en-US" altLang="en-US" sz="3900" dirty="0">
                <a:solidFill>
                  <a:schemeClr val="accent1"/>
                </a:solidFill>
                <a:latin typeface="Times New Roman" panose="02020603050405020304" pitchFamily="18" charset="0"/>
                <a:cs typeface="Times New Roman" panose="02020603050405020304" pitchFamily="18" charset="0"/>
              </a:rPr>
              <a:t> </a:t>
            </a:r>
            <a:r>
              <a:rPr lang="en-US" altLang="en-US" sz="3900" dirty="0" err="1">
                <a:solidFill>
                  <a:schemeClr val="accent1"/>
                </a:solidFill>
                <a:latin typeface="Times New Roman" panose="02020603050405020304" pitchFamily="18" charset="0"/>
                <a:cs typeface="Times New Roman" panose="02020603050405020304" pitchFamily="18" charset="0"/>
              </a:rPr>
              <a:t>nhau</a:t>
            </a:r>
            <a:r>
              <a:rPr lang="en-US" altLang="en-US" sz="3900" dirty="0">
                <a:solidFill>
                  <a:schemeClr val="accent1"/>
                </a:solidFill>
                <a:latin typeface="Times New Roman" panose="02020603050405020304" pitchFamily="18" charset="0"/>
                <a:cs typeface="Times New Roman" panose="02020603050405020304" pitchFamily="18" charset="0"/>
              </a:rPr>
              <a:t>.</a:t>
            </a:r>
          </a:p>
        </p:txBody>
      </p:sp>
      <p:grpSp>
        <p:nvGrpSpPr>
          <p:cNvPr id="7" name="Group 3"/>
          <p:cNvGrpSpPr>
            <a:grpSpLocks/>
          </p:cNvGrpSpPr>
          <p:nvPr/>
        </p:nvGrpSpPr>
        <p:grpSpPr bwMode="auto">
          <a:xfrm>
            <a:off x="12877800" y="3861376"/>
            <a:ext cx="673608" cy="596321"/>
            <a:chOff x="2624" y="1755"/>
            <a:chExt cx="420" cy="226"/>
          </a:xfrm>
        </p:grpSpPr>
        <p:sp>
          <p:nvSpPr>
            <p:cNvPr id="8" name="Line 4"/>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9" name="Group 5"/>
            <p:cNvGrpSpPr>
              <a:grpSpLocks/>
            </p:cNvGrpSpPr>
            <p:nvPr/>
          </p:nvGrpSpPr>
          <p:grpSpPr bwMode="auto">
            <a:xfrm>
              <a:off x="2661" y="1755"/>
              <a:ext cx="54" cy="46"/>
              <a:chOff x="2679" y="1746"/>
              <a:chExt cx="54" cy="45"/>
            </a:xfrm>
          </p:grpSpPr>
          <p:sp>
            <p:nvSpPr>
              <p:cNvPr id="13" name="Line 6"/>
              <p:cNvSpPr>
                <a:spLocks noChangeShapeType="1"/>
              </p:cNvSpPr>
              <p:nvPr/>
            </p:nvSpPr>
            <p:spPr bwMode="auto">
              <a:xfrm rot="1380000">
                <a:off x="2679" y="174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 name="Line 7"/>
              <p:cNvSpPr>
                <a:spLocks noChangeShapeType="1"/>
              </p:cNvSpPr>
              <p:nvPr/>
            </p:nvSpPr>
            <p:spPr bwMode="auto">
              <a:xfrm rot="20400000" flipH="1">
                <a:off x="2685" y="1762"/>
                <a:ext cx="48" cy="2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 name="Group 8"/>
            <p:cNvGrpSpPr>
              <a:grpSpLocks/>
            </p:cNvGrpSpPr>
            <p:nvPr/>
          </p:nvGrpSpPr>
          <p:grpSpPr bwMode="auto">
            <a:xfrm>
              <a:off x="2812" y="1844"/>
              <a:ext cx="14" cy="58"/>
              <a:chOff x="2832" y="1833"/>
              <a:chExt cx="15" cy="57"/>
            </a:xfrm>
          </p:grpSpPr>
          <p:sp>
            <p:nvSpPr>
              <p:cNvPr id="11" name="Line 9"/>
              <p:cNvSpPr>
                <a:spLocks noChangeShapeType="1"/>
              </p:cNvSpPr>
              <p:nvPr/>
            </p:nvSpPr>
            <p:spPr bwMode="auto">
              <a:xfrm>
                <a:off x="2832" y="1833"/>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Line 10"/>
              <p:cNvSpPr>
                <a:spLocks noChangeShapeType="1"/>
              </p:cNvSpPr>
              <p:nvPr/>
            </p:nvSpPr>
            <p:spPr bwMode="auto">
              <a:xfrm>
                <a:off x="2847" y="1842"/>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5" name="Group 11"/>
          <p:cNvGrpSpPr>
            <a:grpSpLocks/>
          </p:cNvGrpSpPr>
          <p:nvPr/>
        </p:nvGrpSpPr>
        <p:grpSpPr bwMode="auto">
          <a:xfrm>
            <a:off x="13505462" y="3695700"/>
            <a:ext cx="756638" cy="620618"/>
            <a:chOff x="3044" y="1686"/>
            <a:chExt cx="516" cy="295"/>
          </a:xfrm>
        </p:grpSpPr>
        <p:sp>
          <p:nvSpPr>
            <p:cNvPr id="16" name="Line 12"/>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 name="Line 13"/>
            <p:cNvSpPr>
              <a:spLocks noChangeShapeType="1"/>
            </p:cNvSpPr>
            <p:nvPr/>
          </p:nvSpPr>
          <p:spPr bwMode="auto">
            <a:xfrm rot="900000" flipH="1">
              <a:off x="3486" y="1686"/>
              <a:ext cx="46"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 name="Line 14"/>
            <p:cNvSpPr>
              <a:spLocks noChangeShapeType="1"/>
            </p:cNvSpPr>
            <p:nvPr/>
          </p:nvSpPr>
          <p:spPr bwMode="auto">
            <a:xfrm rot="-15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 name="Line 15"/>
            <p:cNvSpPr>
              <a:spLocks noChangeShapeType="1"/>
            </p:cNvSpPr>
            <p:nvPr/>
          </p:nvSpPr>
          <p:spPr bwMode="auto">
            <a:xfrm>
              <a:off x="3264" y="1850"/>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 name="Line 16"/>
            <p:cNvSpPr>
              <a:spLocks noChangeShapeType="1"/>
            </p:cNvSpPr>
            <p:nvPr/>
          </p:nvSpPr>
          <p:spPr bwMode="auto">
            <a:xfrm>
              <a:off x="3282" y="1847"/>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 name="Group 17"/>
          <p:cNvGrpSpPr>
            <a:grpSpLocks/>
          </p:cNvGrpSpPr>
          <p:nvPr/>
        </p:nvGrpSpPr>
        <p:grpSpPr bwMode="auto">
          <a:xfrm>
            <a:off x="13447967" y="4507144"/>
            <a:ext cx="269784" cy="629144"/>
            <a:chOff x="3044" y="1981"/>
            <a:chExt cx="97" cy="363"/>
          </a:xfrm>
        </p:grpSpPr>
        <p:sp>
          <p:nvSpPr>
            <p:cNvPr id="22" name="Line 18"/>
            <p:cNvSpPr>
              <a:spLocks noChangeShapeType="1"/>
            </p:cNvSpPr>
            <p:nvPr/>
          </p:nvSpPr>
          <p:spPr bwMode="auto">
            <a:xfrm>
              <a:off x="3044" y="1981"/>
              <a:ext cx="47"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3" name="Group 19"/>
            <p:cNvGrpSpPr>
              <a:grpSpLocks/>
            </p:cNvGrpSpPr>
            <p:nvPr/>
          </p:nvGrpSpPr>
          <p:grpSpPr bwMode="auto">
            <a:xfrm>
              <a:off x="3091" y="2282"/>
              <a:ext cx="50" cy="53"/>
              <a:chOff x="3120" y="2265"/>
              <a:chExt cx="51" cy="51"/>
            </a:xfrm>
          </p:grpSpPr>
          <p:sp>
            <p:nvSpPr>
              <p:cNvPr id="27" name="Line 20"/>
              <p:cNvSpPr>
                <a:spLocks noChangeShapeType="1"/>
              </p:cNvSpPr>
              <p:nvPr/>
            </p:nvSpPr>
            <p:spPr bwMode="auto">
              <a:xfrm rot="-300000">
                <a:off x="3120" y="2265"/>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Line 21"/>
              <p:cNvSpPr>
                <a:spLocks noChangeShapeType="1"/>
              </p:cNvSpPr>
              <p:nvPr/>
            </p:nvSpPr>
            <p:spPr bwMode="auto">
              <a:xfrm rot="-300000">
                <a:off x="3171" y="22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4" name="Group 22"/>
            <p:cNvGrpSpPr>
              <a:grpSpLocks/>
            </p:cNvGrpSpPr>
            <p:nvPr/>
          </p:nvGrpSpPr>
          <p:grpSpPr bwMode="auto">
            <a:xfrm>
              <a:off x="3044" y="2175"/>
              <a:ext cx="50" cy="16"/>
              <a:chOff x="3072" y="2160"/>
              <a:chExt cx="51" cy="15"/>
            </a:xfrm>
          </p:grpSpPr>
          <p:sp>
            <p:nvSpPr>
              <p:cNvPr id="25" name="Line 23"/>
              <p:cNvSpPr>
                <a:spLocks noChangeShapeType="1"/>
              </p:cNvSpPr>
              <p:nvPr/>
            </p:nvSpPr>
            <p:spPr bwMode="auto">
              <a:xfrm>
                <a:off x="3072" y="2160"/>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Line 24"/>
              <p:cNvSpPr>
                <a:spLocks noChangeShapeType="1"/>
              </p:cNvSpPr>
              <p:nvPr/>
            </p:nvSpPr>
            <p:spPr bwMode="auto">
              <a:xfrm>
                <a:off x="3075" y="2175"/>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29" name="Line 25"/>
          <p:cNvSpPr>
            <a:spLocks noChangeShapeType="1"/>
          </p:cNvSpPr>
          <p:nvPr/>
        </p:nvSpPr>
        <p:spPr bwMode="auto">
          <a:xfrm flipH="1">
            <a:off x="11963400" y="2324100"/>
            <a:ext cx="1703388" cy="32337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30" name="Line 26"/>
          <p:cNvSpPr>
            <a:spLocks noChangeShapeType="1"/>
          </p:cNvSpPr>
          <p:nvPr/>
        </p:nvSpPr>
        <p:spPr bwMode="auto">
          <a:xfrm flipV="1">
            <a:off x="11963400" y="4872038"/>
            <a:ext cx="2743200" cy="6858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
        <p:nvSpPr>
          <p:cNvPr id="31" name="Line 27"/>
          <p:cNvSpPr>
            <a:spLocks noChangeShapeType="1"/>
          </p:cNvSpPr>
          <p:nvPr/>
        </p:nvSpPr>
        <p:spPr bwMode="auto">
          <a:xfrm>
            <a:off x="13666788" y="2324100"/>
            <a:ext cx="963612" cy="25479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wrap="none"/>
          <a:lstStyle/>
          <a:p>
            <a:endParaRPr lang="en-US"/>
          </a:p>
        </p:txBody>
      </p:sp>
    </p:spTree>
    <p:extLst>
      <p:ext uri="{BB962C8B-B14F-4D97-AF65-F5344CB8AC3E}">
        <p14:creationId xmlns:p14="http://schemas.microsoft.com/office/powerpoint/2010/main" val="4098075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wedge">
                                      <p:cBhvr>
                                        <p:cTn id="10" dur="20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ircle(in)">
                                      <p:cBhvr>
                                        <p:cTn id="15" dur="2000"/>
                                        <p:tgtEl>
                                          <p:spTgt spid="2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in)">
                                      <p:cBhvr>
                                        <p:cTn id="18" dur="2000"/>
                                        <p:tgtEl>
                                          <p:spTgt spid="30"/>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2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331228" y="-2030892"/>
            <a:ext cx="1294578" cy="6021202"/>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66121">
            <a:off x="16151906" y="227120"/>
            <a:ext cx="1833789" cy="1033590"/>
          </a:xfrm>
          <a:prstGeom prst="rect">
            <a:avLst/>
          </a:prstGeom>
        </p:spPr>
      </p:pic>
      <p:pic>
        <p:nvPicPr>
          <p:cNvPr id="23" name="Picture 23"/>
          <p:cNvPicPr>
            <a:picLocks noChangeAspect="1"/>
          </p:cNvPicPr>
          <p:nvPr/>
        </p:nvPicPr>
        <p:blipFill>
          <a:blip r:embed="rId5">
            <a:duotone>
              <a:prstClr val="black"/>
              <a:srgbClr val="4CA289">
                <a:tint val="45000"/>
                <a:satMod val="400000"/>
              </a:srgb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32586" y="9389544"/>
            <a:ext cx="2621128" cy="478356"/>
          </a:xfrm>
          <a:prstGeom prst="rect">
            <a:avLst/>
          </a:prstGeom>
        </p:spPr>
      </p:pic>
      <p:sp>
        <p:nvSpPr>
          <p:cNvPr id="24" name="TextBox 23"/>
          <p:cNvSpPr txBox="1"/>
          <p:nvPr/>
        </p:nvSpPr>
        <p:spPr>
          <a:xfrm>
            <a:off x="623098" y="625765"/>
            <a:ext cx="5061218" cy="717761"/>
          </a:xfrm>
          <a:prstGeom prst="rect">
            <a:avLst/>
          </a:prstGeom>
          <a:noFill/>
        </p:spPr>
        <p:txBody>
          <a:bodyPr wrap="square" rtlCol="0">
            <a:spAutoFit/>
          </a:bodyPr>
          <a:lstStyle/>
          <a:p>
            <a:pPr>
              <a:lnSpc>
                <a:spcPct val="107000"/>
              </a:lnSpc>
              <a:spcBef>
                <a:spcPts val="600"/>
              </a:spcBef>
              <a:spcAft>
                <a:spcPts val="800"/>
              </a:spcAft>
            </a:pPr>
            <a:r>
              <a:rPr lang="fr-FR"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Bài</a:t>
            </a:r>
            <a:r>
              <a:rPr lang="fr-FR"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1. (SGK – tr.111)</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2" descr="https://lh5.googleusercontent.com/EMZvjyB9wI1H-jHErYGrBkMuirodWLzEP4c_9vIq0jZ97SL7q-K4tUMbZEF_Eir0ku054GcvghDvgJ1nLPNEZH2l5CFK-bl7KkmD3PfAjdxrU7Bl27cwvR7_EejfDY5ym6j8OEPRGO5UQ0bHaWdYxa6h1GQwJgRenUxPQweEaEuCf31rvmk0MUmrFYfB6pYCtMG28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06600" y="6151659"/>
            <a:ext cx="2362200" cy="36350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685800" y="1785906"/>
                <a:ext cx="16874414" cy="3686266"/>
              </a:xfrm>
              <a:prstGeom prst="rect">
                <a:avLst/>
              </a:prstGeom>
            </p:spPr>
            <p:txBody>
              <a:bodyPr wrap="square">
                <a:spAutoFit/>
              </a:bodyPr>
              <a:lstStyle/>
              <a:p>
                <a:pPr algn="just">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cắt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𝐼</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lượt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chiếu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cạnh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𝐵𝐶</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𝐶𝐴</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𝐴𝐵</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IMN, INP, IPM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𝐴𝑁𝑃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𝐵𝑃𝑀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𝐶𝑀𝑁</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cân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85800" y="1785906"/>
                <a:ext cx="16874414" cy="3686266"/>
              </a:xfrm>
              <a:prstGeom prst="rect">
                <a:avLst/>
              </a:prstGeom>
              <a:blipFill>
                <a:blip r:embed="rId9"/>
                <a:stretch>
                  <a:fillRect l="-1301" r="-1264" b="-5785"/>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5476" y="5841839"/>
            <a:ext cx="5327924" cy="4254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66121">
            <a:off x="16151906" y="227120"/>
            <a:ext cx="1833789" cy="1033590"/>
          </a:xfrm>
          <a:prstGeom prst="rect">
            <a:avLst/>
          </a:prstGeom>
        </p:spPr>
      </p:pic>
      <p:pic>
        <p:nvPicPr>
          <p:cNvPr id="23" name="Picture 23"/>
          <p:cNvPicPr>
            <a:picLocks noChangeAspect="1"/>
          </p:cNvPicPr>
          <p:nvPr/>
        </p:nvPicPr>
        <p:blipFill>
          <a:blip r:embed="rId5">
            <a:duotone>
              <a:prstClr val="black"/>
              <a:srgbClr val="4CA289">
                <a:tint val="45000"/>
                <a:satMod val="400000"/>
              </a:srgb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772400" y="9410700"/>
            <a:ext cx="2621128" cy="478356"/>
          </a:xfrm>
          <a:prstGeom prst="rect">
            <a:avLst/>
          </a:prstGeom>
        </p:spPr>
      </p:pic>
      <p:sp>
        <p:nvSpPr>
          <p:cNvPr id="15" name="Oval Callout 14"/>
          <p:cNvSpPr/>
          <p:nvPr/>
        </p:nvSpPr>
        <p:spPr>
          <a:xfrm>
            <a:off x="838200" y="743915"/>
            <a:ext cx="1752600" cy="9144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966" y="2781300"/>
            <a:ext cx="5903495" cy="4724400"/>
          </a:xfrm>
          <a:prstGeom prst="rect">
            <a:avLst/>
          </a:prstGeom>
        </p:spPr>
      </p:pic>
      <p:sp>
        <p:nvSpPr>
          <p:cNvPr id="4" name="Rectangle 3"/>
          <p:cNvSpPr/>
          <p:nvPr/>
        </p:nvSpPr>
        <p:spPr>
          <a:xfrm>
            <a:off x="7315200" y="2095500"/>
            <a:ext cx="10058400" cy="6555641"/>
          </a:xfrm>
          <a:prstGeom prst="rect">
            <a:avLst/>
          </a:prstGeom>
        </p:spPr>
        <p:txBody>
          <a:bodyPr wrap="square">
            <a:spAutoFit/>
          </a:bodyPr>
          <a:lstStyle/>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Tam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ABC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giao</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ba</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phân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cách</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đều</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3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ABC.</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IM = IN = IP.</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 IM = IN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IMN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cân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 IN = IP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INP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cân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 IP = IM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IPM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cân</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tại</a:t>
            </a: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a:t>
            </a:r>
            <a:r>
              <a:rPr lang="en-US" sz="40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31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483380" y="9592330"/>
            <a:ext cx="2621128" cy="478356"/>
          </a:xfrm>
          <a:prstGeom prst="rect">
            <a:avLst/>
          </a:prstGeom>
        </p:spPr>
      </p:pic>
      <p:sp>
        <p:nvSpPr>
          <p:cNvPr id="4" name="Rectangle 3"/>
          <p:cNvSpPr/>
          <p:nvPr/>
        </p:nvSpPr>
        <p:spPr>
          <a:xfrm>
            <a:off x="838200" y="542270"/>
            <a:ext cx="14020800" cy="9325630"/>
          </a:xfrm>
          <a:prstGeom prst="rect">
            <a:avLst/>
          </a:prstGeom>
        </p:spPr>
        <p:txBody>
          <a:bodyPr wrap="square">
            <a:spAutoFit/>
          </a:bodyPr>
          <a:lstStyle/>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Xét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∆AIP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∆AIN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chung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IP = IN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∆AIP = ∆AIN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huyền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AP = AN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ANP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AP = AN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ANP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1980" marR="3048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Xét</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∆BIP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P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BIM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chung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IP = IM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∆BIP = ∆BIM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huyền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ight Brace 1"/>
          <p:cNvSpPr/>
          <p:nvPr/>
        </p:nvSpPr>
        <p:spPr>
          <a:xfrm>
            <a:off x="6400800" y="1622988"/>
            <a:ext cx="609600" cy="1676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ight Brace 7"/>
          <p:cNvSpPr/>
          <p:nvPr/>
        </p:nvSpPr>
        <p:spPr>
          <a:xfrm>
            <a:off x="6400800" y="7124700"/>
            <a:ext cx="609600" cy="1676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87400" y="725083"/>
            <a:ext cx="4617108" cy="3694941"/>
          </a:xfrm>
          <a:prstGeom prst="rect">
            <a:avLst/>
          </a:prstGeom>
        </p:spPr>
      </p:pic>
      <p:pic>
        <p:nvPicPr>
          <p:cNvPr id="11" name="Picture 22"/>
          <p:cNvPicPr>
            <a:picLocks noChangeAspect="1"/>
          </p:cNvPicPr>
          <p:nvPr/>
        </p:nvPicPr>
        <p:blipFill>
          <a:blip r:embed="rId9" cstate="print">
            <a:duotone>
              <a:prstClr val="black"/>
              <a:srgbClr val="4CA289">
                <a:tint val="45000"/>
                <a:satMod val="400000"/>
              </a:srgbClr>
            </a:duotone>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66121">
            <a:off x="12056601" y="-341259"/>
            <a:ext cx="1493857" cy="769191"/>
          </a:xfrm>
          <a:prstGeom prst="rect">
            <a:avLst/>
          </a:prstGeom>
        </p:spPr>
      </p:pic>
    </p:spTree>
    <p:extLst>
      <p:ext uri="{BB962C8B-B14F-4D97-AF65-F5344CB8AC3E}">
        <p14:creationId xmlns:p14="http://schemas.microsoft.com/office/powerpoint/2010/main" val="406947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wipe(down)">
                                      <p:cBhvr>
                                        <p:cTn id="5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166121">
            <a:off x="16396112" y="33604"/>
            <a:ext cx="1407390" cy="793256"/>
          </a:xfrm>
          <a:prstGeom prst="rect">
            <a:avLst/>
          </a:prstGeom>
        </p:spPr>
      </p:pic>
      <p:pic>
        <p:nvPicPr>
          <p:cNvPr id="23" name="Picture 23"/>
          <p:cNvPicPr>
            <a:picLocks noChangeAspect="1"/>
          </p:cNvPicPr>
          <p:nvPr/>
        </p:nvPicPr>
        <p:blipFill>
          <a:blip r:embed="rId5">
            <a:duotone>
              <a:prstClr val="black"/>
              <a:srgbClr val="4CA289">
                <a:tint val="45000"/>
                <a:satMod val="400000"/>
              </a:srgb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43800" y="9410700"/>
            <a:ext cx="2621128" cy="47835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0" y="1866900"/>
            <a:ext cx="4114800" cy="3292958"/>
          </a:xfrm>
          <a:prstGeom prst="rect">
            <a:avLst/>
          </a:prstGeom>
        </p:spPr>
      </p:pic>
      <p:sp>
        <p:nvSpPr>
          <p:cNvPr id="4" name="Rectangle 3"/>
          <p:cNvSpPr/>
          <p:nvPr/>
        </p:nvSpPr>
        <p:spPr>
          <a:xfrm>
            <a:off x="533400" y="1257300"/>
            <a:ext cx="14020800" cy="7478970"/>
          </a:xfrm>
          <a:prstGeom prst="rect">
            <a:avLst/>
          </a:prstGeom>
        </p:spPr>
        <p:txBody>
          <a:bodyPr wrap="square">
            <a:spAutoFit/>
          </a:bodyPr>
          <a:lstStyle/>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Suy</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BP = BM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BPM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BP = BM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BPM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01980" marR="3048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Xét</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∆CIM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∆CIN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chung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IM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IN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giả</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∆CIM = ∆CIN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huyền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góc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vuông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Suy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CM = CN (2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CMN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CM = CN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tam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giác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CMN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tại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ight Brace 1"/>
          <p:cNvSpPr/>
          <p:nvPr/>
        </p:nvSpPr>
        <p:spPr>
          <a:xfrm>
            <a:off x="6477000" y="4158585"/>
            <a:ext cx="609600" cy="1676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2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down)">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576197" y="8792470"/>
            <a:ext cx="1185034" cy="118503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612713" y="445589"/>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471081" y="9301185"/>
            <a:ext cx="665059" cy="727835"/>
          </a:xfrm>
          <a:prstGeom prst="rect">
            <a:avLst/>
          </a:prstGeom>
        </p:spPr>
      </p:pic>
      <p:grpSp>
        <p:nvGrpSpPr>
          <p:cNvPr id="13" name="Group 2"/>
          <p:cNvGrpSpPr/>
          <p:nvPr/>
        </p:nvGrpSpPr>
        <p:grpSpPr>
          <a:xfrm rot="-5400000">
            <a:off x="2675925" y="-2540921"/>
            <a:ext cx="1294578" cy="7560828"/>
            <a:chOff x="0" y="0"/>
            <a:chExt cx="2771140" cy="17082440"/>
          </a:xfrm>
          <a:solidFill>
            <a:schemeClr val="bg1"/>
          </a:solidFill>
        </p:grpSpPr>
        <p:sp>
          <p:nvSpPr>
            <p:cNvPr id="15"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chemeClr val="bg1"/>
              </a:solidFill>
            </a:ln>
          </p:spPr>
        </p:sp>
      </p:grpSp>
      <p:sp>
        <p:nvSpPr>
          <p:cNvPr id="17" name="TextBox 16"/>
          <p:cNvSpPr txBox="1"/>
          <p:nvPr/>
        </p:nvSpPr>
        <p:spPr>
          <a:xfrm>
            <a:off x="333354" y="885549"/>
            <a:ext cx="60674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CÓ</a:t>
            </a:r>
            <a:r>
              <a:rPr kumimoji="0" lang="en-US" sz="4000" b="1" i="0"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THỂ EM CHƯA BIẾT</a:t>
            </a:r>
            <a:endParaRPr kumimoji="0" lang="en-US" sz="4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770021" y="2171700"/>
            <a:ext cx="16633421" cy="2751074"/>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Times New Roman" panose="02020603050405020304" pitchFamily="18" charset="0"/>
              </a:rPr>
              <a:t>Trong</a:t>
            </a:r>
            <a:r>
              <a:rPr lang="en-US" sz="4000" dirty="0">
                <a:solidFill>
                  <a:schemeClr val="bg1"/>
                </a:solidFill>
                <a:latin typeface="Arial" panose="020B0604020202020204" pitchFamily="34" charset="0"/>
                <a:ea typeface="Times New Roman" panose="02020603050405020304" pitchFamily="18" charset="0"/>
              </a:rPr>
              <a:t> tam </a:t>
            </a:r>
            <a:r>
              <a:rPr lang="en-US" sz="4000" dirty="0" err="1">
                <a:solidFill>
                  <a:schemeClr val="bg1"/>
                </a:solidFill>
                <a:latin typeface="Arial" panose="020B0604020202020204" pitchFamily="34" charset="0"/>
                <a:ea typeface="Times New Roman" panose="02020603050405020304" pitchFamily="18" charset="0"/>
              </a:rPr>
              <a:t>giác</a:t>
            </a:r>
            <a:r>
              <a:rPr lang="en-US" sz="4000" dirty="0">
                <a:solidFill>
                  <a:schemeClr val="bg1"/>
                </a:solidFill>
                <a:latin typeface="Arial" panose="020B0604020202020204" pitchFamily="34" charset="0"/>
                <a:ea typeface="Times New Roman" panose="02020603050405020304" pitchFamily="18" charset="0"/>
              </a:rPr>
              <a:t> ABC, </a:t>
            </a:r>
            <a:r>
              <a:rPr lang="en-US" sz="4000" dirty="0" err="1">
                <a:solidFill>
                  <a:schemeClr val="bg1"/>
                </a:solidFill>
                <a:latin typeface="Arial" panose="020B0604020202020204" pitchFamily="34" charset="0"/>
                <a:ea typeface="Times New Roman" panose="02020603050405020304" pitchFamily="18" charset="0"/>
              </a:rPr>
              <a:t>vẽ</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đường</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tròn</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có</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tâm</a:t>
            </a:r>
            <a:r>
              <a:rPr lang="en-US" sz="4000" dirty="0">
                <a:solidFill>
                  <a:schemeClr val="bg1"/>
                </a:solidFill>
                <a:latin typeface="Arial" panose="020B0604020202020204" pitchFamily="34" charset="0"/>
                <a:ea typeface="Times New Roman" panose="02020603050405020304" pitchFamily="18" charset="0"/>
              </a:rPr>
              <a:t> I </a:t>
            </a:r>
            <a:r>
              <a:rPr lang="en-US" sz="4000" dirty="0" err="1">
                <a:solidFill>
                  <a:schemeClr val="bg1"/>
                </a:solidFill>
                <a:latin typeface="Arial" panose="020B0604020202020204" pitchFamily="34" charset="0"/>
                <a:ea typeface="Times New Roman" panose="02020603050405020304" pitchFamily="18" charset="0"/>
              </a:rPr>
              <a:t>là</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giao</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điểm</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ba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đường</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phân</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giác</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và</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bán</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kính</a:t>
            </a:r>
            <a:r>
              <a:rPr lang="en-US" sz="4000" dirty="0">
                <a:solidFill>
                  <a:schemeClr val="bg1"/>
                </a:solidFill>
                <a:latin typeface="Arial" panose="020B0604020202020204" pitchFamily="34" charset="0"/>
                <a:ea typeface="Times New Roman" panose="02020603050405020304" pitchFamily="18" charset="0"/>
              </a:rPr>
              <a:t> r </a:t>
            </a:r>
            <a:r>
              <a:rPr lang="en-US" sz="4000" dirty="0" err="1">
                <a:solidFill>
                  <a:schemeClr val="bg1"/>
                </a:solidFill>
                <a:latin typeface="Arial" panose="020B0604020202020204" pitchFamily="34" charset="0"/>
                <a:ea typeface="Times New Roman" panose="02020603050405020304" pitchFamily="18" charset="0"/>
              </a:rPr>
              <a:t>bằng</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khoảng</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cách</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từ</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điểm</a:t>
            </a:r>
            <a:r>
              <a:rPr lang="en-US" sz="4000" dirty="0">
                <a:solidFill>
                  <a:schemeClr val="bg1"/>
                </a:solidFill>
                <a:latin typeface="Arial" panose="020B0604020202020204" pitchFamily="34" charset="0"/>
                <a:ea typeface="Times New Roman" panose="02020603050405020304" pitchFamily="18" charset="0"/>
              </a:rPr>
              <a:t> I </a:t>
            </a:r>
            <a:r>
              <a:rPr lang="en-US" sz="4000" dirty="0" err="1">
                <a:solidFill>
                  <a:schemeClr val="bg1"/>
                </a:solidFill>
                <a:latin typeface="Arial" panose="020B0604020202020204" pitchFamily="34" charset="0"/>
                <a:ea typeface="Times New Roman" panose="02020603050405020304" pitchFamily="18" charset="0"/>
              </a:rPr>
              <a:t>đến</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ba</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cạnh</a:t>
            </a:r>
            <a:r>
              <a:rPr lang="en-US" sz="4000" dirty="0">
                <a:solidFill>
                  <a:schemeClr val="bg1"/>
                </a:solidFill>
                <a:latin typeface="Arial" panose="020B0604020202020204" pitchFamily="34" charset="0"/>
                <a:ea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rPr>
              <a:t> tam </a:t>
            </a:r>
            <a:r>
              <a:rPr lang="en-US" sz="4000" dirty="0" err="1">
                <a:solidFill>
                  <a:schemeClr val="bg1"/>
                </a:solidFill>
                <a:latin typeface="Arial" panose="020B0604020202020204" pitchFamily="34" charset="0"/>
                <a:ea typeface="Times New Roman" panose="02020603050405020304" pitchFamily="18" charset="0"/>
              </a:rPr>
              <a:t>giác</a:t>
            </a:r>
            <a:r>
              <a:rPr lang="en-US" sz="4000" dirty="0">
                <a:solidFill>
                  <a:schemeClr val="bg1"/>
                </a:solidFill>
                <a:latin typeface="Arial" panose="020B0604020202020204" pitchFamily="34" charset="0"/>
                <a:ea typeface="Times New Roman" panose="02020603050405020304" pitchFamily="18" charset="0"/>
              </a:rPr>
              <a:t>. </a:t>
            </a:r>
            <a:endParaRPr lang="en-US" sz="4000" dirty="0">
              <a:solidFill>
                <a:schemeClr val="bg1"/>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9"/>
          <a:stretch>
            <a:fillRect/>
          </a:stretch>
        </p:blipFill>
        <p:spPr>
          <a:xfrm>
            <a:off x="11201400" y="4609045"/>
            <a:ext cx="5486400" cy="4938390"/>
          </a:xfrm>
          <a:prstGeom prst="rect">
            <a:avLst/>
          </a:prstGeom>
        </p:spPr>
      </p:pic>
      <p:sp>
        <p:nvSpPr>
          <p:cNvPr id="8" name="Rectangle 7"/>
          <p:cNvSpPr/>
          <p:nvPr/>
        </p:nvSpPr>
        <p:spPr>
          <a:xfrm>
            <a:off x="770021" y="5128081"/>
            <a:ext cx="9144000" cy="2862322"/>
          </a:xfrm>
          <a:prstGeom prst="rect">
            <a:avLst/>
          </a:prstGeom>
        </p:spPr>
        <p:txBody>
          <a:bodyPr>
            <a:spAutoFit/>
          </a:bodyPr>
          <a:lstStyle/>
          <a:p>
            <a:pPr lvl="0" algn="just">
              <a:lnSpc>
                <a:spcPct val="150000"/>
              </a:lnSpc>
            </a:pPr>
            <a:r>
              <a:rPr lang="en-US" sz="4000" dirty="0">
                <a:solidFill>
                  <a:prstClr val="white"/>
                </a:solidFill>
                <a:latin typeface="Arial" panose="020B0604020202020204" pitchFamily="34" charset="0"/>
                <a:ea typeface="Times New Roman" panose="02020603050405020304" pitchFamily="18" charset="0"/>
              </a:rPr>
              <a:t>Ta </a:t>
            </a:r>
            <a:r>
              <a:rPr lang="en-US" sz="4000" dirty="0" err="1">
                <a:solidFill>
                  <a:prstClr val="white"/>
                </a:solidFill>
                <a:latin typeface="Arial" panose="020B0604020202020204" pitchFamily="34" charset="0"/>
                <a:ea typeface="Times New Roman" panose="02020603050405020304" pitchFamily="18" charset="0"/>
              </a:rPr>
              <a:t>gọi</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đường</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tròn</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trên</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là</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đường</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tròn</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nội</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tiếp</a:t>
            </a:r>
            <a:r>
              <a:rPr lang="en-US" sz="4000" dirty="0">
                <a:solidFill>
                  <a:prstClr val="white"/>
                </a:solidFill>
                <a:latin typeface="Arial" panose="020B0604020202020204" pitchFamily="34" charset="0"/>
                <a:ea typeface="Times New Roman" panose="02020603050405020304" pitchFamily="18" charset="0"/>
              </a:rPr>
              <a:t> tam </a:t>
            </a:r>
            <a:r>
              <a:rPr lang="en-US" sz="4000" dirty="0" err="1">
                <a:solidFill>
                  <a:prstClr val="white"/>
                </a:solidFill>
                <a:latin typeface="Arial" panose="020B0604020202020204" pitchFamily="34" charset="0"/>
                <a:ea typeface="Times New Roman" panose="02020603050405020304" pitchFamily="18" charset="0"/>
              </a:rPr>
              <a:t>giác</a:t>
            </a:r>
            <a:r>
              <a:rPr lang="en-US" sz="4000" dirty="0">
                <a:solidFill>
                  <a:prstClr val="white"/>
                </a:solidFill>
                <a:latin typeface="Arial" panose="020B0604020202020204" pitchFamily="34" charset="0"/>
                <a:ea typeface="Times New Roman" panose="02020603050405020304" pitchFamily="18" charset="0"/>
              </a:rPr>
              <a:t> ABC </a:t>
            </a:r>
            <a:r>
              <a:rPr lang="en-US" sz="4000" dirty="0" err="1">
                <a:solidFill>
                  <a:prstClr val="white"/>
                </a:solidFill>
                <a:latin typeface="Arial" panose="020B0604020202020204" pitchFamily="34" charset="0"/>
                <a:ea typeface="Times New Roman" panose="02020603050405020304" pitchFamily="18" charset="0"/>
              </a:rPr>
              <a:t>và</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điểm</a:t>
            </a:r>
            <a:r>
              <a:rPr lang="en-US" sz="4000" dirty="0">
                <a:solidFill>
                  <a:prstClr val="white"/>
                </a:solidFill>
                <a:latin typeface="Arial" panose="020B0604020202020204" pitchFamily="34" charset="0"/>
                <a:ea typeface="Times New Roman" panose="02020603050405020304" pitchFamily="18" charset="0"/>
              </a:rPr>
              <a:t> O </a:t>
            </a:r>
            <a:r>
              <a:rPr lang="en-US" sz="4000" dirty="0" err="1">
                <a:solidFill>
                  <a:prstClr val="white"/>
                </a:solidFill>
                <a:latin typeface="Arial" panose="020B0604020202020204" pitchFamily="34" charset="0"/>
                <a:ea typeface="Times New Roman" panose="02020603050405020304" pitchFamily="18" charset="0"/>
              </a:rPr>
              <a:t>là</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tâm</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đường</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tròn</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nội</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tiếp</a:t>
            </a:r>
            <a:r>
              <a:rPr lang="en-US" sz="4000" dirty="0">
                <a:solidFill>
                  <a:prstClr val="white"/>
                </a:solidFill>
                <a:latin typeface="Arial" panose="020B0604020202020204" pitchFamily="34" charset="0"/>
                <a:ea typeface="Times New Roman" panose="02020603050405020304" pitchFamily="18" charset="0"/>
              </a:rPr>
              <a:t> tam </a:t>
            </a:r>
            <a:r>
              <a:rPr lang="en-US" sz="4000" dirty="0" err="1">
                <a:solidFill>
                  <a:prstClr val="white"/>
                </a:solidFill>
                <a:latin typeface="Arial" panose="020B0604020202020204" pitchFamily="34" charset="0"/>
                <a:ea typeface="Times New Roman" panose="02020603050405020304" pitchFamily="18" charset="0"/>
              </a:rPr>
              <a:t>giác</a:t>
            </a:r>
            <a:r>
              <a:rPr lang="en-US" sz="4000" dirty="0">
                <a:solidFill>
                  <a:prstClr val="white"/>
                </a:solidFill>
                <a:latin typeface="Arial" panose="020B0604020202020204" pitchFamily="34" charset="0"/>
                <a:ea typeface="Times New Roman" panose="02020603050405020304" pitchFamily="18" charset="0"/>
              </a:rPr>
              <a:t> </a:t>
            </a:r>
            <a:r>
              <a:rPr lang="en-US" sz="4000" dirty="0" err="1">
                <a:solidFill>
                  <a:prstClr val="white"/>
                </a:solidFill>
                <a:latin typeface="Arial" panose="020B0604020202020204" pitchFamily="34" charset="0"/>
                <a:ea typeface="Times New Roman" panose="02020603050405020304" pitchFamily="18" charset="0"/>
              </a:rPr>
              <a:t>đó</a:t>
            </a:r>
            <a:r>
              <a:rPr lang="en-US" sz="4000" dirty="0">
                <a:solidFill>
                  <a:prstClr val="white"/>
                </a:solidFill>
                <a:latin typeface="Arial" panose="020B0604020202020204" pitchFamily="34" charset="0"/>
                <a:ea typeface="Times New Roman" panose="02020603050405020304" pitchFamily="18" charset="0"/>
              </a:rPr>
              <a:t>.</a:t>
            </a:r>
            <a:endParaRPr lang="en-US" sz="4000" dirty="0">
              <a:solidFill>
                <a:prstClr val="white"/>
              </a:solidFill>
              <a:latin typeface="Times New Roman" panose="02020603050405020304" pitchFamily="18" charset="0"/>
              <a:ea typeface="Times New Roman" panose="02020603050405020304" pitchFamily="18" charset="0"/>
            </a:endParaRPr>
          </a:p>
        </p:txBody>
      </p:sp>
      <p:pic>
        <p:nvPicPr>
          <p:cNvPr id="16" name="Picture 30"/>
          <p:cNvPicPr>
            <a:picLocks noChangeAspect="1"/>
          </p:cNvPicPr>
          <p:nvPr/>
        </p:nvPicPr>
        <p:blipFill>
          <a:blip r:embed="rId10"/>
          <a:srcRect/>
          <a:stretch>
            <a:fillRect/>
          </a:stretch>
        </p:blipFill>
        <p:spPr>
          <a:xfrm>
            <a:off x="11627875" y="479397"/>
            <a:ext cx="1524000" cy="1520190"/>
          </a:xfrm>
          <a:prstGeom prst="rect">
            <a:avLst/>
          </a:prstGeom>
        </p:spPr>
      </p:pic>
      <p:pic>
        <p:nvPicPr>
          <p:cNvPr id="19"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8398266" y="8195710"/>
            <a:ext cx="1515755" cy="1877096"/>
          </a:xfrm>
          <a:prstGeom prst="rect">
            <a:avLst/>
          </a:prstGeom>
        </p:spPr>
      </p:pic>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anim calcmode="lin" valueType="num">
                                      <p:cBhvr>
                                        <p:cTn id="38" dur="500" fill="hold"/>
                                        <p:tgtEl>
                                          <p:spTgt spid="19"/>
                                        </p:tgtEl>
                                        <p:attrNameLst>
                                          <p:attrName>ppt_x</p:attrName>
                                        </p:attrNameLst>
                                      </p:cBhvr>
                                      <p:tavLst>
                                        <p:tav tm="0">
                                          <p:val>
                                            <p:strVal val="#ppt_x"/>
                                          </p:val>
                                        </p:tav>
                                        <p:tav tm="100000">
                                          <p:val>
                                            <p:strVal val="#ppt_x"/>
                                          </p:val>
                                        </p:tav>
                                      </p:tavLst>
                                    </p:anim>
                                    <p:anim calcmode="lin" valueType="num">
                                      <p:cBhvr>
                                        <p:cTn id="3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2062458" y="3771900"/>
            <a:ext cx="5130554" cy="3671583"/>
            <a:chOff x="12448416" y="3524878"/>
            <a:chExt cx="5839584" cy="3671583"/>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48416" y="3524878"/>
              <a:ext cx="5839579" cy="367158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12: Tính chất ba đường trung trực của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365787" y="838427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1372" flipH="1">
            <a:off x="15873531" y="3829239"/>
            <a:ext cx="2198653" cy="172594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1032775" y="7693693"/>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3806296">
            <a:off x="932014" y="917333"/>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2263236" y="1708663"/>
            <a:ext cx="13469264" cy="1609736"/>
          </a:xfrm>
          <a:prstGeom prst="rect">
            <a:avLst/>
          </a:prstGeom>
        </p:spPr>
        <p:txBody>
          <a:bodyPr wrap="square">
            <a:spAutoFit/>
          </a:bodyPr>
          <a:lstStyle/>
          <a:p>
            <a:pPr lvl="0" algn="ctr">
              <a:lnSpc>
                <a:spcPct val="150000"/>
              </a:lnSpc>
              <a:defRPr/>
            </a:pPr>
            <a:r>
              <a:rPr lang="vi-VN" sz="7500" b="1" kern="0" dirty="0">
                <a:solidFill>
                  <a:schemeClr val="bg1"/>
                </a:solidFill>
              </a:rPr>
              <a:t>CHƯƠNG VII: </a:t>
            </a:r>
            <a:r>
              <a:rPr lang="en-US" sz="7500" b="1" kern="0" dirty="0" smtClean="0">
                <a:solidFill>
                  <a:schemeClr val="bg1"/>
                </a:solidFill>
                <a:latin typeface="Arial" panose="020B0604020202020204" pitchFamily="34" charset="0"/>
                <a:cs typeface="Arial" panose="020B0604020202020204" pitchFamily="34" charset="0"/>
              </a:rPr>
              <a:t>TAM GIÁC</a:t>
            </a:r>
            <a:endParaRPr lang="vi-VN" sz="75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2558968" y="3955346"/>
            <a:ext cx="13595432" cy="3093154"/>
          </a:xfrm>
          <a:prstGeom prst="rect">
            <a:avLst/>
          </a:prstGeom>
        </p:spPr>
        <p:txBody>
          <a:bodyPr wrap="square">
            <a:spAutoFit/>
          </a:bodyPr>
          <a:lstStyle/>
          <a:p>
            <a:pPr lvl="0" algn="ctr">
              <a:lnSpc>
                <a:spcPct val="150000"/>
              </a:lnSpc>
              <a:defRPr/>
            </a:pPr>
            <a:r>
              <a:rPr lang="vi-VN" sz="6500" b="1" kern="0" dirty="0">
                <a:solidFill>
                  <a:srgbClr val="FFFF00"/>
                </a:solidFill>
                <a:ea typeface="Calibri" panose="020F0502020204030204" pitchFamily="34" charset="0"/>
                <a:cs typeface="Arial" panose="020B0604020202020204" pitchFamily="34" charset="0"/>
              </a:rPr>
              <a:t>§</a:t>
            </a:r>
            <a:r>
              <a:rPr lang="vi-VN" sz="6500" b="1" kern="0" dirty="0" smtClean="0">
                <a:solidFill>
                  <a:srgbClr val="FFFF00"/>
                </a:solidFill>
                <a:ea typeface="Calibri" panose="020F0502020204030204" pitchFamily="34" charset="0"/>
                <a:cs typeface="Arial" panose="020B0604020202020204" pitchFamily="34" charset="0"/>
              </a:rPr>
              <a:t>11</a:t>
            </a:r>
            <a:r>
              <a:rPr lang="vi-VN" sz="6500" b="1" kern="0" dirty="0">
                <a:solidFill>
                  <a:srgbClr val="FFFF00"/>
                </a:solidFill>
                <a:ea typeface="Calibri" panose="020F0502020204030204" pitchFamily="34" charset="0"/>
                <a:cs typeface="Arial" panose="020B0604020202020204" pitchFamily="34" charset="0"/>
              </a:rPr>
              <a:t>: TÍNH CHẤT BA ĐƯỜNG PHÂN GIÁC CỦA TAM </a:t>
            </a:r>
            <a:r>
              <a:rPr lang="vi-VN" sz="6500" b="1" kern="0" dirty="0" smtClean="0">
                <a:solidFill>
                  <a:srgbClr val="FFFF00"/>
                </a:solidFill>
                <a:ea typeface="Calibri" panose="020F0502020204030204" pitchFamily="34" charset="0"/>
                <a:cs typeface="Arial" panose="020B0604020202020204" pitchFamily="34" charset="0"/>
              </a:rPr>
              <a:t>GIÁC</a:t>
            </a:r>
            <a:r>
              <a:rPr lang="en-US" sz="6500" b="1" kern="0" dirty="0" smtClean="0">
                <a:solidFill>
                  <a:srgbClr val="FFFF00"/>
                </a:solidFill>
                <a:ea typeface="Calibri" panose="020F0502020204030204" pitchFamily="34" charset="0"/>
                <a:cs typeface="Arial" panose="020B0604020202020204" pitchFamily="34" charset="0"/>
              </a:rPr>
              <a:t>(</a:t>
            </a:r>
            <a:r>
              <a:rPr lang="en-US" sz="6500" b="1" kern="0" dirty="0" err="1" smtClean="0">
                <a:solidFill>
                  <a:srgbClr val="FFFF00"/>
                </a:solidFill>
                <a:ea typeface="Calibri" panose="020F0502020204030204" pitchFamily="34" charset="0"/>
                <a:cs typeface="Arial" panose="020B0604020202020204" pitchFamily="34" charset="0"/>
              </a:rPr>
              <a:t>tiết</a:t>
            </a:r>
            <a:r>
              <a:rPr lang="en-US" sz="6500" b="1" kern="0" dirty="0" smtClean="0">
                <a:solidFill>
                  <a:srgbClr val="FFFF00"/>
                </a:solidFill>
                <a:ea typeface="Calibri" panose="020F0502020204030204" pitchFamily="34" charset="0"/>
                <a:cs typeface="Arial" panose="020B0604020202020204" pitchFamily="34" charset="0"/>
              </a:rPr>
              <a:t> 2)</a:t>
            </a:r>
            <a:endParaRPr kumimoji="0" lang="en-US" sz="65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560298" y="8559155"/>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dirty="0" smtClean="0">
                  <a:solidFill>
                    <a:prstClr val="black"/>
                  </a:solidFill>
                  <a:latin typeface="Arial" panose="020B0604020202020204" pitchFamily="34" charset="0"/>
                  <a:cs typeface="Arial" panose="020B0604020202020204" pitchFamily="34" charset="0"/>
                </a:rPr>
                <a:t>II</a:t>
              </a:r>
              <a:endParaRPr lang="en-US" sz="7000" b="1" dirty="0">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826759" y="2450224"/>
            <a:ext cx="10683431" cy="3124381"/>
          </a:xfrm>
          <a:prstGeom prst="rect">
            <a:avLst/>
          </a:prstGeom>
        </p:spPr>
        <p:txBody>
          <a:bodyPr wrap="square">
            <a:spAutoFit/>
          </a:bodyPr>
          <a:lstStyle/>
          <a:p>
            <a:pPr algn="ctr">
              <a:lnSpc>
                <a:spcPct val="150000"/>
              </a:lnSpc>
              <a:tabLst>
                <a:tab pos="360045" algn="l"/>
                <a:tab pos="720090" algn="l"/>
              </a:tabLst>
            </a:pPr>
            <a:r>
              <a:rPr lang="vi-VN" sz="7000" b="1">
                <a:solidFill>
                  <a:prstClr val="black"/>
                </a:solidFill>
                <a:ea typeface="Calibri" panose="020F0502020204030204" pitchFamily="34" charset="0"/>
                <a:cs typeface="Arial" panose="020B0604020202020204" pitchFamily="34" charset="0"/>
              </a:rPr>
              <a:t>Tính chất ba đường phân giác của tam giác</a:t>
            </a:r>
            <a:endParaRPr lang="vi-VN" sz="7000" b="1" dirty="0">
              <a:solidFill>
                <a:prstClr val="black"/>
              </a:solidFill>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a:stretch>
            <a:fillRect/>
          </a:stretch>
        </p:blipFill>
        <p:spPr>
          <a:xfrm>
            <a:off x="16535400" y="342900"/>
            <a:ext cx="1405113" cy="1317293"/>
          </a:xfrm>
          <a:prstGeom prst="rect">
            <a:avLst/>
          </a:prstGeom>
        </p:spPr>
      </p:pic>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4156054" cy="1015663"/>
          </a:xfrm>
          <a:prstGeom prst="rect">
            <a:avLst/>
          </a:prstGeom>
          <a:noFill/>
        </p:spPr>
        <p:txBody>
          <a:bodyPr wrap="square" rtlCol="0">
            <a:spAutoFit/>
          </a:bodyPr>
          <a:lstStyle/>
          <a:p>
            <a:pPr lvl="0">
              <a:lnSpc>
                <a:spcPct val="150000"/>
              </a:lnSpc>
              <a:defRPr/>
            </a:pPr>
            <a:r>
              <a:rPr lang="nl-NL" sz="4000" b="1" dirty="0">
                <a:solidFill>
                  <a:prstClr val="black"/>
                </a:solidFill>
                <a:latin typeface="Arial" panose="020B0604020202020204" pitchFamily="34" charset="0"/>
                <a:cs typeface="Arial" panose="020B0604020202020204" pitchFamily="34" charset="0"/>
              </a:rPr>
              <a:t>HĐ cá </a:t>
            </a:r>
            <a:r>
              <a:rPr lang="nl-NL" sz="4000" b="1" dirty="0" smtClean="0">
                <a:solidFill>
                  <a:prstClr val="black"/>
                </a:solidFill>
                <a:latin typeface="Arial" panose="020B0604020202020204" pitchFamily="34" charset="0"/>
                <a:cs typeface="Arial" panose="020B0604020202020204" pitchFamily="34" charset="0"/>
              </a:rPr>
              <a:t>nhân: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49">
            <a:extLst>
              <a:ext uri="{BEBA8EAE-BF5A-486C-A8C5-ECC9F3942E4B}">
                <a14:imgProps xmlns:a14="http://schemas.microsoft.com/office/drawing/2010/main">
                  <a14:imgLayer r:embed="rId5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2342652029"/>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arn(inVertical)">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596350" y="-2964300"/>
            <a:ext cx="7348697" cy="7348697"/>
          </a:xfrm>
          <a:prstGeom prst="rect">
            <a:avLst/>
          </a:prstGeom>
        </p:spPr>
      </p:pic>
      <p:pic>
        <p:nvPicPr>
          <p:cNvPr id="34"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792200" y="6484506"/>
            <a:ext cx="6544433" cy="6544433"/>
          </a:xfrm>
          <a:prstGeom prst="rect">
            <a:avLst/>
          </a:prstGeom>
        </p:spPr>
      </p:pic>
      <p:sp>
        <p:nvSpPr>
          <p:cNvPr id="7" name="Rounded Rectangular Callout 6"/>
          <p:cNvSpPr/>
          <p:nvPr/>
        </p:nvSpPr>
        <p:spPr>
          <a:xfrm>
            <a:off x="1752600" y="2605181"/>
            <a:ext cx="14935200" cy="2543957"/>
          </a:xfrm>
          <a:prstGeom prst="wedgeRoundRectCallout">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1752600" y="645690"/>
            <a:ext cx="7086600" cy="1332183"/>
          </a:xfrm>
          <a:prstGeom prst="rect">
            <a:avLst/>
          </a:prstGeom>
        </p:spPr>
      </p:pic>
      <p:sp>
        <p:nvSpPr>
          <p:cNvPr id="25" name="TextBox 9"/>
          <p:cNvSpPr txBox="1"/>
          <p:nvPr/>
        </p:nvSpPr>
        <p:spPr>
          <a:xfrm>
            <a:off x="1290333" y="41910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KẾT LUẬN</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16078200" y="8953500"/>
            <a:ext cx="1551174" cy="1018963"/>
          </a:xfrm>
          <a:prstGeom prst="triangle">
            <a:avLst/>
          </a:prstGeom>
          <a:solidFill>
            <a:srgbClr val="4CA289"/>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5500" b="1" dirty="0">
              <a:solidFill>
                <a:prstClr val="white"/>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V="1">
            <a:off x="13251789" y="571774"/>
            <a:ext cx="4377585" cy="798910"/>
          </a:xfrm>
          <a:prstGeom prst="rect">
            <a:avLst/>
          </a:prstGeom>
        </p:spPr>
      </p:pic>
      <p:pic>
        <p:nvPicPr>
          <p:cNvPr id="20" name="Picture 22"/>
          <p:cNvPicPr>
            <a:picLocks noChangeAspect="1"/>
          </p:cNvPicPr>
          <p:nvPr/>
        </p:nvPicPr>
        <p:blipFill>
          <a:blip r:embed="rId19" cstate="print">
            <a:duotone>
              <a:prstClr val="black"/>
              <a:srgbClr val="438F79">
                <a:tint val="45000"/>
                <a:satMod val="400000"/>
              </a:srgbClr>
            </a:duotone>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346618" y="9082331"/>
            <a:ext cx="2137318" cy="1204669"/>
          </a:xfrm>
          <a:prstGeom prst="rect">
            <a:avLst/>
          </a:prstGeom>
        </p:spPr>
      </p:pic>
      <p:sp>
        <p:nvSpPr>
          <p:cNvPr id="3" name="Rectangle 2"/>
          <p:cNvSpPr/>
          <p:nvPr/>
        </p:nvSpPr>
        <p:spPr>
          <a:xfrm>
            <a:off x="2286000" y="2853017"/>
            <a:ext cx="14305514" cy="1839606"/>
          </a:xfrm>
          <a:prstGeom prst="rect">
            <a:avLst/>
          </a:prstGeom>
        </p:spPr>
        <p:txBody>
          <a:bodyPr wrap="square">
            <a:spAutoFit/>
          </a:bodyPr>
          <a:lstStyle/>
          <a:p>
            <a:pPr>
              <a:lnSpc>
                <a:spcPct val="150000"/>
              </a:lnSpc>
            </a:pPr>
            <a:r>
              <a:rPr lang="nl-NL"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Định lí:</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Ba đường phân giác của một tam giác cùng đi qua một điểm</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229886" y="5787873"/>
            <a:ext cx="14305514" cy="378565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Times New Roman" panose="02020603050405020304" pitchFamily="18" charset="0"/>
              </a:rPr>
              <a:t>Nhận xét: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Để xác định giao điểm ba đường phân giác của một tam giác, ta chỉ cần vẽ hai đường phân giác bất kì và xác định giao điểm của hai đường đó.</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05151"/>
      </p:ext>
    </p:extLst>
  </p:cSld>
  <p:clrMapOvr>
    <a:masterClrMapping/>
  </p:clrMapOvr>
  <mc:AlternateContent xmlns:mc="http://schemas.openxmlformats.org/markup-compatibility/2006" xmlns:p14="http://schemas.microsoft.com/office/powerpoint/2010/main">
    <mc:Choice Requires="p14">
      <p:transition spd="med" p14:dur="700">
        <p:push dir="d"/>
      </p:transition>
    </mc:Choice>
    <mc:Fallback xmlns="">
      <p:transition spd="med">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95528">
            <a:off x="15529804" y="8857470"/>
            <a:ext cx="2850633" cy="1606720"/>
          </a:xfrm>
          <a:prstGeom prst="rect">
            <a:avLst/>
          </a:prstGeom>
        </p:spPr>
      </p:pic>
      <p:grpSp>
        <p:nvGrpSpPr>
          <p:cNvPr id="28" name="Group 27"/>
          <p:cNvGrpSpPr/>
          <p:nvPr/>
        </p:nvGrpSpPr>
        <p:grpSpPr>
          <a:xfrm>
            <a:off x="-965381" y="369947"/>
            <a:ext cx="5461181" cy="1586086"/>
            <a:chOff x="-660583" y="785589"/>
            <a:chExt cx="5461181" cy="1586086"/>
          </a:xfrm>
        </p:grpSpPr>
        <p:grpSp>
          <p:nvGrpSpPr>
            <p:cNvPr id="2" name="Group 2"/>
            <p:cNvGrpSpPr/>
            <p:nvPr/>
          </p:nvGrpSpPr>
          <p:grpSpPr>
            <a:xfrm rot="-5400000">
              <a:off x="1276965" y="-1151959"/>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34218" y="962042"/>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4724400" y="840417"/>
                <a:ext cx="13229432" cy="717761"/>
              </a:xfrm>
              <a:prstGeom prst="rect">
                <a:avLst/>
              </a:prstGeom>
            </p:spPr>
            <p:txBody>
              <a:bodyPr wrap="square">
                <a:spAutoFit/>
              </a:bodyPr>
              <a:lstStyle/>
              <a:p>
                <a:pPr>
                  <a:lnSpc>
                    <a:spcPct val="107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Tìm số đo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trong Hình 115.</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724400" y="840417"/>
                <a:ext cx="13229432" cy="717761"/>
              </a:xfrm>
              <a:prstGeom prst="rect">
                <a:avLst/>
              </a:prstGeom>
              <a:blipFill>
                <a:blip r:embed="rId6"/>
                <a:stretch>
                  <a:fillRect l="-1613" t="-16102" b="-33051"/>
                </a:stretch>
              </a:blipFill>
            </p:spPr>
            <p:txBody>
              <a:bodyPr/>
              <a:lstStyle/>
              <a:p>
                <a:r>
                  <a:rPr lang="en-US">
                    <a:noFill/>
                  </a:rPr>
                  <a:t> </a:t>
                </a:r>
              </a:p>
            </p:txBody>
          </p:sp>
        </mc:Fallback>
      </mc:AlternateContent>
      <p:sp>
        <p:nvSpPr>
          <p:cNvPr id="29" name="Oval Callout 28"/>
          <p:cNvSpPr/>
          <p:nvPr/>
        </p:nvSpPr>
        <p:spPr>
          <a:xfrm>
            <a:off x="8229600" y="2400300"/>
            <a:ext cx="1676400" cy="73211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5" name="Picture 4"/>
          <p:cNvPicPr>
            <a:picLocks noChangeAspect="1"/>
          </p:cNvPicPr>
          <p:nvPr/>
        </p:nvPicPr>
        <p:blipFill>
          <a:blip r:embed="rId7"/>
          <a:stretch>
            <a:fillRect/>
          </a:stretch>
        </p:blipFill>
        <p:spPr>
          <a:xfrm>
            <a:off x="533400" y="2766357"/>
            <a:ext cx="5631782" cy="55876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705600" y="3592686"/>
                <a:ext cx="11087654" cy="5078698"/>
              </a:xfrm>
              <a:prstGeom prst="rect">
                <a:avLst/>
              </a:prstGeom>
            </p:spPr>
            <p:txBody>
              <a:bodyPr wrap="square">
                <a:spAutoFit/>
              </a:bodyPr>
              <a:lstStyle/>
              <a:p>
                <a:pPr marL="30480" marR="30480" algn="just">
                  <a:lnSpc>
                    <a:spcPct val="150000"/>
                  </a:lnSpc>
                  <a:spcAft>
                    <a:spcPts val="1200"/>
                  </a:spcAft>
                </a:pP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Ta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thấy</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phân</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góc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B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và</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góc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C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cắt</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nhau</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tại</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nên</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giao</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điểm</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ba</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phân</a:t>
                </a:r>
                <a:r>
                  <a:rPr lang="en-US" sz="40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tam </a:t>
                </a:r>
                <a:r>
                  <a:rPr lang="en-US" sz="4000"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ABC.</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spcAft>
                    <a:spcPts val="1200"/>
                  </a:spcAft>
                </a:pP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Do </a:t>
                </a:r>
                <a:r>
                  <a:rPr lang="en-US" sz="4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AI </a:t>
                </a:r>
                <a:r>
                  <a:rPr lang="en-US" sz="4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phân</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giác</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nl-NL"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𝐵𝐴𝐼</m:t>
                        </m:r>
                      </m:e>
                    </m:acc>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acc>
                      <m:accPr>
                        <m:chr m:val="̂"/>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𝐼𝐴𝐶</m:t>
                        </m:r>
                      </m:e>
                    </m:acc>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m:t>
                        </m:r>
                      </m:e>
                      <m:sup>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05600" y="3592686"/>
                <a:ext cx="11087654" cy="5078698"/>
              </a:xfrm>
              <a:prstGeom prst="rect">
                <a:avLst/>
              </a:prstGeom>
              <a:blipFill>
                <a:blip r:embed="rId8"/>
                <a:stretch>
                  <a:fillRect l="-1649" r="-1649"/>
                </a:stretch>
              </a:blipFill>
            </p:spPr>
            <p:txBody>
              <a:bodyPr/>
              <a:lstStyle/>
              <a:p>
                <a:r>
                  <a:rPr lang="en-US">
                    <a:noFill/>
                  </a:rPr>
                  <a:t> </a:t>
                </a:r>
              </a:p>
            </p:txBody>
          </p:sp>
        </mc:Fallback>
      </mc:AlternateContent>
      <p:pic>
        <p:nvPicPr>
          <p:cNvPr id="16" name="Picture 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009392" y="747485"/>
            <a:ext cx="1891456" cy="1177432"/>
          </a:xfrm>
          <a:prstGeom prst="rect">
            <a:avLst/>
          </a:prstGeom>
        </p:spPr>
      </p:pic>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30" dur="500"/>
                                        <p:tgtEl>
                                          <p:spTgt spid="9">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410867" y="-1533951"/>
            <a:ext cx="1290745" cy="504444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18686" y="501088"/>
            <a:ext cx="1024965" cy="956560"/>
          </a:xfrm>
          <a:prstGeom prst="rect">
            <a:avLst/>
          </a:prstGeom>
        </p:spPr>
      </p:pic>
      <p:sp>
        <p:nvSpPr>
          <p:cNvPr id="10" name="TextBox 9"/>
          <p:cNvSpPr txBox="1"/>
          <p:nvPr/>
        </p:nvSpPr>
        <p:spPr>
          <a:xfrm>
            <a:off x="2068827" y="68444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25800" y="-990609"/>
            <a:ext cx="2714023" cy="2700453"/>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289378" y="1939138"/>
                <a:ext cx="15697200" cy="1839606"/>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Quan</a:t>
                </a:r>
                <a:r>
                  <a:rPr lang="en-US"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sát</a:t>
                </a:r>
                <a:r>
                  <a:rPr lang="en-US"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giao</a:t>
                </a:r>
                <a:r>
                  <a:rPr lang="en-US"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phân</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𝐴𝐵𝐶</m:t>
                    </m:r>
                  </m:oMath>
                </a14:m>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Hình</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116 )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so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sánh</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độ</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dài</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ba</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đoạn</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thẳng</a:t>
                </a: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𝐼𝑀</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𝐼𝑁</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𝐼𝑃</m:t>
                    </m:r>
                  </m:oMath>
                </a14:m>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89378" y="1939138"/>
                <a:ext cx="15697200" cy="1839606"/>
              </a:xfrm>
              <a:prstGeom prst="rect">
                <a:avLst/>
              </a:prstGeom>
              <a:blipFill>
                <a:blip r:embed="rId12"/>
                <a:stretch>
                  <a:fillRect l="-1398" b="-12583"/>
                </a:stretch>
              </a:blipFill>
            </p:spPr>
            <p:txBody>
              <a:bodyPr/>
              <a:lstStyle/>
              <a:p>
                <a:r>
                  <a:rPr lang="en-US">
                    <a:noFill/>
                  </a:rPr>
                  <a:t> </a:t>
                </a:r>
              </a:p>
            </p:txBody>
          </p:sp>
        </mc:Fallback>
      </mc:AlternateContent>
      <p:sp>
        <p:nvSpPr>
          <p:cNvPr id="5" name="Rectangle 4"/>
          <p:cNvSpPr/>
          <p:nvPr/>
        </p:nvSpPr>
        <p:spPr>
          <a:xfrm>
            <a:off x="9698623" y="6270807"/>
            <a:ext cx="4210033" cy="71776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lnSpc>
                <a:spcPct val="107000"/>
              </a:lnSpc>
              <a:spcAft>
                <a:spcPts val="800"/>
              </a:spcAft>
            </a:pPr>
            <a:r>
              <a:rPr lang="en-US" sz="4000">
                <a:solidFill>
                  <a:schemeClr val="bg1"/>
                </a:solidFill>
                <a:latin typeface="Arial" panose="020B0604020202020204" pitchFamily="34" charset="0"/>
                <a:ea typeface="Calibri" panose="020F0502020204030204" pitchFamily="34" charset="0"/>
                <a:cs typeface="Times New Roman" panose="02020603050405020304" pitchFamily="18" charset="0"/>
              </a:rPr>
              <a:t>IP = IM = IN.</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10965440" y="4453289"/>
            <a:ext cx="1676400" cy="73211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2784" y="4443263"/>
            <a:ext cx="5283200" cy="5238750"/>
          </a:xfrm>
          <a:prstGeom prst="rect">
            <a:avLst/>
          </a:prstGeom>
        </p:spPr>
      </p:pic>
      <p:pic>
        <p:nvPicPr>
          <p:cNvPr id="21"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5773400" y="7200900"/>
            <a:ext cx="1752600" cy="2680842"/>
          </a:xfrm>
          <a:prstGeom prst="rect">
            <a:avLst/>
          </a:prstGeom>
        </p:spPr>
      </p:pic>
      <p:sp>
        <p:nvSpPr>
          <p:cNvPr id="15" name="Rectangle 14"/>
          <p:cNvSpPr/>
          <p:nvPr/>
        </p:nvSpPr>
        <p:spPr>
          <a:xfrm>
            <a:off x="6073287" y="430892"/>
            <a:ext cx="15697200" cy="1015663"/>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Hoạt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động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nhóm</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Hoạt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động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khắn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trải</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bàn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952082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5" grpId="0" animBg="1"/>
      <p:bldP spid="19"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pic>
        <p:nvPicPr>
          <p:cNvPr id="22"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9117987">
            <a:off x="1718337" y="711185"/>
            <a:ext cx="950652" cy="603664"/>
          </a:xfrm>
          <a:prstGeom prst="rect">
            <a:avLst/>
          </a:prstGeom>
        </p:spPr>
      </p:pic>
      <p:sp>
        <p:nvSpPr>
          <p:cNvPr id="5" name="Rectangle 4"/>
          <p:cNvSpPr/>
          <p:nvPr/>
        </p:nvSpPr>
        <p:spPr>
          <a:xfrm>
            <a:off x="2438400" y="1072604"/>
            <a:ext cx="13544895" cy="2865528"/>
          </a:xfrm>
          <a:prstGeom prst="rect">
            <a:avLst/>
          </a:prstGeom>
        </p:spPr>
        <p:txBody>
          <a:bodyPr wrap="square">
            <a:spAutoFit/>
          </a:bodyPr>
          <a:lstStyle/>
          <a:p>
            <a:pPr>
              <a:lnSpc>
                <a:spcPct val="150000"/>
              </a:lnSpc>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Nhận</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xét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Giao</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điểm</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đường</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phân</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một</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cách</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đều</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cạnh</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tam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giác</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đó</a:t>
            </a: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600200" y="4366868"/>
            <a:ext cx="14935200" cy="4434232"/>
            <a:chOff x="1600200" y="4366868"/>
            <a:chExt cx="14935200" cy="4434232"/>
          </a:xfrm>
        </p:grpSpPr>
        <p:grpSp>
          <p:nvGrpSpPr>
            <p:cNvPr id="8" name="Group 7"/>
            <p:cNvGrpSpPr/>
            <p:nvPr/>
          </p:nvGrpSpPr>
          <p:grpSpPr>
            <a:xfrm>
              <a:off x="1600200" y="4366868"/>
              <a:ext cx="14935200" cy="4434232"/>
              <a:chOff x="5599155" y="2247897"/>
              <a:chExt cx="11658600" cy="4513568"/>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3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58200" y="1405641"/>
                  <a:ext cx="7086600" cy="5306091"/>
                </a:xfrm>
                <a:prstGeom prst="rect">
                  <a:avLst/>
                </a:prstGeom>
              </p:spPr>
            </p:pic>
            <p:sp>
              <p:nvSpPr>
                <p:cNvPr id="13" name="Rectangle 12"/>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34" cstate="print">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748276">
                <a:off x="6119060" y="5802009"/>
                <a:ext cx="829244" cy="1089667"/>
              </a:xfrm>
              <a:prstGeom prst="rect">
                <a:avLst/>
              </a:prstGeom>
            </p:spPr>
          </p:pic>
        </p:grpSp>
        <p:sp>
          <p:nvSpPr>
            <p:cNvPr id="4" name="Rectangle 3"/>
            <p:cNvSpPr/>
            <p:nvPr/>
          </p:nvSpPr>
          <p:spPr>
            <a:xfrm>
              <a:off x="2836206" y="5882585"/>
              <a:ext cx="12724489" cy="1938992"/>
            </a:xfrm>
            <a:prstGeom prst="rect">
              <a:avLst/>
            </a:prstGeom>
          </p:spPr>
          <p:txBody>
            <a:bodyPr wrap="square">
              <a:spAutoFit/>
            </a:bodyPr>
            <a:lstStyle/>
            <a:p>
              <a:pPr>
                <a:lnSpc>
                  <a:spcPct val="150000"/>
                </a:lnSpc>
                <a:spcAft>
                  <a:spcPts val="1200"/>
                </a:spcAft>
              </a:pPr>
              <a:r>
                <a:rPr lang="en-US" sz="40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ABC,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a:t>
              </a:r>
              <a:r>
                <a:rPr lang="en-US" sz="4000" dirty="0">
                  <a:latin typeface="Arial" panose="020B0604020202020204" pitchFamily="34" charset="0"/>
                  <a:ea typeface="Calibri" panose="020F0502020204030204" pitchFamily="34" charset="0"/>
                  <a:cs typeface="Times New Roman" panose="02020603050405020304" pitchFamily="18" charset="0"/>
                </a:rPr>
                <a:t> qua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cạnh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7387502" y="4925977"/>
              <a:ext cx="4038600" cy="861774"/>
            </a:xfrm>
            <a:prstGeom prst="rect">
              <a:avLst/>
            </a:prstGeom>
            <a:noFill/>
          </p:spPr>
          <p:txBody>
            <a:bodyPr wrap="square" rtlCol="0">
              <a:spAutoFit/>
            </a:bodyPr>
            <a:lstStyle/>
            <a:p>
              <a:r>
                <a:rPr lang="en-US" sz="5000" b="1" dirty="0" smtClean="0">
                  <a:latin typeface="Arial" panose="020B0604020202020204" pitchFamily="34" charset="0"/>
                  <a:cs typeface="Arial" panose="020B0604020202020204" pitchFamily="34" charset="0"/>
                </a:rPr>
                <a:t>KẾT LUẬN</a:t>
              </a:r>
              <a:endParaRPr lang="en-US" sz="5000" b="1" dirty="0">
                <a:latin typeface="Arial" panose="020B0604020202020204" pitchFamily="34" charset="0"/>
                <a:cs typeface="Arial" panose="020B0604020202020204" pitchFamily="34" charset="0"/>
              </a:endParaRPr>
            </a:p>
          </p:txBody>
        </p:sp>
      </p:grpSp>
      <p:pic>
        <p:nvPicPr>
          <p:cNvPr id="18" name="Picture 3"/>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4737541" y="6501861"/>
            <a:ext cx="3166996" cy="4040675"/>
          </a:xfrm>
          <a:prstGeom prst="rect">
            <a:avLst/>
          </a:prstGeom>
        </p:spPr>
      </p:pic>
      <p:pic>
        <p:nvPicPr>
          <p:cNvPr id="19" name="Picture 20"/>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a:off x="16000820" y="502726"/>
            <a:ext cx="1571509" cy="1050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1444</Words>
  <Application>Microsoft Office PowerPoint</Application>
  <PresentationFormat>Custom</PresentationFormat>
  <Paragraphs>141</Paragraphs>
  <Slides>26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Kavoon</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Microsoft account</cp:lastModifiedBy>
  <cp:revision>141</cp:revision>
  <dcterms:created xsi:type="dcterms:W3CDTF">2006-08-16T00:00:00Z</dcterms:created>
  <dcterms:modified xsi:type="dcterms:W3CDTF">2023-04-10T15:45:38Z</dcterms:modified>
  <dc:identifier>DAFODxhJNsQ</dc:identifier>
</cp:coreProperties>
</file>