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2" r:id="rId6"/>
    <p:sldId id="260" r:id="rId7"/>
    <p:sldId id="261" r:id="rId8"/>
    <p:sldId id="267" r:id="rId9"/>
    <p:sldId id="272" r:id="rId10"/>
    <p:sldId id="273" r:id="rId11"/>
    <p:sldId id="274" r:id="rId12"/>
    <p:sldId id="264" r:id="rId13"/>
    <p:sldId id="271" r:id="rId14"/>
    <p:sldId id="263" r:id="rId15"/>
    <p:sldId id="275" r:id="rId16"/>
    <p:sldId id="276" r:id="rId17"/>
    <p:sldId id="268" r:id="rId18"/>
    <p:sldId id="265" r:id="rId19"/>
    <p:sldId id="266" r:id="rId20"/>
    <p:sldId id="269" r:id="rId21"/>
    <p:sldId id="270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9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2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7BB4-DAD9-4EA8-B1BF-3C5A74299AB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8ABC3-39A4-413A-807E-94FD3F99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&#272;&#7891;%20g&#7889;m%20trong%20Ho&#224;ng%20th&#224;nh%20Th&#259;ng%20Long%20-%20G&#7889;m%20th&#7901;i%20L&#234;%20-%20Do%20gom%20trong%20Hoang%20thanh%20Thang%20Long%20-%20Gom%20thoi%20Le_files/le5(1).jpg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&#272;&#7891;%20g&#7889;m%20trong%20Ho&#224;ng%20th&#224;nh%20Th&#259;ng%20Long%20-%20G&#7889;m%20th&#7901;i%20L&#234;%20-%20Do%20gom%20trong%20Hoang%20thanh%20Thang%20Long%20-%20Gom%20thoi%20Le_files/le6.jpg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4.jpe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4195" y="981014"/>
            <a:ext cx="5135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_BÀI 20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82326" y="-9582"/>
            <a:ext cx="251427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2" y="182370"/>
            <a:ext cx="1523802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712" y="5858300"/>
            <a:ext cx="152380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86159" y="4645329"/>
            <a:ext cx="4364512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Minh Châu </a:t>
            </a:r>
          </a:p>
          <a:p>
            <a:pPr algn="just">
              <a:lnSpc>
                <a:spcPct val="120000"/>
              </a:lnSpc>
            </a:pP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giảng dạy: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7A8</a:t>
            </a:r>
            <a:endParaRPr lang="vi-VN" sz="28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27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483" y="4288562"/>
            <a:ext cx="2359152" cy="27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8" y="182370"/>
            <a:ext cx="1523802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" y="5780806"/>
            <a:ext cx="1523802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9448" y="4498847"/>
            <a:ext cx="2819590" cy="245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12661" y="1995508"/>
            <a:ext cx="8198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 ĐẠI VIỆT THỜI LÊ SƠ (1428-1527) </a:t>
            </a:r>
            <a:r>
              <a:rPr lang="en-US" sz="32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9688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TÌNH HÌNH KINH TẾ_XÃ HỘI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615" y="279714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113" y="911475"/>
            <a:ext cx="313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536" y="2373562"/>
            <a:ext cx="8686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954375" y="2785411"/>
            <a:ext cx="6455664" cy="2528979"/>
          </a:xfrm>
          <a:prstGeom prst="cloudCallout">
            <a:avLst>
              <a:gd name="adj1" fmla="val 54521"/>
              <a:gd name="adj2" fmla="val 6539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536" y="1656074"/>
            <a:ext cx="10990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7938"/>
            <a:ext cx="914400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35113" y="5710239"/>
            <a:ext cx="9144000" cy="52387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0000FF"/>
                </a:solidFill>
              </a:rPr>
              <a:t>Làng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nghề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đúc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đồng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Đại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Bái</a:t>
            </a:r>
            <a:r>
              <a:rPr lang="en-US" altLang="en-US" sz="2800" dirty="0">
                <a:solidFill>
                  <a:srgbClr val="0000FF"/>
                </a:solidFill>
              </a:rPr>
              <a:t> (</a:t>
            </a:r>
            <a:r>
              <a:rPr lang="en-US" altLang="en-US" sz="2800" dirty="0" err="1">
                <a:solidFill>
                  <a:srgbClr val="0000FF"/>
                </a:solidFill>
              </a:rPr>
              <a:t>Bắc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Ninh</a:t>
            </a:r>
            <a:r>
              <a:rPr lang="en-US" altLang="en-US" sz="28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2225"/>
            <a:ext cx="91440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41463" y="5741989"/>
            <a:ext cx="9144000" cy="52228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0000FF"/>
                </a:solidFill>
              </a:rPr>
              <a:t>Làng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gốm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Bát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Tràng</a:t>
            </a:r>
            <a:r>
              <a:rPr lang="en-US" altLang="en-US" sz="2800" dirty="0">
                <a:solidFill>
                  <a:srgbClr val="0000FF"/>
                </a:solidFill>
              </a:rPr>
              <a:t> (</a:t>
            </a:r>
            <a:r>
              <a:rPr lang="en-US" altLang="en-US" sz="2800" dirty="0" err="1">
                <a:solidFill>
                  <a:srgbClr val="0000FF"/>
                </a:solidFill>
              </a:rPr>
              <a:t>Hà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Nội</a:t>
            </a:r>
            <a:r>
              <a:rPr lang="en-US" altLang="en-US" sz="28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3339"/>
            <a:ext cx="90932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41463" y="5741989"/>
            <a:ext cx="9144000" cy="49212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600" dirty="0" err="1">
                <a:solidFill>
                  <a:srgbClr val="0000FF"/>
                </a:solidFill>
              </a:rPr>
              <a:t>Làng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Gốm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Phù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Lãng</a:t>
            </a:r>
            <a:r>
              <a:rPr lang="en-US" altLang="en-US" sz="2600" dirty="0">
                <a:solidFill>
                  <a:srgbClr val="0000FF"/>
                </a:solidFill>
              </a:rPr>
              <a:t> (</a:t>
            </a:r>
            <a:r>
              <a:rPr lang="en-US" altLang="en-US" sz="2600" dirty="0" err="1">
                <a:solidFill>
                  <a:srgbClr val="0000FF"/>
                </a:solidFill>
              </a:rPr>
              <a:t>Bắc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Ninh</a:t>
            </a:r>
            <a:r>
              <a:rPr lang="en-US" altLang="en-US" sz="26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3338"/>
            <a:ext cx="90932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58925" y="5815013"/>
            <a:ext cx="9144000" cy="493712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600" dirty="0" err="1">
                <a:solidFill>
                  <a:srgbClr val="0000FF"/>
                </a:solidFill>
              </a:rPr>
              <a:t>Làng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lụa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Vạn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Phúc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Hà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Đông</a:t>
            </a:r>
            <a:r>
              <a:rPr lang="en-US" altLang="en-US" sz="2600" dirty="0">
                <a:solidFill>
                  <a:srgbClr val="0000FF"/>
                </a:solidFill>
              </a:rPr>
              <a:t> (</a:t>
            </a:r>
            <a:r>
              <a:rPr lang="en-US" altLang="en-US" sz="2600" dirty="0" err="1">
                <a:solidFill>
                  <a:srgbClr val="0000FF"/>
                </a:solidFill>
              </a:rPr>
              <a:t>Hà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Nội</a:t>
            </a:r>
            <a:r>
              <a:rPr lang="en-US" altLang="en-US" sz="26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09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ang%20det%20lua-3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lang%20nghe%20duc%20dong%201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426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lang%20nghe%20moc-3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0" y="29718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Đúc đồng Phước Kiều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895600" y="64008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Dệt Mã Châu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391400" y="64912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Trống Lâm Yên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162800" y="28956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Mộc Kim Bồng</a:t>
            </a:r>
          </a:p>
        </p:txBody>
      </p:sp>
      <p:pic>
        <p:nvPicPr>
          <p:cNvPr id="14345" name="Picture 9" descr="40162358-153493sm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6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615" y="279714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113" y="911475"/>
            <a:ext cx="313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521" y="2434201"/>
            <a:ext cx="8686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520" y="3223830"/>
            <a:ext cx="920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082" y="4013460"/>
            <a:ext cx="786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520" y="1589510"/>
            <a:ext cx="10990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615" y="279714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113" y="911475"/>
            <a:ext cx="2903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212140" y="2174997"/>
            <a:ext cx="5273492" cy="2113539"/>
          </a:xfrm>
          <a:prstGeom prst="cloudCallout">
            <a:avLst>
              <a:gd name="adj1" fmla="val -49790"/>
              <a:gd name="adj2" fmla="val 57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190" y="1651777"/>
            <a:ext cx="225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564" y="1651777"/>
            <a:ext cx="5434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3190" y="2514600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175564" y="2330444"/>
            <a:ext cx="6073354" cy="1847088"/>
          </a:xfrm>
          <a:prstGeom prst="cloudCallout">
            <a:avLst>
              <a:gd name="adj1" fmla="val 42744"/>
              <a:gd name="adj2" fmla="val 8081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5564" y="2514600"/>
            <a:ext cx="528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8" grpId="0"/>
      <p:bldP spid="9" grpId="0"/>
      <p:bldP spid="10" grpId="0" animBg="1"/>
      <p:bldP spid="10" grpId="1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van don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7128" y="918909"/>
            <a:ext cx="7824216" cy="5417883"/>
          </a:xfrm>
          <a:noFill/>
        </p:spPr>
      </p:pic>
      <p:sp>
        <p:nvSpPr>
          <p:cNvPr id="225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40014" y="1"/>
            <a:ext cx="7793037" cy="836613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Vân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Đồn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ngày</a:t>
            </a:r>
            <a:r>
              <a:rPr lang="en-US" b="1" dirty="0">
                <a:solidFill>
                  <a:srgbClr val="FF0000"/>
                </a:solidFill>
              </a:rPr>
              <a:t> nay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8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3795" name="Picture 4" descr="van do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92" y="895350"/>
            <a:ext cx="9144000" cy="58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66989" y="0"/>
            <a:ext cx="7793037" cy="69215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41393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85216" y="891541"/>
            <a:ext cx="1147572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9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04288" y="1965961"/>
            <a:ext cx="8476488" cy="822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02272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67000" y="33528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8" name="Picture 4" descr="W_Bat_trang_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10400" y="4343401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24000" y="6491289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Gốm Bát Tràng đang được tạo hình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486400" y="58674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72" name="Picture 8" descr="W_Bat_trang_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502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248400" y="6324601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Gốm Bát Tràng đang được đem phơi</a:t>
            </a:r>
          </a:p>
        </p:txBody>
      </p:sp>
      <p:pic>
        <p:nvPicPr>
          <p:cNvPr id="11274" name="Picture 10" descr="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600200" y="2743201"/>
            <a:ext cx="419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  <a:latin typeface="Times New Roman" panose="02020603050405020304" pitchFamily="18" charset="0"/>
              </a:rPr>
              <a:t>Đĩa hoa lam lớn vẽ rồng và mây Bát Tràng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276" name="Picture 12" descr="Đồ%20gốm%20trong%20Hoàng%20thành%20Thăng%20Long%20-%20Gốm%20thời%20Lê%20-%20Do%20gom%20trong%20Hoang%20thanh%20Thang%20Long%20-%20Gom%20thoi%20Le_files/le5(1)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553200" y="2895601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  <a:latin typeface="Times New Roman" panose="02020603050405020304" pitchFamily="18" charset="0"/>
              </a:rPr>
              <a:t>Bình, lọ men trắng Bát Tràng thời Lê sơ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2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[7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2990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lore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mag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733800"/>
            <a:ext cx="2990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52600" y="3352801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Lò rèn thủ công ở Vân Chàng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010400" y="6477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ư hương đồng Đại Bái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362200" y="6477001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Chuông đồng Đại Bái</a:t>
            </a:r>
          </a:p>
        </p:txBody>
      </p:sp>
      <p:pic>
        <p:nvPicPr>
          <p:cNvPr id="10248" name="Picture 8" descr="Đồ%20gốm%20trong%20Hoàng%20thành%20Thăng%20Long%20-%20Gốm%20thời%20Lê%20-%20Do%20gom%20trong%20Hoang%20thanh%20Thang%20Long%20-%20Gom%20thoi%20Le_files/le6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477001" y="3124201"/>
            <a:ext cx="3890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  <a:latin typeface="Times New Roman" panose="02020603050405020304" pitchFamily="18" charset="0"/>
              </a:rPr>
              <a:t>Đồ sứ hoa lam rồng, phượng Bát Tràng </a:t>
            </a:r>
            <a:endParaRPr lang="en-US" altLang="en-US" sz="1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1557" y="301773"/>
            <a:ext cx="676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80281" y="2061871"/>
            <a:ext cx="7927381" cy="1776481"/>
            <a:chOff x="1880281" y="2061871"/>
            <a:chExt cx="7927381" cy="1776481"/>
          </a:xfrm>
        </p:grpSpPr>
        <p:sp>
          <p:nvSpPr>
            <p:cNvPr id="9" name="Freeform 8"/>
            <p:cNvSpPr/>
            <p:nvPr/>
          </p:nvSpPr>
          <p:spPr>
            <a:xfrm>
              <a:off x="2768520" y="2061871"/>
              <a:ext cx="7039142" cy="1776481"/>
            </a:xfrm>
            <a:custGeom>
              <a:avLst/>
              <a:gdLst>
                <a:gd name="connsiteX0" fmla="*/ 0 w 7039142"/>
                <a:gd name="connsiteY0" fmla="*/ 0 h 1776479"/>
                <a:gd name="connsiteX1" fmla="*/ 6150903 w 7039142"/>
                <a:gd name="connsiteY1" fmla="*/ 0 h 1776479"/>
                <a:gd name="connsiteX2" fmla="*/ 7039142 w 7039142"/>
                <a:gd name="connsiteY2" fmla="*/ 888240 h 1776479"/>
                <a:gd name="connsiteX3" fmla="*/ 6150903 w 7039142"/>
                <a:gd name="connsiteY3" fmla="*/ 1776479 h 1776479"/>
                <a:gd name="connsiteX4" fmla="*/ 0 w 7039142"/>
                <a:gd name="connsiteY4" fmla="*/ 1776479 h 1776479"/>
                <a:gd name="connsiteX5" fmla="*/ 0 w 7039142"/>
                <a:gd name="connsiteY5" fmla="*/ 0 h 177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9142" h="1776479">
                  <a:moveTo>
                    <a:pt x="7039142" y="1776478"/>
                  </a:moveTo>
                  <a:lnTo>
                    <a:pt x="888239" y="1776478"/>
                  </a:lnTo>
                  <a:lnTo>
                    <a:pt x="0" y="888239"/>
                  </a:lnTo>
                  <a:lnTo>
                    <a:pt x="888239" y="1"/>
                  </a:lnTo>
                  <a:lnTo>
                    <a:pt x="7039142" y="1"/>
                  </a:lnTo>
                  <a:lnTo>
                    <a:pt x="7039142" y="177647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7498" tIns="274321" rIns="512064" bIns="274320" numCol="1" spcCol="1270" anchor="ctr" anchorCtr="0">
              <a:noAutofit/>
            </a:bodyPr>
            <a:lstStyle/>
            <a:p>
              <a:pPr lvl="0" algn="ctr" defTabSz="3200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7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7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7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7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80281" y="2061872"/>
              <a:ext cx="1776479" cy="1776479"/>
              <a:chOff x="1880281" y="2061872"/>
              <a:chExt cx="1776479" cy="177647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880281" y="2061872"/>
                <a:ext cx="1776479" cy="1776479"/>
              </a:xfrm>
              <a:prstGeom prst="ellipse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TextBox 5"/>
              <p:cNvSpPr txBox="1"/>
              <p:nvPr/>
            </p:nvSpPr>
            <p:spPr>
              <a:xfrm>
                <a:off x="2523807" y="2544792"/>
                <a:ext cx="5644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880281" y="4347344"/>
            <a:ext cx="7927381" cy="1776480"/>
            <a:chOff x="1880281" y="4347344"/>
            <a:chExt cx="7927381" cy="1776480"/>
          </a:xfrm>
        </p:grpSpPr>
        <p:sp>
          <p:nvSpPr>
            <p:cNvPr id="11" name="Freeform 10"/>
            <p:cNvSpPr/>
            <p:nvPr/>
          </p:nvSpPr>
          <p:spPr>
            <a:xfrm>
              <a:off x="2768520" y="4347344"/>
              <a:ext cx="7039142" cy="1776480"/>
            </a:xfrm>
            <a:custGeom>
              <a:avLst/>
              <a:gdLst>
                <a:gd name="connsiteX0" fmla="*/ 0 w 7039142"/>
                <a:gd name="connsiteY0" fmla="*/ 0 h 1776479"/>
                <a:gd name="connsiteX1" fmla="*/ 6150903 w 7039142"/>
                <a:gd name="connsiteY1" fmla="*/ 0 h 1776479"/>
                <a:gd name="connsiteX2" fmla="*/ 7039142 w 7039142"/>
                <a:gd name="connsiteY2" fmla="*/ 888240 h 1776479"/>
                <a:gd name="connsiteX3" fmla="*/ 6150903 w 7039142"/>
                <a:gd name="connsiteY3" fmla="*/ 1776479 h 1776479"/>
                <a:gd name="connsiteX4" fmla="*/ 0 w 7039142"/>
                <a:gd name="connsiteY4" fmla="*/ 1776479 h 1776479"/>
                <a:gd name="connsiteX5" fmla="*/ 0 w 7039142"/>
                <a:gd name="connsiteY5" fmla="*/ 0 h 177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9142" h="1776479">
                  <a:moveTo>
                    <a:pt x="7039142" y="1776478"/>
                  </a:moveTo>
                  <a:lnTo>
                    <a:pt x="888239" y="1776478"/>
                  </a:lnTo>
                  <a:lnTo>
                    <a:pt x="0" y="888239"/>
                  </a:lnTo>
                  <a:lnTo>
                    <a:pt x="888239" y="1"/>
                  </a:lnTo>
                  <a:lnTo>
                    <a:pt x="7039142" y="1"/>
                  </a:lnTo>
                  <a:lnTo>
                    <a:pt x="7039142" y="177647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7498" tIns="274320" rIns="512064" bIns="274321" numCol="1" spcCol="1270" anchor="ctr" anchorCtr="0">
              <a:noAutofit/>
            </a:bodyPr>
            <a:lstStyle/>
            <a:p>
              <a:pPr lvl="0" algn="ctr" defTabSz="3200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7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7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7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7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880281" y="4347344"/>
              <a:ext cx="1776479" cy="1776479"/>
              <a:chOff x="1880281" y="4347344"/>
              <a:chExt cx="1776479" cy="177647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880281" y="4347344"/>
                <a:ext cx="1776479" cy="1776479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TextBox 7"/>
              <p:cNvSpPr txBox="1"/>
              <p:nvPr/>
            </p:nvSpPr>
            <p:spPr>
              <a:xfrm>
                <a:off x="2523807" y="4853795"/>
                <a:ext cx="5644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94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02272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173831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2.Xã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10000" y="5410200"/>
            <a:ext cx="6858000" cy="892552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    Xã hội thời Lê sơ có những giai cấp, 	tầng lớp nào?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257800" y="1828800"/>
            <a:ext cx="152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XÃ HỘI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924800" y="2514600"/>
            <a:ext cx="14478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Tầng lớp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676400" y="3733800"/>
            <a:ext cx="1600200" cy="914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590800" y="2514600"/>
            <a:ext cx="14478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Giai cấp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 rot="-5400000">
            <a:off x="8039100" y="3771900"/>
            <a:ext cx="1219200" cy="838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657600" y="3733800"/>
            <a:ext cx="1676400" cy="914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 rot="-5400000">
            <a:off x="9486900" y="3848100"/>
            <a:ext cx="1219200" cy="838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600200" y="5181600"/>
            <a:ext cx="6096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400800" y="3657600"/>
            <a:ext cx="838200" cy="1219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2971800" y="5181600"/>
            <a:ext cx="7620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3352800" y="2057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6781800" y="20574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6781800" y="3200400"/>
            <a:ext cx="1447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8991600" y="32004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>
            <a:off x="2286000" y="32004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H="1" flipV="1">
            <a:off x="3352800" y="3200400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33528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86106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8686800" y="3200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2514600" y="4648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1905000" y="46482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2514600" y="46482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1676400" y="3733800"/>
            <a:ext cx="1600200" cy="914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Địa chủ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Phong kiến</a:t>
            </a: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3657600" y="3733800"/>
            <a:ext cx="1676400" cy="914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Nông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dân</a:t>
            </a: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 rot="-5400000">
            <a:off x="8039100" y="3695700"/>
            <a:ext cx="1219200" cy="9906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Thương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nhân</a:t>
            </a: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 rot="-5400000">
            <a:off x="6210300" y="3848100"/>
            <a:ext cx="1219200" cy="838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Thợ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thủ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công</a:t>
            </a: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 rot="-5400000">
            <a:off x="9486900" y="3848100"/>
            <a:ext cx="1219200" cy="838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Nô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tì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1600200" y="5181600"/>
            <a:ext cx="6096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Vua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Quan</a:t>
            </a: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2971800" y="5181600"/>
            <a:ext cx="7620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Địa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chủ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3352800" y="900753"/>
            <a:ext cx="5943600" cy="41549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Sơ đồ các giai cấp, tầng lớp xã hội thời Lê Sơ</a:t>
            </a:r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>
            <a:off x="4191000" y="5486400"/>
            <a:ext cx="6477000" cy="914400"/>
          </a:xfrm>
          <a:prstGeom prst="ellipse">
            <a:avLst/>
          </a:prstGeom>
          <a:gradFill rotWithShape="1">
            <a:gsLst>
              <a:gs pos="0">
                <a:srgbClr val="FAF6A4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Em biết gì về quyền lợi và địa vị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 của các giai cấp, tầng lớp đó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 animBg="1"/>
      <p:bldP spid="17414" grpId="1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9" y="1447801"/>
            <a:ext cx="2632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762000"/>
            <a:ext cx="2424113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 descr="image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472">
            <a:off x="4710113" y="1836739"/>
            <a:ext cx="24320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 descr="image0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944">
            <a:off x="6610350" y="2628901"/>
            <a:ext cx="158115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 descr="image0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686051"/>
            <a:ext cx="16827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 descr="image0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013">
            <a:off x="4586288" y="1795463"/>
            <a:ext cx="205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 descr="image0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3516314"/>
            <a:ext cx="153511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9" descr="image0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3651250"/>
            <a:ext cx="1471612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0" descr="image0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962400"/>
            <a:ext cx="3711575" cy="235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11" descr="image0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1953">
            <a:off x="5178426" y="5287964"/>
            <a:ext cx="201612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4" name="Picture 12" descr="image0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5602">
            <a:off x="6537326" y="4392613"/>
            <a:ext cx="1865313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5" name="Picture 13" descr="image0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7073">
            <a:off x="6681789" y="4856164"/>
            <a:ext cx="18557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6" name="Picture 14" descr="image0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7334">
            <a:off x="5476875" y="5281613"/>
            <a:ext cx="1690688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7" name="Picture 15" descr="image02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81701"/>
            <a:ext cx="2101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16" descr="image0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45200"/>
            <a:ext cx="146208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7" descr="image0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36131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0" name="Picture 18" descr="image00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3578">
            <a:off x="7315200" y="-661988"/>
            <a:ext cx="1563688" cy="258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1" name="Picture 19" descr="image00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334">
            <a:off x="6841270" y="208824"/>
            <a:ext cx="3005316" cy="192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2" name="Picture 20" descr="image00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343">
            <a:off x="6599238" y="1090614"/>
            <a:ext cx="243205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3" name="Picture 21" descr="image00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630">
            <a:off x="6657975" y="1266825"/>
            <a:ext cx="2641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4" name="Picture 22" descr="image01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942">
            <a:off x="6986588" y="5362576"/>
            <a:ext cx="14351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73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3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077015" y="1705039"/>
            <a:ext cx="5495027" cy="2363638"/>
          </a:xfrm>
          <a:prstGeom prst="cloudCallout">
            <a:avLst>
              <a:gd name="adj1" fmla="val -53097"/>
              <a:gd name="adj2" fmla="val 6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2150" y="631705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33" y="3944687"/>
            <a:ext cx="1797649" cy="1868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6474" y="1279722"/>
            <a:ext cx="28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36430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077015" y="1705039"/>
            <a:ext cx="5807649" cy="2363638"/>
          </a:xfrm>
          <a:prstGeom prst="cloudCallout">
            <a:avLst>
              <a:gd name="adj1" fmla="val -53097"/>
              <a:gd name="adj2" fmla="val 6213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33" y="3944687"/>
            <a:ext cx="1797649" cy="18680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2024" y="4064517"/>
            <a:ext cx="11826240" cy="18105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2333" y="2382619"/>
            <a:ext cx="9357925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9" y="2221842"/>
            <a:ext cx="1424634" cy="1330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936" y="1152144"/>
            <a:ext cx="8658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25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935" y="1960232"/>
            <a:ext cx="599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666" y="2857584"/>
            <a:ext cx="5673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/>
      <p:bldP spid="7" grpId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26782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4379976" y="1822831"/>
            <a:ext cx="6446520" cy="9418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1560" y="1822831"/>
            <a:ext cx="263347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4379976" y="3382518"/>
            <a:ext cx="6446520" cy="941832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4379976" y="4942205"/>
            <a:ext cx="6446520" cy="941832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1560" y="3382518"/>
            <a:ext cx="2633472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1560" y="4942205"/>
            <a:ext cx="263347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2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242" y="20921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499" y="1209186"/>
            <a:ext cx="8658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25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698" y="1757063"/>
            <a:ext cx="599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499" y="2313242"/>
            <a:ext cx="5673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473" y="2899337"/>
            <a:ext cx="439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448" y="3470043"/>
            <a:ext cx="499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9956" y="4064767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9956" y="4675504"/>
            <a:ext cx="6931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9956" y="5286241"/>
            <a:ext cx="288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38" y="5908067"/>
            <a:ext cx="1021886" cy="860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4492" y="5856537"/>
            <a:ext cx="99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487" y="661309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6499" y="5944054"/>
            <a:ext cx="7011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3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615" y="279714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688" y="1191280"/>
            <a:ext cx="313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944124" y="2580496"/>
            <a:ext cx="6236898" cy="2525298"/>
          </a:xfrm>
          <a:prstGeom prst="cloudCallout">
            <a:avLst>
              <a:gd name="adj1" fmla="val -49773"/>
              <a:gd name="adj2" fmla="val 81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521" y="1684393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43" y="1915896"/>
            <a:ext cx="10990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615" y="279714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113" y="911475"/>
            <a:ext cx="313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520" y="1589510"/>
            <a:ext cx="10990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63" y="2112730"/>
            <a:ext cx="4572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47700" y="6232525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Đĩa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gốm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hoa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Lê</a:t>
            </a:r>
            <a:endParaRPr lang="en-US" altLang="en-US" sz="24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26" y="2293937"/>
            <a:ext cx="4521200" cy="387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935819" y="6170380"/>
            <a:ext cx="396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PH" altLang="en-US" sz="2400" b="1" i="1" dirty="0" err="1">
                <a:solidFill>
                  <a:srgbClr val="0000FF"/>
                </a:solidFill>
              </a:rPr>
              <a:t>Ang</a:t>
            </a:r>
            <a:r>
              <a:rPr lang="en-PH" altLang="en-US" sz="2400" b="1" i="1" dirty="0">
                <a:solidFill>
                  <a:srgbClr val="0000FF"/>
                </a:solidFill>
              </a:rPr>
              <a:t> </a:t>
            </a:r>
            <a:r>
              <a:rPr lang="en-PH" altLang="en-US" sz="2400" b="1" i="1" dirty="0" err="1">
                <a:solidFill>
                  <a:srgbClr val="0000FF"/>
                </a:solidFill>
              </a:rPr>
              <a:t>gốm</a:t>
            </a:r>
            <a:r>
              <a:rPr lang="en-PH" altLang="en-US" sz="2400" b="1" i="1" dirty="0">
                <a:solidFill>
                  <a:srgbClr val="0000FF"/>
                </a:solidFill>
              </a:rPr>
              <a:t> </a:t>
            </a:r>
            <a:r>
              <a:rPr lang="en-PH" altLang="en-US" sz="2400" b="1" i="1" dirty="0" err="1">
                <a:solidFill>
                  <a:srgbClr val="0000FF"/>
                </a:solidFill>
              </a:rPr>
              <a:t>hoa</a:t>
            </a:r>
            <a:r>
              <a:rPr lang="en-PH" altLang="en-US" sz="2400" b="1" i="1" dirty="0">
                <a:solidFill>
                  <a:srgbClr val="0000FF"/>
                </a:solidFill>
              </a:rPr>
              <a:t> lam </a:t>
            </a:r>
            <a:r>
              <a:rPr lang="en-PH" altLang="en-US" sz="2400" b="1" i="1" dirty="0" err="1">
                <a:solidFill>
                  <a:srgbClr val="0000FF"/>
                </a:solidFill>
              </a:rPr>
              <a:t>vẽ</a:t>
            </a:r>
            <a:r>
              <a:rPr lang="en-PH" altLang="en-US" sz="2400" b="1" i="1" dirty="0">
                <a:solidFill>
                  <a:srgbClr val="0000FF"/>
                </a:solidFill>
              </a:rPr>
              <a:t> </a:t>
            </a:r>
            <a:r>
              <a:rPr lang="en-PH" altLang="en-US" sz="2400" b="1" i="1" dirty="0" err="1">
                <a:solidFill>
                  <a:srgbClr val="0000FF"/>
                </a:solidFill>
              </a:rPr>
              <a:t>rồng</a:t>
            </a:r>
            <a:endParaRPr lang="en-PH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615" y="86778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969" y="609998"/>
            <a:ext cx="313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944" y="1190558"/>
            <a:ext cx="10990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08" y="2192465"/>
            <a:ext cx="3766503" cy="38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761359" y="6169767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Bát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gốm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hoa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cs typeface="Arial" panose="020B0604020202020204" pitchFamily="34" charset="0"/>
              </a:rPr>
              <a:t>Lê</a:t>
            </a:r>
            <a:endParaRPr lang="en-US" altLang="en-US" sz="24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99" y="2192465"/>
            <a:ext cx="4554537" cy="38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6591999" y="6169767"/>
            <a:ext cx="459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PH" altLang="en-US" sz="2400" b="1" i="1" dirty="0" err="1">
                <a:solidFill>
                  <a:srgbClr val="0000FF"/>
                </a:solidFill>
              </a:rPr>
              <a:t>Bộ</a:t>
            </a:r>
            <a:r>
              <a:rPr lang="en-PH" altLang="en-US" sz="2400" b="1" i="1" dirty="0">
                <a:solidFill>
                  <a:srgbClr val="0000FF"/>
                </a:solidFill>
              </a:rPr>
              <a:t> </a:t>
            </a:r>
            <a:r>
              <a:rPr lang="en-PH" altLang="en-US" sz="2400" b="1" i="1" dirty="0" err="1">
                <a:solidFill>
                  <a:srgbClr val="0000FF"/>
                </a:solidFill>
              </a:rPr>
              <a:t>chân</a:t>
            </a:r>
            <a:r>
              <a:rPr lang="en-PH" altLang="en-US" sz="2400" b="1" i="1" dirty="0">
                <a:solidFill>
                  <a:srgbClr val="0000FF"/>
                </a:solidFill>
              </a:rPr>
              <a:t> </a:t>
            </a:r>
            <a:r>
              <a:rPr lang="en-PH" altLang="en-US" sz="2400" b="1" i="1" dirty="0" err="1">
                <a:solidFill>
                  <a:srgbClr val="0000FF"/>
                </a:solidFill>
              </a:rPr>
              <a:t>đèn</a:t>
            </a:r>
            <a:r>
              <a:rPr lang="en-PH" altLang="en-US" sz="2400" b="1" i="1" dirty="0">
                <a:solidFill>
                  <a:srgbClr val="0000FF"/>
                </a:solidFill>
              </a:rPr>
              <a:t> </a:t>
            </a:r>
            <a:r>
              <a:rPr lang="en-PH" altLang="en-US" sz="2400" b="1" i="1" dirty="0" err="1">
                <a:solidFill>
                  <a:srgbClr val="0000FF"/>
                </a:solidFill>
              </a:rPr>
              <a:t>gốm</a:t>
            </a:r>
            <a:r>
              <a:rPr lang="en-PH" altLang="en-US" sz="2400" b="1" i="1" dirty="0">
                <a:solidFill>
                  <a:srgbClr val="0000FF"/>
                </a:solidFill>
              </a:rPr>
              <a:t> </a:t>
            </a:r>
            <a:r>
              <a:rPr lang="en-PH" altLang="en-US" sz="2400" b="1" i="1" dirty="0" err="1">
                <a:solidFill>
                  <a:srgbClr val="0000FF"/>
                </a:solidFill>
              </a:rPr>
              <a:t>hoa</a:t>
            </a:r>
            <a:r>
              <a:rPr lang="en-PH" altLang="en-US" sz="2400" b="1" i="1" dirty="0">
                <a:solidFill>
                  <a:srgbClr val="0000FF"/>
                </a:solidFill>
              </a:rPr>
              <a:t> </a:t>
            </a:r>
            <a:r>
              <a:rPr lang="en-PH" altLang="en-US" sz="2400" b="1" i="1" dirty="0" err="1">
                <a:solidFill>
                  <a:srgbClr val="0000FF"/>
                </a:solidFill>
              </a:rPr>
              <a:t>vẽ</a:t>
            </a:r>
            <a:r>
              <a:rPr lang="en-PH" altLang="en-US" sz="2400" b="1" i="1" dirty="0">
                <a:solidFill>
                  <a:srgbClr val="0000FF"/>
                </a:solidFill>
              </a:rPr>
              <a:t> </a:t>
            </a:r>
            <a:r>
              <a:rPr lang="en-PH" altLang="en-US" sz="2400" b="1" i="1" dirty="0" err="1">
                <a:solidFill>
                  <a:srgbClr val="0000FF"/>
                </a:solidFill>
              </a:rPr>
              <a:t>rồng</a:t>
            </a:r>
            <a:endParaRPr lang="en-PH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838</Words>
  <Application>Microsoft Office PowerPoint</Application>
  <PresentationFormat>Widescreen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Vân Đồn ngày nay </vt:lpstr>
      <vt:lpstr>Vân Đồn ngày nay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Chau</dc:creator>
  <cp:lastModifiedBy>Minh Chau</cp:lastModifiedBy>
  <cp:revision>15</cp:revision>
  <dcterms:created xsi:type="dcterms:W3CDTF">2021-02-04T14:44:00Z</dcterms:created>
  <dcterms:modified xsi:type="dcterms:W3CDTF">2021-02-04T16:49:02Z</dcterms:modified>
</cp:coreProperties>
</file>