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8" r:id="rId14"/>
    <p:sldId id="267" r:id="rId15"/>
    <p:sldId id="292" r:id="rId16"/>
    <p:sldId id="293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2" r:id="rId29"/>
    <p:sldId id="283" r:id="rId30"/>
    <p:sldId id="287" r:id="rId31"/>
    <p:sldId id="281" r:id="rId32"/>
    <p:sldId id="284" r:id="rId33"/>
    <p:sldId id="289" r:id="rId34"/>
    <p:sldId id="285" r:id="rId35"/>
    <p:sldId id="286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9900"/>
    <a:srgbClr val="8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7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011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02684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665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527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449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0130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45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8241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7267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048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491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59C30-0285-46C9-8462-AA68153B1042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CDB82-DF32-4B02-A22D-849995C61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6861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5350" y="1898197"/>
            <a:ext cx="10697028" cy="1877106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475" y="4794024"/>
            <a:ext cx="9144000" cy="1655762"/>
          </a:xfrm>
        </p:spPr>
        <p:txBody>
          <a:bodyPr>
            <a:normAutofit/>
          </a:bodyPr>
          <a:lstStyle/>
          <a:p>
            <a:endParaRPr lang="en-US" sz="3200" b="1" dirty="0">
              <a:solidFill>
                <a:srgbClr val="0070C0"/>
              </a:solidFill>
            </a:endParaRPr>
          </a:p>
          <a:p>
            <a:pPr algn="r"/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62158" y="283778"/>
            <a:ext cx="9558291" cy="7357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THCS TAM HIỆP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9036" y="1898197"/>
            <a:ext cx="11220450" cy="2813140"/>
          </a:xfrm>
          <a:prstGeom prst="roundRect">
            <a:avLst/>
          </a:prstGeom>
          <a:solidFill>
            <a:srgbClr val="00206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MỘT SỐ NỘI DUNG PHỔ BIẾN</a:t>
            </a:r>
            <a:r>
              <a:rPr lang="en-US" sz="4800" b="1" dirty="0">
                <a:solidFill>
                  <a:srgbClr val="FFFF00"/>
                </a:solidFill>
                <a:highlight>
                  <a:srgbClr val="FFFF00"/>
                </a:highlight>
              </a:rPr>
              <a:t/>
            </a:r>
            <a:br>
              <a:rPr lang="en-US" sz="4800" b="1" dirty="0">
                <a:solidFill>
                  <a:srgbClr val="FFFF00"/>
                </a:solidFill>
                <a:highlight>
                  <a:srgbClr val="FFFF00"/>
                </a:highlight>
              </a:rPr>
            </a:br>
            <a:r>
              <a:rPr lang="en-US" sz="4800" b="1" dirty="0">
                <a:solidFill>
                  <a:srgbClr val="FFFF00"/>
                </a:solidFill>
              </a:rPr>
              <a:t>TỚI THÍ SINH DỰ THI VÀO LỚP 10 THPT</a:t>
            </a:r>
          </a:p>
          <a:p>
            <a:pPr algn="ctr"/>
            <a:r>
              <a:rPr lang="en-US" sz="4800" b="1" dirty="0">
                <a:solidFill>
                  <a:srgbClr val="FFFF00"/>
                </a:solidFill>
              </a:rPr>
              <a:t>(GVCN </a:t>
            </a:r>
            <a:r>
              <a:rPr lang="en-US" sz="4800" b="1" dirty="0" err="1">
                <a:solidFill>
                  <a:srgbClr val="FFFF00"/>
                </a:solidFill>
              </a:rPr>
              <a:t>phổ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biến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tới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thí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sinh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dự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thi</a:t>
            </a:r>
            <a:r>
              <a:rPr lang="en-US" sz="4800" b="1" dirty="0">
                <a:solidFill>
                  <a:srgbClr val="FFFF00"/>
                </a:solidFill>
              </a:rPr>
              <a:t>)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="" xmlns:a16="http://schemas.microsoft.com/office/drawing/2014/main" id="{D52B27B5-7962-4DFC-8418-7C040FC0C4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78" y="0"/>
            <a:ext cx="1732180" cy="17430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25581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94972" y="295327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14. </a:t>
            </a:r>
            <a:r>
              <a:rPr lang="en-US" sz="4400" b="1" dirty="0" err="1"/>
              <a:t>Trách</a:t>
            </a:r>
            <a:r>
              <a:rPr lang="en-US" sz="4400" b="1" dirty="0"/>
              <a:t> </a:t>
            </a:r>
            <a:r>
              <a:rPr lang="en-US" sz="4400" b="1" dirty="0" err="1"/>
              <a:t>nhiệm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</a:t>
            </a:r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3597" y="2147940"/>
            <a:ext cx="116126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Palatino Linotype" panose="02040502050505030304" pitchFamily="18" charset="0"/>
              </a:rPr>
              <a:t>l) </a:t>
            </a:r>
            <a:r>
              <a:rPr lang="en-US" sz="3200" b="1" dirty="0" err="1">
                <a:latin typeface="Palatino Linotype" panose="02040502050505030304" pitchFamily="18" charset="0"/>
              </a:rPr>
              <a:t>Trong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trường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hợp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cần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thiết</a:t>
            </a:r>
            <a:r>
              <a:rPr lang="en-US" sz="3200" b="1" dirty="0">
                <a:latin typeface="Palatino Linotype" panose="02040502050505030304" pitchFamily="18" charset="0"/>
              </a:rPr>
              <a:t>, </a:t>
            </a:r>
            <a:r>
              <a:rPr lang="en-US" sz="3200" b="1" dirty="0" err="1">
                <a:latin typeface="Palatino Linotype" panose="02040502050505030304" pitchFamily="18" charset="0"/>
              </a:rPr>
              <a:t>chỉ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được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ra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khỏi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phòng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thi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khi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được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phép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của</a:t>
            </a:r>
            <a:r>
              <a:rPr lang="en-US" sz="3200" b="1" dirty="0">
                <a:latin typeface="Palatino Linotype" panose="02040502050505030304" pitchFamily="18" charset="0"/>
              </a:rPr>
              <a:t> CBCT </a:t>
            </a:r>
            <a:r>
              <a:rPr lang="en-US" sz="3200" b="1" dirty="0" err="1">
                <a:latin typeface="Palatino Linotype" panose="02040502050505030304" pitchFamily="18" charset="0"/>
              </a:rPr>
              <a:t>và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phải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chịu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sự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giám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sát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của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cán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bộ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giám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sát</a:t>
            </a:r>
            <a:r>
              <a:rPr lang="en-US" sz="3200" b="1" dirty="0">
                <a:latin typeface="Palatino Linotype" panose="02040502050505030304" pitchFamily="18" charset="0"/>
              </a:rPr>
              <a:t>; </a:t>
            </a:r>
            <a:r>
              <a:rPr lang="en-US" sz="3200" b="1" dirty="0" err="1">
                <a:latin typeface="Palatino Linotype" panose="02040502050505030304" pitchFamily="18" charset="0"/>
              </a:rPr>
              <a:t>việc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ra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khỏi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phòng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thi</a:t>
            </a:r>
            <a:r>
              <a:rPr lang="en-US" sz="3200" b="1" dirty="0">
                <a:latin typeface="Palatino Linotype" panose="02040502050505030304" pitchFamily="18" charset="0"/>
              </a:rPr>
              <a:t>, </a:t>
            </a:r>
            <a:r>
              <a:rPr lang="en-US" sz="3200" b="1" dirty="0" err="1">
                <a:latin typeface="Palatino Linotype" panose="02040502050505030304" pitchFamily="18" charset="0"/>
              </a:rPr>
              <a:t>khu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vực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thí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của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thí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sinh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trong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trường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hợp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cần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cấp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cứu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phải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có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sự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giám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sát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của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công</a:t>
            </a:r>
            <a:r>
              <a:rPr lang="en-US" sz="3200" b="1" dirty="0">
                <a:latin typeface="Palatino Linotype" panose="02040502050505030304" pitchFamily="18" charset="0"/>
              </a:rPr>
              <a:t> an </a:t>
            </a:r>
            <a:r>
              <a:rPr lang="en-US" sz="3200" b="1" dirty="0" err="1">
                <a:latin typeface="Palatino Linotype" panose="02040502050505030304" pitchFamily="18" charset="0"/>
              </a:rPr>
              <a:t>cho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tới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khi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hết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giờ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làm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bài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của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buổi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thi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và</a:t>
            </a:r>
            <a:r>
              <a:rPr lang="en-US" sz="3200" b="1" dirty="0">
                <a:latin typeface="Palatino Linotype" panose="02040502050505030304" pitchFamily="18" charset="0"/>
              </a:rPr>
              <a:t> do </a:t>
            </a:r>
            <a:r>
              <a:rPr lang="en-US" sz="3200" b="1" dirty="0" err="1">
                <a:latin typeface="Palatino Linotype" panose="02040502050505030304" pitchFamily="18" charset="0"/>
              </a:rPr>
              <a:t>Trưởng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Điểm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thi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quyết</a:t>
            </a:r>
            <a:r>
              <a:rPr lang="en-US" sz="3200" b="1" dirty="0">
                <a:latin typeface="Palatino Linotype" panose="02040502050505030304" pitchFamily="18" charset="0"/>
              </a:rPr>
              <a:t> </a:t>
            </a:r>
            <a:r>
              <a:rPr lang="en-US" sz="3200" b="1" dirty="0" err="1">
                <a:latin typeface="Palatino Linotype" panose="02040502050505030304" pitchFamily="18" charset="0"/>
              </a:rPr>
              <a:t>định</a:t>
            </a:r>
            <a:r>
              <a:rPr lang="en-US" sz="3200" b="1" dirty="0">
                <a:latin typeface="Palatino Linotype" panose="02040502050505030304" pitchFamily="18" charset="0"/>
              </a:rPr>
              <a:t>;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FA28E65F-90E4-45E1-A939-73214F8F32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38239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4" y="1257184"/>
            <a:ext cx="1202055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Palatino Linotype" panose="02040502050505030304" pitchFamily="18" charset="0"/>
              </a:rPr>
              <a:t>m) </a:t>
            </a:r>
            <a:r>
              <a:rPr lang="en-US" sz="2800" b="1" dirty="0" err="1">
                <a:latin typeface="Palatino Linotype" panose="02040502050505030304" pitchFamily="18" charset="0"/>
              </a:rPr>
              <a:t>Chỉ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được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mang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phòng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: </a:t>
            </a:r>
            <a:r>
              <a:rPr lang="en-US" sz="2800" b="1" dirty="0" err="1">
                <a:latin typeface="Palatino Linotype" panose="02040502050505030304" pitchFamily="18" charset="0"/>
              </a:rPr>
              <a:t>Bút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viết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bút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chì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compa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tay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thước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kẻ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thước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tính</a:t>
            </a:r>
            <a:r>
              <a:rPr lang="en-US" sz="2800" b="1" dirty="0">
                <a:latin typeface="Palatino Linotype" panose="02040502050505030304" pitchFamily="18" charset="0"/>
              </a:rPr>
              <a:t>; </a:t>
            </a:r>
            <a:r>
              <a:rPr lang="en-US" sz="2800" b="1" dirty="0" err="1">
                <a:latin typeface="Palatino Linotype" panose="02040502050505030304" pitchFamily="18" charset="0"/>
              </a:rPr>
              <a:t>máy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tính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bỏ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túi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không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chức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năng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soạn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thảo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văn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bản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không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thẻ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nhớ</a:t>
            </a:r>
            <a:r>
              <a:rPr lang="en-US" sz="2800" b="1" dirty="0">
                <a:latin typeface="Palatino Linotype" panose="02040502050505030304" pitchFamily="18" charset="0"/>
              </a:rPr>
              <a:t> (</a:t>
            </a:r>
            <a:r>
              <a:rPr lang="en-US" sz="2800" b="1" dirty="0" err="1">
                <a:latin typeface="Palatino Linotype" panose="02040502050505030304" pitchFamily="18" charset="0"/>
              </a:rPr>
              <a:t>cụ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thể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trong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hướng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dẫn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tổ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chức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tốt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nghiệp</a:t>
            </a:r>
            <a:r>
              <a:rPr lang="en-US" sz="2800" b="1" dirty="0">
                <a:latin typeface="Palatino Linotype" panose="02040502050505030304" pitchFamily="18" charset="0"/>
              </a:rPr>
              <a:t> THPT </a:t>
            </a:r>
            <a:r>
              <a:rPr lang="en-US" sz="2800" b="1" dirty="0" err="1">
                <a:latin typeface="Palatino Linotype" panose="02040502050505030304" pitchFamily="18" charset="0"/>
              </a:rPr>
              <a:t>hằng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năm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của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Bộ</a:t>
            </a:r>
            <a:r>
              <a:rPr lang="en-US" sz="2800" b="1" dirty="0">
                <a:latin typeface="Palatino Linotype" panose="02040502050505030304" pitchFamily="18" charset="0"/>
              </a:rPr>
              <a:t> GDĐT); </a:t>
            </a:r>
            <a:r>
              <a:rPr lang="en-US" sz="2800" b="1" dirty="0" err="1">
                <a:latin typeface="Palatino Linotype" panose="02040502050505030304" pitchFamily="18" charset="0"/>
              </a:rPr>
              <a:t>Atlat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Địa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lí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Việt</a:t>
            </a:r>
            <a:r>
              <a:rPr lang="en-US" sz="2800" b="1" dirty="0">
                <a:latin typeface="Palatino Linotype" panose="02040502050505030304" pitchFamily="18" charset="0"/>
              </a:rPr>
              <a:t> Nam </a:t>
            </a:r>
            <a:r>
              <a:rPr lang="en-US" sz="2800" b="1" dirty="0" err="1">
                <a:latin typeface="Palatino Linotype" panose="02040502050505030304" pitchFamily="18" charset="0"/>
              </a:rPr>
              <a:t>đối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với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môn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Địa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lí</a:t>
            </a:r>
            <a:r>
              <a:rPr lang="en-US" sz="2800" b="1" dirty="0">
                <a:latin typeface="Palatino Linotype" panose="02040502050505030304" pitchFamily="18" charset="0"/>
              </a:rPr>
              <a:t> (</a:t>
            </a:r>
            <a:r>
              <a:rPr lang="en-US" sz="2800" b="1" dirty="0" err="1">
                <a:latin typeface="Palatino Linotype" panose="02040502050505030304" pitchFamily="18" charset="0"/>
              </a:rPr>
              <a:t>không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đánh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dấu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hoặc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viết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thêm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bất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cứ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nội</a:t>
            </a:r>
            <a:r>
              <a:rPr lang="en-US" sz="2800" b="1" dirty="0">
                <a:latin typeface="Palatino Linotype" panose="02040502050505030304" pitchFamily="18" charset="0"/>
              </a:rPr>
              <a:t> dung </a:t>
            </a:r>
            <a:r>
              <a:rPr lang="en-US" sz="2800" b="1" dirty="0" err="1">
                <a:latin typeface="Palatino Linotype" panose="02040502050505030304" pitchFamily="18" charset="0"/>
              </a:rPr>
              <a:t>nào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khác</a:t>
            </a:r>
            <a:r>
              <a:rPr lang="en-US" sz="2800" b="1" dirty="0">
                <a:latin typeface="Palatino Linotype" panose="02040502050505030304" pitchFamily="18" charset="0"/>
              </a:rPr>
              <a:t>) do </a:t>
            </a:r>
            <a:r>
              <a:rPr lang="en-US" sz="2800" b="1" dirty="0" err="1">
                <a:latin typeface="Palatino Linotype" panose="02040502050505030304" pitchFamily="18" charset="0"/>
              </a:rPr>
              <a:t>Nhà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Xuất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bản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Giáo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dục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Việt</a:t>
            </a:r>
            <a:r>
              <a:rPr lang="en-US" sz="2800" b="1" dirty="0">
                <a:latin typeface="Palatino Linotype" panose="02040502050505030304" pitchFamily="18" charset="0"/>
              </a:rPr>
              <a:t> Nam </a:t>
            </a:r>
            <a:r>
              <a:rPr lang="en-US" sz="2800" b="1" dirty="0" err="1">
                <a:latin typeface="Palatino Linotype" panose="02040502050505030304" pitchFamily="18" charset="0"/>
              </a:rPr>
              <a:t>phát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hành</a:t>
            </a:r>
            <a:r>
              <a:rPr lang="en-US" sz="2800" b="1" dirty="0">
                <a:latin typeface="Palatino Linotype" panose="02040502050505030304" pitchFamily="18" charset="0"/>
              </a:rPr>
              <a:t>; </a:t>
            </a:r>
            <a:r>
              <a:rPr lang="en-US" sz="2800" b="1" dirty="0" err="1">
                <a:latin typeface="Palatino Linotype" panose="02040502050505030304" pitchFamily="18" charset="0"/>
              </a:rPr>
              <a:t>các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loại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máy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ghi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âm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ghi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hình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chỉ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chức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năng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ghi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thông</a:t>
            </a:r>
            <a:r>
              <a:rPr lang="en-US" sz="2800" b="1" dirty="0">
                <a:latin typeface="Palatino Linotype" panose="02040502050505030304" pitchFamily="18" charset="0"/>
              </a:rPr>
              <a:t> tin </a:t>
            </a:r>
            <a:r>
              <a:rPr lang="en-US" sz="2800" b="1" dirty="0" err="1">
                <a:latin typeface="Palatino Linotype" panose="02040502050505030304" pitchFamily="18" charset="0"/>
              </a:rPr>
              <a:t>nhưng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không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thể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nghe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xem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không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thể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truyền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nhận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được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thông</a:t>
            </a:r>
            <a:r>
              <a:rPr lang="en-US" sz="2800" b="1" dirty="0">
                <a:latin typeface="Palatino Linotype" panose="02040502050505030304" pitchFamily="18" charset="0"/>
              </a:rPr>
              <a:t> tin, </a:t>
            </a:r>
            <a:r>
              <a:rPr lang="en-US" sz="2800" b="1" dirty="0" err="1">
                <a:latin typeface="Palatino Linotype" panose="02040502050505030304" pitchFamily="18" charset="0"/>
              </a:rPr>
              <a:t>tín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hiệu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âm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thanh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hình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ảnh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trực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tiếp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nếu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không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thiết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bị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hỗ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trợ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khác</a:t>
            </a:r>
            <a:r>
              <a:rPr lang="en-US" sz="2800" b="1" dirty="0">
                <a:latin typeface="Palatino Linotype" panose="02040502050505030304" pitchFamily="18" charset="0"/>
              </a:rPr>
              <a:t>;</a:t>
            </a:r>
          </a:p>
          <a:p>
            <a:pPr algn="just"/>
            <a:r>
              <a:rPr lang="en-US" sz="2800" b="1" dirty="0">
                <a:latin typeface="Palatino Linotype" panose="02040502050505030304" pitchFamily="18" charset="0"/>
              </a:rPr>
              <a:t>n</a:t>
            </a:r>
            <a:r>
              <a:rPr lang="en-US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) </a:t>
            </a:r>
            <a:r>
              <a:rPr lang="en-US" sz="28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Cấm</a:t>
            </a:r>
            <a:r>
              <a:rPr lang="en-US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mang</a:t>
            </a:r>
            <a:r>
              <a:rPr lang="en-US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phòng</a:t>
            </a:r>
            <a:r>
              <a:rPr lang="en-US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: </a:t>
            </a:r>
            <a:r>
              <a:rPr lang="en-US" sz="2800" b="1" dirty="0" err="1">
                <a:latin typeface="Palatino Linotype" panose="02040502050505030304" pitchFamily="18" charset="0"/>
              </a:rPr>
              <a:t>Giấy</a:t>
            </a:r>
            <a:r>
              <a:rPr lang="en-US" sz="2800" b="1" dirty="0">
                <a:latin typeface="Palatino Linotype" panose="02040502050505030304" pitchFamily="18" charset="0"/>
              </a:rPr>
              <a:t> than, </a:t>
            </a:r>
            <a:r>
              <a:rPr lang="en-US" sz="2800" b="1" dirty="0" err="1">
                <a:latin typeface="Palatino Linotype" panose="02040502050505030304" pitchFamily="18" charset="0"/>
              </a:rPr>
              <a:t>bút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xoá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đồ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uống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cồn</a:t>
            </a:r>
            <a:r>
              <a:rPr lang="en-US" sz="2800" b="1" dirty="0">
                <a:latin typeface="Palatino Linotype" panose="02040502050505030304" pitchFamily="18" charset="0"/>
              </a:rPr>
              <a:t>; </a:t>
            </a:r>
            <a:r>
              <a:rPr lang="en-US" sz="2800" b="1" dirty="0" err="1">
                <a:latin typeface="Palatino Linotype" panose="02040502050505030304" pitchFamily="18" charset="0"/>
              </a:rPr>
              <a:t>vũ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khí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chất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gây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nổ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gây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cháy</a:t>
            </a:r>
            <a:r>
              <a:rPr lang="en-US" sz="2800" b="1" dirty="0">
                <a:latin typeface="Palatino Linotype" panose="02040502050505030304" pitchFamily="18" charset="0"/>
              </a:rPr>
              <a:t>; </a:t>
            </a:r>
            <a:r>
              <a:rPr lang="en-US" sz="2800" b="1" dirty="0" err="1">
                <a:latin typeface="Palatino Linotype" panose="02040502050505030304" pitchFamily="18" charset="0"/>
              </a:rPr>
              <a:t>tài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liệu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thiết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bị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truyền</a:t>
            </a:r>
            <a:r>
              <a:rPr lang="en-US" sz="2800" b="1" dirty="0">
                <a:latin typeface="Palatino Linotype" panose="02040502050505030304" pitchFamily="18" charset="0"/>
              </a:rPr>
              <a:t> tin </a:t>
            </a:r>
            <a:r>
              <a:rPr lang="en-US" sz="2800" b="1" dirty="0" err="1">
                <a:latin typeface="Palatino Linotype" panose="02040502050505030304" pitchFamily="18" charset="0"/>
              </a:rPr>
              <a:t>hoặc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chứa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thông</a:t>
            </a:r>
            <a:r>
              <a:rPr lang="en-US" sz="2800" b="1" dirty="0">
                <a:latin typeface="Palatino Linotype" panose="02040502050505030304" pitchFamily="18" charset="0"/>
              </a:rPr>
              <a:t> tin </a:t>
            </a:r>
            <a:r>
              <a:rPr lang="en-US" sz="2800" b="1" dirty="0" err="1"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thể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lợi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dụng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để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gian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lận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trong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quá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trình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làm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bài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quá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trình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chấm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.</a:t>
            </a:r>
          </a:p>
        </p:txBody>
      </p:sp>
      <p:sp>
        <p:nvSpPr>
          <p:cNvPr id="5" name="Rounded Rectangle 1">
            <a:extLst>
              <a:ext uri="{FF2B5EF4-FFF2-40B4-BE49-F238E27FC236}">
                <a16:creationId xmlns="" xmlns:a16="http://schemas.microsoft.com/office/drawing/2014/main" id="{9D7D41C3-E7CF-4FA0-806B-CF8EA6FE1635}"/>
              </a:ext>
            </a:extLst>
          </p:cNvPr>
          <p:cNvSpPr/>
          <p:nvPr/>
        </p:nvSpPr>
        <p:spPr>
          <a:xfrm>
            <a:off x="1400379" y="158693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15/2020/TT-BGDĐT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26/5/2020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GD&amp;ĐT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="" xmlns:a16="http://schemas.microsoft.com/office/drawing/2014/main" id="{F40EB4D2-105D-4A30-A1B0-F06D1B832D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04241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123" y="1723909"/>
            <a:ext cx="1202055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Palatino Linotype" panose="02040502050505030304" pitchFamily="18" charset="0"/>
              </a:rPr>
              <a:t>5. </a:t>
            </a:r>
            <a:r>
              <a:rPr lang="en-US" sz="2800" b="1" dirty="0" err="1">
                <a:latin typeface="Palatino Linotype" panose="02040502050505030304" pitchFamily="18" charset="0"/>
              </a:rPr>
              <a:t>Khi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dự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bài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trắc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nghiệm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ngoài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quy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định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tại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khoản</a:t>
            </a:r>
            <a:r>
              <a:rPr lang="en-US" sz="2800" b="1" dirty="0">
                <a:latin typeface="Palatino Linotype" panose="02040502050505030304" pitchFamily="18" charset="0"/>
              </a:rPr>
              <a:t> 4 </a:t>
            </a:r>
            <a:r>
              <a:rPr lang="en-US" sz="2800" b="1" dirty="0" err="1">
                <a:latin typeface="Palatino Linotype" panose="02040502050505030304" pitchFamily="18" charset="0"/>
              </a:rPr>
              <a:t>Điều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này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thí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sinh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phải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tuân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thủ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quy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định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dưới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đây</a:t>
            </a:r>
            <a:r>
              <a:rPr lang="en-US" sz="2800" b="1" dirty="0">
                <a:latin typeface="Palatino Linotype" panose="02040502050505030304" pitchFamily="18" charset="0"/>
              </a:rPr>
              <a:t>:</a:t>
            </a:r>
          </a:p>
          <a:p>
            <a:pPr marL="514350" indent="-514350" algn="just">
              <a:buAutoNum type="alphaLcParenR"/>
            </a:pPr>
            <a:r>
              <a:rPr lang="en-US" sz="2800" b="1" dirty="0" err="1">
                <a:latin typeface="Palatino Linotype" panose="02040502050505030304" pitchFamily="18" charset="0"/>
              </a:rPr>
              <a:t>Phải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làm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bài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trên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Phiếu</a:t>
            </a:r>
            <a:r>
              <a:rPr lang="en-US" sz="2800" b="1" dirty="0">
                <a:latin typeface="Palatino Linotype" panose="02040502050505030304" pitchFamily="18" charset="0"/>
              </a:rPr>
              <a:t> TLTN </a:t>
            </a:r>
            <a:r>
              <a:rPr lang="en-US" sz="2800" b="1" dirty="0" err="1">
                <a:latin typeface="Palatino Linotype" panose="02040502050505030304" pitchFamily="18" charset="0"/>
              </a:rPr>
              <a:t>được</a:t>
            </a:r>
            <a:r>
              <a:rPr lang="en-US" sz="2800" b="1" dirty="0">
                <a:latin typeface="Palatino Linotype" panose="02040502050505030304" pitchFamily="18" charset="0"/>
              </a:rPr>
              <a:t> in </a:t>
            </a:r>
            <a:r>
              <a:rPr lang="en-US" sz="2800" b="1" dirty="0" err="1">
                <a:latin typeface="Palatino Linotype" panose="02040502050505030304" pitchFamily="18" charset="0"/>
              </a:rPr>
              <a:t>sẵn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theo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quy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định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của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Bộ</a:t>
            </a:r>
            <a:r>
              <a:rPr lang="en-US" sz="2800" b="1" dirty="0">
                <a:latin typeface="Palatino Linotype" panose="02040502050505030304" pitchFamily="18" charset="0"/>
              </a:rPr>
              <a:t> GDĐT; </a:t>
            </a:r>
            <a:r>
              <a:rPr lang="en-US" sz="2800" b="1" dirty="0" err="1">
                <a:latin typeface="Palatino Linotype" panose="02040502050505030304" pitchFamily="18" charset="0"/>
              </a:rPr>
              <a:t>chỉ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được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tô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bằng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bút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chì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đến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các</a:t>
            </a:r>
            <a:r>
              <a:rPr lang="en-US" sz="2800" b="1" dirty="0">
                <a:latin typeface="Palatino Linotype" panose="02040502050505030304" pitchFamily="18" charset="0"/>
              </a:rPr>
              <a:t> ô </a:t>
            </a:r>
            <a:r>
              <a:rPr lang="en-US" sz="2800" b="1" dirty="0" err="1">
                <a:latin typeface="Palatino Linotype" panose="02040502050505030304" pitchFamily="18" charset="0"/>
              </a:rPr>
              <a:t>số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báo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danh</a:t>
            </a:r>
            <a:r>
              <a:rPr lang="en-US" sz="2800" b="1" dirty="0">
                <a:latin typeface="Palatino Linotype" panose="02040502050505030304" pitchFamily="18" charset="0"/>
              </a:rPr>
              <a:t>, ô </a:t>
            </a:r>
            <a:r>
              <a:rPr lang="en-US" sz="2800" b="1" dirty="0" err="1">
                <a:latin typeface="Palatino Linotype" panose="02040502050505030304" pitchFamily="18" charset="0"/>
              </a:rPr>
              <a:t>mã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đề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</a:t>
            </a:r>
            <a:r>
              <a:rPr lang="en-US" sz="2800" b="1" dirty="0">
                <a:latin typeface="Palatino Linotype" panose="02040502050505030304" pitchFamily="18" charset="0"/>
              </a:rPr>
              <a:t> ô </a:t>
            </a:r>
            <a:r>
              <a:rPr lang="en-US" sz="2800" b="1" dirty="0" err="1">
                <a:latin typeface="Palatino Linotype" panose="02040502050505030304" pitchFamily="18" charset="0"/>
              </a:rPr>
              <a:t>trả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lời</a:t>
            </a:r>
            <a:r>
              <a:rPr lang="en-US" sz="2800" b="1" dirty="0">
                <a:latin typeface="Palatino Linotype" panose="02040502050505030304" pitchFamily="18" charset="0"/>
              </a:rPr>
              <a:t>; </a:t>
            </a:r>
            <a:r>
              <a:rPr lang="en-US" sz="2800" b="1" dirty="0" err="1">
                <a:latin typeface="Palatino Linotype" panose="02040502050505030304" pitchFamily="18" charset="0"/>
              </a:rPr>
              <a:t>trong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trường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hợp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tô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nhầm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hoặc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muốn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thay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đổi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câu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trả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lời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phải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tẩy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sạch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chì</a:t>
            </a:r>
            <a:r>
              <a:rPr lang="en-US" sz="2800" b="1" dirty="0">
                <a:latin typeface="Palatino Linotype" panose="02040502050505030304" pitchFamily="18" charset="0"/>
              </a:rPr>
              <a:t> ở ô </a:t>
            </a:r>
            <a:r>
              <a:rPr lang="en-US" sz="2800" b="1" dirty="0" err="1">
                <a:latin typeface="Palatino Linotype" panose="02040502050505030304" pitchFamily="18" charset="0"/>
              </a:rPr>
              <a:t>cũ</a:t>
            </a:r>
            <a:r>
              <a:rPr lang="en-US" sz="2800" b="1" dirty="0">
                <a:latin typeface="Palatino Linotype" panose="02040502050505030304" pitchFamily="18" charset="0"/>
              </a:rPr>
              <a:t>, </a:t>
            </a:r>
            <a:r>
              <a:rPr lang="en-US" sz="2800" b="1" dirty="0" err="1">
                <a:latin typeface="Palatino Linotype" panose="02040502050505030304" pitchFamily="18" charset="0"/>
              </a:rPr>
              <a:t>rồi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tô</a:t>
            </a:r>
            <a:r>
              <a:rPr lang="en-US" sz="2800" b="1" dirty="0">
                <a:latin typeface="Palatino Linotype" panose="02040502050505030304" pitchFamily="18" charset="0"/>
              </a:rPr>
              <a:t> ô </a:t>
            </a:r>
            <a:r>
              <a:rPr lang="en-US" sz="2800" b="1" dirty="0" err="1">
                <a:latin typeface="Palatino Linotype" panose="02040502050505030304" pitchFamily="18" charset="0"/>
              </a:rPr>
              <a:t>mà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mình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lựa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chọn</a:t>
            </a:r>
            <a:r>
              <a:rPr lang="en-US" sz="2800" b="1" dirty="0">
                <a:latin typeface="Palatino Linotype" panose="02040502050505030304" pitchFamily="18" charset="0"/>
              </a:rPr>
              <a:t>;</a:t>
            </a:r>
          </a:p>
          <a:p>
            <a:pPr marL="514350" indent="-514350" algn="just">
              <a:buAutoNum type="alphaLcParenR"/>
            </a:pPr>
            <a:endParaRPr lang="en-US" sz="2800" b="1" dirty="0">
              <a:latin typeface="Palatino Linotype" panose="02040502050505030304" pitchFamily="18" charset="0"/>
            </a:endParaRPr>
          </a:p>
          <a:p>
            <a:pPr algn="just"/>
            <a:r>
              <a:rPr lang="en-US" sz="2800" b="1" dirty="0">
                <a:latin typeface="Palatino Linotype" panose="02040502050505030304" pitchFamily="18" charset="0"/>
              </a:rPr>
              <a:t>b) </a:t>
            </a:r>
            <a:r>
              <a:rPr lang="en-US" sz="2800" b="1" dirty="0" err="1">
                <a:latin typeface="Palatino Linotype" panose="02040502050505030304" pitchFamily="18" charset="0"/>
              </a:rPr>
              <a:t>Điền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chính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xác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đủ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thông</a:t>
            </a:r>
            <a:r>
              <a:rPr lang="en-US" sz="2800" b="1" dirty="0">
                <a:latin typeface="Palatino Linotype" panose="02040502050505030304" pitchFamily="18" charset="0"/>
              </a:rPr>
              <a:t> tin </a:t>
            </a:r>
            <a:r>
              <a:rPr lang="en-US" sz="2800" b="1" dirty="0" err="1">
                <a:latin typeface="Palatino Linotype" panose="02040502050505030304" pitchFamily="18" charset="0"/>
              </a:rPr>
              <a:t>vào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mục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trống</a:t>
            </a:r>
            <a:r>
              <a:rPr lang="en-US" sz="2800" b="1" dirty="0">
                <a:latin typeface="Palatino Linotype" panose="02040502050505030304" pitchFamily="18" charset="0"/>
              </a:rPr>
              <a:t> ở </a:t>
            </a:r>
            <a:r>
              <a:rPr lang="en-US" sz="2800" b="1" dirty="0" err="1">
                <a:latin typeface="Palatino Linotype" panose="02040502050505030304" pitchFamily="18" charset="0"/>
              </a:rPr>
              <a:t>phía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trên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Phiếu</a:t>
            </a:r>
            <a:r>
              <a:rPr lang="en-US" sz="2800" b="1" dirty="0">
                <a:latin typeface="Palatino Linotype" panose="02040502050505030304" pitchFamily="18" charset="0"/>
              </a:rPr>
              <a:t> TLTN, </a:t>
            </a:r>
            <a:r>
              <a:rPr lang="en-US" sz="2800" b="1" dirty="0" err="1">
                <a:latin typeface="Palatino Linotype" panose="02040502050505030304" pitchFamily="18" charset="0"/>
              </a:rPr>
              <a:t>đối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với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số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báo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danh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phải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ghi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đủ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tô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đủ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phần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số</a:t>
            </a:r>
            <a:r>
              <a:rPr lang="en-US" sz="2800" b="1" dirty="0">
                <a:latin typeface="Palatino Linotype" panose="02040502050505030304" pitchFamily="18" charset="0"/>
              </a:rPr>
              <a:t> (</a:t>
            </a:r>
            <a:r>
              <a:rPr lang="en-US" sz="2800" b="1" dirty="0" err="1">
                <a:latin typeface="Palatino Linotype" panose="02040502050505030304" pitchFamily="18" charset="0"/>
              </a:rPr>
              <a:t>kể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cả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số</a:t>
            </a:r>
            <a:r>
              <a:rPr lang="en-US" sz="2800" b="1" dirty="0">
                <a:latin typeface="Palatino Linotype" panose="02040502050505030304" pitchFamily="18" charset="0"/>
              </a:rPr>
              <a:t> 0 ở </a:t>
            </a:r>
            <a:r>
              <a:rPr lang="en-US" sz="2800" b="1" dirty="0" err="1">
                <a:latin typeface="Palatino Linotype" panose="02040502050505030304" pitchFamily="18" charset="0"/>
              </a:rPr>
              <a:t>phía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trước</a:t>
            </a:r>
            <a:r>
              <a:rPr lang="en-US" sz="2800" b="1" dirty="0">
                <a:latin typeface="Palatino Linotype" panose="02040502050505030304" pitchFamily="18" charset="0"/>
              </a:rPr>
              <a:t>); </a:t>
            </a:r>
            <a:r>
              <a:rPr lang="en-US" sz="2800" b="1" dirty="0" err="1">
                <a:latin typeface="Palatino Linotype" panose="02040502050505030304" pitchFamily="18" charset="0"/>
              </a:rPr>
              <a:t>điền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chính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xác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mã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đề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vào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hai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Phiếu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thu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bài</a:t>
            </a:r>
            <a:r>
              <a:rPr lang="en-US" sz="2800" b="1" dirty="0"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latin typeface="Palatino Linotype" panose="02040502050505030304" pitchFamily="18" charset="0"/>
              </a:rPr>
              <a:t>thi</a:t>
            </a:r>
            <a:r>
              <a:rPr lang="en-US" sz="2800" b="1" dirty="0">
                <a:latin typeface="Palatino Linotype" panose="02040502050505030304" pitchFamily="18" charset="0"/>
              </a:rPr>
              <a:t>;</a:t>
            </a:r>
          </a:p>
          <a:p>
            <a:pPr algn="just"/>
            <a:endParaRPr lang="en-US" sz="2800" b="1" dirty="0">
              <a:latin typeface="Palatino Linotype" panose="02040502050505030304" pitchFamily="18" charset="0"/>
            </a:endParaRPr>
          </a:p>
          <a:p>
            <a:pPr algn="just"/>
            <a:endParaRPr lang="en-US" sz="2800" b="1" dirty="0">
              <a:latin typeface="Palatino Linotype" panose="02040502050505030304" pitchFamily="18" charset="0"/>
            </a:endParaRPr>
          </a:p>
        </p:txBody>
      </p:sp>
      <p:sp>
        <p:nvSpPr>
          <p:cNvPr id="5" name="Rounded Rectangle 1">
            <a:extLst>
              <a:ext uri="{FF2B5EF4-FFF2-40B4-BE49-F238E27FC236}">
                <a16:creationId xmlns="" xmlns:a16="http://schemas.microsoft.com/office/drawing/2014/main" id="{50A05ED7-4F6D-4333-8B6D-458EAF1C8BC2}"/>
              </a:ext>
            </a:extLst>
          </p:cNvPr>
          <p:cNvSpPr/>
          <p:nvPr/>
        </p:nvSpPr>
        <p:spPr>
          <a:xfrm>
            <a:off x="1494972" y="295327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14. </a:t>
            </a:r>
            <a:r>
              <a:rPr lang="en-US" sz="4400" b="1" dirty="0" err="1"/>
              <a:t>Trách</a:t>
            </a:r>
            <a:r>
              <a:rPr lang="en-US" sz="4400" b="1" dirty="0"/>
              <a:t> </a:t>
            </a:r>
            <a:r>
              <a:rPr lang="en-US" sz="4400" b="1" dirty="0" err="1"/>
              <a:t>nhiệm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</a:t>
            </a:r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="" xmlns:a16="http://schemas.microsoft.com/office/drawing/2014/main" id="{9101B360-BEB6-4866-B0C5-891C34DF85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88713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27122" y="201377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14. </a:t>
            </a:r>
            <a:r>
              <a:rPr lang="en-US" sz="4400" b="1" dirty="0" err="1"/>
              <a:t>Trách</a:t>
            </a:r>
            <a:r>
              <a:rPr lang="en-US" sz="4400" b="1" dirty="0"/>
              <a:t> </a:t>
            </a:r>
            <a:r>
              <a:rPr lang="en-US" sz="4400" b="1" dirty="0" err="1"/>
              <a:t>nhiệm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</a:t>
            </a:r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1449" y="1576774"/>
            <a:ext cx="12020551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CBCT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05 (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TLTN,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CBCT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đ)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TLTN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CBCT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CBCT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TLTN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5D767928-3165-435C-BB97-7720347DB4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8472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179547" y="295327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14. </a:t>
            </a:r>
            <a:r>
              <a:rPr lang="en-US" sz="4400" b="1" dirty="0" err="1"/>
              <a:t>Trách</a:t>
            </a:r>
            <a:r>
              <a:rPr lang="en-US" sz="4400" b="1" dirty="0"/>
              <a:t> </a:t>
            </a:r>
            <a:r>
              <a:rPr lang="en-US" sz="4400" b="1" dirty="0" err="1"/>
              <a:t>nhiệm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</a:t>
            </a:r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1449" y="1608305"/>
            <a:ext cx="120205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CBCT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84265877-2E36-40BD-86CC-366CF6882D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9424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179547" y="295327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</a:rPr>
              <a:t>Trước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tình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hình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dịch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bệnh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endParaRPr lang="en-US" sz="4800" dirty="0" smtClean="0">
              <a:solidFill>
                <a:schemeClr val="bg1"/>
              </a:solidFill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84265877-2E36-40BD-86CC-366CF6882D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754118" y="1426232"/>
            <a:ext cx="11006958" cy="4911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marR="0" lvl="0" indent="-51435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thí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chấp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hành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qui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định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phòng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chống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dịch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ương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Kì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Thực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hiện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qui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tắc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“5K”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Bộ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tế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đeo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khẩu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điểm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trên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từ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điểm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thí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Trước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phòng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thí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phải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gỡ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khẩu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bộ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kiểm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đó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đeo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khẩu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phòng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suốt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Rửa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nước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sạch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phòng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hoặc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dung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dịch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khuẩn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nhanh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trước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phòng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Sử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dụng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bình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nước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uống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riêng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Chủ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động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dõi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sức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khỏe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thân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nhiệt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hằng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ngày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báo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điểm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trạm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tế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dấu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hiệu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sức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khỏe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424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179547" y="295327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</a:rPr>
              <a:t>Trước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tình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hình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dịch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bệnh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endParaRPr lang="en-US" sz="4800" dirty="0" smtClean="0">
              <a:solidFill>
                <a:schemeClr val="bg1"/>
              </a:solidFill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84265877-2E36-40BD-86CC-366CF6882D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373" y="1545894"/>
            <a:ext cx="116559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3200" b="1" dirty="0" smtClean="0"/>
              <a:t>2. </a:t>
            </a:r>
            <a:r>
              <a:rPr lang="en-US" sz="3200" b="1" dirty="0" err="1" smtClean="0"/>
              <a:t>Đối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phụ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huynh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học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sinh</a:t>
            </a:r>
            <a:endParaRPr lang="en-US" sz="3200" b="1" dirty="0" smtClean="0"/>
          </a:p>
          <a:p>
            <a:pPr algn="just">
              <a:buFontTx/>
              <a:buChar char="-"/>
            </a:pPr>
            <a:r>
              <a:rPr lang="en-US" sz="3200" dirty="0" smtClean="0"/>
              <a:t> </a:t>
            </a:r>
            <a:r>
              <a:rPr lang="en-US" sz="3200" dirty="0" err="1" smtClean="0"/>
              <a:t>Nghiêm</a:t>
            </a:r>
            <a:r>
              <a:rPr lang="en-US" sz="3200" dirty="0" smtClean="0"/>
              <a:t> </a:t>
            </a:r>
            <a:r>
              <a:rPr lang="en-US" sz="3200" dirty="0" err="1" smtClean="0"/>
              <a:t>chỉnh</a:t>
            </a:r>
            <a:r>
              <a:rPr lang="en-US" sz="3200" dirty="0" smtClean="0"/>
              <a:t> </a:t>
            </a:r>
            <a:r>
              <a:rPr lang="en-US" sz="3200" dirty="0" err="1" smtClean="0"/>
              <a:t>chấp</a:t>
            </a:r>
            <a:r>
              <a:rPr lang="en-US" sz="3200" dirty="0" smtClean="0"/>
              <a:t> </a:t>
            </a:r>
            <a:r>
              <a:rPr lang="en-US" sz="3200" dirty="0" err="1" smtClean="0"/>
              <a:t>hành</a:t>
            </a:r>
            <a:r>
              <a:rPr lang="en-US" sz="3200" dirty="0" smtClean="0"/>
              <a:t> </a:t>
            </a:r>
            <a:r>
              <a:rPr lang="en-US" sz="3200" dirty="0" err="1" smtClean="0"/>
              <a:t>các</a:t>
            </a:r>
            <a:r>
              <a:rPr lang="en-US" sz="3200" dirty="0" smtClean="0"/>
              <a:t> qui </a:t>
            </a:r>
            <a:r>
              <a:rPr lang="en-US" sz="3200" dirty="0" err="1" smtClean="0"/>
              <a:t>định</a:t>
            </a:r>
            <a:r>
              <a:rPr lang="en-US" sz="3200" dirty="0" smtClean="0"/>
              <a:t> </a:t>
            </a:r>
            <a:r>
              <a:rPr lang="en-US" sz="3200" dirty="0" err="1" smtClean="0"/>
              <a:t>về</a:t>
            </a:r>
            <a:r>
              <a:rPr lang="en-US" sz="3200" dirty="0" smtClean="0"/>
              <a:t> </a:t>
            </a:r>
            <a:r>
              <a:rPr lang="en-US" sz="3200" dirty="0" err="1" smtClean="0"/>
              <a:t>công</a:t>
            </a:r>
            <a:r>
              <a:rPr lang="en-US" sz="3200" dirty="0" smtClean="0"/>
              <a:t> </a:t>
            </a:r>
            <a:r>
              <a:rPr lang="en-US" sz="3200" dirty="0" err="1" smtClean="0"/>
              <a:t>tác</a:t>
            </a:r>
            <a:r>
              <a:rPr lang="en-US" sz="3200" dirty="0" smtClean="0"/>
              <a:t> </a:t>
            </a:r>
            <a:r>
              <a:rPr lang="en-US" sz="3200" dirty="0" err="1" smtClean="0"/>
              <a:t>phòng</a:t>
            </a:r>
            <a:r>
              <a:rPr lang="en-US" sz="3200" dirty="0" smtClean="0"/>
              <a:t> </a:t>
            </a:r>
            <a:r>
              <a:rPr lang="en-US" sz="3200" dirty="0" err="1" smtClean="0"/>
              <a:t>chống</a:t>
            </a:r>
            <a:r>
              <a:rPr lang="en-US" sz="3200" dirty="0" smtClean="0"/>
              <a:t> </a:t>
            </a:r>
            <a:r>
              <a:rPr lang="en-US" sz="3200" dirty="0" err="1" smtClean="0"/>
              <a:t>dịch</a:t>
            </a:r>
            <a:r>
              <a:rPr lang="en-US" sz="3200" dirty="0" smtClean="0"/>
              <a:t>.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tập</a:t>
            </a:r>
            <a:r>
              <a:rPr lang="en-US" sz="3200" dirty="0" smtClean="0"/>
              <a:t> </a:t>
            </a:r>
            <a:r>
              <a:rPr lang="en-US" sz="3200" dirty="0" err="1" smtClean="0"/>
              <a:t>trung</a:t>
            </a:r>
            <a:r>
              <a:rPr lang="en-US" sz="3200" dirty="0" smtClean="0"/>
              <a:t> </a:t>
            </a:r>
            <a:r>
              <a:rPr lang="en-US" sz="3200" dirty="0" err="1" smtClean="0"/>
              <a:t>tại</a:t>
            </a:r>
            <a:r>
              <a:rPr lang="en-US" sz="3200" dirty="0" smtClean="0"/>
              <a:t> </a:t>
            </a:r>
            <a:r>
              <a:rPr lang="en-US" sz="3200" dirty="0" err="1" smtClean="0"/>
              <a:t>cổng</a:t>
            </a:r>
            <a:r>
              <a:rPr lang="en-US" sz="3200" dirty="0" smtClean="0"/>
              <a:t> </a:t>
            </a:r>
            <a:r>
              <a:rPr lang="en-US" sz="3200" dirty="0" err="1" smtClean="0"/>
              <a:t>trường</a:t>
            </a:r>
            <a:r>
              <a:rPr lang="en-US" sz="3200" dirty="0" smtClean="0"/>
              <a:t>,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vào</a:t>
            </a:r>
            <a:r>
              <a:rPr lang="en-US" sz="3200" dirty="0" smtClean="0"/>
              <a:t>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khu</a:t>
            </a:r>
            <a:r>
              <a:rPr lang="en-US" sz="3200" dirty="0" smtClean="0"/>
              <a:t> </a:t>
            </a:r>
            <a:r>
              <a:rPr lang="en-US" sz="3200" dirty="0" err="1" smtClean="0"/>
              <a:t>vực</a:t>
            </a:r>
            <a:r>
              <a:rPr lang="en-US" sz="3200" dirty="0" smtClean="0"/>
              <a:t> </a:t>
            </a:r>
            <a:r>
              <a:rPr lang="en-US" sz="3200" dirty="0" err="1" smtClean="0"/>
              <a:t>thi</a:t>
            </a:r>
            <a:r>
              <a:rPr lang="en-US" sz="3200" dirty="0" smtClean="0"/>
              <a:t>, </a:t>
            </a:r>
            <a:r>
              <a:rPr lang="en-US" sz="3200" dirty="0" err="1" smtClean="0"/>
              <a:t>phụ</a:t>
            </a:r>
            <a:r>
              <a:rPr lang="en-US" sz="3200" dirty="0" smtClean="0"/>
              <a:t> </a:t>
            </a:r>
            <a:r>
              <a:rPr lang="en-US" sz="3200" dirty="0" err="1" smtClean="0"/>
              <a:t>huynh</a:t>
            </a:r>
            <a:r>
              <a:rPr lang="en-US" sz="3200" dirty="0" smtClean="0"/>
              <a:t> </a:t>
            </a:r>
            <a:r>
              <a:rPr lang="en-US" sz="3200" dirty="0" err="1" smtClean="0"/>
              <a:t>đưa</a:t>
            </a:r>
            <a:r>
              <a:rPr lang="en-US" sz="3200" dirty="0" smtClean="0"/>
              <a:t> </a:t>
            </a:r>
            <a:r>
              <a:rPr lang="en-US" sz="3200" dirty="0" err="1" smtClean="0"/>
              <a:t>học</a:t>
            </a:r>
            <a:r>
              <a:rPr lang="en-US" sz="3200" dirty="0" smtClean="0"/>
              <a:t> </a:t>
            </a:r>
            <a:r>
              <a:rPr lang="en-US" sz="3200" dirty="0" err="1" smtClean="0"/>
              <a:t>sinh</a:t>
            </a:r>
            <a:r>
              <a:rPr lang="en-US" sz="3200" dirty="0" smtClean="0"/>
              <a:t> </a:t>
            </a:r>
            <a:r>
              <a:rPr lang="en-US" sz="3200" dirty="0" err="1" smtClean="0"/>
              <a:t>đến</a:t>
            </a:r>
            <a:r>
              <a:rPr lang="en-US" sz="3200" dirty="0" smtClean="0"/>
              <a:t> </a:t>
            </a:r>
            <a:r>
              <a:rPr lang="en-US" sz="3200" dirty="0" err="1" smtClean="0"/>
              <a:t>điểm</a:t>
            </a:r>
            <a:r>
              <a:rPr lang="en-US" sz="3200" dirty="0" smtClean="0"/>
              <a:t> </a:t>
            </a:r>
            <a:r>
              <a:rPr lang="en-US" sz="3200" dirty="0" err="1" smtClean="0"/>
              <a:t>thi</a:t>
            </a:r>
            <a:r>
              <a:rPr lang="en-US" sz="3200" dirty="0" smtClean="0"/>
              <a:t> </a:t>
            </a:r>
            <a:r>
              <a:rPr lang="en-US" sz="3200" dirty="0" err="1" smtClean="0"/>
              <a:t>đứng</a:t>
            </a:r>
            <a:r>
              <a:rPr lang="en-US" sz="3200" dirty="0" smtClean="0"/>
              <a:t> </a:t>
            </a:r>
            <a:r>
              <a:rPr lang="en-US" sz="3200" dirty="0" err="1" smtClean="0"/>
              <a:t>cách</a:t>
            </a:r>
            <a:r>
              <a:rPr lang="en-US" sz="3200" dirty="0" smtClean="0"/>
              <a:t> </a:t>
            </a:r>
            <a:r>
              <a:rPr lang="en-US" sz="3200" dirty="0" err="1" smtClean="0"/>
              <a:t>điểm</a:t>
            </a:r>
            <a:r>
              <a:rPr lang="en-US" sz="3200" dirty="0" smtClean="0"/>
              <a:t> </a:t>
            </a:r>
            <a:r>
              <a:rPr lang="en-US" sz="3200" dirty="0" err="1" smtClean="0"/>
              <a:t>thi</a:t>
            </a:r>
            <a:r>
              <a:rPr lang="en-US" sz="3200" dirty="0" smtClean="0"/>
              <a:t> </a:t>
            </a:r>
            <a:r>
              <a:rPr lang="en-US" sz="3200" dirty="0" err="1" smtClean="0"/>
              <a:t>tối</a:t>
            </a:r>
            <a:r>
              <a:rPr lang="en-US" sz="3200" dirty="0" smtClean="0"/>
              <a:t> </a:t>
            </a:r>
            <a:r>
              <a:rPr lang="en-US" sz="3200" dirty="0" err="1" smtClean="0"/>
              <a:t>thiểu</a:t>
            </a:r>
            <a:r>
              <a:rPr lang="en-US" sz="3200" dirty="0" smtClean="0"/>
              <a:t> 50m, </a:t>
            </a:r>
            <a:r>
              <a:rPr lang="en-US" sz="3200" dirty="0" err="1" smtClean="0"/>
              <a:t>sau</a:t>
            </a:r>
            <a:r>
              <a:rPr lang="en-US" sz="3200" dirty="0" smtClean="0"/>
              <a:t> </a:t>
            </a:r>
            <a:r>
              <a:rPr lang="en-US" sz="3200" dirty="0" err="1" smtClean="0"/>
              <a:t>đó</a:t>
            </a:r>
            <a:r>
              <a:rPr lang="en-US" sz="3200" dirty="0" smtClean="0"/>
              <a:t> </a:t>
            </a:r>
            <a:r>
              <a:rPr lang="en-US" sz="3200" dirty="0" err="1" smtClean="0"/>
              <a:t>nhanh</a:t>
            </a:r>
            <a:r>
              <a:rPr lang="en-US" sz="3200" dirty="0" smtClean="0"/>
              <a:t> </a:t>
            </a:r>
            <a:r>
              <a:rPr lang="en-US" sz="3200" dirty="0" err="1" smtClean="0"/>
              <a:t>chóng</a:t>
            </a:r>
            <a:r>
              <a:rPr lang="en-US" sz="3200" dirty="0" smtClean="0"/>
              <a:t> </a:t>
            </a:r>
            <a:r>
              <a:rPr lang="en-US" sz="3200" dirty="0" err="1" smtClean="0"/>
              <a:t>dời</a:t>
            </a:r>
            <a:r>
              <a:rPr lang="en-US" sz="3200" dirty="0" smtClean="0"/>
              <a:t> </a:t>
            </a:r>
            <a:r>
              <a:rPr lang="en-US" sz="3200" dirty="0" err="1" smtClean="0"/>
              <a:t>khỏi</a:t>
            </a:r>
            <a:r>
              <a:rPr lang="en-US" sz="3200" dirty="0" smtClean="0"/>
              <a:t> </a:t>
            </a:r>
            <a:r>
              <a:rPr lang="en-US" sz="3200" dirty="0" err="1" smtClean="0"/>
              <a:t>khu</a:t>
            </a:r>
            <a:r>
              <a:rPr lang="en-US" sz="3200" dirty="0" smtClean="0"/>
              <a:t> </a:t>
            </a:r>
            <a:r>
              <a:rPr lang="en-US" sz="3200" dirty="0" err="1" smtClean="0"/>
              <a:t>vực</a:t>
            </a:r>
            <a:r>
              <a:rPr lang="en-US" sz="3200" dirty="0" smtClean="0"/>
              <a:t> </a:t>
            </a:r>
            <a:r>
              <a:rPr lang="en-US" sz="3200" dirty="0" err="1" smtClean="0"/>
              <a:t>điểm</a:t>
            </a:r>
            <a:r>
              <a:rPr lang="en-US" sz="3200" dirty="0" smtClean="0"/>
              <a:t> </a:t>
            </a:r>
            <a:r>
              <a:rPr lang="en-US" sz="3200" dirty="0" err="1" smtClean="0"/>
              <a:t>thi</a:t>
            </a:r>
            <a:r>
              <a:rPr lang="en-US" sz="3200" dirty="0" smtClean="0"/>
              <a:t>.</a:t>
            </a:r>
          </a:p>
          <a:p>
            <a:pPr algn="just">
              <a:buFontTx/>
              <a:buChar char="-"/>
            </a:pPr>
            <a:r>
              <a:rPr lang="en-US" sz="3200" dirty="0" smtClean="0"/>
              <a:t> </a:t>
            </a:r>
            <a:r>
              <a:rPr lang="en-US" sz="3200" dirty="0" err="1" smtClean="0"/>
              <a:t>Chuẩn</a:t>
            </a:r>
            <a:r>
              <a:rPr lang="en-US" sz="3200" dirty="0" smtClean="0"/>
              <a:t> </a:t>
            </a:r>
            <a:r>
              <a:rPr lang="en-US" sz="3200" dirty="0" err="1" smtClean="0"/>
              <a:t>bị</a:t>
            </a:r>
            <a:r>
              <a:rPr lang="en-US" sz="3200" dirty="0" smtClean="0"/>
              <a:t> </a:t>
            </a:r>
            <a:r>
              <a:rPr lang="en-US" sz="3200" dirty="0" err="1" smtClean="0"/>
              <a:t>một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đồ</a:t>
            </a:r>
            <a:r>
              <a:rPr lang="en-US" sz="3200" dirty="0" smtClean="0"/>
              <a:t> </a:t>
            </a:r>
            <a:r>
              <a:rPr lang="en-US" sz="3200" dirty="0" err="1" smtClean="0"/>
              <a:t>dùng</a:t>
            </a:r>
            <a:r>
              <a:rPr lang="en-US" sz="3200" dirty="0" smtClean="0"/>
              <a:t> </a:t>
            </a:r>
            <a:r>
              <a:rPr lang="en-US" sz="3200" dirty="0" err="1" smtClean="0"/>
              <a:t>cá</a:t>
            </a:r>
            <a:r>
              <a:rPr lang="en-US" sz="3200" dirty="0" smtClean="0"/>
              <a:t> </a:t>
            </a:r>
            <a:r>
              <a:rPr lang="en-US" sz="3200" dirty="0" err="1" smtClean="0"/>
              <a:t>nhân</a:t>
            </a:r>
            <a:r>
              <a:rPr lang="en-US" sz="3200" dirty="0" smtClean="0"/>
              <a:t> </a:t>
            </a:r>
            <a:r>
              <a:rPr lang="en-US" sz="3200" dirty="0" err="1" smtClean="0"/>
              <a:t>cho</a:t>
            </a:r>
            <a:r>
              <a:rPr lang="en-US" sz="3200" dirty="0" smtClean="0"/>
              <a:t> </a:t>
            </a:r>
            <a:r>
              <a:rPr lang="en-US" sz="3200" dirty="0" err="1" smtClean="0"/>
              <a:t>thí</a:t>
            </a:r>
            <a:r>
              <a:rPr lang="en-US" sz="3200" dirty="0" smtClean="0"/>
              <a:t> </a:t>
            </a:r>
            <a:r>
              <a:rPr lang="en-US" sz="3200" dirty="0" err="1" smtClean="0"/>
              <a:t>sinh</a:t>
            </a:r>
            <a:r>
              <a:rPr lang="en-US" sz="3200" dirty="0" smtClean="0"/>
              <a:t> </a:t>
            </a:r>
            <a:r>
              <a:rPr lang="en-US" sz="3200" dirty="0" err="1" smtClean="0"/>
              <a:t>như</a:t>
            </a:r>
            <a:r>
              <a:rPr lang="en-US" sz="3200" dirty="0" smtClean="0"/>
              <a:t> </a:t>
            </a:r>
            <a:r>
              <a:rPr lang="en-US" sz="3200" dirty="0" err="1" smtClean="0"/>
              <a:t>khẩu</a:t>
            </a:r>
            <a:r>
              <a:rPr lang="en-US" sz="3200" dirty="0" smtClean="0"/>
              <a:t> </a:t>
            </a:r>
            <a:r>
              <a:rPr lang="en-US" sz="3200" dirty="0" err="1" smtClean="0"/>
              <a:t>trang</a:t>
            </a:r>
            <a:r>
              <a:rPr lang="en-US" sz="3200" dirty="0" smtClean="0"/>
              <a:t>, </a:t>
            </a:r>
            <a:r>
              <a:rPr lang="en-US" sz="3200" dirty="0" err="1" smtClean="0"/>
              <a:t>bình</a:t>
            </a:r>
            <a:r>
              <a:rPr lang="en-US" sz="3200" dirty="0" smtClean="0"/>
              <a:t> </a:t>
            </a:r>
            <a:r>
              <a:rPr lang="en-US" sz="3200" dirty="0" err="1" smtClean="0"/>
              <a:t>nước</a:t>
            </a:r>
            <a:r>
              <a:rPr lang="en-US" sz="3200" dirty="0" smtClean="0"/>
              <a:t> </a:t>
            </a:r>
            <a:r>
              <a:rPr lang="en-US" sz="3200" dirty="0" err="1" smtClean="0"/>
              <a:t>uống</a:t>
            </a:r>
            <a:r>
              <a:rPr lang="en-US" sz="3200" dirty="0" smtClean="0"/>
              <a:t> </a:t>
            </a:r>
            <a:r>
              <a:rPr lang="en-US" sz="3200" dirty="0" err="1" smtClean="0"/>
              <a:t>cá</a:t>
            </a:r>
            <a:r>
              <a:rPr lang="en-US" sz="3200" dirty="0" smtClean="0"/>
              <a:t> </a:t>
            </a:r>
            <a:r>
              <a:rPr lang="en-US" sz="3200" dirty="0" err="1" smtClean="0"/>
              <a:t>nhân</a:t>
            </a:r>
            <a:r>
              <a:rPr lang="en-US" sz="3200" dirty="0" smtClean="0"/>
              <a:t>, </a:t>
            </a:r>
            <a:r>
              <a:rPr lang="en-US" sz="3200" dirty="0" err="1" smtClean="0"/>
              <a:t>khăn</a:t>
            </a:r>
            <a:r>
              <a:rPr lang="en-US" sz="3200" dirty="0" smtClean="0"/>
              <a:t> </a:t>
            </a:r>
            <a:r>
              <a:rPr lang="en-US" sz="3200" dirty="0" err="1" smtClean="0"/>
              <a:t>giấy</a:t>
            </a:r>
            <a:r>
              <a:rPr lang="en-US" sz="3200" dirty="0" smtClean="0"/>
              <a:t>/ </a:t>
            </a:r>
            <a:r>
              <a:rPr lang="en-US" sz="3200" dirty="0" err="1" smtClean="0"/>
              <a:t>vải</a:t>
            </a:r>
            <a:r>
              <a:rPr lang="en-US" sz="3200" dirty="0" smtClean="0"/>
              <a:t>. </a:t>
            </a:r>
            <a:r>
              <a:rPr lang="en-US" sz="3200" dirty="0" err="1" smtClean="0"/>
              <a:t>Chủ</a:t>
            </a:r>
            <a:r>
              <a:rPr lang="en-US" sz="3200" dirty="0" smtClean="0"/>
              <a:t> </a:t>
            </a:r>
            <a:r>
              <a:rPr lang="en-US" sz="3200" dirty="0" err="1" smtClean="0"/>
              <a:t>động</a:t>
            </a:r>
            <a:r>
              <a:rPr lang="en-US" sz="3200" dirty="0" smtClean="0"/>
              <a:t> </a:t>
            </a:r>
            <a:r>
              <a:rPr lang="en-US" sz="3200" dirty="0" err="1" smtClean="0"/>
              <a:t>khai</a:t>
            </a:r>
            <a:r>
              <a:rPr lang="en-US" sz="3200" dirty="0" smtClean="0"/>
              <a:t> </a:t>
            </a:r>
            <a:r>
              <a:rPr lang="en-US" sz="3200" dirty="0" err="1" smtClean="0"/>
              <a:t>báo</a:t>
            </a:r>
            <a:r>
              <a:rPr lang="en-US" sz="3200" dirty="0" smtClean="0"/>
              <a:t> y </a:t>
            </a:r>
            <a:r>
              <a:rPr lang="en-US" sz="3200" dirty="0" err="1" smtClean="0"/>
              <a:t>tế</a:t>
            </a:r>
            <a:r>
              <a:rPr lang="en-US" sz="3200" dirty="0" smtClean="0"/>
              <a:t> </a:t>
            </a:r>
            <a:r>
              <a:rPr lang="en-US" sz="3200" dirty="0" err="1" smtClean="0"/>
              <a:t>bằng</a:t>
            </a:r>
            <a:r>
              <a:rPr lang="en-US" sz="3200" dirty="0" smtClean="0"/>
              <a:t> </a:t>
            </a:r>
            <a:r>
              <a:rPr lang="en-US" sz="3200" dirty="0" err="1" smtClean="0"/>
              <a:t>mã</a:t>
            </a:r>
            <a:r>
              <a:rPr lang="en-US" sz="3200" dirty="0" smtClean="0"/>
              <a:t> QR Code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theo</a:t>
            </a:r>
            <a:r>
              <a:rPr lang="en-US" sz="3200" dirty="0" smtClean="0"/>
              <a:t> </a:t>
            </a:r>
            <a:r>
              <a:rPr lang="en-US" sz="3200" dirty="0" err="1" smtClean="0"/>
              <a:t>dõi</a:t>
            </a:r>
            <a:r>
              <a:rPr lang="en-US" sz="3200" dirty="0" smtClean="0"/>
              <a:t> </a:t>
            </a:r>
            <a:r>
              <a:rPr lang="en-US" sz="3200" dirty="0" err="1" smtClean="0"/>
              <a:t>thân</a:t>
            </a:r>
            <a:r>
              <a:rPr lang="en-US" sz="3200" dirty="0" smtClean="0"/>
              <a:t> </a:t>
            </a:r>
            <a:r>
              <a:rPr lang="en-US" sz="3200" dirty="0" err="1" smtClean="0"/>
              <a:t>nhiệt</a:t>
            </a:r>
            <a:r>
              <a:rPr lang="en-US" sz="3200" dirty="0" smtClean="0"/>
              <a:t> </a:t>
            </a:r>
            <a:r>
              <a:rPr lang="en-US" sz="3200" dirty="0" err="1" smtClean="0"/>
              <a:t>sức</a:t>
            </a:r>
            <a:r>
              <a:rPr lang="en-US" sz="3200" dirty="0" smtClean="0"/>
              <a:t> </a:t>
            </a:r>
            <a:r>
              <a:rPr lang="en-US" sz="3200" dirty="0" err="1" smtClean="0"/>
              <a:t>khỏe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thí</a:t>
            </a:r>
            <a:r>
              <a:rPr lang="en-US" sz="3200" dirty="0" smtClean="0"/>
              <a:t> </a:t>
            </a:r>
            <a:r>
              <a:rPr lang="en-US" sz="3200" dirty="0" err="1" smtClean="0"/>
              <a:t>sinh</a:t>
            </a:r>
            <a:r>
              <a:rPr lang="en-US" sz="3200" dirty="0" smtClean="0"/>
              <a:t> </a:t>
            </a:r>
            <a:r>
              <a:rPr lang="en-US" sz="3200" dirty="0" err="1" smtClean="0"/>
              <a:t>trước</a:t>
            </a:r>
            <a:r>
              <a:rPr lang="en-US" sz="3200" dirty="0" smtClean="0"/>
              <a:t> </a:t>
            </a:r>
            <a:r>
              <a:rPr lang="en-US" sz="3200" dirty="0" err="1" smtClean="0"/>
              <a:t>khi</a:t>
            </a:r>
            <a:r>
              <a:rPr lang="en-US" sz="3200" dirty="0" smtClean="0"/>
              <a:t> </a:t>
            </a:r>
            <a:r>
              <a:rPr lang="en-US" sz="3200" dirty="0" err="1" smtClean="0"/>
              <a:t>đến</a:t>
            </a:r>
            <a:r>
              <a:rPr lang="en-US" sz="3200" dirty="0" smtClean="0"/>
              <a:t> </a:t>
            </a:r>
            <a:r>
              <a:rPr lang="en-US" sz="3200" dirty="0" err="1" smtClean="0"/>
              <a:t>điểm</a:t>
            </a:r>
            <a:r>
              <a:rPr lang="en-US" sz="3200" dirty="0" smtClean="0"/>
              <a:t> </a:t>
            </a:r>
            <a:r>
              <a:rPr lang="en-US" sz="3200" dirty="0" err="1" smtClean="0"/>
              <a:t>thi</a:t>
            </a:r>
            <a:endParaRPr lang="vi-VN" sz="3200" dirty="0"/>
          </a:p>
        </p:txBody>
      </p:sp>
    </p:spTree>
    <p:extLst>
      <p:ext uri="{BB962C8B-B14F-4D97-AF65-F5344CB8AC3E}">
        <p14:creationId xmlns="" xmlns:p14="http://schemas.microsoft.com/office/powerpoint/2010/main" val="49424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93683" y="1881352"/>
            <a:ext cx="10617382" cy="1897367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>
                <a:solidFill>
                  <a:srgbClr val="FF0000"/>
                </a:solidFill>
              </a:rPr>
              <a:t>XỬ LÝ THÍ SINH</a:t>
            </a:r>
          </a:p>
          <a:p>
            <a:r>
              <a:rPr lang="en-US" sz="6600" b="1" dirty="0">
                <a:solidFill>
                  <a:srgbClr val="FF0000"/>
                </a:solidFill>
              </a:rPr>
              <a:t>VI PHẠM QUY CHẾ THI</a:t>
            </a:r>
          </a:p>
        </p:txBody>
      </p:sp>
    </p:spTree>
    <p:extLst>
      <p:ext uri="{BB962C8B-B14F-4D97-AF65-F5344CB8AC3E}">
        <p14:creationId xmlns="" xmlns:p14="http://schemas.microsoft.com/office/powerpoint/2010/main" val="1048287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10085" y="179713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3" y="2017485"/>
            <a:ext cx="119162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CBCT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89C9C98A-8780-48F7-B168-BACB6B6EE5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2457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62636" y="295327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3" y="2017485"/>
            <a:ext cx="119162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2. </a:t>
            </a:r>
            <a:r>
              <a:rPr lang="en-US" sz="3600" b="1" dirty="0" err="1">
                <a:solidFill>
                  <a:srgbClr val="0000FF"/>
                </a:solidFill>
              </a:rPr>
              <a:t>Cảnh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cáo</a:t>
            </a:r>
            <a:r>
              <a:rPr lang="en-US" sz="3600" b="1" dirty="0">
                <a:solidFill>
                  <a:srgbClr val="0000FF"/>
                </a:solidFill>
              </a:rPr>
              <a:t>:</a:t>
            </a:r>
          </a:p>
          <a:p>
            <a:r>
              <a:rPr lang="en-US" sz="3600" b="1" dirty="0">
                <a:solidFill>
                  <a:srgbClr val="0000FF"/>
                </a:solidFill>
              </a:rPr>
              <a:t>a) </a:t>
            </a:r>
            <a:r>
              <a:rPr lang="en-US" sz="3600" b="1" dirty="0" err="1">
                <a:solidFill>
                  <a:srgbClr val="0000FF"/>
                </a:solidFill>
              </a:rPr>
              <a:t>Đối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với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 vi </a:t>
            </a:r>
            <a:r>
              <a:rPr lang="en-US" sz="3600" b="1" dirty="0" err="1">
                <a:solidFill>
                  <a:srgbClr val="0000FF"/>
                </a:solidFill>
              </a:rPr>
              <a:t>phạm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một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trong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lỗi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sau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đây</a:t>
            </a:r>
            <a:r>
              <a:rPr lang="en-US" sz="3600" b="1" dirty="0">
                <a:solidFill>
                  <a:srgbClr val="0000FF"/>
                </a:solidFill>
              </a:rPr>
              <a:t>: </a:t>
            </a:r>
            <a:r>
              <a:rPr lang="en-US" sz="3600" b="1" dirty="0" err="1">
                <a:solidFill>
                  <a:srgbClr val="0000FF"/>
                </a:solidFill>
              </a:rPr>
              <a:t>Đã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khiển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trách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một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lần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nhưng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trong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giờ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vẫn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tiếp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tục</a:t>
            </a:r>
            <a:r>
              <a:rPr lang="en-US" sz="3600" b="1" dirty="0">
                <a:solidFill>
                  <a:srgbClr val="0000FF"/>
                </a:solidFill>
              </a:rPr>
              <a:t> vi </a:t>
            </a:r>
            <a:r>
              <a:rPr lang="en-US" sz="3600" b="1" dirty="0" err="1">
                <a:solidFill>
                  <a:srgbClr val="0000FF"/>
                </a:solidFill>
              </a:rPr>
              <a:t>phạm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chế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ở </a:t>
            </a:r>
            <a:r>
              <a:rPr lang="en-US" sz="3600" b="1" dirty="0" err="1">
                <a:solidFill>
                  <a:srgbClr val="0000FF"/>
                </a:solidFill>
              </a:rPr>
              <a:t>mức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khiển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trách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trao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đổi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làm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hoặc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giấy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nháp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với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khác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chép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hoặc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để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chép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mình</a:t>
            </a:r>
            <a:r>
              <a:rPr lang="en-US" sz="3600" b="1" dirty="0">
                <a:solidFill>
                  <a:srgbClr val="0000FF"/>
                </a:solidFill>
              </a:rPr>
              <a:t>;</a:t>
            </a:r>
          </a:p>
          <a:p>
            <a:r>
              <a:rPr lang="en-US" sz="3600" b="1" dirty="0">
                <a:solidFill>
                  <a:srgbClr val="0000FF"/>
                </a:solidFill>
              </a:rPr>
              <a:t>b) </a:t>
            </a:r>
            <a:r>
              <a:rPr lang="en-US" sz="3600" b="1" dirty="0" err="1">
                <a:solidFill>
                  <a:srgbClr val="0000FF"/>
                </a:solidFill>
              </a:rPr>
              <a:t>Hình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thức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kỷ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luật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cảnh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cáo</a:t>
            </a:r>
            <a:r>
              <a:rPr lang="en-US" sz="3600" b="1" dirty="0">
                <a:solidFill>
                  <a:srgbClr val="0000FF"/>
                </a:solidFill>
              </a:rPr>
              <a:t> do CBCT </a:t>
            </a:r>
            <a:r>
              <a:rPr lang="en-US" sz="3600" b="1" dirty="0" err="1">
                <a:solidFill>
                  <a:srgbClr val="0000FF"/>
                </a:solidFill>
              </a:rPr>
              <a:t>quyết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định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tại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biên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bản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được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lập</a:t>
            </a:r>
            <a:r>
              <a:rPr lang="en-US" sz="3600" b="1" dirty="0">
                <a:solidFill>
                  <a:srgbClr val="0000FF"/>
                </a:solidFill>
              </a:rPr>
              <a:t>, </a:t>
            </a:r>
            <a:r>
              <a:rPr lang="en-US" sz="3600" b="1" dirty="0" err="1">
                <a:solidFill>
                  <a:srgbClr val="0000FF"/>
                </a:solidFill>
              </a:rPr>
              <a:t>kèm</a:t>
            </a:r>
            <a:r>
              <a:rPr lang="en-US" sz="3600" b="1" dirty="0">
                <a:solidFill>
                  <a:srgbClr val="0000FF"/>
                </a:solidFill>
              </a:rPr>
              <a:t> tang </a:t>
            </a:r>
            <a:r>
              <a:rPr lang="en-US" sz="3600" b="1" dirty="0" err="1">
                <a:solidFill>
                  <a:srgbClr val="0000FF"/>
                </a:solidFill>
              </a:rPr>
              <a:t>vật</a:t>
            </a:r>
            <a:r>
              <a:rPr lang="en-US" sz="3600" b="1" dirty="0">
                <a:solidFill>
                  <a:srgbClr val="0000FF"/>
                </a:solidFill>
              </a:rPr>
              <a:t> (</a:t>
            </a:r>
            <a:r>
              <a:rPr lang="en-US" sz="3600" b="1" dirty="0" err="1">
                <a:solidFill>
                  <a:srgbClr val="0000FF"/>
                </a:solidFill>
              </a:rPr>
              <a:t>nếu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có</a:t>
            </a:r>
            <a:r>
              <a:rPr lang="en-US" sz="3600" b="1" dirty="0">
                <a:solidFill>
                  <a:srgbClr val="0000FF"/>
                </a:solidFill>
              </a:rPr>
              <a:t>).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2FB6CC8B-658F-4E11-9642-CBB53D9D9C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8005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60399" y="3230564"/>
            <a:ext cx="10697028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THÍ SINH LÀM THỦ TỤC DỰ THI, ĐÍNH CHÍNH SAI SÓT THÔNG </a:t>
            </a:r>
            <a:r>
              <a:rPr lang="en-US" b="1" dirty="0" smtClean="0">
                <a:solidFill>
                  <a:srgbClr val="0070C0"/>
                </a:solidFill>
              </a:rPr>
              <a:t>TIN(</a:t>
            </a:r>
            <a:r>
              <a:rPr lang="en-US" b="1" i="1" dirty="0" smtClean="0">
                <a:solidFill>
                  <a:srgbClr val="0070C0"/>
                </a:solidFill>
              </a:rPr>
              <a:t>NẾU CÓ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03598" y="705078"/>
            <a:ext cx="5210629" cy="22352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PHẦN 1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5770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62636" y="295327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3" y="2017485"/>
            <a:ext cx="1191622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00" b="1" dirty="0">
                <a:solidFill>
                  <a:srgbClr val="0000FF"/>
                </a:solidFill>
              </a:rPr>
              <a:t> 3. </a:t>
            </a:r>
            <a:r>
              <a:rPr lang="en-US" sz="3300" b="1" dirty="0" err="1">
                <a:solidFill>
                  <a:srgbClr val="0000FF"/>
                </a:solidFill>
              </a:rPr>
              <a:t>Đình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chỉ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:</a:t>
            </a:r>
          </a:p>
          <a:p>
            <a:pPr algn="just"/>
            <a:r>
              <a:rPr lang="en-US" sz="3300" b="1" dirty="0">
                <a:solidFill>
                  <a:srgbClr val="0000FF"/>
                </a:solidFill>
              </a:rPr>
              <a:t>a) </a:t>
            </a:r>
            <a:r>
              <a:rPr lang="en-US" sz="3300" b="1" dirty="0" err="1">
                <a:solidFill>
                  <a:srgbClr val="0000FF"/>
                </a:solidFill>
              </a:rPr>
              <a:t>Đối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với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các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thí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sinh</a:t>
            </a:r>
            <a:r>
              <a:rPr lang="en-US" sz="3300" b="1" dirty="0">
                <a:solidFill>
                  <a:srgbClr val="0000FF"/>
                </a:solidFill>
              </a:rPr>
              <a:t> vi </a:t>
            </a:r>
            <a:r>
              <a:rPr lang="en-US" sz="3300" b="1" dirty="0" err="1">
                <a:solidFill>
                  <a:srgbClr val="0000FF"/>
                </a:solidFill>
              </a:rPr>
              <a:t>phạm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một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trong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các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lỗi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sau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đây</a:t>
            </a:r>
            <a:r>
              <a:rPr lang="en-US" sz="3300" b="1" dirty="0">
                <a:solidFill>
                  <a:srgbClr val="0000FF"/>
                </a:solidFill>
              </a:rPr>
              <a:t>: </a:t>
            </a:r>
            <a:r>
              <a:rPr lang="en-US" sz="3300" b="1" dirty="0" err="1">
                <a:solidFill>
                  <a:srgbClr val="0000FF"/>
                </a:solidFill>
              </a:rPr>
              <a:t>Đã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bị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cảnh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cáo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một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lần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nhưng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trong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giờ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đó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vẫn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tiếp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tục</a:t>
            </a:r>
            <a:r>
              <a:rPr lang="en-US" sz="3300" b="1" dirty="0">
                <a:solidFill>
                  <a:srgbClr val="0000FF"/>
                </a:solidFill>
              </a:rPr>
              <a:t> vi </a:t>
            </a:r>
            <a:r>
              <a:rPr lang="en-US" sz="3300" b="1" dirty="0" err="1">
                <a:solidFill>
                  <a:srgbClr val="0000FF"/>
                </a:solidFill>
              </a:rPr>
              <a:t>phạm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Quy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chế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ở </a:t>
            </a:r>
            <a:r>
              <a:rPr lang="en-US" sz="3300" b="1" dirty="0" err="1">
                <a:solidFill>
                  <a:srgbClr val="0000FF"/>
                </a:solidFill>
              </a:rPr>
              <a:t>mức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khiển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trách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hoặc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cảnh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cáo</a:t>
            </a:r>
            <a:r>
              <a:rPr lang="en-US" sz="3300" b="1" dirty="0">
                <a:solidFill>
                  <a:srgbClr val="0000FF"/>
                </a:solidFill>
              </a:rPr>
              <a:t>; </a:t>
            </a:r>
            <a:r>
              <a:rPr lang="en-US" sz="3300" b="1" dirty="0" err="1">
                <a:solidFill>
                  <a:srgbClr val="0000FF"/>
                </a:solidFill>
              </a:rPr>
              <a:t>mang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vật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dụng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trái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phép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theo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quy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định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tại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Điều</a:t>
            </a:r>
            <a:r>
              <a:rPr lang="en-US" sz="3300" b="1" dirty="0">
                <a:solidFill>
                  <a:srgbClr val="0000FF"/>
                </a:solidFill>
              </a:rPr>
              <a:t> 14 </a:t>
            </a:r>
            <a:r>
              <a:rPr lang="en-US" sz="3300" b="1" dirty="0" err="1">
                <a:solidFill>
                  <a:srgbClr val="0000FF"/>
                </a:solidFill>
              </a:rPr>
              <a:t>Quy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chế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này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vào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phòng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; </a:t>
            </a:r>
            <a:r>
              <a:rPr lang="en-US" sz="3300" b="1" dirty="0" err="1">
                <a:solidFill>
                  <a:srgbClr val="0000FF"/>
                </a:solidFill>
              </a:rPr>
              <a:t>đưa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đề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ra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ngoài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phòng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hoặc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nhận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giải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từ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ngoài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vào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phòng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; </a:t>
            </a:r>
            <a:r>
              <a:rPr lang="en-US" sz="3300" b="1" dirty="0" err="1">
                <a:solidFill>
                  <a:srgbClr val="0000FF"/>
                </a:solidFill>
              </a:rPr>
              <a:t>viết</a:t>
            </a:r>
            <a:r>
              <a:rPr lang="en-US" sz="3300" b="1" dirty="0">
                <a:solidFill>
                  <a:srgbClr val="0000FF"/>
                </a:solidFill>
              </a:rPr>
              <a:t>, </a:t>
            </a:r>
            <a:r>
              <a:rPr lang="en-US" sz="3300" b="1" dirty="0" err="1">
                <a:solidFill>
                  <a:srgbClr val="0000FF"/>
                </a:solidFill>
              </a:rPr>
              <a:t>vẽ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vào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tờ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giấy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làm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của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mình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những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nội</a:t>
            </a:r>
            <a:r>
              <a:rPr lang="en-US" sz="3300" b="1" dirty="0">
                <a:solidFill>
                  <a:srgbClr val="0000FF"/>
                </a:solidFill>
              </a:rPr>
              <a:t> dung </a:t>
            </a:r>
            <a:r>
              <a:rPr lang="en-US" sz="3300" b="1" dirty="0" err="1">
                <a:solidFill>
                  <a:srgbClr val="0000FF"/>
                </a:solidFill>
              </a:rPr>
              <a:t>không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liên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quan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đến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; </a:t>
            </a:r>
            <a:r>
              <a:rPr lang="en-US" sz="3300" b="1" dirty="0" err="1">
                <a:solidFill>
                  <a:srgbClr val="0000FF"/>
                </a:solidFill>
              </a:rPr>
              <a:t>có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hành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động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gây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gổ</a:t>
            </a:r>
            <a:r>
              <a:rPr lang="en-US" sz="3300" b="1" dirty="0">
                <a:solidFill>
                  <a:srgbClr val="0000FF"/>
                </a:solidFill>
              </a:rPr>
              <a:t>, </a:t>
            </a:r>
            <a:r>
              <a:rPr lang="en-US" sz="3300" b="1" dirty="0" err="1">
                <a:solidFill>
                  <a:srgbClr val="0000FF"/>
                </a:solidFill>
              </a:rPr>
              <a:t>đe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dọa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những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người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có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trách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nhiệm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trong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kỳ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hay </a:t>
            </a:r>
            <a:r>
              <a:rPr lang="en-US" sz="3300" b="1" dirty="0" err="1">
                <a:solidFill>
                  <a:srgbClr val="0000FF"/>
                </a:solidFill>
              </a:rPr>
              <a:t>đe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dọa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thí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sinh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khác</a:t>
            </a:r>
            <a:r>
              <a:rPr lang="en-US" sz="3300" b="1" dirty="0">
                <a:solidFill>
                  <a:srgbClr val="0000FF"/>
                </a:solidFill>
              </a:rPr>
              <a:t>;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DAE1BEE0-B267-48DC-8A00-BCA7DABB08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73661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62636" y="295327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3" y="2017485"/>
            <a:ext cx="1191622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00" b="1" dirty="0">
                <a:solidFill>
                  <a:srgbClr val="0000FF"/>
                </a:solidFill>
              </a:rPr>
              <a:t>b) CBCT </a:t>
            </a:r>
            <a:r>
              <a:rPr lang="en-US" sz="3300" b="1" dirty="0" err="1">
                <a:solidFill>
                  <a:srgbClr val="0000FF"/>
                </a:solidFill>
              </a:rPr>
              <a:t>lập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biên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bản</a:t>
            </a:r>
            <a:r>
              <a:rPr lang="en-US" sz="3300" b="1" dirty="0">
                <a:solidFill>
                  <a:srgbClr val="0000FF"/>
                </a:solidFill>
              </a:rPr>
              <a:t>, </a:t>
            </a:r>
            <a:r>
              <a:rPr lang="en-US" sz="3300" b="1" dirty="0" err="1">
                <a:solidFill>
                  <a:srgbClr val="0000FF"/>
                </a:solidFill>
              </a:rPr>
              <a:t>thu</a:t>
            </a:r>
            <a:r>
              <a:rPr lang="en-US" sz="3300" b="1" dirty="0">
                <a:solidFill>
                  <a:srgbClr val="0000FF"/>
                </a:solidFill>
              </a:rPr>
              <a:t> tang </a:t>
            </a:r>
            <a:r>
              <a:rPr lang="en-US" sz="3300" b="1" dirty="0" err="1">
                <a:solidFill>
                  <a:srgbClr val="0000FF"/>
                </a:solidFill>
              </a:rPr>
              <a:t>vật</a:t>
            </a:r>
            <a:r>
              <a:rPr lang="en-US" sz="3300" b="1" dirty="0">
                <a:solidFill>
                  <a:srgbClr val="0000FF"/>
                </a:solidFill>
              </a:rPr>
              <a:t> (</a:t>
            </a:r>
            <a:r>
              <a:rPr lang="en-US" sz="3300" b="1" dirty="0" err="1">
                <a:solidFill>
                  <a:srgbClr val="0000FF"/>
                </a:solidFill>
              </a:rPr>
              <a:t>nếu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có</a:t>
            </a:r>
            <a:r>
              <a:rPr lang="en-US" sz="3300" b="1" dirty="0">
                <a:solidFill>
                  <a:srgbClr val="0000FF"/>
                </a:solidFill>
              </a:rPr>
              <a:t>) </a:t>
            </a:r>
            <a:r>
              <a:rPr lang="en-US" sz="3300" b="1" dirty="0" err="1">
                <a:solidFill>
                  <a:srgbClr val="0000FF"/>
                </a:solidFill>
              </a:rPr>
              <a:t>và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báo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cáo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Trưởng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Điểm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quyết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định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hình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thức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đình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chỉ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. </a:t>
            </a:r>
            <a:r>
              <a:rPr lang="en-US" sz="3300" b="1" dirty="0" err="1">
                <a:solidFill>
                  <a:srgbClr val="0000FF"/>
                </a:solidFill>
              </a:rPr>
              <a:t>Nếu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Trưởng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Điểm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không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nhất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trí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thì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báo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cáo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Trưởng</a:t>
            </a:r>
            <a:r>
              <a:rPr lang="en-US" sz="3300" b="1" dirty="0">
                <a:solidFill>
                  <a:srgbClr val="0000FF"/>
                </a:solidFill>
              </a:rPr>
              <a:t> ban </a:t>
            </a:r>
            <a:r>
              <a:rPr lang="en-US" sz="3300" b="1" dirty="0" err="1">
                <a:solidFill>
                  <a:srgbClr val="0000FF"/>
                </a:solidFill>
              </a:rPr>
              <a:t>Coi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quyết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định</a:t>
            </a:r>
            <a:r>
              <a:rPr lang="en-US" sz="3300" b="1" dirty="0">
                <a:solidFill>
                  <a:srgbClr val="0000FF"/>
                </a:solidFill>
              </a:rPr>
              <a:t>. </a:t>
            </a:r>
            <a:r>
              <a:rPr lang="en-US" sz="3300" b="1" dirty="0" err="1">
                <a:solidFill>
                  <a:srgbClr val="0000FF"/>
                </a:solidFill>
              </a:rPr>
              <a:t>Thí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sinh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bị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đình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chỉ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phải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nộp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, </a:t>
            </a:r>
            <a:r>
              <a:rPr lang="en-US" sz="3300" b="1" dirty="0" err="1">
                <a:solidFill>
                  <a:srgbClr val="0000FF"/>
                </a:solidFill>
              </a:rPr>
              <a:t>đề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, </a:t>
            </a:r>
            <a:r>
              <a:rPr lang="en-US" sz="3300" b="1" dirty="0" err="1">
                <a:solidFill>
                  <a:srgbClr val="0000FF"/>
                </a:solidFill>
              </a:rPr>
              <a:t>giấy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nháp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cho</a:t>
            </a:r>
            <a:r>
              <a:rPr lang="en-US" sz="3300" b="1" dirty="0">
                <a:solidFill>
                  <a:srgbClr val="0000FF"/>
                </a:solidFill>
              </a:rPr>
              <a:t> CBCT </a:t>
            </a:r>
            <a:r>
              <a:rPr lang="en-US" sz="3300" b="1" dirty="0" err="1">
                <a:solidFill>
                  <a:srgbClr val="0000FF"/>
                </a:solidFill>
              </a:rPr>
              <a:t>và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ra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khỏi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phòng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ngay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sau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có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quyết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định</a:t>
            </a:r>
            <a:r>
              <a:rPr lang="en-US" sz="3300" b="1" dirty="0">
                <a:solidFill>
                  <a:srgbClr val="0000FF"/>
                </a:solidFill>
              </a:rPr>
              <a:t>. </a:t>
            </a:r>
            <a:r>
              <a:rPr lang="en-US" sz="3300" b="1" dirty="0" err="1">
                <a:solidFill>
                  <a:srgbClr val="0000FF"/>
                </a:solidFill>
              </a:rPr>
              <a:t>Thí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sinh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bị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đình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chỉ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chỉ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được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ra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khỏi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khu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vực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sau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hết</a:t>
            </a:r>
            <a:r>
              <a:rPr lang="en-US" sz="3300" b="1" dirty="0">
                <a:solidFill>
                  <a:srgbClr val="0000FF"/>
                </a:solidFill>
              </a:rPr>
              <a:t> 2/3 (</a:t>
            </a:r>
            <a:r>
              <a:rPr lang="en-US" sz="3300" b="1" dirty="0" err="1">
                <a:solidFill>
                  <a:srgbClr val="0000FF"/>
                </a:solidFill>
              </a:rPr>
              <a:t>hai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phần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ba</a:t>
            </a:r>
            <a:r>
              <a:rPr lang="en-US" sz="3300" b="1" dirty="0">
                <a:solidFill>
                  <a:srgbClr val="0000FF"/>
                </a:solidFill>
              </a:rPr>
              <a:t>) </a:t>
            </a:r>
            <a:r>
              <a:rPr lang="en-US" sz="3300" b="1" dirty="0" err="1">
                <a:solidFill>
                  <a:srgbClr val="0000FF"/>
                </a:solidFill>
              </a:rPr>
              <a:t>thời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gian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làm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tự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luận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và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sau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hết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giờ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làm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trắc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nghiệm</a:t>
            </a:r>
            <a:r>
              <a:rPr lang="en-US" sz="3300" b="1" dirty="0">
                <a:solidFill>
                  <a:srgbClr val="0000FF"/>
                </a:solidFill>
              </a:rPr>
              <a:t>. </a:t>
            </a:r>
            <a:r>
              <a:rPr lang="en-US" sz="3300" b="1" dirty="0" err="1">
                <a:solidFill>
                  <a:srgbClr val="0000FF"/>
                </a:solidFill>
              </a:rPr>
              <a:t>Thí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sinh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bị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đình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chỉ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năm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nào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sẽ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bị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hủy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kết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quả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toàn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bộ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các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bài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trong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kỳ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thi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năm</a:t>
            </a:r>
            <a:r>
              <a:rPr lang="en-US" sz="3300" b="1" dirty="0">
                <a:solidFill>
                  <a:srgbClr val="0000FF"/>
                </a:solidFill>
              </a:rPr>
              <a:t> </a:t>
            </a:r>
            <a:r>
              <a:rPr lang="en-US" sz="3300" b="1" dirty="0" err="1">
                <a:solidFill>
                  <a:srgbClr val="0000FF"/>
                </a:solidFill>
              </a:rPr>
              <a:t>đó</a:t>
            </a:r>
            <a:r>
              <a:rPr lang="en-US" sz="3300" b="1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="" xmlns:a16="http://schemas.microsoft.com/office/drawing/2014/main" id="{0CEE6AE4-A335-4F3E-8145-6670777E21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035629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62636" y="295327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3" y="2017485"/>
            <a:ext cx="119162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</a:rPr>
              <a:t>4. </a:t>
            </a:r>
            <a:r>
              <a:rPr lang="en-US" sz="3600" b="1" dirty="0" err="1">
                <a:solidFill>
                  <a:srgbClr val="0000FF"/>
                </a:solidFill>
              </a:rPr>
              <a:t>Trừ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endParaRPr lang="en-US" sz="3600" b="1" dirty="0">
              <a:solidFill>
                <a:srgbClr val="0000FF"/>
              </a:solidFill>
            </a:endParaRPr>
          </a:p>
          <a:p>
            <a:pPr algn="just"/>
            <a:r>
              <a:rPr lang="en-US" sz="3600" b="1" dirty="0">
                <a:solidFill>
                  <a:srgbClr val="0000FF"/>
                </a:solidFill>
              </a:rPr>
              <a:t>a)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khiển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trách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trong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nào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trừ</a:t>
            </a:r>
            <a:r>
              <a:rPr lang="en-US" sz="3600" b="1" dirty="0">
                <a:solidFill>
                  <a:srgbClr val="0000FF"/>
                </a:solidFill>
              </a:rPr>
              <a:t> 25% </a:t>
            </a:r>
            <a:r>
              <a:rPr lang="en-US" sz="3600" b="1" dirty="0" err="1">
                <a:solidFill>
                  <a:srgbClr val="0000FF"/>
                </a:solidFill>
              </a:rPr>
              <a:t>tổng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số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đó</a:t>
            </a:r>
            <a:r>
              <a:rPr lang="en-US" sz="3600" b="1" dirty="0">
                <a:solidFill>
                  <a:srgbClr val="0000FF"/>
                </a:solidFill>
              </a:rPr>
              <a:t>;</a:t>
            </a:r>
          </a:p>
          <a:p>
            <a:pPr algn="just"/>
            <a:r>
              <a:rPr lang="en-US" sz="3600" b="1" dirty="0">
                <a:solidFill>
                  <a:srgbClr val="0000FF"/>
                </a:solidFill>
              </a:rPr>
              <a:t>b)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cảnh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trong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nào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trừ</a:t>
            </a:r>
            <a:r>
              <a:rPr lang="en-US" sz="3600" b="1" dirty="0">
                <a:solidFill>
                  <a:srgbClr val="0000FF"/>
                </a:solidFill>
              </a:rPr>
              <a:t> 50% </a:t>
            </a:r>
            <a:r>
              <a:rPr lang="en-US" sz="3600" b="1" dirty="0" err="1">
                <a:solidFill>
                  <a:srgbClr val="0000FF"/>
                </a:solidFill>
              </a:rPr>
              <a:t>tổng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số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đó</a:t>
            </a:r>
            <a:r>
              <a:rPr lang="en-US" sz="3600" b="1" dirty="0">
                <a:solidFill>
                  <a:srgbClr val="0000FF"/>
                </a:solidFill>
              </a:rPr>
              <a:t>;</a:t>
            </a:r>
          </a:p>
          <a:p>
            <a:pPr algn="just"/>
            <a:r>
              <a:rPr lang="en-US" sz="3600" b="1" dirty="0">
                <a:solidFill>
                  <a:srgbClr val="0000FF"/>
                </a:solidFill>
              </a:rPr>
              <a:t>c) </a:t>
            </a:r>
            <a:r>
              <a:rPr lang="en-US" sz="3600" b="1" dirty="0" err="1">
                <a:solidFill>
                  <a:srgbClr val="0000FF"/>
                </a:solidFill>
              </a:rPr>
              <a:t>Những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đánh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dấu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phát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hiện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trong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chấm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trừ</a:t>
            </a:r>
            <a:r>
              <a:rPr lang="en-US" sz="3600" b="1" dirty="0">
                <a:solidFill>
                  <a:srgbClr val="0000FF"/>
                </a:solidFill>
              </a:rPr>
              <a:t> 50%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toàn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;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3E642531-E9A2-4339-B42B-779BF44DEE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56" y="-1340"/>
            <a:ext cx="1732180" cy="17430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939531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62636" y="295327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2" y="1884135"/>
            <a:ext cx="1204685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</a:rPr>
              <a:t>d) Cho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0 (</a:t>
            </a:r>
            <a:r>
              <a:rPr lang="en-US" sz="3600" b="1" dirty="0" err="1">
                <a:solidFill>
                  <a:srgbClr val="0000FF"/>
                </a:solidFill>
              </a:rPr>
              <a:t>không</a:t>
            </a:r>
            <a:r>
              <a:rPr lang="en-US" sz="3600" b="1" dirty="0">
                <a:solidFill>
                  <a:srgbClr val="0000FF"/>
                </a:solidFill>
              </a:rPr>
              <a:t>):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được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chép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từ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liệu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mang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trái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phép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vào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phòng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có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hai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làm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trở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lên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đối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với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một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chữ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viết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hai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người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trở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lên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những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phần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viết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trên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giấy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nháp</a:t>
            </a:r>
            <a:r>
              <a:rPr lang="en-US" sz="3600" b="1" dirty="0">
                <a:solidFill>
                  <a:srgbClr val="0000FF"/>
                </a:solidFill>
              </a:rPr>
              <a:t>, </a:t>
            </a:r>
            <a:r>
              <a:rPr lang="en-US" sz="3600" b="1" dirty="0" err="1">
                <a:solidFill>
                  <a:srgbClr val="0000FF"/>
                </a:solidFill>
              </a:rPr>
              <a:t>giấy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không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đúng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định</a:t>
            </a:r>
            <a:r>
              <a:rPr lang="en-US" sz="3600" b="1" dirty="0">
                <a:solidFill>
                  <a:srgbClr val="0000FF"/>
                </a:solidFill>
              </a:rPr>
              <a:t>;</a:t>
            </a:r>
          </a:p>
          <a:p>
            <a:pPr algn="just"/>
            <a:r>
              <a:rPr lang="en-US" sz="3600" b="1" dirty="0">
                <a:solidFill>
                  <a:srgbClr val="0000FF"/>
                </a:solidFill>
              </a:rPr>
              <a:t>đ)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đình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chỉ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nào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0 (</a:t>
            </a:r>
            <a:r>
              <a:rPr lang="en-US" sz="3600" b="1" dirty="0" err="1">
                <a:solidFill>
                  <a:srgbClr val="0000FF"/>
                </a:solidFill>
              </a:rPr>
              <a:t>không</a:t>
            </a:r>
            <a:r>
              <a:rPr lang="en-US" sz="3600" b="1" dirty="0">
                <a:solidFill>
                  <a:srgbClr val="0000FF"/>
                </a:solidFill>
              </a:rPr>
              <a:t>)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và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không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được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tiếp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tục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dự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tiếp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theo</a:t>
            </a:r>
            <a:r>
              <a:rPr lang="en-US" sz="3600" b="1" dirty="0">
                <a:solidFill>
                  <a:srgbClr val="0000FF"/>
                </a:solidFill>
              </a:rPr>
              <a:t>;</a:t>
            </a:r>
          </a:p>
          <a:p>
            <a:pPr algn="just"/>
            <a:r>
              <a:rPr lang="en-US" sz="3600" b="1" dirty="0">
                <a:solidFill>
                  <a:srgbClr val="0000FF"/>
                </a:solidFill>
              </a:rPr>
              <a:t>e) </a:t>
            </a:r>
            <a:r>
              <a:rPr lang="en-US" sz="3600" b="1" dirty="0" err="1">
                <a:solidFill>
                  <a:srgbClr val="0000FF"/>
                </a:solidFill>
              </a:rPr>
              <a:t>Việc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trừ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nêu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tại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c </a:t>
            </a:r>
            <a:r>
              <a:rPr lang="en-US" sz="3600" b="1" dirty="0" err="1">
                <a:solidFill>
                  <a:srgbClr val="0000FF"/>
                </a:solidFill>
              </a:rPr>
              <a:t>và</a:t>
            </a:r>
            <a:r>
              <a:rPr lang="en-US" sz="3600" b="1" dirty="0">
                <a:solidFill>
                  <a:srgbClr val="0000FF"/>
                </a:solidFill>
              </a:rPr>
              <a:t> d </a:t>
            </a:r>
            <a:r>
              <a:rPr lang="en-US" sz="3600" b="1" dirty="0" err="1">
                <a:solidFill>
                  <a:srgbClr val="0000FF"/>
                </a:solidFill>
              </a:rPr>
              <a:t>khoản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này</a:t>
            </a:r>
            <a:r>
              <a:rPr lang="en-US" sz="3600" b="1" dirty="0">
                <a:solidFill>
                  <a:srgbClr val="0000FF"/>
                </a:solidFill>
              </a:rPr>
              <a:t> do </a:t>
            </a:r>
            <a:r>
              <a:rPr lang="en-US" sz="3600" b="1" dirty="0" err="1">
                <a:solidFill>
                  <a:srgbClr val="0000FF"/>
                </a:solidFill>
              </a:rPr>
              <a:t>Trưởng</a:t>
            </a:r>
            <a:r>
              <a:rPr lang="en-US" sz="3600" b="1" dirty="0">
                <a:solidFill>
                  <a:srgbClr val="0000FF"/>
                </a:solidFill>
              </a:rPr>
              <a:t> ban </a:t>
            </a:r>
            <a:r>
              <a:rPr lang="en-US" sz="3600" b="1" dirty="0" err="1">
                <a:solidFill>
                  <a:srgbClr val="0000FF"/>
                </a:solidFill>
              </a:rPr>
              <a:t>Chấm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tự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luận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quyết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định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căn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cứ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báo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bằng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văn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bản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Trưởng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môn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chấm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tự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luận</a:t>
            </a:r>
            <a:r>
              <a:rPr lang="en-US" sz="3600" b="1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="" xmlns:a16="http://schemas.microsoft.com/office/drawing/2014/main" id="{8613DA6E-E8D8-4891-9C23-99A2E2F13F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03983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94972" y="257680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2" y="1884135"/>
            <a:ext cx="12046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5. </a:t>
            </a:r>
            <a:r>
              <a:rPr lang="en-US" sz="3600" b="1" dirty="0" err="1">
                <a:solidFill>
                  <a:srgbClr val="0000FF"/>
                </a:solidFill>
              </a:rPr>
              <a:t>Hủy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bỏ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kết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quả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đối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với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những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sinh</a:t>
            </a:r>
            <a:r>
              <a:rPr lang="en-US" sz="3600" b="1" dirty="0">
                <a:solidFill>
                  <a:srgbClr val="0000FF"/>
                </a:solidFill>
              </a:rPr>
              <a:t>: </a:t>
            </a:r>
            <a:r>
              <a:rPr lang="en-US" sz="3600" b="1" dirty="0" err="1">
                <a:solidFill>
                  <a:srgbClr val="0000FF"/>
                </a:solidFill>
              </a:rPr>
              <a:t>Có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hai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trở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lên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bị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0 (</a:t>
            </a:r>
            <a:r>
              <a:rPr lang="en-US" sz="3600" b="1" dirty="0" err="1">
                <a:solidFill>
                  <a:srgbClr val="0000FF"/>
                </a:solidFill>
              </a:rPr>
              <a:t>không</a:t>
            </a:r>
            <a:r>
              <a:rPr lang="en-US" sz="3600" b="1" dirty="0">
                <a:solidFill>
                  <a:srgbClr val="0000FF"/>
                </a:solidFill>
              </a:rPr>
              <a:t>) do </a:t>
            </a:r>
            <a:r>
              <a:rPr lang="en-US" sz="3600" b="1" dirty="0" err="1">
                <a:solidFill>
                  <a:srgbClr val="0000FF"/>
                </a:solidFill>
              </a:rPr>
              <a:t>phạm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lỗi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định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tại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điểm</a:t>
            </a:r>
            <a:r>
              <a:rPr lang="en-US" sz="3600" b="1" dirty="0">
                <a:solidFill>
                  <a:srgbClr val="0000FF"/>
                </a:solidFill>
              </a:rPr>
              <a:t> d </a:t>
            </a:r>
            <a:r>
              <a:rPr lang="en-US" sz="3600" b="1" dirty="0" err="1">
                <a:solidFill>
                  <a:srgbClr val="0000FF"/>
                </a:solidFill>
              </a:rPr>
              <a:t>khoản</a:t>
            </a:r>
            <a:r>
              <a:rPr lang="en-US" sz="3600" b="1" dirty="0">
                <a:solidFill>
                  <a:srgbClr val="0000FF"/>
                </a:solidFill>
              </a:rPr>
              <a:t> 4 </a:t>
            </a:r>
            <a:r>
              <a:rPr lang="en-US" sz="3600" b="1" dirty="0" err="1">
                <a:solidFill>
                  <a:srgbClr val="0000FF"/>
                </a:solidFill>
              </a:rPr>
              <a:t>Điều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này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viết</a:t>
            </a:r>
            <a:r>
              <a:rPr lang="en-US" sz="3600" b="1" dirty="0">
                <a:solidFill>
                  <a:srgbClr val="0000FF"/>
                </a:solidFill>
              </a:rPr>
              <a:t>, </a:t>
            </a:r>
            <a:r>
              <a:rPr lang="en-US" sz="3600" b="1" dirty="0" err="1">
                <a:solidFill>
                  <a:srgbClr val="0000FF"/>
                </a:solidFill>
              </a:rPr>
              <a:t>vẽ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vào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tờ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giấy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những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nội</a:t>
            </a:r>
            <a:r>
              <a:rPr lang="en-US" sz="3600" b="1" dirty="0">
                <a:solidFill>
                  <a:srgbClr val="0000FF"/>
                </a:solidFill>
              </a:rPr>
              <a:t> dung </a:t>
            </a:r>
            <a:r>
              <a:rPr lang="en-US" sz="3600" b="1" dirty="0" err="1">
                <a:solidFill>
                  <a:srgbClr val="0000FF"/>
                </a:solidFill>
              </a:rPr>
              <a:t>không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liên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quan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đến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để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người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thay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hoặc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làm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thay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người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dưới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mọi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hình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thức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sửa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chữa</a:t>
            </a:r>
            <a:r>
              <a:rPr lang="en-US" sz="3600" b="1" dirty="0">
                <a:solidFill>
                  <a:srgbClr val="0000FF"/>
                </a:solidFill>
              </a:rPr>
              <a:t>, </a:t>
            </a:r>
            <a:r>
              <a:rPr lang="en-US" sz="3600" b="1" dirty="0" err="1">
                <a:solidFill>
                  <a:srgbClr val="0000FF"/>
                </a:solidFill>
              </a:rPr>
              <a:t>thêm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bớt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vào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làm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sau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đã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nộp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dùng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bài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người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để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nộp</a:t>
            </a:r>
            <a:r>
              <a:rPr lang="en-US" sz="3600" b="1" dirty="0">
                <a:solidFill>
                  <a:srgbClr val="0000FF"/>
                </a:solidFill>
              </a:rPr>
              <a:t>. </a:t>
            </a:r>
            <a:r>
              <a:rPr lang="en-US" sz="3600" b="1" dirty="0" err="1">
                <a:solidFill>
                  <a:srgbClr val="0000FF"/>
                </a:solidFill>
              </a:rPr>
              <a:t>Căn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cứ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báo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bằng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văn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bản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Chủ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tịch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Hội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đồng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, </a:t>
            </a:r>
            <a:r>
              <a:rPr lang="en-US" sz="3600" b="1" dirty="0" err="1">
                <a:solidFill>
                  <a:srgbClr val="0000FF"/>
                </a:solidFill>
              </a:rPr>
              <a:t>Giám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đốc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sở</a:t>
            </a:r>
            <a:r>
              <a:rPr lang="en-US" sz="3600" b="1" dirty="0">
                <a:solidFill>
                  <a:srgbClr val="0000FF"/>
                </a:solidFill>
              </a:rPr>
              <a:t> GDĐT </a:t>
            </a:r>
            <a:r>
              <a:rPr lang="en-US" sz="3600" b="1" dirty="0" err="1">
                <a:solidFill>
                  <a:srgbClr val="0000FF"/>
                </a:solidFill>
              </a:rPr>
              <a:t>ra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quyết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định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hủy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bỏ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kết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quả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thi</a:t>
            </a:r>
            <a:r>
              <a:rPr lang="en-US" sz="3600" b="1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CB507600-E610-408F-B3D4-384419E56A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00690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62636" y="295327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2" y="1884135"/>
            <a:ext cx="1204685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0000FF"/>
                </a:solidFill>
              </a:rPr>
              <a:t>6. </a:t>
            </a:r>
            <a:r>
              <a:rPr lang="en-US" sz="3400" b="1" dirty="0" err="1">
                <a:solidFill>
                  <a:srgbClr val="0000FF"/>
                </a:solidFill>
              </a:rPr>
              <a:t>Hủy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kết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quả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và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lập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hồ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sơ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gửi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cơ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quan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có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thẩm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quyền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xem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xét</a:t>
            </a:r>
            <a:r>
              <a:rPr lang="en-US" sz="3400" b="1" dirty="0">
                <a:solidFill>
                  <a:srgbClr val="0000FF"/>
                </a:solidFill>
              </a:rPr>
              <a:t>, </a:t>
            </a:r>
            <a:r>
              <a:rPr lang="en-US" sz="3400" b="1" dirty="0" err="1">
                <a:solidFill>
                  <a:srgbClr val="0000FF"/>
                </a:solidFill>
              </a:rPr>
              <a:t>xử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lý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theo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quy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định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của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pháp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luật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đối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với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những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thí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sinh</a:t>
            </a:r>
            <a:r>
              <a:rPr lang="en-US" sz="3400" b="1" dirty="0">
                <a:solidFill>
                  <a:srgbClr val="0000FF"/>
                </a:solidFill>
              </a:rPr>
              <a:t> vi </a:t>
            </a:r>
            <a:r>
              <a:rPr lang="en-US" sz="3400" b="1" dirty="0" err="1">
                <a:solidFill>
                  <a:srgbClr val="0000FF"/>
                </a:solidFill>
              </a:rPr>
              <a:t>phạm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một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trong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các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lỗi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sau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đây</a:t>
            </a:r>
            <a:r>
              <a:rPr lang="en-US" sz="3400" b="1" dirty="0">
                <a:solidFill>
                  <a:srgbClr val="0000FF"/>
                </a:solidFill>
              </a:rPr>
              <a:t>:</a:t>
            </a:r>
          </a:p>
          <a:p>
            <a:r>
              <a:rPr lang="en-US" sz="3400" b="1" dirty="0">
                <a:solidFill>
                  <a:srgbClr val="0000FF"/>
                </a:solidFill>
              </a:rPr>
              <a:t>a) </a:t>
            </a:r>
            <a:r>
              <a:rPr lang="en-US" sz="3400" b="1" dirty="0" err="1">
                <a:solidFill>
                  <a:srgbClr val="0000FF"/>
                </a:solidFill>
              </a:rPr>
              <a:t>Giả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mạo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hồ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sơ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để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hưởng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chế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độ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ưu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tiên</a:t>
            </a:r>
            <a:r>
              <a:rPr lang="en-US" sz="3400" b="1" dirty="0">
                <a:solidFill>
                  <a:srgbClr val="0000FF"/>
                </a:solidFill>
              </a:rPr>
              <a:t>, </a:t>
            </a:r>
            <a:r>
              <a:rPr lang="en-US" sz="3400" b="1" dirty="0" err="1">
                <a:solidFill>
                  <a:srgbClr val="0000FF"/>
                </a:solidFill>
              </a:rPr>
              <a:t>khuyến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khích</a:t>
            </a:r>
            <a:r>
              <a:rPr lang="en-US" sz="3400" b="1" dirty="0">
                <a:solidFill>
                  <a:srgbClr val="0000FF"/>
                </a:solidFill>
              </a:rPr>
              <a:t>;</a:t>
            </a:r>
          </a:p>
          <a:p>
            <a:r>
              <a:rPr lang="en-US" sz="3400" b="1" dirty="0">
                <a:solidFill>
                  <a:srgbClr val="0000FF"/>
                </a:solidFill>
              </a:rPr>
              <a:t>b) </a:t>
            </a:r>
            <a:r>
              <a:rPr lang="en-US" sz="3400" b="1" dirty="0" err="1">
                <a:solidFill>
                  <a:srgbClr val="0000FF"/>
                </a:solidFill>
              </a:rPr>
              <a:t>Sử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dụng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văn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bằng</a:t>
            </a:r>
            <a:r>
              <a:rPr lang="en-US" sz="3400" b="1" dirty="0">
                <a:solidFill>
                  <a:srgbClr val="0000FF"/>
                </a:solidFill>
              </a:rPr>
              <a:t>, </a:t>
            </a:r>
            <a:r>
              <a:rPr lang="en-US" sz="3400" b="1" dirty="0" err="1">
                <a:solidFill>
                  <a:srgbClr val="0000FF"/>
                </a:solidFill>
              </a:rPr>
              <a:t>chứng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chỉ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không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hợp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pháp</a:t>
            </a:r>
            <a:r>
              <a:rPr lang="en-US" sz="3400" b="1" dirty="0">
                <a:solidFill>
                  <a:srgbClr val="0000FF"/>
                </a:solidFill>
              </a:rPr>
              <a:t>;</a:t>
            </a:r>
          </a:p>
          <a:p>
            <a:r>
              <a:rPr lang="en-US" sz="3400" b="1" dirty="0">
                <a:solidFill>
                  <a:srgbClr val="0000FF"/>
                </a:solidFill>
              </a:rPr>
              <a:t>c) </a:t>
            </a:r>
            <a:r>
              <a:rPr lang="en-US" sz="3400" b="1" dirty="0" err="1">
                <a:solidFill>
                  <a:srgbClr val="0000FF"/>
                </a:solidFill>
              </a:rPr>
              <a:t>Để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người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khác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dự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thay</a:t>
            </a:r>
            <a:r>
              <a:rPr lang="en-US" sz="3400" b="1" dirty="0">
                <a:solidFill>
                  <a:srgbClr val="0000FF"/>
                </a:solidFill>
              </a:rPr>
              <a:t>, </a:t>
            </a:r>
            <a:r>
              <a:rPr lang="en-US" sz="3400" b="1" dirty="0" err="1">
                <a:solidFill>
                  <a:srgbClr val="0000FF"/>
                </a:solidFill>
              </a:rPr>
              <a:t>làm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bài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thay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dưới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mọi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hình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thức</a:t>
            </a:r>
            <a:r>
              <a:rPr lang="en-US" sz="3400" b="1" dirty="0">
                <a:solidFill>
                  <a:srgbClr val="0000FF"/>
                </a:solidFill>
              </a:rPr>
              <a:t>;</a:t>
            </a:r>
          </a:p>
          <a:p>
            <a:r>
              <a:rPr lang="en-US" sz="3400" b="1" dirty="0">
                <a:solidFill>
                  <a:srgbClr val="0000FF"/>
                </a:solidFill>
              </a:rPr>
              <a:t>d) </a:t>
            </a:r>
            <a:r>
              <a:rPr lang="en-US" sz="3400" b="1" dirty="0" err="1">
                <a:solidFill>
                  <a:srgbClr val="0000FF"/>
                </a:solidFill>
              </a:rPr>
              <a:t>Có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hành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động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gây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rối</a:t>
            </a:r>
            <a:r>
              <a:rPr lang="en-US" sz="3400" b="1" dirty="0">
                <a:solidFill>
                  <a:srgbClr val="0000FF"/>
                </a:solidFill>
              </a:rPr>
              <a:t>, </a:t>
            </a:r>
            <a:r>
              <a:rPr lang="en-US" sz="3400" b="1" dirty="0" err="1">
                <a:solidFill>
                  <a:srgbClr val="0000FF"/>
                </a:solidFill>
              </a:rPr>
              <a:t>phá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hoại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kỳ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thi</a:t>
            </a:r>
            <a:r>
              <a:rPr lang="en-US" sz="3400" b="1" dirty="0">
                <a:solidFill>
                  <a:srgbClr val="0000FF"/>
                </a:solidFill>
              </a:rPr>
              <a:t>; </a:t>
            </a:r>
            <a:r>
              <a:rPr lang="en-US" sz="3400" b="1" dirty="0" err="1">
                <a:solidFill>
                  <a:srgbClr val="0000FF"/>
                </a:solidFill>
              </a:rPr>
              <a:t>hành</a:t>
            </a:r>
            <a:r>
              <a:rPr lang="en-US" sz="3400" b="1" dirty="0">
                <a:solidFill>
                  <a:srgbClr val="0000FF"/>
                </a:solidFill>
              </a:rPr>
              <a:t> hung </a:t>
            </a:r>
            <a:r>
              <a:rPr lang="en-US" sz="3400" b="1" dirty="0" err="1">
                <a:solidFill>
                  <a:srgbClr val="0000FF"/>
                </a:solidFill>
              </a:rPr>
              <a:t>những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người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tham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gia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công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tác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tổ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chức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hoặc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thí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sinh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khác</a:t>
            </a:r>
            <a:r>
              <a:rPr lang="en-US" sz="3400" b="1" dirty="0">
                <a:solidFill>
                  <a:srgbClr val="0000FF"/>
                </a:solidFill>
              </a:rPr>
              <a:t>;</a:t>
            </a:r>
          </a:p>
          <a:p>
            <a:r>
              <a:rPr lang="en-US" sz="3400" b="1" dirty="0">
                <a:solidFill>
                  <a:srgbClr val="0000FF"/>
                </a:solidFill>
              </a:rPr>
              <a:t>đ) </a:t>
            </a:r>
            <a:r>
              <a:rPr lang="en-US" sz="3400" b="1" dirty="0" err="1">
                <a:solidFill>
                  <a:srgbClr val="0000FF"/>
                </a:solidFill>
              </a:rPr>
              <a:t>Sử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dụng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Giấy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chứng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nhận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kết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quả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thi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không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hợp</a:t>
            </a:r>
            <a:r>
              <a:rPr lang="en-US" sz="3400" b="1" dirty="0">
                <a:solidFill>
                  <a:srgbClr val="0000FF"/>
                </a:solidFill>
              </a:rPr>
              <a:t> </a:t>
            </a:r>
            <a:r>
              <a:rPr lang="en-US" sz="3400" b="1" dirty="0" err="1">
                <a:solidFill>
                  <a:srgbClr val="0000FF"/>
                </a:solidFill>
              </a:rPr>
              <a:t>pháp</a:t>
            </a:r>
            <a:r>
              <a:rPr lang="en-US" sz="3400" b="1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E3DB6E5F-1F87-43A0-ADF8-C1FEA8FB21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8807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62636" y="295327"/>
            <a:ext cx="10012453" cy="131297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54. </a:t>
            </a:r>
            <a:r>
              <a:rPr lang="en-US" sz="4400" b="1" dirty="0" err="1"/>
              <a:t>Xử</a:t>
            </a:r>
            <a:r>
              <a:rPr lang="en-US" sz="4400" b="1" dirty="0"/>
              <a:t> </a:t>
            </a:r>
            <a:r>
              <a:rPr lang="en-US" sz="4400" b="1" dirty="0" err="1"/>
              <a:t>lí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vi </a:t>
            </a:r>
            <a:r>
              <a:rPr lang="en-US" sz="4400" b="1" dirty="0" err="1"/>
              <a:t>phạm</a:t>
            </a:r>
            <a:r>
              <a:rPr lang="en-US" sz="4400" b="1" dirty="0"/>
              <a:t> </a:t>
            </a:r>
            <a:r>
              <a:rPr lang="en-US" sz="4400" b="1" dirty="0" err="1"/>
              <a:t>quy</a:t>
            </a:r>
            <a:r>
              <a:rPr lang="en-US" sz="4400" b="1" dirty="0"/>
              <a:t> </a:t>
            </a:r>
            <a:r>
              <a:rPr lang="en-US" sz="4400" b="1" dirty="0" err="1"/>
              <a:t>chế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endParaRPr lang="en-US" sz="4400" b="1" dirty="0"/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143" y="2180712"/>
            <a:ext cx="120468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7. </a:t>
            </a:r>
            <a:r>
              <a:rPr lang="en-US" sz="3600" b="1" dirty="0" err="1">
                <a:solidFill>
                  <a:srgbClr val="0000FF"/>
                </a:solidFill>
              </a:rPr>
              <a:t>Đối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với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vi </a:t>
            </a:r>
            <a:r>
              <a:rPr lang="en-US" sz="3600" b="1" dirty="0" err="1">
                <a:solidFill>
                  <a:srgbClr val="0000FF"/>
                </a:solidFill>
              </a:rPr>
              <a:t>phạm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dấu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hiệu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hình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sự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thì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cơ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quan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quản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giáo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dục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lập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hồ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sơ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gửi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cơ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quan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thẩm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quyền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xem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xét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truy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cứu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trách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nhiệm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hình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sự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theo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định</a:t>
            </a:r>
            <a:r>
              <a:rPr lang="en-US" sz="3600" b="1" dirty="0">
                <a:solidFill>
                  <a:srgbClr val="0000FF"/>
                </a:solidFill>
              </a:rPr>
              <a:t>; </a:t>
            </a:r>
            <a:r>
              <a:rPr lang="en-US" sz="3600" b="1" dirty="0" err="1">
                <a:solidFill>
                  <a:srgbClr val="0000FF"/>
                </a:solidFill>
              </a:rPr>
              <a:t>đối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với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trường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hợp</a:t>
            </a:r>
            <a:r>
              <a:rPr lang="en-US" sz="3600" b="1" dirty="0">
                <a:solidFill>
                  <a:srgbClr val="0000FF"/>
                </a:solidFill>
              </a:rPr>
              <a:t> vi </a:t>
            </a:r>
            <a:r>
              <a:rPr lang="en-US" sz="3600" b="1" dirty="0" err="1">
                <a:solidFill>
                  <a:srgbClr val="0000FF"/>
                </a:solidFill>
              </a:rPr>
              <a:t>phạm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khác</a:t>
            </a:r>
            <a:r>
              <a:rPr lang="en-US" sz="3600" b="1" dirty="0">
                <a:solidFill>
                  <a:srgbClr val="0000FF"/>
                </a:solidFill>
              </a:rPr>
              <a:t>, </a:t>
            </a:r>
            <a:r>
              <a:rPr lang="en-US" sz="3600" b="1" dirty="0" err="1">
                <a:solidFill>
                  <a:srgbClr val="0000FF"/>
                </a:solidFill>
              </a:rPr>
              <a:t>tuỳ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theo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tính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chất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và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mức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độ</a:t>
            </a:r>
            <a:r>
              <a:rPr lang="en-US" sz="3600" b="1" dirty="0">
                <a:solidFill>
                  <a:srgbClr val="0000FF"/>
                </a:solidFill>
              </a:rPr>
              <a:t> vi </a:t>
            </a:r>
            <a:r>
              <a:rPr lang="en-US" sz="3600" b="1" dirty="0" err="1">
                <a:solidFill>
                  <a:srgbClr val="0000FF"/>
                </a:solidFill>
              </a:rPr>
              <a:t>phạm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xử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lý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kỷ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luật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theo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các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hình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thức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đã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quy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định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tại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Điều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này</a:t>
            </a:r>
            <a:r>
              <a:rPr lang="en-US" sz="3600" b="1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AD6E767A-8E1D-4B78-8EA6-0D5CD8F893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74517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3069021"/>
            <a:ext cx="11511953" cy="20074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endParaRPr lang="en-US" sz="4000" b="1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4000" b="1" dirty="0" smtClean="0">
                <a:solidFill>
                  <a:srgbClr val="002060"/>
                </a:solidFill>
              </a:rPr>
              <a:t>LỊCH </a:t>
            </a:r>
            <a:r>
              <a:rPr lang="en-US" sz="4000" b="1" dirty="0">
                <a:solidFill>
                  <a:srgbClr val="002060"/>
                </a:solidFill>
              </a:rPr>
              <a:t>THI VÀO LỚP 10 </a:t>
            </a:r>
            <a:r>
              <a:rPr lang="en-US" sz="4000" b="1" dirty="0" smtClean="0">
                <a:solidFill>
                  <a:srgbClr val="002060"/>
                </a:solidFill>
              </a:rPr>
              <a:t>THPT</a:t>
            </a:r>
          </a:p>
          <a:p>
            <a:pPr>
              <a:lnSpc>
                <a:spcPct val="120000"/>
              </a:lnSpc>
            </a:pPr>
            <a:r>
              <a:rPr lang="en-US" sz="3000" b="1" dirty="0" smtClean="0">
                <a:solidFill>
                  <a:srgbClr val="002060"/>
                </a:solidFill>
              </a:rPr>
              <a:t>(</a:t>
            </a:r>
            <a:r>
              <a:rPr lang="en-US" sz="3000" b="1" dirty="0" err="1" smtClean="0">
                <a:solidFill>
                  <a:srgbClr val="002060"/>
                </a:solidFill>
              </a:rPr>
              <a:t>Căn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cứ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công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văn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</a:rPr>
              <a:t> 2010/SGDĐT-QLT </a:t>
            </a:r>
            <a:r>
              <a:rPr lang="en-US" sz="3000" b="1" dirty="0" err="1" smtClean="0">
                <a:solidFill>
                  <a:srgbClr val="002060"/>
                </a:solidFill>
              </a:rPr>
              <a:t>về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việc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tổ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chức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triển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khai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công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tác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tuyển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sinh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vào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lớp</a:t>
            </a:r>
            <a:r>
              <a:rPr lang="en-US" sz="3000" b="1" i="1" dirty="0" smtClean="0">
                <a:solidFill>
                  <a:srgbClr val="002060"/>
                </a:solidFill>
              </a:rPr>
              <a:t> 10 THPT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năm</a:t>
            </a:r>
            <a:r>
              <a:rPr lang="en-US" sz="3000" b="1" i="1" dirty="0" smtClean="0">
                <a:solidFill>
                  <a:srgbClr val="002060"/>
                </a:solidFill>
              </a:rPr>
              <a:t> 2021-2022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trong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tình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hình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dịch</a:t>
            </a:r>
            <a:r>
              <a:rPr lang="en-US" sz="3000" b="1" i="1" dirty="0" smtClean="0">
                <a:solidFill>
                  <a:srgbClr val="002060"/>
                </a:solidFill>
              </a:rPr>
              <a:t> COVID 19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có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diễn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biến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phức</a:t>
            </a:r>
            <a:r>
              <a:rPr lang="en-US" sz="3000" b="1" i="1" dirty="0" smtClean="0">
                <a:solidFill>
                  <a:srgbClr val="002060"/>
                </a:solidFill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</a:rPr>
              <a:t>tạp</a:t>
            </a:r>
            <a:r>
              <a:rPr lang="en-US" sz="3000" b="1" i="1" dirty="0" smtClean="0">
                <a:solidFill>
                  <a:srgbClr val="002060"/>
                </a:solidFill>
              </a:rPr>
              <a:t>)</a:t>
            </a:r>
            <a:endParaRPr lang="en-US" sz="3000" b="1" i="1" dirty="0">
              <a:solidFill>
                <a:srgbClr val="00206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45139" y="346842"/>
            <a:ext cx="5210629" cy="140838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7030A0"/>
                </a:solidFill>
              </a:rPr>
              <a:t>PHẦN 3</a:t>
            </a:r>
            <a:endParaRPr lang="en-US" sz="6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09285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93268" y="-327478"/>
            <a:ext cx="10697028" cy="11333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rgbClr val="002060"/>
                </a:solidFill>
              </a:rPr>
              <a:t>LỊCH THI VÀO LỚP 10 THPT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000" t="12222" r="16563" b="29166"/>
          <a:stretch/>
        </p:blipFill>
        <p:spPr>
          <a:xfrm>
            <a:off x="1345980" y="1013403"/>
            <a:ext cx="10619067" cy="55187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628524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93268" y="-327478"/>
            <a:ext cx="10697028" cy="11333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rgbClr val="002060"/>
                </a:solidFill>
              </a:rPr>
              <a:t>LỊCH THI VÀO LỚP 10 THPT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5781" t="16667" r="21875" b="21111"/>
          <a:stretch/>
        </p:blipFill>
        <p:spPr>
          <a:xfrm>
            <a:off x="1483768" y="646786"/>
            <a:ext cx="9317582" cy="62302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38861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4067" y="2747963"/>
            <a:ext cx="12203658" cy="2576511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0070C0"/>
                </a:solidFill>
                <a:latin typeface="Plantagenet Cherokee" panose="020B0604020202020204" pitchFamily="18" charset="0"/>
              </a:rPr>
              <a:t>THÍ SINH NGHE PHỔ BIẾN </a:t>
            </a:r>
            <a:br>
              <a:rPr lang="en-US" sz="7200" b="1" dirty="0">
                <a:solidFill>
                  <a:srgbClr val="0070C0"/>
                </a:solidFill>
                <a:latin typeface="Plantagenet Cherokee" panose="020B0604020202020204" pitchFamily="18" charset="0"/>
              </a:rPr>
            </a:br>
            <a:r>
              <a:rPr lang="en-US" sz="7200" b="1" dirty="0">
                <a:solidFill>
                  <a:srgbClr val="0070C0"/>
                </a:solidFill>
                <a:latin typeface="Plantagenet Cherokee" panose="020B0604020202020204" pitchFamily="18" charset="0"/>
              </a:rPr>
              <a:t>QUY CHẾ THI</a:t>
            </a:r>
          </a:p>
        </p:txBody>
      </p:sp>
      <p:sp>
        <p:nvSpPr>
          <p:cNvPr id="8" name="Oval 7"/>
          <p:cNvSpPr/>
          <p:nvPr/>
        </p:nvSpPr>
        <p:spPr>
          <a:xfrm>
            <a:off x="3287484" y="109421"/>
            <a:ext cx="5210629" cy="2235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PHẦN 2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53292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1629104"/>
            <a:ext cx="11887200" cy="23017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7030A0"/>
                </a:solidFill>
              </a:rPr>
              <a:t>MỘT SỐ LƯU Ý TỚI HỌC SINH VÀ CHA MẸ HỌC SINH</a:t>
            </a:r>
          </a:p>
        </p:txBody>
      </p:sp>
    </p:spTree>
    <p:extLst>
      <p:ext uri="{BB962C8B-B14F-4D97-AF65-F5344CB8AC3E}">
        <p14:creationId xmlns="" xmlns:p14="http://schemas.microsoft.com/office/powerpoint/2010/main" val="9066411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143" y="2032906"/>
            <a:ext cx="12046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</a:rPr>
              <a:t>Thí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sinh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diện</a:t>
            </a:r>
            <a:r>
              <a:rPr lang="en-US" sz="3200" b="1" dirty="0">
                <a:solidFill>
                  <a:srgbClr val="0000FF"/>
                </a:solidFill>
              </a:rPr>
              <a:t> F0, F1, F2 (</a:t>
            </a:r>
            <a:r>
              <a:rPr lang="en-US" sz="3200" b="1" dirty="0" err="1">
                <a:solidFill>
                  <a:srgbClr val="0000FF"/>
                </a:solidFill>
              </a:rPr>
              <a:t>còn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thời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gian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phải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cách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ly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quy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định</a:t>
            </a:r>
            <a:r>
              <a:rPr lang="en-US" sz="3200" b="1" dirty="0">
                <a:solidFill>
                  <a:srgbClr val="0000FF"/>
                </a:solidFill>
              </a:rPr>
              <a:t>)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vực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bị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tỏa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tham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gia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dự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</a:rPr>
              <a:t>Nghiêm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túc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chấp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hành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những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quy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định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về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phòng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chống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dịch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của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Trung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ương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Thành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Kỳ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. </a:t>
            </a:r>
            <a:r>
              <a:rPr lang="en-US" sz="3200" b="1" dirty="0" err="1">
                <a:solidFill>
                  <a:srgbClr val="0000FF"/>
                </a:solidFill>
              </a:rPr>
              <a:t>Thực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hiện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nghiêm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quy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tắc</a:t>
            </a:r>
            <a:r>
              <a:rPr lang="en-US" sz="3200" b="1" dirty="0">
                <a:solidFill>
                  <a:srgbClr val="0000FF"/>
                </a:solidFill>
              </a:rPr>
              <a:t> “5K” </a:t>
            </a:r>
            <a:r>
              <a:rPr lang="en-US" sz="3200" b="1" dirty="0" err="1">
                <a:solidFill>
                  <a:srgbClr val="0000FF"/>
                </a:solidFill>
              </a:rPr>
              <a:t>của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Bộ</a:t>
            </a:r>
            <a:r>
              <a:rPr lang="en-US" sz="3200" b="1" dirty="0">
                <a:solidFill>
                  <a:srgbClr val="0000FF"/>
                </a:solidFill>
              </a:rPr>
              <a:t> Y </a:t>
            </a:r>
            <a:r>
              <a:rPr lang="en-US" sz="3200" b="1" dirty="0" err="1">
                <a:solidFill>
                  <a:srgbClr val="0000FF"/>
                </a:solidFill>
              </a:rPr>
              <a:t>tế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đeo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khẩu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trang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đến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điểm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trên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đường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từ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điểm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về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nơi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tập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trung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sinh</a:t>
            </a:r>
            <a:r>
              <a:rPr lang="en-US" sz="3200" b="1" dirty="0">
                <a:solidFill>
                  <a:srgbClr val="0000FF"/>
                </a:solidFill>
              </a:rPr>
              <a:t>. </a:t>
            </a:r>
            <a:r>
              <a:rPr lang="en-US" sz="3200" b="1" dirty="0" err="1">
                <a:solidFill>
                  <a:srgbClr val="0000FF"/>
                </a:solidFill>
              </a:rPr>
              <a:t>Trước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phòng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sinh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phải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gỡ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khẩu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trang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để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bộ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coi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kiểm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tra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sau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đó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khẩu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trang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phòng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suốt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thời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gian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làm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bài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</a:rPr>
              <a:t>Chấp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hành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việc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thân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nhiệt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điểm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" name="Round Same Side Corner Rectangle 3"/>
          <p:cNvSpPr/>
          <p:nvPr/>
        </p:nvSpPr>
        <p:spPr>
          <a:xfrm>
            <a:off x="3862886" y="626238"/>
            <a:ext cx="5338264" cy="816372"/>
          </a:xfrm>
          <a:prstGeom prst="round2Same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ĐỐI VỚI THÍ SINH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824536" y="1053474"/>
            <a:ext cx="2000250" cy="1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546224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940378"/>
            <a:ext cx="1238975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</a:rPr>
              <a:t>Rửa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tay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bằng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sạch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xà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phòng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hoặc</a:t>
            </a:r>
            <a:r>
              <a:rPr lang="en-US" sz="3200" b="1" dirty="0">
                <a:solidFill>
                  <a:srgbClr val="0000FF"/>
                </a:solidFill>
              </a:rPr>
              <a:t> dung </a:t>
            </a:r>
            <a:r>
              <a:rPr lang="en-US" sz="3200" b="1" dirty="0" err="1">
                <a:solidFill>
                  <a:srgbClr val="0000FF"/>
                </a:solidFill>
              </a:rPr>
              <a:t>dịch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sát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khuẩn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tay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nhanh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phòng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. </a:t>
            </a:r>
            <a:r>
              <a:rPr lang="en-US" sz="3200" b="1" dirty="0" err="1">
                <a:solidFill>
                  <a:srgbClr val="0000FF"/>
                </a:solidFill>
              </a:rPr>
              <a:t>Che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mũi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miệng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khi</a:t>
            </a:r>
            <a:r>
              <a:rPr lang="en-US" sz="3200" b="1" dirty="0">
                <a:solidFill>
                  <a:srgbClr val="0000FF"/>
                </a:solidFill>
              </a:rPr>
              <a:t> ho </a:t>
            </a:r>
            <a:r>
              <a:rPr lang="en-US" sz="3200" b="1" dirty="0" err="1">
                <a:solidFill>
                  <a:srgbClr val="0000FF"/>
                </a:solidFill>
              </a:rPr>
              <a:t>hoặc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hắt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hơi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bằng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khăn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giấy</a:t>
            </a:r>
            <a:r>
              <a:rPr lang="en-US" sz="3200" b="1" dirty="0">
                <a:solidFill>
                  <a:srgbClr val="0000FF"/>
                </a:solidFill>
              </a:rPr>
              <a:t>/</a:t>
            </a:r>
            <a:r>
              <a:rPr lang="en-US" sz="3200" b="1" dirty="0" err="1">
                <a:solidFill>
                  <a:srgbClr val="0000FF"/>
                </a:solidFill>
              </a:rPr>
              <a:t>vải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hoặc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khủyu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tay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áo</a:t>
            </a:r>
            <a:r>
              <a:rPr lang="en-US" sz="3200" b="1" dirty="0">
                <a:solidFill>
                  <a:srgbClr val="0000FF"/>
                </a:solidFill>
              </a:rPr>
              <a:t>; </a:t>
            </a:r>
            <a:r>
              <a:rPr lang="en-US" sz="3200" b="1" dirty="0" err="1">
                <a:solidFill>
                  <a:srgbClr val="0000FF"/>
                </a:solidFill>
              </a:rPr>
              <a:t>Không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nhổ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bừa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bãi</a:t>
            </a:r>
            <a:r>
              <a:rPr lang="en-US" sz="3200" b="1" dirty="0">
                <a:solidFill>
                  <a:srgbClr val="0000FF"/>
                </a:solidFill>
              </a:rPr>
              <a:t>; </a:t>
            </a:r>
            <a:r>
              <a:rPr lang="en-US" sz="3200" b="1" dirty="0" err="1">
                <a:solidFill>
                  <a:srgbClr val="0000FF"/>
                </a:solidFill>
              </a:rPr>
              <a:t>Bỏ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rác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khẩu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trang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đã</a:t>
            </a:r>
            <a:r>
              <a:rPr lang="en-US" sz="3200" b="1" dirty="0">
                <a:solidFill>
                  <a:srgbClr val="0000FF"/>
                </a:solidFill>
              </a:rPr>
              <a:t> qua </a:t>
            </a:r>
            <a:r>
              <a:rPr lang="en-US" sz="3200" b="1" dirty="0" err="1">
                <a:solidFill>
                  <a:srgbClr val="0000FF"/>
                </a:solidFill>
              </a:rPr>
              <a:t>sử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dụng</a:t>
            </a:r>
            <a:r>
              <a:rPr lang="en-US" sz="3200" b="1" dirty="0">
                <a:solidFill>
                  <a:srgbClr val="0000FF"/>
                </a:solidFill>
              </a:rPr>
              <a:t> (</a:t>
            </a:r>
            <a:r>
              <a:rPr lang="en-US" sz="3200" b="1" dirty="0" err="1">
                <a:solidFill>
                  <a:srgbClr val="0000FF"/>
                </a:solidFill>
              </a:rPr>
              <a:t>nếu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có</a:t>
            </a:r>
            <a:r>
              <a:rPr lang="en-US" sz="3200" b="1" dirty="0">
                <a:solidFill>
                  <a:srgbClr val="0000FF"/>
                </a:solidFill>
              </a:rPr>
              <a:t>) </a:t>
            </a:r>
            <a:r>
              <a:rPr lang="en-US" sz="3200" b="1" dirty="0" err="1">
                <a:solidFill>
                  <a:srgbClr val="0000FF"/>
                </a:solidFill>
              </a:rPr>
              <a:t>vào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thùng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rác</a:t>
            </a:r>
            <a:r>
              <a:rPr lang="en-US" sz="3200" b="1" dirty="0">
                <a:solidFill>
                  <a:srgbClr val="0000FF"/>
                </a:solidFill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</a:rPr>
              <a:t>nơi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quy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định</a:t>
            </a:r>
            <a:r>
              <a:rPr lang="en-US" sz="3200" b="1" dirty="0">
                <a:solidFill>
                  <a:srgbClr val="0000FF"/>
                </a:solidFill>
              </a:rPr>
              <a:t>; </a:t>
            </a:r>
            <a:r>
              <a:rPr lang="en-US" sz="3200" b="1" dirty="0" err="1">
                <a:solidFill>
                  <a:srgbClr val="0000FF"/>
                </a:solidFill>
              </a:rPr>
              <a:t>khuyến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khích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dụng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bình</a:t>
            </a:r>
            <a:r>
              <a:rPr lang="en-US" sz="3200" b="1" dirty="0">
                <a:solidFill>
                  <a:srgbClr val="0000FF"/>
                </a:solidFill>
              </a:rPr>
              <a:t>/chai </a:t>
            </a:r>
            <a:r>
              <a:rPr lang="en-US" sz="3200" b="1" dirty="0" err="1">
                <a:solidFill>
                  <a:srgbClr val="0000FF"/>
                </a:solidFill>
              </a:rPr>
              <a:t>nước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uống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riêng</a:t>
            </a:r>
            <a:r>
              <a:rPr lang="en-US" sz="3200" b="1" dirty="0">
                <a:solidFill>
                  <a:srgbClr val="0000FF"/>
                </a:solidFill>
              </a:rPr>
              <a:t> (</a:t>
            </a:r>
            <a:r>
              <a:rPr lang="en-US" sz="3200" b="1" dirty="0" err="1">
                <a:solidFill>
                  <a:srgbClr val="0000FF"/>
                </a:solidFill>
              </a:rPr>
              <a:t>bình</a:t>
            </a:r>
            <a:r>
              <a:rPr lang="en-US" sz="3200" b="1" dirty="0">
                <a:solidFill>
                  <a:srgbClr val="0000FF"/>
                </a:solidFill>
              </a:rPr>
              <a:t>/chai </a:t>
            </a:r>
            <a:r>
              <a:rPr lang="en-US" sz="3200" b="1" dirty="0" err="1">
                <a:solidFill>
                  <a:srgbClr val="0000FF"/>
                </a:solidFill>
              </a:rPr>
              <a:t>trong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suốt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không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dán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nhãn</a:t>
            </a:r>
            <a:r>
              <a:rPr lang="en-US" sz="3200" b="1" dirty="0">
                <a:solidFill>
                  <a:srgbClr val="0000FF"/>
                </a:solidFill>
              </a:rPr>
              <a:t>).</a:t>
            </a:r>
          </a:p>
          <a:p>
            <a:pPr marL="571500" indent="-57150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</a:rPr>
              <a:t>Chủ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động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dõi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sức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khỏe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thân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nhiệt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hàng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ngày</a:t>
            </a:r>
            <a:r>
              <a:rPr lang="en-US" sz="3200" b="1" dirty="0">
                <a:solidFill>
                  <a:srgbClr val="0000FF"/>
                </a:solidFill>
              </a:rPr>
              <a:t>. </a:t>
            </a:r>
            <a:r>
              <a:rPr lang="en-US" sz="3200" b="1" dirty="0" err="1">
                <a:solidFill>
                  <a:srgbClr val="0000FF"/>
                </a:solidFill>
              </a:rPr>
              <a:t>Khi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có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dấu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hiệu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bất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thường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về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sức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khỏe</a:t>
            </a:r>
            <a:r>
              <a:rPr lang="en-US" sz="3200" b="1" dirty="0">
                <a:solidFill>
                  <a:srgbClr val="0000FF"/>
                </a:solidFill>
              </a:rPr>
              <a:t> (</a:t>
            </a:r>
            <a:r>
              <a:rPr lang="en-US" sz="3200" b="1" dirty="0" err="1">
                <a:solidFill>
                  <a:srgbClr val="0000FF"/>
                </a:solidFill>
              </a:rPr>
              <a:t>sốt</a:t>
            </a:r>
            <a:r>
              <a:rPr lang="en-US" sz="3200" b="1" dirty="0">
                <a:solidFill>
                  <a:srgbClr val="0000FF"/>
                </a:solidFill>
              </a:rPr>
              <a:t>, ho, </a:t>
            </a:r>
            <a:r>
              <a:rPr lang="en-US" sz="3200" b="1" dirty="0" err="1">
                <a:solidFill>
                  <a:srgbClr val="0000FF"/>
                </a:solidFill>
              </a:rPr>
              <a:t>khó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thở</a:t>
            </a:r>
            <a:r>
              <a:rPr lang="en-US" sz="3200" b="1" dirty="0">
                <a:solidFill>
                  <a:srgbClr val="0000FF"/>
                </a:solidFill>
              </a:rPr>
              <a:t>…) </a:t>
            </a:r>
            <a:r>
              <a:rPr lang="en-US" sz="3200" b="1" dirty="0" err="1">
                <a:solidFill>
                  <a:srgbClr val="0000FF"/>
                </a:solidFill>
              </a:rPr>
              <a:t>phải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báo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kịp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thời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điểm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trạm</a:t>
            </a:r>
            <a:r>
              <a:rPr lang="en-US" sz="3200" b="1" dirty="0">
                <a:solidFill>
                  <a:srgbClr val="0000FF"/>
                </a:solidFill>
              </a:rPr>
              <a:t> y </a:t>
            </a:r>
            <a:r>
              <a:rPr lang="en-US" sz="3200" b="1" dirty="0" err="1">
                <a:solidFill>
                  <a:srgbClr val="0000FF"/>
                </a:solidFill>
              </a:rPr>
              <a:t>tế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phường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nơi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sinh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cư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trú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để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được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hướng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dẫn</a:t>
            </a:r>
            <a:r>
              <a:rPr lang="en-US" sz="32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" name="Round Same Side Corner Rectangle 7"/>
          <p:cNvSpPr/>
          <p:nvPr/>
        </p:nvSpPr>
        <p:spPr>
          <a:xfrm>
            <a:off x="3862886" y="569088"/>
            <a:ext cx="5338264" cy="816372"/>
          </a:xfrm>
          <a:prstGeom prst="round2Same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ĐỐI VỚI THÍ SINH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824536" y="996324"/>
            <a:ext cx="2000250" cy="1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02864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6026" y="1940378"/>
            <a:ext cx="11007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200" b="1" dirty="0">
                <a:solidFill>
                  <a:srgbClr val="0000FF"/>
                </a:solidFill>
              </a:rPr>
              <a:t>KỸ NĂNG, PHƯƠNG PHÁP LÀM BÀI TỰ LUẬN, TRẮC NGHIỆM</a:t>
            </a:r>
          </a:p>
        </p:txBody>
      </p:sp>
      <p:sp>
        <p:nvSpPr>
          <p:cNvPr id="8" name="Round Same Side Corner Rectangle 7"/>
          <p:cNvSpPr/>
          <p:nvPr/>
        </p:nvSpPr>
        <p:spPr>
          <a:xfrm>
            <a:off x="3862886" y="569088"/>
            <a:ext cx="5338264" cy="816372"/>
          </a:xfrm>
          <a:prstGeom prst="round2Same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ĐỐI VỚI THÍ SINH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824536" y="996324"/>
            <a:ext cx="2000250" cy="1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639646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57149" y="1940378"/>
            <a:ext cx="1219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</a:rPr>
              <a:t>Nghiêm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chỉnh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chấp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hành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quy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định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về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phòng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chống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dịch</a:t>
            </a:r>
            <a:r>
              <a:rPr lang="en-US" sz="3200" b="1" dirty="0">
                <a:solidFill>
                  <a:srgbClr val="0000FF"/>
                </a:solidFill>
              </a:rPr>
              <a:t>. </a:t>
            </a:r>
            <a:r>
              <a:rPr lang="en-US" sz="3200" b="1" dirty="0" err="1">
                <a:solidFill>
                  <a:srgbClr val="0000FF"/>
                </a:solidFill>
              </a:rPr>
              <a:t>Không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tập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trung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tại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cổng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trường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không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vào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vực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phụ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huynh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đưa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sinh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đến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điểm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 ĐỨNG CÁCH ĐIỂM THI TỐI THIỂU 50m, </a:t>
            </a:r>
            <a:r>
              <a:rPr lang="en-US" sz="3200" b="1" dirty="0" err="1">
                <a:solidFill>
                  <a:srgbClr val="0000FF"/>
                </a:solidFill>
              </a:rPr>
              <a:t>sau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đó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nhanh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chóng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rời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khỏi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vực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điểm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</a:rPr>
              <a:t>Chuẩn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bị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một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đồ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dùng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nhân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thí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sinh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như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khẩu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trang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bình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uống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nhân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3200" b="1" dirty="0" err="1">
                <a:solidFill>
                  <a:srgbClr val="0000FF"/>
                </a:solidFill>
              </a:rPr>
              <a:t>khăn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giấy</a:t>
            </a:r>
            <a:r>
              <a:rPr lang="en-US" sz="3200" b="1" dirty="0">
                <a:solidFill>
                  <a:srgbClr val="0000FF"/>
                </a:solidFill>
              </a:rPr>
              <a:t>/</a:t>
            </a:r>
            <a:r>
              <a:rPr lang="en-US" sz="3200" b="1" dirty="0" err="1">
                <a:solidFill>
                  <a:srgbClr val="0000FF"/>
                </a:solidFill>
              </a:rPr>
              <a:t>vải</a:t>
            </a:r>
            <a:r>
              <a:rPr lang="en-US" sz="3200" b="1" dirty="0">
                <a:solidFill>
                  <a:srgbClr val="0000FF"/>
                </a:solidFill>
              </a:rPr>
              <a:t>. CHỦ ĐỘNG KHAI BÁO Y TẾ BẰNG QR CODE VÀ THEO DÕI THÂN NHIỆT, SỨC KHỎE CỦA THÍ SINH TRƯỚC KHI ĐẾN ĐIỂM THI.</a:t>
            </a:r>
          </a:p>
        </p:txBody>
      </p:sp>
      <p:sp>
        <p:nvSpPr>
          <p:cNvPr id="8" name="Round Same Side Corner Rectangle 7"/>
          <p:cNvSpPr/>
          <p:nvPr/>
        </p:nvSpPr>
        <p:spPr>
          <a:xfrm>
            <a:off x="3862886" y="569088"/>
            <a:ext cx="6786064" cy="816372"/>
          </a:xfrm>
          <a:prstGeom prst="round2Same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ĐỐI VỚI CHA MẸ HỌC SINH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824536" y="996324"/>
            <a:ext cx="2000250" cy="1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36307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8277" y="1850007"/>
            <a:ext cx="11413082" cy="41338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rgbClr val="002060"/>
                </a:solidFill>
              </a:rPr>
              <a:t>Các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Thầy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Cô</a:t>
            </a:r>
            <a:r>
              <a:rPr lang="en-US" sz="4400" b="1" dirty="0">
                <a:solidFill>
                  <a:srgbClr val="002060"/>
                </a:solidFill>
              </a:rPr>
              <a:t> tin </a:t>
            </a:r>
            <a:r>
              <a:rPr lang="en-US" sz="4400" b="1" dirty="0" err="1">
                <a:solidFill>
                  <a:srgbClr val="002060"/>
                </a:solidFill>
              </a:rPr>
              <a:t>tưởng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rằng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với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những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chuẩn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bị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rất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kỹ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trong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thời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gian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vừa</a:t>
            </a:r>
            <a:r>
              <a:rPr lang="en-US" sz="4400" b="1" dirty="0">
                <a:solidFill>
                  <a:srgbClr val="002060"/>
                </a:solidFill>
              </a:rPr>
              <a:t> qua, </a:t>
            </a:r>
            <a:r>
              <a:rPr lang="en-US" sz="4400" b="1" dirty="0" err="1">
                <a:solidFill>
                  <a:srgbClr val="002060"/>
                </a:solidFill>
              </a:rPr>
              <a:t>các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</a:rPr>
              <a:t>em</a:t>
            </a:r>
            <a:r>
              <a:rPr lang="en-US" sz="4400" b="1" dirty="0" smtClean="0">
                <a:solidFill>
                  <a:srgbClr val="002060"/>
                </a:solidFill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</a:rPr>
              <a:t>sẽ</a:t>
            </a:r>
            <a:r>
              <a:rPr lang="en-US" sz="4400" b="1" dirty="0" smtClean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có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một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kỳ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thi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thành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công</a:t>
            </a:r>
            <a:r>
              <a:rPr lang="en-US" sz="4400" b="1" dirty="0">
                <a:solidFill>
                  <a:srgbClr val="002060"/>
                </a:solidFill>
              </a:rPr>
              <a:t>. </a:t>
            </a:r>
          </a:p>
          <a:p>
            <a:pPr algn="ctr"/>
            <a:r>
              <a:rPr lang="en-US" sz="4400" b="1" dirty="0" err="1">
                <a:solidFill>
                  <a:srgbClr val="002060"/>
                </a:solidFill>
              </a:rPr>
              <a:t>Chúc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các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</a:rPr>
              <a:t>em</a:t>
            </a:r>
            <a:r>
              <a:rPr lang="en-US" sz="4400" b="1" dirty="0" smtClean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có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sức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khỏe</a:t>
            </a:r>
            <a:r>
              <a:rPr lang="en-US" sz="4400" b="1" dirty="0">
                <a:solidFill>
                  <a:srgbClr val="002060"/>
                </a:solidFill>
              </a:rPr>
              <a:t>, </a:t>
            </a:r>
            <a:r>
              <a:rPr lang="en-US" sz="4400" b="1" dirty="0" err="1">
                <a:solidFill>
                  <a:srgbClr val="002060"/>
                </a:solidFill>
              </a:rPr>
              <a:t>bình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tĩnh</a:t>
            </a:r>
            <a:r>
              <a:rPr lang="en-US" sz="4400" b="1" dirty="0">
                <a:solidFill>
                  <a:srgbClr val="002060"/>
                </a:solidFill>
              </a:rPr>
              <a:t>, </a:t>
            </a:r>
            <a:r>
              <a:rPr lang="en-US" sz="4400" b="1" dirty="0" err="1">
                <a:solidFill>
                  <a:srgbClr val="002060"/>
                </a:solidFill>
              </a:rPr>
              <a:t>tự</a:t>
            </a:r>
            <a:r>
              <a:rPr lang="en-US" sz="4400" b="1" dirty="0">
                <a:solidFill>
                  <a:srgbClr val="002060"/>
                </a:solidFill>
              </a:rPr>
              <a:t> tin, </a:t>
            </a:r>
          </a:p>
          <a:p>
            <a:pPr algn="ctr"/>
            <a:r>
              <a:rPr lang="en-US" sz="4400" b="1" dirty="0" err="1">
                <a:solidFill>
                  <a:srgbClr val="002060"/>
                </a:solidFill>
              </a:rPr>
              <a:t>làm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bài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thi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tốt</a:t>
            </a:r>
            <a:r>
              <a:rPr lang="en-US" sz="4400" b="1" dirty="0">
                <a:solidFill>
                  <a:srgbClr val="002060"/>
                </a:solidFill>
              </a:rPr>
              <a:t>, </a:t>
            </a:r>
            <a:r>
              <a:rPr lang="en-US" sz="4400" b="1" dirty="0" err="1">
                <a:solidFill>
                  <a:srgbClr val="002060"/>
                </a:solidFill>
              </a:rPr>
              <a:t>đạt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kết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quả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cao</a:t>
            </a:r>
            <a:r>
              <a:rPr lang="en-US" sz="4400" b="1" dirty="0">
                <a:solidFill>
                  <a:srgbClr val="002060"/>
                </a:solidFill>
              </a:rPr>
              <a:t>! </a:t>
            </a:r>
          </a:p>
        </p:txBody>
      </p:sp>
    </p:spTree>
    <p:extLst>
      <p:ext uri="{BB962C8B-B14F-4D97-AF65-F5344CB8AC3E}">
        <p14:creationId xmlns="" xmlns:p14="http://schemas.microsoft.com/office/powerpoint/2010/main" val="291441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 rot="657401">
            <a:off x="506986" y="1888647"/>
            <a:ext cx="11561378" cy="1254653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TRÁCH NHIỆM CỦA THÍ SINH</a:t>
            </a:r>
          </a:p>
        </p:txBody>
      </p:sp>
    </p:spTree>
    <p:extLst>
      <p:ext uri="{BB962C8B-B14F-4D97-AF65-F5344CB8AC3E}">
        <p14:creationId xmlns="" xmlns:p14="http://schemas.microsoft.com/office/powerpoint/2010/main" val="3839600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143" y="2017485"/>
            <a:ext cx="119162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sót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(CBCT)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72246E5B-194F-48E8-B907-371B2A4B76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517394" y="346841"/>
            <a:ext cx="9695543" cy="131297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14. </a:t>
            </a:r>
            <a:r>
              <a:rPr lang="en-US" sz="4400" b="1" dirty="0" err="1"/>
              <a:t>Trách</a:t>
            </a:r>
            <a:r>
              <a:rPr lang="en-US" sz="4400" b="1" dirty="0"/>
              <a:t> </a:t>
            </a:r>
            <a:r>
              <a:rPr lang="en-US" sz="4400" b="1" dirty="0" err="1"/>
              <a:t>nhiệm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</a:t>
            </a:r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</p:spTree>
    <p:extLst>
      <p:ext uri="{BB962C8B-B14F-4D97-AF65-F5344CB8AC3E}">
        <p14:creationId xmlns="" xmlns:p14="http://schemas.microsoft.com/office/powerpoint/2010/main" val="3497505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7905" y="263796"/>
            <a:ext cx="9695543" cy="131297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14. </a:t>
            </a:r>
            <a:r>
              <a:rPr lang="en-US" sz="4400" b="1" dirty="0" err="1"/>
              <a:t>Trách</a:t>
            </a:r>
            <a:r>
              <a:rPr lang="en-US" sz="4400" b="1" dirty="0"/>
              <a:t> </a:t>
            </a:r>
            <a:r>
              <a:rPr lang="en-US" sz="4400" b="1" dirty="0" err="1"/>
              <a:t>nhiệm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</a:t>
            </a:r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772" y="2510971"/>
            <a:ext cx="119162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3. </a:t>
            </a:r>
            <a:r>
              <a:rPr lang="en-US" sz="3600" b="1" dirty="0" err="1"/>
              <a:t>Mỗi</a:t>
            </a:r>
            <a:r>
              <a:rPr lang="en-US" sz="3600" b="1" dirty="0"/>
              <a:t> </a:t>
            </a:r>
            <a:r>
              <a:rPr lang="en-US" sz="3600" b="1" dirty="0" err="1"/>
              <a:t>buổi</a:t>
            </a:r>
            <a:r>
              <a:rPr lang="en-US" sz="3600" b="1" dirty="0"/>
              <a:t> </a:t>
            </a:r>
            <a:r>
              <a:rPr lang="en-US" sz="3600" b="1" dirty="0" err="1"/>
              <a:t>thi</a:t>
            </a:r>
            <a:r>
              <a:rPr lang="en-US" sz="3600" b="1" dirty="0"/>
              <a:t>, </a:t>
            </a:r>
            <a:r>
              <a:rPr lang="en-US" sz="3600" b="1" dirty="0" err="1"/>
              <a:t>có</a:t>
            </a:r>
            <a:r>
              <a:rPr lang="en-US" sz="3600" b="1" dirty="0"/>
              <a:t> </a:t>
            </a:r>
            <a:r>
              <a:rPr lang="en-US" sz="3600" b="1" dirty="0" err="1"/>
              <a:t>mặt</a:t>
            </a:r>
            <a:r>
              <a:rPr lang="en-US" sz="3600" b="1" dirty="0"/>
              <a:t> </a:t>
            </a:r>
            <a:r>
              <a:rPr lang="en-US" sz="3600" b="1" dirty="0" err="1"/>
              <a:t>tại</a:t>
            </a:r>
            <a:r>
              <a:rPr lang="en-US" sz="3600" b="1" dirty="0"/>
              <a:t> </a:t>
            </a:r>
            <a:r>
              <a:rPr lang="en-US" sz="3600" b="1" dirty="0" err="1"/>
              <a:t>phòng</a:t>
            </a:r>
            <a:r>
              <a:rPr lang="en-US" sz="3600" b="1" dirty="0"/>
              <a:t> </a:t>
            </a:r>
            <a:r>
              <a:rPr lang="en-US" sz="3600" b="1" dirty="0" err="1"/>
              <a:t>thi</a:t>
            </a:r>
            <a:r>
              <a:rPr lang="en-US" sz="3600" b="1" dirty="0"/>
              <a:t> </a:t>
            </a:r>
            <a:r>
              <a:rPr lang="en-US" sz="3600" b="1" dirty="0" err="1"/>
              <a:t>đúng</a:t>
            </a:r>
            <a:r>
              <a:rPr lang="en-US" sz="3600" b="1" dirty="0"/>
              <a:t> </a:t>
            </a:r>
            <a:r>
              <a:rPr lang="en-US" sz="3600" b="1" dirty="0" err="1"/>
              <a:t>thời</a:t>
            </a:r>
            <a:r>
              <a:rPr lang="en-US" sz="3600" b="1" dirty="0"/>
              <a:t> </a:t>
            </a:r>
            <a:r>
              <a:rPr lang="en-US" sz="3600" b="1" dirty="0" err="1"/>
              <a:t>gian</a:t>
            </a:r>
            <a:r>
              <a:rPr lang="en-US" sz="3600" b="1" dirty="0"/>
              <a:t> </a:t>
            </a:r>
            <a:r>
              <a:rPr lang="en-US" sz="3600" b="1" dirty="0" err="1"/>
              <a:t>quy</a:t>
            </a:r>
            <a:r>
              <a:rPr lang="en-US" sz="3600" b="1" dirty="0"/>
              <a:t> </a:t>
            </a:r>
            <a:r>
              <a:rPr lang="en-US" sz="3600" b="1" dirty="0" err="1"/>
              <a:t>định</a:t>
            </a:r>
            <a:r>
              <a:rPr lang="en-US" sz="3600" b="1" dirty="0"/>
              <a:t>, </a:t>
            </a:r>
            <a:r>
              <a:rPr lang="en-US" sz="3600" b="1" dirty="0" err="1"/>
              <a:t>chấp</a:t>
            </a:r>
            <a:r>
              <a:rPr lang="en-US" sz="3600" b="1" dirty="0"/>
              <a:t> </a:t>
            </a:r>
            <a:r>
              <a:rPr lang="en-US" sz="3600" b="1" dirty="0" err="1"/>
              <a:t>hành</a:t>
            </a:r>
            <a:r>
              <a:rPr lang="en-US" sz="3600" b="1" dirty="0"/>
              <a:t> </a:t>
            </a:r>
            <a:r>
              <a:rPr lang="en-US" sz="3600" b="1" dirty="0" err="1"/>
              <a:t>hiệu</a:t>
            </a:r>
            <a:r>
              <a:rPr lang="en-US" sz="3600" b="1" dirty="0"/>
              <a:t> </a:t>
            </a:r>
            <a:r>
              <a:rPr lang="en-US" sz="3600" b="1" dirty="0" err="1"/>
              <a:t>lệnh</a:t>
            </a:r>
            <a:r>
              <a:rPr lang="en-US" sz="3600" b="1" dirty="0"/>
              <a:t> </a:t>
            </a:r>
            <a:r>
              <a:rPr lang="en-US" sz="3600" b="1" dirty="0" err="1"/>
              <a:t>của</a:t>
            </a:r>
            <a:r>
              <a:rPr lang="en-US" sz="3600" b="1" dirty="0"/>
              <a:t> Ban </a:t>
            </a:r>
            <a:r>
              <a:rPr lang="en-US" sz="3600" b="1" dirty="0" err="1"/>
              <a:t>Coi</a:t>
            </a:r>
            <a:r>
              <a:rPr lang="en-US" sz="3600" b="1" dirty="0"/>
              <a:t> </a:t>
            </a:r>
            <a:r>
              <a:rPr lang="en-US" sz="3600" b="1" dirty="0" err="1"/>
              <a:t>thi</a:t>
            </a:r>
            <a:r>
              <a:rPr lang="en-US" sz="3600" b="1" dirty="0"/>
              <a:t> </a:t>
            </a:r>
            <a:r>
              <a:rPr lang="en-US" sz="3600" b="1" dirty="0" err="1"/>
              <a:t>và</a:t>
            </a:r>
            <a:r>
              <a:rPr lang="en-US" sz="3600" b="1" dirty="0"/>
              <a:t> </a:t>
            </a:r>
            <a:r>
              <a:rPr lang="en-US" sz="3600" b="1" dirty="0" err="1"/>
              <a:t>hướng</a:t>
            </a:r>
            <a:r>
              <a:rPr lang="en-US" sz="3600" b="1" dirty="0"/>
              <a:t> </a:t>
            </a:r>
            <a:r>
              <a:rPr lang="en-US" sz="3600" b="1" dirty="0" err="1"/>
              <a:t>dẫn</a:t>
            </a:r>
            <a:r>
              <a:rPr lang="en-US" sz="3600" b="1" dirty="0"/>
              <a:t> </a:t>
            </a:r>
            <a:r>
              <a:rPr lang="en-US" sz="3600" b="1" dirty="0" err="1"/>
              <a:t>của</a:t>
            </a:r>
            <a:r>
              <a:rPr lang="en-US" sz="3600" b="1" dirty="0"/>
              <a:t> CBCT. </a:t>
            </a:r>
            <a:r>
              <a:rPr lang="en-US" sz="3600" b="1" dirty="0" err="1"/>
              <a:t>Thí</a:t>
            </a:r>
            <a:r>
              <a:rPr lang="en-US" sz="3600" b="1" dirty="0"/>
              <a:t> </a:t>
            </a:r>
            <a:r>
              <a:rPr lang="en-US" sz="3600" b="1" dirty="0" err="1"/>
              <a:t>sinh</a:t>
            </a:r>
            <a:r>
              <a:rPr lang="en-US" sz="3600" b="1" dirty="0"/>
              <a:t> </a:t>
            </a:r>
            <a:r>
              <a:rPr lang="en-US" sz="3600" b="1" dirty="0" err="1"/>
              <a:t>đến</a:t>
            </a:r>
            <a:r>
              <a:rPr lang="en-US" sz="3600" b="1" dirty="0"/>
              <a:t> </a:t>
            </a:r>
            <a:r>
              <a:rPr lang="en-US" sz="3600" b="1" dirty="0" err="1"/>
              <a:t>chậm</a:t>
            </a:r>
            <a:r>
              <a:rPr lang="en-US" sz="3600" b="1" dirty="0"/>
              <a:t> </a:t>
            </a:r>
            <a:r>
              <a:rPr lang="en-US" sz="3600" b="1" dirty="0" err="1"/>
              <a:t>quá</a:t>
            </a:r>
            <a:r>
              <a:rPr lang="en-US" sz="3600" b="1" dirty="0"/>
              <a:t> 15 </a:t>
            </a:r>
            <a:r>
              <a:rPr lang="en-US" sz="3600" b="1" dirty="0" err="1"/>
              <a:t>phút</a:t>
            </a:r>
            <a:r>
              <a:rPr lang="en-US" sz="3600" b="1" dirty="0"/>
              <a:t> </a:t>
            </a:r>
            <a:r>
              <a:rPr lang="en-US" sz="3600" b="1" dirty="0" err="1"/>
              <a:t>sau</a:t>
            </a:r>
            <a:r>
              <a:rPr lang="en-US" sz="3600" b="1" dirty="0"/>
              <a:t> </a:t>
            </a:r>
            <a:r>
              <a:rPr lang="en-US" sz="3600" b="1" dirty="0" err="1"/>
              <a:t>khi</a:t>
            </a:r>
            <a:r>
              <a:rPr lang="en-US" sz="3600" b="1" dirty="0"/>
              <a:t> </a:t>
            </a:r>
            <a:r>
              <a:rPr lang="en-US" sz="3600" b="1" dirty="0" err="1"/>
              <a:t>có</a:t>
            </a:r>
            <a:r>
              <a:rPr lang="en-US" sz="3600" b="1" dirty="0"/>
              <a:t> </a:t>
            </a:r>
            <a:r>
              <a:rPr lang="en-US" sz="3600" b="1" dirty="0" err="1"/>
              <a:t>hiệu</a:t>
            </a:r>
            <a:r>
              <a:rPr lang="en-US" sz="3600" b="1" dirty="0"/>
              <a:t> </a:t>
            </a:r>
            <a:r>
              <a:rPr lang="en-US" sz="3600" b="1" dirty="0" err="1"/>
              <a:t>lệnh</a:t>
            </a:r>
            <a:r>
              <a:rPr lang="en-US" sz="3600" b="1" dirty="0"/>
              <a:t> </a:t>
            </a:r>
            <a:r>
              <a:rPr lang="en-US" sz="3600" b="1" dirty="0" err="1"/>
              <a:t>tính</a:t>
            </a:r>
            <a:r>
              <a:rPr lang="en-US" sz="3600" b="1" dirty="0"/>
              <a:t> </a:t>
            </a:r>
            <a:r>
              <a:rPr lang="en-US" sz="3600" b="1" dirty="0" err="1"/>
              <a:t>giờ</a:t>
            </a:r>
            <a:r>
              <a:rPr lang="en-US" sz="3600" b="1" dirty="0"/>
              <a:t> </a:t>
            </a:r>
            <a:r>
              <a:rPr lang="en-US" sz="3600" b="1" dirty="0" err="1"/>
              <a:t>làm</a:t>
            </a:r>
            <a:r>
              <a:rPr lang="en-US" sz="3600" b="1" dirty="0"/>
              <a:t> </a:t>
            </a:r>
            <a:r>
              <a:rPr lang="en-US" sz="3600" b="1" dirty="0" err="1"/>
              <a:t>bài</a:t>
            </a:r>
            <a:r>
              <a:rPr lang="en-US" sz="3600" b="1" dirty="0"/>
              <a:t> </a:t>
            </a:r>
            <a:r>
              <a:rPr lang="en-US" sz="3600" b="1" dirty="0" err="1"/>
              <a:t>sẽ</a:t>
            </a:r>
            <a:r>
              <a:rPr lang="en-US" sz="3600" b="1" dirty="0"/>
              <a:t> </a:t>
            </a:r>
            <a:r>
              <a:rPr lang="en-US" sz="3600" b="1" dirty="0" err="1"/>
              <a:t>không</a:t>
            </a:r>
            <a:r>
              <a:rPr lang="en-US" sz="3600" b="1" dirty="0"/>
              <a:t> </a:t>
            </a:r>
            <a:r>
              <a:rPr lang="en-US" sz="3600" b="1" dirty="0" err="1"/>
              <a:t>được</a:t>
            </a:r>
            <a:r>
              <a:rPr lang="en-US" sz="3600" b="1" dirty="0"/>
              <a:t> </a:t>
            </a:r>
            <a:r>
              <a:rPr lang="en-US" sz="3600" b="1" dirty="0" err="1"/>
              <a:t>dự</a:t>
            </a:r>
            <a:r>
              <a:rPr lang="en-US" sz="3600" b="1" dirty="0"/>
              <a:t> </a:t>
            </a:r>
            <a:r>
              <a:rPr lang="en-US" sz="3600" b="1" dirty="0" err="1"/>
              <a:t>thi</a:t>
            </a:r>
            <a:r>
              <a:rPr lang="en-US" sz="3600" b="1" dirty="0"/>
              <a:t> </a:t>
            </a:r>
            <a:r>
              <a:rPr lang="en-US" sz="3600" b="1" dirty="0" err="1"/>
              <a:t>buổi</a:t>
            </a:r>
            <a:r>
              <a:rPr lang="en-US" sz="3600" b="1" dirty="0"/>
              <a:t> </a:t>
            </a:r>
            <a:r>
              <a:rPr lang="en-US" sz="3600" b="1" dirty="0" err="1"/>
              <a:t>thi</a:t>
            </a:r>
            <a:r>
              <a:rPr lang="en-US" sz="3600" b="1" dirty="0"/>
              <a:t> </a:t>
            </a:r>
            <a:r>
              <a:rPr lang="en-US" sz="3600" b="1" dirty="0" err="1"/>
              <a:t>đó</a:t>
            </a:r>
            <a:r>
              <a:rPr lang="en-US" sz="3600" b="1" dirty="0"/>
              <a:t>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D3746B15-5422-4BE3-ACC0-1500888CD0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00976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11684" y="169203"/>
            <a:ext cx="9695543" cy="131297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15/2020/TT-BGDĐT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26/5/2020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7372" y="1953869"/>
            <a:ext cx="116549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CBCT;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TLTN,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in;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rách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nhoè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CBCT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05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F993C43D-1C5F-4987-BBAF-1663C3B99F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6881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54030" y="137672"/>
            <a:ext cx="9402854" cy="116561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15/2020/TT-BGDĐT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26/5/2020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6318" y="1952112"/>
            <a:ext cx="116549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đ)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CBCT,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CBCT ý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TLTN;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3F6BDF4F-CCBB-4E4B-B65F-F2A504BF37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87152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64540" y="137672"/>
            <a:ext cx="9402854" cy="9618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Điều</a:t>
            </a:r>
            <a:r>
              <a:rPr lang="en-US" sz="4400" b="1" dirty="0"/>
              <a:t> 14. </a:t>
            </a:r>
            <a:r>
              <a:rPr lang="en-US" sz="4400" b="1" dirty="0" err="1"/>
              <a:t>Trách</a:t>
            </a:r>
            <a:r>
              <a:rPr lang="en-US" sz="4400" b="1" dirty="0"/>
              <a:t> </a:t>
            </a:r>
            <a:r>
              <a:rPr lang="en-US" sz="4400" b="1" dirty="0" err="1"/>
              <a:t>nhiệm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thí</a:t>
            </a:r>
            <a:r>
              <a:rPr lang="en-US" sz="4400" b="1" dirty="0"/>
              <a:t> </a:t>
            </a:r>
            <a:r>
              <a:rPr lang="en-US" sz="4400" b="1" dirty="0" err="1"/>
              <a:t>sinh</a:t>
            </a:r>
            <a:r>
              <a:rPr lang="en-US" sz="4400" b="1" dirty="0"/>
              <a:t> </a:t>
            </a:r>
          </a:p>
          <a:p>
            <a:pPr algn="ctr"/>
            <a:r>
              <a:rPr lang="en-US" sz="2400" i="1" dirty="0"/>
              <a:t>(</a:t>
            </a:r>
            <a:r>
              <a:rPr lang="en-US" sz="2400" i="1" dirty="0" err="1"/>
              <a:t>trích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</a:t>
            </a:r>
            <a:r>
              <a:rPr lang="en-US" sz="2400" i="1" dirty="0" err="1"/>
              <a:t>tư</a:t>
            </a:r>
            <a:r>
              <a:rPr lang="en-US" sz="2400" i="1" dirty="0"/>
              <a:t> </a:t>
            </a:r>
            <a:r>
              <a:rPr lang="vi-VN" sz="2000" i="1" dirty="0"/>
              <a:t>15/2020/TT-BGDĐT</a:t>
            </a:r>
            <a:r>
              <a:rPr lang="en-US" sz="2400" i="1" dirty="0"/>
              <a:t>, </a:t>
            </a:r>
            <a:r>
              <a:rPr lang="en-US" sz="2400" i="1" dirty="0" err="1"/>
              <a:t>ngày</a:t>
            </a:r>
            <a:r>
              <a:rPr lang="en-US" sz="2400" i="1" dirty="0"/>
              <a:t> 26/5/2020 </a:t>
            </a:r>
            <a:r>
              <a:rPr lang="en-US" sz="2400" i="1" dirty="0" err="1"/>
              <a:t>của</a:t>
            </a:r>
            <a:r>
              <a:rPr lang="en-US" sz="2400" i="1" dirty="0"/>
              <a:t> </a:t>
            </a:r>
            <a:r>
              <a:rPr lang="en-US" sz="2400" i="1" dirty="0" err="1"/>
              <a:t>Bộ</a:t>
            </a:r>
            <a:r>
              <a:rPr lang="en-US" sz="2400" i="1" dirty="0"/>
              <a:t> GD&amp;ĐT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599" y="1443090"/>
            <a:ext cx="117348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CBCT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ý can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TLTN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k)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2/3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2186AFA9-43C8-435F-8031-20EE0351FE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0590" cy="1147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3560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44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3412</Words>
  <Application>Microsoft Office PowerPoint</Application>
  <PresentationFormat>Custom</PresentationFormat>
  <Paragraphs>134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Slide 1</vt:lpstr>
      <vt:lpstr>THÍ SINH LÀM THỦ TỤC DỰ THI, ĐÍNH CHÍNH SAI SÓT THÔNG TIN(NẾU CÓ)</vt:lpstr>
      <vt:lpstr>THÍ SINH NGHE PHỔ BIẾN  QUY CHẾ THI</vt:lpstr>
      <vt:lpstr>TRÁCH NHIỆM CỦA THÍ SINH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MỘT SỐ NỘI DUNG PHỔ BIẾN TỚI THÍ SINH DỰ THI VÀO LỚP 10 THPT</dc:title>
  <dc:creator>Nguyen Cao Cuong</dc:creator>
  <cp:lastModifiedBy>Administrator</cp:lastModifiedBy>
  <cp:revision>33</cp:revision>
  <dcterms:created xsi:type="dcterms:W3CDTF">2021-06-04T01:10:29Z</dcterms:created>
  <dcterms:modified xsi:type="dcterms:W3CDTF">2021-06-09T08:59:59Z</dcterms:modified>
</cp:coreProperties>
</file>