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555DAD-52BD-4791-93C2-BE71E64DE21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329730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55DAD-52BD-4791-93C2-BE71E64DE21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15237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55DAD-52BD-4791-93C2-BE71E64DE21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397972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55DAD-52BD-4791-93C2-BE71E64DE21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208030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555DAD-52BD-4791-93C2-BE71E64DE21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289784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555DAD-52BD-4791-93C2-BE71E64DE21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102400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55DAD-52BD-4791-93C2-BE71E64DE217}" type="datetimeFigureOut">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241882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555DAD-52BD-4791-93C2-BE71E64DE217}"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274857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55DAD-52BD-4791-93C2-BE71E64DE217}" type="datetimeFigureOut">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9841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555DAD-52BD-4791-93C2-BE71E64DE21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132623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555DAD-52BD-4791-93C2-BE71E64DE21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0F06F-E019-4EA0-9AC6-6DD16E3FC350}" type="slidenum">
              <a:rPr lang="en-US" smtClean="0"/>
              <a:t>‹#›</a:t>
            </a:fld>
            <a:endParaRPr lang="en-US"/>
          </a:p>
        </p:txBody>
      </p:sp>
    </p:spTree>
    <p:extLst>
      <p:ext uri="{BB962C8B-B14F-4D97-AF65-F5344CB8AC3E}">
        <p14:creationId xmlns:p14="http://schemas.microsoft.com/office/powerpoint/2010/main" val="417479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55DAD-52BD-4791-93C2-BE71E64DE217}" type="datetimeFigureOut">
              <a:rPr lang="en-US" smtClean="0"/>
              <a:t>9/15/2022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0F06F-E019-4EA0-9AC6-6DD16E3FC350}" type="slidenum">
              <a:rPr lang="en-US" smtClean="0"/>
              <a:t>‹#›</a:t>
            </a:fld>
            <a:endParaRPr lang="en-US"/>
          </a:p>
        </p:txBody>
      </p:sp>
    </p:spTree>
    <p:extLst>
      <p:ext uri="{BB962C8B-B14F-4D97-AF65-F5344CB8AC3E}">
        <p14:creationId xmlns:p14="http://schemas.microsoft.com/office/powerpoint/2010/main" val="2058715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0310" y="452284"/>
            <a:ext cx="7207045" cy="646331"/>
          </a:xfrm>
          <a:prstGeom prst="rect">
            <a:avLst/>
          </a:prstGeom>
          <a:noFill/>
        </p:spPr>
        <p:txBody>
          <a:bodyPr wrap="square" rtlCol="0">
            <a:spAutoFit/>
          </a:bodyPr>
          <a:lstStyle/>
          <a:p>
            <a:pPr algn="ctr"/>
            <a:r>
              <a:rPr lang="vi-VN" sz="3600" b="1" dirty="0" smtClean="0">
                <a:solidFill>
                  <a:srgbClr val="FF0000"/>
                </a:solidFill>
                <a:latin typeface="+mj-lt"/>
              </a:rPr>
              <a:t>BÀI 1. NGUYÊN TỬ </a:t>
            </a:r>
            <a:endParaRPr lang="en-US" sz="3600" b="1" dirty="0">
              <a:solidFill>
                <a:srgbClr val="FF0000"/>
              </a:solidFill>
              <a:latin typeface="+mj-lt"/>
            </a:endParaRPr>
          </a:p>
        </p:txBody>
      </p:sp>
      <p:sp>
        <p:nvSpPr>
          <p:cNvPr id="5" name="TextBox 4"/>
          <p:cNvSpPr txBox="1"/>
          <p:nvPr/>
        </p:nvSpPr>
        <p:spPr>
          <a:xfrm>
            <a:off x="1533832" y="1098615"/>
            <a:ext cx="9458632" cy="3600986"/>
          </a:xfrm>
          <a:prstGeom prst="rect">
            <a:avLst/>
          </a:prstGeom>
          <a:noFill/>
        </p:spPr>
        <p:txBody>
          <a:bodyPr wrap="square" rtlCol="0">
            <a:spAutoFit/>
          </a:bodyPr>
          <a:lstStyle/>
          <a:p>
            <a:pPr algn="ctr"/>
            <a:r>
              <a:rPr lang="vi-VN" sz="2800" b="1" i="1" dirty="0" smtClean="0">
                <a:effectLst>
                  <a:outerShdw blurRad="38100" dist="38100" dir="2700000" algn="tl">
                    <a:srgbClr val="000000">
                      <a:alpha val="43137"/>
                    </a:srgbClr>
                  </a:outerShdw>
                </a:effectLst>
                <a:latin typeface="+mj-lt"/>
              </a:rPr>
              <a:t>Nội dung cần nắm được: </a:t>
            </a:r>
          </a:p>
          <a:p>
            <a:pPr algn="just"/>
            <a:r>
              <a:rPr lang="vi-VN" sz="2000" b="1" dirty="0" smtClean="0">
                <a:latin typeface="+mj-lt"/>
              </a:rPr>
              <a:t>1, </a:t>
            </a:r>
            <a:r>
              <a:rPr lang="vi-VN" sz="2000" dirty="0" smtClean="0">
                <a:latin typeface="+mj-lt"/>
              </a:rPr>
              <a:t>Các chất được tạo ra từ nguyên tử. Nguyên tử là những hạt vô cùng nhỏ bé và trung hòa về điện. </a:t>
            </a:r>
          </a:p>
          <a:p>
            <a:pPr algn="just"/>
            <a:r>
              <a:rPr lang="vi-VN" sz="2000" b="1" dirty="0" smtClean="0">
                <a:latin typeface="+mj-lt"/>
              </a:rPr>
              <a:t>2, </a:t>
            </a:r>
            <a:r>
              <a:rPr lang="vi-VN" sz="2000" dirty="0" smtClean="0">
                <a:latin typeface="+mj-lt"/>
              </a:rPr>
              <a:t>Cấu tạo nguyên tử gồm </a:t>
            </a:r>
          </a:p>
          <a:p>
            <a:pPr algn="just"/>
            <a:r>
              <a:rPr lang="vi-VN" sz="2000" dirty="0" smtClean="0">
                <a:latin typeface="+mj-lt"/>
              </a:rPr>
              <a:t>+ Vỏ nguyên tử :               Tạo bởi 1 hay nhiều electron, mang điện tích âm.</a:t>
            </a:r>
          </a:p>
          <a:p>
            <a:pPr algn="just"/>
            <a:r>
              <a:rPr lang="vi-VN" sz="2000" dirty="0" smtClean="0">
                <a:latin typeface="+mj-lt"/>
              </a:rPr>
              <a:t>+ Hạt nhân nguyên tử :     Proton: mang điện tích dương</a:t>
            </a:r>
          </a:p>
          <a:p>
            <a:pPr algn="just"/>
            <a:r>
              <a:rPr lang="vi-VN" sz="2000" dirty="0">
                <a:latin typeface="+mj-lt"/>
              </a:rPr>
              <a:t> </a:t>
            </a:r>
            <a:r>
              <a:rPr lang="vi-VN" sz="2000" dirty="0" smtClean="0">
                <a:latin typeface="+mj-lt"/>
              </a:rPr>
              <a:t>                                         </a:t>
            </a:r>
            <a:r>
              <a:rPr lang="vi-VN" sz="2000" dirty="0">
                <a:latin typeface="+mj-lt"/>
              </a:rPr>
              <a:t>N</a:t>
            </a:r>
            <a:r>
              <a:rPr lang="vi-VN" sz="2000" dirty="0" smtClean="0">
                <a:latin typeface="+mj-lt"/>
              </a:rPr>
              <a:t>eutron: Không mang điện</a:t>
            </a:r>
          </a:p>
          <a:p>
            <a:pPr algn="just"/>
            <a:r>
              <a:rPr lang="vi-VN" sz="2000" b="1" dirty="0" smtClean="0">
                <a:latin typeface="+mj-lt"/>
              </a:rPr>
              <a:t>3, </a:t>
            </a:r>
            <a:r>
              <a:rPr lang="vi-VN" sz="2000" dirty="0" smtClean="0">
                <a:latin typeface="+mj-lt"/>
              </a:rPr>
              <a:t>Theo mô hình Rơ – dơ- pho – Bo: Electron chuyển động xung quanh hạt nhân theo 1 quỹ đạo xác định và sắp xếp thành từng lớp , mỗi lớp có số electron xác định. </a:t>
            </a:r>
          </a:p>
          <a:p>
            <a:pPr algn="just"/>
            <a:r>
              <a:rPr lang="vi-VN" sz="2000" b="1" dirty="0" smtClean="0">
                <a:latin typeface="+mj-lt"/>
              </a:rPr>
              <a:t>4, </a:t>
            </a:r>
            <a:r>
              <a:rPr lang="vi-VN" sz="2000" dirty="0" smtClean="0">
                <a:latin typeface="+mj-lt"/>
              </a:rPr>
              <a:t>Khối lượng nguyên tử được coi bằng tổng khối lượng của proton và neutron có trong nguyên tử, tính bằng đơn vị amu. </a:t>
            </a:r>
          </a:p>
        </p:txBody>
      </p:sp>
    </p:spTree>
    <p:extLst>
      <p:ext uri="{BB962C8B-B14F-4D97-AF65-F5344CB8AC3E}">
        <p14:creationId xmlns:p14="http://schemas.microsoft.com/office/powerpoint/2010/main" val="194437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arn(inVertic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barn(inVertic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032" y="174383"/>
            <a:ext cx="10854813" cy="400110"/>
          </a:xfrm>
          <a:prstGeom prst="rect">
            <a:avLst/>
          </a:prstGeom>
          <a:noFill/>
        </p:spPr>
        <p:txBody>
          <a:bodyPr wrap="square" rtlCol="0">
            <a:spAutoFit/>
          </a:bodyPr>
          <a:lstStyle/>
          <a:p>
            <a:r>
              <a:rPr lang="vi-VN" sz="2000" b="1" dirty="0" smtClean="0">
                <a:latin typeface="+mj-lt"/>
              </a:rPr>
              <a:t>Gv</a:t>
            </a:r>
            <a:r>
              <a:rPr lang="vi-VN" sz="2000" dirty="0" smtClean="0">
                <a:latin typeface="+mj-lt"/>
              </a:rPr>
              <a:t> hướng dẫn HS hoàn thành bài tập 4/SGK tr 10 . </a:t>
            </a:r>
          </a:p>
        </p:txBody>
      </p:sp>
      <p:sp>
        <p:nvSpPr>
          <p:cNvPr id="3" name="TextBox 2"/>
          <p:cNvSpPr txBox="1"/>
          <p:nvPr/>
        </p:nvSpPr>
        <p:spPr>
          <a:xfrm>
            <a:off x="476864" y="674778"/>
            <a:ext cx="10903975" cy="707886"/>
          </a:xfrm>
          <a:prstGeom prst="rect">
            <a:avLst/>
          </a:prstGeom>
          <a:noFill/>
        </p:spPr>
        <p:txBody>
          <a:bodyPr wrap="square" rtlCol="0">
            <a:spAutoFit/>
          </a:bodyPr>
          <a:lstStyle/>
          <a:p>
            <a:r>
              <a:rPr lang="vi-VN" sz="2000" b="1" dirty="0" smtClean="0">
                <a:latin typeface="+mj-lt"/>
              </a:rPr>
              <a:t>Bài 4. </a:t>
            </a:r>
            <a:r>
              <a:rPr lang="vi-VN" sz="2000" dirty="0" smtClean="0">
                <a:latin typeface="+mj-lt"/>
              </a:rPr>
              <a:t>Nguyên tử nitrogen và silicon có số electron lần lượt là 7 và 14. Hãy cho biết mỗi nguyên tử nitrogen và silicon có bao nhiêu lớp electron và có bao nhiêu electron lớp ngoài cùng. </a:t>
            </a:r>
            <a:endParaRPr lang="en-US" sz="2000" dirty="0">
              <a:latin typeface="+mj-lt"/>
            </a:endParaRPr>
          </a:p>
        </p:txBody>
      </p:sp>
      <p:sp>
        <p:nvSpPr>
          <p:cNvPr id="4" name="TextBox 3"/>
          <p:cNvSpPr txBox="1"/>
          <p:nvPr/>
        </p:nvSpPr>
        <p:spPr>
          <a:xfrm>
            <a:off x="476864" y="1413818"/>
            <a:ext cx="11090787" cy="1631216"/>
          </a:xfrm>
          <a:prstGeom prst="rect">
            <a:avLst/>
          </a:prstGeom>
          <a:noFill/>
        </p:spPr>
        <p:txBody>
          <a:bodyPr wrap="square" rtlCol="0">
            <a:spAutoFit/>
          </a:bodyPr>
          <a:lstStyle/>
          <a:p>
            <a:r>
              <a:rPr lang="vi-VN" sz="2000" b="1" dirty="0" smtClean="0">
                <a:latin typeface="+mj-lt"/>
              </a:rPr>
              <a:t>Bước 1: </a:t>
            </a:r>
            <a:r>
              <a:rPr lang="vi-VN" sz="2000" dirty="0" smtClean="0">
                <a:latin typeface="+mj-lt"/>
              </a:rPr>
              <a:t>Vẽ mô hình cấu tạo của các nguyên tử , đảm bảo quy tắc:</a:t>
            </a:r>
          </a:p>
          <a:p>
            <a:r>
              <a:rPr lang="vi-VN" sz="2000" dirty="0">
                <a:latin typeface="+mj-lt"/>
              </a:rPr>
              <a:t>Lớp thứ nhất ( lớp gần hạt nhân) nhất, có tối đa 2 e</a:t>
            </a:r>
          </a:p>
          <a:p>
            <a:r>
              <a:rPr lang="vi-VN" sz="2000" dirty="0">
                <a:latin typeface="+mj-lt"/>
              </a:rPr>
              <a:t>Lớp thứ 2 có tối đa 8 e</a:t>
            </a:r>
          </a:p>
          <a:p>
            <a:r>
              <a:rPr lang="vi-VN" sz="2000" dirty="0">
                <a:latin typeface="+mj-lt"/>
              </a:rPr>
              <a:t>Lớp thứ 3 có tối đa 18 e </a:t>
            </a:r>
            <a:endParaRPr lang="vi-VN" sz="2000" dirty="0" smtClean="0">
              <a:latin typeface="+mj-lt"/>
            </a:endParaRPr>
          </a:p>
          <a:p>
            <a:r>
              <a:rPr lang="vi-VN" sz="2000" b="1" dirty="0" smtClean="0">
                <a:latin typeface="+mj-lt"/>
              </a:rPr>
              <a:t>Bước 2: </a:t>
            </a:r>
            <a:r>
              <a:rPr lang="vi-VN" sz="2000" dirty="0" smtClean="0">
                <a:latin typeface="+mj-lt"/>
              </a:rPr>
              <a:t>Dựa vào mô hình cấu tạo -&gt;Xác định được số lớp e  và số e lớp ngoài cùng. </a:t>
            </a:r>
            <a:endParaRPr lang="en-US" sz="2000" dirty="0">
              <a:latin typeface="+mj-lt"/>
            </a:endParaRPr>
          </a:p>
        </p:txBody>
      </p:sp>
      <p:sp>
        <p:nvSpPr>
          <p:cNvPr id="5" name="TextBox 4"/>
          <p:cNvSpPr txBox="1"/>
          <p:nvPr/>
        </p:nvSpPr>
        <p:spPr>
          <a:xfrm>
            <a:off x="1793159" y="5161773"/>
            <a:ext cx="1270818" cy="400110"/>
          </a:xfrm>
          <a:prstGeom prst="rect">
            <a:avLst/>
          </a:prstGeom>
          <a:noFill/>
        </p:spPr>
        <p:txBody>
          <a:bodyPr wrap="square" rtlCol="0">
            <a:spAutoFit/>
          </a:bodyPr>
          <a:lstStyle/>
          <a:p>
            <a:r>
              <a:rPr lang="vi-VN" sz="2000" dirty="0">
                <a:latin typeface="+mj-lt"/>
              </a:rPr>
              <a:t>N</a:t>
            </a:r>
            <a:r>
              <a:rPr lang="vi-VN" sz="2000" dirty="0" smtClean="0">
                <a:latin typeface="+mj-lt"/>
              </a:rPr>
              <a:t>itrogen</a:t>
            </a:r>
            <a:endParaRPr lang="en-US" sz="2000" dirty="0">
              <a:latin typeface="+mj-lt"/>
            </a:endParaRPr>
          </a:p>
        </p:txBody>
      </p:sp>
      <p:sp>
        <p:nvSpPr>
          <p:cNvPr id="6" name="Oval 5"/>
          <p:cNvSpPr/>
          <p:nvPr/>
        </p:nvSpPr>
        <p:spPr>
          <a:xfrm>
            <a:off x="2144660" y="3679571"/>
            <a:ext cx="737420" cy="393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mj-lt"/>
              </a:rPr>
              <a:t>7p </a:t>
            </a:r>
            <a:endParaRPr lang="en-US" sz="2000" dirty="0">
              <a:latin typeface="+mj-lt"/>
            </a:endParaRPr>
          </a:p>
        </p:txBody>
      </p:sp>
      <p:sp>
        <p:nvSpPr>
          <p:cNvPr id="7" name="Oval 6"/>
          <p:cNvSpPr/>
          <p:nvPr/>
        </p:nvSpPr>
        <p:spPr>
          <a:xfrm>
            <a:off x="1233949" y="4001728"/>
            <a:ext cx="2448232" cy="14158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8" name="Oval 7"/>
          <p:cNvSpPr/>
          <p:nvPr/>
        </p:nvSpPr>
        <p:spPr>
          <a:xfrm>
            <a:off x="1396179" y="3313653"/>
            <a:ext cx="2143433" cy="11374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9" name="Oval 8"/>
          <p:cNvSpPr/>
          <p:nvPr/>
        </p:nvSpPr>
        <p:spPr>
          <a:xfrm>
            <a:off x="1967680" y="4355812"/>
            <a:ext cx="176980" cy="11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0" name="Oval 9"/>
          <p:cNvSpPr/>
          <p:nvPr/>
        </p:nvSpPr>
        <p:spPr>
          <a:xfrm flipH="1">
            <a:off x="3045542" y="3374766"/>
            <a:ext cx="152400" cy="1762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1" name="Oval 10"/>
          <p:cNvSpPr/>
          <p:nvPr/>
        </p:nvSpPr>
        <p:spPr>
          <a:xfrm>
            <a:off x="334297" y="2999008"/>
            <a:ext cx="4188542" cy="1956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2" name="Oval 11"/>
          <p:cNvSpPr/>
          <p:nvPr/>
        </p:nvSpPr>
        <p:spPr>
          <a:xfrm>
            <a:off x="2290916" y="2934863"/>
            <a:ext cx="176980" cy="11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3" name="Oval 12"/>
          <p:cNvSpPr/>
          <p:nvPr/>
        </p:nvSpPr>
        <p:spPr>
          <a:xfrm>
            <a:off x="491611" y="3456330"/>
            <a:ext cx="176980" cy="11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4" name="Oval 13"/>
          <p:cNvSpPr/>
          <p:nvPr/>
        </p:nvSpPr>
        <p:spPr>
          <a:xfrm>
            <a:off x="725131" y="4503174"/>
            <a:ext cx="176980" cy="1179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5" name="Oval 14"/>
          <p:cNvSpPr/>
          <p:nvPr/>
        </p:nvSpPr>
        <p:spPr>
          <a:xfrm flipH="1">
            <a:off x="3795251" y="3190942"/>
            <a:ext cx="157317" cy="14219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6" name="Oval 15"/>
          <p:cNvSpPr/>
          <p:nvPr/>
        </p:nvSpPr>
        <p:spPr>
          <a:xfrm>
            <a:off x="3362631" y="4729078"/>
            <a:ext cx="176981" cy="1571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j-lt"/>
            </a:endParaRPr>
          </a:p>
        </p:txBody>
      </p:sp>
      <p:sp>
        <p:nvSpPr>
          <p:cNvPr id="17" name="TextBox 16"/>
          <p:cNvSpPr txBox="1"/>
          <p:nvPr/>
        </p:nvSpPr>
        <p:spPr>
          <a:xfrm>
            <a:off x="231059" y="5736316"/>
            <a:ext cx="8229600" cy="400110"/>
          </a:xfrm>
          <a:prstGeom prst="rect">
            <a:avLst/>
          </a:prstGeom>
          <a:noFill/>
        </p:spPr>
        <p:txBody>
          <a:bodyPr wrap="square" rtlCol="0">
            <a:spAutoFit/>
          </a:bodyPr>
          <a:lstStyle/>
          <a:p>
            <a:r>
              <a:rPr lang="vi-VN" sz="2000" b="1" dirty="0" smtClean="0">
                <a:latin typeface="+mj-lt"/>
              </a:rPr>
              <a:t>Gv </a:t>
            </a:r>
            <a:r>
              <a:rPr lang="vi-VN" sz="2000" dirty="0" smtClean="0">
                <a:latin typeface="+mj-lt"/>
              </a:rPr>
              <a:t>: Yêu cầu 1 Hs trả lời miệng bài tập số 5. SGK trang 13</a:t>
            </a:r>
            <a:endParaRPr lang="en-US" sz="2000" dirty="0">
              <a:latin typeface="+mj-lt"/>
            </a:endParaRPr>
          </a:p>
        </p:txBody>
      </p:sp>
    </p:spTree>
    <p:extLst>
      <p:ext uri="{BB962C8B-B14F-4D97-AF65-F5344CB8AC3E}">
        <p14:creationId xmlns:p14="http://schemas.microsoft.com/office/powerpoint/2010/main" val="200014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additive="base">
                                        <p:cTn id="4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anim calcmode="lin" valueType="num">
                                      <p:cBhvr>
                                        <p:cTn id="4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1000"/>
                                        <p:tgtEl>
                                          <p:spTgt spid="10"/>
                                        </p:tgtEl>
                                      </p:cBhvr>
                                    </p:animEffect>
                                    <p:anim calcmode="lin" valueType="num">
                                      <p:cBhvr>
                                        <p:cTn id="74" dur="1000" fill="hold"/>
                                        <p:tgtEl>
                                          <p:spTgt spid="10"/>
                                        </p:tgtEl>
                                        <p:attrNameLst>
                                          <p:attrName>ppt_x</p:attrName>
                                        </p:attrNameLst>
                                      </p:cBhvr>
                                      <p:tavLst>
                                        <p:tav tm="0">
                                          <p:val>
                                            <p:strVal val="#ppt_x"/>
                                          </p:val>
                                        </p:tav>
                                        <p:tav tm="100000">
                                          <p:val>
                                            <p:strVal val="#ppt_x"/>
                                          </p:val>
                                        </p:tav>
                                      </p:tavLst>
                                    </p:anim>
                                    <p:anim calcmode="lin" valueType="num">
                                      <p:cBhvr>
                                        <p:cTn id="75" dur="1000" fill="hold"/>
                                        <p:tgtEl>
                                          <p:spTgt spid="1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1000"/>
                                        <p:tgtEl>
                                          <p:spTgt spid="13"/>
                                        </p:tgtEl>
                                      </p:cBhvr>
                                    </p:animEffect>
                                    <p:anim calcmode="lin" valueType="num">
                                      <p:cBhvr>
                                        <p:cTn id="93" dur="1000" fill="hold"/>
                                        <p:tgtEl>
                                          <p:spTgt spid="13"/>
                                        </p:tgtEl>
                                        <p:attrNameLst>
                                          <p:attrName>ppt_x</p:attrName>
                                        </p:attrNameLst>
                                      </p:cBhvr>
                                      <p:tavLst>
                                        <p:tav tm="0">
                                          <p:val>
                                            <p:strVal val="#ppt_x"/>
                                          </p:val>
                                        </p:tav>
                                        <p:tav tm="100000">
                                          <p:val>
                                            <p:strVal val="#ppt_x"/>
                                          </p:val>
                                        </p:tav>
                                      </p:tavLst>
                                    </p:anim>
                                    <p:anim calcmode="lin" valueType="num">
                                      <p:cBhvr>
                                        <p:cTn id="94" dur="1000" fill="hold"/>
                                        <p:tgtEl>
                                          <p:spTgt spid="1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1000"/>
                                        <p:tgtEl>
                                          <p:spTgt spid="14"/>
                                        </p:tgtEl>
                                      </p:cBhvr>
                                    </p:animEffect>
                                    <p:anim calcmode="lin" valueType="num">
                                      <p:cBhvr>
                                        <p:cTn id="98" dur="1000" fill="hold"/>
                                        <p:tgtEl>
                                          <p:spTgt spid="14"/>
                                        </p:tgtEl>
                                        <p:attrNameLst>
                                          <p:attrName>ppt_x</p:attrName>
                                        </p:attrNameLst>
                                      </p:cBhvr>
                                      <p:tavLst>
                                        <p:tav tm="0">
                                          <p:val>
                                            <p:strVal val="#ppt_x"/>
                                          </p:val>
                                        </p:tav>
                                        <p:tav tm="100000">
                                          <p:val>
                                            <p:strVal val="#ppt_x"/>
                                          </p:val>
                                        </p:tav>
                                      </p:tavLst>
                                    </p:anim>
                                    <p:anim calcmode="lin" valueType="num">
                                      <p:cBhvr>
                                        <p:cTn id="99" dur="1000" fill="hold"/>
                                        <p:tgtEl>
                                          <p:spTgt spid="1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anim calcmode="lin" valueType="num">
                                      <p:cBhvr>
                                        <p:cTn id="103" dur="1000" fill="hold"/>
                                        <p:tgtEl>
                                          <p:spTgt spid="16"/>
                                        </p:tgtEl>
                                        <p:attrNameLst>
                                          <p:attrName>ppt_x</p:attrName>
                                        </p:attrNameLst>
                                      </p:cBhvr>
                                      <p:tavLst>
                                        <p:tav tm="0">
                                          <p:val>
                                            <p:strVal val="#ppt_x"/>
                                          </p:val>
                                        </p:tav>
                                        <p:tav tm="100000">
                                          <p:val>
                                            <p:strVal val="#ppt_x"/>
                                          </p:val>
                                        </p:tav>
                                      </p:tavLst>
                                    </p:anim>
                                    <p:anim calcmode="lin" valueType="num">
                                      <p:cBhvr>
                                        <p:cTn id="104" dur="1000" fill="hold"/>
                                        <p:tgtEl>
                                          <p:spTgt spid="16"/>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1000"/>
                                        <p:tgtEl>
                                          <p:spTgt spid="12"/>
                                        </p:tgtEl>
                                      </p:cBhvr>
                                    </p:animEffect>
                                    <p:anim calcmode="lin" valueType="num">
                                      <p:cBhvr>
                                        <p:cTn id="113" dur="1000" fill="hold"/>
                                        <p:tgtEl>
                                          <p:spTgt spid="12"/>
                                        </p:tgtEl>
                                        <p:attrNameLst>
                                          <p:attrName>ppt_x</p:attrName>
                                        </p:attrNameLst>
                                      </p:cBhvr>
                                      <p:tavLst>
                                        <p:tav tm="0">
                                          <p:val>
                                            <p:strVal val="#ppt_x"/>
                                          </p:val>
                                        </p:tav>
                                        <p:tav tm="100000">
                                          <p:val>
                                            <p:strVal val="#ppt_x"/>
                                          </p:val>
                                        </p:tav>
                                      </p:tavLst>
                                    </p:anim>
                                    <p:anim calcmode="lin" valueType="num">
                                      <p:cBhvr>
                                        <p:cTn id="1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1000"/>
                                        <p:tgtEl>
                                          <p:spTgt spid="17"/>
                                        </p:tgtEl>
                                      </p:cBhvr>
                                    </p:animEffect>
                                    <p:anim calcmode="lin" valueType="num">
                                      <p:cBhvr>
                                        <p:cTn id="120" dur="1000" fill="hold"/>
                                        <p:tgtEl>
                                          <p:spTgt spid="17"/>
                                        </p:tgtEl>
                                        <p:attrNameLst>
                                          <p:attrName>ppt_x</p:attrName>
                                        </p:attrNameLst>
                                      </p:cBhvr>
                                      <p:tavLst>
                                        <p:tav tm="0">
                                          <p:val>
                                            <p:strVal val="#ppt_x"/>
                                          </p:val>
                                        </p:tav>
                                        <p:tav tm="100000">
                                          <p:val>
                                            <p:strVal val="#ppt_x"/>
                                          </p:val>
                                        </p:tav>
                                      </p:tavLst>
                                    </p:anim>
                                    <p:anim calcmode="lin" valueType="num">
                                      <p:cBhvr>
                                        <p:cTn id="1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91" y="375892"/>
            <a:ext cx="6193507" cy="1631216"/>
          </a:xfrm>
          <a:prstGeom prst="rect">
            <a:avLst/>
          </a:prstGeom>
          <a:noFill/>
        </p:spPr>
        <p:txBody>
          <a:bodyPr wrap="square" rtlCol="0">
            <a:spAutoFit/>
          </a:bodyPr>
          <a:lstStyle/>
          <a:p>
            <a:pPr algn="just"/>
            <a:r>
              <a:rPr lang="vi-VN" sz="2000" b="1" dirty="0" smtClean="0">
                <a:latin typeface="+mj-lt"/>
              </a:rPr>
              <a:t>GV </a:t>
            </a:r>
            <a:r>
              <a:rPr lang="vi-VN" sz="2000" dirty="0" smtClean="0">
                <a:latin typeface="+mj-lt"/>
              </a:rPr>
              <a:t>: Đặt vấn đề , để chuyển sang phân IV. </a:t>
            </a:r>
          </a:p>
          <a:p>
            <a:pPr algn="just"/>
            <a:r>
              <a:rPr lang="vi-VN" sz="2000" dirty="0" smtClean="0">
                <a:latin typeface="+mj-lt"/>
              </a:rPr>
              <a:t>     Các em thấy rằng, nguyên tử có kích thước vô cùng nhỏ bé, kính hiển vi thông thường không thể nhìn thấy được. Vì vậy, khối lượng của nguyên phải được dùng đơn vị riêng. Đó là đơn vị nào? </a:t>
            </a:r>
            <a:endParaRPr lang="en-US" sz="2000" dirty="0">
              <a:latin typeface="+mj-lt"/>
            </a:endParaRPr>
          </a:p>
        </p:txBody>
      </p:sp>
      <p:sp>
        <p:nvSpPr>
          <p:cNvPr id="3" name="TextBox 2"/>
          <p:cNvSpPr txBox="1"/>
          <p:nvPr/>
        </p:nvSpPr>
        <p:spPr>
          <a:xfrm>
            <a:off x="7295535" y="363794"/>
            <a:ext cx="4066551" cy="532453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vi-VN" sz="2000" dirty="0" smtClean="0">
                <a:latin typeface="+mj-lt"/>
              </a:rPr>
              <a:t>IV. Khối lượng nguyên tử.</a:t>
            </a:r>
          </a:p>
          <a:p>
            <a:pPr marL="285750" indent="-285750" algn="just">
              <a:buFontTx/>
              <a:buChar char="-"/>
            </a:pPr>
            <a:r>
              <a:rPr lang="vi-VN" sz="2000" dirty="0" smtClean="0">
                <a:latin typeface="+mj-lt"/>
              </a:rPr>
              <a:t>Để </a:t>
            </a:r>
            <a:r>
              <a:rPr lang="vi-VN" sz="2000" dirty="0">
                <a:latin typeface="+mj-lt"/>
              </a:rPr>
              <a:t>biểu thị khối lượng của nguyên tử, </a:t>
            </a:r>
            <a:r>
              <a:rPr lang="vi-VN" sz="2000" dirty="0" smtClean="0">
                <a:latin typeface="+mj-lt"/>
              </a:rPr>
              <a:t>ta dùng đơn vị amu. </a:t>
            </a:r>
          </a:p>
          <a:p>
            <a:pPr marL="285750" indent="-285750" algn="just">
              <a:buFontTx/>
              <a:buChar char="-"/>
            </a:pPr>
            <a:r>
              <a:rPr lang="vi-VN" sz="2000" dirty="0">
                <a:latin typeface="+mj-lt"/>
              </a:rPr>
              <a:t>Theo đơn vị amu</a:t>
            </a:r>
            <a:r>
              <a:rPr lang="vi-VN" sz="2000" dirty="0" smtClean="0">
                <a:latin typeface="+mj-lt"/>
              </a:rPr>
              <a:t>,</a:t>
            </a:r>
          </a:p>
          <a:p>
            <a:pPr algn="just"/>
            <a:r>
              <a:rPr lang="vi-VN" sz="2000" dirty="0" smtClean="0">
                <a:latin typeface="+mj-lt"/>
              </a:rPr>
              <a:t>Khối lượng p = khối lượng n = 1 amu</a:t>
            </a:r>
          </a:p>
          <a:p>
            <a:pPr algn="just"/>
            <a:r>
              <a:rPr lang="vi-VN" sz="2000" dirty="0" smtClean="0">
                <a:latin typeface="+mj-lt"/>
              </a:rPr>
              <a:t>Khối lượng </a:t>
            </a:r>
            <a:r>
              <a:rPr lang="vi-VN" sz="2000" dirty="0" smtClean="0">
                <a:solidFill>
                  <a:srgbClr val="FF0000"/>
                </a:solidFill>
                <a:latin typeface="+mj-lt"/>
              </a:rPr>
              <a:t>e = 0,00055 amu</a:t>
            </a:r>
          </a:p>
          <a:p>
            <a:pPr marL="285750" indent="-285750" algn="just">
              <a:buFontTx/>
              <a:buChar char="-"/>
            </a:pPr>
            <a:r>
              <a:rPr lang="vi-VN" sz="2000" dirty="0" smtClean="0">
                <a:solidFill>
                  <a:srgbClr val="FF0000"/>
                </a:solidFill>
                <a:latin typeface="+mj-lt"/>
              </a:rPr>
              <a:t>Khối lượng nguyên tử  = m </a:t>
            </a:r>
            <a:r>
              <a:rPr lang="vi-VN" sz="2000" baseline="-25000" dirty="0" smtClean="0">
                <a:solidFill>
                  <a:srgbClr val="FF0000"/>
                </a:solidFill>
                <a:latin typeface="+mj-lt"/>
              </a:rPr>
              <a:t>p</a:t>
            </a:r>
            <a:r>
              <a:rPr lang="vi-VN" sz="2000" dirty="0" smtClean="0">
                <a:solidFill>
                  <a:srgbClr val="FF0000"/>
                </a:solidFill>
                <a:latin typeface="+mj-lt"/>
              </a:rPr>
              <a:t> + m</a:t>
            </a:r>
            <a:r>
              <a:rPr lang="vi-VN" sz="2000" baseline="-25000" dirty="0" smtClean="0">
                <a:solidFill>
                  <a:srgbClr val="FF0000"/>
                </a:solidFill>
                <a:latin typeface="+mj-lt"/>
              </a:rPr>
              <a:t> n</a:t>
            </a:r>
          </a:p>
          <a:p>
            <a:pPr algn="just"/>
            <a:r>
              <a:rPr lang="vi-VN" sz="2000" dirty="0" smtClean="0">
                <a:solidFill>
                  <a:srgbClr val="FF0000"/>
                </a:solidFill>
                <a:latin typeface="+mj-lt"/>
              </a:rPr>
              <a:t>                                     m: khối lượng. </a:t>
            </a:r>
          </a:p>
          <a:p>
            <a:pPr algn="just"/>
            <a:r>
              <a:rPr lang="vi-VN" sz="2000" dirty="0" smtClean="0">
                <a:solidFill>
                  <a:srgbClr val="FF0000"/>
                </a:solidFill>
                <a:latin typeface="+mj-lt"/>
              </a:rPr>
              <a:t>Ví dụ: </a:t>
            </a:r>
          </a:p>
          <a:p>
            <a:pPr algn="just"/>
            <a:r>
              <a:rPr lang="vi-VN" sz="2000" dirty="0" smtClean="0">
                <a:solidFill>
                  <a:srgbClr val="FF0000"/>
                </a:solidFill>
                <a:latin typeface="+mj-lt"/>
              </a:rPr>
              <a:t>Nguyên tử hydrogen chỉ có 1p nên </a:t>
            </a:r>
          </a:p>
          <a:p>
            <a:pPr algn="just"/>
            <a:r>
              <a:rPr lang="vi-VN" sz="2000" dirty="0">
                <a:solidFill>
                  <a:srgbClr val="FF0000"/>
                </a:solidFill>
                <a:latin typeface="+mj-lt"/>
              </a:rPr>
              <a:t> </a:t>
            </a:r>
            <a:r>
              <a:rPr lang="vi-VN" sz="2000" dirty="0" smtClean="0">
                <a:solidFill>
                  <a:srgbClr val="FF0000"/>
                </a:solidFill>
                <a:latin typeface="+mj-lt"/>
              </a:rPr>
              <a:t>             m hydrogen = 1 amu</a:t>
            </a:r>
          </a:p>
          <a:p>
            <a:pPr algn="just"/>
            <a:r>
              <a:rPr lang="vi-VN" sz="2000" dirty="0">
                <a:solidFill>
                  <a:srgbClr val="FF0000"/>
                </a:solidFill>
                <a:latin typeface="+mj-lt"/>
              </a:rPr>
              <a:t>Nguyên </a:t>
            </a:r>
            <a:r>
              <a:rPr lang="vi-VN" sz="2000" dirty="0" smtClean="0">
                <a:solidFill>
                  <a:srgbClr val="FF0000"/>
                </a:solidFill>
                <a:latin typeface="+mj-lt"/>
              </a:rPr>
              <a:t>tử oxgen </a:t>
            </a:r>
            <a:r>
              <a:rPr lang="vi-VN" sz="2000" dirty="0">
                <a:solidFill>
                  <a:srgbClr val="FF0000"/>
                </a:solidFill>
                <a:latin typeface="+mj-lt"/>
              </a:rPr>
              <a:t>chỉ có </a:t>
            </a:r>
            <a:r>
              <a:rPr lang="vi-VN" sz="2000" dirty="0" smtClean="0">
                <a:solidFill>
                  <a:srgbClr val="FF0000"/>
                </a:solidFill>
                <a:latin typeface="+mj-lt"/>
              </a:rPr>
              <a:t>8 p và 8 n  </a:t>
            </a:r>
            <a:r>
              <a:rPr lang="vi-VN" sz="2000" dirty="0">
                <a:solidFill>
                  <a:srgbClr val="FF0000"/>
                </a:solidFill>
                <a:latin typeface="+mj-lt"/>
              </a:rPr>
              <a:t>nên </a:t>
            </a:r>
            <a:r>
              <a:rPr lang="vi-VN" sz="2000" dirty="0" smtClean="0">
                <a:solidFill>
                  <a:srgbClr val="FF0000"/>
                </a:solidFill>
                <a:latin typeface="+mj-lt"/>
              </a:rPr>
              <a:t>:</a:t>
            </a:r>
          </a:p>
          <a:p>
            <a:pPr algn="just"/>
            <a:r>
              <a:rPr lang="vi-VN" sz="2000" dirty="0">
                <a:solidFill>
                  <a:srgbClr val="FF0000"/>
                </a:solidFill>
                <a:latin typeface="+mj-lt"/>
              </a:rPr>
              <a:t> </a:t>
            </a:r>
            <a:r>
              <a:rPr lang="vi-VN" sz="2000" dirty="0" smtClean="0">
                <a:solidFill>
                  <a:srgbClr val="FF0000"/>
                </a:solidFill>
                <a:latin typeface="+mj-lt"/>
              </a:rPr>
              <a:t>m oxygen = m p + m </a:t>
            </a:r>
            <a:r>
              <a:rPr lang="vi-VN" sz="2000" baseline="-25000" dirty="0" smtClean="0">
                <a:solidFill>
                  <a:srgbClr val="FF0000"/>
                </a:solidFill>
                <a:latin typeface="+mj-lt"/>
              </a:rPr>
              <a:t>n</a:t>
            </a:r>
            <a:r>
              <a:rPr lang="vi-VN" sz="2000" dirty="0" smtClean="0">
                <a:solidFill>
                  <a:srgbClr val="FF0000"/>
                </a:solidFill>
                <a:latin typeface="+mj-lt"/>
              </a:rPr>
              <a:t> </a:t>
            </a:r>
          </a:p>
          <a:p>
            <a:pPr algn="just"/>
            <a:r>
              <a:rPr lang="vi-VN" sz="2000" dirty="0">
                <a:solidFill>
                  <a:srgbClr val="FF0000"/>
                </a:solidFill>
                <a:latin typeface="+mj-lt"/>
              </a:rPr>
              <a:t> </a:t>
            </a:r>
            <a:r>
              <a:rPr lang="vi-VN" sz="2000" dirty="0" smtClean="0">
                <a:solidFill>
                  <a:srgbClr val="FF0000"/>
                </a:solidFill>
                <a:latin typeface="+mj-lt"/>
              </a:rPr>
              <a:t>                 = 8.1 + 8.1 </a:t>
            </a:r>
          </a:p>
          <a:p>
            <a:pPr algn="just"/>
            <a:r>
              <a:rPr lang="vi-VN" sz="2000" dirty="0">
                <a:solidFill>
                  <a:srgbClr val="FF0000"/>
                </a:solidFill>
                <a:latin typeface="+mj-lt"/>
              </a:rPr>
              <a:t> </a:t>
            </a:r>
            <a:r>
              <a:rPr lang="vi-VN" sz="2000" dirty="0" smtClean="0">
                <a:solidFill>
                  <a:srgbClr val="FF0000"/>
                </a:solidFill>
                <a:latin typeface="+mj-lt"/>
              </a:rPr>
              <a:t>                 = 16 amu</a:t>
            </a:r>
            <a:endParaRPr lang="vi-VN" sz="2000" dirty="0">
              <a:solidFill>
                <a:srgbClr val="FF0000"/>
              </a:solidFill>
              <a:latin typeface="+mj-lt"/>
            </a:endParaRPr>
          </a:p>
          <a:p>
            <a:pPr algn="just"/>
            <a:endParaRPr lang="en-US" sz="2000" dirty="0">
              <a:latin typeface="+mj-lt"/>
            </a:endParaRPr>
          </a:p>
        </p:txBody>
      </p:sp>
      <p:sp>
        <p:nvSpPr>
          <p:cNvPr id="4" name="TextBox 3"/>
          <p:cNvSpPr txBox="1"/>
          <p:nvPr/>
        </p:nvSpPr>
        <p:spPr>
          <a:xfrm>
            <a:off x="525791" y="2089301"/>
            <a:ext cx="6404569" cy="3477875"/>
          </a:xfrm>
          <a:prstGeom prst="rect">
            <a:avLst/>
          </a:prstGeom>
          <a:noFill/>
        </p:spPr>
        <p:txBody>
          <a:bodyPr wrap="square" rtlCol="0">
            <a:spAutoFit/>
          </a:bodyPr>
          <a:lstStyle/>
          <a:p>
            <a:pPr algn="just"/>
            <a:r>
              <a:rPr lang="vi-VN" sz="2000" b="1" dirty="0" smtClean="0">
                <a:latin typeface="+mj-lt"/>
              </a:rPr>
              <a:t>GV: </a:t>
            </a:r>
            <a:r>
              <a:rPr lang="vi-VN" sz="2000" dirty="0" smtClean="0">
                <a:latin typeface="+mj-lt"/>
              </a:rPr>
              <a:t>Yêu cầu HS hoạt động nhóm theo cặp hoặc hoạt động nhóm (theo tổ):  </a:t>
            </a:r>
            <a:r>
              <a:rPr lang="vi-VN" sz="2000" dirty="0">
                <a:latin typeface="+mj-lt"/>
              </a:rPr>
              <a:t>N</a:t>
            </a:r>
            <a:r>
              <a:rPr lang="vi-VN" sz="2000" dirty="0" smtClean="0">
                <a:latin typeface="+mj-lt"/>
              </a:rPr>
              <a:t>ghiên cứu thông tin SGK tr 13 và trả lời các câu hỏi sau: </a:t>
            </a:r>
          </a:p>
          <a:p>
            <a:pPr algn="just"/>
            <a:r>
              <a:rPr lang="vi-VN" sz="2000" dirty="0" smtClean="0">
                <a:latin typeface="+mj-lt"/>
              </a:rPr>
              <a:t>1. Để biểu thị khối lượng của nguyên tử, người ta dùng đơn vị nào? </a:t>
            </a:r>
            <a:r>
              <a:rPr lang="vi-VN" sz="2000" dirty="0" smtClean="0">
                <a:solidFill>
                  <a:srgbClr val="FF0000"/>
                </a:solidFill>
                <a:latin typeface="+mj-lt"/>
              </a:rPr>
              <a:t> </a:t>
            </a:r>
          </a:p>
          <a:p>
            <a:pPr algn="just"/>
            <a:r>
              <a:rPr lang="vi-VN" sz="2000" dirty="0" smtClean="0">
                <a:latin typeface="+mj-lt"/>
              </a:rPr>
              <a:t>2, Theo đơn vị amu, khối lượng của các hạt p, n và e là bao nhiêu? </a:t>
            </a:r>
          </a:p>
          <a:p>
            <a:pPr algn="just"/>
            <a:r>
              <a:rPr lang="vi-VN" sz="2000" dirty="0" smtClean="0">
                <a:latin typeface="+mj-lt"/>
              </a:rPr>
              <a:t>3, Làm thế nào để tính được khối lượng của nguyên tử ? </a:t>
            </a:r>
          </a:p>
          <a:p>
            <a:pPr algn="just"/>
            <a:r>
              <a:rPr lang="vi-VN" sz="2000" dirty="0" smtClean="0">
                <a:latin typeface="+mj-lt"/>
              </a:rPr>
              <a:t>-&gt; </a:t>
            </a:r>
            <a:r>
              <a:rPr lang="vi-VN" sz="2000" b="1" dirty="0" smtClean="0">
                <a:latin typeface="+mj-lt"/>
              </a:rPr>
              <a:t>Gv</a:t>
            </a:r>
            <a:r>
              <a:rPr lang="vi-VN" sz="2000" dirty="0" smtClean="0">
                <a:latin typeface="+mj-lt"/>
              </a:rPr>
              <a:t> yêu cầu nhóm trình bày, nhóm khác bổ sung, nhận xét. </a:t>
            </a:r>
          </a:p>
          <a:p>
            <a:pPr algn="just"/>
            <a:r>
              <a:rPr lang="vi-VN" sz="2000" dirty="0" smtClean="0">
                <a:latin typeface="+mj-lt"/>
              </a:rPr>
              <a:t>-&gt; </a:t>
            </a:r>
            <a:r>
              <a:rPr lang="vi-VN" sz="2000" b="1" dirty="0" smtClean="0">
                <a:latin typeface="+mj-lt"/>
              </a:rPr>
              <a:t>GV </a:t>
            </a:r>
            <a:r>
              <a:rPr lang="vi-VN" sz="2000" dirty="0" smtClean="0">
                <a:latin typeface="+mj-lt"/>
              </a:rPr>
              <a:t>chốt kiến thức. </a:t>
            </a:r>
          </a:p>
        </p:txBody>
      </p:sp>
    </p:spTree>
    <p:extLst>
      <p:ext uri="{BB962C8B-B14F-4D97-AF65-F5344CB8AC3E}">
        <p14:creationId xmlns:p14="http://schemas.microsoft.com/office/powerpoint/2010/main" val="36214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1000"/>
                                        <p:tgtEl>
                                          <p:spTgt spid="4">
                                            <p:txEl>
                                              <p:pRg st="1" end="1"/>
                                            </p:txEl>
                                          </p:spTgt>
                                        </p:tgtEl>
                                      </p:cBhvr>
                                    </p:animEffect>
                                    <p:anim calcmode="lin" valueType="num">
                                      <p:cBhvr>
                                        <p:cTn id="3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fade">
                                      <p:cBhvr>
                                        <p:cTn id="53" dur="1000"/>
                                        <p:tgtEl>
                                          <p:spTgt spid="4">
                                            <p:txEl>
                                              <p:pRg st="5" end="5"/>
                                            </p:txEl>
                                          </p:spTgt>
                                        </p:tgtEl>
                                      </p:cBhvr>
                                    </p:animEffect>
                                    <p:anim calcmode="lin" valueType="num">
                                      <p:cBhvr>
                                        <p:cTn id="5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fade">
                                      <p:cBhvr>
                                        <p:cTn id="60" dur="1000"/>
                                        <p:tgtEl>
                                          <p:spTgt spid="3">
                                            <p:txEl>
                                              <p:pRg st="1" end="1"/>
                                            </p:txEl>
                                          </p:spTgt>
                                        </p:tgtEl>
                                      </p:cBhvr>
                                    </p:animEffect>
                                    <p:anim calcmode="lin" valueType="num">
                                      <p:cBhvr>
                                        <p:cTn id="6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 calcmode="lin" valueType="num">
                                      <p:cBhvr additive="base">
                                        <p:cTn id="6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Effect transition="in" filter="fade">
                                      <p:cBhvr>
                                        <p:cTn id="73" dur="1000"/>
                                        <p:tgtEl>
                                          <p:spTgt spid="3">
                                            <p:txEl>
                                              <p:pRg st="3" end="3"/>
                                            </p:txEl>
                                          </p:spTgt>
                                        </p:tgtEl>
                                      </p:cBhvr>
                                    </p:animEffect>
                                    <p:anim calcmode="lin" valueType="num">
                                      <p:cBhvr>
                                        <p:cTn id="7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
                                            <p:txEl>
                                              <p:pRg st="4" end="4"/>
                                            </p:txEl>
                                          </p:spTgt>
                                        </p:tgtEl>
                                        <p:attrNameLst>
                                          <p:attrName>style.visibility</p:attrName>
                                        </p:attrNameLst>
                                      </p:cBhvr>
                                      <p:to>
                                        <p:strVal val="visible"/>
                                      </p:to>
                                    </p:set>
                                    <p:animEffect transition="in" filter="fade">
                                      <p:cBhvr>
                                        <p:cTn id="80" dur="1000"/>
                                        <p:tgtEl>
                                          <p:spTgt spid="3">
                                            <p:txEl>
                                              <p:pRg st="4" end="4"/>
                                            </p:txEl>
                                          </p:spTgt>
                                        </p:tgtEl>
                                      </p:cBhvr>
                                    </p:animEffect>
                                    <p:anim calcmode="lin" valueType="num">
                                      <p:cBhvr>
                                        <p:cTn id="8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1000"/>
                                        <p:tgtEl>
                                          <p:spTgt spid="3">
                                            <p:txEl>
                                              <p:pRg st="5" end="5"/>
                                            </p:txEl>
                                          </p:spTgt>
                                        </p:tgtEl>
                                      </p:cBhvr>
                                    </p:animEffect>
                                    <p:anim calcmode="lin" valueType="num">
                                      <p:cBhvr>
                                        <p:cTn id="8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3">
                                            <p:txEl>
                                              <p:pRg st="6" end="6"/>
                                            </p:txEl>
                                          </p:spTgt>
                                        </p:tgtEl>
                                        <p:attrNameLst>
                                          <p:attrName>style.visibility</p:attrName>
                                        </p:attrNameLst>
                                      </p:cBhvr>
                                      <p:to>
                                        <p:strVal val="visible"/>
                                      </p:to>
                                    </p:set>
                                    <p:anim calcmode="lin" valueType="num">
                                      <p:cBhvr additive="base">
                                        <p:cTn id="9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3">
                                            <p:txEl>
                                              <p:pRg st="7" end="7"/>
                                            </p:txEl>
                                          </p:spTgt>
                                        </p:tgtEl>
                                        <p:attrNameLst>
                                          <p:attrName>style.visibility</p:attrName>
                                        </p:attrNameLst>
                                      </p:cBhvr>
                                      <p:to>
                                        <p:strVal val="visible"/>
                                      </p:to>
                                    </p:set>
                                    <p:animEffect transition="in" filter="fade">
                                      <p:cBhvr>
                                        <p:cTn id="100" dur="1000"/>
                                        <p:tgtEl>
                                          <p:spTgt spid="3">
                                            <p:txEl>
                                              <p:pRg st="7" end="7"/>
                                            </p:txEl>
                                          </p:spTgt>
                                        </p:tgtEl>
                                      </p:cBhvr>
                                    </p:animEffect>
                                    <p:anim calcmode="lin" valueType="num">
                                      <p:cBhvr>
                                        <p:cTn id="10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
                                            <p:txEl>
                                              <p:pRg st="8" end="8"/>
                                            </p:txEl>
                                          </p:spTgt>
                                        </p:tgtEl>
                                        <p:attrNameLst>
                                          <p:attrName>style.visibility</p:attrName>
                                        </p:attrNameLst>
                                      </p:cBhvr>
                                      <p:to>
                                        <p:strVal val="visible"/>
                                      </p:to>
                                    </p:set>
                                    <p:animEffect transition="in" filter="fade">
                                      <p:cBhvr>
                                        <p:cTn id="107" dur="1000"/>
                                        <p:tgtEl>
                                          <p:spTgt spid="3">
                                            <p:txEl>
                                              <p:pRg st="8" end="8"/>
                                            </p:txEl>
                                          </p:spTgt>
                                        </p:tgtEl>
                                      </p:cBhvr>
                                    </p:animEffect>
                                    <p:anim calcmode="lin" valueType="num">
                                      <p:cBhvr>
                                        <p:cTn id="10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0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3">
                                            <p:txEl>
                                              <p:pRg st="9" end="9"/>
                                            </p:txEl>
                                          </p:spTgt>
                                        </p:tgtEl>
                                        <p:attrNameLst>
                                          <p:attrName>style.visibility</p:attrName>
                                        </p:attrNameLst>
                                      </p:cBhvr>
                                      <p:to>
                                        <p:strVal val="visible"/>
                                      </p:to>
                                    </p:set>
                                    <p:animEffect transition="in" filter="fade">
                                      <p:cBhvr>
                                        <p:cTn id="114" dur="1000"/>
                                        <p:tgtEl>
                                          <p:spTgt spid="3">
                                            <p:txEl>
                                              <p:pRg st="9" end="9"/>
                                            </p:txEl>
                                          </p:spTgt>
                                        </p:tgtEl>
                                      </p:cBhvr>
                                    </p:animEffect>
                                    <p:anim calcmode="lin" valueType="num">
                                      <p:cBhvr>
                                        <p:cTn id="11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1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3">
                                            <p:txEl>
                                              <p:pRg st="10" end="10"/>
                                            </p:txEl>
                                          </p:spTgt>
                                        </p:tgtEl>
                                        <p:attrNameLst>
                                          <p:attrName>style.visibility</p:attrName>
                                        </p:attrNameLst>
                                      </p:cBhvr>
                                      <p:to>
                                        <p:strVal val="visible"/>
                                      </p:to>
                                    </p:set>
                                    <p:animEffect transition="in" filter="fade">
                                      <p:cBhvr>
                                        <p:cTn id="121" dur="1000"/>
                                        <p:tgtEl>
                                          <p:spTgt spid="3">
                                            <p:txEl>
                                              <p:pRg st="10" end="10"/>
                                            </p:txEl>
                                          </p:spTgt>
                                        </p:tgtEl>
                                      </p:cBhvr>
                                    </p:animEffect>
                                    <p:anim calcmode="lin" valueType="num">
                                      <p:cBhvr>
                                        <p:cTn id="12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12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3">
                                            <p:txEl>
                                              <p:pRg st="11" end="11"/>
                                            </p:txEl>
                                          </p:spTgt>
                                        </p:tgtEl>
                                        <p:attrNameLst>
                                          <p:attrName>style.visibility</p:attrName>
                                        </p:attrNameLst>
                                      </p:cBhvr>
                                      <p:to>
                                        <p:strVal val="visible"/>
                                      </p:to>
                                    </p:set>
                                    <p:animEffect transition="in" filter="fade">
                                      <p:cBhvr>
                                        <p:cTn id="128" dur="1000"/>
                                        <p:tgtEl>
                                          <p:spTgt spid="3">
                                            <p:txEl>
                                              <p:pRg st="11" end="11"/>
                                            </p:txEl>
                                          </p:spTgt>
                                        </p:tgtEl>
                                      </p:cBhvr>
                                    </p:animEffect>
                                    <p:anim calcmode="lin" valueType="num">
                                      <p:cBhvr>
                                        <p:cTn id="12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130"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3">
                                            <p:txEl>
                                              <p:pRg st="12" end="12"/>
                                            </p:txEl>
                                          </p:spTgt>
                                        </p:tgtEl>
                                        <p:attrNameLst>
                                          <p:attrName>style.visibility</p:attrName>
                                        </p:attrNameLst>
                                      </p:cBhvr>
                                      <p:to>
                                        <p:strVal val="visible"/>
                                      </p:to>
                                    </p:set>
                                    <p:animEffect transition="in" filter="fade">
                                      <p:cBhvr>
                                        <p:cTn id="135" dur="1000"/>
                                        <p:tgtEl>
                                          <p:spTgt spid="3">
                                            <p:txEl>
                                              <p:pRg st="12" end="12"/>
                                            </p:txEl>
                                          </p:spTgt>
                                        </p:tgtEl>
                                      </p:cBhvr>
                                    </p:animEffect>
                                    <p:anim calcmode="lin" valueType="num">
                                      <p:cBhvr>
                                        <p:cTn id="13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37"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3">
                                            <p:txEl>
                                              <p:pRg st="13" end="13"/>
                                            </p:txEl>
                                          </p:spTgt>
                                        </p:tgtEl>
                                        <p:attrNameLst>
                                          <p:attrName>style.visibility</p:attrName>
                                        </p:attrNameLst>
                                      </p:cBhvr>
                                      <p:to>
                                        <p:strVal val="visible"/>
                                      </p:to>
                                    </p:set>
                                    <p:animEffect transition="in" filter="fade">
                                      <p:cBhvr>
                                        <p:cTn id="140" dur="1000"/>
                                        <p:tgtEl>
                                          <p:spTgt spid="3">
                                            <p:txEl>
                                              <p:pRg st="13" end="13"/>
                                            </p:txEl>
                                          </p:spTgt>
                                        </p:tgtEl>
                                      </p:cBhvr>
                                    </p:animEffect>
                                    <p:anim calcmode="lin" valueType="num">
                                      <p:cBhvr>
                                        <p:cTn id="14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42"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729" y="344129"/>
            <a:ext cx="10668000" cy="3046988"/>
          </a:xfrm>
          <a:prstGeom prst="rect">
            <a:avLst/>
          </a:prstGeom>
          <a:noFill/>
        </p:spPr>
        <p:txBody>
          <a:bodyPr wrap="square" rtlCol="0">
            <a:spAutoFit/>
          </a:bodyPr>
          <a:lstStyle/>
          <a:p>
            <a:r>
              <a:rPr lang="vi-VN" sz="2400" b="1" dirty="0" smtClean="0">
                <a:latin typeface="+mj-lt"/>
              </a:rPr>
              <a:t>Gv : </a:t>
            </a:r>
            <a:r>
              <a:rPr lang="vi-VN" sz="2400" dirty="0" smtClean="0">
                <a:latin typeface="+mj-lt"/>
              </a:rPr>
              <a:t>Yêu cầu 1 hs làm bài 6. sgk tr 13. </a:t>
            </a:r>
          </a:p>
          <a:p>
            <a:r>
              <a:rPr lang="vi-VN" sz="2400" b="1" dirty="0" smtClean="0">
                <a:latin typeface="+mj-lt"/>
              </a:rPr>
              <a:t>Đáp án: </a:t>
            </a:r>
          </a:p>
          <a:p>
            <a:r>
              <a:rPr lang="vi-VN" sz="2400" dirty="0" smtClean="0">
                <a:latin typeface="+mj-lt"/>
              </a:rPr>
              <a:t>a, Nguyên tử carbon:       Số p = 6 , số n = 6, số e = 6. </a:t>
            </a:r>
          </a:p>
          <a:p>
            <a:r>
              <a:rPr lang="vi-VN" sz="2400" dirty="0">
                <a:latin typeface="+mj-lt"/>
              </a:rPr>
              <a:t> </a:t>
            </a:r>
            <a:r>
              <a:rPr lang="vi-VN" sz="2400" dirty="0" smtClean="0">
                <a:latin typeface="+mj-lt"/>
              </a:rPr>
              <a:t>    Nguyên tử aluminium: </a:t>
            </a:r>
            <a:r>
              <a:rPr lang="vi-VN" sz="2400" dirty="0">
                <a:latin typeface="+mj-lt"/>
              </a:rPr>
              <a:t>Số p = </a:t>
            </a:r>
            <a:r>
              <a:rPr lang="vi-VN" sz="2400" dirty="0" smtClean="0">
                <a:latin typeface="+mj-lt"/>
              </a:rPr>
              <a:t>13 </a:t>
            </a:r>
            <a:r>
              <a:rPr lang="vi-VN" sz="2400" dirty="0">
                <a:latin typeface="+mj-lt"/>
              </a:rPr>
              <a:t>, số n = </a:t>
            </a:r>
            <a:r>
              <a:rPr lang="vi-VN" sz="2400" dirty="0" smtClean="0">
                <a:latin typeface="+mj-lt"/>
              </a:rPr>
              <a:t>14, </a:t>
            </a:r>
            <a:r>
              <a:rPr lang="vi-VN" sz="2400" dirty="0">
                <a:latin typeface="+mj-lt"/>
              </a:rPr>
              <a:t>số e = </a:t>
            </a:r>
            <a:r>
              <a:rPr lang="vi-VN" sz="2400" dirty="0" smtClean="0">
                <a:latin typeface="+mj-lt"/>
              </a:rPr>
              <a:t>13. </a:t>
            </a:r>
          </a:p>
          <a:p>
            <a:r>
              <a:rPr lang="vi-VN" sz="2400" dirty="0" smtClean="0">
                <a:latin typeface="+mj-lt"/>
              </a:rPr>
              <a:t>b, Khối lượng của: </a:t>
            </a:r>
          </a:p>
          <a:p>
            <a:r>
              <a:rPr lang="vi-VN" sz="2400" dirty="0" smtClean="0">
                <a:latin typeface="+mj-lt"/>
              </a:rPr>
              <a:t>                m  carbon        = m p + m n = 6  + 6  = 12 amu </a:t>
            </a:r>
          </a:p>
          <a:p>
            <a:r>
              <a:rPr lang="vi-VN" sz="2400" dirty="0">
                <a:latin typeface="+mj-lt"/>
              </a:rPr>
              <a:t> </a:t>
            </a:r>
            <a:r>
              <a:rPr lang="vi-VN" sz="2400" dirty="0" smtClean="0">
                <a:latin typeface="+mj-lt"/>
              </a:rPr>
              <a:t>               </a:t>
            </a:r>
            <a:r>
              <a:rPr lang="vi-VN" sz="2400" dirty="0">
                <a:latin typeface="+mj-lt"/>
              </a:rPr>
              <a:t>m aluminium</a:t>
            </a:r>
            <a:r>
              <a:rPr lang="vi-VN" sz="2400" dirty="0" smtClean="0">
                <a:latin typeface="+mj-lt"/>
              </a:rPr>
              <a:t>  </a:t>
            </a:r>
            <a:r>
              <a:rPr lang="vi-VN" sz="2400" dirty="0">
                <a:latin typeface="+mj-lt"/>
              </a:rPr>
              <a:t>= m p + m n = </a:t>
            </a:r>
            <a:r>
              <a:rPr lang="vi-VN" sz="2400" dirty="0" smtClean="0">
                <a:latin typeface="+mj-lt"/>
              </a:rPr>
              <a:t>13  +14= 27 </a:t>
            </a:r>
            <a:r>
              <a:rPr lang="vi-VN" sz="2400" dirty="0">
                <a:latin typeface="+mj-lt"/>
              </a:rPr>
              <a:t>amu </a:t>
            </a:r>
          </a:p>
          <a:p>
            <a:endParaRPr lang="en-US" sz="2400" dirty="0">
              <a:latin typeface="+mj-lt"/>
            </a:endParaRPr>
          </a:p>
        </p:txBody>
      </p:sp>
    </p:spTree>
    <p:extLst>
      <p:ext uri="{BB962C8B-B14F-4D97-AF65-F5344CB8AC3E}">
        <p14:creationId xmlns:p14="http://schemas.microsoft.com/office/powerpoint/2010/main" val="296064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587" y="648930"/>
            <a:ext cx="8298426" cy="1569660"/>
          </a:xfrm>
          <a:prstGeom prst="rect">
            <a:avLst/>
          </a:prstGeom>
          <a:noFill/>
        </p:spPr>
        <p:txBody>
          <a:bodyPr wrap="square" rtlCol="0">
            <a:spAutoFit/>
          </a:bodyPr>
          <a:lstStyle/>
          <a:p>
            <a:r>
              <a:rPr lang="vi-VN" sz="2400" b="1" dirty="0" smtClean="0">
                <a:latin typeface="+mj-lt"/>
              </a:rPr>
              <a:t>GV</a:t>
            </a:r>
            <a:r>
              <a:rPr lang="vi-VN" sz="2400" dirty="0" smtClean="0">
                <a:latin typeface="+mj-lt"/>
              </a:rPr>
              <a:t> : Chốt kiến thức toàn bài ( nội dung phần ghi nhớ) </a:t>
            </a:r>
          </a:p>
          <a:p>
            <a:r>
              <a:rPr lang="vi-VN" sz="2400" b="1" dirty="0" smtClean="0">
                <a:latin typeface="+mj-lt"/>
              </a:rPr>
              <a:t>GV</a:t>
            </a:r>
            <a:r>
              <a:rPr lang="vi-VN" sz="2400" dirty="0" smtClean="0">
                <a:latin typeface="+mj-lt"/>
              </a:rPr>
              <a:t>: Yêu cầu HS về nhà : </a:t>
            </a:r>
          </a:p>
          <a:p>
            <a:pPr marL="285750" indent="-285750">
              <a:buFontTx/>
              <a:buChar char="-"/>
            </a:pPr>
            <a:r>
              <a:rPr lang="vi-VN" sz="2400" dirty="0" smtClean="0">
                <a:latin typeface="+mj-lt"/>
              </a:rPr>
              <a:t>Hoàn thành bài tập 7 SGK trang 14 </a:t>
            </a:r>
          </a:p>
          <a:p>
            <a:pPr marL="285750" indent="-285750">
              <a:buFontTx/>
              <a:buChar char="-"/>
            </a:pPr>
            <a:r>
              <a:rPr lang="vi-VN" sz="2400" dirty="0" smtClean="0">
                <a:latin typeface="+mj-lt"/>
              </a:rPr>
              <a:t>Đọc trước bài 2. Nguyên tố hóa học. </a:t>
            </a:r>
            <a:endParaRPr lang="en-US" sz="2400" dirty="0">
              <a:latin typeface="+mj-lt"/>
            </a:endParaRPr>
          </a:p>
        </p:txBody>
      </p:sp>
    </p:spTree>
    <p:extLst>
      <p:ext uri="{BB962C8B-B14F-4D97-AF65-F5344CB8AC3E}">
        <p14:creationId xmlns:p14="http://schemas.microsoft.com/office/powerpoint/2010/main" val="358857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0142" y="403123"/>
            <a:ext cx="6459793" cy="400110"/>
          </a:xfrm>
          <a:prstGeom prst="rect">
            <a:avLst/>
          </a:prstGeom>
          <a:noFill/>
        </p:spPr>
        <p:txBody>
          <a:bodyPr wrap="square" rtlCol="0">
            <a:spAutoFit/>
          </a:bodyPr>
          <a:lstStyle/>
          <a:p>
            <a:pPr algn="ctr"/>
            <a:r>
              <a:rPr lang="vi-VN" sz="2000" i="1" dirty="0" smtClean="0">
                <a:solidFill>
                  <a:srgbClr val="FF0000"/>
                </a:solidFill>
                <a:effectLst>
                  <a:outerShdw blurRad="38100" dist="38100" dir="2700000" algn="tl">
                    <a:srgbClr val="000000">
                      <a:alpha val="43137"/>
                    </a:srgbClr>
                  </a:outerShdw>
                </a:effectLst>
                <a:latin typeface="+mj-lt"/>
              </a:rPr>
              <a:t>KHỞI ĐỘNG </a:t>
            </a:r>
            <a:endParaRPr lang="en-US" sz="2000" i="1" dirty="0">
              <a:solidFill>
                <a:srgbClr val="FF0000"/>
              </a:solidFill>
              <a:effectLst>
                <a:outerShdw blurRad="38100" dist="38100" dir="2700000" algn="tl">
                  <a:srgbClr val="000000">
                    <a:alpha val="43137"/>
                  </a:srgbClr>
                </a:outerShdw>
              </a:effectLst>
              <a:latin typeface="+mj-lt"/>
            </a:endParaRPr>
          </a:p>
        </p:txBody>
      </p:sp>
      <p:sp>
        <p:nvSpPr>
          <p:cNvPr id="3" name="TextBox 2"/>
          <p:cNvSpPr txBox="1"/>
          <p:nvPr/>
        </p:nvSpPr>
        <p:spPr>
          <a:xfrm>
            <a:off x="2355917" y="810599"/>
            <a:ext cx="5024284" cy="400110"/>
          </a:xfrm>
          <a:prstGeom prst="rect">
            <a:avLst/>
          </a:prstGeom>
          <a:noFill/>
        </p:spPr>
        <p:txBody>
          <a:bodyPr wrap="square" rtlCol="0">
            <a:spAutoFit/>
          </a:bodyPr>
          <a:lstStyle/>
          <a:p>
            <a:pPr algn="ctr"/>
            <a:r>
              <a:rPr lang="vi-VN" sz="2000" b="1" dirty="0" smtClean="0">
                <a:latin typeface="+mj-lt"/>
              </a:rPr>
              <a:t>GV giới thiệu:  Lịch sử tìm ra nguyên tử </a:t>
            </a:r>
            <a:endParaRPr lang="en-US" sz="2000" b="1" dirty="0">
              <a:latin typeface="+mj-lt"/>
            </a:endParaRPr>
          </a:p>
        </p:txBody>
      </p:sp>
      <p:pic>
        <p:nvPicPr>
          <p:cNvPr id="1026" name="Picture 2" descr="Khoảng năm 440 trước Công Nguyên, nhà triết học Hy Lạp, Đê-mô-crit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53" y="1476205"/>
            <a:ext cx="5030432" cy="4227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6450507" y="1364610"/>
            <a:ext cx="4768645" cy="2862322"/>
          </a:xfrm>
          <a:prstGeom prst="rect">
            <a:avLst/>
          </a:prstGeom>
        </p:spPr>
        <p:txBody>
          <a:bodyPr wrap="square">
            <a:spAutoFit/>
          </a:bodyPr>
          <a:lstStyle/>
          <a:p>
            <a:r>
              <a:rPr lang="vi-VN" sz="2000" dirty="0">
                <a:solidFill>
                  <a:srgbClr val="333333"/>
                </a:solidFill>
                <a:latin typeface="+mj-lt"/>
              </a:rPr>
              <a:t>Khoảng năm 440 trước Công Nguyên, nhà triết học Hy Lạp, Đê-mô-crit (Democritus) cho rằng: nếu chia nhỏ nhiều lần một đồng tiền vàng cho đến khi “không thể phân chia được nữa”, thì sẽ được một loại hạt gọi là nguyên tử. (“Nguyên tử” trong tiếng Hy Lạp là atomos, nghĩa là “không chia nhỏ hơn được nữa”). Vậy nguyên tử có phải là hạt nhỏ nhất không?</a:t>
            </a:r>
            <a:endParaRPr lang="en-US" sz="2000" dirty="0">
              <a:latin typeface="+mj-lt"/>
            </a:endParaRPr>
          </a:p>
        </p:txBody>
      </p:sp>
      <p:sp>
        <p:nvSpPr>
          <p:cNvPr id="5" name="TextBox 4"/>
          <p:cNvSpPr txBox="1"/>
          <p:nvPr/>
        </p:nvSpPr>
        <p:spPr>
          <a:xfrm>
            <a:off x="6450507" y="4265441"/>
            <a:ext cx="4080388" cy="707886"/>
          </a:xfrm>
          <a:prstGeom prst="rect">
            <a:avLst/>
          </a:prstGeom>
          <a:noFill/>
        </p:spPr>
        <p:txBody>
          <a:bodyPr wrap="square" rtlCol="0">
            <a:spAutoFit/>
          </a:bodyPr>
          <a:lstStyle/>
          <a:p>
            <a:r>
              <a:rPr lang="vi-VN" sz="2000" dirty="0" smtClean="0">
                <a:latin typeface="+mj-lt"/>
              </a:rPr>
              <a:t>-&gt; Yêu cầu HS dự đoán câu trả lời. </a:t>
            </a:r>
          </a:p>
          <a:p>
            <a:r>
              <a:rPr lang="vi-VN" sz="2000" dirty="0" smtClean="0">
                <a:latin typeface="+mj-lt"/>
              </a:rPr>
              <a:t>-&gt; GV vào bài . </a:t>
            </a:r>
            <a:endParaRPr lang="en-US" sz="2000" dirty="0">
              <a:latin typeface="+mj-lt"/>
            </a:endParaRPr>
          </a:p>
        </p:txBody>
      </p:sp>
    </p:spTree>
    <p:extLst>
      <p:ext uri="{BB962C8B-B14F-4D97-AF65-F5344CB8AC3E}">
        <p14:creationId xmlns:p14="http://schemas.microsoft.com/office/powerpoint/2010/main" val="249776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barn(inVertic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0104" y="429555"/>
            <a:ext cx="3490452" cy="313932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00050" indent="-400050" algn="just">
              <a:buAutoNum type="romanUcPeriod"/>
            </a:pPr>
            <a:r>
              <a:rPr lang="vi-VN" b="1" u="sng" dirty="0" smtClean="0">
                <a:latin typeface="+mj-lt"/>
              </a:rPr>
              <a:t>Nguyên tử là gì ? </a:t>
            </a:r>
          </a:p>
          <a:p>
            <a:pPr algn="just"/>
            <a:r>
              <a:rPr lang="vi-VN" dirty="0" smtClean="0">
                <a:latin typeface="+mj-lt"/>
              </a:rPr>
              <a:t>-  Nguyên tử là những hạt vô cùng nhỏ bé, </a:t>
            </a:r>
            <a:r>
              <a:rPr lang="vi-VN" dirty="0" smtClean="0">
                <a:solidFill>
                  <a:srgbClr val="FF0000"/>
                </a:solidFill>
                <a:latin typeface="+mj-lt"/>
              </a:rPr>
              <a:t>không mang điện</a:t>
            </a:r>
            <a:r>
              <a:rPr lang="vi-VN" dirty="0" smtClean="0">
                <a:latin typeface="+mj-lt"/>
              </a:rPr>
              <a:t>. </a:t>
            </a:r>
          </a:p>
          <a:p>
            <a:pPr marL="285750" indent="-285750" algn="just">
              <a:buFontTx/>
              <a:buChar char="-"/>
            </a:pPr>
            <a:r>
              <a:rPr lang="vi-VN" dirty="0" smtClean="0">
                <a:latin typeface="+mj-lt"/>
              </a:rPr>
              <a:t>Mọi </a:t>
            </a:r>
            <a:r>
              <a:rPr lang="vi-VN" dirty="0">
                <a:latin typeface="+mj-lt"/>
              </a:rPr>
              <a:t>chất được cấu tạo từ </a:t>
            </a:r>
            <a:r>
              <a:rPr lang="vi-VN" dirty="0" smtClean="0">
                <a:latin typeface="+mj-lt"/>
              </a:rPr>
              <a:t>nguyên tử. </a:t>
            </a:r>
          </a:p>
          <a:p>
            <a:pPr algn="just"/>
            <a:r>
              <a:rPr lang="vi-VN" dirty="0" smtClean="0">
                <a:latin typeface="+mj-lt"/>
              </a:rPr>
              <a:t>Ví dụ: </a:t>
            </a:r>
          </a:p>
          <a:p>
            <a:pPr marL="285750" indent="-285750" algn="just">
              <a:buFontTx/>
              <a:buChar char="-"/>
            </a:pPr>
            <a:r>
              <a:rPr lang="vi-VN" dirty="0" smtClean="0">
                <a:latin typeface="+mj-lt"/>
              </a:rPr>
              <a:t>Chiếc đinh sắt được tạo từ nguyên tử sắt ( iron) . </a:t>
            </a:r>
          </a:p>
          <a:p>
            <a:pPr marL="285750" indent="-285750" algn="just">
              <a:buFontTx/>
              <a:buChar char="-"/>
            </a:pPr>
            <a:r>
              <a:rPr lang="vi-VN" dirty="0" smtClean="0">
                <a:latin typeface="+mj-lt"/>
              </a:rPr>
              <a:t>Nước được cấu tạo từ các nguyên tử hydrogen và oxygen. </a:t>
            </a:r>
          </a:p>
          <a:p>
            <a:pPr algn="just"/>
            <a:r>
              <a:rPr lang="vi-VN" dirty="0" smtClean="0">
                <a:latin typeface="+mj-lt"/>
              </a:rPr>
              <a:t>		 </a:t>
            </a:r>
          </a:p>
        </p:txBody>
      </p:sp>
      <p:sp>
        <p:nvSpPr>
          <p:cNvPr id="3" name="TextBox 2"/>
          <p:cNvSpPr txBox="1"/>
          <p:nvPr/>
        </p:nvSpPr>
        <p:spPr>
          <a:xfrm>
            <a:off x="702560" y="179611"/>
            <a:ext cx="6921909" cy="369332"/>
          </a:xfrm>
          <a:prstGeom prst="rect">
            <a:avLst/>
          </a:prstGeom>
          <a:noFill/>
        </p:spPr>
        <p:txBody>
          <a:bodyPr wrap="square" rtlCol="0">
            <a:spAutoFit/>
          </a:bodyPr>
          <a:lstStyle/>
          <a:p>
            <a:r>
              <a:rPr lang="vi-VN" dirty="0" smtClean="0">
                <a:latin typeface="+mj-lt"/>
              </a:rPr>
              <a:t>- GV: Yêu cầu HS quan sát các hình ảnh sau: </a:t>
            </a:r>
            <a:endParaRPr lang="en-US" dirty="0">
              <a:latin typeface="+mj-lt"/>
            </a:endParaRPr>
          </a:p>
        </p:txBody>
      </p:sp>
      <p:pic>
        <p:nvPicPr>
          <p:cNvPr id="5" name="Picture 4"/>
          <p:cNvPicPr>
            <a:picLocks noChangeAspect="1"/>
          </p:cNvPicPr>
          <p:nvPr/>
        </p:nvPicPr>
        <p:blipFill>
          <a:blip r:embed="rId2"/>
          <a:stretch>
            <a:fillRect/>
          </a:stretch>
        </p:blipFill>
        <p:spPr>
          <a:xfrm rot="13978284">
            <a:off x="964145" y="1370913"/>
            <a:ext cx="1882910" cy="1392344"/>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a:off x="2855649" y="4737001"/>
            <a:ext cx="1140541"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3644848" y="714312"/>
            <a:ext cx="2426571" cy="2076281"/>
          </a:xfrm>
          <a:prstGeom prst="rect">
            <a:avLst/>
          </a:prstGeom>
        </p:spPr>
      </p:pic>
      <p:sp>
        <p:nvSpPr>
          <p:cNvPr id="10" name="TextBox 9"/>
          <p:cNvSpPr txBox="1"/>
          <p:nvPr/>
        </p:nvSpPr>
        <p:spPr>
          <a:xfrm>
            <a:off x="3116825" y="2890684"/>
            <a:ext cx="4237703" cy="646331"/>
          </a:xfrm>
          <a:prstGeom prst="rect">
            <a:avLst/>
          </a:prstGeom>
          <a:noFill/>
        </p:spPr>
        <p:txBody>
          <a:bodyPr wrap="square" rtlCol="0">
            <a:spAutoFit/>
          </a:bodyPr>
          <a:lstStyle/>
          <a:p>
            <a:r>
              <a:rPr lang="vi-VN" b="1" i="1" dirty="0" smtClean="0">
                <a:latin typeface="+mj-lt"/>
              </a:rPr>
              <a:t>Đầu chiếc đinh sắt chứa hàng tỉ các hạt  rất nhỏ, mỗi hạt là 1 nguyên tử sắt. </a:t>
            </a:r>
            <a:endParaRPr lang="en-US" b="1" i="1" dirty="0">
              <a:latin typeface="+mj-lt"/>
            </a:endParaRPr>
          </a:p>
        </p:txBody>
      </p:sp>
      <p:pic>
        <p:nvPicPr>
          <p:cNvPr id="2052" name="Picture 4" descr="Đồng tiền vàng trang trí tế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03" y="3800791"/>
            <a:ext cx="1931416" cy="19314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3996190" y="3733929"/>
            <a:ext cx="2426418" cy="2065139"/>
          </a:xfrm>
          <a:prstGeom prst="rect">
            <a:avLst/>
          </a:prstGeom>
        </p:spPr>
      </p:pic>
      <p:sp>
        <p:nvSpPr>
          <p:cNvPr id="14" name="TextBox 13"/>
          <p:cNvSpPr txBox="1"/>
          <p:nvPr/>
        </p:nvSpPr>
        <p:spPr>
          <a:xfrm>
            <a:off x="3090547" y="5740074"/>
            <a:ext cx="4237703" cy="646331"/>
          </a:xfrm>
          <a:prstGeom prst="rect">
            <a:avLst/>
          </a:prstGeom>
          <a:noFill/>
        </p:spPr>
        <p:txBody>
          <a:bodyPr wrap="square" rtlCol="0">
            <a:spAutoFit/>
          </a:bodyPr>
          <a:lstStyle/>
          <a:p>
            <a:r>
              <a:rPr lang="vi-VN" b="1" i="1" dirty="0" smtClean="0">
                <a:latin typeface="+mj-lt"/>
              </a:rPr>
              <a:t>Đồng tiền vàng chứa hàng tỉ tỉ các hạt  rất nhỏ, mỗi hạt là 1 nguyên tử vàng. </a:t>
            </a:r>
            <a:endParaRPr lang="en-US" b="1" i="1" dirty="0">
              <a:latin typeface="+mj-lt"/>
            </a:endParaRPr>
          </a:p>
        </p:txBody>
      </p:sp>
      <p:cxnSp>
        <p:nvCxnSpPr>
          <p:cNvPr id="15" name="Straight Arrow Connector 14"/>
          <p:cNvCxnSpPr/>
          <p:nvPr/>
        </p:nvCxnSpPr>
        <p:spPr>
          <a:xfrm>
            <a:off x="2319791" y="1113814"/>
            <a:ext cx="1140541"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33893" y="3733929"/>
            <a:ext cx="3509042" cy="3170099"/>
          </a:xfrm>
          <a:prstGeom prst="rect">
            <a:avLst/>
          </a:prstGeom>
          <a:noFill/>
        </p:spPr>
        <p:txBody>
          <a:bodyPr wrap="square" rtlCol="0">
            <a:spAutoFit/>
          </a:bodyPr>
          <a:lstStyle/>
          <a:p>
            <a:pPr algn="just"/>
            <a:r>
              <a:rPr lang="vi-VN" sz="2000" b="1" dirty="0" smtClean="0">
                <a:latin typeface="+mj-lt"/>
              </a:rPr>
              <a:t>? GV yêu cầu </a:t>
            </a:r>
            <a:r>
              <a:rPr lang="vi-VN" sz="2000" dirty="0" smtClean="0">
                <a:latin typeface="+mj-lt"/>
              </a:rPr>
              <a:t>HS nghiên cứu VD SGK/tr 10  : Hãy kể tên 2 chất có chứa nguyên tử oxygen. </a:t>
            </a:r>
          </a:p>
          <a:p>
            <a:pPr algn="just"/>
            <a:r>
              <a:rPr lang="vi-VN" sz="2000" b="1" dirty="0" smtClean="0">
                <a:latin typeface="+mj-lt"/>
              </a:rPr>
              <a:t>Đáp án: </a:t>
            </a:r>
            <a:r>
              <a:rPr lang="vi-VN" sz="2000" dirty="0" smtClean="0">
                <a:latin typeface="+mj-lt"/>
              </a:rPr>
              <a:t>Khí oxygen, nước. </a:t>
            </a:r>
          </a:p>
          <a:p>
            <a:pPr algn="just"/>
            <a:r>
              <a:rPr lang="vi-VN" sz="2000" dirty="0" smtClean="0">
                <a:latin typeface="+mj-lt"/>
              </a:rPr>
              <a:t>-&gt;  Chốt kiến thức phần I. </a:t>
            </a:r>
          </a:p>
          <a:p>
            <a:pPr algn="just"/>
            <a:r>
              <a:rPr lang="vi-VN" sz="2000" dirty="0" smtClean="0">
                <a:latin typeface="+mj-lt"/>
              </a:rPr>
              <a:t>-&gt; </a:t>
            </a:r>
            <a:r>
              <a:rPr lang="vi-VN" sz="2000" b="1" dirty="0" smtClean="0">
                <a:latin typeface="+mj-lt"/>
              </a:rPr>
              <a:t>Chuyển ý: Chúng ta vừa kết luận: Nguyên tử không mang điện. Vậy vì sao nguyên lại không mang điện.</a:t>
            </a:r>
          </a:p>
          <a:p>
            <a:pPr algn="just"/>
            <a:r>
              <a:rPr lang="vi-VN" sz="2000" dirty="0" smtClean="0">
                <a:latin typeface="+mj-lt"/>
              </a:rPr>
              <a:t>-&gt; Tìm hiểu nội dung phần II. </a:t>
            </a:r>
            <a:endParaRPr lang="en-US" sz="2000" dirty="0">
              <a:latin typeface="+mj-lt"/>
            </a:endParaRPr>
          </a:p>
        </p:txBody>
      </p:sp>
    </p:spTree>
    <p:extLst>
      <p:ext uri="{BB962C8B-B14F-4D97-AF65-F5344CB8AC3E}">
        <p14:creationId xmlns:p14="http://schemas.microsoft.com/office/powerpoint/2010/main" val="25630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fade">
                                      <p:cBhvr>
                                        <p:cTn id="38" dur="1000"/>
                                        <p:tgtEl>
                                          <p:spTgt spid="2052"/>
                                        </p:tgtEl>
                                      </p:cBhvr>
                                    </p:animEffect>
                                    <p:anim calcmode="lin" valueType="num">
                                      <p:cBhvr>
                                        <p:cTn id="39" dur="1000" fill="hold"/>
                                        <p:tgtEl>
                                          <p:spTgt spid="2052"/>
                                        </p:tgtEl>
                                        <p:attrNameLst>
                                          <p:attrName>ppt_x</p:attrName>
                                        </p:attrNameLst>
                                      </p:cBhvr>
                                      <p:tavLst>
                                        <p:tav tm="0">
                                          <p:val>
                                            <p:strVal val="#ppt_x"/>
                                          </p:val>
                                        </p:tav>
                                        <p:tav tm="100000">
                                          <p:val>
                                            <p:strVal val="#ppt_x"/>
                                          </p:val>
                                        </p:tav>
                                      </p:tavLst>
                                    </p:anim>
                                    <p:anim calcmode="lin" valueType="num">
                                      <p:cBhvr>
                                        <p:cTn id="4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fade">
                                      <p:cBhvr>
                                        <p:cTn id="64" dur="1000"/>
                                        <p:tgtEl>
                                          <p:spTgt spid="2">
                                            <p:txEl>
                                              <p:pRg st="0" end="0"/>
                                            </p:txEl>
                                          </p:spTgt>
                                        </p:tgtEl>
                                      </p:cBhvr>
                                    </p:animEffect>
                                    <p:anim calcmode="lin" valueType="num">
                                      <p:cBhvr>
                                        <p:cTn id="6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fade">
                                      <p:cBhvr>
                                        <p:cTn id="71" dur="1000"/>
                                        <p:tgtEl>
                                          <p:spTgt spid="2">
                                            <p:txEl>
                                              <p:pRg st="1" end="1"/>
                                            </p:txEl>
                                          </p:spTgt>
                                        </p:tgtEl>
                                      </p:cBhvr>
                                    </p:animEffect>
                                    <p:anim calcmode="lin" valueType="num">
                                      <p:cBhvr>
                                        <p:cTn id="7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fade">
                                      <p:cBhvr>
                                        <p:cTn id="78" dur="1000"/>
                                        <p:tgtEl>
                                          <p:spTgt spid="2">
                                            <p:txEl>
                                              <p:pRg st="2" end="2"/>
                                            </p:txEl>
                                          </p:spTgt>
                                        </p:tgtEl>
                                      </p:cBhvr>
                                    </p:animEffect>
                                    <p:anim calcmode="lin" valueType="num">
                                      <p:cBhvr>
                                        <p:cTn id="7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animEffect transition="in" filter="fade">
                                      <p:cBhvr>
                                        <p:cTn id="85" dur="1000"/>
                                        <p:tgtEl>
                                          <p:spTgt spid="2">
                                            <p:txEl>
                                              <p:pRg st="3" end="3"/>
                                            </p:txEl>
                                          </p:spTgt>
                                        </p:tgtEl>
                                      </p:cBhvr>
                                    </p:animEffect>
                                    <p:anim calcmode="lin" valueType="num">
                                      <p:cBhvr>
                                        <p:cTn id="8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8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
                                            <p:txEl>
                                              <p:pRg st="4" end="4"/>
                                            </p:txEl>
                                          </p:spTgt>
                                        </p:tgtEl>
                                        <p:attrNameLst>
                                          <p:attrName>style.visibility</p:attrName>
                                        </p:attrNameLst>
                                      </p:cBhvr>
                                      <p:to>
                                        <p:strVal val="visible"/>
                                      </p:to>
                                    </p:set>
                                    <p:animEffect transition="in" filter="fade">
                                      <p:cBhvr>
                                        <p:cTn id="92" dur="1000"/>
                                        <p:tgtEl>
                                          <p:spTgt spid="2">
                                            <p:txEl>
                                              <p:pRg st="4" end="4"/>
                                            </p:txEl>
                                          </p:spTgt>
                                        </p:tgtEl>
                                      </p:cBhvr>
                                    </p:animEffect>
                                    <p:anim calcmode="lin" valueType="num">
                                      <p:cBhvr>
                                        <p:cTn id="9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fade">
                                      <p:cBhvr>
                                        <p:cTn id="99" dur="1000"/>
                                        <p:tgtEl>
                                          <p:spTgt spid="2">
                                            <p:txEl>
                                              <p:pRg st="5" end="5"/>
                                            </p:txEl>
                                          </p:spTgt>
                                        </p:tgtEl>
                                      </p:cBhvr>
                                    </p:animEffect>
                                    <p:anim calcmode="lin" valueType="num">
                                      <p:cBhvr>
                                        <p:cTn id="10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0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xEl>
                                              <p:pRg st="0" end="0"/>
                                            </p:txEl>
                                          </p:spTgt>
                                        </p:tgtEl>
                                        <p:attrNameLst>
                                          <p:attrName>style.visibility</p:attrName>
                                        </p:attrNameLst>
                                      </p:cBhvr>
                                      <p:to>
                                        <p:strVal val="visible"/>
                                      </p:to>
                                    </p:set>
                                    <p:animEffect transition="in" filter="fade">
                                      <p:cBhvr>
                                        <p:cTn id="106" dur="1000"/>
                                        <p:tgtEl>
                                          <p:spTgt spid="13">
                                            <p:txEl>
                                              <p:pRg st="0" end="0"/>
                                            </p:txEl>
                                          </p:spTgt>
                                        </p:tgtEl>
                                      </p:cBhvr>
                                    </p:animEffect>
                                    <p:anim calcmode="lin" valueType="num">
                                      <p:cBhvr>
                                        <p:cTn id="10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0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13">
                                            <p:txEl>
                                              <p:pRg st="1" end="1"/>
                                            </p:txEl>
                                          </p:spTgt>
                                        </p:tgtEl>
                                        <p:attrNameLst>
                                          <p:attrName>style.visibility</p:attrName>
                                        </p:attrNameLst>
                                      </p:cBhvr>
                                      <p:to>
                                        <p:strVal val="visible"/>
                                      </p:to>
                                    </p:set>
                                    <p:animEffect transition="in" filter="fade">
                                      <p:cBhvr>
                                        <p:cTn id="113" dur="1000"/>
                                        <p:tgtEl>
                                          <p:spTgt spid="13">
                                            <p:txEl>
                                              <p:pRg st="1" end="1"/>
                                            </p:txEl>
                                          </p:spTgt>
                                        </p:tgtEl>
                                      </p:cBhvr>
                                    </p:animEffect>
                                    <p:anim calcmode="lin" valueType="num">
                                      <p:cBhvr>
                                        <p:cTn id="1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1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13">
                                            <p:txEl>
                                              <p:pRg st="2" end="2"/>
                                            </p:txEl>
                                          </p:spTgt>
                                        </p:tgtEl>
                                        <p:attrNameLst>
                                          <p:attrName>style.visibility</p:attrName>
                                        </p:attrNameLst>
                                      </p:cBhvr>
                                      <p:to>
                                        <p:strVal val="visible"/>
                                      </p:to>
                                    </p:set>
                                    <p:animEffect transition="in" filter="fade">
                                      <p:cBhvr>
                                        <p:cTn id="120" dur="1000"/>
                                        <p:tgtEl>
                                          <p:spTgt spid="13">
                                            <p:txEl>
                                              <p:pRg st="2" end="2"/>
                                            </p:txEl>
                                          </p:spTgt>
                                        </p:tgtEl>
                                      </p:cBhvr>
                                    </p:animEffect>
                                    <p:anim calcmode="lin" valueType="num">
                                      <p:cBhvr>
                                        <p:cTn id="121"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22"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13">
                                            <p:txEl>
                                              <p:pRg st="3" end="3"/>
                                            </p:txEl>
                                          </p:spTgt>
                                        </p:tgtEl>
                                        <p:attrNameLst>
                                          <p:attrName>style.visibility</p:attrName>
                                        </p:attrNameLst>
                                      </p:cBhvr>
                                      <p:to>
                                        <p:strVal val="visible"/>
                                      </p:to>
                                    </p:set>
                                    <p:animEffect transition="in" filter="fade">
                                      <p:cBhvr>
                                        <p:cTn id="127" dur="1000"/>
                                        <p:tgtEl>
                                          <p:spTgt spid="13">
                                            <p:txEl>
                                              <p:pRg st="3" end="3"/>
                                            </p:txEl>
                                          </p:spTgt>
                                        </p:tgtEl>
                                      </p:cBhvr>
                                    </p:animEffect>
                                    <p:anim calcmode="lin" valueType="num">
                                      <p:cBhvr>
                                        <p:cTn id="12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2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nodeType="clickEffect">
                                  <p:stCondLst>
                                    <p:cond delay="0"/>
                                  </p:stCondLst>
                                  <p:childTnLst>
                                    <p:set>
                                      <p:cBhvr>
                                        <p:cTn id="133" dur="1" fill="hold">
                                          <p:stCondLst>
                                            <p:cond delay="0"/>
                                          </p:stCondLst>
                                        </p:cTn>
                                        <p:tgtEl>
                                          <p:spTgt spid="13">
                                            <p:txEl>
                                              <p:pRg st="4" end="4"/>
                                            </p:txEl>
                                          </p:spTgt>
                                        </p:tgtEl>
                                        <p:attrNameLst>
                                          <p:attrName>style.visibility</p:attrName>
                                        </p:attrNameLst>
                                      </p:cBhvr>
                                      <p:to>
                                        <p:strVal val="visible"/>
                                      </p:to>
                                    </p:set>
                                    <p:animEffect transition="in" filter="fade">
                                      <p:cBhvr>
                                        <p:cTn id="134" dur="1000"/>
                                        <p:tgtEl>
                                          <p:spTgt spid="13">
                                            <p:txEl>
                                              <p:pRg st="4" end="4"/>
                                            </p:txEl>
                                          </p:spTgt>
                                        </p:tgtEl>
                                      </p:cBhvr>
                                    </p:animEffect>
                                    <p:anim calcmode="lin" valueType="num">
                                      <p:cBhvr>
                                        <p:cTn id="13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136"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69812" y="37861"/>
            <a:ext cx="254655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II. Cấu tạo nguyên tử </a:t>
            </a:r>
            <a:endParaRPr lang="en-US" dirty="0">
              <a:latin typeface="+mj-lt"/>
            </a:endParaRPr>
          </a:p>
        </p:txBody>
      </p:sp>
      <p:sp>
        <p:nvSpPr>
          <p:cNvPr id="3" name="TextBox 2"/>
          <p:cNvSpPr txBox="1"/>
          <p:nvPr/>
        </p:nvSpPr>
        <p:spPr>
          <a:xfrm>
            <a:off x="344724" y="68220"/>
            <a:ext cx="4965291" cy="369332"/>
          </a:xfrm>
          <a:prstGeom prst="rect">
            <a:avLst/>
          </a:prstGeom>
          <a:noFill/>
        </p:spPr>
        <p:txBody>
          <a:bodyPr wrap="square" rtlCol="0">
            <a:spAutoFit/>
          </a:bodyPr>
          <a:lstStyle/>
          <a:p>
            <a:r>
              <a:rPr lang="vi-VN" dirty="0" smtClean="0">
                <a:latin typeface="+mj-lt"/>
              </a:rPr>
              <a:t>Gv: Chiếu mô hình cấu tạo nguyên tử helium. </a:t>
            </a:r>
          </a:p>
        </p:txBody>
      </p:sp>
      <p:pic>
        <p:nvPicPr>
          <p:cNvPr id="3074" name="Picture 2" descr="Bài 1. Nguyên tử trang 10, 11, 12, 13, 14 Khoa học tự nhiên 7 Cánh diều |  SGK Khoa học tự nhiên 7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63" y="543467"/>
            <a:ext cx="5684786" cy="2900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7366" y="3549445"/>
            <a:ext cx="6474543" cy="369332"/>
          </a:xfrm>
          <a:prstGeom prst="rect">
            <a:avLst/>
          </a:prstGeom>
          <a:noFill/>
        </p:spPr>
        <p:txBody>
          <a:bodyPr wrap="square" rtlCol="0">
            <a:spAutoFit/>
          </a:bodyPr>
          <a:lstStyle/>
          <a:p>
            <a:pPr algn="just"/>
            <a:r>
              <a:rPr lang="vi-VN" smtClean="0">
                <a:latin typeface="+mj-lt"/>
              </a:rPr>
              <a:t>-&gt;</a:t>
            </a:r>
            <a:endParaRPr lang="vi-VN" dirty="0">
              <a:latin typeface="+mj-lt"/>
            </a:endParaRPr>
          </a:p>
        </p:txBody>
      </p:sp>
      <p:sp>
        <p:nvSpPr>
          <p:cNvPr id="6" name="TextBox 5"/>
          <p:cNvSpPr txBox="1"/>
          <p:nvPr/>
        </p:nvSpPr>
        <p:spPr>
          <a:xfrm>
            <a:off x="6437670" y="2087862"/>
            <a:ext cx="1349477"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  Cấu tạo nguyên tử </a:t>
            </a:r>
            <a:endParaRPr lang="en-US" dirty="0">
              <a:latin typeface="+mj-lt"/>
            </a:endParaRPr>
          </a:p>
        </p:txBody>
      </p:sp>
      <p:sp>
        <p:nvSpPr>
          <p:cNvPr id="7" name="TextBox 6"/>
          <p:cNvSpPr txBox="1"/>
          <p:nvPr/>
        </p:nvSpPr>
        <p:spPr>
          <a:xfrm>
            <a:off x="8585646" y="846929"/>
            <a:ext cx="165748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Vỏ nguyên tử:</a:t>
            </a:r>
            <a:endParaRPr lang="en-US" dirty="0">
              <a:latin typeface="+mj-lt"/>
            </a:endParaRPr>
          </a:p>
        </p:txBody>
      </p:sp>
      <p:sp>
        <p:nvSpPr>
          <p:cNvPr id="8" name="TextBox 7"/>
          <p:cNvSpPr txBox="1"/>
          <p:nvPr/>
        </p:nvSpPr>
        <p:spPr>
          <a:xfrm>
            <a:off x="8417530" y="3549445"/>
            <a:ext cx="215214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Hạt nhân nguyên tử </a:t>
            </a:r>
            <a:endParaRPr lang="en-US" dirty="0">
              <a:latin typeface="+mj-lt"/>
            </a:endParaRPr>
          </a:p>
        </p:txBody>
      </p:sp>
      <p:sp>
        <p:nvSpPr>
          <p:cNvPr id="9" name="TextBox 8"/>
          <p:cNvSpPr txBox="1"/>
          <p:nvPr/>
        </p:nvSpPr>
        <p:spPr>
          <a:xfrm>
            <a:off x="10683791" y="4413790"/>
            <a:ext cx="141584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dirty="0" smtClean="0">
                <a:latin typeface="+mj-lt"/>
              </a:rPr>
              <a:t>Neuton: Kí hiệu chữ </a:t>
            </a:r>
            <a:r>
              <a:rPr lang="vi-VN" dirty="0">
                <a:solidFill>
                  <a:srgbClr val="FF0000"/>
                </a:solidFill>
                <a:latin typeface="+mj-lt"/>
              </a:rPr>
              <a:t>n</a:t>
            </a:r>
            <a:r>
              <a:rPr lang="vi-VN" dirty="0" smtClean="0">
                <a:latin typeface="+mj-lt"/>
              </a:rPr>
              <a:t> , không mang điện. </a:t>
            </a:r>
            <a:endParaRPr lang="en-US" dirty="0">
              <a:latin typeface="+mj-lt"/>
            </a:endParaRPr>
          </a:p>
        </p:txBody>
      </p:sp>
      <p:sp>
        <p:nvSpPr>
          <p:cNvPr id="11" name="TextBox 10"/>
          <p:cNvSpPr txBox="1"/>
          <p:nvPr/>
        </p:nvSpPr>
        <p:spPr>
          <a:xfrm>
            <a:off x="10683790" y="1906111"/>
            <a:ext cx="1415845"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sz="1600" dirty="0" smtClean="0">
                <a:latin typeface="+mj-lt"/>
              </a:rPr>
              <a:t>Proton: Kí hiệu chữ </a:t>
            </a:r>
            <a:r>
              <a:rPr lang="vi-VN" sz="1600" dirty="0" smtClean="0">
                <a:solidFill>
                  <a:srgbClr val="FF0000"/>
                </a:solidFill>
                <a:latin typeface="+mj-lt"/>
              </a:rPr>
              <a:t>p</a:t>
            </a:r>
            <a:r>
              <a:rPr lang="vi-VN" sz="1600" dirty="0" smtClean="0">
                <a:latin typeface="+mj-lt"/>
              </a:rPr>
              <a:t> , mang điện tích dương. </a:t>
            </a:r>
            <a:r>
              <a:rPr lang="vi-VN" sz="1600" dirty="0">
                <a:latin typeface="+mj-lt"/>
              </a:rPr>
              <a:t>giá trị điện tích là -1.</a:t>
            </a:r>
            <a:r>
              <a:rPr lang="vi-VN" sz="1600" dirty="0" smtClean="0">
                <a:latin typeface="+mj-lt"/>
              </a:rPr>
              <a:t> </a:t>
            </a:r>
            <a:endParaRPr lang="en-US" sz="1600" dirty="0">
              <a:latin typeface="+mj-lt"/>
            </a:endParaRPr>
          </a:p>
        </p:txBody>
      </p:sp>
      <p:cxnSp>
        <p:nvCxnSpPr>
          <p:cNvPr id="10" name="Straight Arrow Connector 9"/>
          <p:cNvCxnSpPr/>
          <p:nvPr/>
        </p:nvCxnSpPr>
        <p:spPr>
          <a:xfrm flipV="1">
            <a:off x="7787147" y="1123929"/>
            <a:ext cx="710308" cy="1287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p:cNvCxnSpPr>
          <p:nvPr/>
        </p:nvCxnSpPr>
        <p:spPr>
          <a:xfrm>
            <a:off x="7787147" y="2411028"/>
            <a:ext cx="950453" cy="1138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1" idx="2"/>
          </p:cNvCxnSpPr>
          <p:nvPr/>
        </p:nvCxnSpPr>
        <p:spPr>
          <a:xfrm flipV="1">
            <a:off x="10569676" y="3229550"/>
            <a:ext cx="822037" cy="504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3"/>
            <a:endCxn id="9" idx="0"/>
          </p:cNvCxnSpPr>
          <p:nvPr/>
        </p:nvCxnSpPr>
        <p:spPr>
          <a:xfrm>
            <a:off x="10569676" y="3734111"/>
            <a:ext cx="822038" cy="679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473438" y="207281"/>
            <a:ext cx="1626198"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sz="1600" dirty="0" smtClean="0">
                <a:latin typeface="+mj-lt"/>
              </a:rPr>
              <a:t>Tạo bởi 1 hay nhiều electron. Electron: Kí hiệu là</a:t>
            </a:r>
            <a:r>
              <a:rPr lang="vi-VN" sz="1600" dirty="0" smtClean="0">
                <a:solidFill>
                  <a:srgbClr val="FF0000"/>
                </a:solidFill>
                <a:latin typeface="+mj-lt"/>
              </a:rPr>
              <a:t> e</a:t>
            </a:r>
            <a:r>
              <a:rPr lang="vi-VN" sz="1600" dirty="0" smtClean="0">
                <a:latin typeface="+mj-lt"/>
              </a:rPr>
              <a:t>, mang điện tích âm, giá trị điện tích là -1.  </a:t>
            </a:r>
            <a:endParaRPr lang="en-US" sz="1600" dirty="0">
              <a:latin typeface="+mj-lt"/>
            </a:endParaRPr>
          </a:p>
        </p:txBody>
      </p:sp>
      <p:cxnSp>
        <p:nvCxnSpPr>
          <p:cNvPr id="25" name="Straight Arrow Connector 24"/>
          <p:cNvCxnSpPr>
            <a:stCxn id="7" idx="3"/>
          </p:cNvCxnSpPr>
          <p:nvPr/>
        </p:nvCxnSpPr>
        <p:spPr>
          <a:xfrm>
            <a:off x="10243127" y="1031595"/>
            <a:ext cx="2303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3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0"/>
                                        <p:tgtEl>
                                          <p:spTgt spid="9"/>
                                        </p:tgtEl>
                                      </p:cBhvr>
                                    </p:animEffect>
                                    <p:anim calcmode="lin" valueType="num">
                                      <p:cBhvr>
                                        <p:cTn id="80" dur="1000" fill="hold"/>
                                        <p:tgtEl>
                                          <p:spTgt spid="9"/>
                                        </p:tgtEl>
                                        <p:attrNameLst>
                                          <p:attrName>ppt_x</p:attrName>
                                        </p:attrNameLst>
                                      </p:cBhvr>
                                      <p:tavLst>
                                        <p:tav tm="0">
                                          <p:val>
                                            <p:strVal val="#ppt_x"/>
                                          </p:val>
                                        </p:tav>
                                        <p:tav tm="100000">
                                          <p:val>
                                            <p:strVal val="#ppt_x"/>
                                          </p:val>
                                        </p:tav>
                                      </p:tavLst>
                                    </p:anim>
                                    <p:anim calcmode="lin" valueType="num">
                                      <p:cBhvr>
                                        <p:cTn id="8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8" grpId="0" animBg="1"/>
      <p:bldP spid="9" grpId="0" animBg="1"/>
      <p:bldP spid="1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1733" y="115095"/>
            <a:ext cx="254655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II. Cấu tạo nguyên tử </a:t>
            </a:r>
            <a:endParaRPr lang="en-US" dirty="0">
              <a:latin typeface="+mj-lt"/>
            </a:endParaRPr>
          </a:p>
        </p:txBody>
      </p:sp>
      <p:sp>
        <p:nvSpPr>
          <p:cNvPr id="3" name="TextBox 2"/>
          <p:cNvSpPr txBox="1"/>
          <p:nvPr/>
        </p:nvSpPr>
        <p:spPr>
          <a:xfrm>
            <a:off x="344129" y="7685"/>
            <a:ext cx="4965291" cy="369332"/>
          </a:xfrm>
          <a:prstGeom prst="rect">
            <a:avLst/>
          </a:prstGeom>
          <a:noFill/>
        </p:spPr>
        <p:txBody>
          <a:bodyPr wrap="square" rtlCol="0">
            <a:spAutoFit/>
          </a:bodyPr>
          <a:lstStyle/>
          <a:p>
            <a:r>
              <a:rPr lang="vi-VN" dirty="0" smtClean="0">
                <a:latin typeface="+mj-lt"/>
              </a:rPr>
              <a:t>Gv: Chiếu mô hình cấu tạo nguyên tử helium. </a:t>
            </a:r>
          </a:p>
        </p:txBody>
      </p:sp>
      <p:sp>
        <p:nvSpPr>
          <p:cNvPr id="6" name="TextBox 5"/>
          <p:cNvSpPr txBox="1"/>
          <p:nvPr/>
        </p:nvSpPr>
        <p:spPr>
          <a:xfrm>
            <a:off x="7518912" y="1919534"/>
            <a:ext cx="146009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Cấu tạo nguyên tử </a:t>
            </a:r>
            <a:endParaRPr lang="en-US" dirty="0">
              <a:latin typeface="+mj-lt"/>
            </a:endParaRPr>
          </a:p>
        </p:txBody>
      </p:sp>
      <p:sp>
        <p:nvSpPr>
          <p:cNvPr id="7" name="TextBox 6"/>
          <p:cNvSpPr txBox="1"/>
          <p:nvPr/>
        </p:nvSpPr>
        <p:spPr>
          <a:xfrm>
            <a:off x="10028287" y="566257"/>
            <a:ext cx="2055557"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Vỏ nguyên tử: Tạo bởi 1 hay nhiều electron. Electron: Kí hiệu là</a:t>
            </a:r>
            <a:r>
              <a:rPr lang="vi-VN" dirty="0" smtClean="0">
                <a:solidFill>
                  <a:srgbClr val="FF0000"/>
                </a:solidFill>
                <a:latin typeface="+mj-lt"/>
              </a:rPr>
              <a:t> e</a:t>
            </a:r>
            <a:r>
              <a:rPr lang="vi-VN" dirty="0" smtClean="0">
                <a:latin typeface="+mj-lt"/>
              </a:rPr>
              <a:t>, mang điện tích âm. </a:t>
            </a:r>
            <a:endParaRPr lang="en-US" dirty="0">
              <a:latin typeface="+mj-lt"/>
            </a:endParaRPr>
          </a:p>
        </p:txBody>
      </p:sp>
      <p:sp>
        <p:nvSpPr>
          <p:cNvPr id="8" name="TextBox 7"/>
          <p:cNvSpPr txBox="1"/>
          <p:nvPr/>
        </p:nvSpPr>
        <p:spPr>
          <a:xfrm>
            <a:off x="9102213" y="3526778"/>
            <a:ext cx="139863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Hạt nhân nguyên tử </a:t>
            </a:r>
            <a:endParaRPr lang="en-US" dirty="0">
              <a:latin typeface="+mj-lt"/>
            </a:endParaRPr>
          </a:p>
        </p:txBody>
      </p:sp>
      <p:sp>
        <p:nvSpPr>
          <p:cNvPr id="9" name="TextBox 8"/>
          <p:cNvSpPr txBox="1"/>
          <p:nvPr/>
        </p:nvSpPr>
        <p:spPr>
          <a:xfrm>
            <a:off x="10667999" y="4368112"/>
            <a:ext cx="141584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Neuton: Kí hiệu chữ </a:t>
            </a:r>
            <a:r>
              <a:rPr lang="vi-VN" dirty="0">
                <a:solidFill>
                  <a:srgbClr val="FF0000"/>
                </a:solidFill>
                <a:latin typeface="+mj-lt"/>
              </a:rPr>
              <a:t>n</a:t>
            </a:r>
            <a:r>
              <a:rPr lang="vi-VN" dirty="0" smtClean="0">
                <a:latin typeface="+mj-lt"/>
              </a:rPr>
              <a:t> , không mang điện. </a:t>
            </a:r>
            <a:endParaRPr lang="en-US" dirty="0">
              <a:latin typeface="+mj-lt"/>
            </a:endParaRPr>
          </a:p>
        </p:txBody>
      </p:sp>
      <p:sp>
        <p:nvSpPr>
          <p:cNvPr id="11" name="TextBox 10"/>
          <p:cNvSpPr txBox="1"/>
          <p:nvPr/>
        </p:nvSpPr>
        <p:spPr>
          <a:xfrm>
            <a:off x="10648335" y="2191226"/>
            <a:ext cx="1415845"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Proton: Kí hiệu chữ </a:t>
            </a:r>
            <a:r>
              <a:rPr lang="vi-VN" dirty="0" smtClean="0">
                <a:solidFill>
                  <a:srgbClr val="FF0000"/>
                </a:solidFill>
                <a:latin typeface="+mj-lt"/>
              </a:rPr>
              <a:t>p</a:t>
            </a:r>
            <a:r>
              <a:rPr lang="vi-VN" dirty="0" smtClean="0">
                <a:latin typeface="+mj-lt"/>
              </a:rPr>
              <a:t> , mang điện tích dương. </a:t>
            </a:r>
            <a:endParaRPr lang="en-US" dirty="0">
              <a:latin typeface="+mj-lt"/>
            </a:endParaRPr>
          </a:p>
        </p:txBody>
      </p:sp>
      <p:pic>
        <p:nvPicPr>
          <p:cNvPr id="4098" name="Picture 2" descr="Quan sát hình vẽ mô tả cấu tạo nguyên tử carbon và aluminium (hình 1.5),  hãy cho biết mỗi nguyê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377017"/>
            <a:ext cx="6343650" cy="2779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4129" y="3103384"/>
            <a:ext cx="5673212" cy="369332"/>
          </a:xfrm>
          <a:prstGeom prst="rect">
            <a:avLst/>
          </a:prstGeom>
          <a:noFill/>
        </p:spPr>
        <p:txBody>
          <a:bodyPr wrap="square" rtlCol="0">
            <a:spAutoFit/>
          </a:bodyPr>
          <a:lstStyle/>
          <a:p>
            <a:r>
              <a:rPr lang="vi-VN" dirty="0" smtClean="0">
                <a:latin typeface="+mj-lt"/>
              </a:rPr>
              <a:t>GV: Yêu cầu HS hoàn thành bảng sau: </a:t>
            </a:r>
            <a:endParaRPr lang="en-US" dirty="0">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3255528602"/>
              </p:ext>
            </p:extLst>
          </p:nvPr>
        </p:nvGraphicFramePr>
        <p:xfrm>
          <a:off x="332147" y="3599576"/>
          <a:ext cx="7186765" cy="1381760"/>
        </p:xfrm>
        <a:graphic>
          <a:graphicData uri="http://schemas.openxmlformats.org/drawingml/2006/table">
            <a:tbl>
              <a:tblPr firstRow="1" bandRow="1">
                <a:tableStyleId>{5940675A-B579-460E-94D1-54222C63F5DA}</a:tableStyleId>
              </a:tblPr>
              <a:tblGrid>
                <a:gridCol w="1493889">
                  <a:extLst>
                    <a:ext uri="{9D8B030D-6E8A-4147-A177-3AD203B41FA5}">
                      <a16:colId xmlns:a16="http://schemas.microsoft.com/office/drawing/2014/main" val="4025227468"/>
                    </a:ext>
                  </a:extLst>
                </a:gridCol>
                <a:gridCol w="1641987">
                  <a:extLst>
                    <a:ext uri="{9D8B030D-6E8A-4147-A177-3AD203B41FA5}">
                      <a16:colId xmlns:a16="http://schemas.microsoft.com/office/drawing/2014/main" val="331965823"/>
                    </a:ext>
                  </a:extLst>
                </a:gridCol>
                <a:gridCol w="1435510">
                  <a:extLst>
                    <a:ext uri="{9D8B030D-6E8A-4147-A177-3AD203B41FA5}">
                      <a16:colId xmlns:a16="http://schemas.microsoft.com/office/drawing/2014/main" val="1243277097"/>
                    </a:ext>
                  </a:extLst>
                </a:gridCol>
                <a:gridCol w="1366684">
                  <a:extLst>
                    <a:ext uri="{9D8B030D-6E8A-4147-A177-3AD203B41FA5}">
                      <a16:colId xmlns:a16="http://schemas.microsoft.com/office/drawing/2014/main" val="931455950"/>
                    </a:ext>
                  </a:extLst>
                </a:gridCol>
                <a:gridCol w="1248695">
                  <a:extLst>
                    <a:ext uri="{9D8B030D-6E8A-4147-A177-3AD203B41FA5}">
                      <a16:colId xmlns:a16="http://schemas.microsoft.com/office/drawing/2014/main" val="3973237320"/>
                    </a:ext>
                  </a:extLst>
                </a:gridCol>
              </a:tblGrid>
              <a:tr h="370840">
                <a:tc>
                  <a:txBody>
                    <a:bodyPr/>
                    <a:lstStyle/>
                    <a:p>
                      <a:r>
                        <a:rPr lang="vi-VN" dirty="0" smtClean="0"/>
                        <a:t>Nguyên tử </a:t>
                      </a:r>
                      <a:endParaRPr lang="en-US" dirty="0"/>
                    </a:p>
                  </a:txBody>
                  <a:tcPr/>
                </a:tc>
                <a:tc>
                  <a:txBody>
                    <a:bodyPr/>
                    <a:lstStyle/>
                    <a:p>
                      <a:r>
                        <a:rPr lang="vi-VN" dirty="0" smtClean="0"/>
                        <a:t>Số proton</a:t>
                      </a:r>
                      <a:endParaRPr lang="en-US" dirty="0"/>
                    </a:p>
                  </a:txBody>
                  <a:tcPr/>
                </a:tc>
                <a:tc>
                  <a:txBody>
                    <a:bodyPr/>
                    <a:lstStyle/>
                    <a:p>
                      <a:r>
                        <a:rPr lang="vi-VN" dirty="0" smtClean="0"/>
                        <a:t>Số neutron</a:t>
                      </a:r>
                      <a:endParaRPr lang="en-US" dirty="0"/>
                    </a:p>
                  </a:txBody>
                  <a:tcPr/>
                </a:tc>
                <a:tc>
                  <a:txBody>
                    <a:bodyPr/>
                    <a:lstStyle/>
                    <a:p>
                      <a:r>
                        <a:rPr lang="vi-VN" dirty="0" smtClean="0"/>
                        <a:t>Số electron</a:t>
                      </a:r>
                      <a:endParaRPr lang="en-US" dirty="0"/>
                    </a:p>
                  </a:txBody>
                  <a:tcPr/>
                </a:tc>
                <a:tc>
                  <a:txBody>
                    <a:bodyPr/>
                    <a:lstStyle/>
                    <a:p>
                      <a:r>
                        <a:rPr lang="vi-VN" dirty="0" smtClean="0"/>
                        <a:t>Điện tích hạt nhân</a:t>
                      </a:r>
                      <a:endParaRPr lang="en-US" dirty="0"/>
                    </a:p>
                  </a:txBody>
                  <a:tcPr/>
                </a:tc>
                <a:extLst>
                  <a:ext uri="{0D108BD9-81ED-4DB2-BD59-A6C34878D82A}">
                    <a16:rowId xmlns:a16="http://schemas.microsoft.com/office/drawing/2014/main" val="4061070699"/>
                  </a:ext>
                </a:extLst>
              </a:tr>
              <a:tr h="370840">
                <a:tc>
                  <a:txBody>
                    <a:bodyPr/>
                    <a:lstStyle/>
                    <a:p>
                      <a:r>
                        <a:rPr lang="vi-VN" dirty="0" smtClean="0"/>
                        <a:t>Carbon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62681454"/>
                  </a:ext>
                </a:extLst>
              </a:tr>
              <a:tr h="370840">
                <a:tc>
                  <a:txBody>
                    <a:bodyPr/>
                    <a:lstStyle/>
                    <a:p>
                      <a:r>
                        <a:rPr lang="vi-VN" dirty="0" smtClean="0"/>
                        <a:t>Aluminium</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55913863"/>
                  </a:ext>
                </a:extLst>
              </a:tr>
            </a:tbl>
          </a:graphicData>
        </a:graphic>
      </p:graphicFrame>
      <p:sp>
        <p:nvSpPr>
          <p:cNvPr id="12" name="TextBox 11"/>
          <p:cNvSpPr txBox="1"/>
          <p:nvPr/>
        </p:nvSpPr>
        <p:spPr>
          <a:xfrm>
            <a:off x="2364658" y="4249465"/>
            <a:ext cx="263625" cy="369332"/>
          </a:xfrm>
          <a:prstGeom prst="rect">
            <a:avLst/>
          </a:prstGeom>
          <a:noFill/>
        </p:spPr>
        <p:txBody>
          <a:bodyPr wrap="square" rtlCol="0">
            <a:spAutoFit/>
          </a:bodyPr>
          <a:lstStyle/>
          <a:p>
            <a:r>
              <a:rPr lang="vi-VN" b="1" dirty="0" smtClean="0">
                <a:solidFill>
                  <a:srgbClr val="FF0000"/>
                </a:solidFill>
                <a:latin typeface="+mj-lt"/>
              </a:rPr>
              <a:t>6</a:t>
            </a:r>
            <a:endParaRPr lang="en-US" b="1" dirty="0">
              <a:solidFill>
                <a:srgbClr val="FF0000"/>
              </a:solidFill>
              <a:latin typeface="+mj-lt"/>
            </a:endParaRPr>
          </a:p>
        </p:txBody>
      </p:sp>
      <p:sp>
        <p:nvSpPr>
          <p:cNvPr id="15" name="TextBox 14"/>
          <p:cNvSpPr txBox="1"/>
          <p:nvPr/>
        </p:nvSpPr>
        <p:spPr>
          <a:xfrm>
            <a:off x="4085608" y="4256258"/>
            <a:ext cx="304800" cy="369332"/>
          </a:xfrm>
          <a:prstGeom prst="rect">
            <a:avLst/>
          </a:prstGeom>
          <a:noFill/>
        </p:spPr>
        <p:txBody>
          <a:bodyPr wrap="square" rtlCol="0">
            <a:spAutoFit/>
          </a:bodyPr>
          <a:lstStyle/>
          <a:p>
            <a:r>
              <a:rPr lang="vi-VN" dirty="0" smtClean="0">
                <a:latin typeface="+mj-lt"/>
              </a:rPr>
              <a:t>6</a:t>
            </a:r>
            <a:endParaRPr lang="en-US" dirty="0">
              <a:latin typeface="+mj-lt"/>
            </a:endParaRPr>
          </a:p>
        </p:txBody>
      </p:sp>
      <p:sp>
        <p:nvSpPr>
          <p:cNvPr id="16" name="TextBox 15"/>
          <p:cNvSpPr txBox="1"/>
          <p:nvPr/>
        </p:nvSpPr>
        <p:spPr>
          <a:xfrm>
            <a:off x="5510981" y="4256258"/>
            <a:ext cx="304800" cy="369332"/>
          </a:xfrm>
          <a:prstGeom prst="rect">
            <a:avLst/>
          </a:prstGeom>
          <a:noFill/>
        </p:spPr>
        <p:txBody>
          <a:bodyPr wrap="square" rtlCol="0">
            <a:spAutoFit/>
          </a:bodyPr>
          <a:lstStyle/>
          <a:p>
            <a:r>
              <a:rPr lang="vi-VN" b="1" dirty="0" smtClean="0">
                <a:solidFill>
                  <a:srgbClr val="FF0000"/>
                </a:solidFill>
                <a:latin typeface="+mj-lt"/>
              </a:rPr>
              <a:t>6</a:t>
            </a:r>
            <a:endParaRPr lang="en-US" b="1" dirty="0">
              <a:solidFill>
                <a:srgbClr val="FF0000"/>
              </a:solidFill>
              <a:latin typeface="+mj-lt"/>
            </a:endParaRPr>
          </a:p>
        </p:txBody>
      </p:sp>
      <p:sp>
        <p:nvSpPr>
          <p:cNvPr id="17" name="TextBox 16"/>
          <p:cNvSpPr txBox="1"/>
          <p:nvPr/>
        </p:nvSpPr>
        <p:spPr>
          <a:xfrm>
            <a:off x="6712058" y="4249465"/>
            <a:ext cx="860320" cy="369332"/>
          </a:xfrm>
          <a:prstGeom prst="rect">
            <a:avLst/>
          </a:prstGeom>
          <a:noFill/>
        </p:spPr>
        <p:txBody>
          <a:bodyPr wrap="square" rtlCol="0">
            <a:spAutoFit/>
          </a:bodyPr>
          <a:lstStyle/>
          <a:p>
            <a:r>
              <a:rPr lang="vi-VN" dirty="0" smtClean="0">
                <a:latin typeface="+mj-lt"/>
              </a:rPr>
              <a:t>+6</a:t>
            </a:r>
            <a:endParaRPr lang="en-US" dirty="0">
              <a:latin typeface="+mj-lt"/>
            </a:endParaRPr>
          </a:p>
        </p:txBody>
      </p:sp>
      <p:sp>
        <p:nvSpPr>
          <p:cNvPr id="18" name="TextBox 17"/>
          <p:cNvSpPr txBox="1"/>
          <p:nvPr/>
        </p:nvSpPr>
        <p:spPr>
          <a:xfrm>
            <a:off x="2293378" y="4646626"/>
            <a:ext cx="533396" cy="369332"/>
          </a:xfrm>
          <a:prstGeom prst="rect">
            <a:avLst/>
          </a:prstGeom>
          <a:noFill/>
        </p:spPr>
        <p:txBody>
          <a:bodyPr wrap="square" rtlCol="0">
            <a:spAutoFit/>
          </a:bodyPr>
          <a:lstStyle/>
          <a:p>
            <a:r>
              <a:rPr lang="vi-VN" b="1" dirty="0">
                <a:solidFill>
                  <a:srgbClr val="00B050"/>
                </a:solidFill>
                <a:latin typeface="+mj-lt"/>
              </a:rPr>
              <a:t>13</a:t>
            </a:r>
            <a:endParaRPr lang="en-US" b="1" dirty="0">
              <a:solidFill>
                <a:srgbClr val="00B050"/>
              </a:solidFill>
              <a:latin typeface="+mj-lt"/>
            </a:endParaRPr>
          </a:p>
        </p:txBody>
      </p:sp>
      <p:sp>
        <p:nvSpPr>
          <p:cNvPr id="19" name="TextBox 18"/>
          <p:cNvSpPr txBox="1"/>
          <p:nvPr/>
        </p:nvSpPr>
        <p:spPr>
          <a:xfrm>
            <a:off x="4003264" y="4646626"/>
            <a:ext cx="545385" cy="369332"/>
          </a:xfrm>
          <a:prstGeom prst="rect">
            <a:avLst/>
          </a:prstGeom>
          <a:noFill/>
        </p:spPr>
        <p:txBody>
          <a:bodyPr wrap="square" rtlCol="0">
            <a:spAutoFit/>
          </a:bodyPr>
          <a:lstStyle/>
          <a:p>
            <a:r>
              <a:rPr lang="vi-VN" dirty="0">
                <a:latin typeface="+mj-lt"/>
              </a:rPr>
              <a:t>14</a:t>
            </a:r>
            <a:endParaRPr lang="en-US" dirty="0">
              <a:latin typeface="+mj-lt"/>
            </a:endParaRPr>
          </a:p>
        </p:txBody>
      </p:sp>
      <p:sp>
        <p:nvSpPr>
          <p:cNvPr id="20" name="TextBox 19"/>
          <p:cNvSpPr txBox="1"/>
          <p:nvPr/>
        </p:nvSpPr>
        <p:spPr>
          <a:xfrm>
            <a:off x="5457515" y="4618797"/>
            <a:ext cx="604072" cy="369332"/>
          </a:xfrm>
          <a:prstGeom prst="rect">
            <a:avLst/>
          </a:prstGeom>
          <a:noFill/>
        </p:spPr>
        <p:txBody>
          <a:bodyPr wrap="square" rtlCol="0">
            <a:spAutoFit/>
          </a:bodyPr>
          <a:lstStyle/>
          <a:p>
            <a:r>
              <a:rPr lang="vi-VN" b="1" dirty="0">
                <a:solidFill>
                  <a:srgbClr val="00B050"/>
                </a:solidFill>
                <a:latin typeface="+mj-lt"/>
              </a:rPr>
              <a:t>13</a:t>
            </a:r>
            <a:endParaRPr lang="en-US" b="1" dirty="0">
              <a:solidFill>
                <a:srgbClr val="00B050"/>
              </a:solidFill>
              <a:latin typeface="+mj-lt"/>
            </a:endParaRPr>
          </a:p>
        </p:txBody>
      </p:sp>
      <p:sp>
        <p:nvSpPr>
          <p:cNvPr id="21" name="TextBox 20"/>
          <p:cNvSpPr txBox="1"/>
          <p:nvPr/>
        </p:nvSpPr>
        <p:spPr>
          <a:xfrm>
            <a:off x="6712058" y="4629315"/>
            <a:ext cx="837276" cy="369332"/>
          </a:xfrm>
          <a:prstGeom prst="rect">
            <a:avLst/>
          </a:prstGeom>
          <a:noFill/>
        </p:spPr>
        <p:txBody>
          <a:bodyPr wrap="square" rtlCol="0">
            <a:spAutoFit/>
          </a:bodyPr>
          <a:lstStyle/>
          <a:p>
            <a:r>
              <a:rPr lang="vi-VN" dirty="0" smtClean="0">
                <a:latin typeface="+mj-lt"/>
              </a:rPr>
              <a:t>+13</a:t>
            </a:r>
            <a:endParaRPr lang="en-US" dirty="0">
              <a:latin typeface="+mj-lt"/>
            </a:endParaRPr>
          </a:p>
        </p:txBody>
      </p:sp>
      <p:sp>
        <p:nvSpPr>
          <p:cNvPr id="13" name="TextBox 12"/>
          <p:cNvSpPr txBox="1"/>
          <p:nvPr/>
        </p:nvSpPr>
        <p:spPr>
          <a:xfrm>
            <a:off x="235971" y="5066748"/>
            <a:ext cx="7944467" cy="1477328"/>
          </a:xfrm>
          <a:prstGeom prst="rect">
            <a:avLst/>
          </a:prstGeom>
          <a:noFill/>
        </p:spPr>
        <p:txBody>
          <a:bodyPr wrap="square" rtlCol="0">
            <a:spAutoFit/>
          </a:bodyPr>
          <a:lstStyle/>
          <a:p>
            <a:r>
              <a:rPr lang="vi-VN" dirty="0" smtClean="0">
                <a:latin typeface="+mj-lt"/>
              </a:rPr>
              <a:t>GV: Yêu cầu HS so sánh số </a:t>
            </a:r>
            <a:r>
              <a:rPr lang="vi-VN" dirty="0" smtClean="0">
                <a:solidFill>
                  <a:srgbClr val="FF0000"/>
                </a:solidFill>
                <a:latin typeface="+mj-lt"/>
              </a:rPr>
              <a:t>p, e </a:t>
            </a:r>
            <a:r>
              <a:rPr lang="vi-VN" dirty="0" smtClean="0">
                <a:latin typeface="+mj-lt"/>
              </a:rPr>
              <a:t>của 2 nguyên tử carbon và aluminium. </a:t>
            </a:r>
          </a:p>
          <a:p>
            <a:r>
              <a:rPr lang="vi-VN" dirty="0" smtClean="0">
                <a:latin typeface="+mj-lt"/>
              </a:rPr>
              <a:t>-&gt; Đáp án: Ở cả 2 nguyên tử số p bằng số e.</a:t>
            </a:r>
          </a:p>
          <a:p>
            <a:r>
              <a:rPr lang="vi-VN" dirty="0" smtClean="0">
                <a:latin typeface="+mj-lt"/>
              </a:rPr>
              <a:t>-&gt; Chốt kiến thức và mở rộng: Trong nguyên tử số p = số e mà p mang điện tích dương còn e mang điện tích âm -&gt; tổng điện tích nguyên tử là 0-&gt; Nguyên tử trung hòa về điện. </a:t>
            </a:r>
            <a:endParaRPr lang="en-US" dirty="0">
              <a:latin typeface="+mj-lt"/>
            </a:endParaRPr>
          </a:p>
        </p:txBody>
      </p:sp>
      <p:sp>
        <p:nvSpPr>
          <p:cNvPr id="14" name="TextBox 13"/>
          <p:cNvSpPr txBox="1"/>
          <p:nvPr/>
        </p:nvSpPr>
        <p:spPr>
          <a:xfrm>
            <a:off x="8155549" y="5831726"/>
            <a:ext cx="290051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vi-VN" dirty="0" smtClean="0">
                <a:latin typeface="+mj-lt"/>
              </a:rPr>
              <a:t>- Trong </a:t>
            </a:r>
            <a:r>
              <a:rPr lang="vi-VN" dirty="0">
                <a:latin typeface="+mj-lt"/>
              </a:rPr>
              <a:t>nguyên tử số p = số e</a:t>
            </a:r>
            <a:endParaRPr lang="en-US" dirty="0">
              <a:latin typeface="+mj-lt"/>
            </a:endParaRPr>
          </a:p>
        </p:txBody>
      </p:sp>
      <p:cxnSp>
        <p:nvCxnSpPr>
          <p:cNvPr id="22" name="Straight Arrow Connector 21"/>
          <p:cNvCxnSpPr>
            <a:stCxn id="6" idx="3"/>
            <a:endCxn id="7" idx="1"/>
          </p:cNvCxnSpPr>
          <p:nvPr/>
        </p:nvCxnSpPr>
        <p:spPr>
          <a:xfrm flipV="1">
            <a:off x="8979002" y="1304921"/>
            <a:ext cx="1049285" cy="937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8" idx="0"/>
          </p:cNvCxnSpPr>
          <p:nvPr/>
        </p:nvCxnSpPr>
        <p:spPr>
          <a:xfrm>
            <a:off x="8979002" y="2259684"/>
            <a:ext cx="822530" cy="126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8" idx="3"/>
            <a:endCxn id="11" idx="2"/>
          </p:cNvCxnSpPr>
          <p:nvPr/>
        </p:nvCxnSpPr>
        <p:spPr>
          <a:xfrm flipV="1">
            <a:off x="10500851" y="3391555"/>
            <a:ext cx="855407" cy="458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9" idx="0"/>
          </p:cNvCxnSpPr>
          <p:nvPr/>
        </p:nvCxnSpPr>
        <p:spPr>
          <a:xfrm>
            <a:off x="10500851" y="3849944"/>
            <a:ext cx="875071" cy="518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8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3">
                                            <p:txEl>
                                              <p:pRg st="0" end="0"/>
                                            </p:txEl>
                                          </p:spTgt>
                                        </p:tgtEl>
                                        <p:attrNameLst>
                                          <p:attrName>style.visibility</p:attrName>
                                        </p:attrNameLst>
                                      </p:cBhvr>
                                      <p:to>
                                        <p:strVal val="visible"/>
                                      </p:to>
                                    </p:set>
                                    <p:animEffect transition="in" filter="fade">
                                      <p:cBhvr>
                                        <p:cTn id="89" dur="1000"/>
                                        <p:tgtEl>
                                          <p:spTgt spid="13">
                                            <p:txEl>
                                              <p:pRg st="0" end="0"/>
                                            </p:txEl>
                                          </p:spTgt>
                                        </p:tgtEl>
                                      </p:cBhvr>
                                    </p:animEffect>
                                    <p:anim calcmode="lin" valueType="num">
                                      <p:cBhvr>
                                        <p:cTn id="9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13">
                                            <p:txEl>
                                              <p:pRg st="1" end="1"/>
                                            </p:txEl>
                                          </p:spTgt>
                                        </p:tgtEl>
                                        <p:attrNameLst>
                                          <p:attrName>style.visibility</p:attrName>
                                        </p:attrNameLst>
                                      </p:cBhvr>
                                      <p:to>
                                        <p:strVal val="visible"/>
                                      </p:to>
                                    </p:set>
                                    <p:animEffect transition="in" filter="fade">
                                      <p:cBhvr>
                                        <p:cTn id="96" dur="1000"/>
                                        <p:tgtEl>
                                          <p:spTgt spid="13">
                                            <p:txEl>
                                              <p:pRg st="1" end="1"/>
                                            </p:txEl>
                                          </p:spTgt>
                                        </p:tgtEl>
                                      </p:cBhvr>
                                    </p:animEffect>
                                    <p:anim calcmode="lin" valueType="num">
                                      <p:cBhvr>
                                        <p:cTn id="9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8"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3">
                                            <p:txEl>
                                              <p:pRg st="2" end="2"/>
                                            </p:txEl>
                                          </p:spTgt>
                                        </p:tgtEl>
                                        <p:attrNameLst>
                                          <p:attrName>style.visibility</p:attrName>
                                        </p:attrNameLst>
                                      </p:cBhvr>
                                      <p:to>
                                        <p:strVal val="visible"/>
                                      </p:to>
                                    </p:set>
                                    <p:animEffect transition="in" filter="fade">
                                      <p:cBhvr>
                                        <p:cTn id="103" dur="1000"/>
                                        <p:tgtEl>
                                          <p:spTgt spid="13">
                                            <p:txEl>
                                              <p:pRg st="2" end="2"/>
                                            </p:txEl>
                                          </p:spTgt>
                                        </p:tgtEl>
                                      </p:cBhvr>
                                    </p:animEffect>
                                    <p:anim calcmode="lin" valueType="num">
                                      <p:cBhvr>
                                        <p:cTn id="104"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05"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anim calcmode="lin" valueType="num">
                                      <p:cBhvr>
                                        <p:cTn id="111" dur="1000" fill="hold"/>
                                        <p:tgtEl>
                                          <p:spTgt spid="14"/>
                                        </p:tgtEl>
                                        <p:attrNameLst>
                                          <p:attrName>ppt_x</p:attrName>
                                        </p:attrNameLst>
                                      </p:cBhvr>
                                      <p:tavLst>
                                        <p:tav tm="0">
                                          <p:val>
                                            <p:strVal val="#ppt_x"/>
                                          </p:val>
                                        </p:tav>
                                        <p:tav tm="100000">
                                          <p:val>
                                            <p:strVal val="#ppt_x"/>
                                          </p:val>
                                        </p:tav>
                                      </p:tavLst>
                                    </p:anim>
                                    <p:anim calcmode="lin" valueType="num">
                                      <p:cBhvr>
                                        <p:cTn id="1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5" grpId="0"/>
      <p:bldP spid="16" grpId="0"/>
      <p:bldP spid="17" grpId="0"/>
      <p:bldP spid="18" grpId="0"/>
      <p:bldP spid="19" grpId="0"/>
      <p:bldP spid="20" grpId="0"/>
      <p:bldP spid="21"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948" y="265471"/>
            <a:ext cx="11248104" cy="3170099"/>
          </a:xfrm>
          <a:prstGeom prst="rect">
            <a:avLst/>
          </a:prstGeom>
          <a:noFill/>
        </p:spPr>
        <p:txBody>
          <a:bodyPr wrap="square" rtlCol="0">
            <a:spAutoFit/>
          </a:bodyPr>
          <a:lstStyle/>
          <a:p>
            <a:r>
              <a:rPr lang="vi-VN" sz="2000" b="1" dirty="0" smtClean="0">
                <a:latin typeface="+mj-lt"/>
              </a:rPr>
              <a:t>Gv </a:t>
            </a:r>
            <a:r>
              <a:rPr lang="vi-VN" sz="2000" dirty="0" smtClean="0">
                <a:latin typeface="+mj-lt"/>
              </a:rPr>
              <a:t>: Yêu cầu hs hoạt động nhóm theo cặp, hoàn thành bài tập sau: </a:t>
            </a:r>
          </a:p>
          <a:p>
            <a:r>
              <a:rPr lang="vi-VN" sz="2000" dirty="0" smtClean="0">
                <a:latin typeface="+mj-lt"/>
              </a:rPr>
              <a:t>     Cho nguyên tử lưu huỳnh ( sulfur) có 16 electron. Hỏi nguyên tử sulfur có bao nhiêu proton? Hãy chứng minh nguyên tử sulfur trung hòa về điện. </a:t>
            </a:r>
          </a:p>
          <a:p>
            <a:r>
              <a:rPr lang="vi-VN" sz="2000" b="1" dirty="0" smtClean="0">
                <a:latin typeface="+mj-lt"/>
              </a:rPr>
              <a:t>Đáp án: </a:t>
            </a:r>
          </a:p>
          <a:p>
            <a:pPr marL="285750" indent="-285750">
              <a:buFontTx/>
              <a:buChar char="-"/>
            </a:pPr>
            <a:r>
              <a:rPr lang="vi-VN" sz="2000" dirty="0" smtClean="0">
                <a:latin typeface="+mj-lt"/>
              </a:rPr>
              <a:t>Nguyên tử sulfur có: </a:t>
            </a:r>
          </a:p>
          <a:p>
            <a:r>
              <a:rPr lang="vi-VN" sz="2000" dirty="0" smtClean="0">
                <a:latin typeface="+mj-lt"/>
              </a:rPr>
              <a:t>+ 16 e. Tổng số điện tích: -16. </a:t>
            </a:r>
          </a:p>
          <a:p>
            <a:r>
              <a:rPr lang="vi-VN" sz="2000" dirty="0" smtClean="0">
                <a:latin typeface="+mj-lt"/>
              </a:rPr>
              <a:t>Vì số p= số e nên nguyên tử  sulfur có: </a:t>
            </a:r>
          </a:p>
          <a:p>
            <a:r>
              <a:rPr lang="vi-VN" sz="2000" dirty="0" smtClean="0">
                <a:latin typeface="+mj-lt"/>
              </a:rPr>
              <a:t>+ 16 p. Tổng số điện tích : + 16 </a:t>
            </a:r>
          </a:p>
          <a:p>
            <a:r>
              <a:rPr lang="vi-VN" sz="2000" dirty="0" smtClean="0">
                <a:latin typeface="+mj-lt"/>
              </a:rPr>
              <a:t>-&gt; Tổng điện tích trong nguyên tử sulfur bằng 0.</a:t>
            </a:r>
          </a:p>
          <a:p>
            <a:r>
              <a:rPr lang="vi-VN" sz="2000" dirty="0" smtClean="0">
                <a:latin typeface="+mj-lt"/>
              </a:rPr>
              <a:t>-&gt; Nguyên tử sulfur trung hòa về điện. </a:t>
            </a:r>
            <a:endParaRPr lang="en-US" sz="2000" dirty="0">
              <a:latin typeface="+mj-lt"/>
            </a:endParaRPr>
          </a:p>
        </p:txBody>
      </p:sp>
    </p:spTree>
    <p:extLst>
      <p:ext uri="{BB962C8B-B14F-4D97-AF65-F5344CB8AC3E}">
        <p14:creationId xmlns:p14="http://schemas.microsoft.com/office/powerpoint/2010/main" val="2012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 calcmode="lin" valueType="num">
                                      <p:cBhvr additive="base">
                                        <p:cTn id="4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 calcmode="lin" valueType="num">
                                      <p:cBhvr additive="base">
                                        <p:cTn id="5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942" y="403122"/>
            <a:ext cx="11090787" cy="1569660"/>
          </a:xfrm>
          <a:prstGeom prst="rect">
            <a:avLst/>
          </a:prstGeom>
          <a:noFill/>
        </p:spPr>
        <p:txBody>
          <a:bodyPr wrap="square" rtlCol="0">
            <a:spAutoFit/>
          </a:bodyPr>
          <a:lstStyle/>
          <a:p>
            <a:r>
              <a:rPr lang="vi-VN" sz="2400" dirty="0" smtClean="0">
                <a:latin typeface="+mj-lt"/>
              </a:rPr>
              <a:t>Chuyển ý sang phần III. Các em đã biết, electron chuyển động xung quanh hạt nhân. Vậy hãy dự đoán: Electron chuyển động quanh hạt nhân có quy luật hay hỗn độn? </a:t>
            </a:r>
          </a:p>
          <a:p>
            <a:r>
              <a:rPr lang="vi-VN" sz="2400" dirty="0" smtClean="0">
                <a:latin typeface="+mj-lt"/>
              </a:rPr>
              <a:t>-&gt; GV yêu cầu các HS dự đoán</a:t>
            </a:r>
          </a:p>
          <a:p>
            <a:r>
              <a:rPr lang="vi-VN" sz="2400" dirty="0" smtClean="0">
                <a:latin typeface="+mj-lt"/>
              </a:rPr>
              <a:t>-&gt; GV chiếu video để kiểm chứng. </a:t>
            </a:r>
            <a:endParaRPr lang="en-US" sz="2400" dirty="0">
              <a:latin typeface="+mj-lt"/>
            </a:endParaRPr>
          </a:p>
        </p:txBody>
      </p:sp>
    </p:spTree>
    <p:extLst>
      <p:ext uri="{BB962C8B-B14F-4D97-AF65-F5344CB8AC3E}">
        <p14:creationId xmlns:p14="http://schemas.microsoft.com/office/powerpoint/2010/main" val="5402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ự chuyển động của electron trong nguyên tử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0"/>
            <a:ext cx="12123173" cy="6858000"/>
          </a:xfrm>
          <a:prstGeom prst="rect">
            <a:avLst/>
          </a:prstGeom>
        </p:spPr>
      </p:pic>
    </p:spTree>
    <p:extLst>
      <p:ext uri="{BB962C8B-B14F-4D97-AF65-F5344CB8AC3E}">
        <p14:creationId xmlns:p14="http://schemas.microsoft.com/office/powerpoint/2010/main" val="4215675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13057" y="211607"/>
            <a:ext cx="3460955" cy="2554545"/>
          </a:xfrm>
          <a:prstGeom prst="rect">
            <a:avLst/>
          </a:prstGeom>
          <a:noFill/>
        </p:spPr>
        <p:txBody>
          <a:bodyPr wrap="square" rtlCol="0">
            <a:spAutoFit/>
          </a:bodyPr>
          <a:lstStyle/>
          <a:p>
            <a:pPr algn="just"/>
            <a:r>
              <a:rPr lang="vi-VN" sz="2000" b="1" u="sng" dirty="0" smtClean="0">
                <a:latin typeface="+mj-lt"/>
              </a:rPr>
              <a:t>III. Sự chuyển động của electron trong nguyên tử. </a:t>
            </a:r>
          </a:p>
          <a:p>
            <a:pPr algn="just"/>
            <a:r>
              <a:rPr lang="vi-VN" sz="2000" dirty="0" smtClean="0">
                <a:latin typeface="+mj-lt"/>
              </a:rPr>
              <a:t>- Theo mô hình Rơ – đơ – phơ – Bo, electron chuyển động xung quanh hạt nhân theo những quỹ đạo xác định và được sắp xếp thành từng lớp electron. </a:t>
            </a:r>
            <a:endParaRPr lang="en-US" sz="2000" dirty="0">
              <a:latin typeface="+mj-lt"/>
            </a:endParaRPr>
          </a:p>
        </p:txBody>
      </p:sp>
      <p:pic>
        <p:nvPicPr>
          <p:cNvPr id="3" name="Picture 2"/>
          <p:cNvPicPr>
            <a:picLocks noChangeAspect="1"/>
          </p:cNvPicPr>
          <p:nvPr/>
        </p:nvPicPr>
        <p:blipFill>
          <a:blip r:embed="rId2"/>
          <a:stretch>
            <a:fillRect/>
          </a:stretch>
        </p:blipFill>
        <p:spPr>
          <a:xfrm>
            <a:off x="245806" y="1059500"/>
            <a:ext cx="6972914" cy="324157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42451" y="211607"/>
            <a:ext cx="6776269" cy="707886"/>
          </a:xfrm>
          <a:prstGeom prst="rect">
            <a:avLst/>
          </a:prstGeom>
          <a:noFill/>
        </p:spPr>
        <p:txBody>
          <a:bodyPr wrap="square" rtlCol="0">
            <a:spAutoFit/>
          </a:bodyPr>
          <a:lstStyle/>
          <a:p>
            <a:r>
              <a:rPr lang="vi-VN" sz="2000" b="1" dirty="0" smtClean="0">
                <a:latin typeface="+mj-lt"/>
              </a:rPr>
              <a:t>Gv: </a:t>
            </a:r>
            <a:r>
              <a:rPr lang="vi-VN" sz="2000" dirty="0" smtClean="0">
                <a:latin typeface="+mj-lt"/>
              </a:rPr>
              <a:t>Chiếu mô hình-&gt; Yêu cầu hs xác định số lớp e của nguyên tử sodium và số e trên từng lớp. </a:t>
            </a:r>
            <a:endParaRPr lang="en-US" sz="2000" dirty="0">
              <a:latin typeface="+mj-lt"/>
            </a:endParaRPr>
          </a:p>
        </p:txBody>
      </p:sp>
      <p:sp>
        <p:nvSpPr>
          <p:cNvPr id="5" name="TextBox 4"/>
          <p:cNvSpPr txBox="1"/>
          <p:nvPr/>
        </p:nvSpPr>
        <p:spPr>
          <a:xfrm>
            <a:off x="442451" y="4538860"/>
            <a:ext cx="7562850" cy="1015663"/>
          </a:xfrm>
          <a:prstGeom prst="rect">
            <a:avLst/>
          </a:prstGeom>
          <a:noFill/>
        </p:spPr>
        <p:txBody>
          <a:bodyPr wrap="square" rtlCol="0">
            <a:spAutoFit/>
          </a:bodyPr>
          <a:lstStyle/>
          <a:p>
            <a:r>
              <a:rPr lang="vi-VN" sz="2000" smtClean="0">
                <a:solidFill>
                  <a:srgbClr val="FF0000"/>
                </a:solidFill>
                <a:latin typeface="+mj-lt"/>
              </a:rPr>
              <a:t>Lớp </a:t>
            </a:r>
            <a:r>
              <a:rPr lang="vi-VN" sz="2000" dirty="0" smtClean="0">
                <a:solidFill>
                  <a:srgbClr val="FF0000"/>
                </a:solidFill>
                <a:latin typeface="+mj-lt"/>
              </a:rPr>
              <a:t>thứ nhất ( lớp gần hạt nhân) nhất, có tối đa 2 e</a:t>
            </a:r>
          </a:p>
          <a:p>
            <a:r>
              <a:rPr lang="vi-VN" sz="2000" dirty="0" smtClean="0">
                <a:solidFill>
                  <a:srgbClr val="FF0000"/>
                </a:solidFill>
                <a:latin typeface="+mj-lt"/>
              </a:rPr>
              <a:t>Lớp thứ 2 có tối đa 8 e</a:t>
            </a:r>
          </a:p>
          <a:p>
            <a:r>
              <a:rPr lang="vi-VN" sz="2000" dirty="0" smtClean="0">
                <a:solidFill>
                  <a:srgbClr val="FF0000"/>
                </a:solidFill>
                <a:latin typeface="+mj-lt"/>
              </a:rPr>
              <a:t>Lớp thứ 3 có tối đa 18 e </a:t>
            </a:r>
            <a:endParaRPr lang="en-US" sz="2000" dirty="0">
              <a:solidFill>
                <a:srgbClr val="FF0000"/>
              </a:solidFill>
              <a:latin typeface="+mj-lt"/>
            </a:endParaRPr>
          </a:p>
        </p:txBody>
      </p:sp>
    </p:spTree>
    <p:extLst>
      <p:ext uri="{BB962C8B-B14F-4D97-AF65-F5344CB8AC3E}">
        <p14:creationId xmlns:p14="http://schemas.microsoft.com/office/powerpoint/2010/main" val="14597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1000"/>
                                        <p:tgtEl>
                                          <p:spTgt spid="5">
                                            <p:txEl>
                                              <p:pRg st="1" end="1"/>
                                            </p:txEl>
                                          </p:spTgt>
                                        </p:tgtEl>
                                      </p:cBhvr>
                                    </p:animEffect>
                                    <p:anim calcmode="lin" valueType="num">
                                      <p:cBhvr>
                                        <p:cTn id="3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fade">
                                      <p:cBhvr>
                                        <p:cTn id="41" dur="1000"/>
                                        <p:tgtEl>
                                          <p:spTgt spid="5">
                                            <p:txEl>
                                              <p:pRg st="2" end="2"/>
                                            </p:txEl>
                                          </p:spTgt>
                                        </p:tgtEl>
                                      </p:cBhvr>
                                    </p:animEffect>
                                    <p:anim calcmode="lin" valueType="num">
                                      <p:cBhvr>
                                        <p:cTn id="4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fade">
                                      <p:cBhvr>
                                        <p:cTn id="48" dur="1000"/>
                                        <p:tgtEl>
                                          <p:spTgt spid="2">
                                            <p:txEl>
                                              <p:pRg st="1" end="1"/>
                                            </p:txEl>
                                          </p:spTgt>
                                        </p:tgtEl>
                                      </p:cBhvr>
                                    </p:animEffect>
                                    <p:anim calcmode="lin" valueType="num">
                                      <p:cBhvr>
                                        <p:cTn id="4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1538</Words>
  <Application>Microsoft Office PowerPoint</Application>
  <PresentationFormat>Widescreen</PresentationFormat>
  <Paragraphs>126</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TRANG-PC</cp:lastModifiedBy>
  <cp:revision>80</cp:revision>
  <dcterms:created xsi:type="dcterms:W3CDTF">2022-08-31T15:20:09Z</dcterms:created>
  <dcterms:modified xsi:type="dcterms:W3CDTF">2022-09-15T14:03:33Z</dcterms:modified>
</cp:coreProperties>
</file>