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86" r:id="rId8"/>
    <p:sldId id="262" r:id="rId9"/>
    <p:sldId id="263" r:id="rId10"/>
    <p:sldId id="287" r:id="rId11"/>
    <p:sldId id="288" r:id="rId12"/>
    <p:sldId id="264" r:id="rId13"/>
    <p:sldId id="295" r:id="rId14"/>
    <p:sldId id="296" r:id="rId15"/>
    <p:sldId id="297" r:id="rId16"/>
    <p:sldId id="298" r:id="rId17"/>
    <p:sldId id="299" r:id="rId18"/>
    <p:sldId id="267" r:id="rId19"/>
    <p:sldId id="300" r:id="rId20"/>
    <p:sldId id="301" r:id="rId21"/>
    <p:sldId id="302" r:id="rId22"/>
    <p:sldId id="303" r:id="rId23"/>
    <p:sldId id="304" r:id="rId24"/>
    <p:sldId id="290" r:id="rId25"/>
    <p:sldId id="291" r:id="rId26"/>
    <p:sldId id="292" r:id="rId27"/>
    <p:sldId id="268" r:id="rId28"/>
    <p:sldId id="294" r:id="rId29"/>
    <p:sldId id="305" r:id="rId30"/>
    <p:sldId id="306" r:id="rId31"/>
    <p:sldId id="307" r:id="rId32"/>
    <p:sldId id="308" r:id="rId33"/>
    <p:sldId id="309" r:id="rId34"/>
    <p:sldId id="310" r:id="rId35"/>
    <p:sldId id="311" r:id="rId36"/>
    <p:sldId id="273" r:id="rId37"/>
    <p:sldId id="279"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Roboto" panose="020B0604020202020204" charset="0"/>
      <p:regular r:id="rId44"/>
      <p:bold r:id="rId45"/>
      <p:italic r:id="rId46"/>
      <p:boldItalic r:id="rId47"/>
    </p:embeddedFont>
    <p:embeddedFont>
      <p:font typeface="Montserrat"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16893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1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8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29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71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63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47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5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6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8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400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6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09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37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997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aemelia_icons.png"/>
          <p:cNvPicPr preferRelativeResize="0"/>
          <p:nvPr/>
        </p:nvPicPr>
        <p:blipFill rotWithShape="1">
          <a:blip r:embed="rId2">
            <a:alphaModFix amt="20000"/>
          </a:blip>
          <a:srcRect t="30860" b="30860"/>
          <a:stretch/>
        </p:blipFill>
        <p:spPr>
          <a:xfrm>
            <a:off x="0" y="-2"/>
            <a:ext cx="9144000" cy="1968874"/>
          </a:xfrm>
          <a:prstGeom prst="rect">
            <a:avLst/>
          </a:prstGeom>
          <a:noFill/>
          <a:ln>
            <a:noFill/>
          </a:ln>
        </p:spPr>
      </p:pic>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7315" y="2071287"/>
            <a:ext cx="9144000" cy="70848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latin typeface="+mj-lt"/>
              </a:rPr>
              <a:t>BÀI 16: VIRUS VÀ VI KHUẨN</a:t>
            </a:r>
            <a:endParaRPr sz="4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7116"/>
            <a:ext cx="2129108" cy="769441"/>
          </a:xfrm>
          <a:prstGeom prst="rect">
            <a:avLst/>
          </a:prstGeom>
        </p:spPr>
        <p:txBody>
          <a:bodyPr wrap="none">
            <a:spAutoFit/>
          </a:bodyPr>
          <a:lstStyle/>
          <a:p>
            <a:pPr lvl="0" algn="ctr"/>
            <a:r>
              <a:rPr lang="en" sz="2200" b="1" dirty="0">
                <a:solidFill>
                  <a:schemeClr val="bg2"/>
                </a:solidFill>
              </a:rPr>
              <a:t>Thảo luận và </a:t>
            </a:r>
            <a:endParaRPr lang="en" sz="2200" b="1" dirty="0" smtClean="0">
              <a:solidFill>
                <a:schemeClr val="bg2"/>
              </a:solidFill>
            </a:endParaRPr>
          </a:p>
          <a:p>
            <a:pPr lvl="0" algn="ctr"/>
            <a:r>
              <a:rPr lang="en" sz="2200" b="1" dirty="0" smtClean="0">
                <a:solidFill>
                  <a:schemeClr val="bg2"/>
                </a:solidFill>
              </a:rPr>
              <a:t>trả </a:t>
            </a:r>
            <a:r>
              <a:rPr lang="en" sz="2200" b="1" dirty="0">
                <a:solidFill>
                  <a:schemeClr val="bg2"/>
                </a:solidFill>
              </a:rPr>
              <a:t>lời câu hỏi </a:t>
            </a:r>
          </a:p>
        </p:txBody>
      </p:sp>
      <p:sp>
        <p:nvSpPr>
          <p:cNvPr id="4" name="Rectangle 3"/>
          <p:cNvSpPr/>
          <p:nvPr/>
        </p:nvSpPr>
        <p:spPr>
          <a:xfrm>
            <a:off x="2315454" y="1852105"/>
            <a:ext cx="6436258" cy="400110"/>
          </a:xfrm>
          <a:prstGeom prst="rect">
            <a:avLst/>
          </a:prstGeom>
        </p:spPr>
        <p:txBody>
          <a:bodyPr wrap="square">
            <a:spAutoFit/>
          </a:bodyPr>
          <a:lstStyle/>
          <a:p>
            <a:pPr algn="just"/>
            <a:r>
              <a:rPr lang="en-US" sz="2000" i="1" dirty="0">
                <a:solidFill>
                  <a:schemeClr val="accent5">
                    <a:lumMod val="25000"/>
                  </a:schemeClr>
                </a:solidFill>
                <a:latin typeface="+mj-lt"/>
                <a:ea typeface="Calibri" panose="020F0502020204030204" pitchFamily="34" charset="0"/>
              </a:rPr>
              <a:t>Tại sao virus phải sống kí sinh nội bào bắt buộc?</a:t>
            </a:r>
          </a:p>
        </p:txBody>
      </p:sp>
      <p:sp>
        <p:nvSpPr>
          <p:cNvPr id="5" name="Rectangle 4"/>
          <p:cNvSpPr/>
          <p:nvPr/>
        </p:nvSpPr>
        <p:spPr>
          <a:xfrm>
            <a:off x="2348180" y="2741877"/>
            <a:ext cx="6455160" cy="1323439"/>
          </a:xfrm>
          <a:prstGeom prst="rect">
            <a:avLst/>
          </a:prstGeom>
        </p:spPr>
        <p:txBody>
          <a:bodyPr wrap="square">
            <a:spAutoFit/>
          </a:bodyPr>
          <a:lstStyle/>
          <a:p>
            <a:pPr algn="just"/>
            <a:r>
              <a:rPr lang="en-US" sz="2000" b="1" dirty="0">
                <a:solidFill>
                  <a:schemeClr val="accent2">
                    <a:lumMod val="75000"/>
                  </a:schemeClr>
                </a:solidFill>
                <a:latin typeface="+mj-lt"/>
                <a:ea typeface="Calibri" panose="020F0502020204030204" pitchFamily="34" charset="0"/>
              </a:rPr>
              <a:t>Virus phải sống kí sinh nội bào bắt buộc chưa có cấu tạo tế bào, không có các thành phần chính của một tế bào điển hình, nên khi ra khỏi tế bào chủ, virus tồn tại như một vật không sống.</a:t>
            </a:r>
            <a:endParaRPr lang="en-US" sz="2000" b="1" dirty="0">
              <a:solidFill>
                <a:schemeClr val="accent2">
                  <a:lumMod val="75000"/>
                </a:schemeClr>
              </a:solidFill>
              <a:latin typeface="+mj-lt"/>
            </a:endParaRPr>
          </a:p>
        </p:txBody>
      </p:sp>
      <p:pic>
        <p:nvPicPr>
          <p:cNvPr id="6" name="Picture 5"/>
          <p:cNvPicPr>
            <a:picLocks noChangeAspect="1"/>
          </p:cNvPicPr>
          <p:nvPr/>
        </p:nvPicPr>
        <p:blipFill>
          <a:blip r:embed="rId2"/>
          <a:stretch>
            <a:fillRect/>
          </a:stretch>
        </p:blipFill>
        <p:spPr>
          <a:xfrm>
            <a:off x="6535964" y="206160"/>
            <a:ext cx="2034159" cy="1491351"/>
          </a:xfrm>
          <a:prstGeom prst="rect">
            <a:avLst/>
          </a:prstGeom>
        </p:spPr>
      </p:pic>
      <p:pic>
        <p:nvPicPr>
          <p:cNvPr id="7" name="Picture 6"/>
          <p:cNvPicPr>
            <a:picLocks noChangeAspect="1"/>
          </p:cNvPicPr>
          <p:nvPr/>
        </p:nvPicPr>
        <p:blipFill>
          <a:blip r:embed="rId3"/>
          <a:stretch>
            <a:fillRect/>
          </a:stretch>
        </p:blipFill>
        <p:spPr>
          <a:xfrm>
            <a:off x="65944" y="3244845"/>
            <a:ext cx="1850638" cy="1467611"/>
          </a:xfrm>
          <a:prstGeom prst="rect">
            <a:avLst/>
          </a:prstGeom>
        </p:spPr>
      </p:pic>
    </p:spTree>
    <p:extLst>
      <p:ext uri="{BB962C8B-B14F-4D97-AF65-F5344CB8AC3E}">
        <p14:creationId xmlns:p14="http://schemas.microsoft.com/office/powerpoint/2010/main" val="33273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8793"/>
            <a:ext cx="9144000" cy="518293"/>
          </a:xfrm>
        </p:spPr>
        <p:txBody>
          <a:bodyPr/>
          <a:lstStyle/>
          <a:p>
            <a:pPr algn="ctr"/>
            <a:r>
              <a:rPr lang="en-US" sz="2600" dirty="0" smtClean="0">
                <a:latin typeface="+mj-lt"/>
              </a:rPr>
              <a:t>2. Một số bệnh do virus gây nên ở người</a:t>
            </a:r>
            <a:endParaRPr lang="en-US" sz="2600" dirty="0">
              <a:latin typeface="+mj-lt"/>
            </a:endParaRPr>
          </a:p>
        </p:txBody>
      </p:sp>
      <p:sp>
        <p:nvSpPr>
          <p:cNvPr id="3" name="Rectangle 2"/>
          <p:cNvSpPr/>
          <p:nvPr/>
        </p:nvSpPr>
        <p:spPr>
          <a:xfrm>
            <a:off x="-21946" y="873040"/>
            <a:ext cx="9144000" cy="1874872"/>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rgbClr val="FFFF00"/>
                </a:solidFill>
              </a:rPr>
              <a:t>Virus được coi là tác nhân gây bệnh  cho thực vật, động vật, con người vì chúng có khả năng “sinh sản” và lan truyền rất nhanh từ tế bào này sang tế bào khác.</a:t>
            </a:r>
          </a:p>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rgbClr val="FFFF00"/>
                </a:solidFill>
              </a:rPr>
              <a:t>Hiện nay, có khoảng 1 000 bệnh do virus gây ra ở thực vật, gây tổn thất cho ngành nông nghiệp.  </a:t>
            </a:r>
            <a:endParaRPr lang="en-US" sz="2000" dirty="0">
              <a:solidFill>
                <a:srgbClr val="FFFF00"/>
              </a:solidFill>
            </a:endParaRPr>
          </a:p>
        </p:txBody>
      </p:sp>
      <p:pic>
        <p:nvPicPr>
          <p:cNvPr id="4" name="Picture 3"/>
          <p:cNvPicPr>
            <a:picLocks noChangeAspect="1"/>
          </p:cNvPicPr>
          <p:nvPr/>
        </p:nvPicPr>
        <p:blipFill>
          <a:blip r:embed="rId2"/>
          <a:stretch>
            <a:fillRect/>
          </a:stretch>
        </p:blipFill>
        <p:spPr>
          <a:xfrm>
            <a:off x="1148104" y="2713866"/>
            <a:ext cx="2984983" cy="2318992"/>
          </a:xfrm>
          <a:prstGeom prst="rect">
            <a:avLst/>
          </a:prstGeom>
        </p:spPr>
      </p:pic>
      <p:pic>
        <p:nvPicPr>
          <p:cNvPr id="5" name="Picture 4"/>
          <p:cNvPicPr>
            <a:picLocks noChangeAspect="1"/>
          </p:cNvPicPr>
          <p:nvPr/>
        </p:nvPicPr>
        <p:blipFill>
          <a:blip r:embed="rId3"/>
          <a:stretch>
            <a:fillRect/>
          </a:stretch>
        </p:blipFill>
        <p:spPr>
          <a:xfrm>
            <a:off x="5296204" y="2472538"/>
            <a:ext cx="2764762" cy="2618842"/>
          </a:xfrm>
          <a:prstGeom prst="rect">
            <a:avLst/>
          </a:prstGeom>
        </p:spPr>
      </p:pic>
    </p:spTree>
    <p:extLst>
      <p:ext uri="{BB962C8B-B14F-4D97-AF65-F5344CB8AC3E}">
        <p14:creationId xmlns:p14="http://schemas.microsoft.com/office/powerpoint/2010/main" val="18205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3" name="Google Shape;133;p21"/>
          <p:cNvSpPr txBox="1">
            <a:spLocks noGrp="1"/>
          </p:cNvSpPr>
          <p:nvPr>
            <p:ph type="sldNum" idx="12"/>
          </p:nvPr>
        </p:nvSpPr>
        <p:spPr>
          <a:xfrm>
            <a:off x="0" y="482524"/>
            <a:ext cx="2047948"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smtClean="0">
                <a:solidFill>
                  <a:schemeClr val="bg1"/>
                </a:solidFill>
                <a:latin typeface="+mj-lt"/>
              </a:rPr>
              <a:t>Thảo luận và trả lời câu hỏi</a:t>
            </a:r>
            <a:endParaRPr sz="2200" dirty="0">
              <a:solidFill>
                <a:schemeClr val="bg1"/>
              </a:solidFill>
              <a:latin typeface="+mj-lt"/>
            </a:endParaRPr>
          </a:p>
        </p:txBody>
      </p:sp>
      <p:sp>
        <p:nvSpPr>
          <p:cNvPr id="6" name="Rectangle 5"/>
          <p:cNvSpPr/>
          <p:nvPr/>
        </p:nvSpPr>
        <p:spPr>
          <a:xfrm>
            <a:off x="2275028" y="601092"/>
            <a:ext cx="7159878" cy="707886"/>
          </a:xfrm>
          <a:prstGeom prst="rect">
            <a:avLst/>
          </a:prstGeom>
        </p:spPr>
        <p:txBody>
          <a:bodyPr wrap="square">
            <a:spAutoFit/>
          </a:bodyPr>
          <a:lstStyle/>
          <a:p>
            <a:r>
              <a:rPr lang="en-US" sz="2000" i="1" dirty="0" smtClean="0">
                <a:solidFill>
                  <a:schemeClr val="accent5">
                    <a:lumMod val="25000"/>
                  </a:schemeClr>
                </a:solidFill>
                <a:ea typeface="Calibri" panose="020F0502020204030204" pitchFamily="34" charset="0"/>
              </a:rPr>
              <a:t>Em hãy kể tên và một số biểu hiện chính </a:t>
            </a:r>
          </a:p>
          <a:p>
            <a:r>
              <a:rPr lang="en-US" sz="2000" i="1" dirty="0" smtClean="0">
                <a:solidFill>
                  <a:schemeClr val="accent5">
                    <a:lumMod val="25000"/>
                  </a:schemeClr>
                </a:solidFill>
                <a:ea typeface="Calibri" panose="020F0502020204030204" pitchFamily="34" charset="0"/>
              </a:rPr>
              <a:t>của bệnh do virus gây ra ở người. </a:t>
            </a:r>
          </a:p>
        </p:txBody>
      </p:sp>
      <p:pic>
        <p:nvPicPr>
          <p:cNvPr id="7" name="Picture 6"/>
          <p:cNvPicPr>
            <a:picLocks noChangeAspect="1"/>
          </p:cNvPicPr>
          <p:nvPr/>
        </p:nvPicPr>
        <p:blipFill>
          <a:blip r:embed="rId3"/>
          <a:stretch>
            <a:fillRect/>
          </a:stretch>
        </p:blipFill>
        <p:spPr>
          <a:xfrm>
            <a:off x="333754" y="1735324"/>
            <a:ext cx="1871625" cy="2247484"/>
          </a:xfrm>
          <a:prstGeom prst="rect">
            <a:avLst/>
          </a:prstGeom>
        </p:spPr>
      </p:pic>
      <p:pic>
        <p:nvPicPr>
          <p:cNvPr id="8" name="Picture 7"/>
          <p:cNvPicPr>
            <a:picLocks noChangeAspect="1"/>
          </p:cNvPicPr>
          <p:nvPr/>
        </p:nvPicPr>
        <p:blipFill>
          <a:blip r:embed="rId4"/>
          <a:stretch>
            <a:fillRect/>
          </a:stretch>
        </p:blipFill>
        <p:spPr>
          <a:xfrm>
            <a:off x="3259035" y="1735324"/>
            <a:ext cx="2143125" cy="2157379"/>
          </a:xfrm>
          <a:prstGeom prst="rect">
            <a:avLst/>
          </a:prstGeom>
        </p:spPr>
      </p:pic>
      <p:pic>
        <p:nvPicPr>
          <p:cNvPr id="9" name="Picture 8"/>
          <p:cNvPicPr>
            <a:picLocks noChangeAspect="1"/>
          </p:cNvPicPr>
          <p:nvPr/>
        </p:nvPicPr>
        <p:blipFill>
          <a:blip r:embed="rId5"/>
          <a:stretch>
            <a:fillRect/>
          </a:stretch>
        </p:blipFill>
        <p:spPr>
          <a:xfrm>
            <a:off x="5898858" y="1558712"/>
            <a:ext cx="3040836" cy="2333991"/>
          </a:xfrm>
          <a:prstGeom prst="rect">
            <a:avLst/>
          </a:prstGeom>
        </p:spPr>
      </p:pic>
      <p:sp>
        <p:nvSpPr>
          <p:cNvPr id="10" name="Rectangle 9"/>
          <p:cNvSpPr/>
          <p:nvPr/>
        </p:nvSpPr>
        <p:spPr>
          <a:xfrm>
            <a:off x="0" y="4075758"/>
            <a:ext cx="3067814" cy="416011"/>
          </a:xfrm>
          <a:prstGeom prst="rect">
            <a:avLst/>
          </a:prstGeom>
        </p:spPr>
        <p:txBody>
          <a:bodyPr wrap="square">
            <a:spAutoFit/>
          </a:bodyPr>
          <a:lstStyle/>
          <a:p>
            <a:pPr>
              <a:lnSpc>
                <a:spcPct val="150000"/>
              </a:lnSpc>
              <a:spcAft>
                <a:spcPts val="1000"/>
              </a:spcAft>
            </a:pPr>
            <a:r>
              <a:rPr lang="en-US" sz="1600" b="1" dirty="0" smtClean="0">
                <a:latin typeface="+mj-lt"/>
                <a:ea typeface="Calibri" panose="020F0502020204030204" pitchFamily="34" charset="0"/>
                <a:cs typeface="Times New Roman" panose="02020603050405020304" pitchFamily="18" charset="0"/>
              </a:rPr>
              <a:t>Sưng</a:t>
            </a:r>
            <a:r>
              <a:rPr lang="en-US" sz="1600" b="1" dirty="0">
                <a:latin typeface="+mj-lt"/>
                <a:ea typeface="Calibri" panose="020F0502020204030204" pitchFamily="34" charset="0"/>
                <a:cs typeface="Times New Roman" panose="02020603050405020304" pitchFamily="18" charset="0"/>
              </a:rPr>
              <a:t>, đau tuyến nước </a:t>
            </a:r>
            <a:r>
              <a:rPr lang="en-US" sz="1600" b="1" dirty="0" smtClean="0">
                <a:latin typeface="+mj-lt"/>
                <a:ea typeface="Calibri" panose="020F0502020204030204" pitchFamily="34" charset="0"/>
                <a:cs typeface="Times New Roman" panose="02020603050405020304" pitchFamily="18" charset="0"/>
              </a:rPr>
              <a:t>bọt</a:t>
            </a:r>
            <a:endParaRPr lang="en-US" sz="1600" b="1" dirty="0">
              <a:effectLst/>
              <a:latin typeface="+mj-lt"/>
              <a:ea typeface="Calibri" panose="020F0502020204030204" pitchFamily="34" charset="0"/>
              <a:cs typeface="Times New Roman" panose="02020603050405020304" pitchFamily="18" charset="0"/>
            </a:endParaRPr>
          </a:p>
        </p:txBody>
      </p:sp>
      <p:sp>
        <p:nvSpPr>
          <p:cNvPr id="16" name="Rectangle 15"/>
          <p:cNvSpPr/>
          <p:nvPr/>
        </p:nvSpPr>
        <p:spPr>
          <a:xfrm>
            <a:off x="3067814" y="4075758"/>
            <a:ext cx="3067814" cy="610295"/>
          </a:xfrm>
          <a:prstGeom prst="rect">
            <a:avLst/>
          </a:prstGeom>
        </p:spPr>
        <p:txBody>
          <a:bodyPr wrap="square">
            <a:spAutoFit/>
          </a:bodyPr>
          <a:lstStyle/>
          <a:p>
            <a:pPr algn="ctr">
              <a:lnSpc>
                <a:spcPts val="2100"/>
              </a:lnSpc>
              <a:spcBef>
                <a:spcPts val="200"/>
              </a:spcBef>
              <a:spcAft>
                <a:spcPts val="200"/>
              </a:spcAft>
            </a:pPr>
            <a:r>
              <a:rPr lang="en-US" sz="1600" b="1" dirty="0" smtClean="0">
                <a:latin typeface="+mj-lt"/>
                <a:ea typeface="Calibri" panose="020F0502020204030204" pitchFamily="34" charset="0"/>
                <a:cs typeface="Times New Roman" panose="02020603050405020304" pitchFamily="18" charset="0"/>
              </a:rPr>
              <a:t>Xuất hiện ban, sốt cao, đau bụng, nôn, đau đầu, khó chịu</a:t>
            </a:r>
            <a:endParaRPr lang="en-US" sz="1600" b="1" dirty="0">
              <a:effectLst/>
              <a:latin typeface="+mj-lt"/>
              <a:ea typeface="Calibri" panose="020F0502020204030204" pitchFamily="34" charset="0"/>
              <a:cs typeface="Times New Roman" panose="02020603050405020304" pitchFamily="18" charset="0"/>
            </a:endParaRPr>
          </a:p>
        </p:txBody>
      </p:sp>
      <p:sp>
        <p:nvSpPr>
          <p:cNvPr id="17" name="Rectangle 16"/>
          <p:cNvSpPr/>
          <p:nvPr/>
        </p:nvSpPr>
        <p:spPr>
          <a:xfrm>
            <a:off x="6245961" y="4072814"/>
            <a:ext cx="2898039" cy="416011"/>
          </a:xfrm>
          <a:prstGeom prst="rect">
            <a:avLst/>
          </a:prstGeom>
        </p:spPr>
        <p:txBody>
          <a:bodyPr wrap="square">
            <a:spAutoFit/>
          </a:bodyPr>
          <a:lstStyle/>
          <a:p>
            <a:pPr algn="ctr">
              <a:lnSpc>
                <a:spcPct val="150000"/>
              </a:lnSpc>
              <a:spcAft>
                <a:spcPts val="1000"/>
              </a:spcAft>
            </a:pPr>
            <a:r>
              <a:rPr lang="en-US" sz="1600" b="1" dirty="0" smtClean="0">
                <a:latin typeface="+mj-lt"/>
                <a:ea typeface="Calibri" panose="020F0502020204030204" pitchFamily="34" charset="0"/>
                <a:cs typeface="Times New Roman" panose="02020603050405020304" pitchFamily="18" charset="0"/>
              </a:rPr>
              <a:t>Buồn nôn, tiêu chảy</a:t>
            </a:r>
            <a:endParaRPr lang="en-US" sz="1600" b="1"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0"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45845"/>
            <a:ext cx="9195206" cy="1126540"/>
          </a:xfrm>
        </p:spPr>
        <p:txBody>
          <a:bodyPr/>
          <a:lstStyle/>
          <a:p>
            <a:pPr algn="ctr">
              <a:lnSpc>
                <a:spcPts val="3800"/>
              </a:lnSpc>
              <a:spcBef>
                <a:spcPts val="200"/>
              </a:spcBef>
              <a:spcAft>
                <a:spcPts val="200"/>
              </a:spcAft>
            </a:pPr>
            <a:r>
              <a:rPr lang="en-US" sz="2800" dirty="0" smtClean="0">
                <a:latin typeface="Montserrat" panose="020B0604020202020204" charset="0"/>
              </a:rPr>
              <a:t>II. VI KHUẨN</a:t>
            </a:r>
            <a:br>
              <a:rPr lang="en-US" sz="2800" dirty="0" smtClean="0">
                <a:latin typeface="Montserrat" panose="020B0604020202020204" charset="0"/>
              </a:rPr>
            </a:br>
            <a:r>
              <a:rPr lang="en-US" sz="2400" dirty="0" smtClean="0">
                <a:solidFill>
                  <a:srgbClr val="FFFF00"/>
                </a:solidFill>
                <a:latin typeface="+mj-lt"/>
              </a:rPr>
              <a:t>1. Hình dạng, cấu tạo của vi khuẩn</a:t>
            </a:r>
            <a:endParaRPr lang="en-US" sz="2400" dirty="0">
              <a:solidFill>
                <a:srgbClr val="FFFF00"/>
              </a:solidFill>
              <a:latin typeface="+mj-lt"/>
            </a:endParaRPr>
          </a:p>
        </p:txBody>
      </p:sp>
    </p:spTree>
    <p:extLst>
      <p:ext uri="{BB962C8B-B14F-4D97-AF65-F5344CB8AC3E}">
        <p14:creationId xmlns:p14="http://schemas.microsoft.com/office/powerpoint/2010/main" val="7520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148" y="317331"/>
            <a:ext cx="7051852" cy="472712"/>
          </a:xfrm>
        </p:spPr>
        <p:txBody>
          <a:bodyPr/>
          <a:lstStyle/>
          <a:p>
            <a:pPr algn="ctr"/>
            <a:r>
              <a:rPr lang="en-US" sz="2300" dirty="0" smtClean="0">
                <a:solidFill>
                  <a:schemeClr val="accent2"/>
                </a:solidFill>
                <a:latin typeface="+mj-lt"/>
              </a:rPr>
              <a:t>Vi khuẩn, cấu tạo của vi khuẩn</a:t>
            </a:r>
            <a:endParaRPr lang="en-US" sz="2300" dirty="0">
              <a:solidFill>
                <a:schemeClr val="accent2"/>
              </a:solidFill>
              <a:latin typeface="+mj-lt"/>
            </a:endParaRPr>
          </a:p>
        </p:txBody>
      </p:sp>
      <p:sp>
        <p:nvSpPr>
          <p:cNvPr id="4" name="Rectangle 3"/>
          <p:cNvSpPr/>
          <p:nvPr/>
        </p:nvSpPr>
        <p:spPr>
          <a:xfrm>
            <a:off x="0" y="790043"/>
            <a:ext cx="2092148" cy="769441"/>
          </a:xfrm>
          <a:prstGeom prst="rect">
            <a:avLst/>
          </a:prstGeom>
        </p:spPr>
        <p:txBody>
          <a:bodyPr wrap="square">
            <a:spAutoFit/>
          </a:bodyPr>
          <a:lstStyle/>
          <a:p>
            <a:pPr algn="ctr"/>
            <a:r>
              <a:rPr lang="en-US" sz="2200" b="1" dirty="0" smtClean="0">
                <a:solidFill>
                  <a:schemeClr val="bg1"/>
                </a:solidFill>
              </a:rPr>
              <a:t>Quan sát</a:t>
            </a:r>
          </a:p>
          <a:p>
            <a:pPr algn="ctr"/>
            <a:r>
              <a:rPr lang="en-US" sz="2200" b="1" dirty="0" smtClean="0">
                <a:solidFill>
                  <a:schemeClr val="bg1"/>
                </a:solidFill>
              </a:rPr>
              <a:t> Hình 16.8</a:t>
            </a:r>
            <a:endParaRPr lang="en-US" sz="2200" b="1" dirty="0">
              <a:solidFill>
                <a:schemeClr val="bg1"/>
              </a:solidFill>
            </a:endParaRPr>
          </a:p>
        </p:txBody>
      </p:sp>
      <p:sp>
        <p:nvSpPr>
          <p:cNvPr id="5" name="Rectangle 4"/>
          <p:cNvSpPr/>
          <p:nvPr/>
        </p:nvSpPr>
        <p:spPr>
          <a:xfrm>
            <a:off x="2334704" y="790043"/>
            <a:ext cx="5328703" cy="1118255"/>
          </a:xfrm>
          <a:prstGeom prst="rect">
            <a:avLst/>
          </a:prstGeom>
        </p:spPr>
        <p:txBody>
          <a:bodyPr wrap="none">
            <a:spAutoFit/>
          </a:bodyPr>
          <a:lstStyle/>
          <a:p>
            <a:pPr>
              <a:lnSpc>
                <a:spcPts val="2400"/>
              </a:lnSpc>
              <a:spcBef>
                <a:spcPts val="200"/>
              </a:spcBef>
              <a:spcAft>
                <a:spcPts val="200"/>
              </a:spcAft>
            </a:pPr>
            <a:r>
              <a:rPr lang="en-US" sz="2000" dirty="0" smtClean="0">
                <a:solidFill>
                  <a:schemeClr val="accent2"/>
                </a:solidFill>
              </a:rPr>
              <a:t>Em hãy cho biết:</a:t>
            </a:r>
          </a:p>
          <a:p>
            <a:pPr marL="342900" indent="-342900">
              <a:lnSpc>
                <a:spcPts val="2400"/>
              </a:lnSpc>
              <a:spcBef>
                <a:spcPts val="200"/>
              </a:spcBef>
              <a:spcAft>
                <a:spcPts val="200"/>
              </a:spcAft>
              <a:buFont typeface="Wingdings" panose="05000000000000000000" pitchFamily="2" charset="2"/>
              <a:buChar char="§"/>
            </a:pPr>
            <a:r>
              <a:rPr lang="en-US" sz="2000" i="1" dirty="0" smtClean="0">
                <a:solidFill>
                  <a:schemeClr val="accent2"/>
                </a:solidFill>
              </a:rPr>
              <a:t>Vi khuẩn là gì?</a:t>
            </a:r>
          </a:p>
          <a:p>
            <a:pPr marL="342900" indent="-342900">
              <a:lnSpc>
                <a:spcPts val="2400"/>
              </a:lnSpc>
              <a:spcBef>
                <a:spcPts val="200"/>
              </a:spcBef>
              <a:spcAft>
                <a:spcPts val="200"/>
              </a:spcAft>
              <a:buFont typeface="Wingdings" panose="05000000000000000000" pitchFamily="2" charset="2"/>
              <a:buChar char="§"/>
            </a:pPr>
            <a:r>
              <a:rPr lang="en-US" sz="2000" i="1" dirty="0" smtClean="0">
                <a:solidFill>
                  <a:schemeClr val="accent2"/>
                </a:solidFill>
              </a:rPr>
              <a:t>Các thành phần cấu tạo của một vi khuẩn.</a:t>
            </a:r>
            <a:endParaRPr lang="en-US" sz="2000" i="1" dirty="0"/>
          </a:p>
        </p:txBody>
      </p:sp>
      <p:pic>
        <p:nvPicPr>
          <p:cNvPr id="6" name="Picture 5"/>
          <p:cNvPicPr>
            <a:picLocks noChangeAspect="1"/>
          </p:cNvPicPr>
          <p:nvPr/>
        </p:nvPicPr>
        <p:blipFill>
          <a:blip r:embed="rId3"/>
          <a:stretch>
            <a:fillRect/>
          </a:stretch>
        </p:blipFill>
        <p:spPr>
          <a:xfrm>
            <a:off x="86015" y="2125209"/>
            <a:ext cx="4193378" cy="2657138"/>
          </a:xfrm>
          <a:prstGeom prst="rect">
            <a:avLst/>
          </a:prstGeom>
        </p:spPr>
      </p:pic>
      <p:sp>
        <p:nvSpPr>
          <p:cNvPr id="7" name="Rectangle 6"/>
          <p:cNvSpPr/>
          <p:nvPr/>
        </p:nvSpPr>
        <p:spPr>
          <a:xfrm>
            <a:off x="4454956" y="2125209"/>
            <a:ext cx="4630521" cy="2657138"/>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dirty="0">
                <a:solidFill>
                  <a:schemeClr val="accent2">
                    <a:lumMod val="50000"/>
                  </a:schemeClr>
                </a:solidFill>
              </a:rPr>
              <a:t>Vi </a:t>
            </a:r>
            <a:r>
              <a:rPr lang="en-US" sz="2000" dirty="0" smtClean="0">
                <a:solidFill>
                  <a:schemeClr val="accent2">
                    <a:lumMod val="50000"/>
                  </a:schemeClr>
                </a:solidFill>
              </a:rPr>
              <a:t>khuẩn: </a:t>
            </a:r>
            <a:r>
              <a:rPr lang="en-US" sz="2000" dirty="0">
                <a:solidFill>
                  <a:schemeClr val="accent2">
                    <a:lumMod val="50000"/>
                  </a:schemeClr>
                </a:solidFill>
              </a:rPr>
              <a:t>là </a:t>
            </a:r>
            <a:r>
              <a:rPr lang="en-US" sz="2000" dirty="0" smtClean="0">
                <a:solidFill>
                  <a:schemeClr val="accent2">
                    <a:lumMod val="50000"/>
                  </a:schemeClr>
                </a:solidFill>
              </a:rPr>
              <a:t>những sinh vật đơn bào rất nhỏ bé, có kích thước 0,5 - 10 micro met, chỉ có thể quan sát chúng bằng kính hiển vi.</a:t>
            </a:r>
          </a:p>
          <a:p>
            <a:pPr marL="342900" indent="-342900" algn="just">
              <a:lnSpc>
                <a:spcPts val="24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Vi khuẩn có ở trong không khí, đất nước, cơ thể sinh vật. </a:t>
            </a:r>
          </a:p>
          <a:p>
            <a:pPr marL="342900" indent="-342900" algn="just">
              <a:lnSpc>
                <a:spcPts val="24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Cấu tạo của vi khuẩn: vùng nhân, tế bào chất, thành tế bào, màng tế bào</a:t>
            </a:r>
          </a:p>
        </p:txBody>
      </p:sp>
    </p:spTree>
    <p:extLst>
      <p:ext uri="{BB962C8B-B14F-4D97-AF65-F5344CB8AC3E}">
        <p14:creationId xmlns:p14="http://schemas.microsoft.com/office/powerpoint/2010/main" val="15129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heel(1)">
                                      <p:cBhvr>
                                        <p:cTn id="33" dur="2000"/>
                                        <p:tgtEl>
                                          <p:spTgt spid="7">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heel(1)">
                                      <p:cBhvr>
                                        <p:cTn id="36" dur="2000"/>
                                        <p:tgtEl>
                                          <p:spTgt spid="7">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heel(1)">
                                      <p:cBhvr>
                                        <p:cTn id="39"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0268"/>
            <a:ext cx="2077516" cy="769441"/>
          </a:xfrm>
          <a:prstGeom prst="rect">
            <a:avLst/>
          </a:prstGeom>
        </p:spPr>
        <p:txBody>
          <a:bodyPr wrap="square">
            <a:spAutoFit/>
          </a:bodyPr>
          <a:lstStyle/>
          <a:p>
            <a:pPr algn="ctr"/>
            <a:r>
              <a:rPr lang="en-US" sz="2200" b="1" dirty="0" smtClean="0">
                <a:solidFill>
                  <a:schemeClr val="bg2"/>
                </a:solidFill>
              </a:rPr>
              <a:t>Quan sát </a:t>
            </a:r>
          </a:p>
          <a:p>
            <a:pPr algn="ctr"/>
            <a:r>
              <a:rPr lang="en-US" sz="2200" b="1" dirty="0" smtClean="0">
                <a:solidFill>
                  <a:schemeClr val="bg2"/>
                </a:solidFill>
              </a:rPr>
              <a:t>Hình 16.9</a:t>
            </a:r>
            <a:endParaRPr lang="en-US" sz="2200" b="1" dirty="0">
              <a:solidFill>
                <a:schemeClr val="bg2"/>
              </a:solidFill>
            </a:endParaRPr>
          </a:p>
        </p:txBody>
      </p:sp>
      <p:sp>
        <p:nvSpPr>
          <p:cNvPr id="4" name="Rectangle 3"/>
          <p:cNvSpPr/>
          <p:nvPr/>
        </p:nvSpPr>
        <p:spPr>
          <a:xfrm>
            <a:off x="2111072" y="1292666"/>
            <a:ext cx="6664004" cy="400110"/>
          </a:xfrm>
          <a:prstGeom prst="rect">
            <a:avLst/>
          </a:prstGeom>
        </p:spPr>
        <p:txBody>
          <a:bodyPr wrap="none">
            <a:spAutoFit/>
          </a:bodyPr>
          <a:lstStyle/>
          <a:p>
            <a:pPr>
              <a:lnSpc>
                <a:spcPts val="2400"/>
              </a:lnSpc>
              <a:spcBef>
                <a:spcPts val="200"/>
              </a:spcBef>
              <a:spcAft>
                <a:spcPts val="200"/>
              </a:spcAft>
            </a:pPr>
            <a:r>
              <a:rPr lang="en-US" sz="2000" smtClean="0">
                <a:solidFill>
                  <a:schemeClr val="accent2"/>
                </a:solidFill>
              </a:rPr>
              <a:t>Em hãy cho biết: </a:t>
            </a:r>
            <a:r>
              <a:rPr lang="en-US" sz="2000" i="1" smtClean="0">
                <a:solidFill>
                  <a:schemeClr val="accent2"/>
                </a:solidFill>
              </a:rPr>
              <a:t>Các hình dạng khác nhau của vi khuẩn.</a:t>
            </a:r>
            <a:endParaRPr lang="en-US" sz="2000" i="1" dirty="0">
              <a:solidFill>
                <a:schemeClr val="accent2"/>
              </a:solidFill>
            </a:endParaRPr>
          </a:p>
        </p:txBody>
      </p:sp>
      <p:sp>
        <p:nvSpPr>
          <p:cNvPr id="5" name="Rectangle 4"/>
          <p:cNvSpPr/>
          <p:nvPr/>
        </p:nvSpPr>
        <p:spPr>
          <a:xfrm>
            <a:off x="2077516" y="717211"/>
            <a:ext cx="7066483" cy="430887"/>
          </a:xfrm>
          <a:prstGeom prst="rect">
            <a:avLst/>
          </a:prstGeom>
        </p:spPr>
        <p:txBody>
          <a:bodyPr wrap="square">
            <a:spAutoFit/>
          </a:bodyPr>
          <a:lstStyle/>
          <a:p>
            <a:pPr algn="ctr"/>
            <a:r>
              <a:rPr lang="en-US" sz="2200" b="1" dirty="0" smtClean="0">
                <a:solidFill>
                  <a:schemeClr val="tx2">
                    <a:lumMod val="50000"/>
                  </a:schemeClr>
                </a:solidFill>
              </a:rPr>
              <a:t>Hình dạng </a:t>
            </a:r>
            <a:r>
              <a:rPr lang="en-US" sz="2200" b="1" dirty="0">
                <a:solidFill>
                  <a:schemeClr val="tx2">
                    <a:lumMod val="50000"/>
                  </a:schemeClr>
                </a:solidFill>
              </a:rPr>
              <a:t>của vi khuẩn</a:t>
            </a:r>
            <a:endParaRPr lang="en-US" sz="2200" b="1" dirty="0">
              <a:solidFill>
                <a:schemeClr val="tx2">
                  <a:lumMod val="50000"/>
                </a:schemeClr>
              </a:solidFill>
            </a:endParaRPr>
          </a:p>
        </p:txBody>
      </p:sp>
      <p:pic>
        <p:nvPicPr>
          <p:cNvPr id="6" name="Picture 5"/>
          <p:cNvPicPr>
            <a:picLocks noChangeAspect="1"/>
          </p:cNvPicPr>
          <p:nvPr/>
        </p:nvPicPr>
        <p:blipFill>
          <a:blip r:embed="rId2"/>
          <a:stretch>
            <a:fillRect/>
          </a:stretch>
        </p:blipFill>
        <p:spPr>
          <a:xfrm>
            <a:off x="2446437" y="2004364"/>
            <a:ext cx="6328639" cy="2845613"/>
          </a:xfrm>
          <a:prstGeom prst="rect">
            <a:avLst/>
          </a:prstGeom>
        </p:spPr>
      </p:pic>
      <p:sp>
        <p:nvSpPr>
          <p:cNvPr id="7" name="Rectangle 6"/>
          <p:cNvSpPr/>
          <p:nvPr/>
        </p:nvSpPr>
        <p:spPr>
          <a:xfrm>
            <a:off x="0" y="2485705"/>
            <a:ext cx="2366468" cy="1631216"/>
          </a:xfrm>
          <a:prstGeom prst="rect">
            <a:avLst/>
          </a:prstGeom>
        </p:spPr>
        <p:txBody>
          <a:bodyPr wrap="square">
            <a:spAutoFit/>
          </a:bodyPr>
          <a:lstStyle/>
          <a:p>
            <a:pPr marL="342900" indent="-342900" algn="just">
              <a:buFont typeface="Wingdings" panose="05000000000000000000" pitchFamily="2" charset="2"/>
              <a:buChar char="§"/>
            </a:pPr>
            <a:r>
              <a:rPr lang="en-US" sz="2000" dirty="0" smtClean="0">
                <a:latin typeface="+mj-lt"/>
              </a:rPr>
              <a:t>Hình cầu</a:t>
            </a:r>
          </a:p>
          <a:p>
            <a:pPr marL="342900" indent="-342900" algn="just">
              <a:buFont typeface="Wingdings" panose="05000000000000000000" pitchFamily="2" charset="2"/>
              <a:buChar char="§"/>
            </a:pPr>
            <a:r>
              <a:rPr lang="en-US" sz="2000" dirty="0" smtClean="0">
                <a:latin typeface="+mj-lt"/>
              </a:rPr>
              <a:t>Hình que</a:t>
            </a:r>
          </a:p>
          <a:p>
            <a:pPr marL="342900" indent="-342900" algn="just">
              <a:buFont typeface="Wingdings" panose="05000000000000000000" pitchFamily="2" charset="2"/>
              <a:buChar char="§"/>
            </a:pPr>
            <a:r>
              <a:rPr lang="en-US" sz="2000" dirty="0" smtClean="0">
                <a:latin typeface="+mj-lt"/>
              </a:rPr>
              <a:t>Hình xoắn</a:t>
            </a:r>
          </a:p>
          <a:p>
            <a:pPr marL="342900" indent="-342900" algn="just">
              <a:buFont typeface="Wingdings" panose="05000000000000000000" pitchFamily="2" charset="2"/>
              <a:buChar char="§"/>
            </a:pPr>
            <a:r>
              <a:rPr lang="en-US" sz="2000" dirty="0" smtClean="0">
                <a:latin typeface="+mj-lt"/>
              </a:rPr>
              <a:t>Hình ống </a:t>
            </a:r>
          </a:p>
          <a:p>
            <a:pPr marL="342900" indent="-342900" algn="just">
              <a:buFont typeface="Wingdings" panose="05000000000000000000" pitchFamily="2" charset="2"/>
              <a:buChar char="§"/>
            </a:pPr>
            <a:r>
              <a:rPr lang="en-US" sz="2000" dirty="0" smtClean="0">
                <a:latin typeface="+mj-lt"/>
              </a:rPr>
              <a:t>Hình chuỗi hạt</a:t>
            </a:r>
            <a:endParaRPr lang="en-US" sz="2000" dirty="0">
              <a:latin typeface="+mj-lt"/>
            </a:endParaRPr>
          </a:p>
        </p:txBody>
      </p:sp>
    </p:spTree>
    <p:extLst>
      <p:ext uri="{BB962C8B-B14F-4D97-AF65-F5344CB8AC3E}">
        <p14:creationId xmlns:p14="http://schemas.microsoft.com/office/powerpoint/2010/main" val="5800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8910"/>
            <a:ext cx="9144000" cy="481717"/>
          </a:xfrm>
        </p:spPr>
        <p:txBody>
          <a:bodyPr/>
          <a:lstStyle/>
          <a:p>
            <a:pPr algn="ctr"/>
            <a:r>
              <a:rPr lang="en-US" sz="2600" smtClean="0">
                <a:latin typeface="+mj-lt"/>
              </a:rPr>
              <a:t>Thảo luận và trả lời câu hỏi</a:t>
            </a:r>
            <a:endParaRPr lang="en-US" sz="2600" dirty="0">
              <a:latin typeface="+mj-lt"/>
            </a:endParaRPr>
          </a:p>
        </p:txBody>
      </p:sp>
      <p:sp>
        <p:nvSpPr>
          <p:cNvPr id="3" name="Rectangle 2"/>
          <p:cNvSpPr/>
          <p:nvPr/>
        </p:nvSpPr>
        <p:spPr>
          <a:xfrm>
            <a:off x="153619" y="1697126"/>
            <a:ext cx="5519318" cy="707886"/>
          </a:xfrm>
          <a:prstGeom prst="rect">
            <a:avLst/>
          </a:prstGeom>
        </p:spPr>
        <p:txBody>
          <a:bodyPr wrap="square">
            <a:spAutoFit/>
          </a:bodyPr>
          <a:lstStyle/>
          <a:p>
            <a:r>
              <a:rPr lang="en-US" sz="2000" i="1" dirty="0">
                <a:solidFill>
                  <a:schemeClr val="bg1"/>
                </a:solidFill>
                <a:latin typeface="+mj-lt"/>
              </a:rPr>
              <a:t>So sánh sự khác nhau về cấu tạo của </a:t>
            </a:r>
            <a:r>
              <a:rPr lang="en-US" sz="2000" i="1" dirty="0" smtClean="0">
                <a:solidFill>
                  <a:schemeClr val="bg1"/>
                </a:solidFill>
                <a:latin typeface="+mj-lt"/>
              </a:rPr>
              <a:t>virus</a:t>
            </a:r>
          </a:p>
          <a:p>
            <a:r>
              <a:rPr lang="en-US" sz="2000" i="1" dirty="0" smtClean="0">
                <a:solidFill>
                  <a:schemeClr val="bg1"/>
                </a:solidFill>
                <a:latin typeface="+mj-lt"/>
              </a:rPr>
              <a:t>và </a:t>
            </a:r>
            <a:r>
              <a:rPr lang="en-US" sz="2000" i="1" dirty="0">
                <a:solidFill>
                  <a:schemeClr val="bg1"/>
                </a:solidFill>
                <a:latin typeface="+mj-lt"/>
              </a:rPr>
              <a:t>vi khuẩn theo gợi ý trong bảng 16.2 </a:t>
            </a:r>
          </a:p>
        </p:txBody>
      </p:sp>
      <p:graphicFrame>
        <p:nvGraphicFramePr>
          <p:cNvPr id="4" name="Table 3"/>
          <p:cNvGraphicFramePr>
            <a:graphicFrameLocks noGrp="1"/>
          </p:cNvGraphicFramePr>
          <p:nvPr>
            <p:extLst>
              <p:ext uri="{D42A27DB-BD31-4B8C-83A1-F6EECF244321}">
                <p14:modId xmlns:p14="http://schemas.microsoft.com/office/powerpoint/2010/main" val="900293308"/>
              </p:ext>
            </p:extLst>
          </p:nvPr>
        </p:nvGraphicFramePr>
        <p:xfrm>
          <a:off x="1068019" y="2756141"/>
          <a:ext cx="7329831" cy="1798320"/>
        </p:xfrm>
        <a:graphic>
          <a:graphicData uri="http://schemas.openxmlformats.org/drawingml/2006/table">
            <a:tbl>
              <a:tblPr firstRow="1" bandRow="1">
                <a:tableStyleId>{E58EEFB8-15E5-44A9-849B-1A3A7A75EEDB}</a:tableStyleId>
              </a:tblPr>
              <a:tblGrid>
                <a:gridCol w="2876591"/>
                <a:gridCol w="2633253"/>
                <a:gridCol w="1819987"/>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r>
            </a:tbl>
          </a:graphicData>
        </a:graphic>
      </p:graphicFrame>
    </p:spTree>
    <p:extLst>
      <p:ext uri="{BB962C8B-B14F-4D97-AF65-F5344CB8AC3E}">
        <p14:creationId xmlns:p14="http://schemas.microsoft.com/office/powerpoint/2010/main" val="37518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08672458"/>
              </p:ext>
            </p:extLst>
          </p:nvPr>
        </p:nvGraphicFramePr>
        <p:xfrm>
          <a:off x="907084" y="1541817"/>
          <a:ext cx="7329831" cy="2997200"/>
        </p:xfrm>
        <a:graphic>
          <a:graphicData uri="http://schemas.openxmlformats.org/drawingml/2006/table">
            <a:tbl>
              <a:tblPr firstRow="1" bandRow="1">
                <a:tableStyleId>{E58EEFB8-15E5-44A9-849B-1A3A7A75EEDB}</a:tableStyleId>
              </a:tblPr>
              <a:tblGrid>
                <a:gridCol w="2876591"/>
                <a:gridCol w="2633253"/>
                <a:gridCol w="1819987"/>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Màng</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Tế</a:t>
                      </a:r>
                      <a:r>
                        <a:rPr lang="en-US" sz="2000" baseline="0" dirty="0" smtClean="0"/>
                        <a:t> bào chất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r h="370840">
                <a:tc>
                  <a:txBody>
                    <a:bodyPr/>
                    <a:lstStyle/>
                    <a:p>
                      <a:pPr algn="ctr">
                        <a:lnSpc>
                          <a:spcPts val="4000"/>
                        </a:lnSpc>
                        <a:spcBef>
                          <a:spcPts val="200"/>
                        </a:spcBef>
                        <a:spcAft>
                          <a:spcPts val="200"/>
                        </a:spcAft>
                      </a:pPr>
                      <a:r>
                        <a:rPr lang="en-US" sz="2000" dirty="0" smtClean="0"/>
                        <a:t>Vùng</a:t>
                      </a:r>
                      <a:r>
                        <a:rPr lang="en-US" sz="2000" baseline="0" dirty="0" smtClean="0"/>
                        <a:t> nhân</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tr>
            </a:tbl>
          </a:graphicData>
        </a:graphic>
      </p:graphicFrame>
      <p:sp>
        <p:nvSpPr>
          <p:cNvPr id="6" name="Rectangle 5"/>
          <p:cNvSpPr/>
          <p:nvPr/>
        </p:nvSpPr>
        <p:spPr>
          <a:xfrm>
            <a:off x="1" y="613014"/>
            <a:ext cx="9143999" cy="707886"/>
          </a:xfrm>
          <a:prstGeom prst="rect">
            <a:avLst/>
          </a:prstGeom>
        </p:spPr>
        <p:txBody>
          <a:bodyPr wrap="square">
            <a:spAutoFit/>
          </a:bodyPr>
          <a:lstStyle/>
          <a:p>
            <a:pPr algn="ctr"/>
            <a:r>
              <a:rPr lang="en-US" sz="2000" b="1" dirty="0" smtClean="0">
                <a:solidFill>
                  <a:schemeClr val="accent1">
                    <a:lumMod val="50000"/>
                  </a:schemeClr>
                </a:solidFill>
              </a:rPr>
              <a:t>Bảng so </a:t>
            </a:r>
            <a:r>
              <a:rPr lang="en-US" sz="2000" b="1" dirty="0">
                <a:solidFill>
                  <a:schemeClr val="accent1">
                    <a:lumMod val="50000"/>
                  </a:schemeClr>
                </a:solidFill>
              </a:rPr>
              <a:t>sánh sự khác nhau </a:t>
            </a:r>
            <a:endParaRPr lang="en-US" sz="2000" b="1" dirty="0" smtClean="0">
              <a:solidFill>
                <a:schemeClr val="accent1">
                  <a:lumMod val="50000"/>
                </a:schemeClr>
              </a:solidFill>
            </a:endParaRPr>
          </a:p>
          <a:p>
            <a:pPr algn="ctr"/>
            <a:r>
              <a:rPr lang="en-US" sz="2000" b="1" dirty="0" smtClean="0">
                <a:solidFill>
                  <a:schemeClr val="accent1">
                    <a:lumMod val="50000"/>
                  </a:schemeClr>
                </a:solidFill>
              </a:rPr>
              <a:t>về </a:t>
            </a:r>
            <a:r>
              <a:rPr lang="en-US" sz="2000" b="1" dirty="0">
                <a:solidFill>
                  <a:schemeClr val="accent1">
                    <a:lumMod val="50000"/>
                  </a:schemeClr>
                </a:solidFill>
              </a:rPr>
              <a:t>cấu tạo của </a:t>
            </a:r>
            <a:r>
              <a:rPr lang="en-US" sz="2000" b="1" dirty="0" smtClean="0">
                <a:solidFill>
                  <a:schemeClr val="accent1">
                    <a:lumMod val="50000"/>
                  </a:schemeClr>
                </a:solidFill>
              </a:rPr>
              <a:t>virus và </a:t>
            </a:r>
            <a:r>
              <a:rPr lang="en-US" sz="2000" b="1" dirty="0">
                <a:solidFill>
                  <a:schemeClr val="accent1">
                    <a:lumMod val="50000"/>
                  </a:schemeClr>
                </a:solidFill>
              </a:rPr>
              <a:t>vi khuẩn </a:t>
            </a:r>
            <a:endParaRPr lang="en-US" sz="2000" b="1" dirty="0">
              <a:solidFill>
                <a:schemeClr val="accent1">
                  <a:lumMod val="50000"/>
                </a:schemeClr>
              </a:solidFill>
            </a:endParaRPr>
          </a:p>
        </p:txBody>
      </p:sp>
    </p:spTree>
    <p:extLst>
      <p:ext uri="{BB962C8B-B14F-4D97-AF65-F5344CB8AC3E}">
        <p14:creationId xmlns:p14="http://schemas.microsoft.com/office/powerpoint/2010/main" val="5694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606859"/>
            <a:ext cx="207497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2. Vai trò </a:t>
            </a:r>
            <a:br>
              <a:rPr lang="en" sz="2400" dirty="0" smtClean="0">
                <a:latin typeface="+mj-lt"/>
              </a:rPr>
            </a:br>
            <a:r>
              <a:rPr lang="en" sz="2400" dirty="0" smtClean="0">
                <a:latin typeface="+mj-lt"/>
              </a:rPr>
              <a:t>của vi khuẩn</a:t>
            </a:r>
            <a:endParaRPr sz="2400" dirty="0">
              <a:latin typeface="+mj-lt"/>
            </a:endParaRPr>
          </a:p>
        </p:txBody>
      </p:sp>
      <p:grpSp>
        <p:nvGrpSpPr>
          <p:cNvPr id="158" name="Google Shape;158;p24"/>
          <p:cNvGrpSpPr/>
          <p:nvPr/>
        </p:nvGrpSpPr>
        <p:grpSpPr>
          <a:xfrm>
            <a:off x="4224762" y="1222948"/>
            <a:ext cx="1042997" cy="801065"/>
            <a:chOff x="568950" y="3686775"/>
            <a:chExt cx="472500" cy="362900"/>
          </a:xfrm>
        </p:grpSpPr>
        <p:sp>
          <p:nvSpPr>
            <p:cNvPr id="159" name="Google Shape;159;p24"/>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4"/>
          <p:cNvGrpSpPr/>
          <p:nvPr/>
        </p:nvGrpSpPr>
        <p:grpSpPr>
          <a:xfrm>
            <a:off x="4623716" y="3563713"/>
            <a:ext cx="731852" cy="491878"/>
            <a:chOff x="1244800" y="3717225"/>
            <a:chExt cx="449375" cy="302025"/>
          </a:xfrm>
        </p:grpSpPr>
        <p:sp>
          <p:nvSpPr>
            <p:cNvPr id="163" name="Google Shape;163;p24"/>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1244800" y="3795150"/>
              <a:ext cx="449375" cy="25"/>
            </a:xfrm>
            <a:custGeom>
              <a:avLst/>
              <a:gdLst/>
              <a:ahLst/>
              <a:cxnLst/>
              <a:rect l="l" t="t" r="r" b="b"/>
              <a:pathLst>
                <a:path w="17975" h="1" fill="none" extrusionOk="0">
                  <a:moveTo>
                    <a:pt x="17974"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1244800" y="3853000"/>
              <a:ext cx="449375" cy="25"/>
            </a:xfrm>
            <a:custGeom>
              <a:avLst/>
              <a:gdLst/>
              <a:ahLst/>
              <a:cxnLst/>
              <a:rect l="l" t="t" r="r" b="b"/>
              <a:pathLst>
                <a:path w="17975" h="1" fill="none" extrusionOk="0">
                  <a:moveTo>
                    <a:pt x="0" y="0"/>
                  </a:moveTo>
                  <a:lnTo>
                    <a:pt x="1797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1302625" y="3893800"/>
              <a:ext cx="161375" cy="25"/>
            </a:xfrm>
            <a:custGeom>
              <a:avLst/>
              <a:gdLst/>
              <a:ahLst/>
              <a:cxnLst/>
              <a:rect l="l" t="t" r="r" b="b"/>
              <a:pathLst>
                <a:path w="6455" h="1" fill="none" extrusionOk="0">
                  <a:moveTo>
                    <a:pt x="6455" y="0"/>
                  </a:move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a:off x="1302625" y="3933975"/>
              <a:ext cx="110250" cy="25"/>
            </a:xfrm>
            <a:custGeom>
              <a:avLst/>
              <a:gdLst/>
              <a:ahLst/>
              <a:cxnLst/>
              <a:rect l="l" t="t" r="r" b="b"/>
              <a:pathLst>
                <a:path w="4410" h="1" fill="none" extrusionOk="0">
                  <a:moveTo>
                    <a:pt x="4409" y="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4"/>
          <p:cNvGrpSpPr/>
          <p:nvPr/>
        </p:nvGrpSpPr>
        <p:grpSpPr>
          <a:xfrm>
            <a:off x="6467153" y="3404590"/>
            <a:ext cx="631710" cy="493578"/>
            <a:chOff x="1923075" y="3694075"/>
            <a:chExt cx="437200" cy="341600"/>
          </a:xfrm>
        </p:grpSpPr>
        <p:sp>
          <p:nvSpPr>
            <p:cNvPr id="170" name="Google Shape;170;p24"/>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4"/>
          <p:cNvGrpSpPr/>
          <p:nvPr/>
        </p:nvGrpSpPr>
        <p:grpSpPr>
          <a:xfrm>
            <a:off x="6499186" y="1974454"/>
            <a:ext cx="387865" cy="318444"/>
            <a:chOff x="2599525" y="3688600"/>
            <a:chExt cx="428675" cy="351950"/>
          </a:xfrm>
        </p:grpSpPr>
        <p:sp>
          <p:nvSpPr>
            <p:cNvPr id="180" name="Google Shape;180;p24"/>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54;p24"/>
          <p:cNvSpPr/>
          <p:nvPr/>
        </p:nvSpPr>
        <p:spPr>
          <a:xfrm rot="5400000">
            <a:off x="3569847" y="466826"/>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5;p24"/>
          <p:cNvSpPr/>
          <p:nvPr/>
        </p:nvSpPr>
        <p:spPr>
          <a:xfrm rot="5400000" flipH="1">
            <a:off x="4021127" y="288100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56;p24"/>
          <p:cNvSpPr/>
          <p:nvPr/>
        </p:nvSpPr>
        <p:spPr>
          <a:xfrm rot="10800000">
            <a:off x="6011690" y="899770"/>
            <a:ext cx="1947247" cy="1847335"/>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p24"/>
          <p:cNvSpPr/>
          <p:nvPr/>
        </p:nvSpPr>
        <p:spPr>
          <a:xfrm flipH="1">
            <a:off x="6009487" y="2895288"/>
            <a:ext cx="2139645" cy="1910797"/>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p:cNvSpPr/>
          <p:nvPr/>
        </p:nvSpPr>
        <p:spPr>
          <a:xfrm>
            <a:off x="3547931" y="1442207"/>
            <a:ext cx="2403644" cy="707886"/>
          </a:xfrm>
          <a:prstGeom prst="rect">
            <a:avLst/>
          </a:prstGeom>
        </p:spPr>
        <p:txBody>
          <a:bodyPr wrap="square">
            <a:spAutoFit/>
          </a:bodyPr>
          <a:lstStyle/>
          <a:p>
            <a:pPr algn="ctr"/>
            <a:r>
              <a:rPr lang="en-US" sz="2000" b="1" dirty="0" smtClean="0">
                <a:solidFill>
                  <a:srgbClr val="FFFF00"/>
                </a:solidFill>
                <a:latin typeface="+mj-lt"/>
              </a:rPr>
              <a:t>Chế biến các thực phẩm lên men</a:t>
            </a:r>
            <a:endParaRPr lang="en-US" sz="2000" b="1" dirty="0">
              <a:solidFill>
                <a:srgbClr val="FFFF00"/>
              </a:solidFill>
              <a:latin typeface="+mj-lt"/>
            </a:endParaRPr>
          </a:p>
        </p:txBody>
      </p:sp>
      <p:sp>
        <p:nvSpPr>
          <p:cNvPr id="39" name="Rectangle 38"/>
          <p:cNvSpPr/>
          <p:nvPr/>
        </p:nvSpPr>
        <p:spPr>
          <a:xfrm>
            <a:off x="6024840" y="1412953"/>
            <a:ext cx="1906666" cy="1015663"/>
          </a:xfrm>
          <a:prstGeom prst="rect">
            <a:avLst/>
          </a:prstGeom>
        </p:spPr>
        <p:txBody>
          <a:bodyPr wrap="square">
            <a:spAutoFit/>
          </a:bodyPr>
          <a:lstStyle/>
          <a:p>
            <a:pPr lvl="0" algn="ctr"/>
            <a:r>
              <a:rPr lang="nl-NL" sz="2000" b="1" dirty="0" smtClean="0">
                <a:solidFill>
                  <a:srgbClr val="FFFF00"/>
                </a:solidFill>
                <a:latin typeface="+mj-lt"/>
                <a:ea typeface="Times New Roman" panose="02020603050405020304" pitchFamily="18" charset="0"/>
                <a:cs typeface="Times New Roman" panose="02020603050405020304" pitchFamily="18" charset="0"/>
              </a:rPr>
              <a:t>Động vật, con người tiêu hóa thức ăn</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0" name="Rectangle 39"/>
          <p:cNvSpPr/>
          <p:nvPr/>
        </p:nvSpPr>
        <p:spPr>
          <a:xfrm>
            <a:off x="3954173" y="3388418"/>
            <a:ext cx="2013599" cy="711798"/>
          </a:xfrm>
          <a:prstGeom prst="rect">
            <a:avLst/>
          </a:prstGeom>
        </p:spPr>
        <p:txBody>
          <a:bodyPr wrap="square">
            <a:spAutoFit/>
          </a:bodyPr>
          <a:lstStyle/>
          <a:p>
            <a:pPr lvl="0" algn="ctr"/>
            <a:r>
              <a:rPr lang="fr-FR" sz="2000" b="1" dirty="0" smtClean="0">
                <a:solidFill>
                  <a:srgbClr val="FFFF00"/>
                </a:solidFill>
                <a:latin typeface="+mj-lt"/>
                <a:ea typeface="Times New Roman" panose="02020603050405020304" pitchFamily="18" charset="0"/>
                <a:cs typeface="Times New Roman" panose="02020603050405020304" pitchFamily="18" charset="0"/>
              </a:rPr>
              <a:t>Phân bón </a:t>
            </a:r>
          </a:p>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n</a:t>
            </a:r>
            <a:r>
              <a:rPr lang="fr-FR" sz="2000" b="1" dirty="0" smtClean="0">
                <a:solidFill>
                  <a:srgbClr val="FFFF00"/>
                </a:solidFill>
                <a:latin typeface="+mj-lt"/>
                <a:ea typeface="Times New Roman" panose="02020603050405020304" pitchFamily="18" charset="0"/>
                <a:cs typeface="Times New Roman" panose="02020603050405020304" pitchFamily="18" charset="0"/>
              </a:rPr>
              <a:t>ông nghiệp</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1" name="Rectangle 40"/>
          <p:cNvSpPr/>
          <p:nvPr/>
        </p:nvSpPr>
        <p:spPr>
          <a:xfrm>
            <a:off x="5957301" y="3145536"/>
            <a:ext cx="2240700" cy="1323439"/>
          </a:xfrm>
          <a:prstGeom prst="rect">
            <a:avLst/>
          </a:prstGeom>
        </p:spPr>
        <p:txBody>
          <a:bodyPr wrap="square">
            <a:spAutoFit/>
          </a:bodyPr>
          <a:lstStyle/>
          <a:p>
            <a:pPr lvl="0" algn="ctr"/>
            <a:r>
              <a:rPr lang="en-US" sz="2000" b="1" dirty="0" smtClean="0">
                <a:solidFill>
                  <a:srgbClr val="FFFF00"/>
                </a:solidFill>
              </a:rPr>
              <a:t>Phân </a:t>
            </a:r>
            <a:r>
              <a:rPr lang="en-US" sz="2000" b="1" dirty="0">
                <a:solidFill>
                  <a:srgbClr val="FFFF00"/>
                </a:solidFill>
              </a:rPr>
              <a:t>giải xác động thực </a:t>
            </a:r>
            <a:r>
              <a:rPr lang="en-US" sz="2000" b="1" dirty="0" smtClean="0">
                <a:solidFill>
                  <a:srgbClr val="FFFF00"/>
                </a:solidFill>
              </a:rPr>
              <a:t>vật và </a:t>
            </a:r>
            <a:r>
              <a:rPr lang="en-US" sz="2000" b="1" dirty="0">
                <a:solidFill>
                  <a:srgbClr val="FFFF00"/>
                </a:solidFill>
              </a:rPr>
              <a:t>tăng độ màu mỡ cho đất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9643" y="1556292"/>
            <a:ext cx="2668935" cy="1589244"/>
          </a:xfrm>
          <a:prstGeom prst="rect">
            <a:avLst/>
          </a:prstGeom>
        </p:spPr>
      </p:pic>
      <p:pic>
        <p:nvPicPr>
          <p:cNvPr id="3" name="Picture 2"/>
          <p:cNvPicPr>
            <a:picLocks noChangeAspect="1"/>
          </p:cNvPicPr>
          <p:nvPr/>
        </p:nvPicPr>
        <p:blipFill>
          <a:blip r:embed="rId4"/>
          <a:stretch>
            <a:fillRect/>
          </a:stretch>
        </p:blipFill>
        <p:spPr>
          <a:xfrm>
            <a:off x="1232279" y="3350362"/>
            <a:ext cx="2246121" cy="1706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heel(1)">
                                      <p:cBhvr>
                                        <p:cTn id="40" dur="2000"/>
                                        <p:tgtEl>
                                          <p:spTgt spid="2"/>
                                        </p:tgtEl>
                                      </p:cBhvr>
                                    </p:animEffect>
                                  </p:childTnLst>
                                </p:cTn>
                              </p:par>
                              <p:par>
                                <p:cTn id="41" presetID="21"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heel(1)">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33" grpId="0" animBg="1"/>
      <p:bldP spid="34" grpId="0" animBg="1"/>
      <p:bldP spid="35" grpId="0" animBg="1"/>
      <p:bldP spid="36" grpId="0" animBg="1"/>
      <p:bldP spid="37"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05" y="564719"/>
            <a:ext cx="9144000" cy="489032"/>
          </a:xfrm>
        </p:spPr>
        <p:txBody>
          <a:bodyPr/>
          <a:lstStyle/>
          <a:p>
            <a:pPr algn="ctr"/>
            <a:r>
              <a:rPr lang="en-US" sz="2600" dirty="0" smtClean="0">
                <a:latin typeface="+mj-lt"/>
              </a:rPr>
              <a:t>Thảo luận và trả lời câu hỏi</a:t>
            </a:r>
            <a:endParaRPr lang="en-US" sz="2600" dirty="0">
              <a:latin typeface="+mj-lt"/>
            </a:endParaRPr>
          </a:p>
        </p:txBody>
      </p:sp>
      <p:sp>
        <p:nvSpPr>
          <p:cNvPr id="3" name="Rectangle 2"/>
          <p:cNvSpPr/>
          <p:nvPr/>
        </p:nvSpPr>
        <p:spPr>
          <a:xfrm>
            <a:off x="0" y="1053751"/>
            <a:ext cx="7574509" cy="400110"/>
          </a:xfrm>
          <a:prstGeom prst="rect">
            <a:avLst/>
          </a:prstGeom>
        </p:spPr>
        <p:txBody>
          <a:bodyPr wrap="none">
            <a:spAutoFit/>
          </a:bodyPr>
          <a:lstStyle/>
          <a:p>
            <a:r>
              <a:rPr lang="en-US" sz="2000" i="1" dirty="0">
                <a:solidFill>
                  <a:schemeClr val="bg1"/>
                </a:solidFill>
              </a:rPr>
              <a:t>Vì sao cần ủ sữa chua ở nhiệt độ 30 - 45 độ C trong 8 - 24 tiếng?</a:t>
            </a:r>
            <a:endParaRPr lang="en-US" sz="2000" dirty="0">
              <a:solidFill>
                <a:schemeClr val="bg1"/>
              </a:solidFill>
            </a:endParaRPr>
          </a:p>
        </p:txBody>
      </p:sp>
      <p:pic>
        <p:nvPicPr>
          <p:cNvPr id="4" name="Picture 3"/>
          <p:cNvPicPr>
            <a:picLocks noChangeAspect="1"/>
          </p:cNvPicPr>
          <p:nvPr/>
        </p:nvPicPr>
        <p:blipFill>
          <a:blip r:embed="rId2"/>
          <a:stretch>
            <a:fillRect/>
          </a:stretch>
        </p:blipFill>
        <p:spPr>
          <a:xfrm>
            <a:off x="270602" y="1845064"/>
            <a:ext cx="4649021" cy="3029217"/>
          </a:xfrm>
          <a:prstGeom prst="rect">
            <a:avLst/>
          </a:prstGeom>
        </p:spPr>
      </p:pic>
      <p:sp>
        <p:nvSpPr>
          <p:cNvPr id="5" name="Rectangle 4"/>
          <p:cNvSpPr/>
          <p:nvPr/>
        </p:nvSpPr>
        <p:spPr>
          <a:xfrm>
            <a:off x="5184119" y="2433361"/>
            <a:ext cx="3959882" cy="1015663"/>
          </a:xfrm>
          <a:prstGeom prst="rect">
            <a:avLst/>
          </a:prstGeom>
        </p:spPr>
        <p:txBody>
          <a:bodyPr wrap="square">
            <a:spAutoFit/>
          </a:bodyPr>
          <a:lstStyle/>
          <a:p>
            <a:pPr marL="342900" indent="-342900">
              <a:lnSpc>
                <a:spcPts val="2400"/>
              </a:lnSpc>
              <a:spcBef>
                <a:spcPts val="200"/>
              </a:spcBef>
              <a:spcAft>
                <a:spcPts val="200"/>
              </a:spcAft>
              <a:buFont typeface="Wingdings" panose="05000000000000000000" pitchFamily="2" charset="2"/>
              <a:buChar char="§"/>
            </a:pPr>
            <a:r>
              <a:rPr lang="en-US" sz="2000" b="1" dirty="0" smtClean="0">
                <a:solidFill>
                  <a:srgbClr val="FFFF00"/>
                </a:solidFill>
              </a:rPr>
              <a:t>Nhiệt độ và thời gian hợp lí  thì vi khuẩn lên men sẽ hoạt động mạnh.</a:t>
            </a:r>
            <a:endParaRPr lang="en-US" sz="2000" b="1" dirty="0">
              <a:solidFill>
                <a:srgbClr val="FFFF00"/>
              </a:solidFill>
            </a:endParaRPr>
          </a:p>
        </p:txBody>
      </p:sp>
    </p:spTree>
    <p:extLst>
      <p:ext uri="{BB962C8B-B14F-4D97-AF65-F5344CB8AC3E}">
        <p14:creationId xmlns:p14="http://schemas.microsoft.com/office/powerpoint/2010/main" val="19411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80">
                                          <p:stCondLst>
                                            <p:cond delay="0"/>
                                          </p:stCondLst>
                                        </p:cTn>
                                        <p:tgtEl>
                                          <p:spTgt spid="5">
                                            <p:txEl>
                                              <p:pRg st="0" end="0"/>
                                            </p:txEl>
                                          </p:spTgt>
                                        </p:tgtEl>
                                      </p:cBhvr>
                                    </p:animEffect>
                                    <p:anim calcmode="lin" valueType="num">
                                      <p:cBhvr>
                                        <p:cTn id="23"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xEl>
                                              <p:pRg st="0" end="0"/>
                                            </p:txEl>
                                          </p:spTgt>
                                        </p:tgtEl>
                                      </p:cBhvr>
                                      <p:to x="100000" y="60000"/>
                                    </p:animScale>
                                    <p:animScale>
                                      <p:cBhvr>
                                        <p:cTn id="29" dur="166" decel="50000">
                                          <p:stCondLst>
                                            <p:cond delay="676"/>
                                          </p:stCondLst>
                                        </p:cTn>
                                        <p:tgtEl>
                                          <p:spTgt spid="5">
                                            <p:txEl>
                                              <p:pRg st="0" end="0"/>
                                            </p:txEl>
                                          </p:spTgt>
                                        </p:tgtEl>
                                      </p:cBhvr>
                                      <p:to x="100000" y="100000"/>
                                    </p:animScale>
                                    <p:animScale>
                                      <p:cBhvr>
                                        <p:cTn id="30" dur="26">
                                          <p:stCondLst>
                                            <p:cond delay="1312"/>
                                          </p:stCondLst>
                                        </p:cTn>
                                        <p:tgtEl>
                                          <p:spTgt spid="5">
                                            <p:txEl>
                                              <p:pRg st="0" end="0"/>
                                            </p:txEl>
                                          </p:spTgt>
                                        </p:tgtEl>
                                      </p:cBhvr>
                                      <p:to x="100000" y="80000"/>
                                    </p:animScale>
                                    <p:animScale>
                                      <p:cBhvr>
                                        <p:cTn id="31" dur="166" decel="50000">
                                          <p:stCondLst>
                                            <p:cond delay="1338"/>
                                          </p:stCondLst>
                                        </p:cTn>
                                        <p:tgtEl>
                                          <p:spTgt spid="5">
                                            <p:txEl>
                                              <p:pRg st="0" end="0"/>
                                            </p:txEl>
                                          </p:spTgt>
                                        </p:tgtEl>
                                      </p:cBhvr>
                                      <p:to x="100000" y="100000"/>
                                    </p:animScale>
                                    <p:animScale>
                                      <p:cBhvr>
                                        <p:cTn id="32" dur="26">
                                          <p:stCondLst>
                                            <p:cond delay="1642"/>
                                          </p:stCondLst>
                                        </p:cTn>
                                        <p:tgtEl>
                                          <p:spTgt spid="5">
                                            <p:txEl>
                                              <p:pRg st="0" end="0"/>
                                            </p:txEl>
                                          </p:spTgt>
                                        </p:tgtEl>
                                      </p:cBhvr>
                                      <p:to x="100000" y="90000"/>
                                    </p:animScale>
                                    <p:animScale>
                                      <p:cBhvr>
                                        <p:cTn id="33" dur="166" decel="50000">
                                          <p:stCondLst>
                                            <p:cond delay="1668"/>
                                          </p:stCondLst>
                                        </p:cTn>
                                        <p:tgtEl>
                                          <p:spTgt spid="5">
                                            <p:txEl>
                                              <p:pRg st="0" end="0"/>
                                            </p:txEl>
                                          </p:spTgt>
                                        </p:tgtEl>
                                      </p:cBhvr>
                                      <p:to x="100000" y="100000"/>
                                    </p:animScale>
                                    <p:animScale>
                                      <p:cBhvr>
                                        <p:cTn id="34" dur="26">
                                          <p:stCondLst>
                                            <p:cond delay="1808"/>
                                          </p:stCondLst>
                                        </p:cTn>
                                        <p:tgtEl>
                                          <p:spTgt spid="5">
                                            <p:txEl>
                                              <p:pRg st="0" end="0"/>
                                            </p:txEl>
                                          </p:spTgt>
                                        </p:tgtEl>
                                      </p:cBhvr>
                                      <p:to x="100000" y="95000"/>
                                    </p:animScale>
                                    <p:animScale>
                                      <p:cBhvr>
                                        <p:cTn id="35"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9" name="Google Shape;69;p14"/>
          <p:cNvSpPr txBox="1">
            <a:spLocks noGrp="1"/>
          </p:cNvSpPr>
          <p:nvPr>
            <p:ph type="sldNum" idx="12"/>
          </p:nvPr>
        </p:nvSpPr>
        <p:spPr>
          <a:xfrm>
            <a:off x="0" y="146024"/>
            <a:ext cx="2086675" cy="9658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solidFill>
                  <a:schemeClr val="bg1"/>
                </a:solidFill>
                <a:latin typeface="+mj-lt"/>
              </a:rPr>
              <a:t>Kiểm tra</a:t>
            </a:r>
          </a:p>
          <a:p>
            <a:pPr marL="0" lvl="0" indent="0" algn="ctr" rtl="0">
              <a:spcBef>
                <a:spcPts val="0"/>
              </a:spcBef>
              <a:spcAft>
                <a:spcPts val="0"/>
              </a:spcAft>
              <a:buNone/>
            </a:pPr>
            <a:r>
              <a:rPr lang="en" sz="2400" dirty="0" smtClean="0">
                <a:solidFill>
                  <a:schemeClr val="bg1"/>
                </a:solidFill>
                <a:latin typeface="+mj-lt"/>
              </a:rPr>
              <a:t> bài cũ</a:t>
            </a:r>
            <a:endParaRPr sz="2400" dirty="0">
              <a:solidFill>
                <a:schemeClr val="bg1"/>
              </a:solidFill>
              <a:latin typeface="+mj-lt"/>
            </a:endParaRPr>
          </a:p>
        </p:txBody>
      </p:sp>
      <p:sp>
        <p:nvSpPr>
          <p:cNvPr id="5" name="Text Placeholder 4"/>
          <p:cNvSpPr>
            <a:spLocks noGrp="1"/>
          </p:cNvSpPr>
          <p:nvPr>
            <p:ph type="body" idx="2"/>
          </p:nvPr>
        </p:nvSpPr>
        <p:spPr>
          <a:xfrm>
            <a:off x="2086674" y="1380016"/>
            <a:ext cx="7057325" cy="1933769"/>
          </a:xfrm>
        </p:spPr>
        <p:txBody>
          <a:bodyPr/>
          <a:lstStyle/>
          <a:p>
            <a:pPr marL="76200" indent="0" algn="just">
              <a:buNone/>
            </a:pPr>
            <a:r>
              <a:rPr lang="en-US" dirty="0" smtClean="0">
                <a:latin typeface="+mj-lt"/>
              </a:rPr>
              <a:t>Em hãy cho biết:</a:t>
            </a:r>
          </a:p>
          <a:p>
            <a:pPr algn="just">
              <a:lnSpc>
                <a:spcPts val="2800"/>
              </a:lnSpc>
              <a:spcBef>
                <a:spcPts val="200"/>
              </a:spcBef>
              <a:spcAft>
                <a:spcPts val="200"/>
              </a:spcAft>
            </a:pPr>
            <a:r>
              <a:rPr lang="en-US" i="1" dirty="0" smtClean="0">
                <a:latin typeface="+mj-lt"/>
              </a:rPr>
              <a:t>Khóa lưỡng phân là gì?</a:t>
            </a:r>
          </a:p>
          <a:p>
            <a:pPr algn="just">
              <a:lnSpc>
                <a:spcPts val="2800"/>
              </a:lnSpc>
              <a:spcBef>
                <a:spcPts val="200"/>
              </a:spcBef>
              <a:spcAft>
                <a:spcPts val="200"/>
              </a:spcAft>
            </a:pPr>
            <a:r>
              <a:rPr lang="en-US" i="1" dirty="0" smtClean="0">
                <a:latin typeface="+mj-lt"/>
              </a:rPr>
              <a:t>Nêu các bước cơ bản để thực hiện khóa lưỡng phân.</a:t>
            </a:r>
            <a:endParaRPr lang="en-US"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9" y="538538"/>
            <a:ext cx="2320171" cy="857400"/>
          </a:xfrm>
        </p:spPr>
        <p:txBody>
          <a:bodyPr/>
          <a:lstStyle/>
          <a:p>
            <a:pPr algn="ctr"/>
            <a:r>
              <a:rPr lang="en-US" sz="2400" dirty="0" smtClean="0">
                <a:latin typeface="+mj-lt"/>
              </a:rPr>
              <a:t>3. Tác hại </a:t>
            </a:r>
            <a:br>
              <a:rPr lang="en-US" sz="2400" dirty="0" smtClean="0">
                <a:latin typeface="+mj-lt"/>
              </a:rPr>
            </a:br>
            <a:r>
              <a:rPr lang="en-US" sz="2400" dirty="0" smtClean="0">
                <a:latin typeface="+mj-lt"/>
              </a:rPr>
              <a:t>của vi khuẩn</a:t>
            </a:r>
            <a:endParaRPr lang="en-US" sz="2400" dirty="0">
              <a:latin typeface="+mj-lt"/>
            </a:endParaRPr>
          </a:p>
        </p:txBody>
      </p:sp>
      <p:sp>
        <p:nvSpPr>
          <p:cNvPr id="4" name="Rounded Rectangle 3"/>
          <p:cNvSpPr/>
          <p:nvPr/>
        </p:nvSpPr>
        <p:spPr>
          <a:xfrm>
            <a:off x="2176422" y="1743561"/>
            <a:ext cx="2871671"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làm </a:t>
            </a:r>
          </a:p>
          <a:p>
            <a:pPr algn="ctr"/>
            <a:r>
              <a:rPr lang="en-US" sz="2000" b="1" dirty="0" smtClean="0"/>
              <a:t>hỏng thức ăn</a:t>
            </a:r>
            <a:endParaRPr lang="en-US" sz="2000" b="1" dirty="0"/>
          </a:p>
        </p:txBody>
      </p:sp>
      <p:sp>
        <p:nvSpPr>
          <p:cNvPr id="6" name="Rounded Rectangle 5"/>
          <p:cNvSpPr/>
          <p:nvPr/>
        </p:nvSpPr>
        <p:spPr>
          <a:xfrm>
            <a:off x="5766640" y="1743561"/>
            <a:ext cx="3249685"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gây bệnh cho con người và sinh vật</a:t>
            </a:r>
            <a:endParaRPr lang="en-US" sz="2000" b="1" dirty="0"/>
          </a:p>
        </p:txBody>
      </p:sp>
      <p:sp>
        <p:nvSpPr>
          <p:cNvPr id="7" name="Rounded Rectangle 6"/>
          <p:cNvSpPr/>
          <p:nvPr/>
        </p:nvSpPr>
        <p:spPr>
          <a:xfrm>
            <a:off x="2176422" y="3087340"/>
            <a:ext cx="2871671" cy="88417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Thức ăn ôi thiu</a:t>
            </a:r>
            <a:endParaRPr lang="en-US" sz="2000" b="1" dirty="0"/>
          </a:p>
        </p:txBody>
      </p:sp>
      <p:sp>
        <p:nvSpPr>
          <p:cNvPr id="8" name="Rounded Rectangle 7"/>
          <p:cNvSpPr/>
          <p:nvPr/>
        </p:nvSpPr>
        <p:spPr>
          <a:xfrm>
            <a:off x="5766640" y="3087340"/>
            <a:ext cx="3249685" cy="132883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pPr>
            <a:r>
              <a:rPr lang="en-US" sz="2000" b="1" dirty="0" smtClean="0"/>
              <a:t>Uốn ván, sốt thương hàn, lao,…</a:t>
            </a:r>
          </a:p>
          <a:p>
            <a:pPr marL="342900" indent="-342900" algn="just">
              <a:buFont typeface="Wingdings" panose="05000000000000000000" pitchFamily="2" charset="2"/>
              <a:buChar char="§"/>
            </a:pPr>
            <a:r>
              <a:rPr lang="en-US" sz="2000" b="1" dirty="0" smtClean="0"/>
              <a:t>Sinh vật: bạc lá, héo cây,….</a:t>
            </a:r>
            <a:endParaRPr lang="en-US" sz="2000" b="1" dirty="0"/>
          </a:p>
        </p:txBody>
      </p:sp>
      <p:cxnSp>
        <p:nvCxnSpPr>
          <p:cNvPr id="10" name="Straight Connector 9"/>
          <p:cNvCxnSpPr>
            <a:stCxn id="4" idx="2"/>
            <a:endCxn id="7" idx="0"/>
          </p:cNvCxnSpPr>
          <p:nvPr/>
        </p:nvCxnSpPr>
        <p:spPr>
          <a:xfrm>
            <a:off x="3612258" y="2627733"/>
            <a:ext cx="0" cy="459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p:cNvCxnSpPr>
          <p:nvPr/>
        </p:nvCxnSpPr>
        <p:spPr>
          <a:xfrm>
            <a:off x="7391483" y="2627733"/>
            <a:ext cx="6844" cy="53661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54716" y="3751758"/>
            <a:ext cx="1789012" cy="1219735"/>
          </a:xfrm>
          <a:prstGeom prst="rect">
            <a:avLst/>
          </a:prstGeom>
        </p:spPr>
      </p:pic>
      <p:pic>
        <p:nvPicPr>
          <p:cNvPr id="16" name="Picture 15"/>
          <p:cNvPicPr>
            <a:picLocks noChangeAspect="1"/>
          </p:cNvPicPr>
          <p:nvPr/>
        </p:nvPicPr>
        <p:blipFill>
          <a:blip r:embed="rId3"/>
          <a:stretch>
            <a:fillRect/>
          </a:stretch>
        </p:blipFill>
        <p:spPr>
          <a:xfrm>
            <a:off x="86276" y="1510458"/>
            <a:ext cx="1925892" cy="1748507"/>
          </a:xfrm>
          <a:prstGeom prst="rect">
            <a:avLst/>
          </a:prstGeom>
        </p:spPr>
      </p:pic>
    </p:spTree>
    <p:extLst>
      <p:ext uri="{BB962C8B-B14F-4D97-AF65-F5344CB8AC3E}">
        <p14:creationId xmlns:p14="http://schemas.microsoft.com/office/powerpoint/2010/main" val="14603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07239" y="577621"/>
            <a:ext cx="2662733" cy="1252800"/>
          </a:xfrm>
        </p:spPr>
        <p:txBody>
          <a:bodyPr/>
          <a:lstStyle/>
          <a:p>
            <a:pPr marL="0" lvl="0" indent="0" algn="ctr" rtl="0">
              <a:spcBef>
                <a:spcPts val="0"/>
              </a:spcBef>
              <a:spcAft>
                <a:spcPts val="0"/>
              </a:spcAft>
              <a:buNone/>
            </a:pPr>
            <a:r>
              <a:rPr lang="en" sz="2400" dirty="0" smtClean="0">
                <a:solidFill>
                  <a:schemeClr val="bg2">
                    <a:lumMod val="75000"/>
                  </a:schemeClr>
                </a:solidFill>
                <a:latin typeface="+mj-lt"/>
              </a:rPr>
              <a:t>Thảo luận và</a:t>
            </a:r>
          </a:p>
          <a:p>
            <a:pPr marL="0" lvl="0" indent="0" algn="ctr" rtl="0">
              <a:spcBef>
                <a:spcPts val="0"/>
              </a:spcBef>
              <a:spcAft>
                <a:spcPts val="0"/>
              </a:spcAft>
              <a:buNone/>
            </a:pPr>
            <a:r>
              <a:rPr lang="en" sz="2400" dirty="0" smtClean="0">
                <a:solidFill>
                  <a:schemeClr val="bg2">
                    <a:lumMod val="75000"/>
                  </a:schemeClr>
                </a:solidFill>
                <a:latin typeface="+mj-lt"/>
              </a:rPr>
              <a:t> trả lời câu hỏi</a:t>
            </a:r>
            <a:endParaRPr lang="en" sz="2400" dirty="0">
              <a:solidFill>
                <a:schemeClr val="bg2">
                  <a:lumMod val="75000"/>
                </a:schemeClr>
              </a:solidFill>
              <a:latin typeface="+mj-lt"/>
            </a:endParaRPr>
          </a:p>
        </p:txBody>
      </p:sp>
      <p:sp>
        <p:nvSpPr>
          <p:cNvPr id="3" name="Rectangle 2"/>
          <p:cNvSpPr/>
          <p:nvPr/>
        </p:nvSpPr>
        <p:spPr>
          <a:xfrm>
            <a:off x="2553005" y="966347"/>
            <a:ext cx="6517844" cy="1066959"/>
          </a:xfrm>
          <a:prstGeom prst="rect">
            <a:avLst/>
          </a:prstGeom>
        </p:spPr>
        <p:txBody>
          <a:bodyPr wrap="square">
            <a:spAutoFit/>
          </a:bodyPr>
          <a:lstStyle/>
          <a:p>
            <a:pPr algn="just">
              <a:lnSpc>
                <a:spcPts val="2400"/>
              </a:lnSpc>
              <a:spcBef>
                <a:spcPts val="200"/>
              </a:spcBef>
              <a:spcAft>
                <a:spcPts val="200"/>
              </a:spcAft>
            </a:pPr>
            <a:r>
              <a:rPr lang="en" sz="2000" dirty="0" smtClean="0">
                <a:solidFill>
                  <a:schemeClr val="bg2">
                    <a:lumMod val="75000"/>
                  </a:schemeClr>
                </a:solidFill>
              </a:rPr>
              <a:t>Em hãy cho biết:</a:t>
            </a:r>
          </a:p>
          <a:p>
            <a:pPr algn="just">
              <a:lnSpc>
                <a:spcPts val="2400"/>
              </a:lnSpc>
              <a:spcBef>
                <a:spcPts val="200"/>
              </a:spcBef>
              <a:spcAft>
                <a:spcPts val="200"/>
              </a:spcAft>
            </a:pPr>
            <a:r>
              <a:rPr lang="en" sz="2000" i="1" dirty="0" smtClean="0">
                <a:solidFill>
                  <a:schemeClr val="bg2">
                    <a:lumMod val="75000"/>
                  </a:schemeClr>
                </a:solidFill>
              </a:rPr>
              <a:t>Một số cách bảo quản thức ăn tránh bị hỏng do vi khuẩn ở </a:t>
            </a:r>
            <a:r>
              <a:rPr lang="en-US" sz="2000" i="1" dirty="0" smtClean="0">
                <a:solidFill>
                  <a:schemeClr val="bg2">
                    <a:lumMod val="75000"/>
                  </a:schemeClr>
                </a:solidFill>
              </a:rPr>
              <a:t>gia đình em.</a:t>
            </a:r>
            <a:endParaRPr lang="en-US" sz="2000" i="1" dirty="0"/>
          </a:p>
        </p:txBody>
      </p:sp>
      <p:sp>
        <p:nvSpPr>
          <p:cNvPr id="4" name="Rectangle 3"/>
          <p:cNvSpPr/>
          <p:nvPr/>
        </p:nvSpPr>
        <p:spPr>
          <a:xfrm>
            <a:off x="2626157" y="2373180"/>
            <a:ext cx="6517844" cy="2092881"/>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Sấy khô, đông lạnh, muối chua,…</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Chế biến thức ăn trong ngày thực phẩm tươi sống.</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Sơ chế sạch thịt cá sống, không để lẫn thức ăn sống – chín,…</a:t>
            </a:r>
          </a:p>
          <a:p>
            <a:pPr marL="342900" indent="-342900" algn="just">
              <a:lnSpc>
                <a:spcPts val="2400"/>
              </a:lnSpc>
              <a:spcBef>
                <a:spcPts val="200"/>
              </a:spcBef>
              <a:spcAft>
                <a:spcPts val="200"/>
              </a:spcAft>
              <a:buFont typeface="Wingdings" panose="05000000000000000000" pitchFamily="2" charset="2"/>
              <a:buChar char="§"/>
            </a:pPr>
            <a:endParaRPr lang="en-US" sz="2000" b="1" dirty="0"/>
          </a:p>
        </p:txBody>
      </p:sp>
      <p:pic>
        <p:nvPicPr>
          <p:cNvPr id="5" name="Picture 4"/>
          <p:cNvPicPr>
            <a:picLocks noChangeAspect="1"/>
          </p:cNvPicPr>
          <p:nvPr/>
        </p:nvPicPr>
        <p:blipFill>
          <a:blip r:embed="rId2"/>
          <a:stretch>
            <a:fillRect/>
          </a:stretch>
        </p:blipFill>
        <p:spPr>
          <a:xfrm>
            <a:off x="47548" y="1576771"/>
            <a:ext cx="1953158" cy="2126932"/>
          </a:xfrm>
          <a:prstGeom prst="rect">
            <a:avLst/>
          </a:prstGeom>
        </p:spPr>
      </p:pic>
    </p:spTree>
    <p:extLst>
      <p:ext uri="{BB962C8B-B14F-4D97-AF65-F5344CB8AC3E}">
        <p14:creationId xmlns:p14="http://schemas.microsoft.com/office/powerpoint/2010/main" val="10926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08997" y="584936"/>
            <a:ext cx="7681613" cy="834213"/>
          </a:xfrm>
        </p:spPr>
        <p:txBody>
          <a:bodyPr/>
          <a:lstStyle/>
          <a:p>
            <a:r>
              <a:rPr lang="vi-VN" sz="2200" b="0" i="1" dirty="0">
                <a:solidFill>
                  <a:schemeClr val="bg1"/>
                </a:solidFill>
                <a:latin typeface="+mn-lt"/>
              </a:rPr>
              <a:t>Lấy ví dụ về những vi khuẩn có ích và </a:t>
            </a:r>
            <a:endParaRPr lang="en-US" sz="2200" b="0" i="1" dirty="0" smtClean="0">
              <a:solidFill>
                <a:schemeClr val="bg1"/>
              </a:solidFill>
              <a:latin typeface="+mn-lt"/>
            </a:endParaRPr>
          </a:p>
          <a:p>
            <a:r>
              <a:rPr lang="vi-VN" sz="2200" b="0" i="1" dirty="0" smtClean="0">
                <a:solidFill>
                  <a:schemeClr val="bg1"/>
                </a:solidFill>
                <a:latin typeface="+mn-lt"/>
              </a:rPr>
              <a:t>vi </a:t>
            </a:r>
            <a:r>
              <a:rPr lang="vi-VN" sz="2200" b="0" i="1" dirty="0">
                <a:solidFill>
                  <a:schemeClr val="bg1"/>
                </a:solidFill>
                <a:latin typeface="+mn-lt"/>
              </a:rPr>
              <a:t>khuẩn gây hại đối với sinh vật và </a:t>
            </a:r>
            <a:r>
              <a:rPr lang="en-US" sz="2200" b="0" i="1" dirty="0" smtClean="0">
                <a:solidFill>
                  <a:schemeClr val="bg1"/>
                </a:solidFill>
                <a:latin typeface="+mn-lt"/>
              </a:rPr>
              <a:t>con </a:t>
            </a:r>
            <a:r>
              <a:rPr lang="vi-VN" sz="2200" b="0" i="1" dirty="0" smtClean="0">
                <a:solidFill>
                  <a:schemeClr val="bg1"/>
                </a:solidFill>
                <a:latin typeface="+mn-lt"/>
              </a:rPr>
              <a:t>người</a:t>
            </a:r>
            <a:r>
              <a:rPr lang="en-US" sz="2200" b="0" i="1" dirty="0" smtClean="0">
                <a:solidFill>
                  <a:schemeClr val="bg1"/>
                </a:solidFill>
                <a:latin typeface="+mn-lt"/>
              </a:rPr>
              <a:t>.</a:t>
            </a:r>
            <a:endParaRPr lang="vi-VN" sz="2200" b="0" i="1" dirty="0">
              <a:solidFill>
                <a:schemeClr val="bg1"/>
              </a:solidFill>
              <a:latin typeface="+mn-lt"/>
            </a:endParaRPr>
          </a:p>
          <a:p>
            <a:r>
              <a:rPr lang="vi-VN" sz="2200" i="1" dirty="0">
                <a:solidFill>
                  <a:schemeClr val="bg1"/>
                </a:solidFill>
                <a:latin typeface="+mn-lt"/>
              </a:rPr>
              <a:t> </a:t>
            </a:r>
          </a:p>
          <a:p>
            <a:pPr marL="0" lvl="0" indent="0" algn="l" rtl="0">
              <a:spcBef>
                <a:spcPts val="0"/>
              </a:spcBef>
              <a:spcAft>
                <a:spcPts val="0"/>
              </a:spcAft>
              <a:buNone/>
            </a:pPr>
            <a:endParaRPr lang="en" sz="2200" dirty="0">
              <a:latin typeface="+mn-lt"/>
            </a:endParaRPr>
          </a:p>
        </p:txBody>
      </p:sp>
      <p:sp>
        <p:nvSpPr>
          <p:cNvPr id="3" name="Rounded Rectangle 2"/>
          <p:cNvSpPr/>
          <p:nvPr/>
        </p:nvSpPr>
        <p:spPr>
          <a:xfrm>
            <a:off x="379736" y="4447641"/>
            <a:ext cx="4202907" cy="5632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lợi</a:t>
            </a:r>
            <a:endParaRPr lang="en-US" sz="2000" b="1" dirty="0">
              <a:solidFill>
                <a:schemeClr val="bg1"/>
              </a:solidFill>
            </a:endParaRPr>
          </a:p>
        </p:txBody>
      </p:sp>
      <p:sp>
        <p:nvSpPr>
          <p:cNvPr id="4" name="Rounded Rectangle 3"/>
          <p:cNvSpPr/>
          <p:nvPr/>
        </p:nvSpPr>
        <p:spPr>
          <a:xfrm>
            <a:off x="4871923" y="4436668"/>
            <a:ext cx="4016045" cy="5742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hại</a:t>
            </a:r>
            <a:endParaRPr lang="en-US" sz="2000" b="1" dirty="0">
              <a:solidFill>
                <a:schemeClr val="bg1"/>
              </a:solidFill>
            </a:endParaRPr>
          </a:p>
        </p:txBody>
      </p:sp>
      <p:sp>
        <p:nvSpPr>
          <p:cNvPr id="5" name="Rectangle 4"/>
          <p:cNvSpPr/>
          <p:nvPr/>
        </p:nvSpPr>
        <p:spPr>
          <a:xfrm>
            <a:off x="247080" y="1911922"/>
            <a:ext cx="3943547" cy="2452659"/>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vi-VN" sz="2000" dirty="0" smtClean="0">
                <a:solidFill>
                  <a:srgbClr val="FFFF00"/>
                </a:solidFill>
              </a:rPr>
              <a:t>Lactobacillus</a:t>
            </a:r>
            <a:r>
              <a:rPr lang="en-US" sz="2000" dirty="0" smtClean="0">
                <a:solidFill>
                  <a:srgbClr val="FFFF00"/>
                </a:solidFill>
              </a:rPr>
              <a:t>:</a:t>
            </a:r>
            <a:r>
              <a:rPr lang="vi-VN" sz="2000" dirty="0" smtClean="0">
                <a:solidFill>
                  <a:srgbClr val="FFFF00"/>
                </a:solidFill>
              </a:rPr>
              <a:t> vi </a:t>
            </a:r>
            <a:r>
              <a:rPr lang="vi-VN" sz="2000" dirty="0">
                <a:solidFill>
                  <a:srgbClr val="FFFF00"/>
                </a:solidFill>
              </a:rPr>
              <a:t>khuẩn giúp tiêu diệt nhiều loại hại khuẩn </a:t>
            </a:r>
            <a:r>
              <a:rPr lang="vi-VN" sz="2000" dirty="0" smtClean="0">
                <a:solidFill>
                  <a:srgbClr val="FFFF00"/>
                </a:solidFill>
              </a:rPr>
              <a:t>tron</a:t>
            </a:r>
            <a:r>
              <a:rPr lang="en-US" sz="2000" dirty="0" smtClean="0">
                <a:solidFill>
                  <a:srgbClr val="FFFF00"/>
                </a:solidFill>
              </a:rPr>
              <a:t>g </a:t>
            </a:r>
            <a:r>
              <a:rPr lang="vi-VN" sz="2000" dirty="0" smtClean="0">
                <a:solidFill>
                  <a:srgbClr val="FFFF00"/>
                </a:solidFill>
              </a:rPr>
              <a:t>đường </a:t>
            </a:r>
            <a:r>
              <a:rPr lang="vi-VN" sz="2000" dirty="0">
                <a:solidFill>
                  <a:srgbClr val="FFFF00"/>
                </a:solidFill>
              </a:rPr>
              <a:t>ruột. </a:t>
            </a:r>
            <a:endParaRPr lang="en-US" sz="2000" dirty="0" smtClean="0">
              <a:solidFill>
                <a:srgbClr val="FFFF00"/>
              </a:solidFill>
            </a:endParaRPr>
          </a:p>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FF00"/>
                </a:solidFill>
              </a:rPr>
              <a:t>Microflora: </a:t>
            </a:r>
            <a:r>
              <a:rPr lang="vi-VN" sz="2000" dirty="0">
                <a:solidFill>
                  <a:srgbClr val="FFFF00"/>
                </a:solidFill>
              </a:rPr>
              <a:t>vi khuẩn, nấm </a:t>
            </a:r>
            <a:r>
              <a:rPr lang="vi-VN" sz="2000" dirty="0" smtClean="0">
                <a:solidFill>
                  <a:srgbClr val="FFFF00"/>
                </a:solidFill>
              </a:rPr>
              <a:t>da </a:t>
            </a:r>
            <a:r>
              <a:rPr lang="vi-VN" sz="2000" dirty="0">
                <a:solidFill>
                  <a:srgbClr val="FFFF00"/>
                </a:solidFill>
              </a:rPr>
              <a:t>con </a:t>
            </a:r>
            <a:r>
              <a:rPr lang="vi-VN" sz="2000" dirty="0" smtClean="0">
                <a:solidFill>
                  <a:srgbClr val="FFFF00"/>
                </a:solidFill>
              </a:rPr>
              <a:t>người</a:t>
            </a:r>
            <a:r>
              <a:rPr lang="en-US" sz="2000" dirty="0" smtClean="0">
                <a:solidFill>
                  <a:srgbClr val="FFFF00"/>
                </a:solidFill>
              </a:rPr>
              <a:t>, giúp</a:t>
            </a:r>
            <a:r>
              <a:rPr lang="vi-VN" sz="2000" dirty="0" smtClean="0">
                <a:solidFill>
                  <a:srgbClr val="FFFF00"/>
                </a:solidFill>
              </a:rPr>
              <a:t> </a:t>
            </a:r>
            <a:r>
              <a:rPr lang="vi-VN" sz="2000" dirty="0">
                <a:solidFill>
                  <a:srgbClr val="FFFF00"/>
                </a:solidFill>
              </a:rPr>
              <a:t>ngăn chặn tình trạng vết thương bị nhiễm </a:t>
            </a:r>
            <a:r>
              <a:rPr lang="vi-VN" sz="2000" dirty="0" smtClean="0">
                <a:solidFill>
                  <a:srgbClr val="FFFF00"/>
                </a:solidFill>
              </a:rPr>
              <a:t>trùn</a:t>
            </a:r>
            <a:r>
              <a:rPr lang="en-US" sz="2000" dirty="0" smtClean="0">
                <a:solidFill>
                  <a:srgbClr val="FFFF00"/>
                </a:solidFill>
              </a:rPr>
              <a:t>g, chữa lành vết thương.</a:t>
            </a:r>
            <a:endParaRPr lang="en-US" sz="2000" dirty="0">
              <a:solidFill>
                <a:srgbClr val="FFFF00"/>
              </a:solidFill>
            </a:endParaRPr>
          </a:p>
        </p:txBody>
      </p:sp>
      <p:sp>
        <p:nvSpPr>
          <p:cNvPr id="6" name="Rectangle 5"/>
          <p:cNvSpPr/>
          <p:nvPr/>
        </p:nvSpPr>
        <p:spPr>
          <a:xfrm>
            <a:off x="4582643" y="1911922"/>
            <a:ext cx="4466259" cy="1708160"/>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FF00"/>
                </a:solidFill>
              </a:rPr>
              <a:t>E-coli:</a:t>
            </a:r>
            <a:r>
              <a:rPr lang="vi-VN" sz="2000" dirty="0" smtClean="0">
                <a:solidFill>
                  <a:srgbClr val="FFFF00"/>
                </a:solidFill>
              </a:rPr>
              <a:t> </a:t>
            </a:r>
            <a:r>
              <a:rPr lang="en-US" sz="2000" dirty="0" smtClean="0">
                <a:solidFill>
                  <a:srgbClr val="FFFF00"/>
                </a:solidFill>
              </a:rPr>
              <a:t>gây bệnh bị tiêu chảy, nôn mửa,…</a:t>
            </a:r>
          </a:p>
          <a:p>
            <a:pPr marL="342900" indent="-342900" algn="just">
              <a:buFont typeface="Wingdings" panose="05000000000000000000" pitchFamily="2" charset="2"/>
              <a:buChar char="§"/>
            </a:pPr>
            <a:r>
              <a:rPr lang="en-US" sz="2000" dirty="0">
                <a:solidFill>
                  <a:srgbClr val="FFFF00"/>
                </a:solidFill>
              </a:rPr>
              <a:t>S</a:t>
            </a:r>
            <a:r>
              <a:rPr lang="vi-VN" sz="2000" dirty="0" smtClean="0">
                <a:solidFill>
                  <a:srgbClr val="FFFF00"/>
                </a:solidFill>
              </a:rPr>
              <a:t>almonella </a:t>
            </a:r>
            <a:r>
              <a:rPr lang="vi-VN" sz="2000" dirty="0">
                <a:solidFill>
                  <a:srgbClr val="FFFF00"/>
                </a:solidFill>
              </a:rPr>
              <a:t>gây bệnh thương </a:t>
            </a:r>
            <a:r>
              <a:rPr lang="vi-VN" sz="2000" dirty="0" smtClean="0">
                <a:solidFill>
                  <a:srgbClr val="FFFF00"/>
                </a:solidFill>
              </a:rPr>
              <a:t>hàn</a:t>
            </a:r>
            <a:r>
              <a:rPr lang="en-US" sz="2000" dirty="0" smtClean="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smtClean="0">
                <a:solidFill>
                  <a:srgbClr val="FFFF00"/>
                </a:solidFill>
              </a:rPr>
              <a:t>V.cholerae </a:t>
            </a:r>
            <a:r>
              <a:rPr lang="vi-VN" sz="2000" dirty="0">
                <a:solidFill>
                  <a:srgbClr val="FFFF00"/>
                </a:solidFill>
              </a:rPr>
              <a:t>gây bệnh </a:t>
            </a:r>
            <a:r>
              <a:rPr lang="vi-VN" sz="2000" dirty="0" smtClean="0">
                <a:solidFill>
                  <a:srgbClr val="FFFF00"/>
                </a:solidFill>
              </a:rPr>
              <a:t>tả</a:t>
            </a:r>
            <a:r>
              <a:rPr lang="en-US" sz="2000" dirty="0" smtClean="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smtClean="0">
                <a:solidFill>
                  <a:srgbClr val="FFFF00"/>
                </a:solidFill>
              </a:rPr>
              <a:t>Shigella </a:t>
            </a:r>
            <a:r>
              <a:rPr lang="vi-VN" sz="2000" dirty="0">
                <a:solidFill>
                  <a:srgbClr val="FFFF00"/>
                </a:solidFill>
              </a:rPr>
              <a:t>gây bệnh lỵ</a:t>
            </a:r>
          </a:p>
        </p:txBody>
      </p:sp>
    </p:spTree>
    <p:extLst>
      <p:ext uri="{BB962C8B-B14F-4D97-AF65-F5344CB8AC3E}">
        <p14:creationId xmlns:p14="http://schemas.microsoft.com/office/powerpoint/2010/main" val="37281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93103"/>
            <a:ext cx="9144000" cy="916011"/>
          </a:xfrm>
        </p:spPr>
        <p:txBody>
          <a:bodyPr/>
          <a:lstStyle/>
          <a:p>
            <a:pPr algn="ctr"/>
            <a:r>
              <a:rPr lang="en-US" sz="2600" dirty="0" smtClean="0">
                <a:latin typeface="+mj-lt"/>
              </a:rPr>
              <a:t>III. PHÒNG BỆNH DO VIRUS, </a:t>
            </a:r>
            <a:br>
              <a:rPr lang="en-US" sz="2600" dirty="0" smtClean="0">
                <a:latin typeface="+mj-lt"/>
              </a:rPr>
            </a:br>
            <a:r>
              <a:rPr lang="en-US" sz="2600" dirty="0" smtClean="0">
                <a:latin typeface="+mj-lt"/>
              </a:rPr>
              <a:t>VI KHUẨN GÂY NÊN</a:t>
            </a:r>
            <a:endParaRPr lang="en-US" sz="2600" dirty="0">
              <a:latin typeface="+mj-lt"/>
            </a:endParaRPr>
          </a:p>
        </p:txBody>
      </p:sp>
      <p:sp>
        <p:nvSpPr>
          <p:cNvPr id="5" name="Rectangle 4"/>
          <p:cNvSpPr/>
          <p:nvPr/>
        </p:nvSpPr>
        <p:spPr>
          <a:xfrm>
            <a:off x="552298" y="2835897"/>
            <a:ext cx="6927494" cy="1548565"/>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US" sz="2000" b="1" dirty="0">
                <a:solidFill>
                  <a:schemeClr val="accent5">
                    <a:lumMod val="25000"/>
                  </a:schemeClr>
                </a:solidFill>
                <a:ea typeface="Calibri" panose="020F0502020204030204" pitchFamily="34" charset="0"/>
              </a:rPr>
              <a:t>Hơn 70% các loại bệnh ở </a:t>
            </a:r>
            <a:r>
              <a:rPr lang="en-US" sz="2000" b="1" dirty="0" smtClean="0">
                <a:solidFill>
                  <a:schemeClr val="accent5">
                    <a:lumMod val="25000"/>
                  </a:schemeClr>
                </a:solidFill>
                <a:ea typeface="Calibri" panose="020F0502020204030204" pitchFamily="34" charset="0"/>
              </a:rPr>
              <a:t>người </a:t>
            </a:r>
            <a:r>
              <a:rPr lang="en-US" sz="2000" b="1" dirty="0">
                <a:solidFill>
                  <a:schemeClr val="accent5">
                    <a:lumMod val="25000"/>
                  </a:schemeClr>
                </a:solidFill>
                <a:ea typeface="Calibri" panose="020F0502020204030204" pitchFamily="34" charset="0"/>
              </a:rPr>
              <a:t>do virus </a:t>
            </a:r>
            <a:r>
              <a:rPr lang="en-US" sz="2000" b="1" dirty="0" smtClean="0">
                <a:solidFill>
                  <a:schemeClr val="accent5">
                    <a:lumMod val="25000"/>
                  </a:schemeClr>
                </a:solidFill>
                <a:ea typeface="Calibri" panose="020F0502020204030204" pitchFamily="34" charset="0"/>
              </a:rPr>
              <a:t>và vi khuẩn </a:t>
            </a:r>
            <a:r>
              <a:rPr lang="en-US" sz="2000" b="1" dirty="0" smtClean="0">
                <a:solidFill>
                  <a:schemeClr val="accent5">
                    <a:lumMod val="25000"/>
                  </a:schemeClr>
                </a:solidFill>
              </a:rPr>
              <a:t>và </a:t>
            </a:r>
            <a:r>
              <a:rPr lang="en-US" sz="2000" b="1" dirty="0">
                <a:solidFill>
                  <a:schemeClr val="accent5">
                    <a:lumMod val="25000"/>
                  </a:schemeClr>
                </a:solidFill>
              </a:rPr>
              <a:t>là bệnh truyền nhiễm. </a:t>
            </a:r>
          </a:p>
          <a:p>
            <a:pPr marL="342900" indent="-342900" algn="just">
              <a:lnSpc>
                <a:spcPts val="2800"/>
              </a:lnSpc>
              <a:spcBef>
                <a:spcPts val="200"/>
              </a:spcBef>
              <a:spcAft>
                <a:spcPts val="200"/>
              </a:spcAft>
              <a:buFont typeface="Wingdings" panose="05000000000000000000" pitchFamily="2" charset="2"/>
              <a:buChar char="§"/>
            </a:pPr>
            <a:r>
              <a:rPr lang="en-US" sz="2000" i="1" dirty="0">
                <a:solidFill>
                  <a:schemeClr val="accent5">
                    <a:lumMod val="25000"/>
                  </a:schemeClr>
                </a:solidFill>
              </a:rPr>
              <a:t>Theo em, làm cách nào để phòng chống, ngăn ngừa bệnh do </a:t>
            </a:r>
            <a:r>
              <a:rPr lang="en-US" sz="2000" i="1" dirty="0" smtClean="0">
                <a:solidFill>
                  <a:schemeClr val="accent5">
                    <a:lumMod val="25000"/>
                  </a:schemeClr>
                </a:solidFill>
              </a:rPr>
              <a:t>virus, vi khuẩn </a:t>
            </a:r>
            <a:r>
              <a:rPr lang="en-US" sz="2000" i="1" dirty="0">
                <a:solidFill>
                  <a:schemeClr val="accent5">
                    <a:lumMod val="25000"/>
                  </a:schemeClr>
                </a:solidFill>
              </a:rPr>
              <a:t>gây </a:t>
            </a:r>
            <a:r>
              <a:rPr lang="en-US" sz="2000" i="1" dirty="0" smtClean="0">
                <a:solidFill>
                  <a:schemeClr val="accent5">
                    <a:lumMod val="25000"/>
                  </a:schemeClr>
                </a:solidFill>
              </a:rPr>
              <a:t>ra ở người?</a:t>
            </a:r>
            <a:endParaRPr lang="en-US" sz="2000" dirty="0"/>
          </a:p>
        </p:txBody>
      </p:sp>
      <p:pic>
        <p:nvPicPr>
          <p:cNvPr id="6" name="Picture 5"/>
          <p:cNvPicPr>
            <a:picLocks noChangeAspect="1"/>
          </p:cNvPicPr>
          <p:nvPr/>
        </p:nvPicPr>
        <p:blipFill>
          <a:blip r:embed="rId2"/>
          <a:stretch>
            <a:fillRect/>
          </a:stretch>
        </p:blipFill>
        <p:spPr>
          <a:xfrm>
            <a:off x="87281" y="197510"/>
            <a:ext cx="2238953" cy="2376845"/>
          </a:xfrm>
          <a:prstGeom prst="rect">
            <a:avLst/>
          </a:prstGeom>
        </p:spPr>
      </p:pic>
      <p:pic>
        <p:nvPicPr>
          <p:cNvPr id="7" name="Picture 6"/>
          <p:cNvPicPr>
            <a:picLocks noChangeAspect="1"/>
          </p:cNvPicPr>
          <p:nvPr/>
        </p:nvPicPr>
        <p:blipFill>
          <a:blip r:embed="rId3"/>
          <a:stretch>
            <a:fillRect/>
          </a:stretch>
        </p:blipFill>
        <p:spPr>
          <a:xfrm>
            <a:off x="7479792" y="2990371"/>
            <a:ext cx="1568089" cy="2050716"/>
          </a:xfrm>
          <a:prstGeom prst="rect">
            <a:avLst/>
          </a:prstGeom>
        </p:spPr>
      </p:pic>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304" y="871551"/>
            <a:ext cx="4396436" cy="3214063"/>
          </a:xfrm>
          <a:prstGeom prst="rect">
            <a:avLst/>
          </a:prstGeom>
        </p:spPr>
      </p:pic>
      <p:sp>
        <p:nvSpPr>
          <p:cNvPr id="4" name="Rectangle 3"/>
          <p:cNvSpPr/>
          <p:nvPr/>
        </p:nvSpPr>
        <p:spPr>
          <a:xfrm>
            <a:off x="146304" y="4270845"/>
            <a:ext cx="4396436" cy="369332"/>
          </a:xfrm>
          <a:prstGeom prst="rect">
            <a:avLst/>
          </a:prstGeom>
        </p:spPr>
        <p:txBody>
          <a:bodyPr wrap="square">
            <a:spAutoFit/>
          </a:bodyPr>
          <a:lstStyle/>
          <a:p>
            <a:pPr algn="ctr"/>
            <a:r>
              <a:rPr lang="en-US" sz="1800" b="1" dirty="0" smtClean="0">
                <a:solidFill>
                  <a:schemeClr val="accent4"/>
                </a:solidFill>
              </a:rPr>
              <a:t>Đeo khẩu trang khi ra ngoài</a:t>
            </a:r>
            <a:endParaRPr lang="en-US" sz="1800" dirty="0"/>
          </a:p>
        </p:txBody>
      </p:sp>
      <p:pic>
        <p:nvPicPr>
          <p:cNvPr id="5" name="Picture 4"/>
          <p:cNvPicPr>
            <a:picLocks noChangeAspect="1"/>
          </p:cNvPicPr>
          <p:nvPr/>
        </p:nvPicPr>
        <p:blipFill>
          <a:blip r:embed="rId3"/>
          <a:stretch>
            <a:fillRect/>
          </a:stretch>
        </p:blipFill>
        <p:spPr>
          <a:xfrm>
            <a:off x="5078133" y="871551"/>
            <a:ext cx="3659873" cy="3214063"/>
          </a:xfrm>
          <a:prstGeom prst="rect">
            <a:avLst/>
          </a:prstGeom>
        </p:spPr>
      </p:pic>
      <p:sp>
        <p:nvSpPr>
          <p:cNvPr id="6" name="Rectangle 5"/>
          <p:cNvSpPr/>
          <p:nvPr/>
        </p:nvSpPr>
        <p:spPr>
          <a:xfrm>
            <a:off x="5078133" y="4270845"/>
            <a:ext cx="3659873" cy="369332"/>
          </a:xfrm>
          <a:prstGeom prst="rect">
            <a:avLst/>
          </a:prstGeom>
        </p:spPr>
        <p:txBody>
          <a:bodyPr wrap="square">
            <a:spAutoFit/>
          </a:bodyPr>
          <a:lstStyle/>
          <a:p>
            <a:pPr algn="ctr"/>
            <a:r>
              <a:rPr lang="en-US" sz="1800" b="1" dirty="0" smtClean="0">
                <a:solidFill>
                  <a:schemeClr val="bg1"/>
                </a:solidFill>
              </a:rPr>
              <a:t>Tập thể dục rèn luyện sức khỏe</a:t>
            </a:r>
            <a:endParaRPr lang="en-US" sz="1800" dirty="0">
              <a:solidFill>
                <a:schemeClr val="bg1"/>
              </a:solidFill>
            </a:endParaRPr>
          </a:p>
        </p:txBody>
      </p:sp>
    </p:spTree>
    <p:extLst>
      <p:ext uri="{BB962C8B-B14F-4D97-AF65-F5344CB8AC3E}">
        <p14:creationId xmlns:p14="http://schemas.microsoft.com/office/powerpoint/2010/main" val="28977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80">
                                          <p:stCondLst>
                                            <p:cond delay="0"/>
                                          </p:stCondLst>
                                        </p:cTn>
                                        <p:tgtEl>
                                          <p:spTgt spid="4">
                                            <p:txEl>
                                              <p:pRg st="0" end="0"/>
                                            </p:txEl>
                                          </p:spTgt>
                                        </p:tgtEl>
                                      </p:cBhvr>
                                    </p:animEffect>
                                    <p:anim calcmode="lin" valueType="num">
                                      <p:cBhvr>
                                        <p:cTn id="1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xEl>
                                              <p:pRg st="0" end="0"/>
                                            </p:txEl>
                                          </p:spTgt>
                                        </p:tgtEl>
                                      </p:cBhvr>
                                      <p:to x="100000" y="60000"/>
                                    </p:animScale>
                                    <p:animScale>
                                      <p:cBhvr>
                                        <p:cTn id="24" dur="166" decel="50000">
                                          <p:stCondLst>
                                            <p:cond delay="676"/>
                                          </p:stCondLst>
                                        </p:cTn>
                                        <p:tgtEl>
                                          <p:spTgt spid="4">
                                            <p:txEl>
                                              <p:pRg st="0" end="0"/>
                                            </p:txEl>
                                          </p:spTgt>
                                        </p:tgtEl>
                                      </p:cBhvr>
                                      <p:to x="100000" y="100000"/>
                                    </p:animScale>
                                    <p:animScale>
                                      <p:cBhvr>
                                        <p:cTn id="25" dur="26">
                                          <p:stCondLst>
                                            <p:cond delay="1312"/>
                                          </p:stCondLst>
                                        </p:cTn>
                                        <p:tgtEl>
                                          <p:spTgt spid="4">
                                            <p:txEl>
                                              <p:pRg st="0" end="0"/>
                                            </p:txEl>
                                          </p:spTgt>
                                        </p:tgtEl>
                                      </p:cBhvr>
                                      <p:to x="100000" y="80000"/>
                                    </p:animScale>
                                    <p:animScale>
                                      <p:cBhvr>
                                        <p:cTn id="26" dur="166" decel="50000">
                                          <p:stCondLst>
                                            <p:cond delay="1338"/>
                                          </p:stCondLst>
                                        </p:cTn>
                                        <p:tgtEl>
                                          <p:spTgt spid="4">
                                            <p:txEl>
                                              <p:pRg st="0" end="0"/>
                                            </p:txEl>
                                          </p:spTgt>
                                        </p:tgtEl>
                                      </p:cBhvr>
                                      <p:to x="100000" y="100000"/>
                                    </p:animScale>
                                    <p:animScale>
                                      <p:cBhvr>
                                        <p:cTn id="27" dur="26">
                                          <p:stCondLst>
                                            <p:cond delay="1642"/>
                                          </p:stCondLst>
                                        </p:cTn>
                                        <p:tgtEl>
                                          <p:spTgt spid="4">
                                            <p:txEl>
                                              <p:pRg st="0" end="0"/>
                                            </p:txEl>
                                          </p:spTgt>
                                        </p:tgtEl>
                                      </p:cBhvr>
                                      <p:to x="100000" y="90000"/>
                                    </p:animScale>
                                    <p:animScale>
                                      <p:cBhvr>
                                        <p:cTn id="28" dur="166" decel="50000">
                                          <p:stCondLst>
                                            <p:cond delay="1668"/>
                                          </p:stCondLst>
                                        </p:cTn>
                                        <p:tgtEl>
                                          <p:spTgt spid="4">
                                            <p:txEl>
                                              <p:pRg st="0" end="0"/>
                                            </p:txEl>
                                          </p:spTgt>
                                        </p:tgtEl>
                                      </p:cBhvr>
                                      <p:to x="100000" y="100000"/>
                                    </p:animScale>
                                    <p:animScale>
                                      <p:cBhvr>
                                        <p:cTn id="29" dur="26">
                                          <p:stCondLst>
                                            <p:cond delay="1808"/>
                                          </p:stCondLst>
                                        </p:cTn>
                                        <p:tgtEl>
                                          <p:spTgt spid="4">
                                            <p:txEl>
                                              <p:pRg st="0" end="0"/>
                                            </p:txEl>
                                          </p:spTgt>
                                        </p:tgtEl>
                                      </p:cBhvr>
                                      <p:to x="100000" y="95000"/>
                                    </p:animScale>
                                    <p:animScale>
                                      <p:cBhvr>
                                        <p:cTn id="30" dur="166" decel="50000">
                                          <p:stCondLst>
                                            <p:cond delay="1834"/>
                                          </p:stCondLst>
                                        </p:cTn>
                                        <p:tgtEl>
                                          <p:spTgt spid="4">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down)">
                                      <p:cBhvr>
                                        <p:cTn id="35" dur="580">
                                          <p:stCondLst>
                                            <p:cond delay="0"/>
                                          </p:stCondLst>
                                        </p:cTn>
                                        <p:tgtEl>
                                          <p:spTgt spid="6">
                                            <p:txEl>
                                              <p:pRg st="0" end="0"/>
                                            </p:txEl>
                                          </p:spTgt>
                                        </p:tgtEl>
                                      </p:cBhvr>
                                    </p:animEffect>
                                    <p:anim calcmode="lin" valueType="num">
                                      <p:cBhvr>
                                        <p:cTn id="3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xEl>
                                              <p:pRg st="0" end="0"/>
                                            </p:txEl>
                                          </p:spTgt>
                                        </p:tgtEl>
                                      </p:cBhvr>
                                      <p:to x="100000" y="60000"/>
                                    </p:animScale>
                                    <p:animScale>
                                      <p:cBhvr>
                                        <p:cTn id="42" dur="166" decel="50000">
                                          <p:stCondLst>
                                            <p:cond delay="676"/>
                                          </p:stCondLst>
                                        </p:cTn>
                                        <p:tgtEl>
                                          <p:spTgt spid="6">
                                            <p:txEl>
                                              <p:pRg st="0" end="0"/>
                                            </p:txEl>
                                          </p:spTgt>
                                        </p:tgtEl>
                                      </p:cBhvr>
                                      <p:to x="100000" y="100000"/>
                                    </p:animScale>
                                    <p:animScale>
                                      <p:cBhvr>
                                        <p:cTn id="43" dur="26">
                                          <p:stCondLst>
                                            <p:cond delay="1312"/>
                                          </p:stCondLst>
                                        </p:cTn>
                                        <p:tgtEl>
                                          <p:spTgt spid="6">
                                            <p:txEl>
                                              <p:pRg st="0" end="0"/>
                                            </p:txEl>
                                          </p:spTgt>
                                        </p:tgtEl>
                                      </p:cBhvr>
                                      <p:to x="100000" y="80000"/>
                                    </p:animScale>
                                    <p:animScale>
                                      <p:cBhvr>
                                        <p:cTn id="44" dur="166" decel="50000">
                                          <p:stCondLst>
                                            <p:cond delay="1338"/>
                                          </p:stCondLst>
                                        </p:cTn>
                                        <p:tgtEl>
                                          <p:spTgt spid="6">
                                            <p:txEl>
                                              <p:pRg st="0" end="0"/>
                                            </p:txEl>
                                          </p:spTgt>
                                        </p:tgtEl>
                                      </p:cBhvr>
                                      <p:to x="100000" y="100000"/>
                                    </p:animScale>
                                    <p:animScale>
                                      <p:cBhvr>
                                        <p:cTn id="45" dur="26">
                                          <p:stCondLst>
                                            <p:cond delay="1642"/>
                                          </p:stCondLst>
                                        </p:cTn>
                                        <p:tgtEl>
                                          <p:spTgt spid="6">
                                            <p:txEl>
                                              <p:pRg st="0" end="0"/>
                                            </p:txEl>
                                          </p:spTgt>
                                        </p:tgtEl>
                                      </p:cBhvr>
                                      <p:to x="100000" y="90000"/>
                                    </p:animScale>
                                    <p:animScale>
                                      <p:cBhvr>
                                        <p:cTn id="46" dur="166" decel="50000">
                                          <p:stCondLst>
                                            <p:cond delay="1668"/>
                                          </p:stCondLst>
                                        </p:cTn>
                                        <p:tgtEl>
                                          <p:spTgt spid="6">
                                            <p:txEl>
                                              <p:pRg st="0" end="0"/>
                                            </p:txEl>
                                          </p:spTgt>
                                        </p:tgtEl>
                                      </p:cBhvr>
                                      <p:to x="100000" y="100000"/>
                                    </p:animScale>
                                    <p:animScale>
                                      <p:cBhvr>
                                        <p:cTn id="47" dur="26">
                                          <p:stCondLst>
                                            <p:cond delay="1808"/>
                                          </p:stCondLst>
                                        </p:cTn>
                                        <p:tgtEl>
                                          <p:spTgt spid="6">
                                            <p:txEl>
                                              <p:pRg st="0" end="0"/>
                                            </p:txEl>
                                          </p:spTgt>
                                        </p:tgtEl>
                                      </p:cBhvr>
                                      <p:to x="100000" y="95000"/>
                                    </p:animScale>
                                    <p:animScale>
                                      <p:cBhvr>
                                        <p:cTn id="48"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300" y="639769"/>
            <a:ext cx="4114801" cy="3489790"/>
          </a:xfrm>
          <a:prstGeom prst="rect">
            <a:avLst/>
          </a:prstGeom>
        </p:spPr>
      </p:pic>
      <p:sp>
        <p:nvSpPr>
          <p:cNvPr id="4" name="Rectangle 3"/>
          <p:cNvSpPr/>
          <p:nvPr/>
        </p:nvSpPr>
        <p:spPr>
          <a:xfrm>
            <a:off x="143300" y="4416414"/>
            <a:ext cx="4114801" cy="369332"/>
          </a:xfrm>
          <a:prstGeom prst="rect">
            <a:avLst/>
          </a:prstGeom>
        </p:spPr>
        <p:txBody>
          <a:bodyPr wrap="square">
            <a:spAutoFit/>
          </a:bodyPr>
          <a:lstStyle/>
          <a:p>
            <a:pPr algn="ctr"/>
            <a:r>
              <a:rPr lang="en-US" sz="1800" b="1" dirty="0" smtClean="0">
                <a:solidFill>
                  <a:schemeClr val="accent4"/>
                </a:solidFill>
              </a:rPr>
              <a:t>Ăn uống đủ chất dinh dưỡng</a:t>
            </a:r>
            <a:endParaRPr lang="en-US" sz="1800" dirty="0"/>
          </a:p>
        </p:txBody>
      </p:sp>
      <p:pic>
        <p:nvPicPr>
          <p:cNvPr id="7" name="Picture 6"/>
          <p:cNvPicPr>
            <a:picLocks noChangeAspect="1"/>
          </p:cNvPicPr>
          <p:nvPr/>
        </p:nvPicPr>
        <p:blipFill>
          <a:blip r:embed="rId3"/>
          <a:stretch>
            <a:fillRect/>
          </a:stretch>
        </p:blipFill>
        <p:spPr>
          <a:xfrm>
            <a:off x="4586029" y="639769"/>
            <a:ext cx="4176215" cy="3489790"/>
          </a:xfrm>
          <a:prstGeom prst="rect">
            <a:avLst/>
          </a:prstGeom>
        </p:spPr>
      </p:pic>
      <p:sp>
        <p:nvSpPr>
          <p:cNvPr id="8" name="Rectangle 7"/>
          <p:cNvSpPr/>
          <p:nvPr/>
        </p:nvSpPr>
        <p:spPr>
          <a:xfrm>
            <a:off x="4586030" y="4277915"/>
            <a:ext cx="4176214" cy="646331"/>
          </a:xfrm>
          <a:prstGeom prst="rect">
            <a:avLst/>
          </a:prstGeom>
        </p:spPr>
        <p:txBody>
          <a:bodyPr wrap="square">
            <a:spAutoFit/>
          </a:bodyPr>
          <a:lstStyle/>
          <a:p>
            <a:pPr algn="ctr"/>
            <a:r>
              <a:rPr lang="en-US" sz="1800" b="1" dirty="0" smtClean="0">
                <a:solidFill>
                  <a:schemeClr val="accent4"/>
                </a:solidFill>
              </a:rPr>
              <a:t>Không tiếp xúc với </a:t>
            </a:r>
          </a:p>
          <a:p>
            <a:pPr algn="ctr"/>
            <a:r>
              <a:rPr lang="en-US" sz="1800" b="1" dirty="0" smtClean="0">
                <a:solidFill>
                  <a:schemeClr val="accent4"/>
                </a:solidFill>
              </a:rPr>
              <a:t>Người bị nhiễm virus</a:t>
            </a:r>
            <a:endParaRPr lang="en-US" sz="1800" b="1" dirty="0">
              <a:solidFill>
                <a:schemeClr val="accent4"/>
              </a:solidFill>
            </a:endParaRPr>
          </a:p>
        </p:txBody>
      </p:sp>
    </p:spTree>
    <p:extLst>
      <p:ext uri="{BB962C8B-B14F-4D97-AF65-F5344CB8AC3E}">
        <p14:creationId xmlns:p14="http://schemas.microsoft.com/office/powerpoint/2010/main" val="41392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3678" y="696399"/>
            <a:ext cx="3480179" cy="3459345"/>
          </a:xfrm>
          <a:prstGeom prst="rect">
            <a:avLst/>
          </a:prstGeom>
        </p:spPr>
      </p:pic>
      <p:sp>
        <p:nvSpPr>
          <p:cNvPr id="4" name="Rectangle 3"/>
          <p:cNvSpPr/>
          <p:nvPr/>
        </p:nvSpPr>
        <p:spPr>
          <a:xfrm>
            <a:off x="593677" y="4308077"/>
            <a:ext cx="3480179" cy="369332"/>
          </a:xfrm>
          <a:prstGeom prst="rect">
            <a:avLst/>
          </a:prstGeom>
        </p:spPr>
        <p:txBody>
          <a:bodyPr wrap="square">
            <a:spAutoFit/>
          </a:bodyPr>
          <a:lstStyle/>
          <a:p>
            <a:pPr algn="ctr"/>
            <a:r>
              <a:rPr lang="en-US" sz="1800" b="1" dirty="0" smtClean="0">
                <a:solidFill>
                  <a:schemeClr val="accent4"/>
                </a:solidFill>
              </a:rPr>
              <a:t>Rửa tay bằng xà phòng</a:t>
            </a:r>
            <a:endParaRPr lang="en-US" sz="1800" b="1" dirty="0">
              <a:solidFill>
                <a:schemeClr val="accent4"/>
              </a:solidFill>
            </a:endParaRPr>
          </a:p>
        </p:txBody>
      </p:sp>
      <p:pic>
        <p:nvPicPr>
          <p:cNvPr id="5" name="Picture 4"/>
          <p:cNvPicPr>
            <a:picLocks noChangeAspect="1"/>
          </p:cNvPicPr>
          <p:nvPr/>
        </p:nvPicPr>
        <p:blipFill>
          <a:blip r:embed="rId3"/>
          <a:stretch>
            <a:fillRect/>
          </a:stretch>
        </p:blipFill>
        <p:spPr>
          <a:xfrm>
            <a:off x="4942093" y="696400"/>
            <a:ext cx="3772001" cy="3459344"/>
          </a:xfrm>
          <a:prstGeom prst="rect">
            <a:avLst/>
          </a:prstGeom>
        </p:spPr>
      </p:pic>
      <p:sp>
        <p:nvSpPr>
          <p:cNvPr id="6" name="Rectangle 5"/>
          <p:cNvSpPr/>
          <p:nvPr/>
        </p:nvSpPr>
        <p:spPr>
          <a:xfrm>
            <a:off x="4942092" y="4338854"/>
            <a:ext cx="3772001" cy="646331"/>
          </a:xfrm>
          <a:prstGeom prst="rect">
            <a:avLst/>
          </a:prstGeom>
        </p:spPr>
        <p:txBody>
          <a:bodyPr wrap="square">
            <a:spAutoFit/>
          </a:bodyPr>
          <a:lstStyle/>
          <a:p>
            <a:pPr algn="ctr"/>
            <a:r>
              <a:rPr lang="en-US" sz="1800" b="1" dirty="0">
                <a:solidFill>
                  <a:schemeClr val="accent4"/>
                </a:solidFill>
              </a:rPr>
              <a:t>Bổ sung thêm vitamin C cho cơ thể để nâng cao sức </a:t>
            </a:r>
            <a:r>
              <a:rPr lang="en-US" sz="1800" b="1" dirty="0" smtClean="0">
                <a:solidFill>
                  <a:schemeClr val="accent4"/>
                </a:solidFill>
              </a:rPr>
              <a:t>đề kháng</a:t>
            </a:r>
            <a:endParaRPr lang="en-US" sz="1800" b="1" dirty="0">
              <a:solidFill>
                <a:schemeClr val="accent4"/>
              </a:solidFill>
            </a:endParaRPr>
          </a:p>
        </p:txBody>
      </p:sp>
    </p:spTree>
    <p:extLst>
      <p:ext uri="{BB962C8B-B14F-4D97-AF65-F5344CB8AC3E}">
        <p14:creationId xmlns:p14="http://schemas.microsoft.com/office/powerpoint/2010/main" val="6427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25"/>
          <p:cNvSpPr txBox="1">
            <a:spLocks noGrp="1"/>
          </p:cNvSpPr>
          <p:nvPr>
            <p:ph type="sldNum" idx="12"/>
          </p:nvPr>
        </p:nvSpPr>
        <p:spPr>
          <a:xfrm>
            <a:off x="156475" y="495925"/>
            <a:ext cx="1807200" cy="5062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rgbClr val="0B5394"/>
                </a:solidFill>
                <a:latin typeface="+mj-lt"/>
              </a:rPr>
              <a:t>Mở rộng</a:t>
            </a:r>
            <a:endParaRPr sz="2400" dirty="0">
              <a:solidFill>
                <a:srgbClr val="0B5394"/>
              </a:solidFill>
              <a:latin typeface="+mj-lt"/>
            </a:endParaRPr>
          </a:p>
        </p:txBody>
      </p:sp>
      <p:sp>
        <p:nvSpPr>
          <p:cNvPr id="2" name="Rectangle 1"/>
          <p:cNvSpPr/>
          <p:nvPr/>
        </p:nvSpPr>
        <p:spPr>
          <a:xfrm>
            <a:off x="2739540" y="722957"/>
            <a:ext cx="6097219" cy="4042132"/>
          </a:xfrm>
          <a:prstGeom prst="rect">
            <a:avLst/>
          </a:prstGeom>
        </p:spPr>
        <p:txBody>
          <a:bodyPr wrap="square">
            <a:spAutoFit/>
          </a:bodyPr>
          <a:lstStyle/>
          <a:p>
            <a:pPr marL="285750" indent="-285750" algn="just">
              <a:lnSpc>
                <a:spcPts val="2800"/>
              </a:lnSpc>
              <a:buFont typeface="Wingdings" panose="05000000000000000000" pitchFamily="2" charset="2"/>
              <a:buChar char="§"/>
            </a:pPr>
            <a:r>
              <a:rPr lang="vi-VN" sz="2000" dirty="0">
                <a:solidFill>
                  <a:schemeClr val="bg1"/>
                </a:solidFill>
              </a:rPr>
              <a:t>Chủng virus </a:t>
            </a:r>
            <a:r>
              <a:rPr lang="en-US" sz="2000" dirty="0">
                <a:solidFill>
                  <a:schemeClr val="bg1"/>
                </a:solidFill>
              </a:rPr>
              <a:t>Corona</a:t>
            </a:r>
            <a:r>
              <a:rPr lang="vi-VN" sz="2000" dirty="0">
                <a:solidFill>
                  <a:schemeClr val="bg1"/>
                </a:solidFill>
              </a:rPr>
              <a:t> được xác định trong một cuộc điều tra ổ dịch bắt nguồn từ khu chợ lớn chuyên bán hải sản và động vật ở Vũ Hán, tỉnh Hồ Bắc, Trung Quốc. </a:t>
            </a:r>
            <a:endParaRPr lang="en-US" sz="2000" dirty="0">
              <a:solidFill>
                <a:schemeClr val="bg1"/>
              </a:solidFill>
            </a:endParaRPr>
          </a:p>
          <a:p>
            <a:pPr marL="285750" indent="-285750" algn="just">
              <a:lnSpc>
                <a:spcPts val="2800"/>
              </a:lnSpc>
              <a:buFont typeface="Wingdings" panose="05000000000000000000" pitchFamily="2" charset="2"/>
              <a:buChar char="§"/>
            </a:pPr>
            <a:r>
              <a:rPr lang="vi-VN" sz="2000" dirty="0">
                <a:solidFill>
                  <a:schemeClr val="bg1"/>
                </a:solidFill>
              </a:rPr>
              <a:t>Virus Corona mới gây viêm phổi cấp. Người mắc bệnh viêm phổi do loại virus này gây ra có các biểu hiện như ho, sốt và khó thở. Trong các trường hợp nghiêm trọng, bệnh nhân còn suy yếu nội tạng.</a:t>
            </a:r>
            <a:r>
              <a:rPr lang="en-US" sz="2000" dirty="0">
                <a:solidFill>
                  <a:schemeClr val="bg1"/>
                </a:solidFill>
              </a:rPr>
              <a:t> </a:t>
            </a:r>
          </a:p>
          <a:p>
            <a:pPr marL="285750" indent="-285750" algn="just">
              <a:lnSpc>
                <a:spcPts val="2800"/>
              </a:lnSpc>
              <a:buFont typeface="Wingdings" panose="05000000000000000000" pitchFamily="2" charset="2"/>
              <a:buChar char="§"/>
            </a:pPr>
            <a:r>
              <a:rPr lang="en-US" sz="2000" b="1" i="1" dirty="0">
                <a:solidFill>
                  <a:schemeClr val="bg1"/>
                </a:solidFill>
              </a:rPr>
              <a:t>Em hãy nêu một số biện pháp phòng chống bệnh do virus Corona gây nên.</a:t>
            </a:r>
          </a:p>
        </p:txBody>
      </p:sp>
      <p:pic>
        <p:nvPicPr>
          <p:cNvPr id="38" name="Picture 37"/>
          <p:cNvPicPr>
            <a:picLocks noChangeAspect="1"/>
          </p:cNvPicPr>
          <p:nvPr/>
        </p:nvPicPr>
        <p:blipFill>
          <a:blip r:embed="rId3"/>
          <a:stretch>
            <a:fillRect/>
          </a:stretch>
        </p:blipFill>
        <p:spPr>
          <a:xfrm>
            <a:off x="543310" y="1148486"/>
            <a:ext cx="1652921" cy="1755042"/>
          </a:xfrm>
          <a:prstGeom prst="rect">
            <a:avLst/>
          </a:prstGeom>
        </p:spPr>
      </p:pic>
      <p:pic>
        <p:nvPicPr>
          <p:cNvPr id="39" name="Picture 38"/>
          <p:cNvPicPr>
            <a:picLocks noChangeAspect="1"/>
          </p:cNvPicPr>
          <p:nvPr/>
        </p:nvPicPr>
        <p:blipFill>
          <a:blip r:embed="rId4"/>
          <a:stretch>
            <a:fillRect/>
          </a:stretch>
        </p:blipFill>
        <p:spPr>
          <a:xfrm>
            <a:off x="1060075" y="3356073"/>
            <a:ext cx="1574308" cy="1504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arn(inVertic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874" y="416126"/>
            <a:ext cx="4578016" cy="4594785"/>
          </a:xfrm>
          <a:prstGeom prst="rect">
            <a:avLst/>
          </a:prstGeom>
        </p:spPr>
      </p:pic>
      <p:pic>
        <p:nvPicPr>
          <p:cNvPr id="5" name="Picture 4"/>
          <p:cNvPicPr>
            <a:picLocks noChangeAspect="1"/>
          </p:cNvPicPr>
          <p:nvPr/>
        </p:nvPicPr>
        <p:blipFill>
          <a:blip r:embed="rId3"/>
          <a:stretch>
            <a:fillRect/>
          </a:stretch>
        </p:blipFill>
        <p:spPr>
          <a:xfrm>
            <a:off x="4857294" y="416126"/>
            <a:ext cx="4104076" cy="4594786"/>
          </a:xfrm>
          <a:prstGeom prst="rect">
            <a:avLst/>
          </a:prstGeom>
        </p:spPr>
      </p:pic>
    </p:spTree>
    <p:extLst>
      <p:ext uri="{BB962C8B-B14F-4D97-AF65-F5344CB8AC3E}">
        <p14:creationId xmlns:p14="http://schemas.microsoft.com/office/powerpoint/2010/main" val="28984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7" y="580676"/>
            <a:ext cx="2194560" cy="857400"/>
          </a:xfrm>
        </p:spPr>
        <p:txBody>
          <a:bodyPr/>
          <a:lstStyle/>
          <a:p>
            <a:pPr algn="ctr"/>
            <a:r>
              <a:rPr lang="en-US" sz="2400" dirty="0" smtClean="0">
                <a:latin typeface="+mj-lt"/>
              </a:rPr>
              <a:t>Thảo luận và trả lời câu hỏi</a:t>
            </a:r>
            <a:endParaRPr lang="en-US" sz="2400" dirty="0">
              <a:latin typeface="+mj-lt"/>
            </a:endParaRPr>
          </a:p>
        </p:txBody>
      </p:sp>
      <p:sp>
        <p:nvSpPr>
          <p:cNvPr id="3" name="Text Placeholder 2"/>
          <p:cNvSpPr>
            <a:spLocks noGrp="1"/>
          </p:cNvSpPr>
          <p:nvPr>
            <p:ph type="body" idx="1"/>
          </p:nvPr>
        </p:nvSpPr>
        <p:spPr>
          <a:xfrm>
            <a:off x="2384755" y="941022"/>
            <a:ext cx="6547103" cy="3294479"/>
          </a:xfrm>
        </p:spPr>
        <p:txBody>
          <a:bodyPr/>
          <a:lstStyle/>
          <a:p>
            <a:pPr marL="38100" indent="0" algn="just">
              <a:buNone/>
            </a:pPr>
            <a:r>
              <a:rPr lang="en-US" sz="2000" i="1" dirty="0" smtClean="0">
                <a:latin typeface="+mj-lt"/>
              </a:rPr>
              <a:t>Em hãy nêu một số biện pháp mà gia đình và địa phương em đã thực hiện để phòng chống các bệnh lây nhiễm do virus, vi khuẩn gây nên cho cây trồng và vật nuôi.</a:t>
            </a:r>
          </a:p>
          <a:p>
            <a:pPr algn="just"/>
            <a:r>
              <a:rPr lang="en-US" sz="2000" b="1" dirty="0" smtClean="0">
                <a:latin typeface="+mj-lt"/>
              </a:rPr>
              <a:t>Cây trồng: phun thuốc, tạo giống cây sạch bệnh,…</a:t>
            </a:r>
          </a:p>
          <a:p>
            <a:pPr algn="just"/>
            <a:r>
              <a:rPr lang="en-US" sz="2000" b="1" dirty="0" smtClean="0">
                <a:latin typeface="+mj-lt"/>
              </a:rPr>
              <a:t>Vật nuôi: cọ rửa chuồng, trại sạch sẽ; tiêm phòng bệnh dại,….</a:t>
            </a:r>
            <a:endParaRPr lang="en-US" sz="2000" b="1" dirty="0">
              <a:latin typeface="+mj-lt"/>
            </a:endParaRPr>
          </a:p>
        </p:txBody>
      </p:sp>
    </p:spTree>
    <p:extLst>
      <p:ext uri="{BB962C8B-B14F-4D97-AF65-F5344CB8AC3E}">
        <p14:creationId xmlns:p14="http://schemas.microsoft.com/office/powerpoint/2010/main" val="906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086625" y="645276"/>
            <a:ext cx="6977462" cy="51784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400" i="1" dirty="0" smtClean="0">
                <a:latin typeface="+mj-lt"/>
              </a:rPr>
              <a:t>Theo em, vì sao chúng ta cần tiêm phòng?</a:t>
            </a:r>
            <a:endParaRPr sz="2400" i="1" dirty="0">
              <a:latin typeface="+mj-lt"/>
            </a:endParaRPr>
          </a:p>
        </p:txBody>
      </p:sp>
      <p:pic>
        <p:nvPicPr>
          <p:cNvPr id="77" name="Google Shape;77;p15" descr="photo-1434030216411-0b793f4b4173.jpg"/>
          <p:cNvPicPr preferRelativeResize="0"/>
          <p:nvPr/>
        </p:nvPicPr>
        <p:blipFill rotWithShape="1">
          <a:blip r:embed="rId3">
            <a:alphaModFix/>
          </a:blip>
          <a:srcRect l="28831" r="30600"/>
          <a:stretch/>
        </p:blipFill>
        <p:spPr>
          <a:xfrm>
            <a:off x="0" y="0"/>
            <a:ext cx="2086625" cy="5143500"/>
          </a:xfrm>
          <a:prstGeom prst="rect">
            <a:avLst/>
          </a:prstGeom>
          <a:noFill/>
          <a:ln>
            <a:noFill/>
          </a:ln>
        </p:spPr>
      </p:pic>
      <p:pic>
        <p:nvPicPr>
          <p:cNvPr id="2" name="Picture 1"/>
          <p:cNvPicPr>
            <a:picLocks noChangeAspect="1"/>
          </p:cNvPicPr>
          <p:nvPr/>
        </p:nvPicPr>
        <p:blipFill>
          <a:blip r:embed="rId4"/>
          <a:stretch>
            <a:fillRect/>
          </a:stretch>
        </p:blipFill>
        <p:spPr>
          <a:xfrm>
            <a:off x="2432145" y="1456924"/>
            <a:ext cx="6286421" cy="307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barn(inVertical)">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0" y="277697"/>
            <a:ext cx="9144000" cy="885419"/>
          </a:xfrm>
        </p:spPr>
        <p:txBody>
          <a:bodyPr/>
          <a:lstStyle/>
          <a:p>
            <a:pPr marL="0" lvl="0" indent="0" algn="ctr" rtl="0">
              <a:lnSpc>
                <a:spcPts val="2200"/>
              </a:lnSpc>
              <a:spcBef>
                <a:spcPts val="200"/>
              </a:spcBef>
              <a:spcAft>
                <a:spcPts val="200"/>
              </a:spcAft>
              <a:buNone/>
            </a:pPr>
            <a:r>
              <a:rPr lang="en" sz="2200" dirty="0" smtClean="0">
                <a:solidFill>
                  <a:schemeClr val="bg2"/>
                </a:solidFill>
                <a:latin typeface="+mj-lt"/>
              </a:rPr>
              <a:t>2. Sử dụng vắc-xin ngăn ngừa </a:t>
            </a:r>
          </a:p>
          <a:p>
            <a:pPr marL="0" lvl="0" indent="0" algn="ctr" rtl="0">
              <a:lnSpc>
                <a:spcPts val="2200"/>
              </a:lnSpc>
              <a:spcBef>
                <a:spcPts val="200"/>
              </a:spcBef>
              <a:spcAft>
                <a:spcPts val="200"/>
              </a:spcAft>
              <a:buNone/>
            </a:pPr>
            <a:r>
              <a:rPr lang="en" sz="2200" dirty="0" smtClean="0">
                <a:solidFill>
                  <a:schemeClr val="bg2"/>
                </a:solidFill>
                <a:latin typeface="+mj-lt"/>
              </a:rPr>
              <a:t>các bệnh do virus và vi khuẩn gây nên</a:t>
            </a:r>
            <a:endParaRPr lang="en" sz="2200" dirty="0">
              <a:solidFill>
                <a:schemeClr val="bg2"/>
              </a:solidFill>
              <a:latin typeface="+mj-lt"/>
            </a:endParaRPr>
          </a:p>
        </p:txBody>
      </p:sp>
      <p:sp>
        <p:nvSpPr>
          <p:cNvPr id="3" name="Rectangle 2"/>
          <p:cNvSpPr/>
          <p:nvPr/>
        </p:nvSpPr>
        <p:spPr>
          <a:xfrm>
            <a:off x="3079699" y="1434602"/>
            <a:ext cx="5939942" cy="3067506"/>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 sz="2000" dirty="0" smtClean="0">
                <a:solidFill>
                  <a:schemeClr val="bg2"/>
                </a:solidFill>
              </a:rPr>
              <a:t>Vắc-xin là chế phẩm khi tiêm vào cơ thể sẽ kích thích phản ứ</a:t>
            </a:r>
            <a:r>
              <a:rPr lang="en-US" sz="2000" dirty="0" smtClean="0">
                <a:solidFill>
                  <a:schemeClr val="bg2"/>
                </a:solidFill>
              </a:rPr>
              <a:t>ng miễn dịch, giúp cơ thể chống lại các tác nhân gây bệnh. </a:t>
            </a:r>
          </a:p>
          <a:p>
            <a:pPr marL="342900" indent="-342900" algn="just">
              <a:lnSpc>
                <a:spcPts val="2800"/>
              </a:lnSpc>
              <a:spcBef>
                <a:spcPts val="200"/>
              </a:spcBef>
              <a:spcAft>
                <a:spcPts val="200"/>
              </a:spcAft>
              <a:buFont typeface="Wingdings" panose="05000000000000000000" pitchFamily="2" charset="2"/>
              <a:buChar char="§"/>
            </a:pPr>
            <a:r>
              <a:rPr lang="en-US" sz="2000" dirty="0" smtClean="0">
                <a:solidFill>
                  <a:schemeClr val="bg2"/>
                </a:solidFill>
              </a:rPr>
              <a:t>Tiêm phòng vắc-xin là biện pháp phòng các bệnh do virus và vi khuẩn gây nên.</a:t>
            </a:r>
          </a:p>
          <a:p>
            <a:pPr marL="342900" indent="-342900" algn="just">
              <a:lnSpc>
                <a:spcPts val="2800"/>
              </a:lnSpc>
              <a:spcBef>
                <a:spcPts val="200"/>
              </a:spcBef>
              <a:spcAft>
                <a:spcPts val="200"/>
              </a:spcAft>
              <a:buFont typeface="Wingdings" panose="05000000000000000000" pitchFamily="2" charset="2"/>
              <a:buChar char="§"/>
            </a:pPr>
            <a:r>
              <a:rPr lang="en-US" sz="2000" dirty="0" smtClean="0">
                <a:solidFill>
                  <a:schemeClr val="bg2"/>
                </a:solidFill>
              </a:rPr>
              <a:t>Tuy nhiên, một số bệnh do virus gây ra đến nay vẫn chưa có vắc-xin và phương pháp điều trị hiệu quả: AIDS, SARS, Ebola. </a:t>
            </a:r>
            <a:endParaRPr lang="en-US" sz="2000" dirty="0"/>
          </a:p>
        </p:txBody>
      </p:sp>
      <p:pic>
        <p:nvPicPr>
          <p:cNvPr id="4" name="Picture 3"/>
          <p:cNvPicPr>
            <a:picLocks noChangeAspect="1"/>
          </p:cNvPicPr>
          <p:nvPr/>
        </p:nvPicPr>
        <p:blipFill>
          <a:blip r:embed="rId2"/>
          <a:stretch>
            <a:fillRect/>
          </a:stretch>
        </p:blipFill>
        <p:spPr>
          <a:xfrm>
            <a:off x="132829" y="1521561"/>
            <a:ext cx="2822512" cy="2980547"/>
          </a:xfrm>
          <a:prstGeom prst="rect">
            <a:avLst/>
          </a:prstGeom>
        </p:spPr>
      </p:pic>
    </p:spTree>
    <p:extLst>
      <p:ext uri="{BB962C8B-B14F-4D97-AF65-F5344CB8AC3E}">
        <p14:creationId xmlns:p14="http://schemas.microsoft.com/office/powerpoint/2010/main" val="42547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3659"/>
            <a:ext cx="9144000" cy="745064"/>
          </a:xfrm>
        </p:spPr>
        <p:txBody>
          <a:bodyPr/>
          <a:lstStyle/>
          <a:p>
            <a:pPr algn="ctr"/>
            <a:r>
              <a:rPr lang="en-US" sz="2600" dirty="0" smtClean="0">
                <a:latin typeface="+mj-lt"/>
              </a:rPr>
              <a:t>Thảo luận và trả lời câu hỏi</a:t>
            </a:r>
            <a:endParaRPr lang="en-US" sz="2600" dirty="0">
              <a:latin typeface="+mj-lt"/>
            </a:endParaRPr>
          </a:p>
        </p:txBody>
      </p:sp>
      <p:sp>
        <p:nvSpPr>
          <p:cNvPr id="3" name="Rectangle 2"/>
          <p:cNvSpPr/>
          <p:nvPr/>
        </p:nvSpPr>
        <p:spPr>
          <a:xfrm>
            <a:off x="138989" y="2952850"/>
            <a:ext cx="5347412" cy="759182"/>
          </a:xfrm>
          <a:prstGeom prst="rect">
            <a:avLst/>
          </a:prstGeom>
        </p:spPr>
        <p:txBody>
          <a:bodyPr wrap="square">
            <a:spAutoFit/>
          </a:bodyPr>
          <a:lstStyle/>
          <a:p>
            <a:pPr algn="just">
              <a:lnSpc>
                <a:spcPts val="2400"/>
              </a:lnSpc>
              <a:spcBef>
                <a:spcPts val="200"/>
              </a:spcBef>
              <a:spcAft>
                <a:spcPts val="200"/>
              </a:spcAft>
            </a:pPr>
            <a:r>
              <a:rPr lang="en-US" sz="2200" b="1" i="1" dirty="0" smtClean="0">
                <a:solidFill>
                  <a:srgbClr val="FFFF00"/>
                </a:solidFill>
              </a:rPr>
              <a:t>Em có biết mình đã được tiêm vắc-xin </a:t>
            </a:r>
          </a:p>
          <a:p>
            <a:pPr algn="just">
              <a:lnSpc>
                <a:spcPts val="2400"/>
              </a:lnSpc>
              <a:spcBef>
                <a:spcPts val="200"/>
              </a:spcBef>
              <a:spcAft>
                <a:spcPts val="200"/>
              </a:spcAft>
            </a:pPr>
            <a:r>
              <a:rPr lang="en-US" sz="2200" b="1" i="1" dirty="0" smtClean="0">
                <a:solidFill>
                  <a:srgbClr val="FFFF00"/>
                </a:solidFill>
              </a:rPr>
              <a:t>phòng bệnh gì và tiêm khi nào không?</a:t>
            </a:r>
            <a:endParaRPr lang="en-US" sz="2200" b="1" i="1" dirty="0">
              <a:solidFill>
                <a:srgbClr val="FFFF00"/>
              </a:solidFill>
            </a:endParaRPr>
          </a:p>
        </p:txBody>
      </p:sp>
      <p:pic>
        <p:nvPicPr>
          <p:cNvPr id="4" name="Picture 3"/>
          <p:cNvPicPr>
            <a:picLocks noChangeAspect="1"/>
          </p:cNvPicPr>
          <p:nvPr/>
        </p:nvPicPr>
        <p:blipFill>
          <a:blip r:embed="rId2"/>
          <a:stretch>
            <a:fillRect/>
          </a:stretch>
        </p:blipFill>
        <p:spPr>
          <a:xfrm>
            <a:off x="5804650" y="2270340"/>
            <a:ext cx="3152775" cy="2314575"/>
          </a:xfrm>
          <a:prstGeom prst="rect">
            <a:avLst/>
          </a:prstGeom>
        </p:spPr>
      </p:pic>
      <p:pic>
        <p:nvPicPr>
          <p:cNvPr id="5" name="Picture 4"/>
          <p:cNvPicPr>
            <a:picLocks noChangeAspect="1"/>
          </p:cNvPicPr>
          <p:nvPr/>
        </p:nvPicPr>
        <p:blipFill>
          <a:blip r:embed="rId3"/>
          <a:stretch>
            <a:fillRect/>
          </a:stretch>
        </p:blipFill>
        <p:spPr>
          <a:xfrm>
            <a:off x="248716" y="999166"/>
            <a:ext cx="1669411" cy="1630132"/>
          </a:xfrm>
          <a:prstGeom prst="rect">
            <a:avLst/>
          </a:prstGeom>
        </p:spPr>
      </p:pic>
    </p:spTree>
    <p:extLst>
      <p:ext uri="{BB962C8B-B14F-4D97-AF65-F5344CB8AC3E}">
        <p14:creationId xmlns:p14="http://schemas.microsoft.com/office/powerpoint/2010/main" val="41754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4073"/>
            <a:ext cx="9144000" cy="1159800"/>
          </a:xfrm>
        </p:spPr>
        <p:txBody>
          <a:bodyPr/>
          <a:lstStyle/>
          <a:p>
            <a:pPr algn="ctr"/>
            <a:r>
              <a:rPr lang="en-US" sz="2400" dirty="0" smtClean="0">
                <a:latin typeface="+mj-lt"/>
              </a:rPr>
              <a:t>3. kháng sinh </a:t>
            </a:r>
            <a:br>
              <a:rPr lang="en-US" sz="2400" dirty="0" smtClean="0">
                <a:latin typeface="+mj-lt"/>
              </a:rPr>
            </a:br>
            <a:r>
              <a:rPr lang="en-US" sz="2400" dirty="0" smtClean="0">
                <a:latin typeface="+mj-lt"/>
              </a:rPr>
              <a:t>chống lại vi khuẩn</a:t>
            </a:r>
            <a:endParaRPr lang="en-US" sz="2400" dirty="0">
              <a:latin typeface="+mj-lt"/>
            </a:endParaRPr>
          </a:p>
        </p:txBody>
      </p:sp>
      <p:sp>
        <p:nvSpPr>
          <p:cNvPr id="6" name="Rectangle 5"/>
          <p:cNvSpPr/>
          <p:nvPr/>
        </p:nvSpPr>
        <p:spPr>
          <a:xfrm>
            <a:off x="409652" y="2354006"/>
            <a:ext cx="6064300" cy="2272417"/>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t>Kháng sinh được chiết xuất từ các vi khuẩn, nấm có khả năng tiêu diệt, kìm hãm sự phát triển của vi khuẩn gây bệnh ở người và sinh vật. </a:t>
            </a:r>
          </a:p>
          <a:p>
            <a:pPr marL="342900" indent="-342900" algn="just">
              <a:lnSpc>
                <a:spcPts val="2700"/>
              </a:lnSpc>
              <a:spcBef>
                <a:spcPts val="200"/>
              </a:spcBef>
              <a:spcAft>
                <a:spcPts val="200"/>
              </a:spcAft>
              <a:buFont typeface="Wingdings" panose="05000000000000000000" pitchFamily="2" charset="2"/>
              <a:buChar char="§"/>
            </a:pPr>
            <a:r>
              <a:rPr lang="en-US" sz="2000" dirty="0" smtClean="0"/>
              <a:t>Thuốc kháng sinh có thể gây nên bệnh viêm họng, tiêu chảy, nhiễm trùng da,..</a:t>
            </a:r>
          </a:p>
          <a:p>
            <a:pPr marL="285750" indent="-285750">
              <a:lnSpc>
                <a:spcPts val="2700"/>
              </a:lnSpc>
              <a:spcBef>
                <a:spcPts val="200"/>
              </a:spcBef>
              <a:spcAft>
                <a:spcPts val="200"/>
              </a:spcAft>
              <a:buFont typeface="Wingdings" panose="05000000000000000000" pitchFamily="2" charset="2"/>
              <a:buChar char="§"/>
            </a:pPr>
            <a:endParaRPr lang="en-US" dirty="0"/>
          </a:p>
        </p:txBody>
      </p:sp>
      <p:pic>
        <p:nvPicPr>
          <p:cNvPr id="7" name="Picture 6"/>
          <p:cNvPicPr>
            <a:picLocks noChangeAspect="1"/>
          </p:cNvPicPr>
          <p:nvPr/>
        </p:nvPicPr>
        <p:blipFill>
          <a:blip r:embed="rId2"/>
          <a:stretch>
            <a:fillRect/>
          </a:stretch>
        </p:blipFill>
        <p:spPr>
          <a:xfrm>
            <a:off x="6814483" y="2354006"/>
            <a:ext cx="1919866" cy="1866864"/>
          </a:xfrm>
          <a:prstGeom prst="rect">
            <a:avLst/>
          </a:prstGeom>
        </p:spPr>
      </p:pic>
    </p:spTree>
    <p:extLst>
      <p:ext uri="{BB962C8B-B14F-4D97-AF65-F5344CB8AC3E}">
        <p14:creationId xmlns:p14="http://schemas.microsoft.com/office/powerpoint/2010/main" val="11869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683089"/>
            <a:ext cx="2274720" cy="857400"/>
          </a:xfrm>
        </p:spPr>
        <p:txBody>
          <a:bodyPr/>
          <a:lstStyle/>
          <a:p>
            <a:pPr algn="ctr"/>
            <a:r>
              <a:rPr lang="en-US" sz="2200" dirty="0" smtClean="0">
                <a:latin typeface="+mj-lt"/>
              </a:rPr>
              <a:t>Thảo luận và trả lời câu hỏi</a:t>
            </a:r>
            <a:endParaRPr lang="en-US" sz="2200" dirty="0">
              <a:latin typeface="+mj-lt"/>
            </a:endParaRPr>
          </a:p>
        </p:txBody>
      </p:sp>
      <p:sp>
        <p:nvSpPr>
          <p:cNvPr id="3" name="Text Placeholder 2"/>
          <p:cNvSpPr>
            <a:spLocks noGrp="1"/>
          </p:cNvSpPr>
          <p:nvPr>
            <p:ph type="body" idx="1"/>
          </p:nvPr>
        </p:nvSpPr>
        <p:spPr>
          <a:xfrm>
            <a:off x="2062886" y="683089"/>
            <a:ext cx="7007962" cy="4020549"/>
          </a:xfrm>
        </p:spPr>
        <p:txBody>
          <a:bodyPr/>
          <a:lstStyle/>
          <a:p>
            <a:r>
              <a:rPr lang="en-US" sz="2200" i="1" dirty="0" smtClean="0">
                <a:latin typeface="+mj-lt"/>
              </a:rPr>
              <a:t>Khi sử dụng thuốc kháng sinh để điều trị các bệnh người, chúng ta cần lưu ý điều gì?</a:t>
            </a:r>
            <a:endParaRPr lang="en-US" sz="2200" i="1" dirty="0">
              <a:latin typeface="+mj-lt"/>
            </a:endParaRPr>
          </a:p>
        </p:txBody>
      </p:sp>
      <p:sp>
        <p:nvSpPr>
          <p:cNvPr id="5" name="Rounded Rectangle 4"/>
          <p:cNvSpPr/>
          <p:nvPr/>
        </p:nvSpPr>
        <p:spPr>
          <a:xfrm>
            <a:off x="2128415" y="1814168"/>
            <a:ext cx="2960217" cy="77541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Sử dụng thuốc theo chỉ định của bác sĩ</a:t>
            </a:r>
            <a:endParaRPr lang="en-US" sz="2000" dirty="0"/>
          </a:p>
        </p:txBody>
      </p:sp>
      <p:sp>
        <p:nvSpPr>
          <p:cNvPr id="6" name="Rounded Rectangle 5"/>
          <p:cNvSpPr/>
          <p:nvPr/>
        </p:nvSpPr>
        <p:spPr>
          <a:xfrm>
            <a:off x="2155390" y="3042182"/>
            <a:ext cx="3050745" cy="775411"/>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thuốc kháng sinh sau bữa ăn</a:t>
            </a:r>
            <a:endParaRPr lang="en-US" sz="2000" dirty="0"/>
          </a:p>
        </p:txBody>
      </p:sp>
      <p:sp>
        <p:nvSpPr>
          <p:cNvPr id="7" name="Rounded Rectangle 6"/>
          <p:cNvSpPr/>
          <p:nvPr/>
        </p:nvSpPr>
        <p:spPr>
          <a:xfrm>
            <a:off x="5678879" y="2377421"/>
            <a:ext cx="2801722" cy="775411"/>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Bổ sung lợi khuẩn </a:t>
            </a:r>
            <a:endParaRPr lang="en-US" sz="2000" dirty="0"/>
          </a:p>
        </p:txBody>
      </p:sp>
      <p:sp>
        <p:nvSpPr>
          <p:cNvPr id="8" name="Rounded Rectangle 7"/>
          <p:cNvSpPr/>
          <p:nvPr/>
        </p:nvSpPr>
        <p:spPr>
          <a:xfrm>
            <a:off x="5776261" y="3928225"/>
            <a:ext cx="2801722" cy="775411"/>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nhiều nước</a:t>
            </a:r>
            <a:endParaRPr lang="en-US" sz="2000" dirty="0"/>
          </a:p>
        </p:txBody>
      </p:sp>
      <p:sp>
        <p:nvSpPr>
          <p:cNvPr id="9" name="Rounded Rectangle 8"/>
          <p:cNvSpPr/>
          <p:nvPr/>
        </p:nvSpPr>
        <p:spPr>
          <a:xfrm>
            <a:off x="2155390" y="4255566"/>
            <a:ext cx="2978505" cy="775411"/>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Nếu bị các rối loạn tiêu hóa phải dừng thuốc</a:t>
            </a:r>
            <a:endParaRPr lang="en-US" sz="2000" dirty="0"/>
          </a:p>
        </p:txBody>
      </p:sp>
    </p:spTree>
    <p:extLst>
      <p:ext uri="{BB962C8B-B14F-4D97-AF65-F5344CB8AC3E}">
        <p14:creationId xmlns:p14="http://schemas.microsoft.com/office/powerpoint/2010/main" val="24103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23628" y="694664"/>
            <a:ext cx="3658253" cy="578181"/>
          </a:xfrm>
        </p:spPr>
        <p:txBody>
          <a:bodyPr/>
          <a:lstStyle/>
          <a:p>
            <a:pPr marL="0" lvl="0" indent="0" algn="l" rtl="0">
              <a:spcBef>
                <a:spcPts val="0"/>
              </a:spcBef>
              <a:spcAft>
                <a:spcPts val="0"/>
              </a:spcAft>
              <a:buNone/>
            </a:pPr>
            <a:r>
              <a:rPr lang="en" sz="2400" dirty="0" smtClean="0">
                <a:solidFill>
                  <a:schemeClr val="bg1"/>
                </a:solidFill>
                <a:latin typeface="+mj-lt"/>
              </a:rPr>
              <a:t>Luyện tập mở rộng </a:t>
            </a:r>
            <a:endParaRPr lang="en" sz="2400" dirty="0">
              <a:solidFill>
                <a:schemeClr val="bg1"/>
              </a:solidFill>
              <a:latin typeface="+mj-lt"/>
            </a:endParaRPr>
          </a:p>
        </p:txBody>
      </p:sp>
      <p:sp>
        <p:nvSpPr>
          <p:cNvPr id="3" name="Rectangle 2"/>
          <p:cNvSpPr/>
          <p:nvPr/>
        </p:nvSpPr>
        <p:spPr>
          <a:xfrm>
            <a:off x="423628" y="1367943"/>
            <a:ext cx="5721140" cy="1015663"/>
          </a:xfrm>
          <a:prstGeom prst="rect">
            <a:avLst/>
          </a:prstGeom>
        </p:spPr>
        <p:txBody>
          <a:bodyPr wrap="square">
            <a:spAutoFit/>
          </a:bodyPr>
          <a:lstStyle/>
          <a:p>
            <a:pPr algn="just"/>
            <a:r>
              <a:rPr lang="en-US" sz="2000" dirty="0">
                <a:solidFill>
                  <a:schemeClr val="bg1"/>
                </a:solidFill>
                <a:latin typeface="+mj-lt"/>
                <a:ea typeface="Calibri" panose="020F0502020204030204" pitchFamily="34" charset="0"/>
              </a:rPr>
              <a:t>Có bạn nói </a:t>
            </a:r>
            <a:r>
              <a:rPr lang="en-US" sz="2000" dirty="0" smtClean="0">
                <a:solidFill>
                  <a:schemeClr val="bg1"/>
                </a:solidFill>
                <a:latin typeface="+mj-lt"/>
                <a:ea typeface="Calibri" panose="020F0502020204030204" pitchFamily="34" charset="0"/>
              </a:rPr>
              <a:t>rằng: </a:t>
            </a:r>
            <a:r>
              <a:rPr lang="en-US" sz="2000" i="1" dirty="0" smtClean="0">
                <a:solidFill>
                  <a:schemeClr val="bg1"/>
                </a:solidFill>
                <a:latin typeface="+mj-lt"/>
                <a:ea typeface="Calibri" panose="020F0502020204030204" pitchFamily="34" charset="0"/>
              </a:rPr>
              <a:t>“Vi khuẩn chỉ </a:t>
            </a:r>
            <a:r>
              <a:rPr lang="en-US" sz="2000" i="1" dirty="0">
                <a:solidFill>
                  <a:schemeClr val="bg1"/>
                </a:solidFill>
                <a:latin typeface="+mj-lt"/>
                <a:ea typeface="Calibri" panose="020F0502020204030204" pitchFamily="34" charset="0"/>
              </a:rPr>
              <a:t>có hại mà không có ích lợi gì cho con người”</a:t>
            </a:r>
            <a:r>
              <a:rPr lang="en-US" sz="2000" dirty="0">
                <a:solidFill>
                  <a:schemeClr val="bg1"/>
                </a:solidFill>
                <a:latin typeface="+mj-lt"/>
                <a:ea typeface="Calibri" panose="020F0502020204030204" pitchFamily="34" charset="0"/>
              </a:rPr>
              <a:t>. Em có đồng ý với quan điểm của bạn không? Tại sao?</a:t>
            </a:r>
          </a:p>
        </p:txBody>
      </p:sp>
      <p:sp>
        <p:nvSpPr>
          <p:cNvPr id="4" name="Rectangle 3"/>
          <p:cNvSpPr/>
          <p:nvPr/>
        </p:nvSpPr>
        <p:spPr>
          <a:xfrm>
            <a:off x="3225677" y="2858354"/>
            <a:ext cx="4880198" cy="1938992"/>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FF00"/>
                </a:solidFill>
                <a:latin typeface="+mj-lt"/>
                <a:ea typeface="Calibri" panose="020F0502020204030204" pitchFamily="34" charset="0"/>
              </a:rPr>
              <a:t>Quan </a:t>
            </a:r>
            <a:r>
              <a:rPr lang="en-US" sz="2000" b="1" dirty="0" smtClean="0">
                <a:solidFill>
                  <a:srgbClr val="FFFF00"/>
                </a:solidFill>
                <a:latin typeface="+mj-lt"/>
                <a:ea typeface="Calibri" panose="020F0502020204030204" pitchFamily="34" charset="0"/>
              </a:rPr>
              <a:t>điểm này chưa chính xác. </a:t>
            </a:r>
          </a:p>
          <a:p>
            <a:pPr marL="342900" indent="-342900" algn="just">
              <a:buFont typeface="Wingdings" panose="05000000000000000000" pitchFamily="2" charset="2"/>
              <a:buChar char="§"/>
            </a:pPr>
            <a:r>
              <a:rPr lang="en-US" sz="2000" b="1" dirty="0" smtClean="0">
                <a:solidFill>
                  <a:srgbClr val="FFFF00"/>
                </a:solidFill>
                <a:latin typeface="+mj-lt"/>
                <a:ea typeface="Calibri" panose="020F0502020204030204" pitchFamily="34" charset="0"/>
              </a:rPr>
              <a:t>Bên cạnh bệnh do vi khuẩn gây nên, vi khuẩn được dùng để chế biến các thực phẩm lên men, giúp con người tiêu hóa thức ăn, làm phân bón,….</a:t>
            </a:r>
            <a:endParaRPr lang="en-US" sz="2000" b="1" dirty="0">
              <a:solidFill>
                <a:srgbClr val="FFFF00"/>
              </a:solidFill>
              <a:latin typeface="+mj-lt"/>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423628" y="2904770"/>
            <a:ext cx="2221649" cy="1846159"/>
          </a:xfrm>
          <a:prstGeom prst="rect">
            <a:avLst/>
          </a:prstGeom>
        </p:spPr>
      </p:pic>
      <p:pic>
        <p:nvPicPr>
          <p:cNvPr id="6" name="Picture 5"/>
          <p:cNvPicPr>
            <a:picLocks noChangeAspect="1"/>
          </p:cNvPicPr>
          <p:nvPr/>
        </p:nvPicPr>
        <p:blipFill>
          <a:blip r:embed="rId3"/>
          <a:stretch>
            <a:fillRect/>
          </a:stretch>
        </p:blipFill>
        <p:spPr>
          <a:xfrm>
            <a:off x="6430061" y="694664"/>
            <a:ext cx="2253714" cy="1564255"/>
          </a:xfrm>
          <a:prstGeom prst="rect">
            <a:avLst/>
          </a:prstGeom>
        </p:spPr>
      </p:pic>
    </p:spTree>
    <p:extLst>
      <p:ext uri="{BB962C8B-B14F-4D97-AF65-F5344CB8AC3E}">
        <p14:creationId xmlns:p14="http://schemas.microsoft.com/office/powerpoint/2010/main" val="37476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2079"/>
            <a:ext cx="9144000" cy="707886"/>
          </a:xfrm>
          <a:prstGeom prst="rect">
            <a:avLst/>
          </a:prstGeom>
        </p:spPr>
        <p:txBody>
          <a:bodyPr wrap="square">
            <a:spAutoFit/>
          </a:bodyPr>
          <a:lstStyle/>
          <a:p>
            <a:pPr algn="ctr"/>
            <a:r>
              <a:rPr lang="en-US" sz="2000" b="1" dirty="0" smtClean="0">
                <a:solidFill>
                  <a:schemeClr val="accent2"/>
                </a:solidFill>
                <a:ea typeface="Calibri" panose="020F0502020204030204" pitchFamily="34" charset="0"/>
              </a:rPr>
              <a:t>Hoàn thiện bảng một số biểu hiện của bệnh do virus</a:t>
            </a:r>
          </a:p>
          <a:p>
            <a:pPr algn="ctr"/>
            <a:r>
              <a:rPr lang="en-US" sz="2000" b="1" dirty="0" smtClean="0">
                <a:solidFill>
                  <a:schemeClr val="accent2"/>
                </a:solidFill>
                <a:ea typeface="Calibri" panose="020F0502020204030204" pitchFamily="34" charset="0"/>
              </a:rPr>
              <a:t> gây nên ở người, động vật</a:t>
            </a:r>
            <a:endParaRPr lang="en-US" sz="2000" dirty="0">
              <a:solidFill>
                <a:schemeClr val="accent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616569277"/>
              </p:ext>
            </p:extLst>
          </p:nvPr>
        </p:nvGraphicFramePr>
        <p:xfrm>
          <a:off x="541325" y="1686660"/>
          <a:ext cx="7841894" cy="2158205"/>
        </p:xfrm>
        <a:graphic>
          <a:graphicData uri="http://schemas.openxmlformats.org/drawingml/2006/table">
            <a:tbl>
              <a:tblPr firstRow="1" bandRow="1"/>
              <a:tblGrid>
                <a:gridCol w="3618611"/>
                <a:gridCol w="4223283"/>
              </a:tblGrid>
              <a:tr h="713285">
                <a:tc>
                  <a:txBody>
                    <a:bodyPr/>
                    <a:lstStyle/>
                    <a:p>
                      <a:pPr algn="ctr">
                        <a:lnSpc>
                          <a:spcPts val="3000"/>
                        </a:lnSpc>
                        <a:spcBef>
                          <a:spcPts val="400"/>
                        </a:spcBef>
                        <a:spcAft>
                          <a:spcPts val="400"/>
                        </a:spcAft>
                      </a:pPr>
                      <a:r>
                        <a:rPr lang="en-US" sz="2000" b="1" dirty="0" smtClean="0">
                          <a:solidFill>
                            <a:schemeClr val="bg1"/>
                          </a:solidFill>
                        </a:rPr>
                        <a:t>Tên</a:t>
                      </a:r>
                      <a:r>
                        <a:rPr lang="en-US" sz="2000" b="1" baseline="0" dirty="0" smtClean="0">
                          <a:solidFill>
                            <a:schemeClr val="bg1"/>
                          </a:solidFill>
                        </a:rPr>
                        <a:t> bệnh </a:t>
                      </a:r>
                      <a:endParaRPr lang="en-US" sz="2000" b="1" dirty="0">
                        <a:solidFill>
                          <a:schemeClr val="bg1"/>
                        </a:solidFill>
                      </a:endParaRPr>
                    </a:p>
                  </a:txBody>
                  <a:tcPr>
                    <a:solidFill>
                      <a:schemeClr val="accent1"/>
                    </a:solidFill>
                  </a:tcPr>
                </a:tc>
                <a:tc>
                  <a:txBody>
                    <a:bodyPr/>
                    <a:lstStyle/>
                    <a:p>
                      <a:pPr algn="ctr">
                        <a:lnSpc>
                          <a:spcPts val="3000"/>
                        </a:lnSpc>
                        <a:spcBef>
                          <a:spcPts val="400"/>
                        </a:spcBef>
                        <a:spcAft>
                          <a:spcPts val="400"/>
                        </a:spcAft>
                      </a:pPr>
                      <a:r>
                        <a:rPr lang="en-US" sz="2000" b="1" dirty="0" smtClean="0">
                          <a:solidFill>
                            <a:schemeClr val="bg1"/>
                          </a:solidFill>
                        </a:rPr>
                        <a:t>Biểu</a:t>
                      </a:r>
                      <a:r>
                        <a:rPr lang="en-US" sz="2000" b="1" baseline="0" dirty="0" smtClean="0">
                          <a:solidFill>
                            <a:schemeClr val="bg1"/>
                          </a:solidFill>
                        </a:rPr>
                        <a:t> hiện bệnh </a:t>
                      </a:r>
                      <a:endParaRPr lang="en-US" sz="2000" b="1" dirty="0">
                        <a:solidFill>
                          <a:schemeClr val="bg1"/>
                        </a:solidFill>
                      </a:endParaRPr>
                    </a:p>
                  </a:txBody>
                  <a:tcPr>
                    <a:solidFill>
                      <a:schemeClr val="accent1"/>
                    </a:solidFill>
                  </a:tcPr>
                </a:tc>
              </a:tr>
              <a:tr h="438353">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cúm ở người</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smtClean="0">
                        <a:solidFill>
                          <a:schemeClr val="bg1"/>
                        </a:solidFill>
                      </a:endParaRPr>
                    </a:p>
                  </a:txBody>
                  <a:tcPr>
                    <a:solidFill>
                      <a:schemeClr val="tx1">
                        <a:lumMod val="20000"/>
                        <a:lumOff val="80000"/>
                      </a:schemeClr>
                    </a:solidFill>
                  </a:tcPr>
                </a:tc>
              </a:tr>
              <a:tr h="509430">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sốt </a:t>
                      </a:r>
                      <a:r>
                        <a:rPr lang="en-US" sz="2000" b="0" i="0" u="none" strike="noStrike" cap="none" dirty="0" smtClean="0">
                          <a:solidFill>
                            <a:schemeClr val="accent2"/>
                          </a:solidFill>
                          <a:effectLst/>
                          <a:latin typeface="Arial"/>
                          <a:ea typeface="Arial"/>
                          <a:cs typeface="Arial"/>
                          <a:sym typeface="Arial"/>
                        </a:rPr>
                        <a:t>xuất </a:t>
                      </a:r>
                      <a:r>
                        <a:rPr lang="en-US" sz="2000" b="0" i="0" u="none" strike="noStrike" cap="none" dirty="0" smtClean="0">
                          <a:solidFill>
                            <a:schemeClr val="accent2"/>
                          </a:solidFill>
                          <a:effectLst/>
                          <a:latin typeface="Arial"/>
                          <a:ea typeface="Arial"/>
                          <a:cs typeface="Arial"/>
                          <a:sym typeface="Arial"/>
                        </a:rPr>
                        <a:t>huyết</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tr>
              <a:tr h="497137">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cúm ở gà</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smtClean="0">
                        <a:solidFill>
                          <a:schemeClr val="bg1"/>
                        </a:solidFill>
                      </a:endParaRPr>
                    </a:p>
                  </a:txBody>
                  <a:tcPr>
                    <a:solidFill>
                      <a:schemeClr val="tx1">
                        <a:lumMod val="20000"/>
                        <a:lumOff val="80000"/>
                      </a:schemeClr>
                    </a:solidFill>
                  </a:tcPr>
                </a:tc>
              </a:tr>
            </a:tbl>
          </a:graphicData>
        </a:graphic>
      </p:graphicFrame>
    </p:spTree>
    <p:extLst>
      <p:ext uri="{BB962C8B-B14F-4D97-AF65-F5344CB8AC3E}">
        <p14:creationId xmlns:p14="http://schemas.microsoft.com/office/powerpoint/2010/main" val="1057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30"/>
          <p:cNvSpPr txBox="1">
            <a:spLocks noGrp="1"/>
          </p:cNvSpPr>
          <p:nvPr>
            <p:ph type="sldNum" idx="12"/>
          </p:nvPr>
        </p:nvSpPr>
        <p:spPr>
          <a:xfrm>
            <a:off x="0" y="445947"/>
            <a:ext cx="2062579"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Hướng dẫn về nhà</a:t>
            </a:r>
            <a:endParaRPr lang="en" sz="2400" dirty="0">
              <a:latin typeface="+mj-lt"/>
            </a:endParaRPr>
          </a:p>
        </p:txBody>
      </p:sp>
      <p:sp>
        <p:nvSpPr>
          <p:cNvPr id="269" name="Google Shape;269;p30"/>
          <p:cNvSpPr/>
          <p:nvPr/>
        </p:nvSpPr>
        <p:spPr>
          <a:xfrm>
            <a:off x="2441325" y="2284800"/>
            <a:ext cx="6301500"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2618842" y="1846650"/>
            <a:ext cx="2366205"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FFFFFF"/>
                </a:solidFill>
                <a:latin typeface="+mj-lt"/>
                <a:ea typeface="Roboto"/>
                <a:cs typeface="Roboto"/>
                <a:sym typeface="Roboto"/>
              </a:rPr>
              <a:t>Trả lời các câu hỏi trong Sách bài tập</a:t>
            </a:r>
            <a:endParaRPr sz="2000" dirty="0">
              <a:solidFill>
                <a:srgbClr val="FFFFFF"/>
              </a:solidFill>
              <a:latin typeface="+mj-lt"/>
              <a:ea typeface="Roboto"/>
              <a:cs typeface="Roboto"/>
              <a:sym typeface="Roboto"/>
            </a:endParaRPr>
          </a:p>
        </p:txBody>
      </p:sp>
      <p:sp>
        <p:nvSpPr>
          <p:cNvPr id="272" name="Google Shape;272;p30"/>
          <p:cNvSpPr/>
          <p:nvPr/>
        </p:nvSpPr>
        <p:spPr>
          <a:xfrm>
            <a:off x="5261056" y="1846650"/>
            <a:ext cx="282224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FFFFFF"/>
                </a:solidFill>
                <a:latin typeface="+mj-lt"/>
                <a:ea typeface="Roboto" panose="020B0604020202020204" charset="0"/>
                <a:cs typeface="Roboto"/>
                <a:sym typeface="Roboto"/>
              </a:rPr>
              <a:t>Đọc trước Bài 17 – Đa dạng nguyên sinh vật</a:t>
            </a:r>
            <a:endParaRPr sz="2000" dirty="0">
              <a:solidFill>
                <a:srgbClr val="FFFFFF"/>
              </a:solidFill>
              <a:latin typeface="+mj-lt"/>
              <a:ea typeface="Roboto" panose="020B0604020202020204" charset="0"/>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barn(inVertical)">
                                      <p:cBhvr>
                                        <p:cTn id="7" dur="5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wipe(down)">
                                      <p:cBhvr>
                                        <p:cTn id="12" dur="500"/>
                                        <p:tgtEl>
                                          <p:spTgt spid="27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wipe(down)">
                                      <p:cBhvr>
                                        <p:cTn id="15" dur="500"/>
                                        <p:tgtEl>
                                          <p:spTgt spid="27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9"/>
                                        </p:tgtEl>
                                        <p:attrNameLst>
                                          <p:attrName>style.visibility</p:attrName>
                                        </p:attrNameLst>
                                      </p:cBhvr>
                                      <p:to>
                                        <p:strVal val="visible"/>
                                      </p:to>
                                    </p:set>
                                    <p:animEffect transition="in" filter="wipe(down)">
                                      <p:cBhvr>
                                        <p:cTn id="18"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71" grpId="0" animBg="1"/>
      <p:bldP spid="27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p:nvPr/>
        </p:nvSpPr>
        <p:spPr>
          <a:xfrm>
            <a:off x="760781" y="684581"/>
            <a:ext cx="7710221" cy="402496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B539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6"/>
          <p:cNvSpPr/>
          <p:nvPr/>
        </p:nvSpPr>
        <p:spPr>
          <a:xfrm>
            <a:off x="1031442" y="883687"/>
            <a:ext cx="7106147" cy="3024900"/>
          </a:xfrm>
          <a:prstGeom prst="rect">
            <a:avLst/>
          </a:prstGeom>
          <a:solidFill>
            <a:srgbClr val="073763">
              <a:alpha val="19230"/>
            </a:srgbClr>
          </a:solidFill>
          <a:ln>
            <a:noFill/>
          </a:ln>
        </p:spPr>
        <p:txBody>
          <a:bodyPr spcFirstLastPara="1" wrap="square" lIns="91425" tIns="91425" rIns="91425" bIns="91425" anchor="ctr" anchorCtr="0">
            <a:noAutofit/>
          </a:bodyPr>
          <a:lstStyle/>
          <a:p>
            <a:pPr marL="0" lvl="0" indent="0" algn="ctr" rtl="0">
              <a:lnSpc>
                <a:spcPts val="4800"/>
              </a:lnSpc>
              <a:spcBef>
                <a:spcPts val="200"/>
              </a:spcBef>
              <a:spcAft>
                <a:spcPts val="200"/>
              </a:spcAft>
              <a:buNone/>
            </a:pPr>
            <a:r>
              <a:rPr lang="en" sz="3800" b="1" dirty="0" smtClean="0">
                <a:solidFill>
                  <a:srgbClr val="FFFFFF"/>
                </a:solidFill>
                <a:latin typeface="+mj-lt"/>
                <a:ea typeface="Roboto"/>
                <a:cs typeface="Roboto"/>
                <a:sym typeface="Roboto"/>
              </a:rPr>
              <a:t>CẢM ƠN CÁC EM </a:t>
            </a:r>
          </a:p>
          <a:p>
            <a:pPr marL="0" lvl="0" indent="0" algn="ctr" rtl="0">
              <a:lnSpc>
                <a:spcPts val="4800"/>
              </a:lnSpc>
              <a:spcBef>
                <a:spcPts val="200"/>
              </a:spcBef>
              <a:spcAft>
                <a:spcPts val="200"/>
              </a:spcAft>
              <a:buNone/>
            </a:pPr>
            <a:r>
              <a:rPr lang="en" sz="3800" b="1" dirty="0" smtClean="0">
                <a:solidFill>
                  <a:srgbClr val="FFFFFF"/>
                </a:solidFill>
                <a:latin typeface="+mj-lt"/>
                <a:ea typeface="Roboto"/>
                <a:cs typeface="Roboto"/>
                <a:sym typeface="Roboto"/>
              </a:rPr>
              <a:t>ĐÃ LẮNG NGHE BÀI GIẢNG!</a:t>
            </a:r>
            <a:endParaRPr sz="3800" b="1" dirty="0">
              <a:solidFill>
                <a:srgbClr val="FFFFFF"/>
              </a:solidFill>
              <a:latin typeface="+mj-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wipe(down)">
                                      <p:cBhvr>
                                        <p:cTn id="7" dur="500"/>
                                        <p:tgtEl>
                                          <p:spTgt spid="3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wipe(down)">
                                      <p:cBhvr>
                                        <p:cTn id="10"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5" name="Google Shape;85;p16"/>
          <p:cNvSpPr txBox="1">
            <a:spLocks noGrp="1"/>
          </p:cNvSpPr>
          <p:nvPr>
            <p:ph type="sldNum" idx="12"/>
          </p:nvPr>
        </p:nvSpPr>
        <p:spPr>
          <a:xfrm>
            <a:off x="1" y="292328"/>
            <a:ext cx="9143999" cy="5708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solidFill>
                  <a:schemeClr val="accent2">
                    <a:lumMod val="75000"/>
                  </a:schemeClr>
                </a:solidFill>
                <a:latin typeface="+mj-lt"/>
              </a:rPr>
              <a:t>NỘI DUNG BÀI HỌC</a:t>
            </a:r>
            <a:endParaRPr sz="2800" dirty="0">
              <a:solidFill>
                <a:schemeClr val="accent2">
                  <a:lumMod val="75000"/>
                </a:schemeClr>
              </a:solidFill>
              <a:latin typeface="+mj-lt"/>
            </a:endParaRPr>
          </a:p>
        </p:txBody>
      </p:sp>
      <p:sp>
        <p:nvSpPr>
          <p:cNvPr id="4" name="Rounded Rectangle 3"/>
          <p:cNvSpPr/>
          <p:nvPr/>
        </p:nvSpPr>
        <p:spPr>
          <a:xfrm>
            <a:off x="599846" y="1327706"/>
            <a:ext cx="2443277" cy="51938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Virus</a:t>
            </a:r>
            <a:endParaRPr lang="en-US" sz="2000" dirty="0"/>
          </a:p>
        </p:txBody>
      </p:sp>
      <p:sp>
        <p:nvSpPr>
          <p:cNvPr id="8" name="Rounded Rectangle 7"/>
          <p:cNvSpPr/>
          <p:nvPr/>
        </p:nvSpPr>
        <p:spPr>
          <a:xfrm>
            <a:off x="599846" y="2604211"/>
            <a:ext cx="2443277" cy="4901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Vi khuẩn</a:t>
            </a:r>
            <a:endParaRPr lang="en-US" sz="2000" dirty="0"/>
          </a:p>
        </p:txBody>
      </p:sp>
      <p:sp>
        <p:nvSpPr>
          <p:cNvPr id="9" name="Rounded Rectangle 8"/>
          <p:cNvSpPr/>
          <p:nvPr/>
        </p:nvSpPr>
        <p:spPr>
          <a:xfrm>
            <a:off x="4301338" y="1011332"/>
            <a:ext cx="4725619" cy="38404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Hình dạng, cấu tạo đơn giản của virus</a:t>
            </a:r>
            <a:endParaRPr lang="en-US" sz="1800" dirty="0"/>
          </a:p>
        </p:txBody>
      </p:sp>
      <p:sp>
        <p:nvSpPr>
          <p:cNvPr id="10" name="Rounded Rectangle 9"/>
          <p:cNvSpPr/>
          <p:nvPr/>
        </p:nvSpPr>
        <p:spPr>
          <a:xfrm>
            <a:off x="4294023" y="1528881"/>
            <a:ext cx="4732934" cy="40233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Một số bệnh do virus gây ra ở người</a:t>
            </a:r>
            <a:endParaRPr lang="en-US" sz="1800" dirty="0"/>
          </a:p>
        </p:txBody>
      </p:sp>
      <p:sp>
        <p:nvSpPr>
          <p:cNvPr id="11" name="Rounded Rectangle 10"/>
          <p:cNvSpPr/>
          <p:nvPr/>
        </p:nvSpPr>
        <p:spPr>
          <a:xfrm>
            <a:off x="4294023" y="2093986"/>
            <a:ext cx="4732934" cy="40599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Hình </a:t>
            </a:r>
            <a:r>
              <a:rPr lang="en-US" sz="1800" dirty="0" smtClean="0"/>
              <a:t>dạng, cấu </a:t>
            </a:r>
            <a:r>
              <a:rPr lang="en-US" sz="1800" dirty="0"/>
              <a:t>tạo đơn giản của </a:t>
            </a:r>
            <a:r>
              <a:rPr lang="en-US" sz="1800" dirty="0" smtClean="0"/>
              <a:t>vi khuẩn</a:t>
            </a:r>
            <a:endParaRPr lang="en-US" sz="1800" dirty="0"/>
          </a:p>
        </p:txBody>
      </p:sp>
      <p:sp>
        <p:nvSpPr>
          <p:cNvPr id="13" name="Rounded Rectangle 12"/>
          <p:cNvSpPr/>
          <p:nvPr/>
        </p:nvSpPr>
        <p:spPr>
          <a:xfrm>
            <a:off x="472440" y="3964830"/>
            <a:ext cx="2698088" cy="83393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Phòng bệnh do virus và vi khuẩn gây nên</a:t>
            </a:r>
            <a:endParaRPr lang="en-US" sz="2000" dirty="0"/>
          </a:p>
        </p:txBody>
      </p:sp>
      <p:sp>
        <p:nvSpPr>
          <p:cNvPr id="14" name="Rounded Rectangle 13"/>
          <p:cNvSpPr/>
          <p:nvPr/>
        </p:nvSpPr>
        <p:spPr>
          <a:xfrm>
            <a:off x="4308653" y="2633482"/>
            <a:ext cx="4732934" cy="39136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Vai trò của vi khuẩn</a:t>
            </a:r>
            <a:endParaRPr lang="en-US" sz="1800" dirty="0"/>
          </a:p>
        </p:txBody>
      </p:sp>
      <p:sp>
        <p:nvSpPr>
          <p:cNvPr id="15" name="Rounded Rectangle 14"/>
          <p:cNvSpPr/>
          <p:nvPr/>
        </p:nvSpPr>
        <p:spPr>
          <a:xfrm>
            <a:off x="4294023" y="3202244"/>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Tác hại của vi khuẩn</a:t>
            </a:r>
            <a:endParaRPr lang="en-US" sz="1800" dirty="0"/>
          </a:p>
        </p:txBody>
      </p:sp>
      <p:sp>
        <p:nvSpPr>
          <p:cNvPr id="16" name="Rounded Rectangle 15"/>
          <p:cNvSpPr/>
          <p:nvPr/>
        </p:nvSpPr>
        <p:spPr>
          <a:xfrm>
            <a:off x="4308653" y="3703321"/>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Phòng bệnh</a:t>
            </a:r>
            <a:endParaRPr lang="en-US" sz="1800" dirty="0"/>
          </a:p>
        </p:txBody>
      </p:sp>
      <p:sp>
        <p:nvSpPr>
          <p:cNvPr id="17" name="Rounded Rectangle 16"/>
          <p:cNvSpPr/>
          <p:nvPr/>
        </p:nvSpPr>
        <p:spPr>
          <a:xfrm>
            <a:off x="4308653" y="4202578"/>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Sử dụng vắc-xin ngăn ngừa </a:t>
            </a:r>
            <a:endParaRPr lang="en-US" sz="1800" dirty="0"/>
          </a:p>
        </p:txBody>
      </p:sp>
      <p:sp>
        <p:nvSpPr>
          <p:cNvPr id="18" name="Rounded Rectangle 17"/>
          <p:cNvSpPr/>
          <p:nvPr/>
        </p:nvSpPr>
        <p:spPr>
          <a:xfrm>
            <a:off x="4308653" y="4687209"/>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Sử dụng thuốc kháng sinh</a:t>
            </a:r>
            <a:endParaRPr lang="en-US" sz="1800" dirty="0"/>
          </a:p>
        </p:txBody>
      </p:sp>
      <p:cxnSp>
        <p:nvCxnSpPr>
          <p:cNvPr id="7" name="Straight Arrow Connector 6"/>
          <p:cNvCxnSpPr>
            <a:stCxn id="4" idx="3"/>
            <a:endCxn id="9" idx="1"/>
          </p:cNvCxnSpPr>
          <p:nvPr/>
        </p:nvCxnSpPr>
        <p:spPr>
          <a:xfrm flipV="1">
            <a:off x="3043123" y="1203355"/>
            <a:ext cx="1258215" cy="384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10" idx="1"/>
          </p:cNvCxnSpPr>
          <p:nvPr/>
        </p:nvCxnSpPr>
        <p:spPr>
          <a:xfrm>
            <a:off x="3043123" y="1587398"/>
            <a:ext cx="1250900" cy="142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a:endCxn id="11" idx="1"/>
          </p:cNvCxnSpPr>
          <p:nvPr/>
        </p:nvCxnSpPr>
        <p:spPr>
          <a:xfrm flipV="1">
            <a:off x="3043123" y="2296983"/>
            <a:ext cx="1250900" cy="55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1"/>
          </p:cNvCxnSpPr>
          <p:nvPr/>
        </p:nvCxnSpPr>
        <p:spPr>
          <a:xfrm flipV="1">
            <a:off x="3057753" y="2829164"/>
            <a:ext cx="1250900" cy="2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5" idx="1"/>
          </p:cNvCxnSpPr>
          <p:nvPr/>
        </p:nvCxnSpPr>
        <p:spPr>
          <a:xfrm>
            <a:off x="3043123" y="2849271"/>
            <a:ext cx="1250900" cy="532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3" idx="3"/>
            <a:endCxn id="16" idx="1"/>
          </p:cNvCxnSpPr>
          <p:nvPr/>
        </p:nvCxnSpPr>
        <p:spPr>
          <a:xfrm flipV="1">
            <a:off x="3170528" y="3882542"/>
            <a:ext cx="1138125" cy="49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3"/>
            <a:endCxn id="17" idx="1"/>
          </p:cNvCxnSpPr>
          <p:nvPr/>
        </p:nvCxnSpPr>
        <p:spPr>
          <a:xfrm>
            <a:off x="3170528" y="4381798"/>
            <a:ext cx="11381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18" idx="1"/>
          </p:cNvCxnSpPr>
          <p:nvPr/>
        </p:nvCxnSpPr>
        <p:spPr>
          <a:xfrm>
            <a:off x="3170528" y="4378173"/>
            <a:ext cx="1138125" cy="48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Effect transition="in" filter="barn(inVertical)">
                                      <p:cBhvr>
                                        <p:cTn id="7" dur="500"/>
                                        <p:tgtEl>
                                          <p:spTgt spid="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0" y="222075"/>
            <a:ext cx="9144000" cy="59722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600" i="0" dirty="0" smtClean="0">
                <a:latin typeface="+mj-lt"/>
              </a:rPr>
              <a:t>I. VIRUS</a:t>
            </a:r>
            <a:endParaRPr sz="2600" i="0" dirty="0">
              <a:latin typeface="+mj-lt"/>
            </a:endParaRPr>
          </a:p>
        </p:txBody>
      </p:sp>
      <p:sp>
        <p:nvSpPr>
          <p:cNvPr id="4" name="Google Shape;90;p17"/>
          <p:cNvSpPr txBox="1">
            <a:spLocks/>
          </p:cNvSpPr>
          <p:nvPr/>
        </p:nvSpPr>
        <p:spPr>
          <a:xfrm>
            <a:off x="337718" y="726630"/>
            <a:ext cx="8806282" cy="5972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82600" algn="l" rtl="0">
              <a:lnSpc>
                <a:spcPct val="100000"/>
              </a:lnSpc>
              <a:spcBef>
                <a:spcPts val="60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1pPr>
            <a:lvl2pPr marL="914400" marR="0" lvl="1"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2pPr>
            <a:lvl3pPr marL="1371600" marR="0" lvl="2"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3pPr>
            <a:lvl4pPr marL="1828800" marR="0" lvl="3"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4pPr>
            <a:lvl5pPr marL="2286000" marR="0" lvl="4"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5pPr>
            <a:lvl6pPr marL="2743200" marR="0" lvl="5"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6pPr>
            <a:lvl7pPr marL="3200400" marR="0" lvl="6"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7pPr>
            <a:lvl8pPr marL="3657600" marR="0" lvl="7"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8pPr>
            <a:lvl9pPr marL="4114800" marR="0" lvl="8"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9pPr>
          </a:lstStyle>
          <a:p>
            <a:pPr marL="0" indent="0">
              <a:buFont typeface="Roboto"/>
              <a:buNone/>
            </a:pPr>
            <a:r>
              <a:rPr lang="en-US" sz="2400" i="0" dirty="0" smtClean="0">
                <a:solidFill>
                  <a:schemeClr val="accent1">
                    <a:lumMod val="75000"/>
                  </a:schemeClr>
                </a:solidFill>
                <a:latin typeface="+mj-lt"/>
              </a:rPr>
              <a:t>1. Hình dạng và cấu tạo đơn giản của virus</a:t>
            </a:r>
            <a:endParaRPr lang="en-US" sz="2400" i="0" dirty="0">
              <a:solidFill>
                <a:schemeClr val="accent1">
                  <a:lumMod val="75000"/>
                </a:schemeClr>
              </a:solidFill>
              <a:latin typeface="+mj-lt"/>
            </a:endParaRPr>
          </a:p>
        </p:txBody>
      </p:sp>
      <p:sp>
        <p:nvSpPr>
          <p:cNvPr id="2" name="Rectangle 1"/>
          <p:cNvSpPr/>
          <p:nvPr/>
        </p:nvSpPr>
        <p:spPr>
          <a:xfrm>
            <a:off x="315177" y="1317471"/>
            <a:ext cx="5362043" cy="400110"/>
          </a:xfrm>
          <a:prstGeom prst="rect">
            <a:avLst/>
          </a:prstGeom>
        </p:spPr>
        <p:txBody>
          <a:bodyPr wrap="square">
            <a:spAutoFit/>
          </a:bodyPr>
          <a:lstStyle/>
          <a:p>
            <a:r>
              <a:rPr lang="en-US" sz="2000" i="1" dirty="0" smtClean="0">
                <a:solidFill>
                  <a:schemeClr val="accent3">
                    <a:lumMod val="50000"/>
                  </a:schemeClr>
                </a:solidFill>
                <a:latin typeface="+mj-lt"/>
                <a:ea typeface="Calibri" panose="020F0502020204030204" pitchFamily="34" charset="0"/>
              </a:rPr>
              <a:t>Kể </a:t>
            </a:r>
            <a:r>
              <a:rPr lang="en-US" sz="2000" i="1" dirty="0">
                <a:solidFill>
                  <a:schemeClr val="accent3">
                    <a:lumMod val="50000"/>
                  </a:schemeClr>
                </a:solidFill>
                <a:latin typeface="+mj-lt"/>
                <a:ea typeface="Calibri" panose="020F0502020204030204" pitchFamily="34" charset="0"/>
              </a:rPr>
              <a:t>tên một số loại virus mà các em </a:t>
            </a:r>
            <a:r>
              <a:rPr lang="en-US" sz="2000" i="1" dirty="0" smtClean="0">
                <a:solidFill>
                  <a:schemeClr val="accent3">
                    <a:lumMod val="50000"/>
                  </a:schemeClr>
                </a:solidFill>
                <a:latin typeface="+mj-lt"/>
                <a:ea typeface="Calibri" panose="020F0502020204030204" pitchFamily="34" charset="0"/>
              </a:rPr>
              <a:t>biết. </a:t>
            </a:r>
            <a:endParaRPr lang="en-US" sz="2000" i="1" dirty="0">
              <a:solidFill>
                <a:schemeClr val="accent3">
                  <a:lumMod val="50000"/>
                </a:schemeClr>
              </a:solidFill>
              <a:latin typeface="+mj-lt"/>
            </a:endParaRPr>
          </a:p>
        </p:txBody>
      </p:sp>
      <p:pic>
        <p:nvPicPr>
          <p:cNvPr id="6" name="Picture 5"/>
          <p:cNvPicPr>
            <a:picLocks noChangeAspect="1"/>
          </p:cNvPicPr>
          <p:nvPr/>
        </p:nvPicPr>
        <p:blipFill>
          <a:blip r:embed="rId3"/>
          <a:stretch>
            <a:fillRect/>
          </a:stretch>
        </p:blipFill>
        <p:spPr>
          <a:xfrm>
            <a:off x="435254" y="1815640"/>
            <a:ext cx="2745126" cy="2376768"/>
          </a:xfrm>
          <a:prstGeom prst="rect">
            <a:avLst/>
          </a:prstGeom>
        </p:spPr>
      </p:pic>
      <p:sp>
        <p:nvSpPr>
          <p:cNvPr id="7" name="Rectangle 6"/>
          <p:cNvSpPr/>
          <p:nvPr/>
        </p:nvSpPr>
        <p:spPr>
          <a:xfrm>
            <a:off x="435255" y="4362100"/>
            <a:ext cx="2745126" cy="646331"/>
          </a:xfrm>
          <a:prstGeom prst="rect">
            <a:avLst/>
          </a:prstGeom>
        </p:spPr>
        <p:txBody>
          <a:bodyPr wrap="square">
            <a:spAutoFit/>
          </a:bodyPr>
          <a:lstStyle/>
          <a:p>
            <a:pPr algn="ctr"/>
            <a:r>
              <a:rPr lang="en-US" sz="1800" b="1" dirty="0" smtClean="0">
                <a:solidFill>
                  <a:schemeClr val="accent3">
                    <a:lumMod val="50000"/>
                  </a:schemeClr>
                </a:solidFill>
              </a:rPr>
              <a:t>Virus dạng khối: </a:t>
            </a:r>
          </a:p>
          <a:p>
            <a:pPr algn="ctr"/>
            <a:r>
              <a:rPr lang="en-US" sz="1800" b="1" dirty="0" smtClean="0">
                <a:solidFill>
                  <a:schemeClr val="accent3">
                    <a:lumMod val="50000"/>
                  </a:schemeClr>
                </a:solidFill>
              </a:rPr>
              <a:t>virus bại liệt</a:t>
            </a:r>
            <a:endParaRPr lang="en-US" sz="1800" b="1" dirty="0">
              <a:solidFill>
                <a:schemeClr val="accent3">
                  <a:lumMod val="50000"/>
                </a:schemeClr>
              </a:solidFill>
            </a:endParaRPr>
          </a:p>
        </p:txBody>
      </p:sp>
      <p:pic>
        <p:nvPicPr>
          <p:cNvPr id="8" name="Picture 7"/>
          <p:cNvPicPr>
            <a:picLocks noChangeAspect="1"/>
          </p:cNvPicPr>
          <p:nvPr/>
        </p:nvPicPr>
        <p:blipFill>
          <a:blip r:embed="rId4"/>
          <a:stretch>
            <a:fillRect/>
          </a:stretch>
        </p:blipFill>
        <p:spPr>
          <a:xfrm>
            <a:off x="3313812" y="1815640"/>
            <a:ext cx="2618816" cy="2376768"/>
          </a:xfrm>
          <a:prstGeom prst="rect">
            <a:avLst/>
          </a:prstGeom>
        </p:spPr>
      </p:pic>
      <p:sp>
        <p:nvSpPr>
          <p:cNvPr id="9" name="Rectangle 8"/>
          <p:cNvSpPr/>
          <p:nvPr/>
        </p:nvSpPr>
        <p:spPr>
          <a:xfrm>
            <a:off x="3313811" y="4362099"/>
            <a:ext cx="2618818" cy="646331"/>
          </a:xfrm>
          <a:prstGeom prst="rect">
            <a:avLst/>
          </a:prstGeom>
        </p:spPr>
        <p:txBody>
          <a:bodyPr wrap="square">
            <a:spAutoFit/>
          </a:bodyPr>
          <a:lstStyle/>
          <a:p>
            <a:pPr algn="ctr"/>
            <a:r>
              <a:rPr lang="en-US" sz="1800" b="1" dirty="0">
                <a:solidFill>
                  <a:schemeClr val="accent3">
                    <a:lumMod val="50000"/>
                  </a:schemeClr>
                </a:solidFill>
              </a:rPr>
              <a:t>Virus dạng </a:t>
            </a:r>
            <a:r>
              <a:rPr lang="en-US" sz="1800" b="1" dirty="0" smtClean="0">
                <a:solidFill>
                  <a:schemeClr val="accent3">
                    <a:lumMod val="50000"/>
                  </a:schemeClr>
                </a:solidFill>
              </a:rPr>
              <a:t>xoắn: </a:t>
            </a:r>
            <a:endParaRPr lang="en-US" sz="1800" b="1" dirty="0">
              <a:solidFill>
                <a:schemeClr val="accent3">
                  <a:lumMod val="50000"/>
                </a:schemeClr>
              </a:solidFill>
            </a:endParaRPr>
          </a:p>
          <a:p>
            <a:pPr algn="ctr"/>
            <a:r>
              <a:rPr lang="en-US" sz="1800" b="1" dirty="0">
                <a:solidFill>
                  <a:schemeClr val="accent3">
                    <a:lumMod val="50000"/>
                  </a:schemeClr>
                </a:solidFill>
              </a:rPr>
              <a:t>virus </a:t>
            </a:r>
            <a:r>
              <a:rPr lang="en-US" sz="1800" b="1" dirty="0" smtClean="0">
                <a:solidFill>
                  <a:schemeClr val="accent3">
                    <a:lumMod val="50000"/>
                  </a:schemeClr>
                </a:solidFill>
              </a:rPr>
              <a:t>cúm</a:t>
            </a:r>
            <a:endParaRPr lang="en-US" sz="1800" b="1" dirty="0">
              <a:solidFill>
                <a:schemeClr val="accent3">
                  <a:lumMod val="50000"/>
                </a:schemeClr>
              </a:solidFill>
            </a:endParaRPr>
          </a:p>
        </p:txBody>
      </p:sp>
      <p:pic>
        <p:nvPicPr>
          <p:cNvPr id="10" name="Picture 9"/>
          <p:cNvPicPr>
            <a:picLocks noChangeAspect="1"/>
          </p:cNvPicPr>
          <p:nvPr/>
        </p:nvPicPr>
        <p:blipFill>
          <a:blip r:embed="rId5"/>
          <a:stretch>
            <a:fillRect/>
          </a:stretch>
        </p:blipFill>
        <p:spPr>
          <a:xfrm>
            <a:off x="6066060" y="1815640"/>
            <a:ext cx="2602451" cy="2376768"/>
          </a:xfrm>
          <a:prstGeom prst="rect">
            <a:avLst/>
          </a:prstGeom>
        </p:spPr>
      </p:pic>
      <p:sp>
        <p:nvSpPr>
          <p:cNvPr id="11" name="Rectangle 10"/>
          <p:cNvSpPr/>
          <p:nvPr/>
        </p:nvSpPr>
        <p:spPr>
          <a:xfrm>
            <a:off x="6066060" y="4362099"/>
            <a:ext cx="2602451" cy="646331"/>
          </a:xfrm>
          <a:prstGeom prst="rect">
            <a:avLst/>
          </a:prstGeom>
        </p:spPr>
        <p:txBody>
          <a:bodyPr wrap="square">
            <a:spAutoFit/>
          </a:bodyPr>
          <a:lstStyle/>
          <a:p>
            <a:pPr algn="ctr"/>
            <a:r>
              <a:rPr lang="en-US" sz="1800" b="1" dirty="0">
                <a:solidFill>
                  <a:schemeClr val="accent3">
                    <a:lumMod val="50000"/>
                  </a:schemeClr>
                </a:solidFill>
              </a:rPr>
              <a:t>Virus dạng </a:t>
            </a:r>
            <a:r>
              <a:rPr lang="en-US" sz="1800" b="1" dirty="0" smtClean="0">
                <a:solidFill>
                  <a:schemeClr val="accent3">
                    <a:lumMod val="50000"/>
                  </a:schemeClr>
                </a:solidFill>
              </a:rPr>
              <a:t>hỗn hợp: </a:t>
            </a:r>
            <a:endParaRPr lang="en-US" sz="1800" b="1" dirty="0">
              <a:solidFill>
                <a:schemeClr val="accent3">
                  <a:lumMod val="50000"/>
                </a:schemeClr>
              </a:solidFill>
            </a:endParaRPr>
          </a:p>
          <a:p>
            <a:pPr algn="ctr"/>
            <a:r>
              <a:rPr lang="en-US" sz="1800" b="1" dirty="0">
                <a:solidFill>
                  <a:schemeClr val="accent3">
                    <a:lumMod val="50000"/>
                  </a:schemeClr>
                </a:solidFill>
              </a:rPr>
              <a:t>virus </a:t>
            </a:r>
            <a:r>
              <a:rPr lang="en-US" sz="1800" b="1" dirty="0" smtClean="0">
                <a:solidFill>
                  <a:schemeClr val="accent3">
                    <a:lumMod val="50000"/>
                  </a:schemeClr>
                </a:solidFill>
              </a:rPr>
              <a:t>đậu mùa</a:t>
            </a:r>
            <a:endParaRPr lang="en-US" sz="1800" b="1"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barn(inVertical)">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1000"/>
                                        <p:tgtEl>
                                          <p:spTgt spid="9">
                                            <p:txEl>
                                              <p:pRg st="1" end="1"/>
                                            </p:txEl>
                                          </p:spTgt>
                                        </p:tgtEl>
                                      </p:cBhvr>
                                    </p:animEffect>
                                    <p:anim calcmode="lin" valueType="num">
                                      <p:cBhvr>
                                        <p:cTn id="5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1000"/>
                                        <p:tgtEl>
                                          <p:spTgt spid="11">
                                            <p:txEl>
                                              <p:pRg st="0" end="0"/>
                                            </p:txEl>
                                          </p:spTgt>
                                        </p:tgtEl>
                                      </p:cBhvr>
                                    </p:animEffect>
                                    <p:anim calcmode="lin" valueType="num">
                                      <p:cBhvr>
                                        <p:cTn id="6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
                                            <p:txEl>
                                              <p:pRg st="1" end="1"/>
                                            </p:txEl>
                                          </p:spTgt>
                                        </p:tgtEl>
                                        <p:attrNameLst>
                                          <p:attrName>style.visibility</p:attrName>
                                        </p:attrNameLst>
                                      </p:cBhvr>
                                      <p:to>
                                        <p:strVal val="visible"/>
                                      </p:to>
                                    </p:set>
                                    <p:animEffect transition="in" filter="fade">
                                      <p:cBhvr>
                                        <p:cTn id="72" dur="1000"/>
                                        <p:tgtEl>
                                          <p:spTgt spid="11">
                                            <p:txEl>
                                              <p:pRg st="1" end="1"/>
                                            </p:txEl>
                                          </p:spTgt>
                                        </p:tgtEl>
                                      </p:cBhvr>
                                    </p:animEffect>
                                    <p:anim calcmode="lin" valueType="num">
                                      <p:cBhvr>
                                        <p:cTn id="7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8"/>
          <p:cNvSpPr txBox="1">
            <a:spLocks noGrp="1"/>
          </p:cNvSpPr>
          <p:nvPr>
            <p:ph type="body" idx="1"/>
          </p:nvPr>
        </p:nvSpPr>
        <p:spPr>
          <a:xfrm>
            <a:off x="2106779" y="1471976"/>
            <a:ext cx="7037221" cy="1824123"/>
          </a:xfrm>
          <a:prstGeom prst="rect">
            <a:avLst/>
          </a:prstGeom>
        </p:spPr>
        <p:txBody>
          <a:bodyPr spcFirstLastPara="1" wrap="square" lIns="91425" tIns="91425" rIns="91425" bIns="91425" anchor="t" anchorCtr="0">
            <a:noAutofit/>
          </a:bodyPr>
          <a:lstStyle/>
          <a:p>
            <a:pPr algn="just">
              <a:lnSpc>
                <a:spcPts val="2700"/>
              </a:lnSpc>
              <a:spcBef>
                <a:spcPts val="200"/>
              </a:spcBef>
              <a:spcAft>
                <a:spcPts val="200"/>
              </a:spcAft>
              <a:buClr>
                <a:schemeClr val="accent3"/>
              </a:buClr>
            </a:pPr>
            <a:r>
              <a:rPr lang="en-US" sz="2000" dirty="0">
                <a:latin typeface="+mj-lt"/>
              </a:rPr>
              <a:t>Virus là dạng sống có kích thước rất nhỏ, mắt thường không nhìn thấy được</a:t>
            </a:r>
            <a:r>
              <a:rPr lang="en-US" sz="2000" dirty="0" smtClean="0">
                <a:latin typeface="+mj-lt"/>
              </a:rPr>
              <a:t>. Hàng triệu virus gộp lại mới bằng đầu của một chiếc ghim giấy. </a:t>
            </a:r>
          </a:p>
          <a:p>
            <a:pPr algn="just">
              <a:lnSpc>
                <a:spcPts val="2700"/>
              </a:lnSpc>
              <a:spcBef>
                <a:spcPts val="200"/>
              </a:spcBef>
              <a:spcAft>
                <a:spcPts val="200"/>
              </a:spcAft>
              <a:buClr>
                <a:schemeClr val="accent3"/>
              </a:buClr>
            </a:pPr>
            <a:r>
              <a:rPr lang="en-US" sz="2000" dirty="0" smtClean="0">
                <a:latin typeface="+mj-lt"/>
              </a:rPr>
              <a:t>Virus có nhiều hình dạng khác nhau: hình que, đa diện, hình cầu, xoắn, hình khối,….</a:t>
            </a:r>
            <a:endParaRPr lang="en-US" sz="2000" dirty="0">
              <a:latin typeface="+mj-lt"/>
            </a:endParaRPr>
          </a:p>
          <a:p>
            <a:pPr marL="457200" lvl="0" indent="-419100" algn="l" rtl="0">
              <a:spcBef>
                <a:spcPts val="600"/>
              </a:spcBef>
              <a:spcAft>
                <a:spcPts val="0"/>
              </a:spcAft>
              <a:buClr>
                <a:schemeClr val="accent3"/>
              </a:buClr>
              <a:buSzPts val="3000"/>
              <a:buChar char="▸"/>
            </a:pPr>
            <a:endParaRPr sz="2000" dirty="0">
              <a:latin typeface="+mj-lt"/>
            </a:endParaRPr>
          </a:p>
        </p:txBody>
      </p:sp>
      <p:sp>
        <p:nvSpPr>
          <p:cNvPr id="98" name="Google Shape;98;p18"/>
          <p:cNvSpPr txBox="1">
            <a:spLocks noGrp="1"/>
          </p:cNvSpPr>
          <p:nvPr>
            <p:ph type="sldNum" idx="12"/>
          </p:nvPr>
        </p:nvSpPr>
        <p:spPr>
          <a:xfrm>
            <a:off x="-73151" y="219176"/>
            <a:ext cx="2179930"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smtClean="0">
                <a:solidFill>
                  <a:schemeClr val="bg1"/>
                </a:solidFill>
                <a:latin typeface="+mj-lt"/>
              </a:rPr>
              <a:t>Virus, hình dạng của virus</a:t>
            </a:r>
            <a:endParaRPr sz="2200" dirty="0">
              <a:solidFill>
                <a:schemeClr val="bg1"/>
              </a:solidFill>
              <a:latin typeface="+mj-lt"/>
            </a:endParaRPr>
          </a:p>
        </p:txBody>
      </p:sp>
      <p:pic>
        <p:nvPicPr>
          <p:cNvPr id="7" name="Picture 6"/>
          <p:cNvPicPr>
            <a:picLocks noChangeAspect="1"/>
          </p:cNvPicPr>
          <p:nvPr/>
        </p:nvPicPr>
        <p:blipFill>
          <a:blip r:embed="rId3"/>
          <a:stretch>
            <a:fillRect/>
          </a:stretch>
        </p:blipFill>
        <p:spPr>
          <a:xfrm>
            <a:off x="961748" y="3733472"/>
            <a:ext cx="1982419" cy="1240882"/>
          </a:xfrm>
          <a:prstGeom prst="rect">
            <a:avLst/>
          </a:prstGeom>
        </p:spPr>
      </p:pic>
      <p:pic>
        <p:nvPicPr>
          <p:cNvPr id="9" name="Picture 8"/>
          <p:cNvPicPr>
            <a:picLocks noChangeAspect="1"/>
          </p:cNvPicPr>
          <p:nvPr/>
        </p:nvPicPr>
        <p:blipFill>
          <a:blip r:embed="rId4"/>
          <a:stretch>
            <a:fillRect/>
          </a:stretch>
        </p:blipFill>
        <p:spPr>
          <a:xfrm>
            <a:off x="138988" y="1270917"/>
            <a:ext cx="1645520" cy="1410814"/>
          </a:xfrm>
          <a:prstGeom prst="rect">
            <a:avLst/>
          </a:prstGeom>
        </p:spPr>
      </p:pic>
      <p:pic>
        <p:nvPicPr>
          <p:cNvPr id="10" name="Picture 9"/>
          <p:cNvPicPr>
            <a:picLocks noChangeAspect="1"/>
          </p:cNvPicPr>
          <p:nvPr/>
        </p:nvPicPr>
        <p:blipFill>
          <a:blip r:embed="rId5"/>
          <a:stretch>
            <a:fillRect/>
          </a:stretch>
        </p:blipFill>
        <p:spPr>
          <a:xfrm>
            <a:off x="7332966" y="93494"/>
            <a:ext cx="1574308" cy="1504164"/>
          </a:xfrm>
          <a:prstGeom prst="rect">
            <a:avLst/>
          </a:prstGeom>
        </p:spPr>
      </p:pic>
      <p:pic>
        <p:nvPicPr>
          <p:cNvPr id="11" name="Picture 10"/>
          <p:cNvPicPr>
            <a:picLocks noChangeAspect="1"/>
          </p:cNvPicPr>
          <p:nvPr/>
        </p:nvPicPr>
        <p:blipFill>
          <a:blip r:embed="rId6"/>
          <a:stretch>
            <a:fillRect/>
          </a:stretch>
        </p:blipFill>
        <p:spPr>
          <a:xfrm>
            <a:off x="7044538" y="3446645"/>
            <a:ext cx="1789584" cy="145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Effect transition="in" filter="barn(inVertical)">
                                      <p:cBhvr>
                                        <p:cTn id="7" dur="500"/>
                                        <p:tgtEl>
                                          <p:spTgt spid="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7">
                                            <p:txEl>
                                              <p:pRg st="0" end="0"/>
                                            </p:txEl>
                                          </p:spTgt>
                                        </p:tgtEl>
                                        <p:attrNameLst>
                                          <p:attrName>style.visibility</p:attrName>
                                        </p:attrNameLst>
                                      </p:cBhvr>
                                      <p:to>
                                        <p:strVal val="visible"/>
                                      </p:to>
                                    </p:set>
                                    <p:animEffect transition="in" filter="wipe(down)">
                                      <p:cBhvr>
                                        <p:cTn id="12" dur="500"/>
                                        <p:tgtEl>
                                          <p:spTgt spid="9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7">
                                            <p:txEl>
                                              <p:pRg st="1" end="1"/>
                                            </p:txEl>
                                          </p:spTgt>
                                        </p:tgtEl>
                                        <p:attrNameLst>
                                          <p:attrName>style.visibility</p:attrName>
                                        </p:attrNameLst>
                                      </p:cBhvr>
                                      <p:to>
                                        <p:strVal val="visible"/>
                                      </p:to>
                                    </p:set>
                                    <p:animEffect transition="in" filter="wipe(down)">
                                      <p:cBhvr>
                                        <p:cTn id="15" dur="500"/>
                                        <p:tgtEl>
                                          <p:spTgt spid="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1" y="445947"/>
            <a:ext cx="2084832" cy="1252800"/>
          </a:xfrm>
        </p:spPr>
        <p:txBody>
          <a:bodyPr/>
          <a:lstStyle/>
          <a:p>
            <a:pPr marL="0" lvl="0" indent="0" algn="ctr" rtl="0">
              <a:spcBef>
                <a:spcPts val="0"/>
              </a:spcBef>
              <a:spcAft>
                <a:spcPts val="0"/>
              </a:spcAft>
              <a:buNone/>
            </a:pPr>
            <a:r>
              <a:rPr lang="en" sz="2200" dirty="0" smtClean="0">
                <a:solidFill>
                  <a:schemeClr val="bg2"/>
                </a:solidFill>
                <a:latin typeface="+mj-lt"/>
              </a:rPr>
              <a:t>Thảo luận và trả lời câu hỏi </a:t>
            </a:r>
            <a:endParaRPr lang="en" sz="2200" dirty="0">
              <a:solidFill>
                <a:schemeClr val="bg2"/>
              </a:solidFill>
              <a:latin typeface="+mj-lt"/>
            </a:endParaRPr>
          </a:p>
        </p:txBody>
      </p:sp>
      <p:sp>
        <p:nvSpPr>
          <p:cNvPr id="3" name="Rectangle 2"/>
          <p:cNvSpPr/>
          <p:nvPr/>
        </p:nvSpPr>
        <p:spPr>
          <a:xfrm>
            <a:off x="2249351" y="1298636"/>
            <a:ext cx="4875654" cy="707886"/>
          </a:xfrm>
          <a:prstGeom prst="rect">
            <a:avLst/>
          </a:prstGeom>
        </p:spPr>
        <p:txBody>
          <a:bodyPr wrap="square">
            <a:spAutoFit/>
          </a:bodyPr>
          <a:lstStyle/>
          <a:p>
            <a:r>
              <a:rPr lang="en-US" sz="2000" i="1" dirty="0" smtClean="0">
                <a:solidFill>
                  <a:schemeClr val="accent6">
                    <a:lumMod val="50000"/>
                  </a:schemeClr>
                </a:solidFill>
              </a:rPr>
              <a:t>Quan sát Hình 16.1 và cho biết hình dạng của các virus theo bảng gợi ý sau:</a:t>
            </a:r>
            <a:endParaRPr lang="en-US" sz="2000" i="1" dirty="0">
              <a:solidFill>
                <a:schemeClr val="accent6">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883929145"/>
              </p:ext>
            </p:extLst>
          </p:nvPr>
        </p:nvGraphicFramePr>
        <p:xfrm>
          <a:off x="2249351" y="2529484"/>
          <a:ext cx="6627572" cy="1660018"/>
        </p:xfrm>
        <a:graphic>
          <a:graphicData uri="http://schemas.openxmlformats.org/drawingml/2006/table">
            <a:tbl>
              <a:tblPr firstRow="1" bandRow="1">
                <a:tableStyleId>{E58EEFB8-15E5-44A9-849B-1A3A7A75EEDB}</a:tableStyleId>
              </a:tblPr>
              <a:tblGrid>
                <a:gridCol w="1656893"/>
                <a:gridCol w="1656893"/>
                <a:gridCol w="1656893"/>
                <a:gridCol w="1656893"/>
              </a:tblGrid>
              <a:tr h="370840">
                <a:tc>
                  <a:txBody>
                    <a:bodyPr/>
                    <a:lstStyle/>
                    <a:p>
                      <a:pPr algn="ctr">
                        <a:lnSpc>
                          <a:spcPts val="4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4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tr>
              <a:tr h="370840">
                <a:tc>
                  <a:txBody>
                    <a:bodyPr/>
                    <a:lstStyle/>
                    <a:p>
                      <a:pPr algn="ctr">
                        <a:lnSpc>
                          <a:spcPts val="4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r>
              <a:tr h="370840">
                <a:tc>
                  <a:txBody>
                    <a:bodyPr/>
                    <a:lstStyle/>
                    <a:p>
                      <a:pPr algn="ctr">
                        <a:lnSpc>
                          <a:spcPts val="4000"/>
                        </a:lnSpc>
                        <a:spcBef>
                          <a:spcPts val="300"/>
                        </a:spcBef>
                        <a:spcAft>
                          <a:spcPts val="300"/>
                        </a:spcAft>
                      </a:pPr>
                      <a:r>
                        <a:rPr lang="en-US" sz="2000" dirty="0" smtClean="0"/>
                        <a:t>?</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r>
            </a:tbl>
          </a:graphicData>
        </a:graphic>
      </p:graphicFrame>
      <p:pic>
        <p:nvPicPr>
          <p:cNvPr id="6" name="Picture 5"/>
          <p:cNvPicPr>
            <a:picLocks noChangeAspect="1"/>
          </p:cNvPicPr>
          <p:nvPr/>
        </p:nvPicPr>
        <p:blipFill>
          <a:blip r:embed="rId2"/>
          <a:stretch>
            <a:fillRect/>
          </a:stretch>
        </p:blipFill>
        <p:spPr>
          <a:xfrm>
            <a:off x="6832398" y="647583"/>
            <a:ext cx="2092146" cy="1724228"/>
          </a:xfrm>
          <a:prstGeom prst="rect">
            <a:avLst/>
          </a:prstGeom>
        </p:spPr>
      </p:pic>
      <p:pic>
        <p:nvPicPr>
          <p:cNvPr id="7" name="Picture 6"/>
          <p:cNvPicPr>
            <a:picLocks noChangeAspect="1"/>
          </p:cNvPicPr>
          <p:nvPr/>
        </p:nvPicPr>
        <p:blipFill>
          <a:blip r:embed="rId3"/>
          <a:stretch>
            <a:fillRect/>
          </a:stretch>
        </p:blipFill>
        <p:spPr>
          <a:xfrm>
            <a:off x="71396" y="1426463"/>
            <a:ext cx="1618416" cy="1640586"/>
          </a:xfrm>
          <a:prstGeom prst="rect">
            <a:avLst/>
          </a:prstGeom>
        </p:spPr>
      </p:pic>
      <p:pic>
        <p:nvPicPr>
          <p:cNvPr id="8" name="Picture 7"/>
          <p:cNvPicPr>
            <a:picLocks noChangeAspect="1"/>
          </p:cNvPicPr>
          <p:nvPr/>
        </p:nvPicPr>
        <p:blipFill>
          <a:blip r:embed="rId4"/>
          <a:stretch>
            <a:fillRect/>
          </a:stretch>
        </p:blipFill>
        <p:spPr>
          <a:xfrm>
            <a:off x="219454" y="3253629"/>
            <a:ext cx="1792225" cy="1808490"/>
          </a:xfrm>
          <a:prstGeom prst="rect">
            <a:avLst/>
          </a:prstGeom>
        </p:spPr>
      </p:pic>
    </p:spTree>
    <p:extLst>
      <p:ext uri="{BB962C8B-B14F-4D97-AF65-F5344CB8AC3E}">
        <p14:creationId xmlns:p14="http://schemas.microsoft.com/office/powerpoint/2010/main" val="35339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6" name="Google Shape;106;p19"/>
          <p:cNvSpPr/>
          <p:nvPr/>
        </p:nvSpPr>
        <p:spPr>
          <a:xfrm>
            <a:off x="4236324" y="645877"/>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172491" y="133770"/>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8220458" y="4308882"/>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010251" y="282087"/>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3568362" y="314101"/>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Table 15"/>
          <p:cNvGraphicFramePr>
            <a:graphicFrameLocks noGrp="1"/>
          </p:cNvGraphicFramePr>
          <p:nvPr>
            <p:extLst>
              <p:ext uri="{D42A27DB-BD31-4B8C-83A1-F6EECF244321}">
                <p14:modId xmlns:p14="http://schemas.microsoft.com/office/powerpoint/2010/main" val="1496015229"/>
              </p:ext>
            </p:extLst>
          </p:nvPr>
        </p:nvGraphicFramePr>
        <p:xfrm>
          <a:off x="2306702" y="1326529"/>
          <a:ext cx="6627572" cy="2804859"/>
        </p:xfrm>
        <a:graphic>
          <a:graphicData uri="http://schemas.openxmlformats.org/drawingml/2006/table">
            <a:tbl>
              <a:tblPr firstRow="1" bandRow="1">
                <a:tableStyleId>{E58EEFB8-15E5-44A9-849B-1A3A7A75EEDB}</a:tableStyleId>
              </a:tblPr>
              <a:tblGrid>
                <a:gridCol w="1656893"/>
                <a:gridCol w="1656893"/>
                <a:gridCol w="1656893"/>
                <a:gridCol w="1656893"/>
              </a:tblGrid>
              <a:tr h="600796">
                <a:tc>
                  <a:txBody>
                    <a:bodyPr/>
                    <a:lstStyle/>
                    <a:p>
                      <a:pPr algn="ctr">
                        <a:lnSpc>
                          <a:spcPts val="5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5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tr>
              <a:tr h="370840">
                <a:tc>
                  <a:txBody>
                    <a:bodyPr/>
                    <a:lstStyle/>
                    <a:p>
                      <a:pPr algn="ctr">
                        <a:lnSpc>
                          <a:spcPts val="5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r>
              <a:tr h="370840">
                <a:tc>
                  <a:txBody>
                    <a:bodyPr/>
                    <a:lstStyle/>
                    <a:p>
                      <a:pPr algn="ctr">
                        <a:lnSpc>
                          <a:spcPts val="5000"/>
                        </a:lnSpc>
                        <a:spcBef>
                          <a:spcPts val="300"/>
                        </a:spcBef>
                        <a:spcAft>
                          <a:spcPts val="300"/>
                        </a:spcAft>
                      </a:pPr>
                      <a:r>
                        <a:rPr lang="en-US" sz="2000" dirty="0" smtClean="0"/>
                        <a:t>Hình</a:t>
                      </a:r>
                      <a:r>
                        <a:rPr lang="en-US" sz="2000" baseline="0" dirty="0" smtClean="0"/>
                        <a:t> b</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r>
              <a:tr h="370840">
                <a:tc>
                  <a:txBody>
                    <a:bodyPr/>
                    <a:lstStyle/>
                    <a:p>
                      <a:pPr algn="ctr">
                        <a:lnSpc>
                          <a:spcPts val="5000"/>
                        </a:lnSpc>
                        <a:spcBef>
                          <a:spcPts val="300"/>
                        </a:spcBef>
                        <a:spcAft>
                          <a:spcPts val="300"/>
                        </a:spcAft>
                      </a:pPr>
                      <a:r>
                        <a:rPr lang="en-US" sz="2000" smtClean="0"/>
                        <a:t>Hình</a:t>
                      </a:r>
                      <a:r>
                        <a:rPr lang="en-US" sz="2000" baseline="0" smtClean="0"/>
                        <a:t> c</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r>
            </a:tbl>
          </a:graphicData>
        </a:graphic>
      </p:graphicFrame>
      <p:pic>
        <p:nvPicPr>
          <p:cNvPr id="18" name="Picture 17"/>
          <p:cNvPicPr>
            <a:picLocks noChangeAspect="1"/>
          </p:cNvPicPr>
          <p:nvPr/>
        </p:nvPicPr>
        <p:blipFill>
          <a:blip r:embed="rId3"/>
          <a:stretch>
            <a:fillRect/>
          </a:stretch>
        </p:blipFill>
        <p:spPr>
          <a:xfrm>
            <a:off x="437090" y="2517209"/>
            <a:ext cx="1002110" cy="1015837"/>
          </a:xfrm>
          <a:prstGeom prst="rect">
            <a:avLst/>
          </a:prstGeom>
        </p:spPr>
      </p:pic>
      <p:pic>
        <p:nvPicPr>
          <p:cNvPr id="19" name="Picture 18"/>
          <p:cNvPicPr>
            <a:picLocks noChangeAspect="1"/>
          </p:cNvPicPr>
          <p:nvPr/>
        </p:nvPicPr>
        <p:blipFill>
          <a:blip r:embed="rId4"/>
          <a:stretch>
            <a:fillRect/>
          </a:stretch>
        </p:blipFill>
        <p:spPr>
          <a:xfrm>
            <a:off x="1186551" y="1090806"/>
            <a:ext cx="984120" cy="1098429"/>
          </a:xfrm>
          <a:prstGeom prst="rect">
            <a:avLst/>
          </a:prstGeom>
        </p:spPr>
      </p:pic>
      <p:pic>
        <p:nvPicPr>
          <p:cNvPr id="20" name="Picture 19"/>
          <p:cNvPicPr>
            <a:picLocks noChangeAspect="1"/>
          </p:cNvPicPr>
          <p:nvPr/>
        </p:nvPicPr>
        <p:blipFill>
          <a:blip r:embed="rId5"/>
          <a:stretch>
            <a:fillRect/>
          </a:stretch>
        </p:blipFill>
        <p:spPr>
          <a:xfrm>
            <a:off x="1100753" y="3908429"/>
            <a:ext cx="1046073" cy="1055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0"/>
          <p:cNvSpPr txBox="1">
            <a:spLocks noGrp="1"/>
          </p:cNvSpPr>
          <p:nvPr>
            <p:ph type="title"/>
          </p:nvPr>
        </p:nvSpPr>
        <p:spPr>
          <a:xfrm>
            <a:off x="-1" y="449003"/>
            <a:ext cx="211409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Cấu tạo</a:t>
            </a:r>
            <a:br>
              <a:rPr lang="en" sz="2400" dirty="0" smtClean="0">
                <a:latin typeface="+mj-lt"/>
              </a:rPr>
            </a:br>
            <a:r>
              <a:rPr lang="en" sz="2400" dirty="0" smtClean="0">
                <a:latin typeface="+mj-lt"/>
              </a:rPr>
              <a:t> của virus</a:t>
            </a:r>
            <a:endParaRPr sz="2400" dirty="0">
              <a:latin typeface="+mj-lt"/>
            </a:endParaRPr>
          </a:p>
        </p:txBody>
      </p:sp>
      <p:sp>
        <p:nvSpPr>
          <p:cNvPr id="2" name="Text Placeholder 1"/>
          <p:cNvSpPr>
            <a:spLocks noGrp="1"/>
          </p:cNvSpPr>
          <p:nvPr>
            <p:ph type="body" idx="1"/>
          </p:nvPr>
        </p:nvSpPr>
        <p:spPr>
          <a:xfrm>
            <a:off x="2114092" y="532610"/>
            <a:ext cx="6912866" cy="886539"/>
          </a:xfrm>
        </p:spPr>
        <p:txBody>
          <a:bodyPr/>
          <a:lstStyle/>
          <a:p>
            <a:pPr marL="76200" indent="0" algn="just">
              <a:lnSpc>
                <a:spcPts val="2600"/>
              </a:lnSpc>
              <a:spcBef>
                <a:spcPts val="200"/>
              </a:spcBef>
              <a:spcAft>
                <a:spcPts val="200"/>
              </a:spcAft>
              <a:buNone/>
            </a:pPr>
            <a:r>
              <a:rPr lang="en-US" sz="2000" dirty="0" smtClean="0">
                <a:latin typeface="+mj-lt"/>
              </a:rPr>
              <a:t>Quan sát Hình 16.2</a:t>
            </a:r>
            <a:r>
              <a:rPr lang="en-US" sz="2200" dirty="0" smtClean="0">
                <a:latin typeface="+mj-lt"/>
              </a:rPr>
              <a:t>, em hãy cho biết: </a:t>
            </a:r>
          </a:p>
          <a:p>
            <a:pPr marL="76200" indent="0" algn="just">
              <a:lnSpc>
                <a:spcPts val="2600"/>
              </a:lnSpc>
              <a:spcBef>
                <a:spcPts val="200"/>
              </a:spcBef>
              <a:spcAft>
                <a:spcPts val="200"/>
              </a:spcAft>
              <a:buNone/>
            </a:pPr>
            <a:r>
              <a:rPr lang="en-US" sz="2200" i="1" dirty="0" smtClean="0">
                <a:latin typeface="+mj-lt"/>
              </a:rPr>
              <a:t>Virus có được coi là một sinh vật hoàn chỉnh không?</a:t>
            </a:r>
            <a:endParaRPr lang="en-US" sz="2200" i="1" dirty="0">
              <a:latin typeface="+mj-lt"/>
            </a:endParaRPr>
          </a:p>
        </p:txBody>
      </p:sp>
      <p:pic>
        <p:nvPicPr>
          <p:cNvPr id="4" name="Picture 3"/>
          <p:cNvPicPr>
            <a:picLocks noChangeAspect="1"/>
          </p:cNvPicPr>
          <p:nvPr/>
        </p:nvPicPr>
        <p:blipFill>
          <a:blip r:embed="rId3"/>
          <a:stretch>
            <a:fillRect/>
          </a:stretch>
        </p:blipFill>
        <p:spPr>
          <a:xfrm>
            <a:off x="307238" y="1821484"/>
            <a:ext cx="4264762" cy="3108961"/>
          </a:xfrm>
          <a:prstGeom prst="rect">
            <a:avLst/>
          </a:prstGeom>
        </p:spPr>
      </p:pic>
      <p:sp>
        <p:nvSpPr>
          <p:cNvPr id="5" name="Rectangle 4"/>
          <p:cNvSpPr/>
          <p:nvPr/>
        </p:nvSpPr>
        <p:spPr>
          <a:xfrm>
            <a:off x="4696051" y="1978950"/>
            <a:ext cx="4330907" cy="2618666"/>
          </a:xfrm>
          <a:prstGeom prst="rect">
            <a:avLst/>
          </a:prstGeom>
        </p:spPr>
        <p:txBody>
          <a:bodyPr wrap="square">
            <a:spAutoFit/>
          </a:bodyPr>
          <a:lstStyle/>
          <a:p>
            <a:pPr marL="457200" indent="-457200" algn="just">
              <a:lnSpc>
                <a:spcPts val="2700"/>
              </a:lnSpc>
              <a:spcBef>
                <a:spcPts val="200"/>
              </a:spcBef>
              <a:spcAft>
                <a:spcPts val="200"/>
              </a:spcAft>
              <a:buFont typeface="Wingdings" panose="05000000000000000000" pitchFamily="2" charset="2"/>
              <a:buChar char="§"/>
            </a:pPr>
            <a:r>
              <a:rPr lang="en-US" sz="2000" dirty="0" smtClean="0">
                <a:solidFill>
                  <a:schemeClr val="accent2"/>
                </a:solidFill>
              </a:rPr>
              <a:t>Virus chưa có cấu tạo tế bào: không có màng tế bào, tế bào chất và nhân. </a:t>
            </a:r>
          </a:p>
          <a:p>
            <a:pPr marL="457200" indent="-457200" algn="just">
              <a:lnSpc>
                <a:spcPts val="2700"/>
              </a:lnSpc>
              <a:spcBef>
                <a:spcPts val="200"/>
              </a:spcBef>
              <a:spcAft>
                <a:spcPts val="200"/>
              </a:spcAft>
              <a:buFont typeface="Wingdings" panose="05000000000000000000" pitchFamily="2" charset="2"/>
              <a:buChar char="§"/>
            </a:pPr>
            <a:r>
              <a:rPr lang="en-US" sz="2000" dirty="0" smtClean="0">
                <a:solidFill>
                  <a:schemeClr val="accent2"/>
                </a:solidFill>
              </a:rPr>
              <a:t>Virus chỉ có chất di truyền và lớp vỏ protein bao bọc bên ngoài.</a:t>
            </a:r>
          </a:p>
          <a:p>
            <a:pPr marL="457200" indent="-457200" algn="just">
              <a:lnSpc>
                <a:spcPts val="2700"/>
              </a:lnSpc>
              <a:spcBef>
                <a:spcPts val="200"/>
              </a:spcBef>
              <a:spcAft>
                <a:spcPts val="200"/>
              </a:spcAft>
              <a:buFont typeface="Wingdings" panose="05000000000000000000" pitchFamily="2" charset="2"/>
              <a:buChar char="§"/>
            </a:pPr>
            <a:r>
              <a:rPr lang="en-US" sz="2000" b="1" dirty="0" smtClean="0">
                <a:solidFill>
                  <a:schemeClr val="accent2"/>
                </a:solidFill>
              </a:rPr>
              <a:t>Vì vây, virus chưa được coi là một sinh vật hoàn chỉnh. </a:t>
            </a:r>
            <a:endParaRPr lang="en-US" sz="2000"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00"/>
                                        <p:tgtEl>
                                          <p:spTgt spid="5">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1668</Words>
  <Application>Microsoft Office PowerPoint</Application>
  <PresentationFormat>On-screen Show (16:9)</PresentationFormat>
  <Paragraphs>201</Paragraphs>
  <Slides>37</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Calibri</vt:lpstr>
      <vt:lpstr>Roboto</vt:lpstr>
      <vt:lpstr>Times New Roman</vt:lpstr>
      <vt:lpstr>Wingdings</vt:lpstr>
      <vt:lpstr>Arial</vt:lpstr>
      <vt:lpstr>Montserrat</vt:lpstr>
      <vt:lpstr>Aemelia template</vt:lpstr>
      <vt:lpstr>BÀI 16: VIRUS VÀ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của virus</vt:lpstr>
      <vt:lpstr>PowerPoint Presentation</vt:lpstr>
      <vt:lpstr>2. Một số bệnh do virus gây nên ở người</vt:lpstr>
      <vt:lpstr>PowerPoint Presentation</vt:lpstr>
      <vt:lpstr>II. VI KHUẨN 1. Hình dạng, cấu tạo của vi khuẩn</vt:lpstr>
      <vt:lpstr>Vi khuẩn, cấu tạo của vi khuẩn</vt:lpstr>
      <vt:lpstr>PowerPoint Presentation</vt:lpstr>
      <vt:lpstr>Thảo luận và trả lời câu hỏi</vt:lpstr>
      <vt:lpstr>PowerPoint Presentation</vt:lpstr>
      <vt:lpstr>2. Vai trò  của vi khuẩn</vt:lpstr>
      <vt:lpstr>Thảo luận và trả lời câu hỏi</vt:lpstr>
      <vt:lpstr>3. Tác hại  của vi khuẩn</vt:lpstr>
      <vt:lpstr>PowerPoint Presentation</vt:lpstr>
      <vt:lpstr>PowerPoint Presentation</vt:lpstr>
      <vt:lpstr>III. PHÒNG BỆNH DO VIRUS,  VI KHUẨN GÂY NÊN</vt:lpstr>
      <vt:lpstr>PowerPoint Presentation</vt:lpstr>
      <vt:lpstr>PowerPoint Presentation</vt:lpstr>
      <vt:lpstr>PowerPoint Presentation</vt:lpstr>
      <vt:lpstr>PowerPoint Presentation</vt:lpstr>
      <vt:lpstr>PowerPoint Presentation</vt:lpstr>
      <vt:lpstr>Thảo luận và trả lời câu hỏi</vt:lpstr>
      <vt:lpstr>PowerPoint Presentation</vt:lpstr>
      <vt:lpstr>Thảo luận và trả lời câu hỏi</vt:lpstr>
      <vt:lpstr>3. kháng sinh  chống lại vi khuẩn</vt:lpstr>
      <vt:lpstr>Thảo luận và trả lời câu hỏi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HP</cp:lastModifiedBy>
  <cp:revision>47</cp:revision>
  <dcterms:modified xsi:type="dcterms:W3CDTF">2021-08-06T03:08:28Z</dcterms:modified>
</cp:coreProperties>
</file>