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3"/>
  </p:notesMasterIdLst>
  <p:sldIdLst>
    <p:sldId id="256" r:id="rId2"/>
    <p:sldId id="257" r:id="rId3"/>
    <p:sldId id="285" r:id="rId4"/>
    <p:sldId id="286" r:id="rId5"/>
    <p:sldId id="259" r:id="rId6"/>
    <p:sldId id="261" r:id="rId7"/>
    <p:sldId id="287" r:id="rId8"/>
    <p:sldId id="288" r:id="rId9"/>
    <p:sldId id="260" r:id="rId10"/>
    <p:sldId id="289" r:id="rId11"/>
    <p:sldId id="258" r:id="rId12"/>
    <p:sldId id="290" r:id="rId13"/>
    <p:sldId id="263" r:id="rId14"/>
    <p:sldId id="262" r:id="rId15"/>
    <p:sldId id="291" r:id="rId16"/>
    <p:sldId id="264" r:id="rId17"/>
    <p:sldId id="294" r:id="rId18"/>
    <p:sldId id="272" r:id="rId19"/>
    <p:sldId id="293" r:id="rId20"/>
    <p:sldId id="292" r:id="rId21"/>
    <p:sldId id="266"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Oswald" panose="020B0604020202020204" charset="0"/>
      <p:regular r:id="rId28"/>
      <p:bold r:id="rId29"/>
    </p:embeddedFont>
    <p:embeddedFont>
      <p:font typeface="Roboto Condensed"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BF66B-BF0D-49A5-ABA2-E6C1EFEF6E1B}">
  <a:tblStyle styleId="{B46BF66B-BF0D-49A5-ABA2-E6C1EFEF6E1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8974013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7118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5129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5126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6573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907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7013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916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594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1821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9004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050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7412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5038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1753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4BB5D9"/>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609666" y="2185857"/>
            <a:ext cx="3534604" cy="3432788"/>
            <a:chOff x="6172200" y="2656118"/>
            <a:chExt cx="2971754" cy="2886151"/>
          </a:xfrm>
        </p:grpSpPr>
        <p:sp>
          <p:nvSpPr>
            <p:cNvPr id="11" name="Google Shape;11;p2"/>
            <p:cNvSpPr/>
            <p:nvPr/>
          </p:nvSpPr>
          <p:spPr>
            <a:xfrm rot="9208626" flipH="1">
              <a:off x="6704904" y="4110434"/>
              <a:ext cx="484232" cy="120400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9208633" flipH="1">
              <a:off x="7804300" y="3279013"/>
              <a:ext cx="877624" cy="2182136"/>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9208678" flipH="1">
              <a:off x="6287617" y="4657701"/>
              <a:ext cx="229660" cy="571018"/>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16" name="Google Shape;16;p2"/>
          <p:cNvGrpSpPr/>
          <p:nvPr/>
        </p:nvGrpSpPr>
        <p:grpSpPr>
          <a:xfrm>
            <a:off x="-22" y="-324543"/>
            <a:ext cx="3068579" cy="1910876"/>
            <a:chOff x="-32" y="-215963"/>
            <a:chExt cx="2163561" cy="1347300"/>
          </a:xfrm>
        </p:grpSpPr>
        <p:sp>
          <p:nvSpPr>
            <p:cNvPr id="17" name="Google Shape;17;p2"/>
            <p:cNvSpPr/>
            <p:nvPr/>
          </p:nvSpPr>
          <p:spPr>
            <a:xfrm rot="-1591408" flipH="1">
              <a:off x="1362169" y="-63166"/>
              <a:ext cx="205103" cy="509980"/>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591339" flipH="1">
              <a:off x="892401" y="-169347"/>
              <a:ext cx="504374" cy="1254067"/>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591322" flipH="1">
              <a:off x="1818452" y="-76292"/>
              <a:ext cx="229660" cy="571018"/>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22" name="Google Shape;22;p2"/>
          <p:cNvSpPr txBox="1">
            <a:spLocks noGrp="1"/>
          </p:cNvSpPr>
          <p:nvPr>
            <p:ph type="ctrTitle"/>
          </p:nvPr>
        </p:nvSpPr>
        <p:spPr>
          <a:xfrm>
            <a:off x="685800" y="2753825"/>
            <a:ext cx="5671500" cy="11598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5000"/>
              <a:buNone/>
              <a:defRPr sz="5000">
                <a:solidFill>
                  <a:srgbClr val="FFFFFF"/>
                </a:solidFill>
              </a:defRPr>
            </a:lvl1pPr>
            <a:lvl2pPr lvl="1">
              <a:spcBef>
                <a:spcPts val="0"/>
              </a:spcBef>
              <a:spcAft>
                <a:spcPts val="0"/>
              </a:spcAft>
              <a:buClr>
                <a:srgbClr val="FFFFFF"/>
              </a:buClr>
              <a:buSzPts val="5000"/>
              <a:buNone/>
              <a:defRPr sz="5000">
                <a:solidFill>
                  <a:srgbClr val="FFFFFF"/>
                </a:solidFill>
              </a:defRPr>
            </a:lvl2pPr>
            <a:lvl3pPr lvl="2">
              <a:spcBef>
                <a:spcPts val="0"/>
              </a:spcBef>
              <a:spcAft>
                <a:spcPts val="0"/>
              </a:spcAft>
              <a:buClr>
                <a:srgbClr val="FFFFFF"/>
              </a:buClr>
              <a:buSzPts val="5000"/>
              <a:buNone/>
              <a:defRPr sz="5000">
                <a:solidFill>
                  <a:srgbClr val="FFFFFF"/>
                </a:solidFill>
              </a:defRPr>
            </a:lvl3pPr>
            <a:lvl4pPr lvl="3">
              <a:spcBef>
                <a:spcPts val="0"/>
              </a:spcBef>
              <a:spcAft>
                <a:spcPts val="0"/>
              </a:spcAft>
              <a:buClr>
                <a:srgbClr val="FFFFFF"/>
              </a:buClr>
              <a:buSzPts val="5000"/>
              <a:buNone/>
              <a:defRPr sz="5000">
                <a:solidFill>
                  <a:srgbClr val="FFFFFF"/>
                </a:solidFill>
              </a:defRPr>
            </a:lvl4pPr>
            <a:lvl5pPr lvl="4">
              <a:spcBef>
                <a:spcPts val="0"/>
              </a:spcBef>
              <a:spcAft>
                <a:spcPts val="0"/>
              </a:spcAft>
              <a:buClr>
                <a:srgbClr val="FFFFFF"/>
              </a:buClr>
              <a:buSzPts val="5000"/>
              <a:buNone/>
              <a:defRPr sz="5000">
                <a:solidFill>
                  <a:srgbClr val="FFFFFF"/>
                </a:solidFill>
              </a:defRPr>
            </a:lvl5pPr>
            <a:lvl6pPr lvl="5">
              <a:spcBef>
                <a:spcPts val="0"/>
              </a:spcBef>
              <a:spcAft>
                <a:spcPts val="0"/>
              </a:spcAft>
              <a:buClr>
                <a:srgbClr val="FFFFFF"/>
              </a:buClr>
              <a:buSzPts val="5000"/>
              <a:buNone/>
              <a:defRPr sz="5000">
                <a:solidFill>
                  <a:srgbClr val="FFFFFF"/>
                </a:solidFill>
              </a:defRPr>
            </a:lvl6pPr>
            <a:lvl7pPr lvl="6">
              <a:spcBef>
                <a:spcPts val="0"/>
              </a:spcBef>
              <a:spcAft>
                <a:spcPts val="0"/>
              </a:spcAft>
              <a:buClr>
                <a:srgbClr val="FFFFFF"/>
              </a:buClr>
              <a:buSzPts val="5000"/>
              <a:buNone/>
              <a:defRPr sz="5000">
                <a:solidFill>
                  <a:srgbClr val="FFFFFF"/>
                </a:solidFill>
              </a:defRPr>
            </a:lvl7pPr>
            <a:lvl8pPr lvl="7">
              <a:spcBef>
                <a:spcPts val="0"/>
              </a:spcBef>
              <a:spcAft>
                <a:spcPts val="0"/>
              </a:spcAft>
              <a:buClr>
                <a:srgbClr val="FFFFFF"/>
              </a:buClr>
              <a:buSzPts val="5000"/>
              <a:buNone/>
              <a:defRPr sz="5000">
                <a:solidFill>
                  <a:srgbClr val="FFFFFF"/>
                </a:solidFill>
              </a:defRPr>
            </a:lvl8pPr>
            <a:lvl9pPr lvl="8">
              <a:spcBef>
                <a:spcPts val="0"/>
              </a:spcBef>
              <a:spcAft>
                <a:spcPts val="0"/>
              </a:spcAft>
              <a:buClr>
                <a:srgbClr val="FFFFFF"/>
              </a:buClr>
              <a:buSzPts val="5000"/>
              <a:buNone/>
              <a:defRPr sz="50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FF9900"/>
        </a:solidFill>
        <a:effectLst/>
      </p:bgPr>
    </p:bg>
    <p:spTree>
      <p:nvGrpSpPr>
        <p:cNvPr id="1" name="Shape 23"/>
        <p:cNvGrpSpPr/>
        <p:nvPr/>
      </p:nvGrpSpPr>
      <p:grpSpPr>
        <a:xfrm>
          <a:off x="0" y="0"/>
          <a:ext cx="0" cy="0"/>
          <a:chOff x="0" y="0"/>
          <a:chExt cx="0" cy="0"/>
        </a:xfrm>
      </p:grpSpPr>
      <p:grpSp>
        <p:nvGrpSpPr>
          <p:cNvPr id="24" name="Google Shape;24;p3"/>
          <p:cNvGrpSpPr/>
          <p:nvPr/>
        </p:nvGrpSpPr>
        <p:grpSpPr>
          <a:xfrm>
            <a:off x="6172200" y="2656118"/>
            <a:ext cx="2971754" cy="2886151"/>
            <a:chOff x="6172200" y="2656118"/>
            <a:chExt cx="2971754" cy="2886151"/>
          </a:xfrm>
        </p:grpSpPr>
        <p:sp>
          <p:nvSpPr>
            <p:cNvPr id="25" name="Google Shape;25;p3"/>
            <p:cNvSpPr/>
            <p:nvPr/>
          </p:nvSpPr>
          <p:spPr>
            <a:xfrm rot="9208626" flipH="1">
              <a:off x="6704904" y="4110434"/>
              <a:ext cx="484232" cy="120400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9208633" flipH="1">
              <a:off x="7804300" y="3279013"/>
              <a:ext cx="877624" cy="2182136"/>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9208606" flipH="1">
              <a:off x="7481789" y="4276913"/>
              <a:ext cx="408796" cy="1016449"/>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9208678" flipH="1">
              <a:off x="6287617" y="4657701"/>
              <a:ext cx="229660" cy="571018"/>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30" name="Google Shape;30;p3"/>
          <p:cNvGrpSpPr/>
          <p:nvPr/>
        </p:nvGrpSpPr>
        <p:grpSpPr>
          <a:xfrm>
            <a:off x="-32" y="-228027"/>
            <a:ext cx="2163561" cy="1347300"/>
            <a:chOff x="-32" y="-215963"/>
            <a:chExt cx="2163561" cy="1347300"/>
          </a:xfrm>
        </p:grpSpPr>
        <p:sp>
          <p:nvSpPr>
            <p:cNvPr id="31" name="Google Shape;31;p3"/>
            <p:cNvSpPr/>
            <p:nvPr/>
          </p:nvSpPr>
          <p:spPr>
            <a:xfrm rot="-1591408" flipH="1">
              <a:off x="1362169" y="-63166"/>
              <a:ext cx="205103" cy="509980"/>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1591371" flipH="1">
              <a:off x="239463" y="-151890"/>
              <a:ext cx="434754" cy="1080980"/>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1591339" flipH="1">
              <a:off x="892401" y="-169347"/>
              <a:ext cx="504374" cy="1254067"/>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1591322" flipH="1">
              <a:off x="1818452" y="-76292"/>
              <a:ext cx="229660" cy="571018"/>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36" name="Google Shape;36;p3"/>
          <p:cNvSpPr txBox="1">
            <a:spLocks noGrp="1"/>
          </p:cNvSpPr>
          <p:nvPr>
            <p:ph type="ctrTitle"/>
          </p:nvPr>
        </p:nvSpPr>
        <p:spPr>
          <a:xfrm>
            <a:off x="685800" y="2421550"/>
            <a:ext cx="50745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37" name="Google Shape;37;p3"/>
          <p:cNvSpPr txBox="1">
            <a:spLocks noGrp="1"/>
          </p:cNvSpPr>
          <p:nvPr>
            <p:ph type="subTitle" idx="1"/>
          </p:nvPr>
        </p:nvSpPr>
        <p:spPr>
          <a:xfrm>
            <a:off x="685800" y="3449654"/>
            <a:ext cx="50745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0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
        <p:nvSpPr>
          <p:cNvPr id="38" name="Google Shape;38;p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9"/>
        <p:cNvGrpSpPr/>
        <p:nvPr/>
      </p:nvGrpSpPr>
      <p:grpSpPr>
        <a:xfrm>
          <a:off x="0" y="0"/>
          <a:ext cx="0" cy="0"/>
          <a:chOff x="0" y="0"/>
          <a:chExt cx="0" cy="0"/>
        </a:xfrm>
      </p:grpSpPr>
      <p:sp>
        <p:nvSpPr>
          <p:cNvPr id="40" name="Google Shape;40;p4"/>
          <p:cNvSpPr txBox="1">
            <a:spLocks noGrp="1"/>
          </p:cNvSpPr>
          <p:nvPr>
            <p:ph type="body" idx="1"/>
          </p:nvPr>
        </p:nvSpPr>
        <p:spPr>
          <a:xfrm>
            <a:off x="2822775" y="2161800"/>
            <a:ext cx="34983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3796BF"/>
              </a:buClr>
              <a:buSzPts val="2400"/>
              <a:buFont typeface="Oswald"/>
              <a:buChar char="»"/>
              <a:defRPr sz="2400">
                <a:solidFill>
                  <a:srgbClr val="3796BF"/>
                </a:solidFill>
                <a:latin typeface="Oswald"/>
                <a:ea typeface="Oswald"/>
                <a:cs typeface="Oswald"/>
                <a:sym typeface="Oswald"/>
              </a:defRPr>
            </a:lvl1pPr>
            <a:lvl2pPr marL="914400" lvl="1"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2pPr>
            <a:lvl3pPr marL="1371600" lvl="2"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3pPr>
            <a:lvl4pPr marL="1828800" lvl="3"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4pPr>
            <a:lvl5pPr marL="2286000" lvl="4"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5pPr>
            <a:lvl6pPr marL="2743200" lvl="5"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6pPr>
            <a:lvl7pPr marL="3200400" lvl="6"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7pPr>
            <a:lvl8pPr marL="3657600" lvl="7"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8pPr>
            <a:lvl9pPr marL="4114800" lvl="8" indent="-381000" algn="ctr">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9pPr>
          </a:lstStyle>
          <a:p>
            <a:endParaRPr/>
          </a:p>
        </p:txBody>
      </p:sp>
      <p:grpSp>
        <p:nvGrpSpPr>
          <p:cNvPr id="41" name="Google Shape;41;p4"/>
          <p:cNvGrpSpPr/>
          <p:nvPr/>
        </p:nvGrpSpPr>
        <p:grpSpPr>
          <a:xfrm>
            <a:off x="5609666" y="2185857"/>
            <a:ext cx="3534604" cy="3432788"/>
            <a:chOff x="6172200" y="2656118"/>
            <a:chExt cx="2971754" cy="2886151"/>
          </a:xfrm>
        </p:grpSpPr>
        <p:sp>
          <p:nvSpPr>
            <p:cNvPr id="42" name="Google Shape;42;p4"/>
            <p:cNvSpPr/>
            <p:nvPr/>
          </p:nvSpPr>
          <p:spPr>
            <a:xfrm rot="9208626" flipH="1">
              <a:off x="6704904" y="4110434"/>
              <a:ext cx="484232" cy="120400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9208633" flipH="1">
              <a:off x="7804300" y="3279013"/>
              <a:ext cx="877624" cy="2182136"/>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rot="9208678" flipH="1">
              <a:off x="6287617" y="4657701"/>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grpSp>
        <p:nvGrpSpPr>
          <p:cNvPr id="47" name="Google Shape;47;p4"/>
          <p:cNvGrpSpPr/>
          <p:nvPr/>
        </p:nvGrpSpPr>
        <p:grpSpPr>
          <a:xfrm>
            <a:off x="-22" y="-324543"/>
            <a:ext cx="3068579" cy="1910876"/>
            <a:chOff x="-32" y="-215963"/>
            <a:chExt cx="2163561" cy="1347300"/>
          </a:xfrm>
        </p:grpSpPr>
        <p:sp>
          <p:nvSpPr>
            <p:cNvPr id="48" name="Google Shape;48;p4"/>
            <p:cNvSpPr/>
            <p:nvPr/>
          </p:nvSpPr>
          <p:spPr>
            <a:xfrm rot="-1591408" flipH="1">
              <a:off x="1362169" y="-63166"/>
              <a:ext cx="205103" cy="509980"/>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rot="-1591339" flipH="1">
              <a:off x="892401" y="-169347"/>
              <a:ext cx="504374" cy="1254067"/>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rot="-1591322" flipH="1">
              <a:off x="1818452" y="-76292"/>
              <a:ext cx="229660" cy="571018"/>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53" name="Google Shape;53;p4"/>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lgn="r" rtl="0">
              <a:buNone/>
              <a:defRPr sz="1300">
                <a:solidFill>
                  <a:srgbClr val="4BB5D9"/>
                </a:solidFill>
                <a:latin typeface="Roboto Condensed"/>
                <a:ea typeface="Roboto Condensed"/>
                <a:cs typeface="Roboto Condensed"/>
                <a:sym typeface="Roboto Condensed"/>
              </a:defRPr>
            </a:lvl1pPr>
            <a:lvl2pPr lvl="1" algn="r" rtl="0">
              <a:buNone/>
              <a:defRPr sz="1300">
                <a:solidFill>
                  <a:srgbClr val="4BB5D9"/>
                </a:solidFill>
                <a:latin typeface="Roboto Condensed"/>
                <a:ea typeface="Roboto Condensed"/>
                <a:cs typeface="Roboto Condensed"/>
                <a:sym typeface="Roboto Condensed"/>
              </a:defRPr>
            </a:lvl2pPr>
            <a:lvl3pPr lvl="2" algn="r" rtl="0">
              <a:buNone/>
              <a:defRPr sz="1300">
                <a:solidFill>
                  <a:srgbClr val="4BB5D9"/>
                </a:solidFill>
                <a:latin typeface="Roboto Condensed"/>
                <a:ea typeface="Roboto Condensed"/>
                <a:cs typeface="Roboto Condensed"/>
                <a:sym typeface="Roboto Condensed"/>
              </a:defRPr>
            </a:lvl3pPr>
            <a:lvl4pPr lvl="3" algn="r" rtl="0">
              <a:buNone/>
              <a:defRPr sz="1300">
                <a:solidFill>
                  <a:srgbClr val="4BB5D9"/>
                </a:solidFill>
                <a:latin typeface="Roboto Condensed"/>
                <a:ea typeface="Roboto Condensed"/>
                <a:cs typeface="Roboto Condensed"/>
                <a:sym typeface="Roboto Condensed"/>
              </a:defRPr>
            </a:lvl4pPr>
            <a:lvl5pPr lvl="4" algn="r" rtl="0">
              <a:buNone/>
              <a:defRPr sz="1300">
                <a:solidFill>
                  <a:srgbClr val="4BB5D9"/>
                </a:solidFill>
                <a:latin typeface="Roboto Condensed"/>
                <a:ea typeface="Roboto Condensed"/>
                <a:cs typeface="Roboto Condensed"/>
                <a:sym typeface="Roboto Condensed"/>
              </a:defRPr>
            </a:lvl5pPr>
            <a:lvl6pPr lvl="5" algn="r" rtl="0">
              <a:buNone/>
              <a:defRPr sz="1300">
                <a:solidFill>
                  <a:srgbClr val="4BB5D9"/>
                </a:solidFill>
                <a:latin typeface="Roboto Condensed"/>
                <a:ea typeface="Roboto Condensed"/>
                <a:cs typeface="Roboto Condensed"/>
                <a:sym typeface="Roboto Condensed"/>
              </a:defRPr>
            </a:lvl6pPr>
            <a:lvl7pPr lvl="6" algn="r" rtl="0">
              <a:buNone/>
              <a:defRPr sz="1300">
                <a:solidFill>
                  <a:srgbClr val="4BB5D9"/>
                </a:solidFill>
                <a:latin typeface="Roboto Condensed"/>
                <a:ea typeface="Roboto Condensed"/>
                <a:cs typeface="Roboto Condensed"/>
                <a:sym typeface="Roboto Condensed"/>
              </a:defRPr>
            </a:lvl7pPr>
            <a:lvl8pPr lvl="7" algn="r" rtl="0">
              <a:buNone/>
              <a:defRPr sz="1300">
                <a:solidFill>
                  <a:srgbClr val="4BB5D9"/>
                </a:solidFill>
                <a:latin typeface="Roboto Condensed"/>
                <a:ea typeface="Roboto Condensed"/>
                <a:cs typeface="Roboto Condensed"/>
                <a:sym typeface="Roboto Condensed"/>
              </a:defRPr>
            </a:lvl8pPr>
            <a:lvl9pPr lvl="8" algn="r" rtl="0">
              <a:buNone/>
              <a:defRPr sz="1300">
                <a:solidFill>
                  <a:srgbClr val="4BB5D9"/>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grpSp>
        <p:nvGrpSpPr>
          <p:cNvPr id="55" name="Google Shape;55;p5"/>
          <p:cNvGrpSpPr/>
          <p:nvPr/>
        </p:nvGrpSpPr>
        <p:grpSpPr>
          <a:xfrm>
            <a:off x="6172200" y="2656118"/>
            <a:ext cx="2971754" cy="2886151"/>
            <a:chOff x="6172200" y="2656118"/>
            <a:chExt cx="2971754" cy="2886151"/>
          </a:xfrm>
        </p:grpSpPr>
        <p:sp>
          <p:nvSpPr>
            <p:cNvPr id="56" name="Google Shape;56;p5"/>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61" name="Google Shape;61;p5"/>
          <p:cNvGrpSpPr/>
          <p:nvPr/>
        </p:nvGrpSpPr>
        <p:grpSpPr>
          <a:xfrm>
            <a:off x="-32" y="-228027"/>
            <a:ext cx="2163561" cy="1347300"/>
            <a:chOff x="-32" y="-215963"/>
            <a:chExt cx="2163561" cy="1347300"/>
          </a:xfrm>
        </p:grpSpPr>
        <p:sp>
          <p:nvSpPr>
            <p:cNvPr id="62" name="Google Shape;62;p5"/>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67" name="Google Shape;67;p5"/>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8" name="Google Shape;68;p5"/>
          <p:cNvSpPr txBox="1">
            <a:spLocks noGrp="1"/>
          </p:cNvSpPr>
          <p:nvPr>
            <p:ph type="body" idx="1"/>
          </p:nvPr>
        </p:nvSpPr>
        <p:spPr>
          <a:xfrm>
            <a:off x="1031425" y="1777125"/>
            <a:ext cx="5760300" cy="25212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69" name="Google Shape;69;p5"/>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6"/>
          <p:cNvGrpSpPr/>
          <p:nvPr/>
        </p:nvGrpSpPr>
        <p:grpSpPr>
          <a:xfrm>
            <a:off x="6172200" y="2656118"/>
            <a:ext cx="2971754" cy="2886151"/>
            <a:chOff x="6172200" y="2656118"/>
            <a:chExt cx="2971754" cy="2886151"/>
          </a:xfrm>
        </p:grpSpPr>
        <p:sp>
          <p:nvSpPr>
            <p:cNvPr id="72" name="Google Shape;72;p6"/>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77" name="Google Shape;77;p6"/>
          <p:cNvGrpSpPr/>
          <p:nvPr/>
        </p:nvGrpSpPr>
        <p:grpSpPr>
          <a:xfrm>
            <a:off x="-32" y="-228027"/>
            <a:ext cx="2163561" cy="1347300"/>
            <a:chOff x="-32" y="-215963"/>
            <a:chExt cx="2163561" cy="1347300"/>
          </a:xfrm>
        </p:grpSpPr>
        <p:sp>
          <p:nvSpPr>
            <p:cNvPr id="78" name="Google Shape;78;p6"/>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83" name="Google Shape;83;p6"/>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4" name="Google Shape;84;p6"/>
          <p:cNvSpPr txBox="1">
            <a:spLocks noGrp="1"/>
          </p:cNvSpPr>
          <p:nvPr>
            <p:ph type="body" idx="1"/>
          </p:nvPr>
        </p:nvSpPr>
        <p:spPr>
          <a:xfrm>
            <a:off x="1031425" y="1860875"/>
            <a:ext cx="2796000" cy="30648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85" name="Google Shape;85;p6"/>
          <p:cNvSpPr txBox="1">
            <a:spLocks noGrp="1"/>
          </p:cNvSpPr>
          <p:nvPr>
            <p:ph type="body" idx="2"/>
          </p:nvPr>
        </p:nvSpPr>
        <p:spPr>
          <a:xfrm>
            <a:off x="3995772" y="1860875"/>
            <a:ext cx="2796000" cy="30648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86" name="Google Shape;86;p6"/>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87"/>
        <p:cNvGrpSpPr/>
        <p:nvPr/>
      </p:nvGrpSpPr>
      <p:grpSpPr>
        <a:xfrm>
          <a:off x="0" y="0"/>
          <a:ext cx="0" cy="0"/>
          <a:chOff x="0" y="0"/>
          <a:chExt cx="0" cy="0"/>
        </a:xfrm>
      </p:grpSpPr>
      <p:grpSp>
        <p:nvGrpSpPr>
          <p:cNvPr id="88" name="Google Shape;88;p7"/>
          <p:cNvGrpSpPr/>
          <p:nvPr/>
        </p:nvGrpSpPr>
        <p:grpSpPr>
          <a:xfrm>
            <a:off x="6791633" y="3181575"/>
            <a:ext cx="2352143" cy="2284388"/>
            <a:chOff x="6172200" y="2656118"/>
            <a:chExt cx="2971754" cy="2886151"/>
          </a:xfrm>
        </p:grpSpPr>
        <p:sp>
          <p:nvSpPr>
            <p:cNvPr id="89" name="Google Shape;89;p7"/>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94" name="Google Shape;94;p7"/>
          <p:cNvGrpSpPr/>
          <p:nvPr/>
        </p:nvGrpSpPr>
        <p:grpSpPr>
          <a:xfrm>
            <a:off x="-32" y="-228027"/>
            <a:ext cx="2163561" cy="1347300"/>
            <a:chOff x="-32" y="-215963"/>
            <a:chExt cx="2163561" cy="1347300"/>
          </a:xfrm>
        </p:grpSpPr>
        <p:sp>
          <p:nvSpPr>
            <p:cNvPr id="95" name="Google Shape;95;p7"/>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00" name="Google Shape;100;p7"/>
          <p:cNvSpPr txBox="1">
            <a:spLocks noGrp="1"/>
          </p:cNvSpPr>
          <p:nvPr>
            <p:ph type="title"/>
          </p:nvPr>
        </p:nvSpPr>
        <p:spPr>
          <a:xfrm>
            <a:off x="1031425" y="1149725"/>
            <a:ext cx="6321000" cy="680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1" name="Google Shape;101;p7"/>
          <p:cNvSpPr txBox="1">
            <a:spLocks noGrp="1"/>
          </p:cNvSpPr>
          <p:nvPr>
            <p:ph type="body" idx="1"/>
          </p:nvPr>
        </p:nvSpPr>
        <p:spPr>
          <a:xfrm>
            <a:off x="1031425" y="1830425"/>
            <a:ext cx="2037600" cy="3095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02" name="Google Shape;102;p7"/>
          <p:cNvSpPr txBox="1">
            <a:spLocks noGrp="1"/>
          </p:cNvSpPr>
          <p:nvPr>
            <p:ph type="body" idx="2"/>
          </p:nvPr>
        </p:nvSpPr>
        <p:spPr>
          <a:xfrm>
            <a:off x="3173275" y="1830425"/>
            <a:ext cx="2037600" cy="3095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03" name="Google Shape;103;p7"/>
          <p:cNvSpPr txBox="1">
            <a:spLocks noGrp="1"/>
          </p:cNvSpPr>
          <p:nvPr>
            <p:ph type="body" idx="3"/>
          </p:nvPr>
        </p:nvSpPr>
        <p:spPr>
          <a:xfrm>
            <a:off x="5315125" y="1830425"/>
            <a:ext cx="2037600" cy="3095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04" name="Google Shape;104;p7"/>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5"/>
        <p:cNvGrpSpPr/>
        <p:nvPr/>
      </p:nvGrpSpPr>
      <p:grpSpPr>
        <a:xfrm>
          <a:off x="0" y="0"/>
          <a:ext cx="0" cy="0"/>
          <a:chOff x="0" y="0"/>
          <a:chExt cx="0" cy="0"/>
        </a:xfrm>
      </p:grpSpPr>
      <p:grpSp>
        <p:nvGrpSpPr>
          <p:cNvPr id="106" name="Google Shape;106;p8"/>
          <p:cNvGrpSpPr/>
          <p:nvPr/>
        </p:nvGrpSpPr>
        <p:grpSpPr>
          <a:xfrm>
            <a:off x="6172200" y="2656118"/>
            <a:ext cx="2971754" cy="2886151"/>
            <a:chOff x="6172200" y="2656118"/>
            <a:chExt cx="2971754" cy="2886151"/>
          </a:xfrm>
        </p:grpSpPr>
        <p:sp>
          <p:nvSpPr>
            <p:cNvPr id="107" name="Google Shape;107;p8"/>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12" name="Google Shape;112;p8"/>
          <p:cNvGrpSpPr/>
          <p:nvPr/>
        </p:nvGrpSpPr>
        <p:grpSpPr>
          <a:xfrm>
            <a:off x="-32" y="-228027"/>
            <a:ext cx="2163561" cy="1347300"/>
            <a:chOff x="-32" y="-215963"/>
            <a:chExt cx="2163561" cy="1347300"/>
          </a:xfrm>
        </p:grpSpPr>
        <p:sp>
          <p:nvSpPr>
            <p:cNvPr id="113" name="Google Shape;113;p8"/>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18" name="Google Shape;118;p8"/>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9" name="Google Shape;119;p8"/>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grpSp>
        <p:nvGrpSpPr>
          <p:cNvPr id="136" name="Google Shape;136;p10"/>
          <p:cNvGrpSpPr/>
          <p:nvPr/>
        </p:nvGrpSpPr>
        <p:grpSpPr>
          <a:xfrm>
            <a:off x="6172200" y="2656118"/>
            <a:ext cx="2971754" cy="2886151"/>
            <a:chOff x="6172200" y="2656118"/>
            <a:chExt cx="2971754" cy="2886151"/>
          </a:xfrm>
        </p:grpSpPr>
        <p:sp>
          <p:nvSpPr>
            <p:cNvPr id="137" name="Google Shape;137;p10"/>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0"/>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0"/>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0"/>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42" name="Google Shape;142;p10"/>
          <p:cNvGrpSpPr/>
          <p:nvPr/>
        </p:nvGrpSpPr>
        <p:grpSpPr>
          <a:xfrm>
            <a:off x="-32" y="-228027"/>
            <a:ext cx="2163561" cy="1347300"/>
            <a:chOff x="-32" y="-215963"/>
            <a:chExt cx="2163561" cy="1347300"/>
          </a:xfrm>
        </p:grpSpPr>
        <p:sp>
          <p:nvSpPr>
            <p:cNvPr id="143" name="Google Shape;143;p10"/>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0"/>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0"/>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0"/>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0"/>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48" name="Google Shape;148;p10"/>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ransparent Shapes">
  <p:cSld name="BLANK_1">
    <p:bg>
      <p:bgPr>
        <a:solidFill>
          <a:srgbClr val="3796BF"/>
        </a:solidFill>
        <a:effectLst/>
      </p:bgPr>
    </p:bg>
    <p:spTree>
      <p:nvGrpSpPr>
        <p:cNvPr id="1" name="Shape 149"/>
        <p:cNvGrpSpPr/>
        <p:nvPr/>
      </p:nvGrpSpPr>
      <p:grpSpPr>
        <a:xfrm>
          <a:off x="0" y="0"/>
          <a:ext cx="0" cy="0"/>
          <a:chOff x="0" y="0"/>
          <a:chExt cx="0" cy="0"/>
        </a:xfrm>
      </p:grpSpPr>
      <p:grpSp>
        <p:nvGrpSpPr>
          <p:cNvPr id="150" name="Google Shape;150;p11"/>
          <p:cNvGrpSpPr/>
          <p:nvPr/>
        </p:nvGrpSpPr>
        <p:grpSpPr>
          <a:xfrm>
            <a:off x="6172200" y="2656118"/>
            <a:ext cx="2971754" cy="2886151"/>
            <a:chOff x="6172200" y="2656118"/>
            <a:chExt cx="2971754" cy="2886151"/>
          </a:xfrm>
        </p:grpSpPr>
        <p:sp>
          <p:nvSpPr>
            <p:cNvPr id="151" name="Google Shape;151;p11"/>
            <p:cNvSpPr/>
            <p:nvPr/>
          </p:nvSpPr>
          <p:spPr>
            <a:xfrm rot="9208626" flipH="1">
              <a:off x="6704904" y="4110434"/>
              <a:ext cx="484232" cy="1204006"/>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rot="9208633" flipH="1">
              <a:off x="7804300" y="3279013"/>
              <a:ext cx="877624" cy="2182136"/>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rot="9208606" flipH="1">
              <a:off x="7481789" y="4276913"/>
              <a:ext cx="408796" cy="1016449"/>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rot="9208678" flipH="1">
              <a:off x="6287617" y="4657701"/>
              <a:ext cx="229660" cy="571018"/>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grpSp>
        <p:nvGrpSpPr>
          <p:cNvPr id="156" name="Google Shape;156;p11"/>
          <p:cNvGrpSpPr/>
          <p:nvPr/>
        </p:nvGrpSpPr>
        <p:grpSpPr>
          <a:xfrm>
            <a:off x="-32" y="-228027"/>
            <a:ext cx="2163561" cy="1347300"/>
            <a:chOff x="-32" y="-215963"/>
            <a:chExt cx="2163561" cy="1347300"/>
          </a:xfrm>
        </p:grpSpPr>
        <p:sp>
          <p:nvSpPr>
            <p:cNvPr id="157" name="Google Shape;157;p11"/>
            <p:cNvSpPr/>
            <p:nvPr/>
          </p:nvSpPr>
          <p:spPr>
            <a:xfrm rot="-1591408" flipH="1">
              <a:off x="1362169" y="-63166"/>
              <a:ext cx="205103" cy="509980"/>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rot="-1591371" flipH="1">
              <a:off x="239463" y="-151890"/>
              <a:ext cx="434754" cy="1080980"/>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rot="-1591339" flipH="1">
              <a:off x="892401" y="-169347"/>
              <a:ext cx="504374" cy="1254067"/>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rot="-1591322" flipH="1">
              <a:off x="1818452" y="-76292"/>
              <a:ext cx="229660" cy="571018"/>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sp>
        <p:nvSpPr>
          <p:cNvPr id="162" name="Google Shape;162;p11"/>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31425" y="1149725"/>
            <a:ext cx="5760300" cy="680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1pPr>
            <a:lvl2pPr lvl="1">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2pPr>
            <a:lvl3pPr lvl="2">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3pPr>
            <a:lvl4pPr lvl="3">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4pPr>
            <a:lvl5pPr lvl="4">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5pPr>
            <a:lvl6pPr lvl="5">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6pPr>
            <a:lvl7pPr lvl="6">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7pPr>
            <a:lvl8pPr lvl="7">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8pPr>
            <a:lvl9pPr lvl="8">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1031425" y="1777125"/>
            <a:ext cx="5760300" cy="25212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1pPr>
            <a:lvl2pPr marL="914400" lvl="1" indent="-355600">
              <a:spcBef>
                <a:spcPts val="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2pPr>
            <a:lvl3pPr marL="1371600" lvl="2"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3pPr>
            <a:lvl4pPr marL="1828800" lvl="3"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4pPr>
            <a:lvl5pPr marL="2286000" lvl="4"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5pPr>
            <a:lvl6pPr marL="2743200" lvl="5"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6pPr>
            <a:lvl7pPr marL="3200400" lvl="6"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7pPr>
            <a:lvl8pPr marL="3657600" lvl="7"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8pPr>
            <a:lvl9pPr marL="4114800" lvl="8"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9pPr>
          </a:lstStyle>
          <a:p>
            <a:endParaRPr/>
          </a:p>
        </p:txBody>
      </p:sp>
      <p:sp>
        <p:nvSpPr>
          <p:cNvPr id="8" name="Google Shape;8;p1"/>
          <p:cNvSpPr txBox="1">
            <a:spLocks noGrp="1"/>
          </p:cNvSpPr>
          <p:nvPr>
            <p:ph type="sldNum" idx="12"/>
          </p:nvPr>
        </p:nvSpPr>
        <p:spPr>
          <a:xfrm>
            <a:off x="8556784" y="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rgbClr val="4BB5D9"/>
                </a:solidFill>
                <a:latin typeface="Roboto Condensed"/>
                <a:ea typeface="Roboto Condensed"/>
                <a:cs typeface="Roboto Condensed"/>
                <a:sym typeface="Roboto Condensed"/>
              </a:defRPr>
            </a:lvl1pPr>
            <a:lvl2pPr lvl="1" algn="r">
              <a:buNone/>
              <a:defRPr sz="1300">
                <a:solidFill>
                  <a:srgbClr val="4BB5D9"/>
                </a:solidFill>
                <a:latin typeface="Roboto Condensed"/>
                <a:ea typeface="Roboto Condensed"/>
                <a:cs typeface="Roboto Condensed"/>
                <a:sym typeface="Roboto Condensed"/>
              </a:defRPr>
            </a:lvl2pPr>
            <a:lvl3pPr lvl="2" algn="r">
              <a:buNone/>
              <a:defRPr sz="1300">
                <a:solidFill>
                  <a:srgbClr val="4BB5D9"/>
                </a:solidFill>
                <a:latin typeface="Roboto Condensed"/>
                <a:ea typeface="Roboto Condensed"/>
                <a:cs typeface="Roboto Condensed"/>
                <a:sym typeface="Roboto Condensed"/>
              </a:defRPr>
            </a:lvl3pPr>
            <a:lvl4pPr lvl="3" algn="r">
              <a:buNone/>
              <a:defRPr sz="1300">
                <a:solidFill>
                  <a:srgbClr val="4BB5D9"/>
                </a:solidFill>
                <a:latin typeface="Roboto Condensed"/>
                <a:ea typeface="Roboto Condensed"/>
                <a:cs typeface="Roboto Condensed"/>
                <a:sym typeface="Roboto Condensed"/>
              </a:defRPr>
            </a:lvl4pPr>
            <a:lvl5pPr lvl="4" algn="r">
              <a:buNone/>
              <a:defRPr sz="1300">
                <a:solidFill>
                  <a:srgbClr val="4BB5D9"/>
                </a:solidFill>
                <a:latin typeface="Roboto Condensed"/>
                <a:ea typeface="Roboto Condensed"/>
                <a:cs typeface="Roboto Condensed"/>
                <a:sym typeface="Roboto Condensed"/>
              </a:defRPr>
            </a:lvl5pPr>
            <a:lvl6pPr lvl="5" algn="r">
              <a:buNone/>
              <a:defRPr sz="1300">
                <a:solidFill>
                  <a:srgbClr val="4BB5D9"/>
                </a:solidFill>
                <a:latin typeface="Roboto Condensed"/>
                <a:ea typeface="Roboto Condensed"/>
                <a:cs typeface="Roboto Condensed"/>
                <a:sym typeface="Roboto Condensed"/>
              </a:defRPr>
            </a:lvl6pPr>
            <a:lvl7pPr lvl="6" algn="r">
              <a:buNone/>
              <a:defRPr sz="1300">
                <a:solidFill>
                  <a:srgbClr val="4BB5D9"/>
                </a:solidFill>
                <a:latin typeface="Roboto Condensed"/>
                <a:ea typeface="Roboto Condensed"/>
                <a:cs typeface="Roboto Condensed"/>
                <a:sym typeface="Roboto Condensed"/>
              </a:defRPr>
            </a:lvl7pPr>
            <a:lvl8pPr lvl="7" algn="r">
              <a:buNone/>
              <a:defRPr sz="1300">
                <a:solidFill>
                  <a:srgbClr val="4BB5D9"/>
                </a:solidFill>
                <a:latin typeface="Roboto Condensed"/>
                <a:ea typeface="Roboto Condensed"/>
                <a:cs typeface="Roboto Condensed"/>
                <a:sym typeface="Roboto Condensed"/>
              </a:defRPr>
            </a:lvl8pPr>
            <a:lvl9pPr lvl="8" algn="r">
              <a:buNone/>
              <a:defRPr sz="1300">
                <a:solidFill>
                  <a:srgbClr val="4BB5D9"/>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ctrTitle"/>
          </p:nvPr>
        </p:nvSpPr>
        <p:spPr>
          <a:xfrm>
            <a:off x="0" y="1217633"/>
            <a:ext cx="91440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800" dirty="0" smtClean="0">
                <a:latin typeface="+mj-lt"/>
              </a:rPr>
              <a:t>BÀI 17: ĐA DẠNG NGUYÊN SINH VẬT</a:t>
            </a:r>
            <a:endParaRPr sz="3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barn(inVertical)">
                                      <p:cBhvr>
                                        <p:cTn id="7"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Google Shape;197;p16"/>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pic>
        <p:nvPicPr>
          <p:cNvPr id="3" name="Picture 2"/>
          <p:cNvPicPr>
            <a:picLocks noChangeAspect="1"/>
          </p:cNvPicPr>
          <p:nvPr/>
        </p:nvPicPr>
        <p:blipFill>
          <a:blip r:embed="rId3"/>
          <a:stretch>
            <a:fillRect/>
          </a:stretch>
        </p:blipFill>
        <p:spPr>
          <a:xfrm>
            <a:off x="506020" y="563269"/>
            <a:ext cx="4051350" cy="4257447"/>
          </a:xfrm>
          <a:prstGeom prst="rect">
            <a:avLst/>
          </a:prstGeom>
        </p:spPr>
      </p:pic>
      <p:pic>
        <p:nvPicPr>
          <p:cNvPr id="5" name="Picture 4"/>
          <p:cNvPicPr>
            <a:picLocks noChangeAspect="1"/>
          </p:cNvPicPr>
          <p:nvPr/>
        </p:nvPicPr>
        <p:blipFill>
          <a:blip r:embed="rId4"/>
          <a:stretch>
            <a:fillRect/>
          </a:stretch>
        </p:blipFill>
        <p:spPr>
          <a:xfrm>
            <a:off x="4857292" y="563269"/>
            <a:ext cx="3845052" cy="4257447"/>
          </a:xfrm>
          <a:prstGeom prst="rect">
            <a:avLst/>
          </a:prstGeom>
        </p:spPr>
      </p:pic>
    </p:spTree>
    <p:extLst>
      <p:ext uri="{BB962C8B-B14F-4D97-AF65-F5344CB8AC3E}">
        <p14:creationId xmlns:p14="http://schemas.microsoft.com/office/powerpoint/2010/main" val="302318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4"/>
          <p:cNvSpPr txBox="1">
            <a:spLocks noGrp="1"/>
          </p:cNvSpPr>
          <p:nvPr>
            <p:ph type="ctrTitle" idx="4294967295"/>
          </p:nvPr>
        </p:nvSpPr>
        <p:spPr>
          <a:xfrm>
            <a:off x="1" y="665683"/>
            <a:ext cx="6349592" cy="92532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smtClean="0">
                <a:solidFill>
                  <a:srgbClr val="FF9900"/>
                </a:solidFill>
                <a:latin typeface="+mj-lt"/>
              </a:rPr>
              <a:t>2. Một số nguyên sinh vật </a:t>
            </a:r>
            <a:br>
              <a:rPr lang="en" sz="2400" dirty="0" smtClean="0">
                <a:solidFill>
                  <a:srgbClr val="FF9900"/>
                </a:solidFill>
                <a:latin typeface="+mj-lt"/>
              </a:rPr>
            </a:br>
            <a:r>
              <a:rPr lang="en" sz="2400" dirty="0" smtClean="0">
                <a:solidFill>
                  <a:srgbClr val="FF9900"/>
                </a:solidFill>
                <a:latin typeface="+mj-lt"/>
              </a:rPr>
              <a:t>gây bệnh ở người</a:t>
            </a:r>
            <a:endParaRPr sz="2400" dirty="0">
              <a:solidFill>
                <a:srgbClr val="FF9900"/>
              </a:solidFill>
              <a:latin typeface="+mj-lt"/>
            </a:endParaRPr>
          </a:p>
        </p:txBody>
      </p:sp>
      <p:pic>
        <p:nvPicPr>
          <p:cNvPr id="183" name="Google Shape;183;p14" descr="photo-1434030216411-0b793f4b4173.jpg"/>
          <p:cNvPicPr preferRelativeResize="0"/>
          <p:nvPr/>
        </p:nvPicPr>
        <p:blipFill rotWithShape="1">
          <a:blip r:embed="rId3">
            <a:alphaModFix/>
          </a:blip>
          <a:srcRect l="18591" r="15761"/>
          <a:stretch/>
        </p:blipFill>
        <p:spPr>
          <a:xfrm>
            <a:off x="5767475" y="0"/>
            <a:ext cx="3376525" cy="5143500"/>
          </a:xfrm>
          <a:prstGeom prst="rect">
            <a:avLst/>
          </a:prstGeom>
          <a:noFill/>
          <a:ln>
            <a:noFill/>
          </a:ln>
        </p:spPr>
      </p:pic>
      <p:sp>
        <p:nvSpPr>
          <p:cNvPr id="184" name="Google Shape;184;p14"/>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FFFFFF"/>
                </a:solidFill>
              </a:rPr>
              <a:t>11</a:t>
            </a:fld>
            <a:endParaRPr>
              <a:solidFill>
                <a:srgbClr val="FFFFFF"/>
              </a:solidFill>
            </a:endParaRPr>
          </a:p>
        </p:txBody>
      </p:sp>
      <p:sp>
        <p:nvSpPr>
          <p:cNvPr id="2" name="Rectangle 1"/>
          <p:cNvSpPr/>
          <p:nvPr/>
        </p:nvSpPr>
        <p:spPr>
          <a:xfrm>
            <a:off x="0" y="2256694"/>
            <a:ext cx="5767475" cy="1182375"/>
          </a:xfrm>
          <a:prstGeom prst="rect">
            <a:avLst/>
          </a:prstGeom>
        </p:spPr>
        <p:txBody>
          <a:bodyPr wrap="square">
            <a:spAutoFit/>
          </a:bodyPr>
          <a:lstStyle/>
          <a:p>
            <a:pPr algn="just">
              <a:lnSpc>
                <a:spcPts val="2700"/>
              </a:lnSpc>
              <a:spcBef>
                <a:spcPts val="200"/>
              </a:spcBef>
              <a:spcAft>
                <a:spcPts val="200"/>
              </a:spcAft>
            </a:pPr>
            <a:r>
              <a:rPr lang="en" sz="2000" dirty="0" smtClean="0">
                <a:solidFill>
                  <a:schemeClr val="accent1"/>
                </a:solidFill>
              </a:rPr>
              <a:t>Quan sát Hình 17.4, 17.5:</a:t>
            </a:r>
          </a:p>
          <a:p>
            <a:pPr algn="just">
              <a:lnSpc>
                <a:spcPts val="2700"/>
              </a:lnSpc>
              <a:spcBef>
                <a:spcPts val="200"/>
              </a:spcBef>
              <a:spcAft>
                <a:spcPts val="200"/>
              </a:spcAft>
            </a:pPr>
            <a:r>
              <a:rPr lang="en" sz="2000" i="1" dirty="0" smtClean="0">
                <a:solidFill>
                  <a:schemeClr val="accent1"/>
                </a:solidFill>
              </a:rPr>
              <a:t>Em hãy chỉ ra con đường</a:t>
            </a:r>
            <a:r>
              <a:rPr lang="en-US" sz="2000" i="1" dirty="0">
                <a:solidFill>
                  <a:schemeClr val="accent1"/>
                </a:solidFill>
              </a:rPr>
              <a:t> </a:t>
            </a:r>
            <a:r>
              <a:rPr lang="en-US" sz="2000" i="1" dirty="0" smtClean="0">
                <a:solidFill>
                  <a:schemeClr val="accent1"/>
                </a:solidFill>
              </a:rPr>
              <a:t>trùng sốt rét, trùng kiết lị gây bệnh ở người.</a:t>
            </a:r>
            <a:endParaRPr lang="en" sz="2000" i="1" dirty="0" smtClean="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barn(inVertical)">
                                      <p:cBhvr>
                                        <p:cTn id="7" dur="5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3" name="Picture 2"/>
          <p:cNvPicPr>
            <a:picLocks noChangeAspect="1"/>
          </p:cNvPicPr>
          <p:nvPr/>
        </p:nvPicPr>
        <p:blipFill>
          <a:blip r:embed="rId2"/>
          <a:stretch>
            <a:fillRect/>
          </a:stretch>
        </p:blipFill>
        <p:spPr>
          <a:xfrm>
            <a:off x="380390" y="196801"/>
            <a:ext cx="2993794" cy="3095039"/>
          </a:xfrm>
          <a:prstGeom prst="rect">
            <a:avLst/>
          </a:prstGeom>
        </p:spPr>
      </p:pic>
      <p:sp>
        <p:nvSpPr>
          <p:cNvPr id="4" name="Rectangle 3"/>
          <p:cNvSpPr/>
          <p:nvPr/>
        </p:nvSpPr>
        <p:spPr>
          <a:xfrm>
            <a:off x="3560606" y="508596"/>
            <a:ext cx="5343680" cy="1323439"/>
          </a:xfrm>
          <a:prstGeom prst="rect">
            <a:avLst/>
          </a:prstGeom>
        </p:spPr>
        <p:txBody>
          <a:bodyPr wrap="square">
            <a:spAutoFit/>
          </a:bodyPr>
          <a:lstStyle/>
          <a:p>
            <a:pPr marL="342900" indent="-342900" algn="just">
              <a:buFont typeface="Wingdings" panose="05000000000000000000" pitchFamily="2" charset="2"/>
              <a:buChar char="§"/>
            </a:pPr>
            <a:r>
              <a:rPr lang="en-US" sz="2000" i="1" dirty="0" smtClean="0">
                <a:solidFill>
                  <a:schemeClr val="bg1"/>
                </a:solidFill>
              </a:rPr>
              <a:t>Trùng sốt rét do muỗi truyền vào máu người và theo đường máu đến gan. Sau đó, chúng chui và kí sinh trong các tế bào hồng cầu bị vỡ, gây nên bệnh sốt rét. </a:t>
            </a:r>
            <a:endParaRPr lang="en-US" sz="2000" dirty="0">
              <a:solidFill>
                <a:schemeClr val="bg1"/>
              </a:solidFill>
            </a:endParaRPr>
          </a:p>
        </p:txBody>
      </p:sp>
      <p:pic>
        <p:nvPicPr>
          <p:cNvPr id="5" name="Picture 4"/>
          <p:cNvPicPr>
            <a:picLocks noChangeAspect="1"/>
          </p:cNvPicPr>
          <p:nvPr/>
        </p:nvPicPr>
        <p:blipFill>
          <a:blip r:embed="rId3"/>
          <a:stretch>
            <a:fillRect/>
          </a:stretch>
        </p:blipFill>
        <p:spPr>
          <a:xfrm>
            <a:off x="5720484" y="1947030"/>
            <a:ext cx="3183801" cy="3049253"/>
          </a:xfrm>
          <a:prstGeom prst="rect">
            <a:avLst/>
          </a:prstGeom>
        </p:spPr>
      </p:pic>
      <p:sp>
        <p:nvSpPr>
          <p:cNvPr id="6" name="Rectangle 5"/>
          <p:cNvSpPr/>
          <p:nvPr/>
        </p:nvSpPr>
        <p:spPr>
          <a:xfrm>
            <a:off x="143189" y="3706758"/>
            <a:ext cx="5343680" cy="1015663"/>
          </a:xfrm>
          <a:prstGeom prst="rect">
            <a:avLst/>
          </a:prstGeom>
        </p:spPr>
        <p:txBody>
          <a:bodyPr wrap="square">
            <a:spAutoFit/>
          </a:bodyPr>
          <a:lstStyle/>
          <a:p>
            <a:pPr marL="342900" indent="-342900" algn="just">
              <a:buFont typeface="Wingdings" panose="05000000000000000000" pitchFamily="2" charset="2"/>
              <a:buChar char="§"/>
            </a:pPr>
            <a:r>
              <a:rPr lang="en-US" sz="2000" i="1" dirty="0" smtClean="0">
                <a:solidFill>
                  <a:schemeClr val="bg1"/>
                </a:solidFill>
              </a:rPr>
              <a:t>Trùng kiết lị theo thức ăn, nước uống đi vào ống tiêu hóa của người gây lở loét ở thành ruột. </a:t>
            </a:r>
            <a:endParaRPr lang="en-US" sz="2000" dirty="0">
              <a:solidFill>
                <a:schemeClr val="bg1"/>
              </a:solidFill>
            </a:endParaRPr>
          </a:p>
        </p:txBody>
      </p:sp>
    </p:spTree>
    <p:extLst>
      <p:ext uri="{BB962C8B-B14F-4D97-AF65-F5344CB8AC3E}">
        <p14:creationId xmlns:p14="http://schemas.microsoft.com/office/powerpoint/2010/main" val="374310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p19"/>
          <p:cNvSpPr txBox="1">
            <a:spLocks noGrp="1"/>
          </p:cNvSpPr>
          <p:nvPr>
            <p:ph type="title"/>
          </p:nvPr>
        </p:nvSpPr>
        <p:spPr>
          <a:xfrm>
            <a:off x="1009479" y="1149725"/>
            <a:ext cx="5760300" cy="5108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smtClean="0">
                <a:latin typeface="+mj-lt"/>
              </a:rPr>
              <a:t>Mở rộng</a:t>
            </a:r>
            <a:endParaRPr sz="2800" dirty="0">
              <a:latin typeface="+mj-lt"/>
            </a:endParaRPr>
          </a:p>
        </p:txBody>
      </p:sp>
      <p:sp>
        <p:nvSpPr>
          <p:cNvPr id="232" name="Google Shape;232;p19"/>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4" name="Rectangle 3"/>
          <p:cNvSpPr/>
          <p:nvPr/>
        </p:nvSpPr>
        <p:spPr>
          <a:xfrm>
            <a:off x="1130273" y="1931213"/>
            <a:ext cx="6682361" cy="2067233"/>
          </a:xfrm>
          <a:prstGeom prst="rect">
            <a:avLst/>
          </a:prstGeom>
        </p:spPr>
        <p:txBody>
          <a:bodyPr wrap="square">
            <a:spAutoFit/>
          </a:bodyPr>
          <a:lstStyle/>
          <a:p>
            <a:pPr marL="342900" indent="-342900" algn="just">
              <a:lnSpc>
                <a:spcPts val="2500"/>
              </a:lnSpc>
              <a:spcBef>
                <a:spcPts val="200"/>
              </a:spcBef>
              <a:spcAft>
                <a:spcPts val="200"/>
              </a:spcAft>
              <a:buFont typeface="Wingdings" panose="05000000000000000000" pitchFamily="2" charset="2"/>
              <a:buChar char="§"/>
            </a:pPr>
            <a:r>
              <a:rPr lang="en" sz="2000" dirty="0" smtClean="0">
                <a:solidFill>
                  <a:schemeClr val="accent2"/>
                </a:solidFill>
              </a:rPr>
              <a:t>Khi mắc bệnh kiết lị, mỗi bệnh nhân trong một ngày thải ra môi trường khoảng 300 triệu bào xác của trùng kiết lị. Chúng có thể tồn tại tới 9 tháng trong đất và nước. Vì vậy, khả năng lây bệnh là rất cao.</a:t>
            </a:r>
          </a:p>
          <a:p>
            <a:pPr marL="342900" indent="-342900" algn="just">
              <a:lnSpc>
                <a:spcPts val="2500"/>
              </a:lnSpc>
              <a:spcBef>
                <a:spcPts val="200"/>
              </a:spcBef>
              <a:spcAft>
                <a:spcPts val="200"/>
              </a:spcAft>
              <a:buFont typeface="Wingdings" panose="05000000000000000000" pitchFamily="2" charset="2"/>
              <a:buChar char="§"/>
            </a:pPr>
            <a:r>
              <a:rPr lang="en" sz="2000" dirty="0" smtClean="0">
                <a:solidFill>
                  <a:schemeClr val="accent2"/>
                </a:solidFill>
              </a:rPr>
              <a:t>Người bị bệnh kiết lị thường đau bụng, đi ngoài phân nhày, có lẫn máu.</a:t>
            </a:r>
            <a:endParaRPr lang="en-US" sz="2000"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barn(inVertical)">
                                      <p:cBhvr>
                                        <p:cTn id="7" dur="500"/>
                                        <p:tgtEl>
                                          <p:spTgt spid="2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8"/>
          <p:cNvSpPr txBox="1">
            <a:spLocks noGrp="1"/>
          </p:cNvSpPr>
          <p:nvPr>
            <p:ph type="ctrTitle" idx="4294967295"/>
          </p:nvPr>
        </p:nvSpPr>
        <p:spPr>
          <a:xfrm>
            <a:off x="332492" y="980790"/>
            <a:ext cx="5291700" cy="52891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800" dirty="0" smtClean="0">
                <a:solidFill>
                  <a:srgbClr val="81D1EC"/>
                </a:solidFill>
                <a:latin typeface="+mj-lt"/>
              </a:rPr>
              <a:t>Thảo luận và trả lời câu hỏi</a:t>
            </a:r>
            <a:endParaRPr sz="2800" dirty="0">
              <a:solidFill>
                <a:srgbClr val="81D1EC"/>
              </a:solidFill>
              <a:latin typeface="+mj-lt"/>
            </a:endParaRPr>
          </a:p>
        </p:txBody>
      </p:sp>
      <p:sp>
        <p:nvSpPr>
          <p:cNvPr id="211" name="Google Shape;211;p18"/>
          <p:cNvSpPr/>
          <p:nvPr/>
        </p:nvSpPr>
        <p:spPr>
          <a:xfrm>
            <a:off x="6817387" y="543516"/>
            <a:ext cx="282133" cy="26939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 name="Google Shape;212;p18"/>
          <p:cNvGrpSpPr/>
          <p:nvPr/>
        </p:nvGrpSpPr>
        <p:grpSpPr>
          <a:xfrm>
            <a:off x="7593468" y="45097"/>
            <a:ext cx="1208686" cy="1209005"/>
            <a:chOff x="6654650" y="3665275"/>
            <a:chExt cx="409100" cy="409125"/>
          </a:xfrm>
        </p:grpSpPr>
        <p:sp>
          <p:nvSpPr>
            <p:cNvPr id="213" name="Google Shape;213;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18"/>
          <p:cNvSpPr/>
          <p:nvPr/>
        </p:nvSpPr>
        <p:spPr>
          <a:xfrm rot="2466689">
            <a:off x="7033182" y="1453780"/>
            <a:ext cx="392001" cy="37429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8"/>
          <p:cNvSpPr/>
          <p:nvPr/>
        </p:nvSpPr>
        <p:spPr>
          <a:xfrm rot="-1609379">
            <a:off x="7720416" y="1262569"/>
            <a:ext cx="282082" cy="26934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8"/>
          <p:cNvSpPr/>
          <p:nvPr/>
        </p:nvSpPr>
        <p:spPr>
          <a:xfrm rot="2925831">
            <a:off x="8476971" y="1089196"/>
            <a:ext cx="211251" cy="20171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rot="-1609195">
            <a:off x="6983360" y="1029761"/>
            <a:ext cx="190312" cy="18171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8"/>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2" name="Rectangle 1"/>
          <p:cNvSpPr/>
          <p:nvPr/>
        </p:nvSpPr>
        <p:spPr>
          <a:xfrm>
            <a:off x="436221" y="1616327"/>
            <a:ext cx="8000908" cy="400110"/>
          </a:xfrm>
          <a:prstGeom prst="rect">
            <a:avLst/>
          </a:prstGeom>
        </p:spPr>
        <p:txBody>
          <a:bodyPr wrap="none">
            <a:spAutoFit/>
          </a:bodyPr>
          <a:lstStyle/>
          <a:p>
            <a:r>
              <a:rPr lang="en-US" sz="2000" i="1" dirty="0" smtClean="0">
                <a:solidFill>
                  <a:schemeClr val="accent2"/>
                </a:solidFill>
              </a:rPr>
              <a:t>Em hãy nêu một số biện pháp phòng chống bệnh sốt rét, bệnh kiết lị. </a:t>
            </a:r>
            <a:endParaRPr lang="en-US" sz="2000" i="1" dirty="0">
              <a:solidFill>
                <a:schemeClr val="accent2"/>
              </a:solidFill>
            </a:endParaRPr>
          </a:p>
        </p:txBody>
      </p:sp>
      <p:pic>
        <p:nvPicPr>
          <p:cNvPr id="5" name="Picture 4"/>
          <p:cNvPicPr>
            <a:picLocks noChangeAspect="1"/>
          </p:cNvPicPr>
          <p:nvPr/>
        </p:nvPicPr>
        <p:blipFill>
          <a:blip r:embed="rId3"/>
          <a:stretch>
            <a:fillRect/>
          </a:stretch>
        </p:blipFill>
        <p:spPr>
          <a:xfrm>
            <a:off x="665682" y="2360686"/>
            <a:ext cx="4140404" cy="2642911"/>
          </a:xfrm>
          <a:prstGeom prst="rect">
            <a:avLst/>
          </a:prstGeom>
        </p:spPr>
      </p:pic>
      <p:pic>
        <p:nvPicPr>
          <p:cNvPr id="6" name="Picture 5"/>
          <p:cNvPicPr>
            <a:picLocks noChangeAspect="1"/>
          </p:cNvPicPr>
          <p:nvPr/>
        </p:nvPicPr>
        <p:blipFill>
          <a:blip r:embed="rId4"/>
          <a:stretch>
            <a:fillRect/>
          </a:stretch>
        </p:blipFill>
        <p:spPr>
          <a:xfrm>
            <a:off x="5067410" y="2357220"/>
            <a:ext cx="3499954" cy="26463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barn(inVertical)">
                                      <p:cBhvr>
                                        <p:cTn id="7" dur="5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1" name="Google Shape;211;p18"/>
          <p:cNvSpPr/>
          <p:nvPr/>
        </p:nvSpPr>
        <p:spPr>
          <a:xfrm>
            <a:off x="6911873" y="3520532"/>
            <a:ext cx="282133" cy="26939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 name="Google Shape;212;p18"/>
          <p:cNvGrpSpPr/>
          <p:nvPr/>
        </p:nvGrpSpPr>
        <p:grpSpPr>
          <a:xfrm>
            <a:off x="7593468" y="45097"/>
            <a:ext cx="1208686" cy="1209005"/>
            <a:chOff x="6654650" y="3665275"/>
            <a:chExt cx="409100" cy="409125"/>
          </a:xfrm>
        </p:grpSpPr>
        <p:sp>
          <p:nvSpPr>
            <p:cNvPr id="213" name="Google Shape;213;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18"/>
          <p:cNvSpPr/>
          <p:nvPr/>
        </p:nvSpPr>
        <p:spPr>
          <a:xfrm rot="2466689">
            <a:off x="5439284" y="3431525"/>
            <a:ext cx="392001" cy="37429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8"/>
          <p:cNvSpPr/>
          <p:nvPr/>
        </p:nvSpPr>
        <p:spPr>
          <a:xfrm rot="-1609379">
            <a:off x="7720416" y="1262569"/>
            <a:ext cx="282082" cy="26934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8"/>
          <p:cNvSpPr/>
          <p:nvPr/>
        </p:nvSpPr>
        <p:spPr>
          <a:xfrm rot="2925831">
            <a:off x="8476971" y="1089196"/>
            <a:ext cx="211251" cy="20171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rot="-1609195">
            <a:off x="6983360" y="1029761"/>
            <a:ext cx="190312" cy="18171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8"/>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3" name="Rounded Rectangle 2"/>
          <p:cNvSpPr/>
          <p:nvPr/>
        </p:nvSpPr>
        <p:spPr>
          <a:xfrm>
            <a:off x="1024129" y="4414736"/>
            <a:ext cx="2377440" cy="555955"/>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Bệnh sốt rét</a:t>
            </a:r>
            <a:endParaRPr lang="en-US" sz="2000" dirty="0"/>
          </a:p>
        </p:txBody>
      </p:sp>
      <p:sp>
        <p:nvSpPr>
          <p:cNvPr id="4" name="Rectangle 3"/>
          <p:cNvSpPr/>
          <p:nvPr/>
        </p:nvSpPr>
        <p:spPr>
          <a:xfrm>
            <a:off x="73877" y="1254102"/>
            <a:ext cx="4957304" cy="3477875"/>
          </a:xfrm>
          <a:prstGeom prst="rect">
            <a:avLst/>
          </a:prstGeom>
        </p:spPr>
        <p:txBody>
          <a:bodyPr wrap="square">
            <a:spAutoFit/>
          </a:bodyPr>
          <a:lstStyle/>
          <a:p>
            <a:pPr marL="342900" indent="-342900" algn="just">
              <a:buFont typeface="Wingdings" panose="05000000000000000000" pitchFamily="2" charset="2"/>
              <a:buChar char="§"/>
            </a:pPr>
            <a:r>
              <a:rPr lang="en-US" sz="2000" i="1" dirty="0" smtClean="0">
                <a:solidFill>
                  <a:schemeClr val="accent2"/>
                </a:solidFill>
              </a:rPr>
              <a:t>Đi ngủ buông màn</a:t>
            </a:r>
          </a:p>
          <a:p>
            <a:pPr marL="342900" indent="-342900" algn="just">
              <a:buFont typeface="Wingdings" panose="05000000000000000000" pitchFamily="2" charset="2"/>
              <a:buChar char="§"/>
            </a:pPr>
            <a:r>
              <a:rPr lang="en-US" sz="2000" dirty="0" smtClean="0">
                <a:solidFill>
                  <a:schemeClr val="accent2"/>
                </a:solidFill>
              </a:rPr>
              <a:t>Xoa kem xua muỗi, đốt hương xua muỗi.</a:t>
            </a:r>
          </a:p>
          <a:p>
            <a:pPr marL="342900" indent="-342900" algn="just">
              <a:buFont typeface="Wingdings" panose="05000000000000000000" pitchFamily="2" charset="2"/>
              <a:buChar char="§"/>
            </a:pPr>
            <a:r>
              <a:rPr lang="vi-VN" sz="2000" dirty="0" smtClean="0">
                <a:solidFill>
                  <a:schemeClr val="accent2"/>
                </a:solidFill>
              </a:rPr>
              <a:t>Phát </a:t>
            </a:r>
            <a:r>
              <a:rPr lang="vi-VN" sz="2000" dirty="0">
                <a:solidFill>
                  <a:schemeClr val="accent2"/>
                </a:solidFill>
              </a:rPr>
              <a:t>quang bụi rậm, khơi thông cống rãnh quanh </a:t>
            </a:r>
            <a:r>
              <a:rPr lang="vi-VN" sz="2000" dirty="0" smtClean="0">
                <a:solidFill>
                  <a:schemeClr val="accent2"/>
                </a:solidFill>
              </a:rPr>
              <a:t>nhà</a:t>
            </a:r>
            <a:r>
              <a:rPr lang="en-US" sz="2000" dirty="0" smtClean="0">
                <a:solidFill>
                  <a:schemeClr val="accent2"/>
                </a:solidFill>
              </a:rPr>
              <a:t>, </a:t>
            </a:r>
            <a:r>
              <a:rPr lang="vi-VN" sz="2000" dirty="0" smtClean="0">
                <a:solidFill>
                  <a:schemeClr val="accent2"/>
                </a:solidFill>
              </a:rPr>
              <a:t>mặc </a:t>
            </a:r>
            <a:r>
              <a:rPr lang="vi-VN" sz="2000" dirty="0">
                <a:solidFill>
                  <a:schemeClr val="accent2"/>
                </a:solidFill>
              </a:rPr>
              <a:t>quần áo dài vào buổi </a:t>
            </a:r>
            <a:r>
              <a:rPr lang="vi-VN" sz="2000" dirty="0" smtClean="0">
                <a:solidFill>
                  <a:schemeClr val="accent2"/>
                </a:solidFill>
              </a:rPr>
              <a:t>tối</a:t>
            </a:r>
            <a:endParaRPr lang="en-US" sz="2000" dirty="0" smtClean="0">
              <a:solidFill>
                <a:schemeClr val="accent2"/>
              </a:solidFill>
            </a:endParaRPr>
          </a:p>
          <a:p>
            <a:pPr marL="342900" indent="-342900" algn="just">
              <a:buFont typeface="Wingdings" panose="05000000000000000000" pitchFamily="2" charset="2"/>
              <a:buChar char="§"/>
            </a:pPr>
            <a:r>
              <a:rPr lang="en-US" sz="2000" dirty="0" smtClean="0">
                <a:solidFill>
                  <a:schemeClr val="accent2"/>
                </a:solidFill>
              </a:rPr>
              <a:t>Khơi </a:t>
            </a:r>
            <a:r>
              <a:rPr lang="vi-VN" sz="2000" dirty="0" smtClean="0">
                <a:solidFill>
                  <a:schemeClr val="accent2"/>
                </a:solidFill>
              </a:rPr>
              <a:t>thông </a:t>
            </a:r>
            <a:r>
              <a:rPr lang="vi-VN" sz="2000" dirty="0">
                <a:solidFill>
                  <a:schemeClr val="accent2"/>
                </a:solidFill>
              </a:rPr>
              <a:t>dòng chảy, vớt rong rêu làm thoáng mặt nước</a:t>
            </a:r>
            <a:r>
              <a:rPr lang="vi-VN" sz="2000" dirty="0" smtClean="0">
                <a:solidFill>
                  <a:schemeClr val="accent2"/>
                </a:solidFill>
              </a:rPr>
              <a:t>.</a:t>
            </a:r>
            <a:endParaRPr lang="en-US" sz="2000" dirty="0" smtClean="0">
              <a:solidFill>
                <a:schemeClr val="accent2"/>
              </a:solidFill>
            </a:endParaRPr>
          </a:p>
          <a:p>
            <a:pPr marL="342900" indent="-342900" algn="just">
              <a:buFont typeface="Wingdings" panose="05000000000000000000" pitchFamily="2" charset="2"/>
              <a:buChar char="§"/>
            </a:pPr>
            <a:r>
              <a:rPr lang="en-US" sz="2000" dirty="0" smtClean="0">
                <a:solidFill>
                  <a:schemeClr val="accent2"/>
                </a:solidFill>
              </a:rPr>
              <a:t>An toàn truyền máu, đặc biệt với người có tiền sử sốt rét. </a:t>
            </a:r>
          </a:p>
          <a:p>
            <a:pPr marL="342900" indent="-342900" algn="just">
              <a:buFont typeface="Wingdings" panose="05000000000000000000" pitchFamily="2" charset="2"/>
              <a:buChar char="§"/>
            </a:pPr>
            <a:endParaRPr lang="en-US" sz="2000" dirty="0">
              <a:solidFill>
                <a:schemeClr val="accent2"/>
              </a:solidFill>
            </a:endParaRPr>
          </a:p>
        </p:txBody>
      </p:sp>
      <p:sp>
        <p:nvSpPr>
          <p:cNvPr id="15" name="Rounded Rectangle 14"/>
          <p:cNvSpPr/>
          <p:nvPr/>
        </p:nvSpPr>
        <p:spPr>
          <a:xfrm>
            <a:off x="6239392" y="4414735"/>
            <a:ext cx="2377440" cy="555955"/>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Bệnh kiết lị</a:t>
            </a:r>
            <a:endParaRPr lang="en-US" sz="2000" dirty="0"/>
          </a:p>
        </p:txBody>
      </p:sp>
      <p:sp>
        <p:nvSpPr>
          <p:cNvPr id="5" name="Rectangle 4"/>
          <p:cNvSpPr/>
          <p:nvPr/>
        </p:nvSpPr>
        <p:spPr>
          <a:xfrm>
            <a:off x="5225700" y="1423379"/>
            <a:ext cx="3957459" cy="1938992"/>
          </a:xfrm>
          <a:prstGeom prst="rect">
            <a:avLst/>
          </a:prstGeom>
        </p:spPr>
        <p:txBody>
          <a:bodyPr wrap="square">
            <a:spAutoFit/>
          </a:bodyPr>
          <a:lstStyle/>
          <a:p>
            <a:pPr marL="342900" indent="-342900">
              <a:buFont typeface="Wingdings" panose="05000000000000000000" pitchFamily="2" charset="2"/>
              <a:buChar char="§"/>
            </a:pPr>
            <a:r>
              <a:rPr lang="en-US" sz="2000" dirty="0" smtClean="0">
                <a:solidFill>
                  <a:schemeClr val="accent2"/>
                </a:solidFill>
                <a:latin typeface="+mn-lt"/>
                <a:ea typeface="Calibri" panose="020F0502020204030204" pitchFamily="34" charset="0"/>
              </a:rPr>
              <a:t>Rửa sạch tay trước khi ăn, ăn chín uống sôi</a:t>
            </a:r>
          </a:p>
          <a:p>
            <a:pPr marL="342900" indent="-342900">
              <a:buFont typeface="Wingdings" panose="05000000000000000000" pitchFamily="2" charset="2"/>
              <a:buChar char="§"/>
            </a:pPr>
            <a:r>
              <a:rPr lang="en-US" sz="2000" dirty="0">
                <a:solidFill>
                  <a:schemeClr val="accent2"/>
                </a:solidFill>
                <a:latin typeface="+mn-lt"/>
              </a:rPr>
              <a:t>Rửa sạch rau sống, thức ăn cần đậy kỹ tránh ruồi nhặn</a:t>
            </a:r>
            <a:r>
              <a:rPr lang="en-US" sz="2000" dirty="0" smtClean="0">
                <a:solidFill>
                  <a:schemeClr val="accent2"/>
                </a:solidFill>
                <a:latin typeface="+mn-lt"/>
              </a:rPr>
              <a:t>.</a:t>
            </a:r>
          </a:p>
          <a:p>
            <a:pPr marL="342900" indent="-342900">
              <a:buFont typeface="Wingdings" panose="05000000000000000000" pitchFamily="2" charset="2"/>
              <a:buChar char="§"/>
            </a:pPr>
            <a:r>
              <a:rPr lang="vi-VN" sz="2000" dirty="0">
                <a:solidFill>
                  <a:schemeClr val="accent2"/>
                </a:solidFill>
                <a:latin typeface="+mn-lt"/>
              </a:rPr>
              <a:t>Vệ sinh môi trường ở sạch sẽ</a:t>
            </a:r>
            <a:endParaRPr lang="en-US" sz="2000" dirty="0" smtClean="0">
              <a:solidFill>
                <a:schemeClr val="accent2"/>
              </a:solidFill>
              <a:latin typeface="+mn-lt"/>
              <a:ea typeface="Calibri" panose="020F0502020204030204" pitchFamily="34" charset="0"/>
            </a:endParaRPr>
          </a:p>
          <a:p>
            <a:pPr marL="342900" indent="-342900">
              <a:buFont typeface="Wingdings" panose="05000000000000000000" pitchFamily="2" charset="2"/>
              <a:buChar char="§"/>
            </a:pPr>
            <a:endParaRPr lang="en-US" sz="2000" dirty="0">
              <a:solidFill>
                <a:schemeClr val="accent2"/>
              </a:solidFill>
              <a:latin typeface="+mn-lt"/>
            </a:endParaRPr>
          </a:p>
        </p:txBody>
      </p:sp>
      <p:sp>
        <p:nvSpPr>
          <p:cNvPr id="2" name="Rectangle 1"/>
          <p:cNvSpPr/>
          <p:nvPr/>
        </p:nvSpPr>
        <p:spPr>
          <a:xfrm>
            <a:off x="-87783" y="810788"/>
            <a:ext cx="9270941" cy="400110"/>
          </a:xfrm>
          <a:prstGeom prst="rect">
            <a:avLst/>
          </a:prstGeom>
        </p:spPr>
        <p:txBody>
          <a:bodyPr wrap="square">
            <a:spAutoFit/>
          </a:bodyPr>
          <a:lstStyle/>
          <a:p>
            <a:pPr algn="ctr"/>
            <a:r>
              <a:rPr lang="en-US" sz="2000" b="1" dirty="0" smtClean="0">
                <a:solidFill>
                  <a:schemeClr val="accent1"/>
                </a:solidFill>
              </a:rPr>
              <a:t>Một </a:t>
            </a:r>
            <a:r>
              <a:rPr lang="en-US" sz="2000" b="1" dirty="0">
                <a:solidFill>
                  <a:schemeClr val="accent1"/>
                </a:solidFill>
              </a:rPr>
              <a:t>số biện pháp phòng chống bệnh sốt rét, bệnh kiết lị. </a:t>
            </a:r>
            <a:endParaRPr lang="en-US" sz="2000" b="1" dirty="0">
              <a:solidFill>
                <a:schemeClr val="accent1"/>
              </a:solidFill>
            </a:endParaRPr>
          </a:p>
        </p:txBody>
      </p:sp>
    </p:spTree>
    <p:extLst>
      <p:ext uri="{BB962C8B-B14F-4D97-AF65-F5344CB8AC3E}">
        <p14:creationId xmlns:p14="http://schemas.microsoft.com/office/powerpoint/2010/main" val="52512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5" grpId="0" animBg="1"/>
      <p:bldP spid="5"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0"/>
          <p:cNvSpPr txBox="1">
            <a:spLocks noGrp="1"/>
          </p:cNvSpPr>
          <p:nvPr>
            <p:ph type="title"/>
          </p:nvPr>
        </p:nvSpPr>
        <p:spPr>
          <a:xfrm>
            <a:off x="2663743" y="484707"/>
            <a:ext cx="6321000" cy="47424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smtClean="0">
                <a:latin typeface="+mj-lt"/>
              </a:rPr>
              <a:t>Luyện tập mở rộng</a:t>
            </a:r>
            <a:endParaRPr sz="2600" dirty="0">
              <a:latin typeface="+mj-lt"/>
            </a:endParaRPr>
          </a:p>
        </p:txBody>
      </p:sp>
      <p:sp>
        <p:nvSpPr>
          <p:cNvPr id="241" name="Google Shape;241;p20"/>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7" name="Rectangle 6"/>
          <p:cNvSpPr/>
          <p:nvPr/>
        </p:nvSpPr>
        <p:spPr>
          <a:xfrm>
            <a:off x="536549" y="1200780"/>
            <a:ext cx="6907122" cy="759182"/>
          </a:xfrm>
          <a:prstGeom prst="rect">
            <a:avLst/>
          </a:prstGeom>
        </p:spPr>
        <p:txBody>
          <a:bodyPr wrap="square">
            <a:spAutoFit/>
          </a:bodyPr>
          <a:lstStyle/>
          <a:p>
            <a:pPr algn="just">
              <a:lnSpc>
                <a:spcPts val="2600"/>
              </a:lnSpc>
              <a:spcBef>
                <a:spcPts val="200"/>
              </a:spcBef>
              <a:spcAft>
                <a:spcPts val="200"/>
              </a:spcAft>
            </a:pPr>
            <a:r>
              <a:rPr lang="en" sz="2000" i="1" dirty="0" smtClean="0">
                <a:solidFill>
                  <a:schemeClr val="accent2"/>
                </a:solidFill>
              </a:rPr>
              <a:t>Em hãy cho biết tên nguyên sinh vật trong Hình 17.3, 17.4, 17.5 tương ứng với từng ích lợi, tác hại  </a:t>
            </a:r>
            <a:r>
              <a:rPr lang="en-US" sz="2000" i="1" dirty="0" smtClean="0">
                <a:solidFill>
                  <a:schemeClr val="accent2"/>
                </a:solidFill>
              </a:rPr>
              <a:t>t</a:t>
            </a:r>
            <a:r>
              <a:rPr lang="en" sz="2000" i="1" dirty="0" smtClean="0">
                <a:solidFill>
                  <a:schemeClr val="accent2"/>
                </a:solidFill>
              </a:rPr>
              <a:t>rong Bảng 17.1</a:t>
            </a:r>
            <a:endParaRPr lang="en-US" sz="2000" i="1" dirty="0">
              <a:solidFill>
                <a:schemeClr val="accent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810786895"/>
              </p:ext>
            </p:extLst>
          </p:nvPr>
        </p:nvGraphicFramePr>
        <p:xfrm>
          <a:off x="256939" y="2176844"/>
          <a:ext cx="8501653" cy="1624014"/>
        </p:xfrm>
        <a:graphic>
          <a:graphicData uri="http://schemas.openxmlformats.org/drawingml/2006/table">
            <a:tbl>
              <a:tblPr firstRow="1" firstCol="1" bandRow="1">
                <a:tableStyleId>{B46BF66B-BF0D-49A5-ABA2-E6C1EFEF6E1B}</a:tableStyleId>
              </a:tblPr>
              <a:tblGrid>
                <a:gridCol w="4647570"/>
                <a:gridCol w="3854083"/>
              </a:tblGrid>
              <a:tr h="303129">
                <a:tc>
                  <a:txBody>
                    <a:bodyPr/>
                    <a:lstStyle/>
                    <a:p>
                      <a:pPr marL="0" marR="0" algn="ctr">
                        <a:lnSpc>
                          <a:spcPts val="5000"/>
                        </a:lnSpc>
                        <a:spcBef>
                          <a:spcPts val="200"/>
                        </a:spcBef>
                        <a:spcAft>
                          <a:spcPts val="200"/>
                        </a:spcAft>
                        <a:tabLst>
                          <a:tab pos="360045" algn="l"/>
                          <a:tab pos="720090" algn="l"/>
                        </a:tabLst>
                      </a:pPr>
                      <a:r>
                        <a:rPr lang="nl-NL" sz="2000" b="1" dirty="0" smtClean="0">
                          <a:solidFill>
                            <a:schemeClr val="bg1"/>
                          </a:solidFill>
                          <a:effectLst/>
                        </a:rPr>
                        <a:t>Ích lợi/tác hại của nguyên sinh vật</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6" marR="64956" marT="0" marB="0">
                    <a:solidFill>
                      <a:schemeClr val="accent2"/>
                    </a:solidFill>
                  </a:tcPr>
                </a:tc>
                <a:tc>
                  <a:txBody>
                    <a:bodyPr/>
                    <a:lstStyle/>
                    <a:p>
                      <a:pPr marL="0" marR="0" algn="ctr">
                        <a:lnSpc>
                          <a:spcPts val="5000"/>
                        </a:lnSpc>
                        <a:spcBef>
                          <a:spcPts val="200"/>
                        </a:spcBef>
                        <a:spcAft>
                          <a:spcPts val="200"/>
                        </a:spcAft>
                        <a:tabLst>
                          <a:tab pos="360045" algn="l"/>
                          <a:tab pos="720090" algn="l"/>
                        </a:tabLst>
                      </a:pPr>
                      <a:r>
                        <a:rPr lang="nl-NL" sz="2000" b="1" dirty="0">
                          <a:solidFill>
                            <a:schemeClr val="bg1"/>
                          </a:solidFill>
                          <a:effectLst/>
                        </a:rPr>
                        <a:t>Tên nguyên sinh vật</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6" marR="64956" marT="0" marB="0">
                    <a:solidFill>
                      <a:schemeClr val="accent2"/>
                    </a:solidFill>
                  </a:tcPr>
                </a:tc>
              </a:tr>
              <a:tr h="303129">
                <a:tc>
                  <a:txBody>
                    <a:bodyPr/>
                    <a:lstStyle/>
                    <a:p>
                      <a:pPr marL="0" marR="0" algn="just">
                        <a:lnSpc>
                          <a:spcPts val="5000"/>
                        </a:lnSpc>
                        <a:spcBef>
                          <a:spcPts val="200"/>
                        </a:spcBef>
                        <a:spcAft>
                          <a:spcPts val="200"/>
                        </a:spcAft>
                        <a:tabLst>
                          <a:tab pos="360045" algn="l"/>
                          <a:tab pos="720090" algn="l"/>
                        </a:tabLst>
                      </a:pPr>
                      <a:r>
                        <a:rPr lang="nl-NL" sz="2000" dirty="0">
                          <a:effectLst/>
                        </a:rPr>
                        <a:t>Làm thức ăn cho động vật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956" marR="64956" marT="0" marB="0"/>
                </a:tc>
                <a:tc>
                  <a:txBody>
                    <a:bodyPr/>
                    <a:lstStyle/>
                    <a:p>
                      <a:pPr marL="0" marR="0" algn="just">
                        <a:lnSpc>
                          <a:spcPts val="5000"/>
                        </a:lnSpc>
                        <a:spcBef>
                          <a:spcPts val="200"/>
                        </a:spcBef>
                        <a:spcAft>
                          <a:spcPts val="200"/>
                        </a:spcAft>
                        <a:tabLst>
                          <a:tab pos="360045" algn="l"/>
                          <a:tab pos="720090" algn="l"/>
                        </a:tabLst>
                      </a:pPr>
                      <a:r>
                        <a:rPr lang="nl-NL" sz="2000" dirty="0">
                          <a:effectLst/>
                        </a:rPr>
                        <a:t>Trùng giày, trùng roi, tảo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956" marR="64956" marT="0" marB="0"/>
                </a:tc>
              </a:tr>
              <a:tr h="303129">
                <a:tc>
                  <a:txBody>
                    <a:bodyPr/>
                    <a:lstStyle/>
                    <a:p>
                      <a:pPr marL="0" marR="0" algn="just">
                        <a:lnSpc>
                          <a:spcPts val="5000"/>
                        </a:lnSpc>
                        <a:spcBef>
                          <a:spcPts val="200"/>
                        </a:spcBef>
                        <a:spcAft>
                          <a:spcPts val="200"/>
                        </a:spcAft>
                        <a:tabLst>
                          <a:tab pos="360045" algn="l"/>
                          <a:tab pos="720090" algn="l"/>
                        </a:tabLst>
                      </a:pPr>
                      <a:r>
                        <a:rPr lang="nl-NL" sz="2000" dirty="0">
                          <a:effectLst/>
                        </a:rPr>
                        <a:t>Gây bệnh cho động vật và con người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956" marR="64956" marT="0" marB="0"/>
                </a:tc>
                <a:tc>
                  <a:txBody>
                    <a:bodyPr/>
                    <a:lstStyle/>
                    <a:p>
                      <a:pPr marL="0" marR="0" algn="just">
                        <a:lnSpc>
                          <a:spcPts val="5000"/>
                        </a:lnSpc>
                        <a:spcBef>
                          <a:spcPts val="200"/>
                        </a:spcBef>
                        <a:spcAft>
                          <a:spcPts val="200"/>
                        </a:spcAft>
                        <a:tabLst>
                          <a:tab pos="360045" algn="l"/>
                          <a:tab pos="720090" algn="l"/>
                        </a:tabLst>
                      </a:pPr>
                      <a:r>
                        <a:rPr lang="nl-NL" sz="2000" dirty="0">
                          <a:effectLst/>
                        </a:rPr>
                        <a:t>Trùng sốt rét, trùng kiết lị.</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956" marR="64956"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barn(inVertical)">
                                      <p:cBhvr>
                                        <p:cTn id="7" dur="500"/>
                                        <p:tgtEl>
                                          <p:spTgt spid="2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3" name="Rectangle 2"/>
          <p:cNvSpPr/>
          <p:nvPr/>
        </p:nvSpPr>
        <p:spPr>
          <a:xfrm>
            <a:off x="1921770" y="486649"/>
            <a:ext cx="5352747" cy="492443"/>
          </a:xfrm>
          <a:prstGeom prst="rect">
            <a:avLst/>
          </a:prstGeom>
        </p:spPr>
        <p:txBody>
          <a:bodyPr wrap="none">
            <a:spAutoFit/>
          </a:bodyPr>
          <a:lstStyle/>
          <a:p>
            <a:r>
              <a:rPr lang="en" sz="2600" b="1" dirty="0" smtClean="0">
                <a:solidFill>
                  <a:schemeClr val="bg1"/>
                </a:solidFill>
              </a:rPr>
              <a:t>TỔNG KẾT KIẾN THỨC BÀI HỌC</a:t>
            </a:r>
            <a:endParaRPr lang="en-US" sz="2600" b="1" dirty="0">
              <a:solidFill>
                <a:schemeClr val="bg1"/>
              </a:solidFill>
            </a:endParaRPr>
          </a:p>
        </p:txBody>
      </p:sp>
      <p:pic>
        <p:nvPicPr>
          <p:cNvPr id="4" name="Picture 3"/>
          <p:cNvPicPr>
            <a:picLocks noChangeAspect="1"/>
          </p:cNvPicPr>
          <p:nvPr/>
        </p:nvPicPr>
        <p:blipFill>
          <a:blip r:embed="rId2"/>
          <a:stretch>
            <a:fillRect/>
          </a:stretch>
        </p:blipFill>
        <p:spPr>
          <a:xfrm>
            <a:off x="709576" y="1327023"/>
            <a:ext cx="7746796" cy="3618052"/>
          </a:xfrm>
          <a:prstGeom prst="rect">
            <a:avLst/>
          </a:prstGeom>
        </p:spPr>
      </p:pic>
    </p:spTree>
    <p:extLst>
      <p:ext uri="{BB962C8B-B14F-4D97-AF65-F5344CB8AC3E}">
        <p14:creationId xmlns:p14="http://schemas.microsoft.com/office/powerpoint/2010/main" val="309199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8"/>
          <p:cNvSpPr txBox="1">
            <a:spLocks noGrp="1"/>
          </p:cNvSpPr>
          <p:nvPr>
            <p:ph type="title"/>
          </p:nvPr>
        </p:nvSpPr>
        <p:spPr>
          <a:xfrm>
            <a:off x="1254466" y="1307365"/>
            <a:ext cx="7065818" cy="764885"/>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sz="2200" i="1" dirty="0" smtClean="0">
                <a:latin typeface="+mj-lt"/>
              </a:rPr>
              <a:t>Em hãy nêu một số biện pháp vệ sinh ăn uống </a:t>
            </a:r>
            <a:br>
              <a:rPr lang="en" sz="2200" i="1" dirty="0" smtClean="0">
                <a:latin typeface="+mj-lt"/>
              </a:rPr>
            </a:br>
            <a:r>
              <a:rPr lang="en" sz="2200" i="1" dirty="0" smtClean="0">
                <a:latin typeface="+mj-lt"/>
              </a:rPr>
              <a:t>để phòng trừ các bệnh do nguyên sinh vật gây nên.</a:t>
            </a:r>
            <a:endParaRPr sz="2200" i="1" dirty="0">
              <a:latin typeface="+mj-lt"/>
            </a:endParaRPr>
          </a:p>
        </p:txBody>
      </p:sp>
      <p:sp>
        <p:nvSpPr>
          <p:cNvPr id="309" name="Google Shape;309;p28"/>
          <p:cNvSpPr/>
          <p:nvPr/>
        </p:nvSpPr>
        <p:spPr>
          <a:xfrm>
            <a:off x="1141111" y="2468470"/>
            <a:ext cx="3574473" cy="1852200"/>
          </a:xfrm>
          <a:prstGeom prst="homePlate">
            <a:avLst>
              <a:gd name="adj" fmla="val 30129"/>
            </a:avLst>
          </a:prstGeom>
          <a:solidFill>
            <a:schemeClr val="accent1">
              <a:lumMod val="75000"/>
            </a:schemeClr>
          </a:solidFill>
          <a:ln>
            <a:noFill/>
          </a:ln>
        </p:spPr>
        <p:txBody>
          <a:bodyPr spcFirstLastPara="1" wrap="square" lIns="91425" tIns="91425" rIns="91425" bIns="91425" anchor="ctr" anchorCtr="0">
            <a:noAutofit/>
          </a:bodyPr>
          <a:lstStyle/>
          <a:p>
            <a:pPr algn="just"/>
            <a:r>
              <a:rPr lang="vi-VN" sz="2000" dirty="0">
                <a:solidFill>
                  <a:srgbClr val="FFFF00"/>
                </a:solidFill>
              </a:rPr>
              <a:t>Luôn ăn chín, uống sôi để hạn chế nguy cơ lây truyền bệnh qua thực phẩm.</a:t>
            </a:r>
          </a:p>
        </p:txBody>
      </p:sp>
      <p:sp>
        <p:nvSpPr>
          <p:cNvPr id="310" name="Google Shape;310;p28"/>
          <p:cNvSpPr/>
          <p:nvPr/>
        </p:nvSpPr>
        <p:spPr>
          <a:xfrm>
            <a:off x="4331183" y="2468470"/>
            <a:ext cx="4366953" cy="1852200"/>
          </a:xfrm>
          <a:prstGeom prst="chevron">
            <a:avLst>
              <a:gd name="adj" fmla="val 29853"/>
            </a:avLst>
          </a:prstGeom>
          <a:solidFill>
            <a:schemeClr val="accent1"/>
          </a:solidFill>
          <a:ln>
            <a:noFill/>
          </a:ln>
        </p:spPr>
        <p:txBody>
          <a:bodyPr spcFirstLastPara="1" wrap="square" lIns="91425" tIns="91425" rIns="91425" bIns="91425" anchor="ctr" anchorCtr="0">
            <a:noAutofit/>
          </a:bodyPr>
          <a:lstStyle/>
          <a:p>
            <a:pPr lvl="0" algn="just"/>
            <a:r>
              <a:rPr lang="vi-VN" sz="2000" dirty="0">
                <a:solidFill>
                  <a:srgbClr val="FFFF00"/>
                </a:solidFill>
              </a:rPr>
              <a:t>Không sử dụng đũa, thìa cá nhân để lấy các món ăn dùng chung nhằm hạn chế nguy cơ lây nhiễm virus, vi khuẩn qua đường ăn uống</a:t>
            </a:r>
            <a:endParaRPr sz="2000" dirty="0">
              <a:solidFill>
                <a:srgbClr val="FFFF00"/>
              </a:solidFill>
              <a:latin typeface="Roboto Condensed"/>
              <a:ea typeface="Roboto Condensed"/>
              <a:cs typeface="Roboto Condensed"/>
              <a:sym typeface="Roboto Condensed"/>
            </a:endParaRPr>
          </a:p>
        </p:txBody>
      </p:sp>
      <p:sp>
        <p:nvSpPr>
          <p:cNvPr id="312" name="Google Shape;312;p28"/>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barn(inVertical)">
                                      <p:cBhvr>
                                        <p:cTn id="7" dur="500"/>
                                        <p:tgtEl>
                                          <p:spTgt spid="3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9"/>
                                        </p:tgtEl>
                                        <p:attrNameLst>
                                          <p:attrName>style.visibility</p:attrName>
                                        </p:attrNameLst>
                                      </p:cBhvr>
                                      <p:to>
                                        <p:strVal val="visible"/>
                                      </p:to>
                                    </p:set>
                                    <p:animEffect transition="in" filter="wipe(down)">
                                      <p:cBhvr>
                                        <p:cTn id="12" dur="500"/>
                                        <p:tgtEl>
                                          <p:spTgt spid="30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0"/>
                                        </p:tgtEl>
                                        <p:attrNameLst>
                                          <p:attrName>style.visibility</p:attrName>
                                        </p:attrNameLst>
                                      </p:cBhvr>
                                      <p:to>
                                        <p:strVal val="visible"/>
                                      </p:to>
                                    </p:set>
                                    <p:animEffect transition="in" filter="wipe(down)">
                                      <p:cBhvr>
                                        <p:cTn id="15" dur="5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p:bldP spid="309" grpId="0" animBg="1"/>
      <p:bldP spid="3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3" name="Title 1"/>
          <p:cNvSpPr txBox="1">
            <a:spLocks/>
          </p:cNvSpPr>
          <p:nvPr/>
        </p:nvSpPr>
        <p:spPr>
          <a:xfrm>
            <a:off x="162875" y="563320"/>
            <a:ext cx="9105484" cy="70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i="1" dirty="0" smtClean="0">
                <a:solidFill>
                  <a:schemeClr val="bg1"/>
                </a:solidFill>
                <a:latin typeface="+mj-lt"/>
              </a:rPr>
              <a:t>Em hãy thiết kế một bản tuyên truyền </a:t>
            </a:r>
            <a:br>
              <a:rPr lang="en-US" sz="2000" b="1" i="1" dirty="0" smtClean="0">
                <a:solidFill>
                  <a:schemeClr val="bg1"/>
                </a:solidFill>
                <a:latin typeface="+mj-lt"/>
              </a:rPr>
            </a:br>
            <a:r>
              <a:rPr lang="en-US" sz="2000" b="1" i="1" dirty="0" smtClean="0">
                <a:solidFill>
                  <a:schemeClr val="bg1"/>
                </a:solidFill>
                <a:latin typeface="+mj-lt"/>
              </a:rPr>
              <a:t>về bệnh và cách phòng bệnh sốt rét </a:t>
            </a:r>
            <a:endParaRPr lang="en-US" sz="2000" b="1" i="1" dirty="0">
              <a:solidFill>
                <a:schemeClr val="bg1"/>
              </a:solidFill>
              <a:latin typeface="+mj-lt"/>
            </a:endParaRPr>
          </a:p>
        </p:txBody>
      </p:sp>
      <p:sp>
        <p:nvSpPr>
          <p:cNvPr id="4" name="Rectangle 3"/>
          <p:cNvSpPr/>
          <p:nvPr/>
        </p:nvSpPr>
        <p:spPr>
          <a:xfrm>
            <a:off x="200410" y="1439339"/>
            <a:ext cx="3632756" cy="2062103"/>
          </a:xfrm>
          <a:prstGeom prst="rect">
            <a:avLst/>
          </a:prstGeom>
        </p:spPr>
        <p:txBody>
          <a:bodyPr wrap="square">
            <a:spAutoFit/>
          </a:bodyPr>
          <a:lstStyle/>
          <a:p>
            <a:pPr fontAlgn="base"/>
            <a:r>
              <a:rPr lang="vi-VN" sz="1800" b="1" dirty="0">
                <a:solidFill>
                  <a:srgbClr val="333333"/>
                </a:solidFill>
                <a:latin typeface="+mn-lt"/>
              </a:rPr>
              <a:t>Biểu hiện của bệnh sốt rét</a:t>
            </a:r>
            <a:endParaRPr lang="vi-VN" sz="1800" dirty="0">
              <a:solidFill>
                <a:srgbClr val="333333"/>
              </a:solidFill>
              <a:latin typeface="+mn-lt"/>
            </a:endParaRPr>
          </a:p>
          <a:p>
            <a:pPr algn="just" fontAlgn="base"/>
            <a:r>
              <a:rPr lang="en-US" sz="1800" dirty="0" smtClean="0">
                <a:solidFill>
                  <a:srgbClr val="FFFF00"/>
                </a:solidFill>
              </a:rPr>
              <a:t>B</a:t>
            </a:r>
            <a:r>
              <a:rPr lang="vi-VN" sz="1800" dirty="0" smtClean="0">
                <a:solidFill>
                  <a:srgbClr val="FFFF00"/>
                </a:solidFill>
              </a:rPr>
              <a:t>ao </a:t>
            </a:r>
            <a:r>
              <a:rPr lang="vi-VN" sz="1800" dirty="0">
                <a:solidFill>
                  <a:srgbClr val="FFFF00"/>
                </a:solidFill>
              </a:rPr>
              <a:t>gồm các cơn sốt điển hình trải qua 3 giai đoạn: Rét run, sốt cao, vã mồ hôi. </a:t>
            </a:r>
            <a:r>
              <a:rPr lang="vi-VN" sz="1800" dirty="0" smtClean="0">
                <a:solidFill>
                  <a:srgbClr val="FFFF00"/>
                </a:solidFill>
              </a:rPr>
              <a:t>Ngoài </a:t>
            </a:r>
            <a:r>
              <a:rPr lang="vi-VN" sz="1800" dirty="0">
                <a:solidFill>
                  <a:srgbClr val="FFFF00"/>
                </a:solidFill>
              </a:rPr>
              <a:t>ra, có thể có các triệu chứng đi kèm khác như là: Nhức đầu, mệt mỏi, buồn nôn, đau cơ, rối loạn </a:t>
            </a:r>
            <a:r>
              <a:rPr lang="vi-VN" sz="1800" dirty="0" smtClean="0">
                <a:solidFill>
                  <a:srgbClr val="FFFF00"/>
                </a:solidFill>
              </a:rPr>
              <a:t>tiêu</a:t>
            </a:r>
            <a:r>
              <a:rPr lang="en-US" sz="1800" dirty="0" smtClean="0">
                <a:solidFill>
                  <a:srgbClr val="FFFF00"/>
                </a:solidFill>
              </a:rPr>
              <a:t> hóa. </a:t>
            </a:r>
            <a:endParaRPr lang="en-US" sz="1800" dirty="0">
              <a:solidFill>
                <a:srgbClr val="FFFF00"/>
              </a:solidFill>
              <a:latin typeface="+mn-lt"/>
            </a:endParaRPr>
          </a:p>
        </p:txBody>
      </p:sp>
      <p:sp>
        <p:nvSpPr>
          <p:cNvPr id="5" name="Rectangle 4"/>
          <p:cNvSpPr/>
          <p:nvPr/>
        </p:nvSpPr>
        <p:spPr>
          <a:xfrm>
            <a:off x="3969255" y="1546536"/>
            <a:ext cx="3559116" cy="3416320"/>
          </a:xfrm>
          <a:prstGeom prst="rect">
            <a:avLst/>
          </a:prstGeom>
        </p:spPr>
        <p:txBody>
          <a:bodyPr wrap="square">
            <a:spAutoFit/>
          </a:bodyPr>
          <a:lstStyle/>
          <a:p>
            <a:pPr algn="ctr" fontAlgn="base"/>
            <a:r>
              <a:rPr lang="vi-VN" sz="1800" b="1" dirty="0">
                <a:solidFill>
                  <a:srgbClr val="333333"/>
                </a:solidFill>
                <a:latin typeface="+mn-lt"/>
              </a:rPr>
              <a:t>Biện pháp phòng ngừa</a:t>
            </a:r>
            <a:endParaRPr lang="vi-VN" sz="1800" dirty="0">
              <a:solidFill>
                <a:srgbClr val="333333"/>
              </a:solidFill>
              <a:latin typeface="+mn-lt"/>
            </a:endParaRPr>
          </a:p>
          <a:p>
            <a:pPr marL="285750" indent="-285750" algn="just" fontAlgn="base">
              <a:buFont typeface="Wingdings" panose="05000000000000000000" pitchFamily="2" charset="2"/>
              <a:buChar char="§"/>
            </a:pPr>
            <a:r>
              <a:rPr lang="vi-VN" sz="1800" dirty="0" smtClean="0">
                <a:solidFill>
                  <a:srgbClr val="FFFF00"/>
                </a:solidFill>
                <a:latin typeface="+mn-lt"/>
              </a:rPr>
              <a:t>Thường </a:t>
            </a:r>
            <a:r>
              <a:rPr lang="vi-VN" sz="1800" dirty="0">
                <a:solidFill>
                  <a:srgbClr val="FFFF00"/>
                </a:solidFill>
                <a:latin typeface="+mn-lt"/>
              </a:rPr>
              <a:t>xuyên ngủ </a:t>
            </a:r>
            <a:r>
              <a:rPr lang="vi-VN" sz="1800" dirty="0" smtClean="0">
                <a:solidFill>
                  <a:srgbClr val="FFFF00"/>
                </a:solidFill>
                <a:latin typeface="+mn-lt"/>
              </a:rPr>
              <a:t>m</a:t>
            </a:r>
            <a:r>
              <a:rPr lang="en-US" sz="1800" dirty="0" smtClean="0">
                <a:solidFill>
                  <a:srgbClr val="FFFF00"/>
                </a:solidFill>
                <a:latin typeface="+mn-lt"/>
              </a:rPr>
              <a:t>àn</a:t>
            </a:r>
            <a:r>
              <a:rPr lang="vi-VN" sz="1800" dirty="0" smtClean="0">
                <a:solidFill>
                  <a:srgbClr val="FFFF00"/>
                </a:solidFill>
                <a:latin typeface="+mn-lt"/>
              </a:rPr>
              <a:t>, </a:t>
            </a:r>
            <a:r>
              <a:rPr lang="vi-VN" sz="1800" dirty="0">
                <a:solidFill>
                  <a:srgbClr val="FFFF00"/>
                </a:solidFill>
                <a:latin typeface="+mn-lt"/>
              </a:rPr>
              <a:t>ngay cả ban </a:t>
            </a:r>
            <a:r>
              <a:rPr lang="vi-VN" sz="1800" dirty="0" smtClean="0">
                <a:solidFill>
                  <a:srgbClr val="FFFF00"/>
                </a:solidFill>
                <a:latin typeface="+mn-lt"/>
              </a:rPr>
              <a:t>ngày</a:t>
            </a:r>
            <a:r>
              <a:rPr lang="en-US" sz="1800" dirty="0" smtClean="0">
                <a:solidFill>
                  <a:srgbClr val="FFFF00"/>
                </a:solidFill>
                <a:latin typeface="+mn-lt"/>
              </a:rPr>
              <a:t>. </a:t>
            </a:r>
            <a:r>
              <a:rPr lang="vi-VN" sz="1800" dirty="0" smtClean="0">
                <a:solidFill>
                  <a:srgbClr val="FFFF00"/>
                </a:solidFill>
                <a:latin typeface="+mn-lt"/>
              </a:rPr>
              <a:t>Buổi </a:t>
            </a:r>
            <a:r>
              <a:rPr lang="vi-VN" sz="1800" dirty="0">
                <a:solidFill>
                  <a:srgbClr val="FFFF00"/>
                </a:solidFill>
                <a:latin typeface="+mn-lt"/>
              </a:rPr>
              <a:t>tối khi làm việc phải mặc quần áo dài tay để phòng muỗi </a:t>
            </a:r>
            <a:r>
              <a:rPr lang="vi-VN" sz="1800" dirty="0" smtClean="0">
                <a:solidFill>
                  <a:srgbClr val="FFFF00"/>
                </a:solidFill>
                <a:latin typeface="+mn-lt"/>
              </a:rPr>
              <a:t>đốt</a:t>
            </a:r>
            <a:r>
              <a:rPr lang="en-US" sz="1800" dirty="0" smtClean="0">
                <a:solidFill>
                  <a:srgbClr val="FFFF00"/>
                </a:solidFill>
                <a:latin typeface="+mn-lt"/>
              </a:rPr>
              <a:t>.</a:t>
            </a:r>
          </a:p>
          <a:p>
            <a:pPr marL="285750" indent="-285750" algn="just" fontAlgn="base">
              <a:buFont typeface="Wingdings" panose="05000000000000000000" pitchFamily="2" charset="2"/>
              <a:buChar char="§"/>
            </a:pPr>
            <a:r>
              <a:rPr lang="en-US" sz="1800" dirty="0" smtClean="0">
                <a:solidFill>
                  <a:srgbClr val="FFFF00"/>
                </a:solidFill>
                <a:latin typeface="+mn-lt"/>
              </a:rPr>
              <a:t>S</a:t>
            </a:r>
            <a:r>
              <a:rPr lang="vi-VN" sz="1800" dirty="0" smtClean="0">
                <a:solidFill>
                  <a:srgbClr val="FFFF00"/>
                </a:solidFill>
                <a:latin typeface="+mn-lt"/>
              </a:rPr>
              <a:t>ử </a:t>
            </a:r>
            <a:r>
              <a:rPr lang="vi-VN" sz="1800" dirty="0">
                <a:solidFill>
                  <a:srgbClr val="FFFF00"/>
                </a:solidFill>
                <a:latin typeface="+mn-lt"/>
              </a:rPr>
              <a:t>dụng nhang xua muỗi, dùng vợt bắt muỗi, thoa kem chống muỗi….</a:t>
            </a:r>
          </a:p>
          <a:p>
            <a:pPr marL="285750" indent="-285750" algn="just" fontAlgn="base">
              <a:buFont typeface="Wingdings" panose="05000000000000000000" pitchFamily="2" charset="2"/>
              <a:buChar char="§"/>
            </a:pPr>
            <a:r>
              <a:rPr lang="vi-VN" sz="1800" dirty="0">
                <a:solidFill>
                  <a:srgbClr val="FFFF00"/>
                </a:solidFill>
                <a:latin typeface="+mn-lt"/>
              </a:rPr>
              <a:t>Cần vệ sinh môi trường xung quanh nơi ở, phát quang bụi </a:t>
            </a:r>
            <a:r>
              <a:rPr lang="vi-VN" sz="1800" dirty="0" smtClean="0">
                <a:solidFill>
                  <a:srgbClr val="FFFF00"/>
                </a:solidFill>
                <a:latin typeface="+mn-lt"/>
              </a:rPr>
              <a:t>rậm, </a:t>
            </a:r>
            <a:r>
              <a:rPr lang="vi-VN" sz="1800" dirty="0">
                <a:solidFill>
                  <a:srgbClr val="FFFF00"/>
                </a:solidFill>
                <a:latin typeface="+mn-lt"/>
              </a:rPr>
              <a:t>sắp xếp vật dụng trong nhà cho ngăn </a:t>
            </a:r>
            <a:r>
              <a:rPr lang="vi-VN" sz="1800" dirty="0" smtClean="0">
                <a:solidFill>
                  <a:srgbClr val="FFFF00"/>
                </a:solidFill>
                <a:latin typeface="+mn-lt"/>
              </a:rPr>
              <a:t>nắp</a:t>
            </a:r>
            <a:r>
              <a:rPr lang="en-US" sz="1800" dirty="0" smtClean="0">
                <a:solidFill>
                  <a:srgbClr val="FFFF00"/>
                </a:solidFill>
                <a:latin typeface="+mn-lt"/>
              </a:rPr>
              <a:t>.</a:t>
            </a:r>
          </a:p>
        </p:txBody>
      </p:sp>
      <p:pic>
        <p:nvPicPr>
          <p:cNvPr id="6" name="Picture 5"/>
          <p:cNvPicPr>
            <a:picLocks noChangeAspect="1"/>
          </p:cNvPicPr>
          <p:nvPr/>
        </p:nvPicPr>
        <p:blipFill>
          <a:blip r:embed="rId2"/>
          <a:stretch>
            <a:fillRect/>
          </a:stretch>
        </p:blipFill>
        <p:spPr>
          <a:xfrm>
            <a:off x="7528371" y="1746939"/>
            <a:ext cx="1445723" cy="3215917"/>
          </a:xfrm>
          <a:prstGeom prst="rect">
            <a:avLst/>
          </a:prstGeom>
        </p:spPr>
      </p:pic>
      <p:pic>
        <p:nvPicPr>
          <p:cNvPr id="7" name="Picture 6"/>
          <p:cNvPicPr>
            <a:picLocks noChangeAspect="1"/>
          </p:cNvPicPr>
          <p:nvPr/>
        </p:nvPicPr>
        <p:blipFill>
          <a:blip r:embed="rId3"/>
          <a:stretch>
            <a:fillRect/>
          </a:stretch>
        </p:blipFill>
        <p:spPr>
          <a:xfrm>
            <a:off x="277978" y="3460091"/>
            <a:ext cx="3496665" cy="1502766"/>
          </a:xfrm>
          <a:prstGeom prst="rect">
            <a:avLst/>
          </a:prstGeom>
        </p:spPr>
      </p:pic>
    </p:spTree>
    <p:extLst>
      <p:ext uri="{BB962C8B-B14F-4D97-AF65-F5344CB8AC3E}">
        <p14:creationId xmlns:p14="http://schemas.microsoft.com/office/powerpoint/2010/main" val="119540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3"/>
          <p:cNvSpPr txBox="1">
            <a:spLocks noGrp="1"/>
          </p:cNvSpPr>
          <p:nvPr>
            <p:ph type="title"/>
          </p:nvPr>
        </p:nvSpPr>
        <p:spPr>
          <a:xfrm>
            <a:off x="1031425" y="1149725"/>
            <a:ext cx="5760300" cy="52545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smtClean="0">
                <a:latin typeface="+mj-lt"/>
              </a:rPr>
              <a:t>Kiểm tra bài cũ</a:t>
            </a:r>
            <a:endParaRPr sz="2800" dirty="0">
              <a:latin typeface="+mj-lt"/>
            </a:endParaRPr>
          </a:p>
        </p:txBody>
      </p:sp>
      <p:sp>
        <p:nvSpPr>
          <p:cNvPr id="176" name="Google Shape;176;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5" name="Rectangle 4"/>
          <p:cNvSpPr/>
          <p:nvPr/>
        </p:nvSpPr>
        <p:spPr>
          <a:xfrm>
            <a:off x="997155" y="2139884"/>
            <a:ext cx="5828840" cy="769441"/>
          </a:xfrm>
          <a:prstGeom prst="rect">
            <a:avLst/>
          </a:prstGeom>
        </p:spPr>
        <p:txBody>
          <a:bodyPr wrap="none">
            <a:spAutoFit/>
          </a:bodyPr>
          <a:lstStyle/>
          <a:p>
            <a:pPr algn="just"/>
            <a:r>
              <a:rPr lang="en" sz="2200" b="1" i="1" dirty="0" smtClean="0">
                <a:solidFill>
                  <a:schemeClr val="accent2"/>
                </a:solidFill>
              </a:rPr>
              <a:t>Em hãy trình bày một số biện pháp </a:t>
            </a:r>
          </a:p>
          <a:p>
            <a:pPr algn="just"/>
            <a:r>
              <a:rPr lang="en" sz="2200" b="1" i="1" dirty="0" smtClean="0">
                <a:solidFill>
                  <a:schemeClr val="accent2"/>
                </a:solidFill>
              </a:rPr>
              <a:t>phòng bệnh </a:t>
            </a:r>
            <a:r>
              <a:rPr lang="en-US" sz="2200" b="1" i="1" dirty="0" smtClean="0">
                <a:solidFill>
                  <a:schemeClr val="accent2"/>
                </a:solidFill>
              </a:rPr>
              <a:t>d</a:t>
            </a:r>
            <a:r>
              <a:rPr lang="en" sz="2200" b="1" i="1" dirty="0" smtClean="0">
                <a:solidFill>
                  <a:schemeClr val="accent2"/>
                </a:solidFill>
              </a:rPr>
              <a:t>o virus và vi khuẩn gây nên.</a:t>
            </a:r>
            <a:endParaRPr lang="en-US" sz="2200" b="1" i="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barn(inVertical)">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0123" y="592531"/>
            <a:ext cx="5074500" cy="558534"/>
          </a:xfrm>
        </p:spPr>
        <p:txBody>
          <a:bodyPr/>
          <a:lstStyle/>
          <a:p>
            <a:r>
              <a:rPr lang="en-US" sz="2400" dirty="0" smtClean="0">
                <a:latin typeface="+mj-lt"/>
              </a:rPr>
              <a:t>Hướng dẫn về nhà</a:t>
            </a:r>
            <a:endParaRPr lang="en-US" sz="2400"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cxnSp>
        <p:nvCxnSpPr>
          <p:cNvPr id="7" name="Google Shape;623;p58"/>
          <p:cNvCxnSpPr/>
          <p:nvPr/>
        </p:nvCxnSpPr>
        <p:spPr>
          <a:xfrm>
            <a:off x="1550145" y="3240449"/>
            <a:ext cx="5808688" cy="0"/>
          </a:xfrm>
          <a:prstGeom prst="straightConnector1">
            <a:avLst/>
          </a:prstGeom>
          <a:noFill/>
          <a:ln w="9525" cap="flat" cmpd="sng">
            <a:solidFill>
              <a:schemeClr val="tx1"/>
            </a:solidFill>
            <a:prstDash val="dash"/>
            <a:round/>
            <a:headEnd type="none" w="med" len="med"/>
            <a:tailEnd type="none" w="med" len="med"/>
          </a:ln>
        </p:spPr>
      </p:cxnSp>
      <p:sp>
        <p:nvSpPr>
          <p:cNvPr id="8" name="Google Shape;624;p58"/>
          <p:cNvSpPr/>
          <p:nvPr/>
        </p:nvSpPr>
        <p:spPr>
          <a:xfrm>
            <a:off x="2235190" y="2854744"/>
            <a:ext cx="747545" cy="747545"/>
          </a:xfrm>
          <a:prstGeom prst="donut">
            <a:avLst>
              <a:gd name="adj" fmla="val 12366"/>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9" name="Google Shape;625;p58"/>
          <p:cNvSpPr/>
          <p:nvPr/>
        </p:nvSpPr>
        <p:spPr>
          <a:xfrm>
            <a:off x="3091453" y="3047431"/>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10" name="Google Shape;626;p58"/>
          <p:cNvSpPr/>
          <p:nvPr/>
        </p:nvSpPr>
        <p:spPr>
          <a:xfrm>
            <a:off x="3533675" y="3047431"/>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1" name="Google Shape;627;p58"/>
          <p:cNvSpPr/>
          <p:nvPr/>
        </p:nvSpPr>
        <p:spPr>
          <a:xfrm>
            <a:off x="3983285" y="3047432"/>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2" name="Google Shape;628;p58"/>
          <p:cNvSpPr/>
          <p:nvPr/>
        </p:nvSpPr>
        <p:spPr>
          <a:xfrm>
            <a:off x="4454489" y="3047432"/>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3" name="Google Shape;629;p58"/>
          <p:cNvSpPr/>
          <p:nvPr/>
        </p:nvSpPr>
        <p:spPr>
          <a:xfrm>
            <a:off x="4925693" y="2854745"/>
            <a:ext cx="747545" cy="747545"/>
          </a:xfrm>
          <a:prstGeom prst="donut">
            <a:avLst>
              <a:gd name="adj" fmla="val 12366"/>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4" name="Google Shape;630;p58"/>
          <p:cNvSpPr/>
          <p:nvPr/>
        </p:nvSpPr>
        <p:spPr>
          <a:xfrm>
            <a:off x="5781956" y="3047278"/>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15" name="Google Shape;631;p58"/>
          <p:cNvSpPr/>
          <p:nvPr/>
        </p:nvSpPr>
        <p:spPr>
          <a:xfrm>
            <a:off x="6253160" y="3047432"/>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6" name="Google Shape;632;p58"/>
          <p:cNvSpPr/>
          <p:nvPr/>
        </p:nvSpPr>
        <p:spPr>
          <a:xfrm>
            <a:off x="6724364" y="3047278"/>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7" name="Google Shape;637;p58"/>
          <p:cNvSpPr txBox="1"/>
          <p:nvPr/>
        </p:nvSpPr>
        <p:spPr>
          <a:xfrm rot="684">
            <a:off x="1067982" y="1810155"/>
            <a:ext cx="2739334" cy="10096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smtClean="0">
                <a:solidFill>
                  <a:schemeClr val="bg1"/>
                </a:solidFill>
                <a:latin typeface="+mj-lt"/>
                <a:ea typeface="Muli"/>
                <a:cs typeface="Muli"/>
                <a:sym typeface="Muli"/>
              </a:rPr>
              <a:t>Trả lời các câu hỏi</a:t>
            </a:r>
          </a:p>
          <a:p>
            <a:pPr marL="0" lvl="0" indent="0" algn="ctr" rtl="0">
              <a:spcBef>
                <a:spcPts val="0"/>
              </a:spcBef>
              <a:spcAft>
                <a:spcPts val="0"/>
              </a:spcAft>
              <a:buNone/>
            </a:pPr>
            <a:r>
              <a:rPr lang="en-US" sz="2000" b="1" dirty="0" smtClean="0">
                <a:solidFill>
                  <a:schemeClr val="bg1"/>
                </a:solidFill>
                <a:latin typeface="+mj-lt"/>
                <a:ea typeface="Muli"/>
                <a:cs typeface="Muli"/>
                <a:sym typeface="Muli"/>
              </a:rPr>
              <a:t>trong </a:t>
            </a:r>
            <a:r>
              <a:rPr lang="en-US" sz="2000" b="1" dirty="0" smtClean="0">
                <a:solidFill>
                  <a:schemeClr val="bg1"/>
                </a:solidFill>
                <a:latin typeface="+mj-lt"/>
                <a:ea typeface="Muli"/>
                <a:cs typeface="Muli"/>
                <a:sym typeface="Muli"/>
              </a:rPr>
              <a:t>Sách bài tập</a:t>
            </a:r>
            <a:endParaRPr lang="en" sz="2000" b="1" dirty="0" smtClean="0">
              <a:solidFill>
                <a:schemeClr val="bg1"/>
              </a:solidFill>
              <a:latin typeface="+mj-lt"/>
              <a:ea typeface="Muli"/>
              <a:cs typeface="Muli"/>
              <a:sym typeface="Muli"/>
            </a:endParaRPr>
          </a:p>
        </p:txBody>
      </p:sp>
      <p:sp>
        <p:nvSpPr>
          <p:cNvPr id="18" name="Google Shape;638;p58"/>
          <p:cNvSpPr txBox="1"/>
          <p:nvPr/>
        </p:nvSpPr>
        <p:spPr>
          <a:xfrm rot="1297">
            <a:off x="3715056" y="1833931"/>
            <a:ext cx="3753430" cy="72365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smtClean="0">
                <a:solidFill>
                  <a:schemeClr val="bg1"/>
                </a:solidFill>
                <a:latin typeface="+mj-lt"/>
                <a:ea typeface="Muli"/>
                <a:cs typeface="Muli"/>
                <a:sym typeface="Muli"/>
              </a:rPr>
              <a:t>Đọc trước Bài </a:t>
            </a:r>
            <a:r>
              <a:rPr lang="en" sz="2000" b="1" dirty="0" smtClean="0">
                <a:solidFill>
                  <a:schemeClr val="bg1"/>
                </a:solidFill>
                <a:latin typeface="+mj-lt"/>
                <a:ea typeface="Muli"/>
                <a:cs typeface="Muli"/>
                <a:sym typeface="Muli"/>
              </a:rPr>
              <a:t>18 </a:t>
            </a:r>
            <a:r>
              <a:rPr lang="en" sz="2000" b="1" dirty="0" smtClean="0">
                <a:solidFill>
                  <a:schemeClr val="bg1"/>
                </a:solidFill>
                <a:latin typeface="+mj-lt"/>
                <a:ea typeface="Muli"/>
                <a:cs typeface="Muli"/>
                <a:sym typeface="Muli"/>
              </a:rPr>
              <a:t>– </a:t>
            </a:r>
            <a:endParaRPr lang="en" sz="2000" b="1" dirty="0">
              <a:solidFill>
                <a:schemeClr val="bg1"/>
              </a:solidFill>
              <a:latin typeface="+mj-lt"/>
              <a:ea typeface="Muli"/>
              <a:cs typeface="Muli"/>
              <a:sym typeface="Muli"/>
            </a:endParaRPr>
          </a:p>
          <a:p>
            <a:pPr marL="0" lvl="0" indent="0" algn="ctr" rtl="0">
              <a:spcBef>
                <a:spcPts val="0"/>
              </a:spcBef>
              <a:spcAft>
                <a:spcPts val="0"/>
              </a:spcAft>
              <a:buNone/>
            </a:pPr>
            <a:r>
              <a:rPr lang="en" sz="2000" b="1" dirty="0" smtClean="0">
                <a:solidFill>
                  <a:schemeClr val="bg1"/>
                </a:solidFill>
                <a:latin typeface="+mj-lt"/>
                <a:ea typeface="Muli"/>
                <a:cs typeface="Muli"/>
                <a:sym typeface="Muli"/>
              </a:rPr>
              <a:t>Đa dạng nấm</a:t>
            </a:r>
            <a:endParaRPr lang="en" sz="2000" b="1" dirty="0" smtClean="0">
              <a:solidFill>
                <a:schemeClr val="bg1"/>
              </a:solidFill>
              <a:latin typeface="+mj-lt"/>
              <a:ea typeface="Muli"/>
              <a:cs typeface="Muli"/>
              <a:sym typeface="Muli"/>
            </a:endParaRPr>
          </a:p>
        </p:txBody>
      </p:sp>
    </p:spTree>
    <p:extLst>
      <p:ext uri="{BB962C8B-B14F-4D97-AF65-F5344CB8AC3E}">
        <p14:creationId xmlns:p14="http://schemas.microsoft.com/office/powerpoint/2010/main" val="244724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par>
                                <p:cTn id="37" presetID="2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3"/>
        <p:cNvGrpSpPr/>
        <p:nvPr/>
      </p:nvGrpSpPr>
      <p:grpSpPr>
        <a:xfrm>
          <a:off x="0" y="0"/>
          <a:ext cx="0" cy="0"/>
          <a:chOff x="0" y="0"/>
          <a:chExt cx="0" cy="0"/>
        </a:xfrm>
      </p:grpSpPr>
      <p:sp>
        <p:nvSpPr>
          <p:cNvPr id="254" name="Google Shape;254;p22"/>
          <p:cNvSpPr txBox="1">
            <a:spLocks noGrp="1"/>
          </p:cNvSpPr>
          <p:nvPr>
            <p:ph type="title" idx="4294967295"/>
          </p:nvPr>
        </p:nvSpPr>
        <p:spPr>
          <a:xfrm>
            <a:off x="0" y="1697388"/>
            <a:ext cx="9143999" cy="138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dirty="0" smtClean="0">
                <a:solidFill>
                  <a:srgbClr val="FFFFFF"/>
                </a:solidFill>
                <a:latin typeface="+mj-lt"/>
              </a:rPr>
              <a:t>CẢM ƠN CÁC EM </a:t>
            </a:r>
            <a:br>
              <a:rPr lang="en-US" sz="4000" dirty="0" smtClean="0">
                <a:solidFill>
                  <a:srgbClr val="FFFFFF"/>
                </a:solidFill>
                <a:latin typeface="+mj-lt"/>
              </a:rPr>
            </a:br>
            <a:r>
              <a:rPr lang="en-US" sz="4000" dirty="0" smtClean="0">
                <a:solidFill>
                  <a:srgbClr val="FFFFFF"/>
                </a:solidFill>
                <a:latin typeface="+mj-lt"/>
              </a:rPr>
              <a:t>ĐÃ LẮNG NGHE BÀI GIẢNG!</a:t>
            </a:r>
            <a:endParaRPr sz="4000" dirty="0">
              <a:solidFill>
                <a:srgbClr val="FFFFFF"/>
              </a:solidFill>
              <a:latin typeface="+mj-lt"/>
            </a:endParaRPr>
          </a:p>
        </p:txBody>
      </p:sp>
      <p:sp>
        <p:nvSpPr>
          <p:cNvPr id="255" name="Google Shape;255;p22"/>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barn(inVertical)">
                                      <p:cBhvr>
                                        <p:cTn id="7"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3" name="Rectangle 2"/>
          <p:cNvSpPr/>
          <p:nvPr/>
        </p:nvSpPr>
        <p:spPr>
          <a:xfrm>
            <a:off x="0" y="684160"/>
            <a:ext cx="9105484" cy="461665"/>
          </a:xfrm>
          <a:prstGeom prst="rect">
            <a:avLst/>
          </a:prstGeom>
        </p:spPr>
        <p:txBody>
          <a:bodyPr wrap="square">
            <a:spAutoFit/>
          </a:bodyPr>
          <a:lstStyle/>
          <a:p>
            <a:pPr algn="ctr"/>
            <a:r>
              <a:rPr lang="en" sz="2400" b="1" dirty="0" smtClean="0">
                <a:solidFill>
                  <a:schemeClr val="accent2"/>
                </a:solidFill>
              </a:rPr>
              <a:t>Quan sát Hình 17.1</a:t>
            </a:r>
            <a:endParaRPr lang="en-US" sz="2400" b="1" dirty="0">
              <a:solidFill>
                <a:schemeClr val="accent2"/>
              </a:solidFill>
            </a:endParaRPr>
          </a:p>
        </p:txBody>
      </p:sp>
      <p:sp>
        <p:nvSpPr>
          <p:cNvPr id="4" name="Rectangle 3"/>
          <p:cNvSpPr/>
          <p:nvPr/>
        </p:nvSpPr>
        <p:spPr>
          <a:xfrm>
            <a:off x="559145" y="1342527"/>
            <a:ext cx="6125395" cy="707886"/>
          </a:xfrm>
          <a:prstGeom prst="rect">
            <a:avLst/>
          </a:prstGeom>
        </p:spPr>
        <p:txBody>
          <a:bodyPr wrap="none">
            <a:spAutoFit/>
          </a:bodyPr>
          <a:lstStyle/>
          <a:p>
            <a:r>
              <a:rPr lang="en" sz="2000" i="1" dirty="0" smtClean="0">
                <a:solidFill>
                  <a:schemeClr val="accent1"/>
                </a:solidFill>
              </a:rPr>
              <a:t>Trao đổi nhóm về số lượng và hình dạng của một số</a:t>
            </a:r>
          </a:p>
          <a:p>
            <a:r>
              <a:rPr lang="en" sz="2000" i="1" dirty="0" smtClean="0">
                <a:solidFill>
                  <a:schemeClr val="accent1"/>
                </a:solidFill>
              </a:rPr>
              <a:t> sinh vật được quan sát bằng kính hiển vi sinh học.</a:t>
            </a:r>
            <a:endParaRPr lang="en-US" sz="2000" i="1" dirty="0">
              <a:solidFill>
                <a:schemeClr val="accent1"/>
              </a:solidFill>
            </a:endParaRPr>
          </a:p>
        </p:txBody>
      </p:sp>
      <p:pic>
        <p:nvPicPr>
          <p:cNvPr id="5" name="Picture 4"/>
          <p:cNvPicPr>
            <a:picLocks noChangeAspect="1"/>
          </p:cNvPicPr>
          <p:nvPr/>
        </p:nvPicPr>
        <p:blipFill>
          <a:blip r:embed="rId2"/>
          <a:stretch>
            <a:fillRect/>
          </a:stretch>
        </p:blipFill>
        <p:spPr>
          <a:xfrm>
            <a:off x="1075335" y="2305638"/>
            <a:ext cx="7110374" cy="2617646"/>
          </a:xfrm>
          <a:prstGeom prst="rect">
            <a:avLst/>
          </a:prstGeom>
        </p:spPr>
      </p:pic>
    </p:spTree>
    <p:extLst>
      <p:ext uri="{BB962C8B-B14F-4D97-AF65-F5344CB8AC3E}">
        <p14:creationId xmlns:p14="http://schemas.microsoft.com/office/powerpoint/2010/main" val="315169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3" name="Rectangle 2"/>
          <p:cNvSpPr/>
          <p:nvPr/>
        </p:nvSpPr>
        <p:spPr>
          <a:xfrm>
            <a:off x="0" y="669530"/>
            <a:ext cx="9105484" cy="492443"/>
          </a:xfrm>
          <a:prstGeom prst="rect">
            <a:avLst/>
          </a:prstGeom>
        </p:spPr>
        <p:txBody>
          <a:bodyPr wrap="square">
            <a:spAutoFit/>
          </a:bodyPr>
          <a:lstStyle/>
          <a:p>
            <a:pPr algn="ctr"/>
            <a:r>
              <a:rPr lang="en" sz="2600" b="1" dirty="0" smtClean="0">
                <a:solidFill>
                  <a:schemeClr val="bg1"/>
                </a:solidFill>
              </a:rPr>
              <a:t>NỘI DUNG BÀI HỌC</a:t>
            </a:r>
            <a:endParaRPr lang="en-US" sz="2600" dirty="0">
              <a:solidFill>
                <a:schemeClr val="bg1"/>
              </a:solidFill>
            </a:endParaRPr>
          </a:p>
        </p:txBody>
      </p:sp>
      <p:sp>
        <p:nvSpPr>
          <p:cNvPr id="4" name="Rounded Rectangle 3"/>
          <p:cNvSpPr/>
          <p:nvPr/>
        </p:nvSpPr>
        <p:spPr>
          <a:xfrm>
            <a:off x="255198" y="1808644"/>
            <a:ext cx="2882189" cy="79735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Sự đa dạng của nguyên sinh vật</a:t>
            </a:r>
            <a:endParaRPr lang="en-US" sz="2000" dirty="0"/>
          </a:p>
        </p:txBody>
      </p:sp>
      <p:sp>
        <p:nvSpPr>
          <p:cNvPr id="5" name="Rounded Rectangle 4"/>
          <p:cNvSpPr/>
          <p:nvPr/>
        </p:nvSpPr>
        <p:spPr>
          <a:xfrm>
            <a:off x="4220422" y="1808645"/>
            <a:ext cx="2882189" cy="79735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Vai trò và tác hại của nguyên sinh vật</a:t>
            </a:r>
            <a:endParaRPr lang="en-US" sz="2000" dirty="0"/>
          </a:p>
        </p:txBody>
      </p:sp>
      <p:sp>
        <p:nvSpPr>
          <p:cNvPr id="6" name="Rounded Rectangle 5"/>
          <p:cNvSpPr/>
          <p:nvPr/>
        </p:nvSpPr>
        <p:spPr>
          <a:xfrm>
            <a:off x="2245543" y="3435702"/>
            <a:ext cx="3224783" cy="1047293"/>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Nguyên sinh vật là thức ăn của nhiều động vật</a:t>
            </a:r>
            <a:endParaRPr lang="en-US" sz="2000" dirty="0"/>
          </a:p>
        </p:txBody>
      </p:sp>
      <p:sp>
        <p:nvSpPr>
          <p:cNvPr id="7" name="Rounded Rectangle 6"/>
          <p:cNvSpPr/>
          <p:nvPr/>
        </p:nvSpPr>
        <p:spPr>
          <a:xfrm>
            <a:off x="6012870" y="3435702"/>
            <a:ext cx="2882189" cy="1004013"/>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Một số nguyên sinh vật gây bệnh ở người</a:t>
            </a:r>
            <a:endParaRPr lang="en-US" sz="2000" dirty="0"/>
          </a:p>
        </p:txBody>
      </p:sp>
      <p:cxnSp>
        <p:nvCxnSpPr>
          <p:cNvPr id="9" name="Straight Arrow Connector 8"/>
          <p:cNvCxnSpPr>
            <a:stCxn id="5" idx="2"/>
            <a:endCxn id="6" idx="0"/>
          </p:cNvCxnSpPr>
          <p:nvPr/>
        </p:nvCxnSpPr>
        <p:spPr>
          <a:xfrm flipH="1">
            <a:off x="3857935" y="2606002"/>
            <a:ext cx="1803582" cy="8297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a:endCxn id="7" idx="0"/>
          </p:cNvCxnSpPr>
          <p:nvPr/>
        </p:nvCxnSpPr>
        <p:spPr>
          <a:xfrm>
            <a:off x="5661517" y="2606002"/>
            <a:ext cx="1792448" cy="8297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12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5"/>
          <p:cNvSpPr txBox="1">
            <a:spLocks noGrp="1"/>
          </p:cNvSpPr>
          <p:nvPr>
            <p:ph type="ctrTitle"/>
          </p:nvPr>
        </p:nvSpPr>
        <p:spPr>
          <a:xfrm>
            <a:off x="0" y="1449732"/>
            <a:ext cx="9144000" cy="7313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dirty="0" smtClean="0">
                <a:latin typeface="+mj-lt"/>
              </a:rPr>
              <a:t>1. SỰ ĐA DẠNG CỦA NGUYÊN SINH VẬT</a:t>
            </a:r>
            <a:endParaRPr sz="2600" dirty="0">
              <a:latin typeface="+mj-lt"/>
            </a:endParaRPr>
          </a:p>
        </p:txBody>
      </p:sp>
      <p:sp>
        <p:nvSpPr>
          <p:cNvPr id="191" name="Google Shape;191;p15"/>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3" name="Rectangle 2"/>
          <p:cNvSpPr/>
          <p:nvPr/>
        </p:nvSpPr>
        <p:spPr>
          <a:xfrm>
            <a:off x="956249" y="2637318"/>
            <a:ext cx="6813084" cy="707886"/>
          </a:xfrm>
          <a:prstGeom prst="rect">
            <a:avLst/>
          </a:prstGeom>
        </p:spPr>
        <p:txBody>
          <a:bodyPr wrap="none">
            <a:spAutoFit/>
          </a:bodyPr>
          <a:lstStyle/>
          <a:p>
            <a:pPr marL="342900" indent="-342900">
              <a:buFont typeface="Wingdings" panose="05000000000000000000" pitchFamily="2" charset="2"/>
              <a:buChar char="§"/>
            </a:pPr>
            <a:r>
              <a:rPr lang="en-US" sz="2000" dirty="0" smtClean="0">
                <a:solidFill>
                  <a:schemeClr val="bg1"/>
                </a:solidFill>
              </a:rPr>
              <a:t>Nguyên sinh vật rất đa dạng với hơn 40 nghìn loài. </a:t>
            </a:r>
          </a:p>
          <a:p>
            <a:pPr marL="342900" indent="-342900">
              <a:buFont typeface="Wingdings" panose="05000000000000000000" pitchFamily="2" charset="2"/>
              <a:buChar char="§"/>
            </a:pPr>
            <a:r>
              <a:rPr lang="en-US" sz="2000" dirty="0" smtClean="0">
                <a:solidFill>
                  <a:schemeClr val="bg1"/>
                </a:solidFill>
              </a:rPr>
              <a:t>Chúng sống ở cả môi trường nước mặn và nước ngọt. </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barn(inVertical)">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7"/>
          <p:cNvSpPr txBox="1">
            <a:spLocks noGrp="1"/>
          </p:cNvSpPr>
          <p:nvPr>
            <p:ph type="title"/>
          </p:nvPr>
        </p:nvSpPr>
        <p:spPr>
          <a:xfrm>
            <a:off x="0" y="196801"/>
            <a:ext cx="9144000" cy="680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dirty="0" smtClean="0">
                <a:latin typeface="+mj-lt"/>
              </a:rPr>
              <a:t>Quan sát Hình 17.2</a:t>
            </a:r>
            <a:endParaRPr sz="2600" dirty="0">
              <a:latin typeface="+mj-lt"/>
            </a:endParaRPr>
          </a:p>
        </p:txBody>
      </p:sp>
      <p:sp>
        <p:nvSpPr>
          <p:cNvPr id="203" name="Google Shape;203;p17"/>
          <p:cNvSpPr txBox="1">
            <a:spLocks noGrp="1"/>
          </p:cNvSpPr>
          <p:nvPr>
            <p:ph type="body" idx="1"/>
          </p:nvPr>
        </p:nvSpPr>
        <p:spPr>
          <a:xfrm>
            <a:off x="-95097" y="877501"/>
            <a:ext cx="5760300" cy="856347"/>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US" i="1" dirty="0" smtClean="0">
                <a:latin typeface="+mj-lt"/>
              </a:rPr>
              <a:t>Em hãy gọi tên, mô tả hình dạng và nêu đặc điểm nhận biết của các nguyên sinh vật. </a:t>
            </a:r>
            <a:endParaRPr i="1" dirty="0">
              <a:latin typeface="+mj-lt"/>
            </a:endParaRPr>
          </a:p>
        </p:txBody>
      </p:sp>
      <p:sp>
        <p:nvSpPr>
          <p:cNvPr id="204" name="Google Shape;204;p17"/>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pic>
        <p:nvPicPr>
          <p:cNvPr id="2" name="Picture 1"/>
          <p:cNvPicPr>
            <a:picLocks noChangeAspect="1"/>
          </p:cNvPicPr>
          <p:nvPr/>
        </p:nvPicPr>
        <p:blipFill>
          <a:blip r:embed="rId3"/>
          <a:stretch>
            <a:fillRect/>
          </a:stretch>
        </p:blipFill>
        <p:spPr>
          <a:xfrm>
            <a:off x="226772" y="1792225"/>
            <a:ext cx="4740250" cy="3284524"/>
          </a:xfrm>
          <a:prstGeom prst="rect">
            <a:avLst/>
          </a:prstGeom>
        </p:spPr>
      </p:pic>
      <p:pic>
        <p:nvPicPr>
          <p:cNvPr id="3" name="Picture 2"/>
          <p:cNvPicPr>
            <a:picLocks noChangeAspect="1"/>
          </p:cNvPicPr>
          <p:nvPr/>
        </p:nvPicPr>
        <p:blipFill>
          <a:blip r:embed="rId4"/>
          <a:stretch>
            <a:fillRect/>
          </a:stretch>
        </p:blipFill>
        <p:spPr>
          <a:xfrm>
            <a:off x="4967022" y="1792225"/>
            <a:ext cx="4138462" cy="32260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barn(inVertical)">
                                      <p:cBhvr>
                                        <p:cTn id="7" dur="5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3">
                                            <p:txEl>
                                              <p:pRg st="0" end="0"/>
                                            </p:txEl>
                                          </p:spTgt>
                                        </p:tgtEl>
                                        <p:attrNameLst>
                                          <p:attrName>style.visibility</p:attrName>
                                        </p:attrNameLst>
                                      </p:cBhvr>
                                      <p:to>
                                        <p:strVal val="visible"/>
                                      </p:to>
                                    </p:set>
                                    <p:animEffect transition="in" filter="wipe(down)">
                                      <p:cBhvr>
                                        <p:cTn id="12" dur="500"/>
                                        <p:tgtEl>
                                          <p:spTgt spid="2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par>
                                <p:cTn id="18" presetID="2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5"/>
          <p:cNvSpPr txBox="1">
            <a:spLocks noGrp="1"/>
          </p:cNvSpPr>
          <p:nvPr>
            <p:ph type="ctrTitle"/>
          </p:nvPr>
        </p:nvSpPr>
        <p:spPr>
          <a:xfrm>
            <a:off x="0" y="1449732"/>
            <a:ext cx="9144000" cy="7313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dirty="0" smtClean="0">
                <a:latin typeface="+mj-lt"/>
              </a:rPr>
              <a:t>II. VAI TRÒ VÀ TÁC HẠI CỦA NGUYÊN SINH VẬT</a:t>
            </a:r>
            <a:endParaRPr sz="2600" dirty="0">
              <a:latin typeface="+mj-lt"/>
            </a:endParaRPr>
          </a:p>
        </p:txBody>
      </p:sp>
      <p:sp>
        <p:nvSpPr>
          <p:cNvPr id="191" name="Google Shape;191;p15"/>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3" name="Rectangle 2"/>
          <p:cNvSpPr/>
          <p:nvPr/>
        </p:nvSpPr>
        <p:spPr>
          <a:xfrm>
            <a:off x="768096" y="2637318"/>
            <a:ext cx="7788688" cy="400110"/>
          </a:xfrm>
          <a:prstGeom prst="rect">
            <a:avLst/>
          </a:prstGeom>
        </p:spPr>
        <p:txBody>
          <a:bodyPr wrap="square">
            <a:spAutoFit/>
          </a:bodyPr>
          <a:lstStyle/>
          <a:p>
            <a:r>
              <a:rPr lang="en-US" sz="2000" b="1" dirty="0" smtClean="0">
                <a:solidFill>
                  <a:schemeClr val="bg1"/>
                </a:solidFill>
              </a:rPr>
              <a:t>1. Nguyên sinh vật là thức ăn của nhiều động vật</a:t>
            </a:r>
            <a:endParaRPr lang="en-US" sz="2000" b="1" dirty="0">
              <a:solidFill>
                <a:schemeClr val="bg1"/>
              </a:solidFill>
            </a:endParaRPr>
          </a:p>
        </p:txBody>
      </p:sp>
    </p:spTree>
    <p:extLst>
      <p:ext uri="{BB962C8B-B14F-4D97-AF65-F5344CB8AC3E}">
        <p14:creationId xmlns:p14="http://schemas.microsoft.com/office/powerpoint/2010/main" val="166485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barn(inVertical)">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3" name="Rectangle 2"/>
          <p:cNvSpPr/>
          <p:nvPr/>
        </p:nvSpPr>
        <p:spPr>
          <a:xfrm>
            <a:off x="1528678" y="676844"/>
            <a:ext cx="2953053" cy="461665"/>
          </a:xfrm>
          <a:prstGeom prst="rect">
            <a:avLst/>
          </a:prstGeom>
        </p:spPr>
        <p:txBody>
          <a:bodyPr wrap="none">
            <a:spAutoFit/>
          </a:bodyPr>
          <a:lstStyle/>
          <a:p>
            <a:r>
              <a:rPr lang="en-US" sz="2400" b="1" dirty="0" smtClean="0">
                <a:solidFill>
                  <a:schemeClr val="bg1"/>
                </a:solidFill>
              </a:rPr>
              <a:t>Quan sát Hình 17.3</a:t>
            </a:r>
            <a:endParaRPr lang="en-US" sz="2400" dirty="0"/>
          </a:p>
        </p:txBody>
      </p:sp>
      <p:sp>
        <p:nvSpPr>
          <p:cNvPr id="4" name="Rectangle 3"/>
          <p:cNvSpPr/>
          <p:nvPr/>
        </p:nvSpPr>
        <p:spPr>
          <a:xfrm>
            <a:off x="0" y="1609345"/>
            <a:ext cx="3716122" cy="707886"/>
          </a:xfrm>
          <a:prstGeom prst="rect">
            <a:avLst/>
          </a:prstGeom>
        </p:spPr>
        <p:txBody>
          <a:bodyPr wrap="square">
            <a:spAutoFit/>
          </a:bodyPr>
          <a:lstStyle/>
          <a:p>
            <a:r>
              <a:rPr lang="en-US" sz="2000" b="1" i="1" dirty="0" smtClean="0">
                <a:solidFill>
                  <a:schemeClr val="bg1"/>
                </a:solidFill>
              </a:rPr>
              <a:t>Nguyên sinh vật là thức ăn của những động vật nào?</a:t>
            </a:r>
            <a:endParaRPr lang="en-US" sz="2000" i="1" dirty="0"/>
          </a:p>
        </p:txBody>
      </p:sp>
      <p:pic>
        <p:nvPicPr>
          <p:cNvPr id="5" name="Picture 4"/>
          <p:cNvPicPr>
            <a:picLocks noChangeAspect="1"/>
          </p:cNvPicPr>
          <p:nvPr/>
        </p:nvPicPr>
        <p:blipFill>
          <a:blip r:embed="rId2"/>
          <a:stretch>
            <a:fillRect/>
          </a:stretch>
        </p:blipFill>
        <p:spPr>
          <a:xfrm>
            <a:off x="4837689" y="196801"/>
            <a:ext cx="4051966" cy="4799481"/>
          </a:xfrm>
          <a:prstGeom prst="rect">
            <a:avLst/>
          </a:prstGeom>
        </p:spPr>
      </p:pic>
      <p:sp>
        <p:nvSpPr>
          <p:cNvPr id="6" name="Rectangle 5"/>
          <p:cNvSpPr/>
          <p:nvPr/>
        </p:nvSpPr>
        <p:spPr>
          <a:xfrm>
            <a:off x="256032" y="2893349"/>
            <a:ext cx="4111143" cy="1015663"/>
          </a:xfrm>
          <a:prstGeom prst="rect">
            <a:avLst/>
          </a:prstGeom>
        </p:spPr>
        <p:txBody>
          <a:bodyPr wrap="square">
            <a:spAutoFit/>
          </a:bodyPr>
          <a:lstStyle/>
          <a:p>
            <a:pPr marL="342900" indent="-342900" algn="just">
              <a:buFont typeface="Wingdings" panose="05000000000000000000" pitchFamily="2" charset="2"/>
              <a:buChar char="§"/>
            </a:pPr>
            <a:r>
              <a:rPr lang="en-US" sz="2000" b="1" dirty="0" smtClean="0">
                <a:solidFill>
                  <a:srgbClr val="FFFF00"/>
                </a:solidFill>
              </a:rPr>
              <a:t>Nguyên </a:t>
            </a:r>
            <a:r>
              <a:rPr lang="en-US" sz="2000" b="1" dirty="0">
                <a:solidFill>
                  <a:srgbClr val="FFFF00"/>
                </a:solidFill>
              </a:rPr>
              <a:t>sinh vật </a:t>
            </a:r>
            <a:r>
              <a:rPr lang="en-US" sz="2000" b="1" dirty="0" smtClean="0">
                <a:solidFill>
                  <a:srgbClr val="FFFF00"/>
                </a:solidFill>
              </a:rPr>
              <a:t>là </a:t>
            </a:r>
            <a:r>
              <a:rPr lang="en-US" sz="2000" b="1" dirty="0">
                <a:solidFill>
                  <a:srgbClr val="FFFF00"/>
                </a:solidFill>
              </a:rPr>
              <a:t>thức ăn của nhiều loài động </a:t>
            </a:r>
            <a:r>
              <a:rPr lang="en-US" sz="2000" b="1" dirty="0" smtClean="0">
                <a:solidFill>
                  <a:srgbClr val="FFFF00"/>
                </a:solidFill>
              </a:rPr>
              <a:t>vật nhỏ, </a:t>
            </a:r>
            <a:r>
              <a:rPr lang="en-US" sz="2000" b="1" dirty="0">
                <a:solidFill>
                  <a:srgbClr val="FFFF00"/>
                </a:solidFill>
              </a:rPr>
              <a:t>bao gồm tôm, cua, </a:t>
            </a:r>
            <a:r>
              <a:rPr lang="en-US" sz="2000" b="1" dirty="0" smtClean="0">
                <a:solidFill>
                  <a:srgbClr val="FFFF00"/>
                </a:solidFill>
              </a:rPr>
              <a:t>cá</a:t>
            </a:r>
            <a:r>
              <a:rPr lang="en-US" sz="2000" b="1" dirty="0">
                <a:solidFill>
                  <a:srgbClr val="FFFF00"/>
                </a:solidFill>
              </a:rPr>
              <a:t>.</a:t>
            </a:r>
            <a:r>
              <a:rPr lang="en-US" sz="2000" b="1" i="1" dirty="0" smtClean="0">
                <a:solidFill>
                  <a:srgbClr val="FFFF00"/>
                </a:solidFill>
              </a:rPr>
              <a:t> </a:t>
            </a:r>
            <a:endParaRPr lang="en-US" sz="2000" b="1" dirty="0">
              <a:solidFill>
                <a:srgbClr val="FFFF00"/>
              </a:solidFill>
            </a:endParaRPr>
          </a:p>
        </p:txBody>
      </p:sp>
    </p:spTree>
    <p:extLst>
      <p:ext uri="{BB962C8B-B14F-4D97-AF65-F5344CB8AC3E}">
        <p14:creationId xmlns:p14="http://schemas.microsoft.com/office/powerpoint/2010/main" val="361795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6"/>
          <p:cNvSpPr txBox="1">
            <a:spLocks noGrp="1"/>
          </p:cNvSpPr>
          <p:nvPr>
            <p:ph type="body" idx="1"/>
          </p:nvPr>
        </p:nvSpPr>
        <p:spPr>
          <a:xfrm>
            <a:off x="2808145" y="656948"/>
            <a:ext cx="3498300" cy="464357"/>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b="1" dirty="0" smtClean="0">
                <a:latin typeface="+mj-lt"/>
              </a:rPr>
              <a:t>Mở rộng</a:t>
            </a:r>
            <a:endParaRPr b="1" dirty="0">
              <a:latin typeface="+mj-lt"/>
            </a:endParaRPr>
          </a:p>
        </p:txBody>
      </p:sp>
      <p:sp>
        <p:nvSpPr>
          <p:cNvPr id="197" name="Google Shape;197;p16"/>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2" name="Rectangle 1"/>
          <p:cNvSpPr/>
          <p:nvPr/>
        </p:nvSpPr>
        <p:spPr>
          <a:xfrm>
            <a:off x="958292" y="1675181"/>
            <a:ext cx="7016964" cy="1400383"/>
          </a:xfrm>
          <a:prstGeom prst="rect">
            <a:avLst/>
          </a:prstGeom>
        </p:spPr>
        <p:txBody>
          <a:bodyPr wrap="square">
            <a:spAutoFit/>
          </a:bodyPr>
          <a:lstStyle/>
          <a:p>
            <a:pPr lvl="0">
              <a:spcBef>
                <a:spcPts val="600"/>
              </a:spcBef>
            </a:pPr>
            <a:r>
              <a:rPr lang="en-US" sz="2000" b="1" dirty="0" smtClean="0">
                <a:solidFill>
                  <a:schemeClr val="accent2"/>
                </a:solidFill>
              </a:rPr>
              <a:t>Tảo đem lại lợi ích cho san hô:</a:t>
            </a:r>
          </a:p>
          <a:p>
            <a:pPr marL="342900" lvl="0" indent="-342900" algn="just">
              <a:spcBef>
                <a:spcPts val="600"/>
              </a:spcBef>
              <a:buFont typeface="Wingdings" panose="05000000000000000000" pitchFamily="2" charset="2"/>
              <a:buChar char="§"/>
            </a:pPr>
            <a:r>
              <a:rPr lang="en-US" sz="2000" i="1" dirty="0" smtClean="0">
                <a:solidFill>
                  <a:schemeClr val="accent2"/>
                </a:solidFill>
              </a:rPr>
              <a:t>Tổng hợp nên chất hữu cơ và giải phóng oxygen thông qua quang hợp. Nhờ đó san hô là nơi cung cấp nguồn thức ăn phong phú nuôi dưỡng các sinh vật khác ở biển.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barn(inVertical)">
                                      <p:cBhvr>
                                        <p:cTn id="7" dur="500"/>
                                        <p:tgtEl>
                                          <p:spTgt spid="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build="p"/>
    </p:bldLst>
  </p:timing>
</p:sld>
</file>

<file path=ppt/theme/theme1.xml><?xml version="1.0" encoding="utf-8"?>
<a:theme xmlns:a="http://schemas.openxmlformats.org/drawingml/2006/main" name="Wolse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891</Words>
  <Application>Microsoft Office PowerPoint</Application>
  <PresentationFormat>On-screen Show (16:9)</PresentationFormat>
  <Paragraphs>91</Paragraphs>
  <Slides>21</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Calibri</vt:lpstr>
      <vt:lpstr>Oswald</vt:lpstr>
      <vt:lpstr>Times New Roman</vt:lpstr>
      <vt:lpstr>Wingdings</vt:lpstr>
      <vt:lpstr>Muli</vt:lpstr>
      <vt:lpstr>Arial</vt:lpstr>
      <vt:lpstr>Roboto Condensed</vt:lpstr>
      <vt:lpstr>Wolsey template</vt:lpstr>
      <vt:lpstr>BÀI 17: ĐA DẠNG NGUYÊN SINH VẬT</vt:lpstr>
      <vt:lpstr>Kiểm tra bài cũ</vt:lpstr>
      <vt:lpstr>PowerPoint Presentation</vt:lpstr>
      <vt:lpstr>PowerPoint Presentation</vt:lpstr>
      <vt:lpstr>1. SỰ ĐA DẠNG CỦA NGUYÊN SINH VẬT</vt:lpstr>
      <vt:lpstr>Quan sát Hình 17.2</vt:lpstr>
      <vt:lpstr>II. VAI TRÒ VÀ TÁC HẠI CỦA NGUYÊN SINH VẬT</vt:lpstr>
      <vt:lpstr>PowerPoint Presentation</vt:lpstr>
      <vt:lpstr>PowerPoint Presentation</vt:lpstr>
      <vt:lpstr>PowerPoint Presentation</vt:lpstr>
      <vt:lpstr>2. Một số nguyên sinh vật  gây bệnh ở người</vt:lpstr>
      <vt:lpstr>PowerPoint Presentation</vt:lpstr>
      <vt:lpstr>Mở rộng</vt:lpstr>
      <vt:lpstr>Thảo luận và trả lời câu hỏi</vt:lpstr>
      <vt:lpstr>PowerPoint Presentation</vt:lpstr>
      <vt:lpstr>Luyện tập mở rộng</vt:lpstr>
      <vt:lpstr>PowerPoint Presentation</vt:lpstr>
      <vt:lpstr>Em hãy nêu một số biện pháp vệ sinh ăn uống  để phòng trừ các bệnh do nguyên sinh vật gây nên.</vt:lpstr>
      <vt:lpstr>PowerPoint Presentation</vt:lpstr>
      <vt:lpstr>Hướng dẫn về nhà</vt:lpstr>
      <vt:lpstr>CẢM ƠN CÁC EM  ĐÃ LẮNG NGHE BÀI GIẢNG!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Trần Bích Hà</dc:creator>
  <cp:lastModifiedBy>HP</cp:lastModifiedBy>
  <cp:revision>17</cp:revision>
  <dcterms:modified xsi:type="dcterms:W3CDTF">2021-08-06T06:43:11Z</dcterms:modified>
</cp:coreProperties>
</file>