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8"/>
  </p:notesMasterIdLst>
  <p:sldIdLst>
    <p:sldId id="256" r:id="rId2"/>
    <p:sldId id="305" r:id="rId3"/>
    <p:sldId id="261" r:id="rId4"/>
    <p:sldId id="306" r:id="rId5"/>
    <p:sldId id="307" r:id="rId6"/>
    <p:sldId id="308" r:id="rId7"/>
    <p:sldId id="286" r:id="rId8"/>
    <p:sldId id="260" r:id="rId9"/>
    <p:sldId id="309" r:id="rId10"/>
    <p:sldId id="263" r:id="rId11"/>
    <p:sldId id="311" r:id="rId12"/>
    <p:sldId id="310" r:id="rId13"/>
    <p:sldId id="316" r:id="rId14"/>
    <p:sldId id="287" r:id="rId15"/>
    <p:sldId id="288" r:id="rId16"/>
    <p:sldId id="312" r:id="rId17"/>
    <p:sldId id="313" r:id="rId18"/>
    <p:sldId id="289" r:id="rId19"/>
    <p:sldId id="290" r:id="rId20"/>
    <p:sldId id="291" r:id="rId21"/>
    <p:sldId id="292" r:id="rId22"/>
    <p:sldId id="293" r:id="rId23"/>
    <p:sldId id="294" r:id="rId24"/>
    <p:sldId id="314" r:id="rId25"/>
    <p:sldId id="295" r:id="rId26"/>
    <p:sldId id="315" r:id="rId27"/>
    <p:sldId id="296" r:id="rId28"/>
    <p:sldId id="297" r:id="rId29"/>
    <p:sldId id="277" r:id="rId30"/>
    <p:sldId id="298" r:id="rId31"/>
    <p:sldId id="299" r:id="rId32"/>
    <p:sldId id="300" r:id="rId33"/>
    <p:sldId id="317" r:id="rId34"/>
    <p:sldId id="303" r:id="rId35"/>
    <p:sldId id="279" r:id="rId36"/>
    <p:sldId id="304"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Montserrat" panose="020B0604020202020204" charset="0"/>
      <p:regular r:id="rId43"/>
      <p:bold r:id="rId44"/>
      <p:italic r:id="rId45"/>
      <p:boldItalic r:id="rId46"/>
    </p:embeddedFont>
    <p:embeddedFont>
      <p:font typeface="Roboto"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000000"/>
    <a:srgbClr val="FF99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8EEFB8-15E5-44A9-849B-1A3A7A75EEDB}">
  <a:tblStyle styleId="{E58EEFB8-15E5-44A9-849B-1A3A7A75EED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040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87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0241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2255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603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0693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6446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65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4445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530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92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726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686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343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pic>
        <p:nvPicPr>
          <p:cNvPr id="10" name="Google Shape;10;p2" descr="aemelia_icons.png"/>
          <p:cNvPicPr preferRelativeResize="0"/>
          <p:nvPr/>
        </p:nvPicPr>
        <p:blipFill rotWithShape="1">
          <a:blip r:embed="rId2">
            <a:alphaModFix amt="40000"/>
          </a:blip>
          <a:srcRect t="30860" b="30860"/>
          <a:stretch/>
        </p:blipFill>
        <p:spPr>
          <a:xfrm>
            <a:off x="0" y="-2"/>
            <a:ext cx="9144000" cy="1968874"/>
          </a:xfrm>
          <a:prstGeom prst="rect">
            <a:avLst/>
          </a:prstGeom>
          <a:noFill/>
          <a:ln>
            <a:noFill/>
          </a:ln>
        </p:spPr>
      </p:pic>
      <p:sp>
        <p:nvSpPr>
          <p:cNvPr id="11" name="Google Shape;11;p2"/>
          <p:cNvSpPr txBox="1">
            <a:spLocks noGrp="1"/>
          </p:cNvSpPr>
          <p:nvPr>
            <p:ph type="ctrTitle"/>
          </p:nvPr>
        </p:nvSpPr>
        <p:spPr>
          <a:xfrm>
            <a:off x="2786525" y="1968875"/>
            <a:ext cx="5859600" cy="27663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pic>
        <p:nvPicPr>
          <p:cNvPr id="18" name="Google Shape;18;p4" descr="aemelia_icons.png"/>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9" name="Google Shape;19;p4"/>
          <p:cNvSpPr txBox="1">
            <a:spLocks noGrp="1"/>
          </p:cNvSpPr>
          <p:nvPr>
            <p:ph type="body" idx="1"/>
          </p:nvPr>
        </p:nvSpPr>
        <p:spPr>
          <a:xfrm>
            <a:off x="1784250" y="222075"/>
            <a:ext cx="6549300" cy="2607300"/>
          </a:xfrm>
          <a:prstGeom prst="rect">
            <a:avLst/>
          </a:prstGeom>
        </p:spPr>
        <p:txBody>
          <a:bodyPr spcFirstLastPara="1" wrap="square" lIns="91425" tIns="91425" rIns="91425" bIns="91425" anchor="t" anchorCtr="0">
            <a:noAutofit/>
          </a:bodyPr>
          <a:lstStyle>
            <a:lvl1pPr marL="457200" lvl="0" indent="-482600" rtl="0">
              <a:spcBef>
                <a:spcPts val="600"/>
              </a:spcBef>
              <a:spcAft>
                <a:spcPts val="0"/>
              </a:spcAft>
              <a:buSzPts val="4000"/>
              <a:buChar char="▸"/>
              <a:defRPr sz="4000" b="1" i="1"/>
            </a:lvl1pPr>
            <a:lvl2pPr marL="914400" lvl="1" indent="-482600" rtl="0">
              <a:spcBef>
                <a:spcPts val="0"/>
              </a:spcBef>
              <a:spcAft>
                <a:spcPts val="0"/>
              </a:spcAft>
              <a:buSzPts val="4000"/>
              <a:buChar char="▹"/>
              <a:defRPr sz="4000" b="1" i="1"/>
            </a:lvl2pPr>
            <a:lvl3pPr marL="1371600" lvl="2" indent="-482600" rtl="0">
              <a:spcBef>
                <a:spcPts val="0"/>
              </a:spcBef>
              <a:spcAft>
                <a:spcPts val="0"/>
              </a:spcAft>
              <a:buSzPts val="4000"/>
              <a:buChar char="■"/>
              <a:defRPr sz="4000" b="1" i="1"/>
            </a:lvl3pPr>
            <a:lvl4pPr marL="1828800" lvl="3" indent="-482600" rtl="0">
              <a:spcBef>
                <a:spcPts val="0"/>
              </a:spcBef>
              <a:spcAft>
                <a:spcPts val="0"/>
              </a:spcAft>
              <a:buSzPts val="4000"/>
              <a:buChar char="●"/>
              <a:defRPr sz="4000" b="1" i="1"/>
            </a:lvl4pPr>
            <a:lvl5pPr marL="2286000" lvl="4" indent="-482600" rtl="0">
              <a:spcBef>
                <a:spcPts val="0"/>
              </a:spcBef>
              <a:spcAft>
                <a:spcPts val="0"/>
              </a:spcAft>
              <a:buSzPts val="4000"/>
              <a:buChar char="○"/>
              <a:defRPr sz="4000" b="1" i="1"/>
            </a:lvl5pPr>
            <a:lvl6pPr marL="2743200" lvl="5" indent="-482600" rtl="0">
              <a:spcBef>
                <a:spcPts val="0"/>
              </a:spcBef>
              <a:spcAft>
                <a:spcPts val="0"/>
              </a:spcAft>
              <a:buSzPts val="4000"/>
              <a:buChar char="■"/>
              <a:defRPr sz="4000" b="1" i="1"/>
            </a:lvl6pPr>
            <a:lvl7pPr marL="3200400" lvl="6" indent="-482600" rtl="0">
              <a:spcBef>
                <a:spcPts val="0"/>
              </a:spcBef>
              <a:spcAft>
                <a:spcPts val="0"/>
              </a:spcAft>
              <a:buSzPts val="4000"/>
              <a:buChar char="●"/>
              <a:defRPr sz="4000" b="1" i="1"/>
            </a:lvl7pPr>
            <a:lvl8pPr marL="3657600" lvl="7" indent="-482600" rtl="0">
              <a:spcBef>
                <a:spcPts val="0"/>
              </a:spcBef>
              <a:spcAft>
                <a:spcPts val="0"/>
              </a:spcAft>
              <a:buSzPts val="4000"/>
              <a:buChar char="○"/>
              <a:defRPr sz="4000" b="1" i="1"/>
            </a:lvl8pPr>
            <a:lvl9pPr marL="4114800" lvl="8" indent="-482600">
              <a:spcBef>
                <a:spcPts val="0"/>
              </a:spcBef>
              <a:spcAft>
                <a:spcPts val="0"/>
              </a:spcAft>
              <a:buSzPts val="4000"/>
              <a:buChar char="■"/>
              <a:defRPr sz="4000" b="1" i="1"/>
            </a:lvl9pPr>
          </a:lstStyle>
          <a:p>
            <a:endParaRPr/>
          </a:p>
        </p:txBody>
      </p:sp>
      <p:sp>
        <p:nvSpPr>
          <p:cNvPr id="20" name="Google Shape;20;p4"/>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accent1"/>
        </a:solidFill>
        <a:effectLst/>
      </p:bgPr>
    </p:bg>
    <p:spTree>
      <p:nvGrpSpPr>
        <p:cNvPr id="1" name="Shape 21"/>
        <p:cNvGrpSpPr/>
        <p:nvPr/>
      </p:nvGrpSpPr>
      <p:grpSpPr>
        <a:xfrm>
          <a:off x="0" y="0"/>
          <a:ext cx="0" cy="0"/>
          <a:chOff x="0" y="0"/>
          <a:chExt cx="0" cy="0"/>
        </a:xfrm>
      </p:grpSpPr>
      <p:pic>
        <p:nvPicPr>
          <p:cNvPr id="22" name="Google Shape;22;p5"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3" name="Google Shape;23;p5"/>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 name="Google Shape;24;p5"/>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5" name="Google Shape;25;p5"/>
          <p:cNvSpPr txBox="1">
            <a:spLocks noGrp="1"/>
          </p:cNvSpPr>
          <p:nvPr>
            <p:ph type="body" idx="1"/>
          </p:nvPr>
        </p:nvSpPr>
        <p:spPr>
          <a:xfrm>
            <a:off x="2874625" y="275339"/>
            <a:ext cx="5562000" cy="4428300"/>
          </a:xfrm>
          <a:prstGeom prst="rect">
            <a:avLst/>
          </a:prstGeom>
        </p:spPr>
        <p:txBody>
          <a:bodyPr spcFirstLastPara="1" wrap="square" lIns="91425" tIns="91425" rIns="91425" bIns="91425" anchor="t" anchorCtr="0">
            <a:noAutofit/>
          </a:bodyPr>
          <a:lstStyle>
            <a:lvl1pPr marL="457200" lvl="0" indent="-419100">
              <a:spcBef>
                <a:spcPts val="600"/>
              </a:spcBef>
              <a:spcAft>
                <a:spcPts val="0"/>
              </a:spcAft>
              <a:buClr>
                <a:srgbClr val="6FA8DC"/>
              </a:buClr>
              <a:buSzPts val="3000"/>
              <a:buChar char="▸"/>
              <a:defRPr/>
            </a:lvl1pPr>
            <a:lvl2pPr marL="914400" lvl="1" indent="-381000">
              <a:spcBef>
                <a:spcPts val="0"/>
              </a:spcBef>
              <a:spcAft>
                <a:spcPts val="0"/>
              </a:spcAft>
              <a:buClr>
                <a:srgbClr val="6FA8DC"/>
              </a:buClr>
              <a:buSzPts val="2400"/>
              <a:buChar char="▹"/>
              <a:defRPr/>
            </a:lvl2pPr>
            <a:lvl3pPr marL="1371600" lvl="2" indent="-381000">
              <a:spcBef>
                <a:spcPts val="0"/>
              </a:spcBef>
              <a:spcAft>
                <a:spcPts val="0"/>
              </a:spcAft>
              <a:buClr>
                <a:srgbClr val="6FA8DC"/>
              </a:buClr>
              <a:buSzPts val="2400"/>
              <a:buChar char="■"/>
              <a:defRPr/>
            </a:lvl3pPr>
            <a:lvl4pPr marL="1828800" lvl="3" indent="-342900">
              <a:spcBef>
                <a:spcPts val="0"/>
              </a:spcBef>
              <a:spcAft>
                <a:spcPts val="0"/>
              </a:spcAft>
              <a:buClr>
                <a:srgbClr val="6FA8DC"/>
              </a:buClr>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6" name="Google Shape;26;p5"/>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solidFill>
          <a:schemeClr val="accent1"/>
        </a:solidFill>
        <a:effectLst/>
      </p:bgPr>
    </p:bg>
    <p:spTree>
      <p:nvGrpSpPr>
        <p:cNvPr id="1" name="Shape 27"/>
        <p:cNvGrpSpPr/>
        <p:nvPr/>
      </p:nvGrpSpPr>
      <p:grpSpPr>
        <a:xfrm>
          <a:off x="0" y="0"/>
          <a:ext cx="0" cy="0"/>
          <a:chOff x="0" y="0"/>
          <a:chExt cx="0" cy="0"/>
        </a:xfrm>
      </p:grpSpPr>
      <p:pic>
        <p:nvPicPr>
          <p:cNvPr id="28" name="Google Shape;28;p6" descr="aemelia_icons.png"/>
          <p:cNvPicPr preferRelativeResize="0"/>
          <p:nvPr/>
        </p:nvPicPr>
        <p:blipFill rotWithShape="1">
          <a:blip r:embed="rId2">
            <a:alphaModFix amt="20000"/>
          </a:blip>
          <a:srcRect l="38542" r="38544"/>
          <a:stretch/>
        </p:blipFill>
        <p:spPr>
          <a:xfrm>
            <a:off x="0" y="0"/>
            <a:ext cx="2095200" cy="5143500"/>
          </a:xfrm>
          <a:prstGeom prst="rect">
            <a:avLst/>
          </a:prstGeom>
          <a:noFill/>
          <a:ln>
            <a:noFill/>
          </a:ln>
        </p:spPr>
      </p:pic>
      <p:sp>
        <p:nvSpPr>
          <p:cNvPr id="29" name="Google Shape;29;p6"/>
          <p:cNvSpPr/>
          <p:nvPr/>
        </p:nvSpPr>
        <p:spPr>
          <a:xfrm flipH="1">
            <a:off x="2095200" y="0"/>
            <a:ext cx="7048800" cy="514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30" name="Google Shape;30;p6"/>
          <p:cNvSpPr txBox="1">
            <a:spLocks noGrp="1"/>
          </p:cNvSpPr>
          <p:nvPr>
            <p:ph type="title"/>
          </p:nvPr>
        </p:nvSpPr>
        <p:spPr>
          <a:xfrm>
            <a:off x="203875" y="1626750"/>
            <a:ext cx="1712400" cy="8574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Google Shape;31;p6"/>
          <p:cNvSpPr txBox="1">
            <a:spLocks noGrp="1"/>
          </p:cNvSpPr>
          <p:nvPr>
            <p:ph type="body" idx="1"/>
          </p:nvPr>
        </p:nvSpPr>
        <p:spPr>
          <a:xfrm>
            <a:off x="2544225"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2" name="Google Shape;32;p6"/>
          <p:cNvSpPr txBox="1">
            <a:spLocks noGrp="1"/>
          </p:cNvSpPr>
          <p:nvPr>
            <p:ph type="body" idx="2"/>
          </p:nvPr>
        </p:nvSpPr>
        <p:spPr>
          <a:xfrm>
            <a:off x="5705276" y="297367"/>
            <a:ext cx="2981400" cy="46614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3" name="Google Shape;33;p6"/>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chemeClr val="accent1"/>
        </a:solidFill>
        <a:effectLst/>
      </p:bgPr>
    </p:bg>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74625" y="484600"/>
            <a:ext cx="5562000" cy="42078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3"/>
              </a:buClr>
              <a:buSzPts val="3000"/>
              <a:buFont typeface="Roboto"/>
              <a:buChar char="▸"/>
              <a:defRPr sz="3000">
                <a:solidFill>
                  <a:schemeClr val="dk1"/>
                </a:solidFill>
                <a:latin typeface="Roboto"/>
                <a:ea typeface="Roboto"/>
                <a:cs typeface="Roboto"/>
                <a:sym typeface="Roboto"/>
              </a:defRPr>
            </a:lvl1pPr>
            <a:lvl2pPr marL="914400" lvl="1"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2pPr>
            <a:lvl3pPr marL="1371600" lvl="2" indent="-381000">
              <a:spcBef>
                <a:spcPts val="0"/>
              </a:spcBef>
              <a:spcAft>
                <a:spcPts val="0"/>
              </a:spcAft>
              <a:buClr>
                <a:schemeClr val="accent3"/>
              </a:buClr>
              <a:buSzPts val="2400"/>
              <a:buFont typeface="Roboto"/>
              <a:buChar char="■"/>
              <a:defRPr sz="2400">
                <a:solidFill>
                  <a:schemeClr val="dk1"/>
                </a:solidFill>
                <a:latin typeface="Roboto"/>
                <a:ea typeface="Roboto"/>
                <a:cs typeface="Roboto"/>
                <a:sym typeface="Roboto"/>
              </a:defRPr>
            </a:lvl3pPr>
            <a:lvl4pPr marL="1828800" lvl="3"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4pPr>
            <a:lvl5pPr marL="2286000" lvl="4"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5pPr>
            <a:lvl6pPr marL="2743200" lvl="5"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6pPr>
            <a:lvl7pPr marL="3200400" lvl="6"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7pPr>
            <a:lvl8pPr marL="3657600" lvl="7"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8pPr>
            <a:lvl9pPr marL="4114800" lvl="8" indent="-342900">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109075" y="146024"/>
            <a:ext cx="1807200" cy="1252800"/>
          </a:xfrm>
          <a:prstGeom prst="rect">
            <a:avLst/>
          </a:prstGeom>
          <a:noFill/>
          <a:ln>
            <a:noFill/>
          </a:ln>
        </p:spPr>
        <p:txBody>
          <a:bodyPr spcFirstLastPara="1" wrap="square" lIns="91425" tIns="91425" rIns="91425" bIns="91425" anchor="t" anchorCtr="0">
            <a:noAutofit/>
          </a:bodyPr>
          <a:lstStyle>
            <a:lvl1pPr lvl="0">
              <a:buNone/>
              <a:defRPr sz="9600" b="1">
                <a:solidFill>
                  <a:schemeClr val="accent2"/>
                </a:solidFill>
                <a:latin typeface="Montserrat"/>
                <a:ea typeface="Montserrat"/>
                <a:cs typeface="Montserrat"/>
                <a:sym typeface="Montserrat"/>
              </a:defRPr>
            </a:lvl1pPr>
            <a:lvl2pPr lvl="1">
              <a:buNone/>
              <a:defRPr sz="9600" b="1">
                <a:solidFill>
                  <a:schemeClr val="accent2"/>
                </a:solidFill>
                <a:latin typeface="Montserrat"/>
                <a:ea typeface="Montserrat"/>
                <a:cs typeface="Montserrat"/>
                <a:sym typeface="Montserrat"/>
              </a:defRPr>
            </a:lvl2pPr>
            <a:lvl3pPr lvl="2">
              <a:buNone/>
              <a:defRPr sz="9600" b="1">
                <a:solidFill>
                  <a:schemeClr val="accent2"/>
                </a:solidFill>
                <a:latin typeface="Montserrat"/>
                <a:ea typeface="Montserrat"/>
                <a:cs typeface="Montserrat"/>
                <a:sym typeface="Montserrat"/>
              </a:defRPr>
            </a:lvl3pPr>
            <a:lvl4pPr lvl="3">
              <a:buNone/>
              <a:defRPr sz="9600" b="1">
                <a:solidFill>
                  <a:schemeClr val="accent2"/>
                </a:solidFill>
                <a:latin typeface="Montserrat"/>
                <a:ea typeface="Montserrat"/>
                <a:cs typeface="Montserrat"/>
                <a:sym typeface="Montserrat"/>
              </a:defRPr>
            </a:lvl4pPr>
            <a:lvl5pPr lvl="4">
              <a:buNone/>
              <a:defRPr sz="9600" b="1">
                <a:solidFill>
                  <a:schemeClr val="accent2"/>
                </a:solidFill>
                <a:latin typeface="Montserrat"/>
                <a:ea typeface="Montserrat"/>
                <a:cs typeface="Montserrat"/>
                <a:sym typeface="Montserrat"/>
              </a:defRPr>
            </a:lvl5pPr>
            <a:lvl6pPr lvl="5">
              <a:buNone/>
              <a:defRPr sz="9600" b="1">
                <a:solidFill>
                  <a:schemeClr val="accent2"/>
                </a:solidFill>
                <a:latin typeface="Montserrat"/>
                <a:ea typeface="Montserrat"/>
                <a:cs typeface="Montserrat"/>
                <a:sym typeface="Montserrat"/>
              </a:defRPr>
            </a:lvl6pPr>
            <a:lvl7pPr lvl="6">
              <a:buNone/>
              <a:defRPr sz="9600" b="1">
                <a:solidFill>
                  <a:schemeClr val="accent2"/>
                </a:solidFill>
                <a:latin typeface="Montserrat"/>
                <a:ea typeface="Montserrat"/>
                <a:cs typeface="Montserrat"/>
                <a:sym typeface="Montserrat"/>
              </a:defRPr>
            </a:lvl7pPr>
            <a:lvl8pPr lvl="7">
              <a:buNone/>
              <a:defRPr sz="9600" b="1">
                <a:solidFill>
                  <a:schemeClr val="accent2"/>
                </a:solidFill>
                <a:latin typeface="Montserrat"/>
                <a:ea typeface="Montserrat"/>
                <a:cs typeface="Montserrat"/>
                <a:sym typeface="Montserrat"/>
              </a:defRPr>
            </a:lvl8pPr>
            <a:lvl9pPr lvl="8">
              <a:buNone/>
              <a:defRPr sz="9600" b="1">
                <a:solidFill>
                  <a:schemeClr val="accent2"/>
                </a:solidFill>
                <a:latin typeface="Montserrat"/>
                <a:ea typeface="Montserrat"/>
                <a:cs typeface="Montserrat"/>
                <a:sym typeface="Montserrat"/>
              </a:defRPr>
            </a:lvl9pPr>
          </a:lstStyle>
          <a:p>
            <a:pPr marL="0" lvl="0" indent="0" algn="l" rtl="0">
              <a:spcBef>
                <a:spcPts val="0"/>
              </a:spcBef>
              <a:spcAft>
                <a:spcPts val="0"/>
              </a:spcAft>
              <a:buNone/>
            </a:pPr>
            <a:fld id="{00000000-1234-1234-1234-123412341234}" type="slidenum">
              <a:rPr lang="en"/>
              <a:t>‹#›</a:t>
            </a:fld>
            <a:endParaRPr/>
          </a:p>
        </p:txBody>
      </p:sp>
      <p:sp>
        <p:nvSpPr>
          <p:cNvPr id="8" name="Google Shape;8;p1"/>
          <p:cNvSpPr txBox="1">
            <a:spLocks noGrp="1"/>
          </p:cNvSpPr>
          <p:nvPr>
            <p:ph type="title"/>
          </p:nvPr>
        </p:nvSpPr>
        <p:spPr>
          <a:xfrm>
            <a:off x="203875" y="1626750"/>
            <a:ext cx="17124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2pPr>
            <a:lvl3pPr lvl="2">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3pPr>
            <a:lvl4pPr lvl="3">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4pPr>
            <a:lvl5pPr lvl="4">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5pPr>
            <a:lvl6pPr lvl="5">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6pPr>
            <a:lvl7pPr lvl="6">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7pPr>
            <a:lvl8pPr lvl="7">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8pPr>
            <a:lvl9pPr lvl="8">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8"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2" name="TextBox 1"/>
          <p:cNvSpPr txBox="1"/>
          <p:nvPr/>
        </p:nvSpPr>
        <p:spPr>
          <a:xfrm>
            <a:off x="120316" y="1094871"/>
            <a:ext cx="8843210" cy="2563587"/>
          </a:xfrm>
          <a:prstGeom prst="rect">
            <a:avLst/>
          </a:prstGeom>
          <a:noFill/>
        </p:spPr>
        <p:txBody>
          <a:bodyPr wrap="square" rtlCol="0">
            <a:prstTxWarp prst="textPlain">
              <a:avLst/>
            </a:prstTxWarp>
            <a:spAutoFit/>
          </a:bodyPr>
          <a:lstStyle/>
          <a:p>
            <a:pPr algn="ctr">
              <a:lnSpc>
                <a:spcPct val="130000"/>
              </a:lnSpc>
              <a:spcBef>
                <a:spcPts val="600"/>
              </a:spcBef>
              <a:spcAft>
                <a:spcPts val="600"/>
              </a:spcAft>
            </a:pPr>
            <a:r>
              <a:rPr lang="en-GB" sz="4000" b="1" smtClean="0">
                <a:solidFill>
                  <a:srgbClr val="CC3300"/>
                </a:solidFill>
                <a:effectLst>
                  <a:outerShdw blurRad="38100" dist="38100" dir="2700000" algn="tl">
                    <a:srgbClr val="000000">
                      <a:alpha val="43137"/>
                    </a:srgbClr>
                  </a:outerShdw>
                </a:effectLst>
              </a:rPr>
              <a:t>BÀI 2</a:t>
            </a:r>
          </a:p>
          <a:p>
            <a:pPr algn="ctr">
              <a:lnSpc>
                <a:spcPct val="130000"/>
              </a:lnSpc>
              <a:spcBef>
                <a:spcPts val="600"/>
              </a:spcBef>
              <a:spcAft>
                <a:spcPts val="600"/>
              </a:spcAft>
            </a:pPr>
            <a:r>
              <a:rPr lang="en-GB" sz="4000" b="1" smtClean="0">
                <a:solidFill>
                  <a:srgbClr val="CC3300"/>
                </a:solidFill>
                <a:effectLst>
                  <a:outerShdw blurRad="38100" dist="38100" dir="2700000" algn="tl">
                    <a:srgbClr val="000000">
                      <a:alpha val="43137"/>
                    </a:srgbClr>
                  </a:outerShdw>
                </a:effectLst>
              </a:rPr>
              <a:t>MỘT SỐ DỤNG CỤ ĐO VÀ QUY ĐỊNH TRONG PHÒNG THỰC HÀNH</a:t>
            </a:r>
            <a:endParaRPr lang="en-US" sz="4000" b="1">
              <a:solidFill>
                <a:srgbClr val="CC33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7" name="Text Box 19463"/>
          <p:cNvSpPr txBox="1">
            <a:spLocks noChangeArrowheads="1"/>
          </p:cNvSpPr>
          <p:nvPr/>
        </p:nvSpPr>
        <p:spPr bwMode="auto">
          <a:xfrm>
            <a:off x="2145303" y="421747"/>
            <a:ext cx="7094949" cy="86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lnSpc>
                <a:spcPct val="120000"/>
              </a:lnSpc>
              <a:spcBef>
                <a:spcPts val="600"/>
              </a:spcBef>
              <a:spcAft>
                <a:spcPts val="600"/>
              </a:spcAft>
            </a:pPr>
            <a:r>
              <a:rPr lang="en-GB" sz="2200" b="1" smtClean="0">
                <a:solidFill>
                  <a:schemeClr val="accent2"/>
                </a:solidFill>
                <a:latin typeface="Arial" panose="020B0604020202020204" pitchFamily="34" charset="0"/>
                <a:cs typeface="Arial" panose="020B0604020202020204" pitchFamily="34" charset="0"/>
              </a:rPr>
              <a:t>Quy trình đo thể tích của một lượng chất lỏng bằng bình chia độ</a:t>
            </a:r>
            <a:endParaRPr lang="en-US" sz="2200">
              <a:solidFill>
                <a:schemeClr val="accent2"/>
              </a:solidFill>
              <a:latin typeface="Arial" panose="020B0604020202020204" pitchFamily="34" charset="0"/>
              <a:cs typeface="Arial" panose="020B0604020202020204" pitchFamily="34" charset="0"/>
            </a:endParaRPr>
          </a:p>
        </p:txBody>
      </p:sp>
      <p:sp>
        <p:nvSpPr>
          <p:cNvPr id="4" name="Rectangle 3"/>
          <p:cNvSpPr/>
          <p:nvPr/>
        </p:nvSpPr>
        <p:spPr>
          <a:xfrm>
            <a:off x="2145303" y="1428176"/>
            <a:ext cx="7110662" cy="3259290"/>
          </a:xfrm>
          <a:prstGeom prst="rect">
            <a:avLst/>
          </a:prstGeom>
        </p:spPr>
        <p:txBody>
          <a:bodyPr wrap="square">
            <a:spAutoFit/>
          </a:bodyPr>
          <a:lstStyle/>
          <a:p>
            <a:pPr marL="342900" indent="-342900">
              <a:lnSpc>
                <a:spcPct val="120000"/>
              </a:lnSpc>
              <a:spcBef>
                <a:spcPts val="600"/>
              </a:spcBef>
              <a:spcAft>
                <a:spcPts val="600"/>
              </a:spcAft>
              <a:buFont typeface="Wingdings" panose="05000000000000000000" pitchFamily="2" charset="2"/>
              <a:buChar char="Ø"/>
            </a:pPr>
            <a:r>
              <a:rPr lang="en-US" sz="2000" smtClean="0">
                <a:latin typeface="+mn-lt"/>
                <a:ea typeface="Calibri" panose="020F0502020204030204" pitchFamily="34" charset="0"/>
                <a:cs typeface="Times New Roman" panose="02020603050405020304" pitchFamily="18" charset="0"/>
              </a:rPr>
              <a:t>Ước </a:t>
            </a:r>
            <a:r>
              <a:rPr lang="en-US" sz="2000">
                <a:latin typeface="+mn-lt"/>
                <a:ea typeface="Calibri" panose="020F0502020204030204" pitchFamily="34" charset="0"/>
                <a:cs typeface="Times New Roman" panose="02020603050405020304" pitchFamily="18" charset="0"/>
              </a:rPr>
              <a:t>lượng thể tích chất lỏng cần đo.</a:t>
            </a:r>
          </a:p>
          <a:p>
            <a:pPr marL="342900" indent="-342900">
              <a:lnSpc>
                <a:spcPct val="120000"/>
              </a:lnSpc>
              <a:spcBef>
                <a:spcPts val="600"/>
              </a:spcBef>
              <a:spcAft>
                <a:spcPts val="600"/>
              </a:spcAft>
              <a:buFont typeface="Wingdings" panose="05000000000000000000" pitchFamily="2" charset="2"/>
              <a:buChar char="Ø"/>
            </a:pPr>
            <a:r>
              <a:rPr lang="en-US" sz="2000" smtClean="0">
                <a:latin typeface="+mn-lt"/>
                <a:ea typeface="Calibri" panose="020F0502020204030204" pitchFamily="34" charset="0"/>
                <a:cs typeface="Times New Roman" panose="02020603050405020304" pitchFamily="18" charset="0"/>
              </a:rPr>
              <a:t>Lựa </a:t>
            </a:r>
            <a:r>
              <a:rPr lang="en-US" sz="2000">
                <a:latin typeface="+mn-lt"/>
                <a:ea typeface="Calibri" panose="020F0502020204030204" pitchFamily="34" charset="0"/>
                <a:cs typeface="Times New Roman" panose="02020603050405020304" pitchFamily="18" charset="0"/>
              </a:rPr>
              <a:t>chọn bình chia độ có GHĐ và ĐCNN thích hợp.</a:t>
            </a:r>
          </a:p>
          <a:p>
            <a:pPr marL="342900" indent="-342900">
              <a:lnSpc>
                <a:spcPct val="120000"/>
              </a:lnSpc>
              <a:spcBef>
                <a:spcPts val="600"/>
              </a:spcBef>
              <a:spcAft>
                <a:spcPts val="600"/>
              </a:spcAft>
              <a:buFont typeface="Wingdings" panose="05000000000000000000" pitchFamily="2" charset="2"/>
              <a:buChar char="Ø"/>
            </a:pPr>
            <a:r>
              <a:rPr lang="en-US" sz="2000" smtClean="0">
                <a:latin typeface="+mn-lt"/>
                <a:ea typeface="Calibri" panose="020F0502020204030204" pitchFamily="34" charset="0"/>
                <a:cs typeface="Times New Roman" panose="02020603050405020304" pitchFamily="18" charset="0"/>
              </a:rPr>
              <a:t>Để </a:t>
            </a:r>
            <a:r>
              <a:rPr lang="en-US" sz="2000">
                <a:latin typeface="+mn-lt"/>
                <a:ea typeface="Calibri" panose="020F0502020204030204" pitchFamily="34" charset="0"/>
                <a:cs typeface="Times New Roman" panose="02020603050405020304" pitchFamily="18" charset="0"/>
              </a:rPr>
              <a:t>chất lỏng vào bình chia độ, đặt bình chia độ thắng đứng.</a:t>
            </a:r>
          </a:p>
          <a:p>
            <a:pPr marL="342900" indent="-342900">
              <a:lnSpc>
                <a:spcPct val="120000"/>
              </a:lnSpc>
              <a:spcBef>
                <a:spcPts val="600"/>
              </a:spcBef>
              <a:spcAft>
                <a:spcPts val="600"/>
              </a:spcAft>
              <a:buFont typeface="Wingdings" panose="05000000000000000000" pitchFamily="2" charset="2"/>
              <a:buChar char="Ø"/>
            </a:pPr>
            <a:r>
              <a:rPr lang="en-US" sz="2000" smtClean="0">
                <a:latin typeface="+mn-lt"/>
                <a:ea typeface="Calibri" panose="020F0502020204030204" pitchFamily="34" charset="0"/>
                <a:cs typeface="Times New Roman" panose="02020603050405020304" pitchFamily="18" charset="0"/>
              </a:rPr>
              <a:t>Đặt </a:t>
            </a:r>
            <a:r>
              <a:rPr lang="en-US" sz="2000">
                <a:latin typeface="+mn-lt"/>
                <a:ea typeface="Calibri" panose="020F0502020204030204" pitchFamily="34" charset="0"/>
                <a:cs typeface="Times New Roman" panose="02020603050405020304" pitchFamily="18" charset="0"/>
              </a:rPr>
              <a:t>mắt nhìn ngang với độ cao mực chất lỏng trong bình.</a:t>
            </a:r>
          </a:p>
          <a:p>
            <a:pPr marL="342900" indent="-342900">
              <a:lnSpc>
                <a:spcPct val="120000"/>
              </a:lnSpc>
              <a:spcBef>
                <a:spcPts val="600"/>
              </a:spcBef>
              <a:spcAft>
                <a:spcPts val="600"/>
              </a:spcAft>
              <a:buFont typeface="Wingdings" panose="05000000000000000000" pitchFamily="2" charset="2"/>
              <a:buChar char="Ø"/>
            </a:pPr>
            <a:r>
              <a:rPr lang="en-US" sz="2000" smtClean="0">
                <a:latin typeface="+mn-lt"/>
                <a:ea typeface="Calibri" panose="020F0502020204030204" pitchFamily="34" charset="0"/>
                <a:cs typeface="Times New Roman" panose="02020603050405020304" pitchFamily="18" charset="0"/>
              </a:rPr>
              <a:t>Đọc </a:t>
            </a:r>
            <a:r>
              <a:rPr lang="en-US" sz="2000">
                <a:latin typeface="+mn-lt"/>
                <a:ea typeface="Calibri" panose="020F0502020204030204" pitchFamily="34" charset="0"/>
                <a:cs typeface="Times New Roman" panose="02020603050405020304" pitchFamily="18" charset="0"/>
              </a:rPr>
              <a:t>và ghi kết quả đo theo vạch chia gần với mực chất lỏng. </a:t>
            </a:r>
            <a:endParaRPr lang="en-US" sz="2000">
              <a:effectLst/>
              <a:latin typeface="+mn-lt"/>
              <a:ea typeface="Calibri" panose="020F0502020204030204" pitchFamily="34" charset="0"/>
              <a:cs typeface="Times New Roman" panose="02020603050405020304" pitchFamily="18" charset="0"/>
            </a:endParaRPr>
          </a:p>
        </p:txBody>
      </p:sp>
      <p:sp>
        <p:nvSpPr>
          <p:cNvPr id="9" name="Google Shape;96;p18"/>
          <p:cNvSpPr txBox="1">
            <a:spLocks noGrp="1"/>
          </p:cNvSpPr>
          <p:nvPr>
            <p:ph type="title"/>
          </p:nvPr>
        </p:nvSpPr>
        <p:spPr>
          <a:xfrm>
            <a:off x="0" y="2209288"/>
            <a:ext cx="2008483" cy="6421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latin typeface="Arial" panose="020B0604020202020204" pitchFamily="34" charset="0"/>
                <a:cs typeface="Arial" panose="020B0604020202020204" pitchFamily="34" charset="0"/>
              </a:rPr>
              <a:t>KẾT LUẬN</a:t>
            </a:r>
            <a:endParaRPr lang="fr-FR" sz="24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19149" y="1308936"/>
            <a:ext cx="3000375" cy="2381250"/>
          </a:xfrm>
          <a:prstGeom prst="rect">
            <a:avLst/>
          </a:prstGeom>
        </p:spPr>
      </p:pic>
      <p:sp>
        <p:nvSpPr>
          <p:cNvPr id="5" name="Rectangle 4"/>
          <p:cNvSpPr/>
          <p:nvPr/>
        </p:nvSpPr>
        <p:spPr>
          <a:xfrm>
            <a:off x="1081139" y="253303"/>
            <a:ext cx="7904749" cy="769441"/>
          </a:xfrm>
          <a:prstGeom prst="rect">
            <a:avLst/>
          </a:prstGeom>
        </p:spPr>
        <p:txBody>
          <a:bodyPr wrap="square">
            <a:spAutoFit/>
          </a:bodyPr>
          <a:lstStyle/>
          <a:p>
            <a:pPr algn="ctr"/>
            <a:r>
              <a:rPr lang="en-US" sz="2200" i="1">
                <a:latin typeface="+mn-lt"/>
                <a:ea typeface="Calibri" panose="020F0502020204030204" pitchFamily="34" charset="0"/>
              </a:rPr>
              <a:t>Khi đo thể tích chất lỏng bằng bình chia độ, nếu đặt bình chia độ không thẳng thì ảnh hưởng như thế nào đến kết quả </a:t>
            </a:r>
            <a:r>
              <a:rPr lang="en-US" sz="2200" i="1" smtClean="0">
                <a:latin typeface="+mn-lt"/>
                <a:ea typeface="Calibri" panose="020F0502020204030204" pitchFamily="34" charset="0"/>
              </a:rPr>
              <a:t>đo?</a:t>
            </a:r>
            <a:endParaRPr lang="en-US" sz="2200">
              <a:latin typeface="+mn-lt"/>
            </a:endParaRPr>
          </a:p>
        </p:txBody>
      </p:sp>
      <p:sp>
        <p:nvSpPr>
          <p:cNvPr id="6" name="Rectangle 5"/>
          <p:cNvSpPr/>
          <p:nvPr/>
        </p:nvSpPr>
        <p:spPr>
          <a:xfrm>
            <a:off x="1227221" y="4217009"/>
            <a:ext cx="7351294" cy="769441"/>
          </a:xfrm>
          <a:prstGeom prst="rect">
            <a:avLst/>
          </a:prstGeom>
        </p:spPr>
        <p:txBody>
          <a:bodyPr wrap="square">
            <a:spAutoFit/>
          </a:bodyPr>
          <a:lstStyle/>
          <a:p>
            <a:pPr algn="just"/>
            <a:r>
              <a:rPr lang="en-GB" sz="2200">
                <a:solidFill>
                  <a:schemeClr val="tx1"/>
                </a:solidFill>
                <a:latin typeface="Arial" panose="020B0604020202020204" pitchFamily="34" charset="0"/>
                <a:cs typeface="Arial" panose="020B0604020202020204" pitchFamily="34" charset="0"/>
              </a:rPr>
              <a:t>K</a:t>
            </a:r>
            <a:r>
              <a:rPr lang="vi-VN" sz="2200" smtClean="0">
                <a:solidFill>
                  <a:schemeClr val="tx1"/>
                </a:solidFill>
                <a:latin typeface="Arial" panose="020B0604020202020204" pitchFamily="34" charset="0"/>
                <a:cs typeface="Arial" panose="020B0604020202020204" pitchFamily="34" charset="0"/>
              </a:rPr>
              <a:t>hông </a:t>
            </a:r>
            <a:r>
              <a:rPr lang="vi-VN" sz="2200">
                <a:solidFill>
                  <a:schemeClr val="tx1"/>
                </a:solidFill>
                <a:latin typeface="Arial" panose="020B0604020202020204" pitchFamily="34" charset="0"/>
                <a:cs typeface="Arial" panose="020B0604020202020204" pitchFamily="34" charset="0"/>
              </a:rPr>
              <a:t>nhìn được chính xác mực chất lỏng đang ở gần vạch chia nào, nên sẽ đọc sai kết quả.</a:t>
            </a:r>
            <a:endParaRPr lang="en-US" sz="220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70152" y="253303"/>
            <a:ext cx="759101" cy="883318"/>
          </a:xfrm>
          <a:prstGeom prst="rect">
            <a:avLst/>
          </a:prstGeom>
        </p:spPr>
      </p:pic>
      <p:sp>
        <p:nvSpPr>
          <p:cNvPr id="8" name="Notched Right Arrow 7"/>
          <p:cNvSpPr/>
          <p:nvPr/>
        </p:nvSpPr>
        <p:spPr>
          <a:xfrm>
            <a:off x="457200" y="4295274"/>
            <a:ext cx="572053" cy="612912"/>
          </a:xfrm>
          <a:prstGeom prst="notched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42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6;p18"/>
          <p:cNvSpPr txBox="1">
            <a:spLocks noGrp="1"/>
          </p:cNvSpPr>
          <p:nvPr>
            <p:ph type="title"/>
          </p:nvPr>
        </p:nvSpPr>
        <p:spPr>
          <a:xfrm>
            <a:off x="132349" y="1800214"/>
            <a:ext cx="1937084" cy="137612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latin typeface="Arial" panose="020B0604020202020204" pitchFamily="34" charset="0"/>
                <a:cs typeface="Arial" panose="020B0604020202020204" pitchFamily="34" charset="0"/>
              </a:rPr>
              <a:t>Đo thể tích của một hòn đá </a:t>
            </a:r>
            <a:endParaRPr lang="fr-FR" sz="24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4067676" y="1800214"/>
            <a:ext cx="2019300" cy="2371725"/>
          </a:xfrm>
          <a:prstGeom prst="rect">
            <a:avLst/>
          </a:prstGeom>
        </p:spPr>
      </p:pic>
      <p:sp>
        <p:nvSpPr>
          <p:cNvPr id="12" name="Text Box 19463"/>
          <p:cNvSpPr txBox="1">
            <a:spLocks noChangeArrowheads="1"/>
          </p:cNvSpPr>
          <p:nvPr/>
        </p:nvSpPr>
        <p:spPr bwMode="auto">
          <a:xfrm>
            <a:off x="3304345" y="4279764"/>
            <a:ext cx="422742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lnSpc>
                <a:spcPct val="135000"/>
              </a:lnSpc>
              <a:spcBef>
                <a:spcPts val="600"/>
              </a:spcBef>
              <a:spcAft>
                <a:spcPts val="600"/>
              </a:spcAft>
            </a:pPr>
            <a:r>
              <a:rPr lang="en-GB" sz="2000" smtClean="0">
                <a:solidFill>
                  <a:schemeClr val="accent2"/>
                </a:solidFill>
                <a:latin typeface="Arial" panose="020B0604020202020204" pitchFamily="34" charset="0"/>
                <a:cs typeface="Arial" panose="020B0604020202020204" pitchFamily="34" charset="0"/>
              </a:rPr>
              <a:t>Cách đo thể tích của một hòn đá</a:t>
            </a:r>
            <a:endParaRPr lang="en-US" sz="2000">
              <a:solidFill>
                <a:schemeClr val="accent2"/>
              </a:solidFill>
              <a:latin typeface="Arial" panose="020B0604020202020204" pitchFamily="34" charset="0"/>
              <a:cs typeface="Arial" panose="020B0604020202020204" pitchFamily="34" charset="0"/>
            </a:endParaRPr>
          </a:p>
        </p:txBody>
      </p:sp>
      <p:sp>
        <p:nvSpPr>
          <p:cNvPr id="13" name="Rectangle 12"/>
          <p:cNvSpPr/>
          <p:nvPr/>
        </p:nvSpPr>
        <p:spPr>
          <a:xfrm>
            <a:off x="3047578" y="238051"/>
            <a:ext cx="5338174" cy="769441"/>
          </a:xfrm>
          <a:prstGeom prst="rect">
            <a:avLst/>
          </a:prstGeom>
        </p:spPr>
        <p:txBody>
          <a:bodyPr wrap="square">
            <a:spAutoFit/>
          </a:bodyPr>
          <a:lstStyle/>
          <a:p>
            <a:pPr algn="ctr"/>
            <a:r>
              <a:rPr lang="en-US" sz="2200" i="1" smtClean="0">
                <a:latin typeface="+mn-lt"/>
                <a:ea typeface="Calibri" panose="020F0502020204030204" pitchFamily="34" charset="0"/>
              </a:rPr>
              <a:t>Quan sát hình và mô tả cách đo thể tích của một hòn đá</a:t>
            </a:r>
            <a:endParaRPr lang="en-US" sz="2200">
              <a:latin typeface="+mn-lt"/>
            </a:endParaRPr>
          </a:p>
        </p:txBody>
      </p:sp>
      <p:pic>
        <p:nvPicPr>
          <p:cNvPr id="14" name="Picture 13"/>
          <p:cNvPicPr>
            <a:picLocks noChangeAspect="1"/>
          </p:cNvPicPr>
          <p:nvPr/>
        </p:nvPicPr>
        <p:blipFill>
          <a:blip r:embed="rId3"/>
          <a:stretch>
            <a:fillRect/>
          </a:stretch>
        </p:blipFill>
        <p:spPr>
          <a:xfrm>
            <a:off x="2288477" y="124174"/>
            <a:ext cx="759101" cy="883318"/>
          </a:xfrm>
          <a:prstGeom prst="rect">
            <a:avLst/>
          </a:prstGeom>
        </p:spPr>
      </p:pic>
    </p:spTree>
    <p:extLst>
      <p:ext uri="{BB962C8B-B14F-4D97-AF65-F5344CB8AC3E}">
        <p14:creationId xmlns:p14="http://schemas.microsoft.com/office/powerpoint/2010/main" val="70437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42310" y="169817"/>
            <a:ext cx="6897189" cy="769441"/>
          </a:xfrm>
          <a:prstGeom prst="rect">
            <a:avLst/>
          </a:prstGeom>
        </p:spPr>
        <p:txBody>
          <a:bodyPr wrap="square">
            <a:spAutoFit/>
          </a:bodyPr>
          <a:lstStyle/>
          <a:p>
            <a:pPr algn="ctr"/>
            <a:r>
              <a:rPr lang="nl-NL" sz="2200">
                <a:latin typeface="Arial" panose="020B0604020202020204" pitchFamily="34" charset="0"/>
                <a:ea typeface="Calibri" panose="020F0502020204030204" pitchFamily="34" charset="0"/>
                <a:cs typeface="Arial" panose="020B0604020202020204" pitchFamily="34" charset="0"/>
              </a:rPr>
              <a:t>Hãy dùng bình chia độ, ca đong để đo thể tích chất lỏng. Đo ba lần và ghi kết quả đo vào bảng:</a:t>
            </a:r>
            <a:endParaRPr lang="en-US" sz="2200">
              <a:latin typeface="Arial" panose="020B0604020202020204" pitchFamily="34" charset="0"/>
              <a:cs typeface="Arial" panose="020B0604020202020204" pitchFamily="34" charset="0"/>
            </a:endParaRPr>
          </a:p>
        </p:txBody>
      </p:sp>
      <p:sp>
        <p:nvSpPr>
          <p:cNvPr id="8" name="Google Shape;96;p18"/>
          <p:cNvSpPr txBox="1">
            <a:spLocks noGrp="1"/>
          </p:cNvSpPr>
          <p:nvPr>
            <p:ph type="title"/>
          </p:nvPr>
        </p:nvSpPr>
        <p:spPr>
          <a:xfrm>
            <a:off x="0" y="1969687"/>
            <a:ext cx="2008483" cy="82163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latin typeface="Arial" panose="020B0604020202020204" pitchFamily="34" charset="0"/>
                <a:cs typeface="Arial" panose="020B0604020202020204" pitchFamily="34" charset="0"/>
              </a:rPr>
              <a:t>Thực hành</a:t>
            </a:r>
            <a:endParaRPr lang="fr-FR" sz="240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594851633"/>
              </p:ext>
            </p:extLst>
          </p:nvPr>
        </p:nvGraphicFramePr>
        <p:xfrm>
          <a:off x="2142309" y="1188540"/>
          <a:ext cx="6897190" cy="3566696"/>
        </p:xfrm>
        <a:graphic>
          <a:graphicData uri="http://schemas.openxmlformats.org/drawingml/2006/table">
            <a:tbl>
              <a:tblPr firstRow="1" firstCol="1" bandRow="1">
                <a:tableStyleId>{21E4AEA4-8DFA-4A89-87EB-49C32662AFE0}</a:tableStyleId>
              </a:tblPr>
              <a:tblGrid>
                <a:gridCol w="984681">
                  <a:extLst>
                    <a:ext uri="{9D8B030D-6E8A-4147-A177-3AD203B41FA5}">
                      <a16:colId xmlns:a16="http://schemas.microsoft.com/office/drawing/2014/main" val="1189419797"/>
                    </a:ext>
                  </a:extLst>
                </a:gridCol>
                <a:gridCol w="1312170">
                  <a:extLst>
                    <a:ext uri="{9D8B030D-6E8A-4147-A177-3AD203B41FA5}">
                      <a16:colId xmlns:a16="http://schemas.microsoft.com/office/drawing/2014/main" val="66697739"/>
                    </a:ext>
                  </a:extLst>
                </a:gridCol>
                <a:gridCol w="840852">
                  <a:extLst>
                    <a:ext uri="{9D8B030D-6E8A-4147-A177-3AD203B41FA5}">
                      <a16:colId xmlns:a16="http://schemas.microsoft.com/office/drawing/2014/main" val="487553817"/>
                    </a:ext>
                  </a:extLst>
                </a:gridCol>
                <a:gridCol w="911784">
                  <a:extLst>
                    <a:ext uri="{9D8B030D-6E8A-4147-A177-3AD203B41FA5}">
                      <a16:colId xmlns:a16="http://schemas.microsoft.com/office/drawing/2014/main" val="2186033176"/>
                    </a:ext>
                  </a:extLst>
                </a:gridCol>
                <a:gridCol w="757646">
                  <a:extLst>
                    <a:ext uri="{9D8B030D-6E8A-4147-A177-3AD203B41FA5}">
                      <a16:colId xmlns:a16="http://schemas.microsoft.com/office/drawing/2014/main" val="3836352429"/>
                    </a:ext>
                  </a:extLst>
                </a:gridCol>
                <a:gridCol w="1018903">
                  <a:extLst>
                    <a:ext uri="{9D8B030D-6E8A-4147-A177-3AD203B41FA5}">
                      <a16:colId xmlns:a16="http://schemas.microsoft.com/office/drawing/2014/main" val="3324566796"/>
                    </a:ext>
                  </a:extLst>
                </a:gridCol>
                <a:gridCol w="1071154">
                  <a:extLst>
                    <a:ext uri="{9D8B030D-6E8A-4147-A177-3AD203B41FA5}">
                      <a16:colId xmlns:a16="http://schemas.microsoft.com/office/drawing/2014/main" val="3910978445"/>
                    </a:ext>
                  </a:extLst>
                </a:gridCol>
              </a:tblGrid>
              <a:tr h="640260">
                <a:tc rowSpan="2">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Chất lỏng cần đo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rowSpan="2">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Thể tích ước lượng (lít)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gridSpan="2">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Dụng cụ đo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hMerge="1">
                  <a:txBody>
                    <a:bodyPr/>
                    <a:lstStyle/>
                    <a:p>
                      <a:endParaRPr lang="en-US"/>
                    </a:p>
                  </a:txBody>
                  <a:tcPr/>
                </a:tc>
                <a:tc rowSpan="2">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Lần đo</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rowSpan="2">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Thể tích đo được</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rowSpan="2">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Kết quả trung bình</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extLst>
                  <a:ext uri="{0D108BD9-81ED-4DB2-BD59-A6C34878D82A}">
                    <a16:rowId xmlns:a16="http://schemas.microsoft.com/office/drawing/2014/main" val="65445936"/>
                  </a:ext>
                </a:extLst>
              </a:tr>
              <a:tr h="653143">
                <a:tc vMerge="1">
                  <a:txBody>
                    <a:bodyPr/>
                    <a:lstStyle/>
                    <a:p>
                      <a:endParaRPr lang="en-US"/>
                    </a:p>
                  </a:txBody>
                  <a:tcPr/>
                </a:tc>
                <a:tc vMerge="1">
                  <a:txBody>
                    <a:bodyPr/>
                    <a:lstStyle/>
                    <a:p>
                      <a:endParaRPr lang="en-US"/>
                    </a:p>
                  </a:txBody>
                  <a:tcPr/>
                </a:tc>
                <a:tc>
                  <a:txBody>
                    <a:bodyPr/>
                    <a:lstStyle/>
                    <a:p>
                      <a:pPr algn="ctr">
                        <a:lnSpc>
                          <a:spcPct val="100000"/>
                        </a:lnSpc>
                        <a:spcBef>
                          <a:spcPts val="600"/>
                        </a:spcBef>
                        <a:spcAft>
                          <a:spcPts val="600"/>
                        </a:spcAft>
                      </a:pPr>
                      <a:r>
                        <a:rPr lang="nl-NL" sz="2000" b="1">
                          <a:effectLst/>
                          <a:latin typeface="Arial" panose="020B0604020202020204" pitchFamily="34" charset="0"/>
                          <a:cs typeface="Arial" panose="020B0604020202020204" pitchFamily="34" charset="0"/>
                        </a:rPr>
                        <a:t>GHĐ</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b="1">
                          <a:effectLst/>
                          <a:latin typeface="Arial" panose="020B0604020202020204" pitchFamily="34" charset="0"/>
                          <a:cs typeface="Arial" panose="020B0604020202020204" pitchFamily="34" charset="0"/>
                        </a:rPr>
                        <a:t>ĐCNN</a:t>
                      </a:r>
                      <a:endParaRPr lang="en-US" sz="2000" b="1">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01349633"/>
                  </a:ext>
                </a:extLst>
              </a:tr>
              <a:tr h="362450">
                <a:tc rowSpan="3">
                  <a:txBody>
                    <a:bodyPr/>
                    <a:lstStyle/>
                    <a:p>
                      <a:pPr algn="ctr">
                        <a:lnSpc>
                          <a:spcPct val="100000"/>
                        </a:lnSpc>
                        <a:spcBef>
                          <a:spcPts val="600"/>
                        </a:spcBef>
                        <a:spcAft>
                          <a:spcPts val="600"/>
                        </a:spcAft>
                      </a:pPr>
                      <a:r>
                        <a:rPr lang="vi-VN" sz="2000" smtClean="0">
                          <a:effectLst/>
                          <a:latin typeface="Arial" panose="020B0604020202020204" pitchFamily="34" charset="0"/>
                          <a:cs typeface="Arial" panose="020B0604020202020204" pitchFamily="34" charset="0"/>
                        </a:rPr>
                        <a:t>Nướ</a:t>
                      </a:r>
                      <a:r>
                        <a:rPr lang="en-GB" sz="2000" smtClean="0">
                          <a:effectLst/>
                          <a:latin typeface="Arial" panose="020B0604020202020204" pitchFamily="34" charset="0"/>
                          <a:cs typeface="Arial" panose="020B0604020202020204" pitchFamily="34" charset="0"/>
                        </a:rPr>
                        <a:t>c</a:t>
                      </a:r>
                      <a:r>
                        <a:rPr lang="en-GB" sz="2000" baseline="0" smtClean="0">
                          <a:effectLst/>
                          <a:latin typeface="Arial" panose="020B0604020202020204" pitchFamily="34" charset="0"/>
                          <a:cs typeface="Arial" panose="020B0604020202020204" pitchFamily="34" charset="0"/>
                        </a:rPr>
                        <a:t> trong chai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rowSpan="3">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extLst>
                  <a:ext uri="{0D108BD9-81ED-4DB2-BD59-A6C34878D82A}">
                    <a16:rowId xmlns:a16="http://schemas.microsoft.com/office/drawing/2014/main" val="1223444771"/>
                  </a:ext>
                </a:extLst>
              </a:tr>
              <a:tr h="362450">
                <a:tc vMerge="1">
                  <a:txBody>
                    <a:bodyPr/>
                    <a:lstStyle/>
                    <a:p>
                      <a:pPr>
                        <a:lnSpc>
                          <a:spcPct val="150000"/>
                        </a:lnSpc>
                        <a:spcBef>
                          <a:spcPts val="600"/>
                        </a:spcBef>
                        <a:spcAft>
                          <a:spcPts val="6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4227" marR="64227" marT="0" marB="0"/>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vMerge="1">
                  <a:txBody>
                    <a:bodyPr/>
                    <a:lstStyle/>
                    <a:p>
                      <a:endParaRPr lang="en-US"/>
                    </a:p>
                  </a:txBody>
                  <a:tcPr/>
                </a:tc>
                <a:extLst>
                  <a:ext uri="{0D108BD9-81ED-4DB2-BD59-A6C34878D82A}">
                    <a16:rowId xmlns:a16="http://schemas.microsoft.com/office/drawing/2014/main" val="201062011"/>
                  </a:ext>
                </a:extLst>
              </a:tr>
              <a:tr h="461043">
                <a:tc vMerge="1">
                  <a:txBody>
                    <a:bodyPr/>
                    <a:lstStyle/>
                    <a:p>
                      <a:pPr>
                        <a:lnSpc>
                          <a:spcPct val="150000"/>
                        </a:lnSpc>
                        <a:spcBef>
                          <a:spcPts val="600"/>
                        </a:spcBef>
                        <a:spcAft>
                          <a:spcPts val="6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4227" marR="64227" marT="0" marB="0"/>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vMerge="1">
                  <a:txBody>
                    <a:bodyPr/>
                    <a:lstStyle/>
                    <a:p>
                      <a:endParaRPr lang="en-US"/>
                    </a:p>
                  </a:txBody>
                  <a:tcPr/>
                </a:tc>
                <a:extLst>
                  <a:ext uri="{0D108BD9-81ED-4DB2-BD59-A6C34878D82A}">
                    <a16:rowId xmlns:a16="http://schemas.microsoft.com/office/drawing/2014/main" val="2139101483"/>
                  </a:ext>
                </a:extLst>
              </a:tr>
              <a:tr h="362450">
                <a:tc rowSpan="3">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r>
                        <a:rPr lang="en-US" sz="2000" smtClean="0">
                          <a:effectLst/>
                          <a:latin typeface="Arial" panose="020B0604020202020204" pitchFamily="34" charset="0"/>
                          <a:cs typeface="Arial" panose="020B0604020202020204" pitchFamily="34" charset="0"/>
                        </a:rPr>
                        <a:t>Nước</a:t>
                      </a:r>
                      <a:r>
                        <a:rPr lang="en-US" sz="2000" baseline="0" smtClean="0">
                          <a:effectLst/>
                          <a:latin typeface="Arial" panose="020B0604020202020204" pitchFamily="34" charset="0"/>
                          <a:cs typeface="Arial" panose="020B0604020202020204" pitchFamily="34" charset="0"/>
                        </a:rPr>
                        <a:t> trong cốc</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1</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rowSpan="3">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extLst>
                  <a:ext uri="{0D108BD9-81ED-4DB2-BD59-A6C34878D82A}">
                    <a16:rowId xmlns:a16="http://schemas.microsoft.com/office/drawing/2014/main" val="3149633501"/>
                  </a:ext>
                </a:extLst>
              </a:tr>
              <a:tr h="362450">
                <a:tc vMerge="1">
                  <a:txBody>
                    <a:bodyPr/>
                    <a:lstStyle/>
                    <a:p>
                      <a:pPr>
                        <a:lnSpc>
                          <a:spcPct val="150000"/>
                        </a:lnSpc>
                        <a:spcBef>
                          <a:spcPts val="600"/>
                        </a:spcBef>
                        <a:spcAft>
                          <a:spcPts val="6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4227" marR="64227" marT="0" marB="0"/>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2</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vMerge="1">
                  <a:txBody>
                    <a:bodyPr/>
                    <a:lstStyle/>
                    <a:p>
                      <a:endParaRPr lang="en-US"/>
                    </a:p>
                  </a:txBody>
                  <a:tcPr/>
                </a:tc>
                <a:extLst>
                  <a:ext uri="{0D108BD9-81ED-4DB2-BD59-A6C34878D82A}">
                    <a16:rowId xmlns:a16="http://schemas.microsoft.com/office/drawing/2014/main" val="1203723997"/>
                  </a:ext>
                </a:extLst>
              </a:tr>
              <a:tr h="362450">
                <a:tc vMerge="1">
                  <a:txBody>
                    <a:bodyPr/>
                    <a:lstStyle/>
                    <a:p>
                      <a:pPr>
                        <a:lnSpc>
                          <a:spcPct val="150000"/>
                        </a:lnSpc>
                        <a:spcBef>
                          <a:spcPts val="600"/>
                        </a:spcBef>
                        <a:spcAft>
                          <a:spcPts val="6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4227" marR="64227" marT="0" marB="0"/>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3</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a:txBody>
                    <a:bodyPr/>
                    <a:lstStyle/>
                    <a:p>
                      <a:pPr algn="ctr">
                        <a:lnSpc>
                          <a:spcPct val="100000"/>
                        </a:lnSpc>
                        <a:spcBef>
                          <a:spcPts val="600"/>
                        </a:spcBef>
                        <a:spcAft>
                          <a:spcPts val="600"/>
                        </a:spcAft>
                      </a:pPr>
                      <a:r>
                        <a:rPr lang="nl-NL" sz="2000">
                          <a:effectLst/>
                          <a:latin typeface="Arial" panose="020B060402020202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4227" marR="64227" marT="0" marB="0" anchor="ctr"/>
                </a:tc>
                <a:tc vMerge="1">
                  <a:txBody>
                    <a:bodyPr/>
                    <a:lstStyle/>
                    <a:p>
                      <a:endParaRPr lang="en-US"/>
                    </a:p>
                  </a:txBody>
                  <a:tcPr/>
                </a:tc>
                <a:extLst>
                  <a:ext uri="{0D108BD9-81ED-4DB2-BD59-A6C34878D82A}">
                    <a16:rowId xmlns:a16="http://schemas.microsoft.com/office/drawing/2014/main" val="3131717855"/>
                  </a:ext>
                </a:extLst>
              </a:tr>
            </a:tbl>
          </a:graphicData>
        </a:graphic>
      </p:graphicFrame>
    </p:spTree>
    <p:extLst>
      <p:ext uri="{BB962C8B-B14F-4D97-AF65-F5344CB8AC3E}">
        <p14:creationId xmlns:p14="http://schemas.microsoft.com/office/powerpoint/2010/main" val="287168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0" name="Picture 2" descr="Kính lúp loại tốt, kích cỡ 75mm (7.5cm) tay cầm bằng kim lo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597190" y="1920148"/>
            <a:ext cx="2867780" cy="2867781"/>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96;p18"/>
          <p:cNvSpPr txBox="1">
            <a:spLocks/>
          </p:cNvSpPr>
          <p:nvPr/>
        </p:nvSpPr>
        <p:spPr>
          <a:xfrm>
            <a:off x="2162550" y="-45434"/>
            <a:ext cx="6713621" cy="109589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9pPr>
          </a:lstStyle>
          <a:p>
            <a:pPr algn="just">
              <a:lnSpc>
                <a:spcPct val="120000"/>
              </a:lnSpc>
              <a:spcBef>
                <a:spcPts val="600"/>
              </a:spcBef>
              <a:spcAft>
                <a:spcPts val="600"/>
              </a:spcAft>
            </a:pPr>
            <a:r>
              <a:rPr lang="fr-FR" sz="2200" smtClean="0">
                <a:solidFill>
                  <a:schemeClr val="accent2"/>
                </a:solidFill>
                <a:latin typeface="Arial" panose="020B0604020202020204" pitchFamily="34" charset="0"/>
                <a:cs typeface="Arial" panose="020B0604020202020204" pitchFamily="34" charset="0"/>
              </a:rPr>
              <a:t>3. Quan sát mẫu vật bằng kính lúp cầm tay và kính hiển vi quang học</a:t>
            </a:r>
            <a:endParaRPr lang="fr-FR" sz="2200">
              <a:solidFill>
                <a:schemeClr val="accent2"/>
              </a:solidFill>
              <a:latin typeface="Arial" panose="020B0604020202020204" pitchFamily="34" charset="0"/>
              <a:cs typeface="Arial" panose="020B0604020202020204" pitchFamily="34" charset="0"/>
            </a:endParaRPr>
          </a:p>
        </p:txBody>
      </p:sp>
      <p:grpSp>
        <p:nvGrpSpPr>
          <p:cNvPr id="11" name="Group 10"/>
          <p:cNvGrpSpPr/>
          <p:nvPr/>
        </p:nvGrpSpPr>
        <p:grpSpPr>
          <a:xfrm>
            <a:off x="7099431" y="1603330"/>
            <a:ext cx="2515449" cy="514344"/>
            <a:chOff x="6980252" y="976152"/>
            <a:chExt cx="2515449" cy="514344"/>
          </a:xfrm>
        </p:grpSpPr>
        <p:sp>
          <p:nvSpPr>
            <p:cNvPr id="12" name="TextBox 11"/>
            <p:cNvSpPr txBox="1">
              <a:spLocks noChangeArrowheads="1"/>
            </p:cNvSpPr>
            <p:nvPr/>
          </p:nvSpPr>
          <p:spPr bwMode="auto">
            <a:xfrm>
              <a:off x="7435126" y="976152"/>
              <a:ext cx="2060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a:solidFill>
                    <a:srgbClr val="0000FF"/>
                  </a:solidFill>
                </a:rPr>
                <a:t>Khung kính</a:t>
              </a:r>
              <a:endParaRPr lang="vi-VN" altLang="en-US" sz="2200">
                <a:solidFill>
                  <a:srgbClr val="0000FF"/>
                </a:solidFill>
              </a:endParaRPr>
            </a:p>
          </p:txBody>
        </p:sp>
        <p:cxnSp>
          <p:nvCxnSpPr>
            <p:cNvPr id="13" name="Straight Arrow Connector 12"/>
            <p:cNvCxnSpPr>
              <a:stCxn id="12" idx="1"/>
            </p:cNvCxnSpPr>
            <p:nvPr/>
          </p:nvCxnSpPr>
          <p:spPr>
            <a:xfrm flipH="1">
              <a:off x="6980252" y="1191596"/>
              <a:ext cx="454874" cy="29890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grpSp>
      <p:grpSp>
        <p:nvGrpSpPr>
          <p:cNvPr id="14" name="Group 13"/>
          <p:cNvGrpSpPr/>
          <p:nvPr/>
        </p:nvGrpSpPr>
        <p:grpSpPr>
          <a:xfrm>
            <a:off x="6923264" y="2443061"/>
            <a:ext cx="2457653" cy="430887"/>
            <a:chOff x="6877633" y="1922498"/>
            <a:chExt cx="2457653" cy="430887"/>
          </a:xfrm>
        </p:grpSpPr>
        <p:sp>
          <p:nvSpPr>
            <p:cNvPr id="15" name="TextBox 14"/>
            <p:cNvSpPr txBox="1">
              <a:spLocks noChangeArrowheads="1"/>
            </p:cNvSpPr>
            <p:nvPr/>
          </p:nvSpPr>
          <p:spPr bwMode="auto">
            <a:xfrm>
              <a:off x="7750961" y="1922498"/>
              <a:ext cx="1584325"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a:solidFill>
                    <a:srgbClr val="0000FF"/>
                  </a:solidFill>
                </a:rPr>
                <a:t>Mặt kính</a:t>
              </a:r>
              <a:endParaRPr lang="vi-VN" altLang="en-US" sz="2200">
                <a:solidFill>
                  <a:srgbClr val="0000FF"/>
                </a:solidFill>
              </a:endParaRPr>
            </a:p>
          </p:txBody>
        </p:sp>
        <p:cxnSp>
          <p:nvCxnSpPr>
            <p:cNvPr id="16" name="Straight Arrow Connector 15"/>
            <p:cNvCxnSpPr>
              <a:stCxn id="15" idx="1"/>
            </p:cNvCxnSpPr>
            <p:nvPr/>
          </p:nvCxnSpPr>
          <p:spPr>
            <a:xfrm flipH="1">
              <a:off x="6877633" y="2137942"/>
              <a:ext cx="873328" cy="19049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grpSp>
      <p:grpSp>
        <p:nvGrpSpPr>
          <p:cNvPr id="17" name="Group 16"/>
          <p:cNvGrpSpPr/>
          <p:nvPr/>
        </p:nvGrpSpPr>
        <p:grpSpPr>
          <a:xfrm>
            <a:off x="7625938" y="3303475"/>
            <a:ext cx="1662151" cy="1043699"/>
            <a:chOff x="7704092" y="3047916"/>
            <a:chExt cx="1662151" cy="1043699"/>
          </a:xfrm>
        </p:grpSpPr>
        <p:sp>
          <p:nvSpPr>
            <p:cNvPr id="18" name="TextBox 17"/>
            <p:cNvSpPr txBox="1">
              <a:spLocks noChangeArrowheads="1"/>
            </p:cNvSpPr>
            <p:nvPr/>
          </p:nvSpPr>
          <p:spPr bwMode="auto">
            <a:xfrm>
              <a:off x="7720005" y="3047916"/>
              <a:ext cx="1646238"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200">
                  <a:solidFill>
                    <a:srgbClr val="0000FF"/>
                  </a:solidFill>
                </a:rPr>
                <a:t>Tay cầm</a:t>
              </a:r>
              <a:endParaRPr lang="vi-VN" altLang="en-US" sz="2200">
                <a:solidFill>
                  <a:srgbClr val="0000FF"/>
                </a:solidFill>
              </a:endParaRPr>
            </a:p>
          </p:txBody>
        </p:sp>
        <p:cxnSp>
          <p:nvCxnSpPr>
            <p:cNvPr id="19" name="Straight Arrow Connector 18"/>
            <p:cNvCxnSpPr/>
            <p:nvPr/>
          </p:nvCxnSpPr>
          <p:spPr>
            <a:xfrm flipH="1">
              <a:off x="7704092" y="3547049"/>
              <a:ext cx="429255" cy="54456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grpSp>
      <p:sp>
        <p:nvSpPr>
          <p:cNvPr id="21" name="Rectangle 20"/>
          <p:cNvSpPr/>
          <p:nvPr/>
        </p:nvSpPr>
        <p:spPr>
          <a:xfrm>
            <a:off x="2385191" y="1757024"/>
            <a:ext cx="2982692" cy="2585323"/>
          </a:xfrm>
          <a:prstGeom prst="rect">
            <a:avLst/>
          </a:prstGeom>
        </p:spPr>
        <p:txBody>
          <a:bodyPr wrap="square">
            <a:spAutoFit/>
          </a:bodyPr>
          <a:lstStyle/>
          <a:p>
            <a:pPr algn="just" eaLnBrk="0" hangingPunct="0">
              <a:lnSpc>
                <a:spcPct val="120000"/>
              </a:lnSpc>
              <a:spcBef>
                <a:spcPts val="600"/>
              </a:spcBef>
              <a:spcAft>
                <a:spcPts val="600"/>
              </a:spcAft>
            </a:pPr>
            <a:r>
              <a:rPr lang="en-US" altLang="en-US" sz="2200" b="1" smtClean="0">
                <a:solidFill>
                  <a:schemeClr val="bg2"/>
                </a:solidFill>
                <a:latin typeface="Arial" panose="020B0604020202020204" pitchFamily="34" charset="0"/>
                <a:cs typeface="Arial" panose="020B0604020202020204" pitchFamily="34" charset="0"/>
              </a:rPr>
              <a:t>Cấu tạo kính lúp </a:t>
            </a:r>
            <a:r>
              <a:rPr lang="en-US" altLang="en-US" sz="2200" smtClean="0">
                <a:solidFill>
                  <a:schemeClr val="bg2"/>
                </a:solidFill>
                <a:latin typeface="Arial" panose="020B0604020202020204" pitchFamily="34" charset="0"/>
                <a:cs typeface="Arial" panose="020B0604020202020204" pitchFamily="34" charset="0"/>
              </a:rPr>
              <a:t>gồm 3 bộ phận:</a:t>
            </a:r>
          </a:p>
          <a:p>
            <a:pPr marL="342900" indent="-342900" algn="just" eaLnBrk="0" hangingPunct="0">
              <a:lnSpc>
                <a:spcPct val="120000"/>
              </a:lnSpc>
              <a:spcBef>
                <a:spcPts val="600"/>
              </a:spcBef>
              <a:spcAft>
                <a:spcPts val="600"/>
              </a:spcAft>
              <a:buFontTx/>
              <a:buChar char="-"/>
            </a:pPr>
            <a:r>
              <a:rPr lang="en-US" altLang="en-US" sz="2200" smtClean="0">
                <a:solidFill>
                  <a:schemeClr val="bg2"/>
                </a:solidFill>
                <a:latin typeface="Arial" panose="020B0604020202020204" pitchFamily="34" charset="0"/>
                <a:cs typeface="Arial" panose="020B0604020202020204" pitchFamily="34" charset="0"/>
              </a:rPr>
              <a:t>Khung kính</a:t>
            </a:r>
          </a:p>
          <a:p>
            <a:pPr marL="342900" indent="-342900" algn="just" eaLnBrk="0" hangingPunct="0">
              <a:lnSpc>
                <a:spcPct val="120000"/>
              </a:lnSpc>
              <a:spcBef>
                <a:spcPts val="600"/>
              </a:spcBef>
              <a:spcAft>
                <a:spcPts val="600"/>
              </a:spcAft>
              <a:buFontTx/>
              <a:buChar char="-"/>
            </a:pPr>
            <a:r>
              <a:rPr lang="en-US" altLang="en-US" sz="2200" smtClean="0">
                <a:solidFill>
                  <a:schemeClr val="bg2"/>
                </a:solidFill>
                <a:latin typeface="Arial" panose="020B0604020202020204" pitchFamily="34" charset="0"/>
                <a:cs typeface="Arial" panose="020B0604020202020204" pitchFamily="34" charset="0"/>
              </a:rPr>
              <a:t>M</a:t>
            </a:r>
            <a:r>
              <a:rPr lang="en-GB" altLang="en-US" sz="2200" smtClean="0">
                <a:solidFill>
                  <a:schemeClr val="bg2"/>
                </a:solidFill>
                <a:latin typeface="Arial" panose="020B0604020202020204" pitchFamily="34" charset="0"/>
                <a:cs typeface="Arial" panose="020B0604020202020204" pitchFamily="34" charset="0"/>
              </a:rPr>
              <a:t>ặt kính</a:t>
            </a:r>
          </a:p>
          <a:p>
            <a:pPr marL="342900" indent="-342900" algn="just" eaLnBrk="0" hangingPunct="0">
              <a:lnSpc>
                <a:spcPct val="120000"/>
              </a:lnSpc>
              <a:spcBef>
                <a:spcPts val="600"/>
              </a:spcBef>
              <a:spcAft>
                <a:spcPts val="600"/>
              </a:spcAft>
              <a:buFontTx/>
              <a:buChar char="-"/>
            </a:pPr>
            <a:r>
              <a:rPr lang="en-GB" altLang="en-US" sz="2200">
                <a:solidFill>
                  <a:schemeClr val="bg2"/>
                </a:solidFill>
                <a:latin typeface="Arial" panose="020B0604020202020204" pitchFamily="34" charset="0"/>
                <a:cs typeface="Arial" panose="020B0604020202020204" pitchFamily="34" charset="0"/>
              </a:rPr>
              <a:t>T</a:t>
            </a:r>
            <a:r>
              <a:rPr lang="en-GB" altLang="en-US" sz="2200" smtClean="0">
                <a:solidFill>
                  <a:schemeClr val="bg2"/>
                </a:solidFill>
                <a:latin typeface="Arial" panose="020B0604020202020204" pitchFamily="34" charset="0"/>
                <a:cs typeface="Arial" panose="020B0604020202020204" pitchFamily="34" charset="0"/>
              </a:rPr>
              <a:t>ay cầm.</a:t>
            </a:r>
          </a:p>
        </p:txBody>
      </p:sp>
      <p:sp>
        <p:nvSpPr>
          <p:cNvPr id="22" name="Google Shape;96;p18"/>
          <p:cNvSpPr txBox="1">
            <a:spLocks noGrp="1"/>
          </p:cNvSpPr>
          <p:nvPr>
            <p:ph type="title"/>
          </p:nvPr>
        </p:nvSpPr>
        <p:spPr>
          <a:xfrm>
            <a:off x="98497" y="1619590"/>
            <a:ext cx="1718272" cy="27693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solidFill>
                  <a:schemeClr val="bg1"/>
                </a:solidFill>
                <a:latin typeface="Arial" panose="020B0604020202020204" pitchFamily="34" charset="0"/>
                <a:cs typeface="Arial" panose="020B0604020202020204" pitchFamily="34" charset="0"/>
              </a:rPr>
              <a:t>Một số dụng cụ đo trong học tập môn khoa học tự nhiên</a:t>
            </a:r>
            <a:endParaRPr lang="fr-FR" sz="2400">
              <a:solidFill>
                <a:schemeClr val="bg1"/>
              </a:solidFill>
              <a:latin typeface="Arial" panose="020B0604020202020204" pitchFamily="34" charset="0"/>
              <a:cs typeface="Arial" panose="020B0604020202020204" pitchFamily="34" charset="0"/>
            </a:endParaRPr>
          </a:p>
        </p:txBody>
      </p:sp>
      <p:sp>
        <p:nvSpPr>
          <p:cNvPr id="23" name="Google Shape;98;p1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latin typeface="Arial" panose="020B0604020202020204" pitchFamily="34" charset="0"/>
                <a:cs typeface="Arial" panose="020B0604020202020204" pitchFamily="34" charset="0"/>
              </a:rPr>
              <a:t>I</a:t>
            </a: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89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barn(inVertical)">
                                      <p:cBhvr>
                                        <p:cTn id="11" dur="500"/>
                                        <p:tgtEl>
                                          <p:spTgt spid="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barn(inVertical)">
                                      <p:cBhvr>
                                        <p:cTn id="16" dur="500"/>
                                        <p:tgtEl>
                                          <p:spTgt spid="21">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animEffect transition="in" filter="barn(inVertical)">
                                      <p:cBhvr>
                                        <p:cTn id="24" dur="500"/>
                                        <p:tgtEl>
                                          <p:spTgt spid="21">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xEl>
                                              <p:pRg st="3" end="3"/>
                                            </p:txEl>
                                          </p:spTgt>
                                        </p:tgtEl>
                                        <p:attrNameLst>
                                          <p:attrName>style.visibility</p:attrName>
                                        </p:attrNameLst>
                                      </p:cBhvr>
                                      <p:to>
                                        <p:strVal val="visible"/>
                                      </p:to>
                                    </p:set>
                                    <p:animEffect transition="in" filter="barn(inVertical)">
                                      <p:cBhvr>
                                        <p:cTn id="32" dur="500"/>
                                        <p:tgtEl>
                                          <p:spTgt spid="21">
                                            <p:txEl>
                                              <p:pRg st="3" end="3"/>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 name="Content Placeholder 2"/>
          <p:cNvSpPr txBox="1">
            <a:spLocks noChangeArrowheads="1"/>
          </p:cNvSpPr>
          <p:nvPr/>
        </p:nvSpPr>
        <p:spPr>
          <a:xfrm>
            <a:off x="2225609" y="924040"/>
            <a:ext cx="6918391" cy="21560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19100" algn="l" rtl="0">
              <a:lnSpc>
                <a:spcPct val="100000"/>
              </a:lnSpc>
              <a:spcBef>
                <a:spcPts val="600"/>
              </a:spcBef>
              <a:spcAft>
                <a:spcPts val="0"/>
              </a:spcAft>
              <a:buClr>
                <a:srgbClr val="6FA8DC"/>
              </a:buClr>
              <a:buSzPts val="3000"/>
              <a:buFont typeface="Roboto"/>
              <a:buChar char="▸"/>
              <a:defRPr sz="3000" b="0" i="0" u="none" strike="noStrike" cap="none">
                <a:solidFill>
                  <a:schemeClr val="dk1"/>
                </a:solidFill>
                <a:latin typeface="Roboto"/>
                <a:ea typeface="Roboto"/>
                <a:cs typeface="Roboto"/>
                <a:sym typeface="Roboto"/>
              </a:defRPr>
            </a:lvl1pPr>
            <a:lvl2pPr marL="914400" marR="0" lvl="1" indent="-381000" algn="l" rtl="0">
              <a:lnSpc>
                <a:spcPct val="100000"/>
              </a:lnSpc>
              <a:spcBef>
                <a:spcPts val="0"/>
              </a:spcBef>
              <a:spcAft>
                <a:spcPts val="0"/>
              </a:spcAft>
              <a:buClr>
                <a:srgbClr val="6FA8DC"/>
              </a:buClr>
              <a:buSzPts val="2400"/>
              <a:buFont typeface="Roboto"/>
              <a:buChar char="▹"/>
              <a:defRPr sz="2400" b="0" i="0" u="none" strike="noStrike" cap="none">
                <a:solidFill>
                  <a:schemeClr val="dk1"/>
                </a:solidFill>
                <a:latin typeface="Roboto"/>
                <a:ea typeface="Roboto"/>
                <a:cs typeface="Roboto"/>
                <a:sym typeface="Roboto"/>
              </a:defRPr>
            </a:lvl2pPr>
            <a:lvl3pPr marL="1371600" marR="0" lvl="2" indent="-381000" algn="l" rtl="0">
              <a:lnSpc>
                <a:spcPct val="100000"/>
              </a:lnSpc>
              <a:spcBef>
                <a:spcPts val="0"/>
              </a:spcBef>
              <a:spcAft>
                <a:spcPts val="0"/>
              </a:spcAft>
              <a:buClr>
                <a:srgbClr val="6FA8DC"/>
              </a:buClr>
              <a:buSzPts val="2400"/>
              <a:buFont typeface="Roboto"/>
              <a:buChar char="■"/>
              <a:defRPr sz="2400" b="0" i="0" u="none" strike="noStrike" cap="none">
                <a:solidFill>
                  <a:schemeClr val="dk1"/>
                </a:solidFill>
                <a:latin typeface="Roboto"/>
                <a:ea typeface="Roboto"/>
                <a:cs typeface="Roboto"/>
                <a:sym typeface="Roboto"/>
              </a:defRPr>
            </a:lvl3pPr>
            <a:lvl4pPr marL="1828800" marR="0" lvl="3" indent="-342900" algn="l" rtl="0">
              <a:lnSpc>
                <a:spcPct val="100000"/>
              </a:lnSpc>
              <a:spcBef>
                <a:spcPts val="0"/>
              </a:spcBef>
              <a:spcAft>
                <a:spcPts val="0"/>
              </a:spcAft>
              <a:buClr>
                <a:srgbClr val="6FA8DC"/>
              </a:buClr>
              <a:buSzPts val="1800"/>
              <a:buFont typeface="Roboto"/>
              <a:buChar char="●"/>
              <a:defRPr sz="1800" b="0" i="0" u="none" strike="noStrike" cap="none">
                <a:solidFill>
                  <a:schemeClr val="dk1"/>
                </a:solidFill>
                <a:latin typeface="Roboto"/>
                <a:ea typeface="Roboto"/>
                <a:cs typeface="Roboto"/>
                <a:sym typeface="Roboto"/>
              </a:defRPr>
            </a:lvl4pPr>
            <a:lvl5pPr marL="2286000" marR="0" lvl="4"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5pPr>
            <a:lvl6pPr marL="2743200" marR="0" lvl="5"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6pPr>
            <a:lvl7pPr marL="3200400" marR="0" lvl="6"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7pPr>
            <a:lvl8pPr marL="3657600" marR="0" lvl="7"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8pPr>
            <a:lvl9pPr marL="4114800" marR="0" lvl="8" indent="-342900" algn="l" rtl="0">
              <a:lnSpc>
                <a:spcPct val="100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9pPr>
          </a:lstStyle>
          <a:p>
            <a:pPr>
              <a:lnSpc>
                <a:spcPct val="150000"/>
              </a:lnSpc>
              <a:spcAft>
                <a:spcPts val="1000"/>
              </a:spcAft>
              <a:buFont typeface="Wingdings" panose="05000000000000000000" pitchFamily="2" charset="2"/>
              <a:buChar char="q"/>
            </a:pPr>
            <a:r>
              <a:rPr lang="en-US" sz="2200" smtClean="0">
                <a:latin typeface="Arial" panose="020B0604020202020204" pitchFamily="34" charset="0"/>
                <a:ea typeface="Calibri" panose="020F0502020204030204" pitchFamily="34" charset="0"/>
                <a:cs typeface="Arial" panose="020B0604020202020204" pitchFamily="34" charset="0"/>
              </a:rPr>
              <a:t> Dùng </a:t>
            </a:r>
            <a:r>
              <a:rPr lang="en-US" sz="2200">
                <a:latin typeface="Arial" panose="020B0604020202020204" pitchFamily="34" charset="0"/>
                <a:ea typeface="Calibri" panose="020F0502020204030204" pitchFamily="34" charset="0"/>
                <a:cs typeface="Arial" panose="020B0604020202020204" pitchFamily="34" charset="0"/>
              </a:rPr>
              <a:t>tay thuận cầm kính lúp</a:t>
            </a:r>
          </a:p>
          <a:p>
            <a:pPr>
              <a:lnSpc>
                <a:spcPct val="150000"/>
              </a:lnSpc>
              <a:spcAft>
                <a:spcPts val="1000"/>
              </a:spcAft>
              <a:buFont typeface="Wingdings" panose="05000000000000000000" pitchFamily="2" charset="2"/>
              <a:buChar char="q"/>
            </a:pPr>
            <a:r>
              <a:rPr lang="en-US" sz="2200" smtClean="0">
                <a:latin typeface="Arial" panose="020B0604020202020204" pitchFamily="34" charset="0"/>
                <a:ea typeface="Calibri" panose="020F0502020204030204" pitchFamily="34" charset="0"/>
                <a:cs typeface="Arial" panose="020B0604020202020204" pitchFamily="34" charset="0"/>
              </a:rPr>
              <a:t> Để </a:t>
            </a:r>
            <a:r>
              <a:rPr lang="en-US" sz="2200">
                <a:latin typeface="Arial" panose="020B0604020202020204" pitchFamily="34" charset="0"/>
                <a:ea typeface="Calibri" panose="020F0502020204030204" pitchFamily="34" charset="0"/>
                <a:cs typeface="Arial" panose="020B0604020202020204" pitchFamily="34" charset="0"/>
              </a:rPr>
              <a:t>mặt kính sát mẫu vật, mắt nhìn vào mặt kính.</a:t>
            </a:r>
          </a:p>
          <a:p>
            <a:pPr>
              <a:buFont typeface="Wingdings" panose="05000000000000000000" pitchFamily="2" charset="2"/>
              <a:buChar char="q"/>
            </a:pPr>
            <a:r>
              <a:rPr lang="en-US" sz="2200" smtClean="0">
                <a:latin typeface="Arial" panose="020B0604020202020204" pitchFamily="34" charset="0"/>
                <a:ea typeface="Calibri" panose="020F0502020204030204" pitchFamily="34" charset="0"/>
                <a:cs typeface="Arial" panose="020B0604020202020204" pitchFamily="34" charset="0"/>
              </a:rPr>
              <a:t> Di </a:t>
            </a:r>
            <a:r>
              <a:rPr lang="en-US" sz="2200">
                <a:latin typeface="Arial" panose="020B0604020202020204" pitchFamily="34" charset="0"/>
                <a:ea typeface="Calibri" panose="020F0502020204030204" pitchFamily="34" charset="0"/>
                <a:cs typeface="Arial" panose="020B0604020202020204" pitchFamily="34" charset="0"/>
              </a:rPr>
              <a:t>chuyển kính lên cho đến khi nhìn rõ vật</a:t>
            </a:r>
            <a:endParaRPr lang="en-US" sz="220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99372" y="1901070"/>
            <a:ext cx="1925371" cy="1390770"/>
          </a:xfrm>
        </p:spPr>
        <p:txBody>
          <a:bodyPr/>
          <a:lstStyle/>
          <a:p>
            <a:pPr algn="ctr"/>
            <a:r>
              <a:rPr lang="en-GB" sz="2400" smtClean="0">
                <a:latin typeface="Arial" panose="020B0604020202020204" pitchFamily="34" charset="0"/>
                <a:cs typeface="Arial" panose="020B0604020202020204" pitchFamily="34" charset="0"/>
              </a:rPr>
              <a:t>Cách sử dụng kính lúp</a:t>
            </a:r>
            <a:endParaRPr lang="en-US" sz="2400">
              <a:latin typeface="Arial" panose="020B0604020202020204" pitchFamily="34" charset="0"/>
              <a:cs typeface="Arial" panose="020B0604020202020204" pitchFamily="34" charset="0"/>
            </a:endParaRPr>
          </a:p>
        </p:txBody>
      </p:sp>
      <p:pic>
        <p:nvPicPr>
          <p:cNvPr id="2050" name="Picture 2" descr="Bài 5 Kính lúp, kính hiển vi và cách sử dụng (Bài tập 1,2 trang 19 Sinh lớp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57211" y="3193962"/>
            <a:ext cx="2209800" cy="185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58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ircle(in)">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circle(in)">
                                      <p:cBhvr>
                                        <p:cTn id="17"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18421" y="202490"/>
            <a:ext cx="2864887" cy="461665"/>
          </a:xfrm>
          <a:prstGeom prst="rect">
            <a:avLst/>
          </a:prstGeom>
        </p:spPr>
        <p:txBody>
          <a:bodyPr wrap="none">
            <a:spAutoFit/>
          </a:bodyPr>
          <a:lstStyle/>
          <a:p>
            <a:pPr algn="just"/>
            <a:r>
              <a:rPr lang="en-US" sz="24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a:t>
            </a:r>
            <a:r>
              <a:rPr lang="en-US" sz="2400" b="1" smtClean="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cặp đôi</a:t>
            </a:r>
            <a:endParaRPr lang="en-US" sz="24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
        <p:nvSpPr>
          <p:cNvPr id="5" name="Rectangle 4"/>
          <p:cNvSpPr/>
          <p:nvPr/>
        </p:nvSpPr>
        <p:spPr>
          <a:xfrm>
            <a:off x="546229" y="1019487"/>
            <a:ext cx="8009269" cy="3770263"/>
          </a:xfrm>
          <a:prstGeom prst="rect">
            <a:avLst/>
          </a:prstGeom>
          <a:noFill/>
        </p:spPr>
        <p:txBody>
          <a:bodyPr wrap="square">
            <a:spAutoFit/>
          </a:bodyPr>
          <a:lstStyle/>
          <a:p>
            <a:pPr algn="just">
              <a:lnSpc>
                <a:spcPct val="135000"/>
              </a:lnSpc>
              <a:spcBef>
                <a:spcPts val="600"/>
              </a:spcBef>
              <a:spcAft>
                <a:spcPts val="600"/>
              </a:spcAft>
            </a:pPr>
            <a:r>
              <a:rPr lang="en-US" sz="2000" b="1" smtClean="0">
                <a:highlight>
                  <a:srgbClr val="FFFFFF"/>
                </a:highlight>
                <a:latin typeface="Arial" panose="020B0604020202020204" pitchFamily="34" charset="0"/>
                <a:ea typeface="A3.NotoSans-San" panose="020B0502040504020204" pitchFamily="34" charset="0"/>
                <a:cs typeface="Arial" panose="020B0604020202020204" pitchFamily="34" charset="0"/>
              </a:rPr>
              <a:t>Yêu cầu: </a:t>
            </a:r>
            <a:r>
              <a:rPr lang="en-US"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Từng cá nhân</a:t>
            </a:r>
          </a:p>
          <a:p>
            <a:pPr algn="just">
              <a:lnSpc>
                <a:spcPct val="135000"/>
              </a:lnSpc>
              <a:spcBef>
                <a:spcPts val="600"/>
              </a:spcBef>
              <a:spcAft>
                <a:spcPts val="600"/>
              </a:spcAft>
            </a:pPr>
            <a:r>
              <a:rPr lang="en-US" sz="2000" b="1" smtClean="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1</a:t>
            </a:r>
            <a:r>
              <a:rPr lang="en-US"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 Hãy quan sát đường vân tay trên ngón tay hoặc huy hiệu đội Thiếu niên Tiền phong Hồ Chí Minh.</a:t>
            </a:r>
          </a:p>
          <a:p>
            <a:pPr algn="just">
              <a:lnSpc>
                <a:spcPct val="135000"/>
              </a:lnSpc>
              <a:spcBef>
                <a:spcPts val="600"/>
              </a:spcBef>
              <a:spcAft>
                <a:spcPts val="600"/>
              </a:spcAft>
            </a:pPr>
            <a:r>
              <a:rPr lang="en-US" sz="2000" b="1" smtClean="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00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Hãy ước lượng đường kính một sợi tóc của em là bao nhiêu</a:t>
            </a:r>
          </a:p>
          <a:p>
            <a:pPr algn="just">
              <a:lnSpc>
                <a:spcPct val="135000"/>
              </a:lnSpc>
              <a:spcBef>
                <a:spcPts val="600"/>
              </a:spcBef>
              <a:spcAft>
                <a:spcPts val="600"/>
              </a:spcAft>
            </a:pPr>
            <a:r>
              <a:rPr lang="en-GB" sz="2000" b="1" smtClean="0">
                <a:highlight>
                  <a:srgbClr val="FFFFFF"/>
                </a:highlight>
                <a:latin typeface="Arial" panose="020B0604020202020204" pitchFamily="34" charset="0"/>
                <a:ea typeface="A3.NotoSans-San" panose="020B0502040504020204" pitchFamily="34" charset="0"/>
                <a:cs typeface="Arial" panose="020B0604020202020204" pitchFamily="34" charset="0"/>
              </a:rPr>
              <a:t>Thảo luận</a:t>
            </a:r>
          </a:p>
          <a:p>
            <a:pPr marL="342900" indent="-342900" algn="just">
              <a:lnSpc>
                <a:spcPct val="135000"/>
              </a:lnSpc>
              <a:spcBef>
                <a:spcPts val="600"/>
              </a:spcBef>
              <a:spcAft>
                <a:spcPts val="600"/>
              </a:spcAft>
              <a:buFont typeface="Wingdings" panose="05000000000000000000" pitchFamily="2" charset="2"/>
              <a:buChar char="v"/>
            </a:pPr>
            <a:r>
              <a:rPr lang="en-GB"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Thiết bị nào giúp em quan sát những hình ảnh trên dễ dàng hơn?</a:t>
            </a:r>
          </a:p>
          <a:p>
            <a:pPr marL="342900" indent="-342900" algn="just">
              <a:lnSpc>
                <a:spcPct val="135000"/>
              </a:lnSpc>
              <a:spcBef>
                <a:spcPts val="600"/>
              </a:spcBef>
              <a:spcAft>
                <a:spcPts val="600"/>
              </a:spcAft>
              <a:buFont typeface="Wingdings" panose="05000000000000000000" pitchFamily="2" charset="2"/>
              <a:buChar char="v"/>
            </a:pPr>
            <a:r>
              <a:rPr lang="en-GB"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Làm thế nào để đo đường kính sợi tóc của em?</a:t>
            </a:r>
            <a:endParaRPr lang="en-US" sz="2000" smtClean="0">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pic>
        <p:nvPicPr>
          <p:cNvPr id="6"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51542" y="202490"/>
            <a:ext cx="1571130" cy="908123"/>
          </a:xfrm>
          <a:prstGeom prst="rect">
            <a:avLst/>
          </a:prstGeom>
        </p:spPr>
      </p:pic>
    </p:spTree>
    <p:extLst>
      <p:ext uri="{BB962C8B-B14F-4D97-AF65-F5344CB8AC3E}">
        <p14:creationId xmlns:p14="http://schemas.microsoft.com/office/powerpoint/2010/main" val="345399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53" y="2060789"/>
            <a:ext cx="2166346" cy="857400"/>
          </a:xfrm>
        </p:spPr>
        <p:txBody>
          <a:bodyPr/>
          <a:lstStyle/>
          <a:p>
            <a:r>
              <a:rPr lang="en-GB" sz="2400" smtClean="0">
                <a:latin typeface="Arial" panose="020B0604020202020204" pitchFamily="34" charset="0"/>
                <a:cs typeface="Arial" panose="020B0604020202020204" pitchFamily="34" charset="0"/>
              </a:rPr>
              <a:t>Thực hành</a:t>
            </a:r>
            <a:endParaRPr lang="en-US" sz="2400">
              <a:latin typeface="Arial" panose="020B0604020202020204" pitchFamily="34" charset="0"/>
              <a:cs typeface="Arial" panose="020B0604020202020204" pitchFamily="34" charset="0"/>
            </a:endParaRPr>
          </a:p>
        </p:txBody>
      </p:sp>
      <p:sp>
        <p:nvSpPr>
          <p:cNvPr id="5" name="Text Box 19464"/>
          <p:cNvSpPr txBox="1">
            <a:spLocks noChangeArrowheads="1"/>
          </p:cNvSpPr>
          <p:nvPr/>
        </p:nvSpPr>
        <p:spPr bwMode="auto">
          <a:xfrm>
            <a:off x="2456245" y="718235"/>
            <a:ext cx="6026017" cy="177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a:lnSpc>
                <a:spcPct val="135000"/>
              </a:lnSpc>
              <a:spcBef>
                <a:spcPts val="600"/>
              </a:spcBef>
              <a:spcAft>
                <a:spcPts val="600"/>
              </a:spcAft>
            </a:pPr>
            <a:r>
              <a:rPr lang="en-US" sz="2200" b="1" smtClean="0">
                <a:latin typeface="Arial" panose="020B0604020202020204" pitchFamily="34" charset="0"/>
                <a:cs typeface="Arial" panose="020B0604020202020204" pitchFamily="34" charset="0"/>
              </a:rPr>
              <a:t>Yêu cầu:</a:t>
            </a:r>
          </a:p>
          <a:p>
            <a:pPr marL="342900" indent="-342900">
              <a:lnSpc>
                <a:spcPct val="135000"/>
              </a:lnSpc>
              <a:spcBef>
                <a:spcPts val="600"/>
              </a:spcBef>
              <a:spcAft>
                <a:spcPts val="600"/>
              </a:spcAft>
              <a:buFont typeface="Wingdings" panose="05000000000000000000" pitchFamily="2" charset="2"/>
              <a:buChar char="v"/>
            </a:pPr>
            <a:r>
              <a:rPr lang="en-GB" sz="2200" smtClean="0">
                <a:latin typeface="Arial" panose="020B0604020202020204" pitchFamily="34" charset="0"/>
                <a:cs typeface="Arial" panose="020B0604020202020204" pitchFamily="34" charset="0"/>
              </a:rPr>
              <a:t>Quan sát gân lá cây bằng kính lúp cầm tay</a:t>
            </a:r>
          </a:p>
          <a:p>
            <a:pPr marL="342900" indent="-342900">
              <a:lnSpc>
                <a:spcPct val="135000"/>
              </a:lnSpc>
              <a:spcBef>
                <a:spcPts val="600"/>
              </a:spcBef>
              <a:spcAft>
                <a:spcPts val="600"/>
              </a:spcAft>
              <a:buFont typeface="Wingdings" panose="05000000000000000000" pitchFamily="2" charset="2"/>
              <a:buChar char="v"/>
            </a:pPr>
            <a:r>
              <a:rPr lang="en-GB" sz="2200" smtClean="0">
                <a:latin typeface="Arial" panose="020B0604020202020204" pitchFamily="34" charset="0"/>
                <a:cs typeface="Arial" panose="020B0604020202020204" pitchFamily="34" charset="0"/>
              </a:rPr>
              <a:t>Vẽ hình gân lá quan sát được</a:t>
            </a:r>
            <a:endParaRPr lang="en-US" sz="22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5071483" y="2489489"/>
            <a:ext cx="3674512" cy="2477386"/>
          </a:xfrm>
          <a:prstGeom prst="rect">
            <a:avLst/>
          </a:prstGeom>
        </p:spPr>
      </p:pic>
    </p:spTree>
    <p:extLst>
      <p:ext uri="{BB962C8B-B14F-4D97-AF65-F5344CB8AC3E}">
        <p14:creationId xmlns:p14="http://schemas.microsoft.com/office/powerpoint/2010/main" val="73678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0" y="1703961"/>
            <a:ext cx="2008483" cy="21631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latin typeface="Arial" panose="020B0604020202020204" pitchFamily="34" charset="0"/>
                <a:cs typeface="Arial" panose="020B0604020202020204" pitchFamily="34" charset="0"/>
              </a:rPr>
              <a:t>Cách sử dụng kính hiển vi quang học</a:t>
            </a:r>
            <a:endParaRPr lang="fr-FR" sz="2400">
              <a:latin typeface="Arial" panose="020B0604020202020204" pitchFamily="34" charset="0"/>
              <a:cs typeface="Arial" panose="020B0604020202020204" pitchFamily="34" charset="0"/>
            </a:endParaRPr>
          </a:p>
        </p:txBody>
      </p:sp>
      <p:sp>
        <p:nvSpPr>
          <p:cNvPr id="16" name="Rectangle 15"/>
          <p:cNvSpPr/>
          <p:nvPr/>
        </p:nvSpPr>
        <p:spPr>
          <a:xfrm>
            <a:off x="3717759" y="268553"/>
            <a:ext cx="2557110" cy="461665"/>
          </a:xfrm>
          <a:prstGeom prst="rect">
            <a:avLst/>
          </a:prstGeom>
        </p:spPr>
        <p:txBody>
          <a:bodyPr wrap="none">
            <a:spAutoFit/>
          </a:bodyPr>
          <a:lstStyle/>
          <a:p>
            <a:pPr algn="just"/>
            <a:r>
              <a:rPr lang="en-US" sz="2400" b="1" smtClean="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Thảo luận nhóm</a:t>
            </a:r>
            <a:endParaRPr lang="en-US" sz="24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6388767" y="3249594"/>
            <a:ext cx="2696449" cy="1775603"/>
          </a:xfrm>
          <a:prstGeom prst="rect">
            <a:avLst/>
          </a:prstGeom>
        </p:spPr>
      </p:pic>
      <p:sp>
        <p:nvSpPr>
          <p:cNvPr id="18" name="Rectangle 17"/>
          <p:cNvSpPr/>
          <p:nvPr/>
        </p:nvSpPr>
        <p:spPr>
          <a:xfrm>
            <a:off x="2299205" y="1284837"/>
            <a:ext cx="4808175" cy="2477601"/>
          </a:xfrm>
          <a:prstGeom prst="rect">
            <a:avLst/>
          </a:prstGeom>
          <a:noFill/>
        </p:spPr>
        <p:txBody>
          <a:bodyPr wrap="square">
            <a:spAutoFit/>
          </a:bodyPr>
          <a:lstStyle/>
          <a:p>
            <a:pPr algn="just">
              <a:lnSpc>
                <a:spcPct val="135000"/>
              </a:lnSpc>
              <a:spcBef>
                <a:spcPts val="600"/>
              </a:spcBef>
              <a:spcAft>
                <a:spcPts val="600"/>
              </a:spcAft>
            </a:pPr>
            <a:r>
              <a:rPr lang="en-US" sz="2000" b="1">
                <a:highlight>
                  <a:srgbClr val="FFFFFF"/>
                </a:highlight>
                <a:latin typeface="Arial" panose="020B0604020202020204" pitchFamily="34" charset="0"/>
                <a:ea typeface="A3.NotoSans-San" panose="020B0502040504020204" pitchFamily="34" charset="0"/>
                <a:cs typeface="Arial" panose="020B0604020202020204" pitchFamily="34" charset="0"/>
              </a:rPr>
              <a:t>Nhiệm vụ</a:t>
            </a:r>
            <a:r>
              <a:rPr lang="en-US" sz="2000">
                <a:highlight>
                  <a:srgbClr val="FFFFFF"/>
                </a:highlight>
                <a:latin typeface="Arial" panose="020B0604020202020204" pitchFamily="34" charset="0"/>
                <a:ea typeface="A3.NotoSans-San" panose="020B0502040504020204" pitchFamily="34" charset="0"/>
                <a:cs typeface="Arial" panose="020B0604020202020204" pitchFamily="34" charset="0"/>
              </a:rPr>
              <a:t>: Trả lời các câu hỏi sau</a:t>
            </a:r>
          </a:p>
          <a:p>
            <a:pPr algn="just">
              <a:lnSpc>
                <a:spcPct val="135000"/>
              </a:lnSpc>
              <a:spcBef>
                <a:spcPts val="600"/>
              </a:spcBef>
              <a:spcAft>
                <a:spcPts val="600"/>
              </a:spcAft>
            </a:pPr>
            <a:r>
              <a:rPr lang="en-US" sz="2000" b="1" smtClean="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1</a:t>
            </a:r>
            <a:r>
              <a:rPr lang="en-US"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GB"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Tìm hiểu cấu trúc của kính hiển vi, ghi chú thích từng bộ phận</a:t>
            </a:r>
          </a:p>
          <a:p>
            <a:pPr algn="just">
              <a:lnSpc>
                <a:spcPct val="135000"/>
              </a:lnSpc>
              <a:spcBef>
                <a:spcPts val="600"/>
              </a:spcBef>
              <a:spcAft>
                <a:spcPts val="600"/>
              </a:spcAft>
            </a:pPr>
            <a:r>
              <a:rPr lang="en-GB" sz="2000" b="1" smtClean="0">
                <a:solidFill>
                  <a:srgbClr val="CC3300"/>
                </a:solidFill>
                <a:highlight>
                  <a:srgbClr val="FFFFFF"/>
                </a:highlight>
                <a:latin typeface="Arial" panose="020B0604020202020204" pitchFamily="34" charset="0"/>
                <a:ea typeface="A3.NotoSans-San" panose="020B0502040504020204" pitchFamily="34" charset="0"/>
                <a:cs typeface="Arial" panose="020B0604020202020204" pitchFamily="34" charset="0"/>
              </a:rPr>
              <a:t>2. </a:t>
            </a:r>
            <a:r>
              <a:rPr lang="en-GB"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Cách sử dụng kính hiển vi, bảo quản kính hiển vi</a:t>
            </a:r>
            <a:endParaRPr lang="en-US" sz="2000">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pic>
        <p:nvPicPr>
          <p:cNvPr id="21"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7293318" y="62242"/>
            <a:ext cx="1591296" cy="874285"/>
          </a:xfrm>
          <a:prstGeom prst="rect">
            <a:avLst/>
          </a:prstGeom>
        </p:spPr>
      </p:pic>
    </p:spTree>
    <p:extLst>
      <p:ext uri="{BB962C8B-B14F-4D97-AF65-F5344CB8AC3E}">
        <p14:creationId xmlns:p14="http://schemas.microsoft.com/office/powerpoint/2010/main" val="317678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1"/>
                </p:tgtEl>
              </p:cMediaNode>
            </p:video>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85599" y="385511"/>
            <a:ext cx="4705350" cy="4324350"/>
          </a:xfrm>
          <a:prstGeom prst="rect">
            <a:avLst/>
          </a:prstGeom>
        </p:spPr>
      </p:pic>
      <p:sp>
        <p:nvSpPr>
          <p:cNvPr id="10" name="Google Shape;96;p18"/>
          <p:cNvSpPr txBox="1">
            <a:spLocks noGrp="1"/>
          </p:cNvSpPr>
          <p:nvPr>
            <p:ph type="title"/>
          </p:nvPr>
        </p:nvSpPr>
        <p:spPr>
          <a:xfrm>
            <a:off x="0" y="1042225"/>
            <a:ext cx="2008483" cy="290413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200" smtClean="0">
                <a:latin typeface="Arial" panose="020B0604020202020204" pitchFamily="34" charset="0"/>
                <a:cs typeface="Arial" panose="020B0604020202020204" pitchFamily="34" charset="0"/>
              </a:rPr>
              <a:t>Quan sát hình và cho biết tác dụng của các bộ phận chính trong kính hiển vi quang học.</a:t>
            </a:r>
            <a:endParaRPr lang="fr-FR"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14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38511" y="183144"/>
            <a:ext cx="2557110" cy="461665"/>
          </a:xfrm>
          <a:prstGeom prst="rect">
            <a:avLst/>
          </a:prstGeom>
        </p:spPr>
        <p:txBody>
          <a:bodyPr wrap="none">
            <a:spAutoFit/>
          </a:bodyPr>
          <a:lstStyle/>
          <a:p>
            <a:pPr algn="just"/>
            <a:r>
              <a:rPr lang="en-US" sz="2400" b="1" smtClean="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Thảo luận nhóm</a:t>
            </a:r>
            <a:endParaRPr lang="en-US" sz="24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219285" y="1030012"/>
            <a:ext cx="2969084" cy="1955132"/>
          </a:xfrm>
          <a:prstGeom prst="rect">
            <a:avLst/>
          </a:prstGeom>
        </p:spPr>
      </p:pic>
      <p:sp>
        <p:nvSpPr>
          <p:cNvPr id="6" name="Rectangle 5"/>
          <p:cNvSpPr/>
          <p:nvPr/>
        </p:nvSpPr>
        <p:spPr>
          <a:xfrm>
            <a:off x="3823521" y="1253901"/>
            <a:ext cx="4808175" cy="3462486"/>
          </a:xfrm>
          <a:prstGeom prst="rect">
            <a:avLst/>
          </a:prstGeom>
          <a:noFill/>
        </p:spPr>
        <p:txBody>
          <a:bodyPr wrap="square">
            <a:spAutoFit/>
          </a:bodyPr>
          <a:lstStyle/>
          <a:p>
            <a:pPr algn="just">
              <a:lnSpc>
                <a:spcPct val="135000"/>
              </a:lnSpc>
              <a:spcBef>
                <a:spcPts val="600"/>
              </a:spcBef>
              <a:spcAft>
                <a:spcPts val="600"/>
              </a:spcAft>
            </a:pPr>
            <a:r>
              <a:rPr lang="en-US" sz="2000" b="1">
                <a:highlight>
                  <a:srgbClr val="FFFFFF"/>
                </a:highlight>
                <a:latin typeface="Arial" panose="020B0604020202020204" pitchFamily="34" charset="0"/>
                <a:ea typeface="A3.NotoSans-San" panose="020B0502040504020204" pitchFamily="34" charset="0"/>
                <a:cs typeface="Arial" panose="020B0604020202020204" pitchFamily="34" charset="0"/>
              </a:rPr>
              <a:t>Nhiệm vụ</a:t>
            </a:r>
            <a:r>
              <a:rPr lang="en-US" sz="2000">
                <a:highlight>
                  <a:srgbClr val="FFFFFF"/>
                </a:highlight>
                <a:latin typeface="Arial" panose="020B0604020202020204" pitchFamily="34" charset="0"/>
                <a:ea typeface="A3.NotoSans-San" panose="020B0502040504020204" pitchFamily="34" charset="0"/>
                <a:cs typeface="Arial" panose="020B0604020202020204" pitchFamily="34" charset="0"/>
              </a:rPr>
              <a:t>: Trả lời các câu hỏi sau</a:t>
            </a:r>
          </a:p>
          <a:p>
            <a:pPr algn="just">
              <a:lnSpc>
                <a:spcPct val="135000"/>
              </a:lnSpc>
              <a:spcBef>
                <a:spcPts val="600"/>
              </a:spcBef>
              <a:spcAft>
                <a:spcPts val="600"/>
              </a:spcAft>
            </a:pPr>
            <a:r>
              <a:rPr lang="en-US" sz="2000" b="1" smtClean="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1</a:t>
            </a:r>
            <a:r>
              <a:rPr lang="en-US"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 Nếu muốn đo chiều cao, bạn dùng dụng cụ nào?</a:t>
            </a:r>
          </a:p>
          <a:p>
            <a:pPr algn="just">
              <a:lnSpc>
                <a:spcPct val="135000"/>
              </a:lnSpc>
              <a:spcBef>
                <a:spcPts val="600"/>
              </a:spcBef>
              <a:spcAft>
                <a:spcPts val="600"/>
              </a:spcAft>
            </a:pPr>
            <a:r>
              <a:rPr lang="en-US" sz="2000" b="1" smtClean="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00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Nếu muốn biết thời gian bạn dùng dụng cụ nào?</a:t>
            </a:r>
          </a:p>
          <a:p>
            <a:pPr algn="just">
              <a:lnSpc>
                <a:spcPct val="135000"/>
              </a:lnSpc>
              <a:spcBef>
                <a:spcPts val="600"/>
              </a:spcBef>
              <a:spcAft>
                <a:spcPts val="600"/>
              </a:spcAft>
            </a:pPr>
            <a:r>
              <a:rPr lang="en-GB" sz="2000" b="1" smtClean="0">
                <a:solidFill>
                  <a:srgbClr val="CC3300"/>
                </a:solidFill>
                <a:highlight>
                  <a:srgbClr val="FFFFFF"/>
                </a:highlight>
                <a:latin typeface="Arial" panose="020B0604020202020204" pitchFamily="34" charset="0"/>
                <a:ea typeface="A3.NotoSans-San" panose="020B0502040504020204" pitchFamily="34" charset="0"/>
                <a:cs typeface="Arial" panose="020B0604020202020204" pitchFamily="34" charset="0"/>
              </a:rPr>
              <a:t>3. </a:t>
            </a:r>
            <a:r>
              <a:rPr lang="en-GB"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Nếu muốn nhìn thấy những vật rất nhỏ, bạn dùng dụng cụ nào?</a:t>
            </a:r>
            <a:endParaRPr lang="en-US" sz="2000">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pic>
        <p:nvPicPr>
          <p:cNvPr id="7" name="Countdown 2 minutes-Nho">
            <a:hlinkClick r:id="" action="ppaction://media"/>
            <a:extLst>
              <a:ext uri="{FF2B5EF4-FFF2-40B4-BE49-F238E27FC236}">
                <a16:creationId xmlns:a16="http://schemas.microsoft.com/office/drawing/2014/main" id="{5E67E12D-8903-45FC-B50D-8C7E785A9E6C}"/>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794084" y="3638015"/>
            <a:ext cx="1918486" cy="1078371"/>
          </a:xfrm>
          <a:prstGeom prst="rect">
            <a:avLst/>
          </a:prstGeom>
          <a:solidFill>
            <a:srgbClr val="4472C4"/>
          </a:solidFill>
        </p:spPr>
      </p:pic>
    </p:spTree>
    <p:extLst>
      <p:ext uri="{BB962C8B-B14F-4D97-AF65-F5344CB8AC3E}">
        <p14:creationId xmlns:p14="http://schemas.microsoft.com/office/powerpoint/2010/main" val="27087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8433" y="1884435"/>
            <a:ext cx="2008483" cy="21631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latin typeface="Arial" panose="020B0604020202020204" pitchFamily="34" charset="0"/>
                <a:cs typeface="Arial" panose="020B0604020202020204" pitchFamily="34" charset="0"/>
              </a:rPr>
              <a:t>Cách sử dụng kính hiển vi quang học</a:t>
            </a:r>
            <a:endParaRPr lang="fr-FR" sz="2400">
              <a:latin typeface="Arial" panose="020B0604020202020204" pitchFamily="34" charset="0"/>
              <a:cs typeface="Arial" panose="020B0604020202020204" pitchFamily="34" charset="0"/>
            </a:endParaRPr>
          </a:p>
        </p:txBody>
      </p:sp>
      <p:sp>
        <p:nvSpPr>
          <p:cNvPr id="3" name="Rectangle 2"/>
          <p:cNvSpPr/>
          <p:nvPr/>
        </p:nvSpPr>
        <p:spPr>
          <a:xfrm>
            <a:off x="2237873" y="615966"/>
            <a:ext cx="6581274" cy="4059509"/>
          </a:xfrm>
          <a:prstGeom prst="rect">
            <a:avLst/>
          </a:prstGeom>
        </p:spPr>
        <p:txBody>
          <a:bodyPr wrap="square">
            <a:spAutoFit/>
          </a:bodyPr>
          <a:lstStyle/>
          <a:p>
            <a:pPr marL="342900" indent="-342900" algn="just">
              <a:lnSpc>
                <a:spcPct val="120000"/>
              </a:lnSpc>
              <a:spcBef>
                <a:spcPts val="300"/>
              </a:spcBef>
              <a:spcAft>
                <a:spcPts val="300"/>
              </a:spcAft>
              <a:buFont typeface="Wingdings" panose="05000000000000000000" pitchFamily="2" charset="2"/>
              <a:buChar char="§"/>
            </a:pPr>
            <a:r>
              <a:rPr lang="en-US" altLang="en-US" sz="2000" smtClean="0">
                <a:solidFill>
                  <a:schemeClr val="accent6">
                    <a:lumMod val="50000"/>
                  </a:schemeClr>
                </a:solidFill>
              </a:rPr>
              <a:t>Chọn </a:t>
            </a:r>
            <a:r>
              <a:rPr lang="en-US" altLang="en-US" sz="2000">
                <a:solidFill>
                  <a:schemeClr val="accent6">
                    <a:lumMod val="50000"/>
                  </a:schemeClr>
                </a:solidFill>
              </a:rPr>
              <a:t>vật kính thích hợp theo mục đích quan sát.</a:t>
            </a:r>
          </a:p>
          <a:p>
            <a:pPr marL="342900" indent="-342900" algn="just">
              <a:lnSpc>
                <a:spcPct val="120000"/>
              </a:lnSpc>
              <a:spcBef>
                <a:spcPts val="300"/>
              </a:spcBef>
              <a:spcAft>
                <a:spcPts val="300"/>
              </a:spcAft>
              <a:buFont typeface="Wingdings" panose="05000000000000000000" pitchFamily="2" charset="2"/>
              <a:buChar char="§"/>
            </a:pPr>
            <a:r>
              <a:rPr lang="en-US" altLang="en-US" sz="2000" smtClean="0">
                <a:solidFill>
                  <a:schemeClr val="accent6">
                    <a:lumMod val="50000"/>
                  </a:schemeClr>
                </a:solidFill>
              </a:rPr>
              <a:t>Điều </a:t>
            </a:r>
            <a:r>
              <a:rPr lang="en-US" altLang="en-US" sz="2000">
                <a:solidFill>
                  <a:schemeClr val="accent6">
                    <a:lumMod val="50000"/>
                  </a:schemeClr>
                </a:solidFill>
              </a:rPr>
              <a:t>chỉnh ánh sáng cho thích hợp với vật kính.</a:t>
            </a:r>
          </a:p>
          <a:p>
            <a:pPr marL="342900" indent="-342900" algn="just">
              <a:lnSpc>
                <a:spcPct val="120000"/>
              </a:lnSpc>
              <a:spcBef>
                <a:spcPts val="300"/>
              </a:spcBef>
              <a:spcAft>
                <a:spcPts val="300"/>
              </a:spcAft>
              <a:buFont typeface="Wingdings" panose="05000000000000000000" pitchFamily="2" charset="2"/>
              <a:buChar char="§"/>
            </a:pPr>
            <a:r>
              <a:rPr lang="nl-NL" sz="2000" smtClean="0">
                <a:solidFill>
                  <a:schemeClr val="accent6">
                    <a:lumMod val="50000"/>
                  </a:schemeClr>
                </a:solidFill>
                <a:ea typeface="Calibri" panose="020F0502020204030204" pitchFamily="34" charset="0"/>
              </a:rPr>
              <a:t>Đặt </a:t>
            </a:r>
            <a:r>
              <a:rPr lang="nl-NL" sz="2000">
                <a:solidFill>
                  <a:schemeClr val="accent6">
                    <a:lumMod val="50000"/>
                  </a:schemeClr>
                </a:solidFill>
                <a:ea typeface="Calibri" panose="020F0502020204030204" pitchFamily="34" charset="0"/>
              </a:rPr>
              <a:t>tiêu bản lên bàn kính, dùng kẹp để giữ tiêu bản. Vặn ốc to theo chiều kim đồng hồ để hạ vật kính gần sát vào tiêu bản (cẩn thận không để mặt của vật kính chạm vào tiêu bản).</a:t>
            </a:r>
            <a:endParaRPr lang="en-US" sz="2000">
              <a:solidFill>
                <a:schemeClr val="accent6">
                  <a:lumMod val="50000"/>
                </a:schemeClr>
              </a:solidFill>
            </a:endParaRPr>
          </a:p>
          <a:p>
            <a:pPr marL="342900" indent="-342900" algn="just">
              <a:lnSpc>
                <a:spcPct val="120000"/>
              </a:lnSpc>
              <a:spcBef>
                <a:spcPts val="300"/>
              </a:spcBef>
              <a:spcAft>
                <a:spcPts val="300"/>
              </a:spcAft>
              <a:buFont typeface="Wingdings" panose="05000000000000000000" pitchFamily="2" charset="2"/>
              <a:buChar char="§"/>
            </a:pPr>
            <a:r>
              <a:rPr lang="en-US" altLang="en-US" sz="2000" smtClean="0">
                <a:solidFill>
                  <a:schemeClr val="accent6">
                    <a:lumMod val="50000"/>
                  </a:schemeClr>
                </a:solidFill>
              </a:rPr>
              <a:t>Mắt </a:t>
            </a:r>
            <a:r>
              <a:rPr lang="en-US" altLang="en-US" sz="2000">
                <a:solidFill>
                  <a:schemeClr val="accent6">
                    <a:lumMod val="50000"/>
                  </a:schemeClr>
                </a:solidFill>
              </a:rPr>
              <a:t>nhìn vào thị kính, tay phải từ từ vặn ốc to theo chiều ngược lại (vặn lên) cho đến khi nhìn thấy vật cần quan sát.</a:t>
            </a:r>
          </a:p>
          <a:p>
            <a:pPr marL="342900" indent="-342900" algn="just">
              <a:lnSpc>
                <a:spcPct val="120000"/>
              </a:lnSpc>
              <a:spcBef>
                <a:spcPts val="300"/>
              </a:spcBef>
              <a:spcAft>
                <a:spcPts val="300"/>
              </a:spcAft>
              <a:buFont typeface="Wingdings" panose="05000000000000000000" pitchFamily="2" charset="2"/>
              <a:buChar char="§"/>
            </a:pPr>
            <a:r>
              <a:rPr lang="en-US" altLang="en-US" sz="2000" smtClean="0">
                <a:solidFill>
                  <a:schemeClr val="accent6">
                    <a:lumMod val="50000"/>
                  </a:schemeClr>
                </a:solidFill>
              </a:rPr>
              <a:t>Điều </a:t>
            </a:r>
            <a:r>
              <a:rPr lang="en-US" altLang="en-US" sz="2000">
                <a:solidFill>
                  <a:schemeClr val="accent6">
                    <a:lumMod val="50000"/>
                  </a:schemeClr>
                </a:solidFill>
              </a:rPr>
              <a:t>chỉnh bằng ốc nhỏ để nhìn rõ vật nhất.</a:t>
            </a:r>
          </a:p>
        </p:txBody>
      </p:sp>
    </p:spTree>
    <p:extLst>
      <p:ext uri="{BB962C8B-B14F-4D97-AF65-F5344CB8AC3E}">
        <p14:creationId xmlns:p14="http://schemas.microsoft.com/office/powerpoint/2010/main" val="184331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0" y="1800214"/>
            <a:ext cx="2008483" cy="21631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latin typeface="Arial" panose="020B0604020202020204" pitchFamily="34" charset="0"/>
                <a:cs typeface="Arial" panose="020B0604020202020204" pitchFamily="34" charset="0"/>
              </a:rPr>
              <a:t>Cách bảo quản kính hiển vi quang học</a:t>
            </a:r>
            <a:endParaRPr lang="fr-FR" sz="2400">
              <a:latin typeface="Arial" panose="020B0604020202020204" pitchFamily="34" charset="0"/>
              <a:cs typeface="Arial" panose="020B0604020202020204" pitchFamily="34" charset="0"/>
            </a:endParaRPr>
          </a:p>
        </p:txBody>
      </p:sp>
      <p:sp>
        <p:nvSpPr>
          <p:cNvPr id="3" name="Rectangle 2"/>
          <p:cNvSpPr/>
          <p:nvPr/>
        </p:nvSpPr>
        <p:spPr>
          <a:xfrm>
            <a:off x="2490536" y="1009274"/>
            <a:ext cx="6148137" cy="3397853"/>
          </a:xfrm>
          <a:prstGeom prst="rect">
            <a:avLst/>
          </a:prstGeom>
        </p:spPr>
        <p:txBody>
          <a:bodyPr wrap="square">
            <a:spAutoFit/>
          </a:bodyPr>
          <a:lstStyle/>
          <a:p>
            <a:pPr marL="342900" indent="-342900" algn="just">
              <a:lnSpc>
                <a:spcPct val="120000"/>
              </a:lnSpc>
              <a:spcBef>
                <a:spcPts val="600"/>
              </a:spcBef>
              <a:spcAft>
                <a:spcPts val="600"/>
              </a:spcAft>
              <a:buFont typeface="Wingdings" panose="05000000000000000000" pitchFamily="2" charset="2"/>
              <a:buChar char="Ø"/>
            </a:pPr>
            <a:r>
              <a:rPr lang="en-US" sz="2200" smtClean="0">
                <a:latin typeface="Arial" panose="020B0604020202020204" pitchFamily="34" charset="0"/>
                <a:ea typeface="Calibri" panose="020F0502020204030204" pitchFamily="34" charset="0"/>
                <a:cs typeface="Arial" panose="020B0604020202020204" pitchFamily="34" charset="0"/>
              </a:rPr>
              <a:t>Sử </a:t>
            </a:r>
            <a:r>
              <a:rPr lang="en-US" sz="2200">
                <a:latin typeface="Arial" panose="020B0604020202020204" pitchFamily="34" charset="0"/>
                <a:ea typeface="Calibri" panose="020F0502020204030204" pitchFamily="34" charset="0"/>
                <a:cs typeface="Arial" panose="020B0604020202020204" pitchFamily="34" charset="0"/>
              </a:rPr>
              <a:t>dụng đúng quy trình</a:t>
            </a:r>
          </a:p>
          <a:p>
            <a:pPr marL="342900" indent="-342900" algn="just">
              <a:lnSpc>
                <a:spcPct val="120000"/>
              </a:lnSpc>
              <a:spcBef>
                <a:spcPts val="600"/>
              </a:spcBef>
              <a:spcAft>
                <a:spcPts val="600"/>
              </a:spcAft>
              <a:buFont typeface="Wingdings" panose="05000000000000000000" pitchFamily="2" charset="2"/>
              <a:buChar char="Ø"/>
            </a:pPr>
            <a:r>
              <a:rPr lang="en-US" sz="2200" smtClean="0">
                <a:latin typeface="Arial" panose="020B0604020202020204" pitchFamily="34" charset="0"/>
                <a:ea typeface="Calibri" panose="020F0502020204030204" pitchFamily="34" charset="0"/>
                <a:cs typeface="Arial" panose="020B0604020202020204" pitchFamily="34" charset="0"/>
              </a:rPr>
              <a:t>Đặt </a:t>
            </a:r>
            <a:r>
              <a:rPr lang="en-US" sz="2200">
                <a:latin typeface="Arial" panose="020B0604020202020204" pitchFamily="34" charset="0"/>
                <a:ea typeface="Calibri" panose="020F0502020204030204" pitchFamily="34" charset="0"/>
                <a:cs typeface="Arial" panose="020B0604020202020204" pitchFamily="34" charset="0"/>
              </a:rPr>
              <a:t>kính nơi khô thoáng, cất vào hộp có gói hút ẩm.</a:t>
            </a:r>
          </a:p>
          <a:p>
            <a:pPr marL="342900" indent="-342900" algn="just">
              <a:lnSpc>
                <a:spcPct val="120000"/>
              </a:lnSpc>
              <a:spcBef>
                <a:spcPts val="600"/>
              </a:spcBef>
              <a:spcAft>
                <a:spcPts val="600"/>
              </a:spcAft>
              <a:buFont typeface="Wingdings" panose="05000000000000000000" pitchFamily="2" charset="2"/>
              <a:buChar char="Ø"/>
            </a:pPr>
            <a:r>
              <a:rPr lang="en-US" sz="2200" smtClean="0">
                <a:latin typeface="Arial" panose="020B0604020202020204" pitchFamily="34" charset="0"/>
                <a:ea typeface="Calibri" panose="020F0502020204030204" pitchFamily="34" charset="0"/>
                <a:cs typeface="Arial" panose="020B0604020202020204" pitchFamily="34" charset="0"/>
              </a:rPr>
              <a:t>Lau </a:t>
            </a:r>
            <a:r>
              <a:rPr lang="en-US" sz="2200">
                <a:latin typeface="Arial" panose="020B0604020202020204" pitchFamily="34" charset="0"/>
                <a:ea typeface="Calibri" panose="020F0502020204030204" pitchFamily="34" charset="0"/>
                <a:cs typeface="Arial" panose="020B0604020202020204" pitchFamily="34" charset="0"/>
              </a:rPr>
              <a:t>giá đỡ, lau vật kính bằng giấy mềm chuyên dụng có tẩm </a:t>
            </a:r>
            <a:r>
              <a:rPr lang="en-US" sz="2200" smtClean="0">
                <a:latin typeface="Arial" panose="020B0604020202020204" pitchFamily="34" charset="0"/>
                <a:ea typeface="Calibri" panose="020F0502020204030204" pitchFamily="34" charset="0"/>
                <a:cs typeface="Arial" panose="020B0604020202020204" pitchFamily="34" charset="0"/>
              </a:rPr>
              <a:t>cồn.</a:t>
            </a:r>
          </a:p>
          <a:p>
            <a:pPr marL="342900" indent="-342900" algn="just">
              <a:lnSpc>
                <a:spcPct val="120000"/>
              </a:lnSpc>
              <a:spcBef>
                <a:spcPts val="600"/>
              </a:spcBef>
              <a:spcAft>
                <a:spcPts val="600"/>
              </a:spcAft>
              <a:buFont typeface="Wingdings" panose="05000000000000000000" pitchFamily="2" charset="2"/>
              <a:buChar char="Ø"/>
            </a:pPr>
            <a:r>
              <a:rPr lang="en-US" sz="2200" smtClean="0">
                <a:latin typeface="Arial" panose="020B0604020202020204" pitchFamily="34" charset="0"/>
                <a:ea typeface="Calibri" panose="020F0502020204030204" pitchFamily="34" charset="0"/>
                <a:cs typeface="Arial" panose="020B0604020202020204" pitchFamily="34" charset="0"/>
              </a:rPr>
              <a:t>Bảo </a:t>
            </a:r>
            <a:r>
              <a:rPr lang="en-US" sz="2200">
                <a:latin typeface="Arial" panose="020B0604020202020204" pitchFamily="34" charset="0"/>
                <a:ea typeface="Calibri" panose="020F0502020204030204" pitchFamily="34" charset="0"/>
                <a:cs typeface="Arial" panose="020B0604020202020204" pitchFamily="34" charset="0"/>
              </a:rPr>
              <a:t>dưỡng, mở kính lau hệ thống chiếu sáng định kì.</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19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heel(1)">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6;p18"/>
          <p:cNvSpPr txBox="1">
            <a:spLocks noGrp="1"/>
          </p:cNvSpPr>
          <p:nvPr>
            <p:ph type="title"/>
          </p:nvPr>
        </p:nvSpPr>
        <p:spPr>
          <a:xfrm>
            <a:off x="0" y="1969687"/>
            <a:ext cx="2008483" cy="82163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latin typeface="Arial" panose="020B0604020202020204" pitchFamily="34" charset="0"/>
                <a:cs typeface="Arial" panose="020B0604020202020204" pitchFamily="34" charset="0"/>
              </a:rPr>
              <a:t>Thực hành</a:t>
            </a:r>
            <a:endParaRPr lang="fr-FR" sz="2400">
              <a:latin typeface="Arial" panose="020B0604020202020204" pitchFamily="34" charset="0"/>
              <a:cs typeface="Arial" panose="020B0604020202020204" pitchFamily="34" charset="0"/>
            </a:endParaRPr>
          </a:p>
        </p:txBody>
      </p:sp>
      <p:grpSp>
        <p:nvGrpSpPr>
          <p:cNvPr id="4" name="Group 3"/>
          <p:cNvGrpSpPr/>
          <p:nvPr/>
        </p:nvGrpSpPr>
        <p:grpSpPr>
          <a:xfrm>
            <a:off x="2252912" y="105975"/>
            <a:ext cx="6139716" cy="4891175"/>
            <a:chOff x="2252912" y="105975"/>
            <a:chExt cx="6139716" cy="4891175"/>
          </a:xfrm>
        </p:grpSpPr>
        <p:sp>
          <p:nvSpPr>
            <p:cNvPr id="13" name="Text Box 19464"/>
            <p:cNvSpPr txBox="1">
              <a:spLocks noChangeArrowheads="1"/>
            </p:cNvSpPr>
            <p:nvPr/>
          </p:nvSpPr>
          <p:spPr bwMode="auto">
            <a:xfrm>
              <a:off x="2342546" y="105975"/>
              <a:ext cx="6050082" cy="239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a:lnSpc>
                  <a:spcPct val="120000"/>
                </a:lnSpc>
                <a:spcBef>
                  <a:spcPts val="600"/>
                </a:spcBef>
                <a:spcAft>
                  <a:spcPts val="600"/>
                </a:spcAft>
              </a:pPr>
              <a:r>
                <a:rPr lang="en-US" sz="2200" b="1" smtClean="0">
                  <a:latin typeface="Arial" panose="020B0604020202020204" pitchFamily="34" charset="0"/>
                  <a:cs typeface="Arial" panose="020B0604020202020204" pitchFamily="34" charset="0"/>
                </a:rPr>
                <a:t>Yêu cầu:</a:t>
              </a:r>
            </a:p>
            <a:p>
              <a:pPr marL="342900" indent="-342900">
                <a:lnSpc>
                  <a:spcPct val="120000"/>
                </a:lnSpc>
                <a:spcBef>
                  <a:spcPts val="600"/>
                </a:spcBef>
                <a:spcAft>
                  <a:spcPts val="600"/>
                </a:spcAft>
                <a:buFont typeface="Wingdings" panose="05000000000000000000" pitchFamily="2" charset="2"/>
                <a:buChar char="v"/>
              </a:pPr>
              <a:r>
                <a:rPr lang="en-GB" sz="2200" smtClean="0">
                  <a:latin typeface="Arial" panose="020B0604020202020204" pitchFamily="34" charset="0"/>
                  <a:cs typeface="Arial" panose="020B0604020202020204" pitchFamily="34" charset="0"/>
                </a:rPr>
                <a:t>Dùng kính hiển vi quang học quan sát tiêu bản thực vật hoặc động vật.</a:t>
              </a:r>
            </a:p>
            <a:p>
              <a:pPr marL="342900" indent="-342900">
                <a:lnSpc>
                  <a:spcPct val="120000"/>
                </a:lnSpc>
                <a:spcBef>
                  <a:spcPts val="600"/>
                </a:spcBef>
                <a:spcAft>
                  <a:spcPts val="600"/>
                </a:spcAft>
                <a:buFont typeface="Wingdings" panose="05000000000000000000" pitchFamily="2" charset="2"/>
                <a:buChar char="v"/>
              </a:pPr>
              <a:r>
                <a:rPr lang="en-GB" sz="2200" smtClean="0">
                  <a:latin typeface="Arial" panose="020B0604020202020204" pitchFamily="34" charset="0"/>
                  <a:cs typeface="Arial" panose="020B0604020202020204" pitchFamily="34" charset="0"/>
                </a:rPr>
                <a:t>Chia sẻ kết quả quan sát được với các bạn trong lớp.</a:t>
              </a:r>
            </a:p>
          </p:txBody>
        </p:sp>
        <p:pic>
          <p:nvPicPr>
            <p:cNvPr id="2" name="Picture 1"/>
            <p:cNvPicPr>
              <a:picLocks noChangeAspect="1"/>
            </p:cNvPicPr>
            <p:nvPr/>
          </p:nvPicPr>
          <p:blipFill>
            <a:blip r:embed="rId2"/>
            <a:stretch>
              <a:fillRect/>
            </a:stretch>
          </p:blipFill>
          <p:spPr>
            <a:xfrm>
              <a:off x="2252912" y="2644475"/>
              <a:ext cx="3114675" cy="2352675"/>
            </a:xfrm>
            <a:prstGeom prst="rect">
              <a:avLst/>
            </a:prstGeom>
          </p:spPr>
        </p:pic>
      </p:grpSp>
      <p:pic>
        <p:nvPicPr>
          <p:cNvPr id="3" name="Picture 2"/>
          <p:cNvPicPr>
            <a:picLocks noChangeAspect="1"/>
          </p:cNvPicPr>
          <p:nvPr/>
        </p:nvPicPr>
        <p:blipFill>
          <a:blip r:embed="rId3"/>
          <a:stretch>
            <a:fillRect/>
          </a:stretch>
        </p:blipFill>
        <p:spPr>
          <a:xfrm>
            <a:off x="5902240" y="2615900"/>
            <a:ext cx="2600325" cy="2381250"/>
          </a:xfrm>
          <a:prstGeom prst="rect">
            <a:avLst/>
          </a:prstGeom>
        </p:spPr>
      </p:pic>
    </p:spTree>
    <p:extLst>
      <p:ext uri="{BB962C8B-B14F-4D97-AF65-F5344CB8AC3E}">
        <p14:creationId xmlns:p14="http://schemas.microsoft.com/office/powerpoint/2010/main" val="359043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6;p18"/>
          <p:cNvSpPr txBox="1">
            <a:spLocks noGrp="1"/>
          </p:cNvSpPr>
          <p:nvPr>
            <p:ph type="title"/>
          </p:nvPr>
        </p:nvSpPr>
        <p:spPr>
          <a:xfrm>
            <a:off x="8433" y="1884435"/>
            <a:ext cx="2008483" cy="21631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latin typeface="Arial" panose="020B0604020202020204" pitchFamily="34" charset="0"/>
                <a:cs typeface="Arial" panose="020B0604020202020204" pitchFamily="34" charset="0"/>
              </a:rPr>
              <a:t>Quy định an toàn trong phòng thực hành</a:t>
            </a:r>
            <a:endParaRPr lang="fr-FR" sz="2400">
              <a:latin typeface="Arial" panose="020B0604020202020204" pitchFamily="34" charset="0"/>
              <a:cs typeface="Arial" panose="020B0604020202020204" pitchFamily="34" charset="0"/>
            </a:endParaRPr>
          </a:p>
        </p:txBody>
      </p:sp>
      <p:sp>
        <p:nvSpPr>
          <p:cNvPr id="9" name="Google Shape;98;p1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latin typeface="Arial" panose="020B0604020202020204" pitchFamily="34" charset="0"/>
                <a:cs typeface="Arial" panose="020B0604020202020204" pitchFamily="34" charset="0"/>
              </a:rPr>
              <a:t>II</a:t>
            </a:r>
            <a:endParaRPr>
              <a:latin typeface="Arial" panose="020B0604020202020204" pitchFamily="34" charset="0"/>
              <a:cs typeface="Arial" panose="020B0604020202020204" pitchFamily="34" charset="0"/>
            </a:endParaRPr>
          </a:p>
        </p:txBody>
      </p:sp>
      <p:sp>
        <p:nvSpPr>
          <p:cNvPr id="10" name="Rectangle 9"/>
          <p:cNvSpPr/>
          <p:nvPr/>
        </p:nvSpPr>
        <p:spPr>
          <a:xfrm>
            <a:off x="2107768" y="155513"/>
            <a:ext cx="7036232" cy="430887"/>
          </a:xfrm>
          <a:prstGeom prst="rect">
            <a:avLst/>
          </a:prstGeom>
        </p:spPr>
        <p:txBody>
          <a:bodyPr wrap="square">
            <a:spAutoFit/>
          </a:bodyPr>
          <a:lstStyle/>
          <a:p>
            <a:pPr algn="just"/>
            <a:r>
              <a:rPr lang="en-US" sz="2200" b="1" smtClean="0">
                <a:solidFill>
                  <a:schemeClr val="tx1"/>
                </a:solidFill>
              </a:rPr>
              <a:t>1. Quy định an toàn trong phòng thực hành</a:t>
            </a:r>
            <a:endParaRPr lang="en-US" sz="2200" b="1" dirty="0">
              <a:solidFill>
                <a:schemeClr val="tx1"/>
              </a:solidFill>
            </a:endParaRPr>
          </a:p>
        </p:txBody>
      </p:sp>
      <p:sp>
        <p:nvSpPr>
          <p:cNvPr id="12" name="Google Shape;96;p18"/>
          <p:cNvSpPr txBox="1">
            <a:spLocks/>
          </p:cNvSpPr>
          <p:nvPr/>
        </p:nvSpPr>
        <p:spPr>
          <a:xfrm>
            <a:off x="3164307" y="1884434"/>
            <a:ext cx="5739062" cy="20137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2pPr>
            <a:lvl3pPr marR="0" lvl="2"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3pPr>
            <a:lvl4pPr marR="0" lvl="3"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4pPr>
            <a:lvl5pPr marR="0" lvl="4"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5pPr>
            <a:lvl6pPr marR="0" lvl="5"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6pPr>
            <a:lvl7pPr marR="0" lvl="6"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7pPr>
            <a:lvl8pPr marR="0" lvl="7"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8pPr>
            <a:lvl9pPr marR="0" lvl="8" algn="l" rtl="0">
              <a:lnSpc>
                <a:spcPct val="100000"/>
              </a:lnSpc>
              <a:spcBef>
                <a:spcPts val="0"/>
              </a:spcBef>
              <a:spcAft>
                <a:spcPts val="0"/>
              </a:spcAft>
              <a:buClr>
                <a:schemeClr val="lt1"/>
              </a:buClr>
              <a:buSzPts val="1800"/>
              <a:buFont typeface="Montserrat"/>
              <a:buNone/>
              <a:defRPr sz="1800" b="1" i="0" u="none" strike="noStrike" cap="none">
                <a:solidFill>
                  <a:schemeClr val="lt1"/>
                </a:solidFill>
                <a:latin typeface="Montserrat"/>
                <a:ea typeface="Montserrat"/>
                <a:cs typeface="Montserrat"/>
                <a:sym typeface="Montserrat"/>
              </a:defRPr>
            </a:lvl9pPr>
          </a:lstStyle>
          <a:p>
            <a:pPr algn="ctr">
              <a:lnSpc>
                <a:spcPct val="120000"/>
              </a:lnSpc>
              <a:spcBef>
                <a:spcPts val="600"/>
              </a:spcBef>
              <a:spcAft>
                <a:spcPts val="600"/>
              </a:spcAft>
            </a:pPr>
            <a:r>
              <a:rPr lang="fr-FR" sz="2200" b="0" smtClean="0">
                <a:solidFill>
                  <a:schemeClr val="accent6">
                    <a:lumMod val="50000"/>
                  </a:schemeClr>
                </a:solidFill>
                <a:latin typeface="Arial" panose="020B0604020202020204" pitchFamily="34" charset="0"/>
                <a:cs typeface="Arial" panose="020B0604020202020204" pitchFamily="34" charset="0"/>
              </a:rPr>
              <a:t>Quan sát hình 2.9, hình 2.10 mô tả nội dung từng hình và cho biết những hành động nào là cần làm và không cần làm trong phòng thực hành. </a:t>
            </a:r>
            <a:endParaRPr lang="fr-FR" sz="2200" b="0">
              <a:solidFill>
                <a:schemeClr val="accent6">
                  <a:lumMod val="50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2303489" y="2449673"/>
            <a:ext cx="759101" cy="883318"/>
          </a:xfrm>
          <a:prstGeom prst="rect">
            <a:avLst/>
          </a:prstGeom>
        </p:spPr>
      </p:pic>
    </p:spTree>
    <p:extLst>
      <p:ext uri="{BB962C8B-B14F-4D97-AF65-F5344CB8AC3E}">
        <p14:creationId xmlns:p14="http://schemas.microsoft.com/office/powerpoint/2010/main" val="3367907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6;p18"/>
          <p:cNvSpPr txBox="1">
            <a:spLocks noGrp="1"/>
          </p:cNvSpPr>
          <p:nvPr>
            <p:ph type="title"/>
          </p:nvPr>
        </p:nvSpPr>
        <p:spPr>
          <a:xfrm>
            <a:off x="8433" y="1884435"/>
            <a:ext cx="2008483" cy="21631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latin typeface="Arial" panose="020B0604020202020204" pitchFamily="34" charset="0"/>
                <a:cs typeface="Arial" panose="020B0604020202020204" pitchFamily="34" charset="0"/>
              </a:rPr>
              <a:t>Quy định an toàn trong phòng thực hành</a:t>
            </a:r>
            <a:endParaRPr lang="fr-FR" sz="2400">
              <a:latin typeface="Arial" panose="020B0604020202020204" pitchFamily="34" charset="0"/>
              <a:cs typeface="Arial" panose="020B0604020202020204" pitchFamily="34" charset="0"/>
            </a:endParaRPr>
          </a:p>
        </p:txBody>
      </p:sp>
      <p:sp>
        <p:nvSpPr>
          <p:cNvPr id="9" name="Google Shape;98;p1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latin typeface="Arial" panose="020B0604020202020204" pitchFamily="34" charset="0"/>
                <a:cs typeface="Arial" panose="020B0604020202020204" pitchFamily="34" charset="0"/>
              </a:rPr>
              <a:t>II</a:t>
            </a:r>
            <a:endParaRPr>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143863" y="647207"/>
            <a:ext cx="6877050" cy="3400425"/>
          </a:xfrm>
          <a:prstGeom prst="rect">
            <a:avLst/>
          </a:prstGeom>
        </p:spPr>
      </p:pic>
    </p:spTree>
    <p:extLst>
      <p:ext uri="{BB962C8B-B14F-4D97-AF65-F5344CB8AC3E}">
        <p14:creationId xmlns:p14="http://schemas.microsoft.com/office/powerpoint/2010/main" val="3708364793"/>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85310" y="194259"/>
            <a:ext cx="5516479" cy="4786945"/>
          </a:xfrm>
          <a:prstGeom prst="rect">
            <a:avLst/>
          </a:prstGeom>
        </p:spPr>
      </p:pic>
      <p:sp>
        <p:nvSpPr>
          <p:cNvPr id="15" name="Google Shape;96;p18"/>
          <p:cNvSpPr txBox="1">
            <a:spLocks noGrp="1"/>
          </p:cNvSpPr>
          <p:nvPr>
            <p:ph type="title"/>
          </p:nvPr>
        </p:nvSpPr>
        <p:spPr>
          <a:xfrm>
            <a:off x="92654" y="2269445"/>
            <a:ext cx="2008483" cy="21631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latin typeface="Arial" panose="020B0604020202020204" pitchFamily="34" charset="0"/>
                <a:cs typeface="Arial" panose="020B0604020202020204" pitchFamily="34" charset="0"/>
              </a:rPr>
              <a:t>Quy định an toàn trong phòng thực hành</a:t>
            </a:r>
            <a:endParaRPr lang="fr-FR" sz="2400">
              <a:latin typeface="Arial" panose="020B0604020202020204" pitchFamily="34" charset="0"/>
              <a:cs typeface="Arial" panose="020B0604020202020204" pitchFamily="34" charset="0"/>
            </a:endParaRPr>
          </a:p>
        </p:txBody>
      </p:sp>
      <p:sp>
        <p:nvSpPr>
          <p:cNvPr id="16" name="Google Shape;98;p18"/>
          <p:cNvSpPr txBox="1">
            <a:spLocks noGrp="1"/>
          </p:cNvSpPr>
          <p:nvPr>
            <p:ph type="sldNum" idx="12"/>
          </p:nvPr>
        </p:nvSpPr>
        <p:spPr>
          <a:xfrm>
            <a:off x="193296" y="531034"/>
            <a:ext cx="1807200" cy="125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latin typeface="Arial" panose="020B0604020202020204" pitchFamily="34" charset="0"/>
                <a:cs typeface="Arial" panose="020B0604020202020204" pitchFamily="34" charset="0"/>
              </a:rPr>
              <a:t>II</a:t>
            </a: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8724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81007945"/>
              </p:ext>
            </p:extLst>
          </p:nvPr>
        </p:nvGraphicFramePr>
        <p:xfrm>
          <a:off x="48126" y="96254"/>
          <a:ext cx="9059778" cy="4919848"/>
        </p:xfrm>
        <a:graphic>
          <a:graphicData uri="http://schemas.openxmlformats.org/drawingml/2006/table">
            <a:tbl>
              <a:tblPr firstRow="1" bandRow="1">
                <a:tableStyleId>{9DCAF9ED-07DC-4A11-8D7F-57B35C25682E}</a:tableStyleId>
              </a:tblPr>
              <a:tblGrid>
                <a:gridCol w="917896">
                  <a:extLst>
                    <a:ext uri="{9D8B030D-6E8A-4147-A177-3AD203B41FA5}">
                      <a16:colId xmlns:a16="http://schemas.microsoft.com/office/drawing/2014/main" val="1765165054"/>
                    </a:ext>
                  </a:extLst>
                </a:gridCol>
                <a:gridCol w="4989609">
                  <a:extLst>
                    <a:ext uri="{9D8B030D-6E8A-4147-A177-3AD203B41FA5}">
                      <a16:colId xmlns:a16="http://schemas.microsoft.com/office/drawing/2014/main" val="3700494950"/>
                    </a:ext>
                  </a:extLst>
                </a:gridCol>
                <a:gridCol w="1275348">
                  <a:extLst>
                    <a:ext uri="{9D8B030D-6E8A-4147-A177-3AD203B41FA5}">
                      <a16:colId xmlns:a16="http://schemas.microsoft.com/office/drawing/2014/main" val="214630524"/>
                    </a:ext>
                  </a:extLst>
                </a:gridCol>
                <a:gridCol w="1876925">
                  <a:extLst>
                    <a:ext uri="{9D8B030D-6E8A-4147-A177-3AD203B41FA5}">
                      <a16:colId xmlns:a16="http://schemas.microsoft.com/office/drawing/2014/main" val="2150031520"/>
                    </a:ext>
                  </a:extLst>
                </a:gridCol>
              </a:tblGrid>
              <a:tr h="454961">
                <a:tc>
                  <a:txBody>
                    <a:bodyPr/>
                    <a:lstStyle/>
                    <a:p>
                      <a:pPr algn="ctr"/>
                      <a:r>
                        <a:rPr lang="en-GB" sz="1800" smtClean="0"/>
                        <a:t>Hình</a:t>
                      </a:r>
                      <a:endParaRPr lang="en-US" sz="1800"/>
                    </a:p>
                  </a:txBody>
                  <a:tcPr anchor="ctr"/>
                </a:tc>
                <a:tc>
                  <a:txBody>
                    <a:bodyPr/>
                    <a:lstStyle/>
                    <a:p>
                      <a:pPr algn="ctr"/>
                      <a:r>
                        <a:rPr lang="en-GB" sz="1800" smtClean="0"/>
                        <a:t>Nội</a:t>
                      </a:r>
                      <a:r>
                        <a:rPr lang="en-GB" sz="1800" baseline="0" smtClean="0"/>
                        <a:t> dung</a:t>
                      </a:r>
                      <a:endParaRPr lang="en-US" sz="1800"/>
                    </a:p>
                  </a:txBody>
                  <a:tcPr anchor="ctr"/>
                </a:tc>
                <a:tc>
                  <a:txBody>
                    <a:bodyPr/>
                    <a:lstStyle/>
                    <a:p>
                      <a:pPr algn="ctr"/>
                      <a:r>
                        <a:rPr lang="en-GB" sz="1800" smtClean="0"/>
                        <a:t>Nên</a:t>
                      </a:r>
                      <a:r>
                        <a:rPr lang="en-GB" sz="1800" baseline="0" smtClean="0"/>
                        <a:t> làm</a:t>
                      </a:r>
                      <a:endParaRPr lang="en-US" sz="1800"/>
                    </a:p>
                  </a:txBody>
                  <a:tcPr anchor="ctr"/>
                </a:tc>
                <a:tc>
                  <a:txBody>
                    <a:bodyPr/>
                    <a:lstStyle/>
                    <a:p>
                      <a:pPr algn="ctr"/>
                      <a:r>
                        <a:rPr lang="en-GB" sz="1800" smtClean="0"/>
                        <a:t>Không</a:t>
                      </a:r>
                      <a:r>
                        <a:rPr lang="en-GB" sz="1800" baseline="0" smtClean="0"/>
                        <a:t> nên làm</a:t>
                      </a:r>
                      <a:endParaRPr lang="en-US" sz="1800"/>
                    </a:p>
                  </a:txBody>
                  <a:tcPr anchor="ctr"/>
                </a:tc>
                <a:extLst>
                  <a:ext uri="{0D108BD9-81ED-4DB2-BD59-A6C34878D82A}">
                    <a16:rowId xmlns:a16="http://schemas.microsoft.com/office/drawing/2014/main" val="1770812733"/>
                  </a:ext>
                </a:extLst>
              </a:tr>
              <a:tr h="454961">
                <a:tc>
                  <a:txBody>
                    <a:bodyPr/>
                    <a:lstStyle/>
                    <a:p>
                      <a:pPr algn="ctr"/>
                      <a:r>
                        <a:rPr lang="en-GB" sz="1800" smtClean="0"/>
                        <a:t>2.9a</a:t>
                      </a:r>
                      <a:endParaRPr lang="en-US" sz="1800"/>
                    </a:p>
                  </a:txBody>
                  <a:tcPr anchor="ctr"/>
                </a:tc>
                <a:tc>
                  <a:txBody>
                    <a:bodyPr/>
                    <a:lstStyle/>
                    <a:p>
                      <a:pPr algn="l"/>
                      <a:r>
                        <a:rPr lang="en-GB" sz="1800" smtClean="0"/>
                        <a:t>Đeo</a:t>
                      </a:r>
                      <a:r>
                        <a:rPr lang="en-GB" sz="1800" baseline="0" smtClean="0"/>
                        <a:t> găng tay trước khi làm thí nghiệm.</a:t>
                      </a:r>
                      <a:endParaRPr lang="en-US" sz="1800"/>
                    </a:p>
                  </a:txBody>
                  <a:tcPr anchor="ctr"/>
                </a:tc>
                <a:tc>
                  <a:txBody>
                    <a:bodyPr/>
                    <a:lstStyle/>
                    <a:p>
                      <a:pPr algn="ctr"/>
                      <a:endParaRPr lang="en-US" sz="1800" dirty="0"/>
                    </a:p>
                  </a:txBody>
                  <a:tcPr anchor="ctr"/>
                </a:tc>
                <a:tc>
                  <a:txBody>
                    <a:bodyPr/>
                    <a:lstStyle/>
                    <a:p>
                      <a:pPr algn="ctr"/>
                      <a:endParaRPr lang="en-US" sz="1800"/>
                    </a:p>
                  </a:txBody>
                  <a:tcPr anchor="ctr"/>
                </a:tc>
                <a:extLst>
                  <a:ext uri="{0D108BD9-81ED-4DB2-BD59-A6C34878D82A}">
                    <a16:rowId xmlns:a16="http://schemas.microsoft.com/office/drawing/2014/main" val="1234277063"/>
                  </a:ext>
                </a:extLst>
              </a:tr>
              <a:tr h="454961">
                <a:tc>
                  <a:txBody>
                    <a:bodyPr/>
                    <a:lstStyle/>
                    <a:p>
                      <a:pPr algn="ctr"/>
                      <a:r>
                        <a:rPr lang="en-GB" sz="1800" smtClean="0"/>
                        <a:t>2.9b</a:t>
                      </a:r>
                      <a:endParaRPr lang="en-US" sz="1800"/>
                    </a:p>
                  </a:txBody>
                  <a:tcPr anchor="ctr"/>
                </a:tc>
                <a:tc>
                  <a:txBody>
                    <a:bodyPr/>
                    <a:lstStyle/>
                    <a:p>
                      <a:pPr algn="l"/>
                      <a:r>
                        <a:rPr lang="en-GB" sz="1800" smtClean="0"/>
                        <a:t>Đeo</a:t>
                      </a:r>
                      <a:r>
                        <a:rPr lang="en-GB" sz="1800" baseline="0" smtClean="0"/>
                        <a:t> kính bảo vệ mắt và khẩu trang khi làm thí nghiệm.</a:t>
                      </a:r>
                      <a:endParaRPr lang="en-US" sz="1800"/>
                    </a:p>
                  </a:txBody>
                  <a:tcPr anchor="ctr"/>
                </a:tc>
                <a:tc>
                  <a:txBody>
                    <a:bodyPr/>
                    <a:lstStyle/>
                    <a:p>
                      <a:pPr algn="ctr"/>
                      <a:endParaRPr lang="en-US" sz="1800" dirty="0"/>
                    </a:p>
                  </a:txBody>
                  <a:tcPr anchor="ctr"/>
                </a:tc>
                <a:tc>
                  <a:txBody>
                    <a:bodyPr/>
                    <a:lstStyle/>
                    <a:p>
                      <a:pPr algn="ctr"/>
                      <a:endParaRPr lang="en-US" sz="1800"/>
                    </a:p>
                  </a:txBody>
                  <a:tcPr anchor="ctr"/>
                </a:tc>
                <a:extLst>
                  <a:ext uri="{0D108BD9-81ED-4DB2-BD59-A6C34878D82A}">
                    <a16:rowId xmlns:a16="http://schemas.microsoft.com/office/drawing/2014/main" val="3713351998"/>
                  </a:ext>
                </a:extLst>
              </a:tr>
              <a:tr h="454961">
                <a:tc>
                  <a:txBody>
                    <a:bodyPr/>
                    <a:lstStyle/>
                    <a:p>
                      <a:pPr algn="ctr"/>
                      <a:r>
                        <a:rPr lang="en-GB" sz="1800" smtClean="0"/>
                        <a:t>2.9c</a:t>
                      </a:r>
                      <a:endParaRPr lang="en-US" sz="1800"/>
                    </a:p>
                  </a:txBody>
                  <a:tcPr anchor="ctr"/>
                </a:tc>
                <a:tc>
                  <a:txBody>
                    <a:bodyPr/>
                    <a:lstStyle/>
                    <a:p>
                      <a:pPr algn="l"/>
                      <a:r>
                        <a:rPr lang="en-GB" sz="1800" smtClean="0"/>
                        <a:t>Rửa</a:t>
                      </a:r>
                      <a:r>
                        <a:rPr lang="en-GB" sz="1800" baseline="0" smtClean="0"/>
                        <a:t> tay bằng xà phòng sau khi làm thí nghiệm.</a:t>
                      </a:r>
                      <a:endParaRPr lang="en-US" sz="1800"/>
                    </a:p>
                  </a:txBody>
                  <a:tcPr anchor="ctr"/>
                </a:tc>
                <a:tc>
                  <a:txBody>
                    <a:bodyPr/>
                    <a:lstStyle/>
                    <a:p>
                      <a:pPr algn="ctr"/>
                      <a:endParaRPr lang="en-US" sz="1800" dirty="0"/>
                    </a:p>
                  </a:txBody>
                  <a:tcPr anchor="ctr"/>
                </a:tc>
                <a:tc>
                  <a:txBody>
                    <a:bodyPr/>
                    <a:lstStyle/>
                    <a:p>
                      <a:pPr algn="ctr"/>
                      <a:endParaRPr lang="en-US" sz="1800"/>
                    </a:p>
                  </a:txBody>
                  <a:tcPr anchor="ctr"/>
                </a:tc>
                <a:extLst>
                  <a:ext uri="{0D108BD9-81ED-4DB2-BD59-A6C34878D82A}">
                    <a16:rowId xmlns:a16="http://schemas.microsoft.com/office/drawing/2014/main" val="1143863512"/>
                  </a:ext>
                </a:extLst>
              </a:tr>
              <a:tr h="454961">
                <a:tc>
                  <a:txBody>
                    <a:bodyPr/>
                    <a:lstStyle/>
                    <a:p>
                      <a:pPr algn="ctr"/>
                      <a:r>
                        <a:rPr lang="en-GB" sz="1800" smtClean="0"/>
                        <a:t>2.10a</a:t>
                      </a:r>
                      <a:endParaRPr lang="en-US" sz="1800"/>
                    </a:p>
                  </a:txBody>
                  <a:tcPr anchor="ctr"/>
                </a:tc>
                <a:tc>
                  <a:txBody>
                    <a:bodyPr/>
                    <a:lstStyle/>
                    <a:p>
                      <a:pPr algn="l"/>
                      <a:r>
                        <a:rPr lang="en-GB" sz="1800" smtClean="0"/>
                        <a:t>Đổ</a:t>
                      </a:r>
                      <a:r>
                        <a:rPr lang="en-GB" sz="1800" baseline="0" smtClean="0"/>
                        <a:t> hóa chất ra bàn thí nghiệm, đổ lẫn các loại hóa chất vào nhau.</a:t>
                      </a:r>
                      <a:endParaRPr lang="en-US" sz="1800"/>
                    </a:p>
                  </a:txBody>
                  <a:tcPr anchor="ctr"/>
                </a:tc>
                <a:tc>
                  <a:txBody>
                    <a:bodyPr/>
                    <a:lstStyle/>
                    <a:p>
                      <a:pPr algn="ctr"/>
                      <a:endParaRPr lang="en-US" sz="1800"/>
                    </a:p>
                  </a:txBody>
                  <a:tcPr anchor="ctr"/>
                </a:tc>
                <a:tc>
                  <a:txBody>
                    <a:bodyPr/>
                    <a:lstStyle/>
                    <a:p>
                      <a:pPr algn="ctr"/>
                      <a:endParaRPr lang="en-US" sz="1800" dirty="0"/>
                    </a:p>
                  </a:txBody>
                  <a:tcPr anchor="ctr"/>
                </a:tc>
                <a:extLst>
                  <a:ext uri="{0D108BD9-81ED-4DB2-BD59-A6C34878D82A}">
                    <a16:rowId xmlns:a16="http://schemas.microsoft.com/office/drawing/2014/main" val="3519663879"/>
                  </a:ext>
                </a:extLst>
              </a:tr>
              <a:tr h="454961">
                <a:tc>
                  <a:txBody>
                    <a:bodyPr/>
                    <a:lstStyle/>
                    <a:p>
                      <a:pPr algn="ctr"/>
                      <a:r>
                        <a:rPr lang="en-GB" sz="1800" smtClean="0"/>
                        <a:t>2.10b</a:t>
                      </a:r>
                      <a:endParaRPr lang="en-US" sz="1800"/>
                    </a:p>
                  </a:txBody>
                  <a:tcPr anchor="ctr"/>
                </a:tc>
                <a:tc>
                  <a:txBody>
                    <a:bodyPr/>
                    <a:lstStyle/>
                    <a:p>
                      <a:pPr algn="l"/>
                      <a:r>
                        <a:rPr lang="en-GB" sz="1800" smtClean="0"/>
                        <a:t>Đưa</a:t>
                      </a:r>
                      <a:r>
                        <a:rPr lang="en-GB" sz="1800" baseline="0" smtClean="0"/>
                        <a:t> hóa chất lên mũi.</a:t>
                      </a:r>
                      <a:endParaRPr lang="en-US" sz="1800"/>
                    </a:p>
                  </a:txBody>
                  <a:tcPr anchor="ctr"/>
                </a:tc>
                <a:tc>
                  <a:txBody>
                    <a:bodyPr/>
                    <a:lstStyle/>
                    <a:p>
                      <a:pPr algn="ctr"/>
                      <a:endParaRPr lang="en-US" sz="1800"/>
                    </a:p>
                  </a:txBody>
                  <a:tcPr anchor="ctr"/>
                </a:tc>
                <a:tc>
                  <a:txBody>
                    <a:bodyPr/>
                    <a:lstStyle/>
                    <a:p>
                      <a:pPr algn="ctr"/>
                      <a:endParaRPr lang="en-US" sz="1800" dirty="0"/>
                    </a:p>
                  </a:txBody>
                  <a:tcPr anchor="ctr"/>
                </a:tc>
                <a:extLst>
                  <a:ext uri="{0D108BD9-81ED-4DB2-BD59-A6C34878D82A}">
                    <a16:rowId xmlns:a16="http://schemas.microsoft.com/office/drawing/2014/main" val="536707687"/>
                  </a:ext>
                </a:extLst>
              </a:tr>
              <a:tr h="454961">
                <a:tc>
                  <a:txBody>
                    <a:bodyPr/>
                    <a:lstStyle/>
                    <a:p>
                      <a:pPr algn="ctr"/>
                      <a:r>
                        <a:rPr lang="en-GB" sz="1800" smtClean="0"/>
                        <a:t>2.10c</a:t>
                      </a:r>
                      <a:endParaRPr lang="en-US" sz="1800"/>
                    </a:p>
                  </a:txBody>
                  <a:tcPr anchor="ctr"/>
                </a:tc>
                <a:tc>
                  <a:txBody>
                    <a:bodyPr/>
                    <a:lstStyle/>
                    <a:p>
                      <a:pPr algn="l"/>
                      <a:r>
                        <a:rPr lang="en-GB" sz="1800" smtClean="0"/>
                        <a:t>Nghiêng</a:t>
                      </a:r>
                      <a:r>
                        <a:rPr lang="en-GB" sz="1800" baseline="0" smtClean="0"/>
                        <a:t> đèn còn để châm lửa.</a:t>
                      </a:r>
                      <a:endParaRPr lang="en-US" sz="1800"/>
                    </a:p>
                  </a:txBody>
                  <a:tcPr anchor="ctr"/>
                </a:tc>
                <a:tc>
                  <a:txBody>
                    <a:bodyPr/>
                    <a:lstStyle/>
                    <a:p>
                      <a:pPr algn="ctr"/>
                      <a:endParaRPr lang="en-US" sz="1800"/>
                    </a:p>
                  </a:txBody>
                  <a:tcPr anchor="ctr"/>
                </a:tc>
                <a:tc>
                  <a:txBody>
                    <a:bodyPr/>
                    <a:lstStyle/>
                    <a:p>
                      <a:pPr algn="ctr"/>
                      <a:endParaRPr lang="en-US" sz="1800" dirty="0"/>
                    </a:p>
                  </a:txBody>
                  <a:tcPr anchor="ctr"/>
                </a:tc>
                <a:extLst>
                  <a:ext uri="{0D108BD9-81ED-4DB2-BD59-A6C34878D82A}">
                    <a16:rowId xmlns:a16="http://schemas.microsoft.com/office/drawing/2014/main" val="1784847764"/>
                  </a:ext>
                </a:extLst>
              </a:tr>
              <a:tr h="454961">
                <a:tc>
                  <a:txBody>
                    <a:bodyPr/>
                    <a:lstStyle/>
                    <a:p>
                      <a:pPr algn="ctr"/>
                      <a:r>
                        <a:rPr lang="en-GB" sz="1800" smtClean="0"/>
                        <a:t>2.10d</a:t>
                      </a:r>
                      <a:endParaRPr lang="en-US" sz="1800"/>
                    </a:p>
                  </a:txBody>
                  <a:tcPr anchor="ctr"/>
                </a:tc>
                <a:tc>
                  <a:txBody>
                    <a:bodyPr/>
                    <a:lstStyle/>
                    <a:p>
                      <a:pPr algn="l"/>
                      <a:r>
                        <a:rPr lang="en-GB" sz="1800" smtClean="0"/>
                        <a:t>Đổ</a:t>
                      </a:r>
                      <a:r>
                        <a:rPr lang="en-GB" sz="1800" baseline="0" smtClean="0"/>
                        <a:t> hóa chất vào bồn rửa.</a:t>
                      </a:r>
                      <a:endParaRPr lang="en-US" sz="1800"/>
                    </a:p>
                  </a:txBody>
                  <a:tcPr anchor="ctr"/>
                </a:tc>
                <a:tc>
                  <a:txBody>
                    <a:bodyPr/>
                    <a:lstStyle/>
                    <a:p>
                      <a:pPr algn="ctr"/>
                      <a:endParaRPr lang="en-US" sz="1800"/>
                    </a:p>
                  </a:txBody>
                  <a:tcPr anchor="ctr"/>
                </a:tc>
                <a:tc>
                  <a:txBody>
                    <a:bodyPr/>
                    <a:lstStyle/>
                    <a:p>
                      <a:pPr algn="ctr"/>
                      <a:endParaRPr lang="en-US" sz="1800" dirty="0"/>
                    </a:p>
                  </a:txBody>
                  <a:tcPr anchor="ctr"/>
                </a:tc>
                <a:extLst>
                  <a:ext uri="{0D108BD9-81ED-4DB2-BD59-A6C34878D82A}">
                    <a16:rowId xmlns:a16="http://schemas.microsoft.com/office/drawing/2014/main" val="2460356803"/>
                  </a:ext>
                </a:extLst>
              </a:tr>
              <a:tr h="454961">
                <a:tc>
                  <a:txBody>
                    <a:bodyPr/>
                    <a:lstStyle/>
                    <a:p>
                      <a:pPr algn="ctr"/>
                      <a:r>
                        <a:rPr lang="en-GB" sz="1800" smtClean="0"/>
                        <a:t>2.10e</a:t>
                      </a:r>
                      <a:endParaRPr lang="en-US" sz="1800"/>
                    </a:p>
                  </a:txBody>
                  <a:tcPr anchor="ctr"/>
                </a:tc>
                <a:tc>
                  <a:txBody>
                    <a:bodyPr/>
                    <a:lstStyle/>
                    <a:p>
                      <a:pPr algn="l"/>
                      <a:r>
                        <a:rPr lang="en-GB" sz="1800" dirty="0" err="1" smtClean="0"/>
                        <a:t>Làm</a:t>
                      </a:r>
                      <a:r>
                        <a:rPr lang="en-GB" sz="1800" baseline="0" dirty="0" smtClean="0"/>
                        <a:t> </a:t>
                      </a:r>
                      <a:r>
                        <a:rPr lang="en-GB" sz="1800" baseline="0" dirty="0" err="1" smtClean="0"/>
                        <a:t>vỡ</a:t>
                      </a:r>
                      <a:r>
                        <a:rPr lang="en-GB" sz="1800" baseline="0" dirty="0" smtClean="0"/>
                        <a:t> </a:t>
                      </a:r>
                      <a:r>
                        <a:rPr lang="en-GB" sz="1800" baseline="0" dirty="0" err="1" smtClean="0"/>
                        <a:t>đồ</a:t>
                      </a:r>
                      <a:r>
                        <a:rPr lang="en-GB" sz="1800" baseline="0" dirty="0" smtClean="0"/>
                        <a:t> </a:t>
                      </a:r>
                      <a:r>
                        <a:rPr lang="en-GB" sz="1800" baseline="0" dirty="0" err="1" smtClean="0"/>
                        <a:t>thủy</a:t>
                      </a:r>
                      <a:r>
                        <a:rPr lang="en-GB" sz="1800" baseline="0" dirty="0" smtClean="0"/>
                        <a:t> </a:t>
                      </a:r>
                      <a:r>
                        <a:rPr lang="en-GB" sz="1800" baseline="0" smtClean="0"/>
                        <a:t>tinh</a:t>
                      </a:r>
                      <a:r>
                        <a:rPr lang="en-GB" sz="1800" baseline="0" dirty="0" smtClean="0"/>
                        <a:t>.</a:t>
                      </a:r>
                      <a:endParaRPr lang="en-US" sz="1800" dirty="0"/>
                    </a:p>
                  </a:txBody>
                  <a:tcPr anchor="ctr"/>
                </a:tc>
                <a:tc>
                  <a:txBody>
                    <a:bodyPr/>
                    <a:lstStyle/>
                    <a:p>
                      <a:pPr algn="ctr"/>
                      <a:endParaRPr lang="en-US" sz="1800"/>
                    </a:p>
                  </a:txBody>
                  <a:tcPr anchor="ctr"/>
                </a:tc>
                <a:tc>
                  <a:txBody>
                    <a:bodyPr/>
                    <a:lstStyle/>
                    <a:p>
                      <a:pPr algn="ctr"/>
                      <a:endParaRPr lang="en-US" sz="1800" dirty="0"/>
                    </a:p>
                  </a:txBody>
                  <a:tcPr anchor="ctr"/>
                </a:tc>
                <a:extLst>
                  <a:ext uri="{0D108BD9-81ED-4DB2-BD59-A6C34878D82A}">
                    <a16:rowId xmlns:a16="http://schemas.microsoft.com/office/drawing/2014/main" val="1964253846"/>
                  </a:ext>
                </a:extLst>
              </a:tr>
              <a:tr h="454961">
                <a:tc>
                  <a:txBody>
                    <a:bodyPr/>
                    <a:lstStyle/>
                    <a:p>
                      <a:pPr algn="ctr"/>
                      <a:r>
                        <a:rPr lang="en-GB" sz="1800" smtClean="0"/>
                        <a:t>2.10g</a:t>
                      </a:r>
                      <a:endParaRPr lang="en-US" sz="1800"/>
                    </a:p>
                  </a:txBody>
                  <a:tcPr anchor="ctr"/>
                </a:tc>
                <a:tc>
                  <a:txBody>
                    <a:bodyPr/>
                    <a:lstStyle/>
                    <a:p>
                      <a:pPr algn="l"/>
                      <a:r>
                        <a:rPr lang="en-GB" sz="1800" smtClean="0"/>
                        <a:t>Chạy</a:t>
                      </a:r>
                      <a:r>
                        <a:rPr lang="en-GB" sz="1800" baseline="0" smtClean="0"/>
                        <a:t> nhảy, đùa nghịch trong phòng thí nghiệm</a:t>
                      </a:r>
                      <a:endParaRPr lang="en-US" sz="1800"/>
                    </a:p>
                  </a:txBody>
                  <a:tcPr anchor="ctr"/>
                </a:tc>
                <a:tc>
                  <a:txBody>
                    <a:bodyPr/>
                    <a:lstStyle/>
                    <a:p>
                      <a:pPr algn="ctr"/>
                      <a:endParaRPr lang="en-US" sz="1800"/>
                    </a:p>
                  </a:txBody>
                  <a:tcPr anchor="ctr"/>
                </a:tc>
                <a:tc>
                  <a:txBody>
                    <a:bodyPr/>
                    <a:lstStyle/>
                    <a:p>
                      <a:pPr algn="ctr"/>
                      <a:endParaRPr lang="en-US" sz="1800" dirty="0"/>
                    </a:p>
                  </a:txBody>
                  <a:tcPr anchor="ctr"/>
                </a:tc>
                <a:extLst>
                  <a:ext uri="{0D108BD9-81ED-4DB2-BD59-A6C34878D82A}">
                    <a16:rowId xmlns:a16="http://schemas.microsoft.com/office/drawing/2014/main" val="591686193"/>
                  </a:ext>
                </a:extLst>
              </a:tr>
            </a:tbl>
          </a:graphicData>
        </a:graphic>
      </p:graphicFrame>
    </p:spTree>
    <p:extLst>
      <p:ext uri="{BB962C8B-B14F-4D97-AF65-F5344CB8AC3E}">
        <p14:creationId xmlns:p14="http://schemas.microsoft.com/office/powerpoint/2010/main" val="1416435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10" name="Google Shape;96;p18"/>
          <p:cNvSpPr txBox="1">
            <a:spLocks noGrp="1"/>
          </p:cNvSpPr>
          <p:nvPr>
            <p:ph type="title"/>
          </p:nvPr>
        </p:nvSpPr>
        <p:spPr>
          <a:xfrm>
            <a:off x="92654" y="2269445"/>
            <a:ext cx="2008483" cy="216319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latin typeface="Arial" panose="020B0604020202020204" pitchFamily="34" charset="0"/>
                <a:cs typeface="Arial" panose="020B0604020202020204" pitchFamily="34" charset="0"/>
              </a:rPr>
              <a:t>Quy định an toàn trong phòng thực hành</a:t>
            </a:r>
            <a:endParaRPr lang="fr-FR" sz="2400">
              <a:latin typeface="Arial" panose="020B0604020202020204" pitchFamily="34" charset="0"/>
              <a:cs typeface="Arial" panose="020B0604020202020204" pitchFamily="34" charset="0"/>
            </a:endParaRPr>
          </a:p>
        </p:txBody>
      </p:sp>
      <p:sp>
        <p:nvSpPr>
          <p:cNvPr id="11" name="Google Shape;98;p18"/>
          <p:cNvSpPr txBox="1">
            <a:spLocks noGrp="1"/>
          </p:cNvSpPr>
          <p:nvPr>
            <p:ph type="sldNum" idx="12"/>
          </p:nvPr>
        </p:nvSpPr>
        <p:spPr>
          <a:xfrm>
            <a:off x="193296" y="531034"/>
            <a:ext cx="1807200" cy="125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latin typeface="Arial" panose="020B0604020202020204" pitchFamily="34" charset="0"/>
                <a:cs typeface="Arial" panose="020B0604020202020204" pitchFamily="34" charset="0"/>
              </a:rPr>
              <a:t>II</a:t>
            </a:r>
            <a:endParaRPr>
              <a:latin typeface="Arial" panose="020B0604020202020204" pitchFamily="34" charset="0"/>
              <a:cs typeface="Arial" panose="020B0604020202020204" pitchFamily="34" charset="0"/>
            </a:endParaRPr>
          </a:p>
        </p:txBody>
      </p:sp>
      <p:sp>
        <p:nvSpPr>
          <p:cNvPr id="13" name="Rectangle 12"/>
          <p:cNvSpPr/>
          <p:nvPr/>
        </p:nvSpPr>
        <p:spPr>
          <a:xfrm>
            <a:off x="2107768" y="155513"/>
            <a:ext cx="7036232" cy="430887"/>
          </a:xfrm>
          <a:prstGeom prst="rect">
            <a:avLst/>
          </a:prstGeom>
        </p:spPr>
        <p:txBody>
          <a:bodyPr wrap="square">
            <a:spAutoFit/>
          </a:bodyPr>
          <a:lstStyle/>
          <a:p>
            <a:pPr algn="just"/>
            <a:r>
              <a:rPr lang="en-US" sz="2200" b="1" smtClean="0">
                <a:solidFill>
                  <a:schemeClr val="tx1"/>
                </a:solidFill>
              </a:rPr>
              <a:t>2. Một số kí hiệu cảnh báo trong phòng thực hành</a:t>
            </a:r>
            <a:endParaRPr lang="en-US" sz="2200" b="1" dirty="0">
              <a:solidFill>
                <a:schemeClr val="tx1"/>
              </a:solidFill>
            </a:endParaRPr>
          </a:p>
        </p:txBody>
      </p:sp>
      <p:pic>
        <p:nvPicPr>
          <p:cNvPr id="5" name="Picture 4"/>
          <p:cNvPicPr>
            <a:picLocks noChangeAspect="1"/>
          </p:cNvPicPr>
          <p:nvPr/>
        </p:nvPicPr>
        <p:blipFill rotWithShape="1">
          <a:blip r:embed="rId3"/>
          <a:srcRect b="12048"/>
          <a:stretch/>
        </p:blipFill>
        <p:spPr>
          <a:xfrm>
            <a:off x="2409263" y="596566"/>
            <a:ext cx="1676400" cy="1700068"/>
          </a:xfrm>
          <a:prstGeom prst="rect">
            <a:avLst/>
          </a:prstGeom>
        </p:spPr>
      </p:pic>
      <p:pic>
        <p:nvPicPr>
          <p:cNvPr id="7" name="Picture 6"/>
          <p:cNvPicPr>
            <a:picLocks noChangeAspect="1"/>
          </p:cNvPicPr>
          <p:nvPr/>
        </p:nvPicPr>
        <p:blipFill rotWithShape="1">
          <a:blip r:embed="rId4"/>
          <a:srcRect b="15966"/>
          <a:stretch/>
        </p:blipFill>
        <p:spPr>
          <a:xfrm>
            <a:off x="4626210" y="562336"/>
            <a:ext cx="1600200" cy="1744929"/>
          </a:xfrm>
          <a:prstGeom prst="rect">
            <a:avLst/>
          </a:prstGeom>
        </p:spPr>
      </p:pic>
      <p:pic>
        <p:nvPicPr>
          <p:cNvPr id="8" name="Picture 7"/>
          <p:cNvPicPr>
            <a:picLocks noChangeAspect="1"/>
          </p:cNvPicPr>
          <p:nvPr/>
        </p:nvPicPr>
        <p:blipFill rotWithShape="1">
          <a:blip r:embed="rId5"/>
          <a:srcRect t="1" b="14685"/>
          <a:stretch/>
        </p:blipFill>
        <p:spPr>
          <a:xfrm>
            <a:off x="6640563" y="586400"/>
            <a:ext cx="1752600" cy="1667702"/>
          </a:xfrm>
          <a:prstGeom prst="rect">
            <a:avLst/>
          </a:prstGeom>
        </p:spPr>
      </p:pic>
      <p:pic>
        <p:nvPicPr>
          <p:cNvPr id="14" name="Picture 13"/>
          <p:cNvPicPr>
            <a:picLocks noChangeAspect="1"/>
          </p:cNvPicPr>
          <p:nvPr/>
        </p:nvPicPr>
        <p:blipFill rotWithShape="1">
          <a:blip r:embed="rId6"/>
          <a:srcRect b="14652"/>
          <a:stretch/>
        </p:blipFill>
        <p:spPr>
          <a:xfrm>
            <a:off x="2562808" y="2769769"/>
            <a:ext cx="1590675" cy="1674640"/>
          </a:xfrm>
          <a:prstGeom prst="rect">
            <a:avLst/>
          </a:prstGeom>
        </p:spPr>
      </p:pic>
      <p:pic>
        <p:nvPicPr>
          <p:cNvPr id="16" name="Picture 15"/>
          <p:cNvPicPr>
            <a:picLocks noChangeAspect="1"/>
          </p:cNvPicPr>
          <p:nvPr/>
        </p:nvPicPr>
        <p:blipFill rotWithShape="1">
          <a:blip r:embed="rId7"/>
          <a:srcRect b="18949"/>
          <a:stretch/>
        </p:blipFill>
        <p:spPr>
          <a:xfrm>
            <a:off x="4369970" y="2638786"/>
            <a:ext cx="2305050" cy="1752461"/>
          </a:xfrm>
          <a:prstGeom prst="rect">
            <a:avLst/>
          </a:prstGeom>
        </p:spPr>
      </p:pic>
      <p:pic>
        <p:nvPicPr>
          <p:cNvPr id="17" name="Picture 16"/>
          <p:cNvPicPr>
            <a:picLocks noChangeAspect="1"/>
          </p:cNvPicPr>
          <p:nvPr/>
        </p:nvPicPr>
        <p:blipFill rotWithShape="1">
          <a:blip r:embed="rId8"/>
          <a:srcRect b="24666"/>
          <a:stretch/>
        </p:blipFill>
        <p:spPr>
          <a:xfrm>
            <a:off x="6775417" y="2638786"/>
            <a:ext cx="1885950" cy="1592972"/>
          </a:xfrm>
          <a:prstGeom prst="rect">
            <a:avLst/>
          </a:prstGeom>
        </p:spPr>
      </p:pic>
      <p:sp>
        <p:nvSpPr>
          <p:cNvPr id="20" name="Rectangle 19"/>
          <p:cNvSpPr/>
          <p:nvPr/>
        </p:nvSpPr>
        <p:spPr>
          <a:xfrm>
            <a:off x="2529220" y="1227872"/>
            <a:ext cx="6304547" cy="430887"/>
          </a:xfrm>
          <a:prstGeom prst="rect">
            <a:avLst/>
          </a:prstGeom>
        </p:spPr>
        <p:txBody>
          <a:bodyPr wrap="square">
            <a:spAutoFit/>
          </a:bodyPr>
          <a:lstStyle/>
          <a:p>
            <a:pPr algn="ctr"/>
            <a:r>
              <a:rPr lang="en-US" sz="2200" dirty="0" smtClean="0">
                <a:solidFill>
                  <a:schemeClr val="accent2"/>
                </a:solidFill>
              </a:rPr>
              <a:t>\</a:t>
            </a:r>
            <a:endParaRPr lang="en-US" sz="2200" dirty="0">
              <a:solidFill>
                <a:schemeClr val="accent2"/>
              </a:solidFill>
            </a:endParaRPr>
          </a:p>
        </p:txBody>
      </p:sp>
    </p:spTree>
    <p:extLst>
      <p:ext uri="{BB962C8B-B14F-4D97-AF65-F5344CB8AC3E}">
        <p14:creationId xmlns:p14="http://schemas.microsoft.com/office/powerpoint/2010/main" val="9049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3" presetClass="exit" presetSubtype="10" fill="hold" grpId="1" nodeType="withEffect">
                                  <p:stCondLst>
                                    <p:cond delay="0"/>
                                  </p:stCondLst>
                                  <p:childTnLst>
                                    <p:animEffect transition="out" filter="blinds(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6" name="Rectangle 5"/>
          <p:cNvSpPr/>
          <p:nvPr/>
        </p:nvSpPr>
        <p:spPr>
          <a:xfrm>
            <a:off x="0" y="503618"/>
            <a:ext cx="2031788" cy="4117602"/>
          </a:xfrm>
          <a:prstGeom prst="rect">
            <a:avLst/>
          </a:prstGeom>
        </p:spPr>
        <p:txBody>
          <a:bodyPr wrap="square">
            <a:spAutoFit/>
          </a:bodyPr>
          <a:lstStyle/>
          <a:p>
            <a:pPr algn="ctr">
              <a:lnSpc>
                <a:spcPct val="120000"/>
              </a:lnSpc>
            </a:pPr>
            <a:r>
              <a:rPr lang="vi-VN" sz="2200" b="1">
                <a:solidFill>
                  <a:schemeClr val="bg1"/>
                </a:solidFill>
                <a:latin typeface="Arial" panose="020B0604020202020204" pitchFamily="34" charset="0"/>
                <a:ea typeface="Calibri" panose="020F0502020204030204" pitchFamily="34" charset="0"/>
                <a:cs typeface="Arial" panose="020B0604020202020204" pitchFamily="34" charset="0"/>
              </a:rPr>
              <a:t>Hãy </a:t>
            </a:r>
            <a:r>
              <a:rPr lang="en-GB" sz="2200" b="1" smtClean="0">
                <a:solidFill>
                  <a:schemeClr val="bg1"/>
                </a:solidFill>
                <a:latin typeface="Arial" panose="020B0604020202020204" pitchFamily="34" charset="0"/>
                <a:ea typeface="Calibri" panose="020F0502020204030204" pitchFamily="34" charset="0"/>
                <a:cs typeface="Arial" panose="020B0604020202020204" pitchFamily="34" charset="0"/>
              </a:rPr>
              <a:t>mô tả lại hoặc vẽ lại các kí hiệu có trong phòng thực hành mà em biết và nêu ý nghĩa của các kí hiệu cảnh báo đó.</a:t>
            </a:r>
            <a:endParaRPr lang="en-US" sz="2200" b="1">
              <a:solidFill>
                <a:schemeClr val="bg1"/>
              </a:solidFill>
              <a:latin typeface="Arial" panose="020B0604020202020204" pitchFamily="34" charset="0"/>
              <a:cs typeface="Arial" panose="020B0604020202020204" pitchFamily="34" charset="0"/>
            </a:endParaRPr>
          </a:p>
        </p:txBody>
      </p:sp>
      <p:grpSp>
        <p:nvGrpSpPr>
          <p:cNvPr id="11" name="Group 10"/>
          <p:cNvGrpSpPr/>
          <p:nvPr/>
        </p:nvGrpSpPr>
        <p:grpSpPr>
          <a:xfrm>
            <a:off x="2085414" y="122348"/>
            <a:ext cx="2434892" cy="2019193"/>
            <a:chOff x="443673" y="2524290"/>
            <a:chExt cx="2434892" cy="2019193"/>
          </a:xfrm>
        </p:grpSpPr>
        <p:pic>
          <p:nvPicPr>
            <p:cNvPr id="13" name="Picture 12"/>
            <p:cNvPicPr>
              <a:picLocks noChangeAspect="1"/>
            </p:cNvPicPr>
            <p:nvPr/>
          </p:nvPicPr>
          <p:blipFill>
            <a:blip r:embed="rId3"/>
            <a:stretch>
              <a:fillRect/>
            </a:stretch>
          </p:blipFill>
          <p:spPr>
            <a:xfrm>
              <a:off x="660984" y="2524290"/>
              <a:ext cx="1805238" cy="1511362"/>
            </a:xfrm>
            <a:prstGeom prst="rect">
              <a:avLst/>
            </a:prstGeom>
          </p:spPr>
        </p:pic>
        <p:sp>
          <p:nvSpPr>
            <p:cNvPr id="14" name="Rectangle 13"/>
            <p:cNvSpPr/>
            <p:nvPr/>
          </p:nvSpPr>
          <p:spPr>
            <a:xfrm>
              <a:off x="443673" y="4035652"/>
              <a:ext cx="2434892" cy="507831"/>
            </a:xfrm>
            <a:prstGeom prst="rect">
              <a:avLst/>
            </a:prstGeom>
          </p:spPr>
          <p:txBody>
            <a:bodyPr wrap="square">
              <a:spAutoFit/>
            </a:bodyPr>
            <a:lstStyle/>
            <a:p>
              <a:pPr algn="ctr">
                <a:lnSpc>
                  <a:spcPct val="135000"/>
                </a:lnSpc>
                <a:spcBef>
                  <a:spcPts val="600"/>
                </a:spcBef>
                <a:spcAft>
                  <a:spcPts val="600"/>
                </a:spcAft>
              </a:pPr>
              <a:r>
                <a:rPr lang="en-US" sz="2000" smtClean="0">
                  <a:solidFill>
                    <a:srgbClr val="FF0000"/>
                  </a:solidFill>
                </a:rPr>
                <a:t>Cấm dùng lửa</a:t>
              </a:r>
              <a:endParaRPr lang="en-US" sz="2000">
                <a:solidFill>
                  <a:srgbClr val="FF0000"/>
                </a:solidFill>
              </a:endParaRPr>
            </a:p>
          </p:txBody>
        </p:sp>
      </p:grpSp>
      <p:grpSp>
        <p:nvGrpSpPr>
          <p:cNvPr id="15" name="Group 14"/>
          <p:cNvGrpSpPr/>
          <p:nvPr/>
        </p:nvGrpSpPr>
        <p:grpSpPr>
          <a:xfrm>
            <a:off x="6454008" y="122348"/>
            <a:ext cx="2613611" cy="1961297"/>
            <a:chOff x="3150983" y="2856533"/>
            <a:chExt cx="2613611" cy="1961297"/>
          </a:xfrm>
        </p:grpSpPr>
        <p:pic>
          <p:nvPicPr>
            <p:cNvPr id="16" name="Picture 15"/>
            <p:cNvPicPr>
              <a:picLocks noChangeAspect="1"/>
            </p:cNvPicPr>
            <p:nvPr/>
          </p:nvPicPr>
          <p:blipFill>
            <a:blip r:embed="rId4"/>
            <a:stretch>
              <a:fillRect/>
            </a:stretch>
          </p:blipFill>
          <p:spPr>
            <a:xfrm>
              <a:off x="3563244" y="2856533"/>
              <a:ext cx="1612993" cy="1453466"/>
            </a:xfrm>
            <a:prstGeom prst="rect">
              <a:avLst/>
            </a:prstGeom>
          </p:spPr>
        </p:pic>
        <p:sp>
          <p:nvSpPr>
            <p:cNvPr id="17" name="Rectangle 16"/>
            <p:cNvSpPr/>
            <p:nvPr/>
          </p:nvSpPr>
          <p:spPr>
            <a:xfrm>
              <a:off x="3150983" y="4309999"/>
              <a:ext cx="2613611" cy="507831"/>
            </a:xfrm>
            <a:prstGeom prst="rect">
              <a:avLst/>
            </a:prstGeom>
          </p:spPr>
          <p:txBody>
            <a:bodyPr wrap="square">
              <a:spAutoFit/>
            </a:bodyPr>
            <a:lstStyle/>
            <a:p>
              <a:pPr algn="ctr">
                <a:lnSpc>
                  <a:spcPct val="135000"/>
                </a:lnSpc>
                <a:spcBef>
                  <a:spcPts val="600"/>
                </a:spcBef>
                <a:spcAft>
                  <a:spcPts val="600"/>
                </a:spcAft>
              </a:pPr>
              <a:r>
                <a:rPr lang="en-US" sz="2000" smtClean="0">
                  <a:solidFill>
                    <a:srgbClr val="FF0000"/>
                  </a:solidFill>
                </a:rPr>
                <a:t>Phải đeo gang tay</a:t>
              </a:r>
              <a:endParaRPr lang="en-US" sz="2000">
                <a:solidFill>
                  <a:srgbClr val="FF0000"/>
                </a:solidFill>
              </a:endParaRPr>
            </a:p>
          </p:txBody>
        </p:sp>
      </p:grpSp>
      <p:grpSp>
        <p:nvGrpSpPr>
          <p:cNvPr id="18" name="Group 17"/>
          <p:cNvGrpSpPr/>
          <p:nvPr/>
        </p:nvGrpSpPr>
        <p:grpSpPr>
          <a:xfrm>
            <a:off x="4329141" y="0"/>
            <a:ext cx="2124867" cy="2125195"/>
            <a:chOff x="6227824" y="2346299"/>
            <a:chExt cx="2613611" cy="2415828"/>
          </a:xfrm>
        </p:grpSpPr>
        <p:pic>
          <p:nvPicPr>
            <p:cNvPr id="19" name="Picture 18"/>
            <p:cNvPicPr>
              <a:picLocks noChangeAspect="1"/>
            </p:cNvPicPr>
            <p:nvPr/>
          </p:nvPicPr>
          <p:blipFill>
            <a:blip r:embed="rId5"/>
            <a:stretch>
              <a:fillRect/>
            </a:stretch>
          </p:blipFill>
          <p:spPr>
            <a:xfrm>
              <a:off x="6579387" y="2346299"/>
              <a:ext cx="2083466" cy="1662564"/>
            </a:xfrm>
            <a:prstGeom prst="rect">
              <a:avLst/>
            </a:prstGeom>
          </p:spPr>
        </p:pic>
        <p:sp>
          <p:nvSpPr>
            <p:cNvPr id="20" name="Rectangle 19"/>
            <p:cNvSpPr/>
            <p:nvPr/>
          </p:nvSpPr>
          <p:spPr>
            <a:xfrm>
              <a:off x="6227824" y="4137615"/>
              <a:ext cx="2613611" cy="624512"/>
            </a:xfrm>
            <a:prstGeom prst="rect">
              <a:avLst/>
            </a:prstGeom>
          </p:spPr>
          <p:txBody>
            <a:bodyPr wrap="square">
              <a:spAutoFit/>
            </a:bodyPr>
            <a:lstStyle/>
            <a:p>
              <a:pPr algn="ctr">
                <a:lnSpc>
                  <a:spcPct val="135000"/>
                </a:lnSpc>
                <a:spcBef>
                  <a:spcPts val="600"/>
                </a:spcBef>
                <a:spcAft>
                  <a:spcPts val="600"/>
                </a:spcAft>
              </a:pPr>
              <a:r>
                <a:rPr lang="en-GB" sz="2200" smtClean="0">
                  <a:solidFill>
                    <a:srgbClr val="FF0000"/>
                  </a:solidFill>
                </a:rPr>
                <a:t>Điện </a:t>
              </a:r>
              <a:r>
                <a:rPr lang="en-GB" sz="2000" smtClean="0">
                  <a:solidFill>
                    <a:srgbClr val="FF0000"/>
                  </a:solidFill>
                </a:rPr>
                <a:t>cao</a:t>
              </a:r>
              <a:r>
                <a:rPr lang="en-GB" sz="2200" smtClean="0">
                  <a:solidFill>
                    <a:srgbClr val="FF0000"/>
                  </a:solidFill>
                </a:rPr>
                <a:t> thế</a:t>
              </a:r>
              <a:endParaRPr lang="en-US" sz="2200">
                <a:solidFill>
                  <a:srgbClr val="FF0000"/>
                </a:solidFill>
              </a:endParaRPr>
            </a:p>
          </p:txBody>
        </p:sp>
      </p:grpSp>
      <p:sp>
        <p:nvSpPr>
          <p:cNvPr id="22" name="Rectangle 21"/>
          <p:cNvSpPr/>
          <p:nvPr/>
        </p:nvSpPr>
        <p:spPr>
          <a:xfrm>
            <a:off x="2331269" y="4056959"/>
            <a:ext cx="2045537" cy="830997"/>
          </a:xfrm>
          <a:prstGeom prst="rect">
            <a:avLst/>
          </a:prstGeom>
        </p:spPr>
        <p:txBody>
          <a:bodyPr wrap="square">
            <a:spAutoFit/>
          </a:bodyPr>
          <a:lstStyle/>
          <a:p>
            <a:pPr algn="ctr">
              <a:lnSpc>
                <a:spcPct val="120000"/>
              </a:lnSpc>
              <a:spcBef>
                <a:spcPts val="600"/>
              </a:spcBef>
              <a:spcAft>
                <a:spcPts val="600"/>
              </a:spcAft>
            </a:pPr>
            <a:r>
              <a:rPr lang="en-US" sz="2000" smtClean="0">
                <a:solidFill>
                  <a:srgbClr val="FF0000"/>
                </a:solidFill>
              </a:rPr>
              <a:t>Cấm sử dụng nước uống</a:t>
            </a:r>
            <a:endParaRPr lang="en-US" sz="2000">
              <a:solidFill>
                <a:srgbClr val="FF0000"/>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0764" y="2478324"/>
            <a:ext cx="5848498" cy="1535710"/>
          </a:xfrm>
          <a:prstGeom prst="rect">
            <a:avLst/>
          </a:prstGeom>
        </p:spPr>
      </p:pic>
      <p:sp>
        <p:nvSpPr>
          <p:cNvPr id="26" name="Rectangle 25"/>
          <p:cNvSpPr/>
          <p:nvPr/>
        </p:nvSpPr>
        <p:spPr>
          <a:xfrm>
            <a:off x="4408471" y="4056959"/>
            <a:ext cx="2045537" cy="830997"/>
          </a:xfrm>
          <a:prstGeom prst="rect">
            <a:avLst/>
          </a:prstGeom>
        </p:spPr>
        <p:txBody>
          <a:bodyPr wrap="square">
            <a:spAutoFit/>
          </a:bodyPr>
          <a:lstStyle/>
          <a:p>
            <a:pPr algn="ctr">
              <a:lnSpc>
                <a:spcPct val="120000"/>
              </a:lnSpc>
              <a:spcBef>
                <a:spcPts val="600"/>
              </a:spcBef>
              <a:spcAft>
                <a:spcPts val="600"/>
              </a:spcAft>
            </a:pPr>
            <a:r>
              <a:rPr lang="en-US" sz="2000" smtClean="0">
                <a:solidFill>
                  <a:srgbClr val="FF0000"/>
                </a:solidFill>
              </a:rPr>
              <a:t>Nơi có bình chữa cháy</a:t>
            </a:r>
            <a:endParaRPr lang="en-US" sz="2000">
              <a:solidFill>
                <a:srgbClr val="FF0000"/>
              </a:solidFill>
            </a:endParaRPr>
          </a:p>
        </p:txBody>
      </p:sp>
      <p:sp>
        <p:nvSpPr>
          <p:cNvPr id="27" name="Rectangle 26"/>
          <p:cNvSpPr/>
          <p:nvPr/>
        </p:nvSpPr>
        <p:spPr>
          <a:xfrm>
            <a:off x="6548859" y="4206386"/>
            <a:ext cx="2045537" cy="462371"/>
          </a:xfrm>
          <a:prstGeom prst="rect">
            <a:avLst/>
          </a:prstGeom>
        </p:spPr>
        <p:txBody>
          <a:bodyPr wrap="square">
            <a:spAutoFit/>
          </a:bodyPr>
          <a:lstStyle/>
          <a:p>
            <a:pPr algn="ctr">
              <a:lnSpc>
                <a:spcPct val="135000"/>
              </a:lnSpc>
              <a:spcBef>
                <a:spcPts val="600"/>
              </a:spcBef>
              <a:spcAft>
                <a:spcPts val="600"/>
              </a:spcAft>
            </a:pPr>
            <a:r>
              <a:rPr lang="en-US" sz="2000" smtClean="0">
                <a:solidFill>
                  <a:srgbClr val="FF0000"/>
                </a:solidFill>
              </a:rPr>
              <a:t>Lối thoát hiểm</a:t>
            </a:r>
            <a:endParaRPr lang="en-US" sz="2000">
              <a:solidFill>
                <a:srgbClr val="FF0000"/>
              </a:solidFill>
            </a:endParaRPr>
          </a:p>
        </p:txBody>
      </p:sp>
    </p:spTree>
    <p:extLst>
      <p:ext uri="{BB962C8B-B14F-4D97-AF65-F5344CB8AC3E}">
        <p14:creationId xmlns:p14="http://schemas.microsoft.com/office/powerpoint/2010/main" val="298672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03"/>
        <p:cNvGrpSpPr/>
        <p:nvPr/>
      </p:nvGrpSpPr>
      <p:grpSpPr>
        <a:xfrm>
          <a:off x="0" y="0"/>
          <a:ext cx="0" cy="0"/>
          <a:chOff x="0" y="0"/>
          <a:chExt cx="0" cy="0"/>
        </a:xfrm>
      </p:grpSpPr>
      <p:sp>
        <p:nvSpPr>
          <p:cNvPr id="307" name="Google Shape;307;p34"/>
          <p:cNvSpPr txBox="1">
            <a:spLocks noGrp="1"/>
          </p:cNvSpPr>
          <p:nvPr>
            <p:ph type="body" idx="4294967295"/>
          </p:nvPr>
        </p:nvSpPr>
        <p:spPr>
          <a:xfrm>
            <a:off x="3367324" y="122512"/>
            <a:ext cx="2378700" cy="765916"/>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GB" b="1" smtClean="0">
                <a:solidFill>
                  <a:srgbClr val="FF0000"/>
                </a:solidFill>
                <a:latin typeface="Arial" panose="020B0604020202020204" pitchFamily="34" charset="0"/>
                <a:ea typeface="Montserrat"/>
                <a:cs typeface="Arial" panose="020B0604020202020204" pitchFamily="34" charset="0"/>
                <a:sym typeface="Montserrat"/>
              </a:rPr>
              <a:t>LUYỆN</a:t>
            </a:r>
            <a:r>
              <a:rPr lang="en-GB" sz="2800" b="1" smtClean="0">
                <a:solidFill>
                  <a:srgbClr val="FF0000"/>
                </a:solidFill>
                <a:latin typeface="Arial" panose="020B0604020202020204" pitchFamily="34" charset="0"/>
                <a:ea typeface="Montserrat"/>
                <a:cs typeface="Arial" panose="020B0604020202020204" pitchFamily="34" charset="0"/>
                <a:sym typeface="Montserrat"/>
              </a:rPr>
              <a:t> TẬP</a:t>
            </a:r>
            <a:endParaRPr lang="en-GB" sz="2800">
              <a:solidFill>
                <a:srgbClr val="FF0000"/>
              </a:solidFill>
              <a:latin typeface="Arial" panose="020B0604020202020204" pitchFamily="34" charset="0"/>
              <a:cs typeface="Arial" panose="020B0604020202020204" pitchFamily="34" charset="0"/>
            </a:endParaRPr>
          </a:p>
        </p:txBody>
      </p:sp>
      <p:sp>
        <p:nvSpPr>
          <p:cNvPr id="6" name="Content Placeholder 92163"/>
          <p:cNvSpPr txBox="1">
            <a:spLocks noChangeArrowheads="1"/>
          </p:cNvSpPr>
          <p:nvPr/>
        </p:nvSpPr>
        <p:spPr>
          <a:xfrm>
            <a:off x="2807340" y="2203725"/>
            <a:ext cx="3306078" cy="23774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35000"/>
              </a:lnSpc>
              <a:spcBef>
                <a:spcPts val="600"/>
              </a:spcBef>
              <a:spcAft>
                <a:spcPts val="600"/>
              </a:spcAft>
            </a:pPr>
            <a:r>
              <a:rPr lang="vi-VN" sz="2200" b="1" smtClean="0">
                <a:solidFill>
                  <a:schemeClr val="tx1">
                    <a:lumMod val="50000"/>
                  </a:schemeClr>
                </a:solidFill>
              </a:rPr>
              <a:t>A. </a:t>
            </a:r>
            <a:r>
              <a:rPr lang="en-GB" sz="2200" b="1" smtClean="0">
                <a:solidFill>
                  <a:schemeClr val="tx1">
                    <a:lumMod val="50000"/>
                  </a:schemeClr>
                </a:solidFill>
              </a:rPr>
              <a:t>Bình chia độ</a:t>
            </a:r>
            <a:r>
              <a:rPr lang="vi-VN" sz="2200" b="1" smtClean="0">
                <a:solidFill>
                  <a:schemeClr val="tx1">
                    <a:lumMod val="50000"/>
                  </a:schemeClr>
                </a:solidFill>
              </a:rPr>
              <a:t>.</a:t>
            </a:r>
          </a:p>
          <a:p>
            <a:pPr>
              <a:lnSpc>
                <a:spcPct val="135000"/>
              </a:lnSpc>
              <a:spcBef>
                <a:spcPts val="600"/>
              </a:spcBef>
              <a:spcAft>
                <a:spcPts val="600"/>
              </a:spcAft>
            </a:pPr>
            <a:r>
              <a:rPr lang="en-US" sz="2200" b="1" smtClean="0">
                <a:solidFill>
                  <a:schemeClr val="tx1">
                    <a:lumMod val="50000"/>
                  </a:schemeClr>
                </a:solidFill>
              </a:rPr>
              <a:t>B. Ống nghiệm.</a:t>
            </a:r>
          </a:p>
          <a:p>
            <a:pPr>
              <a:lnSpc>
                <a:spcPct val="135000"/>
              </a:lnSpc>
              <a:spcBef>
                <a:spcPts val="600"/>
              </a:spcBef>
              <a:spcAft>
                <a:spcPts val="600"/>
              </a:spcAft>
            </a:pPr>
            <a:r>
              <a:rPr lang="en-US" sz="2200" b="1" smtClean="0">
                <a:solidFill>
                  <a:schemeClr val="tx1">
                    <a:lumMod val="50000"/>
                  </a:schemeClr>
                </a:solidFill>
              </a:rPr>
              <a:t>C. Ống nhỏ giọt.</a:t>
            </a:r>
          </a:p>
          <a:p>
            <a:pPr algn="just">
              <a:lnSpc>
                <a:spcPct val="135000"/>
              </a:lnSpc>
              <a:spcBef>
                <a:spcPts val="600"/>
              </a:spcBef>
              <a:spcAft>
                <a:spcPts val="600"/>
              </a:spcAft>
            </a:pPr>
            <a:r>
              <a:rPr lang="en-US" sz="2200" b="1" smtClean="0">
                <a:solidFill>
                  <a:schemeClr val="tx1">
                    <a:lumMod val="50000"/>
                  </a:schemeClr>
                </a:solidFill>
              </a:rPr>
              <a:t>D. Bình thủy tinh.</a:t>
            </a:r>
          </a:p>
        </p:txBody>
      </p:sp>
      <p:sp>
        <p:nvSpPr>
          <p:cNvPr id="2" name="Rectangle 1"/>
          <p:cNvSpPr/>
          <p:nvPr/>
        </p:nvSpPr>
        <p:spPr>
          <a:xfrm>
            <a:off x="256730" y="1136623"/>
            <a:ext cx="8599887" cy="549381"/>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35000"/>
              </a:lnSpc>
              <a:spcBef>
                <a:spcPts val="600"/>
              </a:spcBef>
              <a:spcAft>
                <a:spcPts val="600"/>
              </a:spcAft>
            </a:pPr>
            <a:r>
              <a:rPr lang="en-GB" sz="2200" b="1" u="sng"/>
              <a:t>Câu </a:t>
            </a:r>
            <a:r>
              <a:rPr lang="en-GB" sz="2200" b="1" u="sng" smtClean="0"/>
              <a:t>1:</a:t>
            </a:r>
            <a:r>
              <a:rPr lang="en-GB" sz="2200" b="1" smtClean="0"/>
              <a:t> Để đo thể tích chất lỏng em dung dụng cụ nào sau đây</a:t>
            </a:r>
            <a:r>
              <a:rPr lang="vi-VN" sz="2200" b="1" smtClean="0"/>
              <a:t>?</a:t>
            </a:r>
            <a:endParaRPr lang="vi-VN" sz="2200" b="1"/>
          </a:p>
        </p:txBody>
      </p:sp>
      <p:sp>
        <p:nvSpPr>
          <p:cNvPr id="8" name="Oval 7"/>
          <p:cNvSpPr>
            <a:spLocks noChangeArrowheads="1"/>
          </p:cNvSpPr>
          <p:nvPr/>
        </p:nvSpPr>
        <p:spPr bwMode="auto">
          <a:xfrm>
            <a:off x="2781214" y="2282103"/>
            <a:ext cx="4572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400" decel="100000"/>
                                        <p:tgtEl>
                                          <p:spTgt spid="6"/>
                                        </p:tgtEl>
                                      </p:cBhvr>
                                    </p:animEffect>
                                    <p:anim calcmode="lin" valueType="num">
                                      <p:cBhvr>
                                        <p:cTn id="12" dur="400" decel="100000" fill="hold"/>
                                        <p:tgtEl>
                                          <p:spTgt spid="6"/>
                                        </p:tgtEl>
                                        <p:attrNameLst>
                                          <p:attrName>style.rotation</p:attrName>
                                        </p:attrNameLst>
                                      </p:cBhvr>
                                      <p:tavLst>
                                        <p:tav tm="0">
                                          <p:val>
                                            <p:fltVal val="-90"/>
                                          </p:val>
                                        </p:tav>
                                        <p:tav tm="100000">
                                          <p:val>
                                            <p:fltVal val="0"/>
                                          </p:val>
                                        </p:tav>
                                      </p:tavLst>
                                    </p:anim>
                                    <p:anim calcmode="lin" valueType="num">
                                      <p:cBhvr>
                                        <p:cTn id="13" dur="400" decel="100000" fill="hold"/>
                                        <p:tgtEl>
                                          <p:spTgt spid="6"/>
                                        </p:tgtEl>
                                        <p:attrNameLst>
                                          <p:attrName>ppt_x</p:attrName>
                                        </p:attrNameLst>
                                      </p:cBhvr>
                                      <p:tavLst>
                                        <p:tav tm="0">
                                          <p:val>
                                            <p:strVal val="#ppt_x+0.4"/>
                                          </p:val>
                                        </p:tav>
                                        <p:tav tm="100000">
                                          <p:val>
                                            <p:strVal val="#ppt_x-0.05"/>
                                          </p:val>
                                        </p:tav>
                                      </p:tavLst>
                                    </p:anim>
                                    <p:anim calcmode="lin" valueType="num">
                                      <p:cBhvr>
                                        <p:cTn id="14" dur="400" decel="100000" fill="hold"/>
                                        <p:tgtEl>
                                          <p:spTgt spid="6"/>
                                        </p:tgtEl>
                                        <p:attrNameLst>
                                          <p:attrName>ppt_y</p:attrName>
                                        </p:attrNameLst>
                                      </p:cBhvr>
                                      <p:tavLst>
                                        <p:tav tm="0">
                                          <p:val>
                                            <p:strVal val="#ppt_y-0.4"/>
                                          </p:val>
                                        </p:tav>
                                        <p:tav tm="100000">
                                          <p:val>
                                            <p:strVal val="#ppt_y+0.1"/>
                                          </p:val>
                                        </p:tav>
                                      </p:tavLst>
                                    </p:anim>
                                    <p:anim calcmode="lin" valueType="num">
                                      <p:cBhvr>
                                        <p:cTn id="15"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6"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4)">
                                      <p:cBhvr>
                                        <p:cTn id="2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6" name="Rectangle 5"/>
          <p:cNvSpPr/>
          <p:nvPr/>
        </p:nvSpPr>
        <p:spPr>
          <a:xfrm>
            <a:off x="2107768" y="155513"/>
            <a:ext cx="3015569" cy="430887"/>
          </a:xfrm>
          <a:prstGeom prst="rect">
            <a:avLst/>
          </a:prstGeom>
        </p:spPr>
        <p:txBody>
          <a:bodyPr wrap="none">
            <a:spAutoFit/>
          </a:bodyPr>
          <a:lstStyle/>
          <a:p>
            <a:pPr algn="just"/>
            <a:r>
              <a:rPr lang="en-US" sz="2200" b="1" smtClean="0">
                <a:solidFill>
                  <a:schemeClr val="tx1"/>
                </a:solidFill>
              </a:rPr>
              <a:t>1. Một số dụng cụ đo</a:t>
            </a:r>
            <a:endParaRPr lang="en-US" sz="2200" b="1" dirty="0">
              <a:solidFill>
                <a:schemeClr val="tx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7768" y="900696"/>
            <a:ext cx="965560" cy="84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73120" y="960479"/>
            <a:ext cx="5787190" cy="769441"/>
          </a:xfrm>
          <a:prstGeom prst="rect">
            <a:avLst/>
          </a:prstGeom>
        </p:spPr>
        <p:txBody>
          <a:bodyPr wrap="square">
            <a:spAutoFit/>
          </a:bodyPr>
          <a:lstStyle/>
          <a:p>
            <a:pPr algn="just"/>
            <a:r>
              <a:rPr lang="en-US" sz="2200">
                <a:latin typeface="Arial" panose="020B0604020202020204" pitchFamily="34" charset="0"/>
                <a:cs typeface="Arial" panose="020B0604020202020204" pitchFamily="34" charset="0"/>
              </a:rPr>
              <a:t>Những dụng cụ đo nào mà tất cả HS đều nên biết cách sử </a:t>
            </a:r>
            <a:r>
              <a:rPr lang="en-US" sz="2200" smtClean="0">
                <a:latin typeface="Arial" panose="020B0604020202020204" pitchFamily="34" charset="0"/>
                <a:cs typeface="Arial" panose="020B0604020202020204" pitchFamily="34" charset="0"/>
              </a:rPr>
              <a:t>dụng?</a:t>
            </a:r>
            <a:endParaRPr lang="en-US" sz="2200" dirty="0">
              <a:latin typeface="Arial" panose="020B0604020202020204" pitchFamily="34" charset="0"/>
              <a:cs typeface="Arial" panose="020B0604020202020204" pitchFamily="34" charset="0"/>
            </a:endParaRPr>
          </a:p>
        </p:txBody>
      </p:sp>
      <p:grpSp>
        <p:nvGrpSpPr>
          <p:cNvPr id="4" name="Group 3"/>
          <p:cNvGrpSpPr/>
          <p:nvPr/>
        </p:nvGrpSpPr>
        <p:grpSpPr>
          <a:xfrm>
            <a:off x="2235613" y="2579440"/>
            <a:ext cx="3324043" cy="2023747"/>
            <a:chOff x="2235613" y="2579440"/>
            <a:chExt cx="3324043" cy="2023747"/>
          </a:xfrm>
        </p:grpSpPr>
        <p:pic>
          <p:nvPicPr>
            <p:cNvPr id="10" name="Picture 2" descr="https://1.bp.blogspot.com/-2hDFqUC0ElU/X2Lkcf40yYI/AAAAAAAAF4c/vV-jFrHgb1AGIsqWCqn30G8dbTE7SdRNwCNcBGAsYHQ/s1600/B%25C3%25A0i%2BV%25C4%2583n%2BM%25E1%25BA%25ABu%2BL%25E1%25BB%259Bp%2B4%2BT%25E1%25BA%25A3%2BC%25C3%25A1i%2BTh%25C6%25B0%25E1%25BB%259Bc%2BK%25E1%25BA%25BB%2BC%25E1%25BB%25A7a%2BE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5613" y="2579440"/>
              <a:ext cx="3324043" cy="16479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9463"/>
            <p:cNvSpPr txBox="1">
              <a:spLocks noChangeArrowheads="1"/>
            </p:cNvSpPr>
            <p:nvPr/>
          </p:nvSpPr>
          <p:spPr bwMode="auto">
            <a:xfrm>
              <a:off x="2590548" y="4103883"/>
              <a:ext cx="2152238" cy="49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lnSpc>
                  <a:spcPct val="135000"/>
                </a:lnSpc>
                <a:spcBef>
                  <a:spcPts val="600"/>
                </a:spcBef>
                <a:spcAft>
                  <a:spcPts val="600"/>
                </a:spcAft>
              </a:pPr>
              <a:r>
                <a:rPr lang="en-US" altLang="en-US" sz="2200" b="1" smtClean="0">
                  <a:solidFill>
                    <a:schemeClr val="accent2"/>
                  </a:solidFill>
                  <a:latin typeface="Arial" panose="020B0604020202020204" pitchFamily="34" charset="0"/>
                  <a:cs typeface="Arial" panose="020B0604020202020204" pitchFamily="34" charset="0"/>
                </a:rPr>
                <a:t>Thước kẻ</a:t>
              </a:r>
              <a:endParaRPr lang="en-US" sz="2200">
                <a:solidFill>
                  <a:schemeClr val="accent2"/>
                </a:solidFill>
                <a:latin typeface="Arial" panose="020B0604020202020204" pitchFamily="34" charset="0"/>
                <a:cs typeface="Arial" panose="020B0604020202020204" pitchFamily="34" charset="0"/>
              </a:endParaRPr>
            </a:p>
          </p:txBody>
        </p:sp>
      </p:grpSp>
      <p:grpSp>
        <p:nvGrpSpPr>
          <p:cNvPr id="5" name="Group 4"/>
          <p:cNvGrpSpPr/>
          <p:nvPr/>
        </p:nvGrpSpPr>
        <p:grpSpPr>
          <a:xfrm>
            <a:off x="5978500" y="2453259"/>
            <a:ext cx="3045648" cy="2323475"/>
            <a:chOff x="5978500" y="2453259"/>
            <a:chExt cx="3045648" cy="2323475"/>
          </a:xfrm>
        </p:grpSpPr>
        <p:pic>
          <p:nvPicPr>
            <p:cNvPr id="11" name="Picture 10"/>
            <p:cNvPicPr>
              <a:picLocks noChangeAspect="1"/>
            </p:cNvPicPr>
            <p:nvPr/>
          </p:nvPicPr>
          <p:blipFill>
            <a:blip r:embed="rId5"/>
            <a:stretch>
              <a:fillRect/>
            </a:stretch>
          </p:blipFill>
          <p:spPr>
            <a:xfrm rot="5400000">
              <a:off x="6551186" y="1880573"/>
              <a:ext cx="1900276" cy="3045648"/>
            </a:xfrm>
            <a:prstGeom prst="rect">
              <a:avLst/>
            </a:prstGeom>
          </p:spPr>
        </p:pic>
        <p:sp>
          <p:nvSpPr>
            <p:cNvPr id="13" name="Text Box 19463"/>
            <p:cNvSpPr txBox="1">
              <a:spLocks noChangeArrowheads="1"/>
            </p:cNvSpPr>
            <p:nvPr/>
          </p:nvSpPr>
          <p:spPr bwMode="auto">
            <a:xfrm>
              <a:off x="6894437" y="4227353"/>
              <a:ext cx="950153"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lnSpc>
                  <a:spcPct val="135000"/>
                </a:lnSpc>
                <a:spcBef>
                  <a:spcPts val="600"/>
                </a:spcBef>
                <a:spcAft>
                  <a:spcPts val="600"/>
                </a:spcAft>
              </a:pPr>
              <a:r>
                <a:rPr lang="en-US" altLang="en-US" sz="2200" b="1" smtClean="0">
                  <a:solidFill>
                    <a:schemeClr val="accent2"/>
                  </a:solidFill>
                  <a:latin typeface="Arial" panose="020B0604020202020204" pitchFamily="34" charset="0"/>
                  <a:cs typeface="Arial" panose="020B0604020202020204" pitchFamily="34" charset="0"/>
                </a:rPr>
                <a:t>eke</a:t>
              </a:r>
              <a:endParaRPr lang="en-US" sz="2200">
                <a:solidFill>
                  <a:schemeClr val="accent2"/>
                </a:solidFill>
                <a:latin typeface="Arial" panose="020B0604020202020204" pitchFamily="34" charset="0"/>
                <a:cs typeface="Arial" panose="020B0604020202020204" pitchFamily="34" charset="0"/>
              </a:endParaRPr>
            </a:p>
          </p:txBody>
        </p:sp>
      </p:grpSp>
      <p:sp>
        <p:nvSpPr>
          <p:cNvPr id="19" name="Google Shape;96;p18"/>
          <p:cNvSpPr txBox="1">
            <a:spLocks noGrp="1"/>
          </p:cNvSpPr>
          <p:nvPr>
            <p:ph type="title"/>
          </p:nvPr>
        </p:nvSpPr>
        <p:spPr>
          <a:xfrm>
            <a:off x="98497" y="1619590"/>
            <a:ext cx="1718272" cy="27693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solidFill>
                  <a:schemeClr val="bg1"/>
                </a:solidFill>
                <a:latin typeface="Arial" panose="020B0604020202020204" pitchFamily="34" charset="0"/>
                <a:cs typeface="Arial" panose="020B0604020202020204" pitchFamily="34" charset="0"/>
              </a:rPr>
              <a:t>Một số dụng cụ đo trong học tập môn khoa học tự nhiên</a:t>
            </a:r>
            <a:endParaRPr lang="fr-FR" sz="2400">
              <a:solidFill>
                <a:schemeClr val="bg1"/>
              </a:solidFill>
              <a:latin typeface="Arial" panose="020B0604020202020204" pitchFamily="34" charset="0"/>
              <a:cs typeface="Arial" panose="020B0604020202020204" pitchFamily="34" charset="0"/>
            </a:endParaRPr>
          </a:p>
        </p:txBody>
      </p:sp>
      <p:sp>
        <p:nvSpPr>
          <p:cNvPr id="20" name="Google Shape;98;p1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latin typeface="Arial" panose="020B0604020202020204" pitchFamily="34" charset="0"/>
                <a:cs typeface="Arial" panose="020B0604020202020204" pitchFamily="34" charset="0"/>
              </a:rPr>
              <a:t>I</a:t>
            </a:r>
            <a:endParaRPr>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03"/>
        <p:cNvGrpSpPr/>
        <p:nvPr/>
      </p:nvGrpSpPr>
      <p:grpSpPr>
        <a:xfrm>
          <a:off x="0" y="0"/>
          <a:ext cx="0" cy="0"/>
          <a:chOff x="0" y="0"/>
          <a:chExt cx="0" cy="0"/>
        </a:xfrm>
      </p:grpSpPr>
      <p:sp>
        <p:nvSpPr>
          <p:cNvPr id="6" name="Content Placeholder 92163"/>
          <p:cNvSpPr txBox="1">
            <a:spLocks noChangeArrowheads="1"/>
          </p:cNvSpPr>
          <p:nvPr/>
        </p:nvSpPr>
        <p:spPr>
          <a:xfrm>
            <a:off x="2147665" y="2050866"/>
            <a:ext cx="6016621" cy="24534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35000"/>
              </a:lnSpc>
              <a:spcBef>
                <a:spcPts val="600"/>
              </a:spcBef>
              <a:spcAft>
                <a:spcPts val="600"/>
              </a:spcAft>
            </a:pPr>
            <a:r>
              <a:rPr lang="en-US" sz="2200" b="1">
                <a:latin typeface="Arial" panose="020B0604020202020204" pitchFamily="34" charset="0"/>
                <a:cs typeface="Arial" panose="020B0604020202020204" pitchFamily="34" charset="0"/>
              </a:rPr>
              <a:t>A. </a:t>
            </a:r>
            <a:r>
              <a:rPr lang="en-US" sz="2200" b="1" smtClean="0">
                <a:latin typeface="Arial" panose="020B0604020202020204" pitchFamily="34" charset="0"/>
                <a:cs typeface="Arial" panose="020B0604020202020204" pitchFamily="34" charset="0"/>
              </a:rPr>
              <a:t>Kính có độ.</a:t>
            </a:r>
            <a:endParaRPr lang="en-US" sz="2200" b="1">
              <a:latin typeface="Arial" panose="020B0604020202020204" pitchFamily="34" charset="0"/>
              <a:cs typeface="Arial" panose="020B0604020202020204" pitchFamily="34" charset="0"/>
            </a:endParaRPr>
          </a:p>
          <a:p>
            <a:pPr algn="just">
              <a:lnSpc>
                <a:spcPct val="135000"/>
              </a:lnSpc>
              <a:spcBef>
                <a:spcPts val="600"/>
              </a:spcBef>
              <a:spcAft>
                <a:spcPts val="600"/>
              </a:spcAft>
            </a:pPr>
            <a:r>
              <a:rPr lang="en-US" sz="2200" b="1" smtClean="0">
                <a:latin typeface="Arial" panose="020B0604020202020204" pitchFamily="34" charset="0"/>
                <a:cs typeface="Arial" panose="020B0604020202020204" pitchFamily="34" charset="0"/>
              </a:rPr>
              <a:t>B</a:t>
            </a:r>
            <a:r>
              <a:rPr lang="en-US" sz="2200" b="1">
                <a:latin typeface="Arial" panose="020B0604020202020204" pitchFamily="34" charset="0"/>
                <a:cs typeface="Arial" panose="020B0604020202020204" pitchFamily="34" charset="0"/>
              </a:rPr>
              <a:t>. </a:t>
            </a:r>
            <a:r>
              <a:rPr lang="en-US" sz="2200" b="1" smtClean="0">
                <a:latin typeface="Arial" panose="020B0604020202020204" pitchFamily="34" charset="0"/>
                <a:cs typeface="Arial" panose="020B0604020202020204" pitchFamily="34" charset="0"/>
              </a:rPr>
              <a:t>Kính lúp.</a:t>
            </a:r>
            <a:endParaRPr lang="en-US" sz="2200" b="1">
              <a:latin typeface="Arial" panose="020B0604020202020204" pitchFamily="34" charset="0"/>
              <a:cs typeface="Arial" panose="020B0604020202020204" pitchFamily="34" charset="0"/>
            </a:endParaRPr>
          </a:p>
          <a:p>
            <a:pPr algn="just">
              <a:lnSpc>
                <a:spcPct val="135000"/>
              </a:lnSpc>
              <a:spcBef>
                <a:spcPts val="600"/>
              </a:spcBef>
              <a:spcAft>
                <a:spcPts val="600"/>
              </a:spcAft>
            </a:pPr>
            <a:r>
              <a:rPr lang="en-US" sz="2200" b="1" smtClean="0">
                <a:latin typeface="Arial" panose="020B0604020202020204" pitchFamily="34" charset="0"/>
                <a:cs typeface="Arial" panose="020B0604020202020204" pitchFamily="34" charset="0"/>
              </a:rPr>
              <a:t>C</a:t>
            </a:r>
            <a:r>
              <a:rPr lang="en-US" sz="2200" b="1">
                <a:latin typeface="Arial" panose="020B0604020202020204" pitchFamily="34" charset="0"/>
                <a:cs typeface="Arial" panose="020B0604020202020204" pitchFamily="34" charset="0"/>
              </a:rPr>
              <a:t>. </a:t>
            </a:r>
            <a:r>
              <a:rPr lang="en-US" sz="2200" b="1" smtClean="0">
                <a:latin typeface="Arial" panose="020B0604020202020204" pitchFamily="34" charset="0"/>
                <a:cs typeface="Arial" panose="020B0604020202020204" pitchFamily="34" charset="0"/>
              </a:rPr>
              <a:t>Kính hiển vi.</a:t>
            </a:r>
            <a:endParaRPr lang="en-US" sz="2200" b="1">
              <a:latin typeface="Arial" panose="020B0604020202020204" pitchFamily="34" charset="0"/>
              <a:cs typeface="Arial" panose="020B0604020202020204" pitchFamily="34" charset="0"/>
            </a:endParaRPr>
          </a:p>
          <a:p>
            <a:pPr algn="just">
              <a:lnSpc>
                <a:spcPct val="135000"/>
              </a:lnSpc>
              <a:spcBef>
                <a:spcPts val="600"/>
              </a:spcBef>
              <a:spcAft>
                <a:spcPts val="600"/>
              </a:spcAft>
            </a:pPr>
            <a:r>
              <a:rPr lang="en-US" sz="2200" b="1" smtClean="0">
                <a:latin typeface="Arial" panose="020B0604020202020204" pitchFamily="34" charset="0"/>
                <a:cs typeface="Arial" panose="020B0604020202020204" pitchFamily="34" charset="0"/>
              </a:rPr>
              <a:t>D</a:t>
            </a:r>
            <a:r>
              <a:rPr lang="en-US" sz="2200" b="1">
                <a:latin typeface="Arial" panose="020B0604020202020204" pitchFamily="34" charset="0"/>
                <a:cs typeface="Arial" panose="020B0604020202020204" pitchFamily="34" charset="0"/>
              </a:rPr>
              <a:t>. </a:t>
            </a:r>
            <a:r>
              <a:rPr lang="en-US" sz="2200" b="1" smtClean="0">
                <a:latin typeface="Arial" panose="020B0604020202020204" pitchFamily="34" charset="0"/>
                <a:cs typeface="Arial" panose="020B0604020202020204" pitchFamily="34" charset="0"/>
              </a:rPr>
              <a:t>Kính hiển vi hoặc kính lúp đều được.</a:t>
            </a:r>
            <a:endParaRPr lang="en-US" sz="2200" b="1">
              <a:latin typeface="Arial" panose="020B0604020202020204" pitchFamily="34" charset="0"/>
              <a:cs typeface="Arial" panose="020B0604020202020204" pitchFamily="34" charset="0"/>
            </a:endParaRPr>
          </a:p>
        </p:txBody>
      </p:sp>
      <p:sp>
        <p:nvSpPr>
          <p:cNvPr id="2" name="Rectangle 1"/>
          <p:cNvSpPr/>
          <p:nvPr/>
        </p:nvSpPr>
        <p:spPr>
          <a:xfrm>
            <a:off x="914814" y="456829"/>
            <a:ext cx="7693609" cy="1089529"/>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35000"/>
              </a:lnSpc>
              <a:spcBef>
                <a:spcPts val="600"/>
              </a:spcBef>
              <a:spcAft>
                <a:spcPts val="600"/>
              </a:spcAft>
            </a:pPr>
            <a:r>
              <a:rPr lang="en-GB" sz="2400" b="1" u="sng">
                <a:latin typeface="Arial" panose="020B0604020202020204" pitchFamily="34" charset="0"/>
                <a:cs typeface="Arial" panose="020B0604020202020204" pitchFamily="34" charset="0"/>
              </a:rPr>
              <a:t>Câu </a:t>
            </a:r>
            <a:r>
              <a:rPr lang="en-GB" sz="2400" b="1" u="sng" smtClean="0">
                <a:latin typeface="Arial" panose="020B0604020202020204" pitchFamily="34" charset="0"/>
                <a:cs typeface="Arial" panose="020B0604020202020204" pitchFamily="34" charset="0"/>
              </a:rPr>
              <a:t>2:</a:t>
            </a:r>
            <a:r>
              <a:rPr lang="en-GB" sz="2400" b="1" smtClea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Khi quan sát tế bào thực vật ta nên chọn loại kính nào?</a:t>
            </a:r>
          </a:p>
        </p:txBody>
      </p:sp>
      <p:sp>
        <p:nvSpPr>
          <p:cNvPr id="8" name="Oval 7"/>
          <p:cNvSpPr>
            <a:spLocks noChangeArrowheads="1"/>
          </p:cNvSpPr>
          <p:nvPr/>
        </p:nvSpPr>
        <p:spPr bwMode="auto">
          <a:xfrm>
            <a:off x="2147665" y="3277578"/>
            <a:ext cx="4572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endParaRPr lang="en-US" altLang="en-US"/>
          </a:p>
        </p:txBody>
      </p:sp>
    </p:spTree>
    <p:extLst>
      <p:ext uri="{BB962C8B-B14F-4D97-AF65-F5344CB8AC3E}">
        <p14:creationId xmlns:p14="http://schemas.microsoft.com/office/powerpoint/2010/main" val="125431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03"/>
        <p:cNvGrpSpPr/>
        <p:nvPr/>
      </p:nvGrpSpPr>
      <p:grpSpPr>
        <a:xfrm>
          <a:off x="0" y="0"/>
          <a:ext cx="0" cy="0"/>
          <a:chOff x="0" y="0"/>
          <a:chExt cx="0" cy="0"/>
        </a:xfrm>
      </p:grpSpPr>
      <p:sp>
        <p:nvSpPr>
          <p:cNvPr id="6" name="Content Placeholder 92163"/>
          <p:cNvSpPr txBox="1">
            <a:spLocks noChangeArrowheads="1"/>
          </p:cNvSpPr>
          <p:nvPr/>
        </p:nvSpPr>
        <p:spPr>
          <a:xfrm>
            <a:off x="1455333" y="2011680"/>
            <a:ext cx="7524205" cy="27823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35000"/>
              </a:lnSpc>
              <a:spcBef>
                <a:spcPts val="600"/>
              </a:spcBef>
              <a:spcAft>
                <a:spcPts val="600"/>
              </a:spcAft>
            </a:pPr>
            <a:r>
              <a:rPr lang="vi-VN" sz="2200" b="1">
                <a:solidFill>
                  <a:schemeClr val="tx1">
                    <a:lumMod val="75000"/>
                  </a:schemeClr>
                </a:solidFill>
                <a:latin typeface="Arial" panose="020B0604020202020204" pitchFamily="34" charset="0"/>
                <a:cs typeface="Arial" panose="020B0604020202020204" pitchFamily="34" charset="0"/>
              </a:rPr>
              <a:t>A. </a:t>
            </a:r>
            <a:r>
              <a:rPr lang="en-US" sz="2200" b="1">
                <a:solidFill>
                  <a:schemeClr val="tx1">
                    <a:lumMod val="75000"/>
                  </a:schemeClr>
                </a:solidFill>
                <a:latin typeface="Arial" panose="020B0604020202020204" pitchFamily="34" charset="0"/>
                <a:cs typeface="Arial" panose="020B0604020202020204" pitchFamily="34" charset="0"/>
              </a:rPr>
              <a:t>Đeo gang tay khi lấy hóa chất</a:t>
            </a:r>
            <a:r>
              <a:rPr lang="vi-VN" sz="2200" b="1" smtClean="0">
                <a:solidFill>
                  <a:schemeClr val="tx1">
                    <a:lumMod val="75000"/>
                  </a:schemeClr>
                </a:solidFill>
                <a:latin typeface="Arial" panose="020B0604020202020204" pitchFamily="34" charset="0"/>
                <a:cs typeface="Arial" panose="020B0604020202020204" pitchFamily="34" charset="0"/>
              </a:rPr>
              <a:t>.</a:t>
            </a:r>
            <a:endParaRPr lang="vi-VN" sz="2200" b="1">
              <a:solidFill>
                <a:schemeClr val="tx1">
                  <a:lumMod val="75000"/>
                </a:schemeClr>
              </a:solidFill>
              <a:latin typeface="Arial" panose="020B0604020202020204" pitchFamily="34" charset="0"/>
              <a:cs typeface="Arial" panose="020B0604020202020204" pitchFamily="34" charset="0"/>
            </a:endParaRPr>
          </a:p>
          <a:p>
            <a:pPr algn="just">
              <a:lnSpc>
                <a:spcPct val="135000"/>
              </a:lnSpc>
              <a:spcBef>
                <a:spcPts val="600"/>
              </a:spcBef>
              <a:spcAft>
                <a:spcPts val="600"/>
              </a:spcAft>
            </a:pPr>
            <a:r>
              <a:rPr lang="vi-VN" sz="2200" b="1">
                <a:solidFill>
                  <a:schemeClr val="tx1">
                    <a:lumMod val="75000"/>
                  </a:schemeClr>
                </a:solidFill>
                <a:latin typeface="Arial" panose="020B0604020202020204" pitchFamily="34" charset="0"/>
                <a:cs typeface="Arial" panose="020B0604020202020204" pitchFamily="34" charset="0"/>
              </a:rPr>
              <a:t>B. </a:t>
            </a:r>
            <a:r>
              <a:rPr lang="en-US" sz="2200" b="1">
                <a:solidFill>
                  <a:schemeClr val="tx1">
                    <a:lumMod val="75000"/>
                  </a:schemeClr>
                </a:solidFill>
                <a:latin typeface="Arial" panose="020B0604020202020204" pitchFamily="34" charset="0"/>
                <a:cs typeface="Arial" panose="020B0604020202020204" pitchFamily="34" charset="0"/>
              </a:rPr>
              <a:t>Tự ý làm các thí nghiệm</a:t>
            </a:r>
            <a:r>
              <a:rPr lang="vi-VN" sz="2200" b="1" smtClean="0">
                <a:solidFill>
                  <a:schemeClr val="tx1">
                    <a:lumMod val="75000"/>
                  </a:schemeClr>
                </a:solidFill>
                <a:latin typeface="Arial" panose="020B0604020202020204" pitchFamily="34" charset="0"/>
                <a:cs typeface="Arial" panose="020B0604020202020204" pitchFamily="34" charset="0"/>
              </a:rPr>
              <a:t>.</a:t>
            </a:r>
            <a:endParaRPr lang="vi-VN" sz="2200" b="1">
              <a:solidFill>
                <a:schemeClr val="tx1">
                  <a:lumMod val="75000"/>
                </a:schemeClr>
              </a:solidFill>
              <a:latin typeface="Arial" panose="020B0604020202020204" pitchFamily="34" charset="0"/>
              <a:cs typeface="Arial" panose="020B0604020202020204" pitchFamily="34" charset="0"/>
            </a:endParaRPr>
          </a:p>
          <a:p>
            <a:pPr algn="just">
              <a:lnSpc>
                <a:spcPct val="135000"/>
              </a:lnSpc>
              <a:spcBef>
                <a:spcPts val="600"/>
              </a:spcBef>
              <a:spcAft>
                <a:spcPts val="600"/>
              </a:spcAft>
            </a:pPr>
            <a:r>
              <a:rPr lang="vi-VN" sz="2200" b="1">
                <a:solidFill>
                  <a:schemeClr val="tx1">
                    <a:lumMod val="75000"/>
                  </a:schemeClr>
                </a:solidFill>
                <a:latin typeface="Arial" panose="020B0604020202020204" pitchFamily="34" charset="0"/>
                <a:cs typeface="Arial" panose="020B0604020202020204" pitchFamily="34" charset="0"/>
              </a:rPr>
              <a:t>C. </a:t>
            </a:r>
            <a:r>
              <a:rPr lang="en-US" sz="2200" b="1">
                <a:solidFill>
                  <a:schemeClr val="tx1">
                    <a:lumMod val="75000"/>
                  </a:schemeClr>
                </a:solidFill>
                <a:latin typeface="Arial" panose="020B0604020202020204" pitchFamily="34" charset="0"/>
                <a:cs typeface="Arial" panose="020B0604020202020204" pitchFamily="34" charset="0"/>
              </a:rPr>
              <a:t>Sử dụng kính bảo vệ mắt khi làm thí nghiệm</a:t>
            </a:r>
            <a:r>
              <a:rPr lang="vi-VN" sz="2200" b="1" smtClean="0">
                <a:solidFill>
                  <a:schemeClr val="tx1">
                    <a:lumMod val="75000"/>
                  </a:schemeClr>
                </a:solidFill>
                <a:latin typeface="Arial" panose="020B0604020202020204" pitchFamily="34" charset="0"/>
                <a:cs typeface="Arial" panose="020B0604020202020204" pitchFamily="34" charset="0"/>
              </a:rPr>
              <a:t>.</a:t>
            </a:r>
            <a:endParaRPr lang="vi-VN" sz="2200" b="1">
              <a:solidFill>
                <a:schemeClr val="tx1">
                  <a:lumMod val="75000"/>
                </a:schemeClr>
              </a:solidFill>
              <a:latin typeface="Arial" panose="020B0604020202020204" pitchFamily="34" charset="0"/>
              <a:cs typeface="Arial" panose="020B0604020202020204" pitchFamily="34" charset="0"/>
            </a:endParaRPr>
          </a:p>
          <a:p>
            <a:pPr algn="just">
              <a:lnSpc>
                <a:spcPct val="135000"/>
              </a:lnSpc>
              <a:spcBef>
                <a:spcPts val="600"/>
              </a:spcBef>
              <a:spcAft>
                <a:spcPts val="600"/>
              </a:spcAft>
            </a:pPr>
            <a:r>
              <a:rPr lang="vi-VN" sz="2200" b="1">
                <a:solidFill>
                  <a:schemeClr val="tx1">
                    <a:lumMod val="75000"/>
                  </a:schemeClr>
                </a:solidFill>
                <a:latin typeface="Arial" panose="020B0604020202020204" pitchFamily="34" charset="0"/>
                <a:cs typeface="Arial" panose="020B0604020202020204" pitchFamily="34" charset="0"/>
              </a:rPr>
              <a:t>D. </a:t>
            </a:r>
            <a:r>
              <a:rPr lang="en-US" sz="2200" b="1">
                <a:solidFill>
                  <a:schemeClr val="tx1">
                    <a:lumMod val="75000"/>
                  </a:schemeClr>
                </a:solidFill>
                <a:latin typeface="Arial" panose="020B0604020202020204" pitchFamily="34" charset="0"/>
                <a:cs typeface="Arial" panose="020B0604020202020204" pitchFamily="34" charset="0"/>
              </a:rPr>
              <a:t>Rửa tay trước khi ra khỏi phòng thực hành</a:t>
            </a:r>
            <a:r>
              <a:rPr lang="vi-VN" sz="2200" b="1" smtClean="0">
                <a:solidFill>
                  <a:schemeClr val="tx1">
                    <a:lumMod val="75000"/>
                  </a:schemeClr>
                </a:solidFill>
                <a:latin typeface="Arial" panose="020B0604020202020204" pitchFamily="34" charset="0"/>
                <a:cs typeface="Arial" panose="020B0604020202020204" pitchFamily="34" charset="0"/>
              </a:rPr>
              <a:t>.</a:t>
            </a:r>
            <a:endParaRPr lang="vi-VN" sz="2200" b="1">
              <a:solidFill>
                <a:schemeClr val="tx1">
                  <a:lumMod val="75000"/>
                </a:schemeClr>
              </a:solidFill>
              <a:latin typeface="Arial" panose="020B0604020202020204" pitchFamily="34" charset="0"/>
              <a:cs typeface="Arial" panose="020B0604020202020204" pitchFamily="34" charset="0"/>
            </a:endParaRPr>
          </a:p>
        </p:txBody>
      </p:sp>
      <p:sp>
        <p:nvSpPr>
          <p:cNvPr id="2" name="Rectangle 1"/>
          <p:cNvSpPr/>
          <p:nvPr/>
        </p:nvSpPr>
        <p:spPr>
          <a:xfrm>
            <a:off x="509449" y="534194"/>
            <a:ext cx="8332673" cy="956352"/>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35000"/>
              </a:lnSpc>
            </a:pPr>
            <a:r>
              <a:rPr lang="en-GB" sz="2200" b="1" u="sng">
                <a:latin typeface="Arial" panose="020B0604020202020204" pitchFamily="34" charset="0"/>
                <a:cs typeface="Arial" panose="020B0604020202020204" pitchFamily="34" charset="0"/>
              </a:rPr>
              <a:t>Câu </a:t>
            </a:r>
            <a:r>
              <a:rPr lang="en-GB" sz="2200" b="1" u="sng" smtClean="0">
                <a:latin typeface="Arial" panose="020B0604020202020204" pitchFamily="34" charset="0"/>
                <a:cs typeface="Arial" panose="020B0604020202020204" pitchFamily="34" charset="0"/>
              </a:rPr>
              <a:t>3:</a:t>
            </a:r>
            <a:r>
              <a:rPr lang="en-GB" sz="2200" b="1" smtClean="0">
                <a:latin typeface="Arial" panose="020B0604020202020204" pitchFamily="34" charset="0"/>
                <a:cs typeface="Arial" panose="020B0604020202020204" pitchFamily="34" charset="0"/>
              </a:rPr>
              <a:t> </a:t>
            </a:r>
            <a:r>
              <a:rPr lang="fr-FR" sz="2200">
                <a:latin typeface="Arial" panose="020B0604020202020204" pitchFamily="34" charset="0"/>
                <a:ea typeface="Calibri" panose="020F0502020204030204" pitchFamily="34" charset="0"/>
                <a:cs typeface="Arial" panose="020B0604020202020204" pitchFamily="34" charset="0"/>
              </a:rPr>
              <a:t>Việc làm nào sau đây được cho là không an toàn trong phòng thực hành ?</a:t>
            </a:r>
            <a:endParaRPr lang="en-US" sz="2200">
              <a:latin typeface="Arial" panose="020B0604020202020204" pitchFamily="34" charset="0"/>
              <a:cs typeface="Arial" panose="020B0604020202020204" pitchFamily="34" charset="0"/>
            </a:endParaRPr>
          </a:p>
        </p:txBody>
      </p:sp>
      <p:sp>
        <p:nvSpPr>
          <p:cNvPr id="8" name="Oval 7"/>
          <p:cNvSpPr>
            <a:spLocks noChangeArrowheads="1"/>
          </p:cNvSpPr>
          <p:nvPr/>
        </p:nvSpPr>
        <p:spPr bwMode="auto">
          <a:xfrm>
            <a:off x="1429207" y="3337559"/>
            <a:ext cx="4572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endParaRPr lang="en-US" altLang="en-US"/>
          </a:p>
        </p:txBody>
      </p:sp>
    </p:spTree>
    <p:extLst>
      <p:ext uri="{BB962C8B-B14F-4D97-AF65-F5344CB8AC3E}">
        <p14:creationId xmlns:p14="http://schemas.microsoft.com/office/powerpoint/2010/main" val="4206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03"/>
        <p:cNvGrpSpPr/>
        <p:nvPr/>
      </p:nvGrpSpPr>
      <p:grpSpPr>
        <a:xfrm>
          <a:off x="0" y="0"/>
          <a:ext cx="0" cy="0"/>
          <a:chOff x="0" y="0"/>
          <a:chExt cx="0" cy="0"/>
        </a:xfrm>
      </p:grpSpPr>
      <p:sp>
        <p:nvSpPr>
          <p:cNvPr id="6" name="Content Placeholder 92163"/>
          <p:cNvSpPr txBox="1">
            <a:spLocks noChangeArrowheads="1"/>
          </p:cNvSpPr>
          <p:nvPr/>
        </p:nvSpPr>
        <p:spPr>
          <a:xfrm>
            <a:off x="919756" y="1907176"/>
            <a:ext cx="7597227" cy="27823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35000"/>
              </a:lnSpc>
              <a:spcBef>
                <a:spcPts val="600"/>
              </a:spcBef>
              <a:spcAft>
                <a:spcPts val="600"/>
              </a:spcAft>
            </a:pPr>
            <a:r>
              <a:rPr lang="en-US" sz="2400" b="1">
                <a:latin typeface="Arial" panose="020B0604020202020204" pitchFamily="34" charset="0"/>
                <a:cs typeface="Arial" panose="020B0604020202020204" pitchFamily="34" charset="0"/>
              </a:rPr>
              <a:t>A. </a:t>
            </a:r>
            <a:r>
              <a:rPr lang="en-US" sz="2400" b="1" smtClean="0">
                <a:latin typeface="Arial" panose="020B0604020202020204" pitchFamily="34" charset="0"/>
                <a:cs typeface="Arial" panose="020B0604020202020204" pitchFamily="34" charset="0"/>
              </a:rPr>
              <a:t>Chất dễ cháy.</a:t>
            </a:r>
            <a:endParaRPr lang="en-US" sz="2400" b="1">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b="1">
                <a:latin typeface="Arial" panose="020B0604020202020204" pitchFamily="34" charset="0"/>
                <a:cs typeface="Arial" panose="020B0604020202020204" pitchFamily="34" charset="0"/>
              </a:rPr>
              <a:t>B. </a:t>
            </a:r>
            <a:r>
              <a:rPr lang="en-US" sz="2400" b="1" smtClean="0">
                <a:latin typeface="Arial" panose="020B0604020202020204" pitchFamily="34" charset="0"/>
                <a:cs typeface="Arial" panose="020B0604020202020204" pitchFamily="34" charset="0"/>
              </a:rPr>
              <a:t>Chất gây hại cho môi trường.</a:t>
            </a:r>
            <a:endParaRPr lang="en-US" sz="2400" b="1">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b="1">
                <a:latin typeface="Arial" panose="020B0604020202020204" pitchFamily="34" charset="0"/>
                <a:cs typeface="Arial" panose="020B0604020202020204" pitchFamily="34" charset="0"/>
              </a:rPr>
              <a:t>C. </a:t>
            </a:r>
            <a:r>
              <a:rPr lang="en-US" sz="2400" b="1" smtClean="0">
                <a:latin typeface="Arial" panose="020B0604020202020204" pitchFamily="34" charset="0"/>
                <a:cs typeface="Arial" panose="020B0604020202020204" pitchFamily="34" charset="0"/>
              </a:rPr>
              <a:t>Chất độc hại sinh học.</a:t>
            </a:r>
            <a:endParaRPr lang="en-US" sz="2400" b="1">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b="1">
                <a:latin typeface="Arial" panose="020B0604020202020204" pitchFamily="34" charset="0"/>
                <a:cs typeface="Arial" panose="020B0604020202020204" pitchFamily="34" charset="0"/>
              </a:rPr>
              <a:t>D. </a:t>
            </a:r>
            <a:r>
              <a:rPr lang="en-US" sz="2400" b="1" smtClean="0">
                <a:latin typeface="Arial" panose="020B0604020202020204" pitchFamily="34" charset="0"/>
                <a:cs typeface="Arial" panose="020B0604020202020204" pitchFamily="34" charset="0"/>
              </a:rPr>
              <a:t>Chất ăn mòn.</a:t>
            </a:r>
            <a:endParaRPr lang="en-US" sz="2400" b="1">
              <a:latin typeface="Arial" panose="020B0604020202020204" pitchFamily="34" charset="0"/>
              <a:cs typeface="Arial" panose="020B0604020202020204" pitchFamily="34" charset="0"/>
            </a:endParaRPr>
          </a:p>
        </p:txBody>
      </p:sp>
      <p:sp>
        <p:nvSpPr>
          <p:cNvPr id="2" name="Rectangle 1"/>
          <p:cNvSpPr/>
          <p:nvPr/>
        </p:nvSpPr>
        <p:spPr>
          <a:xfrm>
            <a:off x="679269" y="469892"/>
            <a:ext cx="7183396" cy="590931"/>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35000"/>
              </a:lnSpc>
              <a:spcBef>
                <a:spcPts val="600"/>
              </a:spcBef>
              <a:spcAft>
                <a:spcPts val="600"/>
              </a:spcAft>
            </a:pPr>
            <a:r>
              <a:rPr lang="en-GB" sz="2400" b="1" u="sng">
                <a:latin typeface="Arial" panose="020B0604020202020204" pitchFamily="34" charset="0"/>
                <a:cs typeface="Arial" panose="020B0604020202020204" pitchFamily="34" charset="0"/>
              </a:rPr>
              <a:t>Câu 4</a:t>
            </a:r>
            <a:r>
              <a:rPr lang="en-GB" sz="2400" b="1" u="sng" smtClean="0">
                <a:latin typeface="Arial" panose="020B0604020202020204" pitchFamily="34" charset="0"/>
                <a:cs typeface="Arial" panose="020B0604020202020204" pitchFamily="34" charset="0"/>
              </a:rPr>
              <a:t>:</a:t>
            </a:r>
            <a:r>
              <a:rPr lang="en-GB" sz="2400" b="1" smtClean="0">
                <a:latin typeface="Arial" panose="020B0604020202020204" pitchFamily="34" charset="0"/>
                <a:cs typeface="Arial" panose="020B0604020202020204" pitchFamily="34" charset="0"/>
              </a:rPr>
              <a:t> </a:t>
            </a:r>
            <a:r>
              <a:rPr lang="en-US" sz="2400" b="1" smtClean="0">
                <a:latin typeface="Arial" panose="020B0604020202020204" pitchFamily="34" charset="0"/>
                <a:cs typeface="Arial" panose="020B0604020202020204" pitchFamily="34" charset="0"/>
              </a:rPr>
              <a:t>Kí hiệu hình sau đây thể hiện điều gì?</a:t>
            </a:r>
            <a:endParaRPr lang="vi-VN" sz="2400" b="1">
              <a:latin typeface="Arial" panose="020B0604020202020204" pitchFamily="34" charset="0"/>
              <a:cs typeface="Arial" panose="020B0604020202020204" pitchFamily="34" charset="0"/>
            </a:endParaRPr>
          </a:p>
        </p:txBody>
      </p:sp>
      <p:sp>
        <p:nvSpPr>
          <p:cNvPr id="8" name="Oval 7"/>
          <p:cNvSpPr>
            <a:spLocks noChangeArrowheads="1"/>
          </p:cNvSpPr>
          <p:nvPr/>
        </p:nvSpPr>
        <p:spPr bwMode="auto">
          <a:xfrm>
            <a:off x="919756" y="2638696"/>
            <a:ext cx="4572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endParaRPr lang="en-US" altLang="en-US"/>
          </a:p>
        </p:txBody>
      </p:sp>
      <p:pic>
        <p:nvPicPr>
          <p:cNvPr id="22530" name="Picture 2" descr="https://cokhitt.com/wp-content/uploads/2020/06/GHSO9-nguy-hiem-moi-truo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661" y="1730326"/>
            <a:ext cx="2731139" cy="273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2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03"/>
        <p:cNvGrpSpPr/>
        <p:nvPr/>
      </p:nvGrpSpPr>
      <p:grpSpPr>
        <a:xfrm>
          <a:off x="0" y="0"/>
          <a:ext cx="0" cy="0"/>
          <a:chOff x="0" y="0"/>
          <a:chExt cx="0" cy="0"/>
        </a:xfrm>
      </p:grpSpPr>
      <p:sp>
        <p:nvSpPr>
          <p:cNvPr id="6" name="Content Placeholder 92163"/>
          <p:cNvSpPr txBox="1">
            <a:spLocks noChangeArrowheads="1"/>
          </p:cNvSpPr>
          <p:nvPr/>
        </p:nvSpPr>
        <p:spPr>
          <a:xfrm>
            <a:off x="1768841" y="2090056"/>
            <a:ext cx="7597227" cy="27823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35000"/>
              </a:lnSpc>
              <a:spcBef>
                <a:spcPts val="600"/>
              </a:spcBef>
              <a:spcAft>
                <a:spcPts val="600"/>
              </a:spcAft>
            </a:pPr>
            <a:r>
              <a:rPr lang="en-US" sz="2400" b="1">
                <a:latin typeface="Arial" panose="020B0604020202020204" pitchFamily="34" charset="0"/>
                <a:cs typeface="Arial" panose="020B0604020202020204" pitchFamily="34" charset="0"/>
              </a:rPr>
              <a:t>A. </a:t>
            </a:r>
            <a:r>
              <a:rPr lang="en-US" sz="2400" b="1" smtClean="0">
                <a:latin typeface="Arial" panose="020B0604020202020204" pitchFamily="34" charset="0"/>
                <a:cs typeface="Arial" panose="020B0604020202020204" pitchFamily="34" charset="0"/>
              </a:rPr>
              <a:t>Cốc đong có dung tích 50ml.</a:t>
            </a:r>
            <a:endParaRPr lang="en-US" sz="2400" b="1">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b="1">
                <a:latin typeface="Arial" panose="020B0604020202020204" pitchFamily="34" charset="0"/>
                <a:cs typeface="Arial" panose="020B0604020202020204" pitchFamily="34" charset="0"/>
              </a:rPr>
              <a:t>B. </a:t>
            </a:r>
            <a:r>
              <a:rPr lang="en-US" sz="2400" b="1" smtClean="0">
                <a:latin typeface="Arial" panose="020B0604020202020204" pitchFamily="34" charset="0"/>
                <a:cs typeface="Arial" panose="020B0604020202020204" pitchFamily="34" charset="0"/>
              </a:rPr>
              <a:t>Ống pipet có dung tích 5ml.</a:t>
            </a:r>
            <a:endParaRPr lang="en-US" sz="2400" b="1">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b="1">
                <a:latin typeface="Arial" panose="020B0604020202020204" pitchFamily="34" charset="0"/>
                <a:cs typeface="Arial" panose="020B0604020202020204" pitchFamily="34" charset="0"/>
              </a:rPr>
              <a:t>C. </a:t>
            </a:r>
            <a:r>
              <a:rPr lang="en-US" sz="2400" b="1" smtClean="0">
                <a:latin typeface="Arial" panose="020B0604020202020204" pitchFamily="34" charset="0"/>
                <a:cs typeface="Arial" panose="020B0604020202020204" pitchFamily="34" charset="0"/>
              </a:rPr>
              <a:t>Ống nhỏ giọt có dung tích 1ml.</a:t>
            </a:r>
            <a:endParaRPr lang="en-US" sz="2400" b="1">
              <a:latin typeface="Arial" panose="020B0604020202020204" pitchFamily="34" charset="0"/>
              <a:cs typeface="Arial" panose="020B0604020202020204" pitchFamily="34" charset="0"/>
            </a:endParaRPr>
          </a:p>
          <a:p>
            <a:pPr>
              <a:lnSpc>
                <a:spcPct val="135000"/>
              </a:lnSpc>
              <a:spcBef>
                <a:spcPts val="600"/>
              </a:spcBef>
              <a:spcAft>
                <a:spcPts val="600"/>
              </a:spcAft>
            </a:pPr>
            <a:r>
              <a:rPr lang="en-US" sz="2400" b="1">
                <a:latin typeface="Arial" panose="020B0604020202020204" pitchFamily="34" charset="0"/>
                <a:cs typeface="Arial" panose="020B0604020202020204" pitchFamily="34" charset="0"/>
              </a:rPr>
              <a:t>D. </a:t>
            </a:r>
            <a:r>
              <a:rPr lang="en-US" sz="2400" b="1" smtClean="0">
                <a:latin typeface="Arial" panose="020B0604020202020204" pitchFamily="34" charset="0"/>
                <a:cs typeface="Arial" panose="020B0604020202020204" pitchFamily="34" charset="0"/>
              </a:rPr>
              <a:t>Ống nghiệm có dung tích 10ml.</a:t>
            </a:r>
            <a:endParaRPr lang="en-US" sz="2400" b="1">
              <a:latin typeface="Arial" panose="020B0604020202020204" pitchFamily="34" charset="0"/>
              <a:cs typeface="Arial" panose="020B0604020202020204" pitchFamily="34" charset="0"/>
            </a:endParaRPr>
          </a:p>
        </p:txBody>
      </p:sp>
      <p:sp>
        <p:nvSpPr>
          <p:cNvPr id="2" name="Rectangle 1"/>
          <p:cNvSpPr/>
          <p:nvPr/>
        </p:nvSpPr>
        <p:spPr>
          <a:xfrm>
            <a:off x="679269" y="469892"/>
            <a:ext cx="7837714" cy="1089529"/>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35000"/>
              </a:lnSpc>
              <a:spcBef>
                <a:spcPts val="600"/>
              </a:spcBef>
              <a:spcAft>
                <a:spcPts val="600"/>
              </a:spcAft>
            </a:pPr>
            <a:r>
              <a:rPr lang="en-GB" sz="2400" b="1" u="sng">
                <a:latin typeface="Arial" panose="020B0604020202020204" pitchFamily="34" charset="0"/>
                <a:cs typeface="Arial" panose="020B0604020202020204" pitchFamily="34" charset="0"/>
              </a:rPr>
              <a:t>Câu </a:t>
            </a:r>
            <a:r>
              <a:rPr lang="en-GB" sz="2400" b="1" u="sng" smtClean="0">
                <a:latin typeface="Arial" panose="020B0604020202020204" pitchFamily="34" charset="0"/>
                <a:cs typeface="Arial" panose="020B0604020202020204" pitchFamily="34" charset="0"/>
              </a:rPr>
              <a:t>5:</a:t>
            </a:r>
            <a:r>
              <a:rPr lang="en-GB" sz="2400" b="1" smtClean="0">
                <a:latin typeface="Arial" panose="020B0604020202020204" pitchFamily="34" charset="0"/>
                <a:cs typeface="Arial" panose="020B0604020202020204" pitchFamily="34" charset="0"/>
              </a:rPr>
              <a:t> </a:t>
            </a:r>
            <a:r>
              <a:rPr lang="en-US" sz="2400" b="1" smtClean="0">
                <a:latin typeface="Arial" panose="020B0604020202020204" pitchFamily="34" charset="0"/>
                <a:cs typeface="Arial" panose="020B0604020202020204" pitchFamily="34" charset="0"/>
              </a:rPr>
              <a:t>Để lấy 2 ml nước cất, nên sử dụng dụng cụ nào dưới đây là thích hợp nhất?</a:t>
            </a:r>
            <a:endParaRPr lang="vi-VN" sz="2400" b="1">
              <a:latin typeface="Arial" panose="020B0604020202020204" pitchFamily="34" charset="0"/>
              <a:cs typeface="Arial" panose="020B0604020202020204" pitchFamily="34" charset="0"/>
            </a:endParaRPr>
          </a:p>
        </p:txBody>
      </p:sp>
      <p:sp>
        <p:nvSpPr>
          <p:cNvPr id="8" name="Oval 7"/>
          <p:cNvSpPr>
            <a:spLocks noChangeArrowheads="1"/>
          </p:cNvSpPr>
          <p:nvPr/>
        </p:nvSpPr>
        <p:spPr bwMode="auto">
          <a:xfrm>
            <a:off x="1768841" y="3494312"/>
            <a:ext cx="4572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endParaRPr lang="en-US" altLang="en-US"/>
          </a:p>
        </p:txBody>
      </p:sp>
    </p:spTree>
    <p:extLst>
      <p:ext uri="{BB962C8B-B14F-4D97-AF65-F5344CB8AC3E}">
        <p14:creationId xmlns:p14="http://schemas.microsoft.com/office/powerpoint/2010/main" val="173547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4)">
                                      <p:cBhvr>
                                        <p:cTn id="1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3" y="1941161"/>
            <a:ext cx="2194560" cy="907756"/>
          </a:xfrm>
        </p:spPr>
        <p:txBody>
          <a:bodyPr/>
          <a:lstStyle/>
          <a:p>
            <a:pPr algn="ctr" eaLnBrk="1" hangingPunct="1">
              <a:spcBef>
                <a:spcPct val="50000"/>
              </a:spcBef>
            </a:pPr>
            <a:r>
              <a:rPr lang="en-US" sz="2400" smtClean="0">
                <a:latin typeface="Arial" panose="020B0604020202020204" pitchFamily="34" charset="0"/>
                <a:cs typeface="Arial" panose="020B0604020202020204" pitchFamily="34" charset="0"/>
              </a:rPr>
              <a:t>VẬN DỤNG</a:t>
            </a:r>
            <a:endParaRPr lang="en-US" sz="240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a:xfrm>
            <a:off x="2285999" y="732240"/>
            <a:ext cx="5562000" cy="639360"/>
          </a:xfrm>
        </p:spPr>
        <p:txBody>
          <a:bodyPr/>
          <a:lstStyle/>
          <a:p>
            <a:pPr marL="38100" indent="0" algn="just">
              <a:lnSpc>
                <a:spcPct val="135000"/>
              </a:lnSpc>
              <a:spcAft>
                <a:spcPts val="600"/>
              </a:spcAft>
              <a:buNone/>
            </a:pPr>
            <a:r>
              <a:rPr lang="en-GB" sz="2400" b="1" u="sng" smtClean="0">
                <a:solidFill>
                  <a:srgbClr val="FF0000"/>
                </a:solidFill>
                <a:latin typeface="Arial" panose="020B0604020202020204" pitchFamily="34" charset="0"/>
                <a:cs typeface="Arial" panose="020B0604020202020204" pitchFamily="34" charset="0"/>
              </a:rPr>
              <a:t>Tình huống</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2285999" y="1752811"/>
            <a:ext cx="6714310" cy="1852815"/>
          </a:xfrm>
          <a:prstGeom prst="rect">
            <a:avLst/>
          </a:prstGeom>
        </p:spPr>
        <p:txBody>
          <a:bodyPr wrap="square">
            <a:spAutoFit/>
          </a:bodyPr>
          <a:lstStyle/>
          <a:p>
            <a:pPr algn="just">
              <a:lnSpc>
                <a:spcPct val="130000"/>
              </a:lnSpc>
              <a:spcBef>
                <a:spcPts val="600"/>
              </a:spcBef>
              <a:spcAft>
                <a:spcPts val="600"/>
              </a:spcAft>
            </a:pPr>
            <a:r>
              <a:rPr lang="vi-VN" sz="2200">
                <a:latin typeface="Arial" panose="020B0604020202020204" pitchFamily="34" charset="0"/>
                <a:ea typeface="Calibri" panose="020F0502020204030204" pitchFamily="34" charset="0"/>
                <a:cs typeface="Arial" panose="020B0604020202020204" pitchFamily="34" charset="0"/>
              </a:rPr>
              <a:t>Bạn Nam lên phòng thí nghiệm nhưng không tuân theo quy tắc an toàn, Nam nghịch hóa chất, không may làm đổ axit H</a:t>
            </a:r>
            <a:r>
              <a:rPr lang="vi-VN" sz="2200" baseline="-25000">
                <a:latin typeface="Arial" panose="020B0604020202020204" pitchFamily="34" charset="0"/>
                <a:ea typeface="Calibri" panose="020F0502020204030204" pitchFamily="34" charset="0"/>
                <a:cs typeface="Arial" panose="020B0604020202020204" pitchFamily="34" charset="0"/>
              </a:rPr>
              <a:t>2</a:t>
            </a:r>
            <a:r>
              <a:rPr lang="vi-VN" sz="2200">
                <a:latin typeface="Arial" panose="020B0604020202020204" pitchFamily="34" charset="0"/>
                <a:ea typeface="Calibri" panose="020F0502020204030204" pitchFamily="34" charset="0"/>
                <a:cs typeface="Arial" panose="020B0604020202020204" pitchFamily="34" charset="0"/>
              </a:rPr>
              <a:t>SO</a:t>
            </a:r>
            <a:r>
              <a:rPr lang="vi-VN" sz="2200" baseline="-25000">
                <a:latin typeface="Arial" panose="020B0604020202020204" pitchFamily="34" charset="0"/>
                <a:ea typeface="Calibri" panose="020F0502020204030204" pitchFamily="34" charset="0"/>
                <a:cs typeface="Arial" panose="020B0604020202020204" pitchFamily="34" charset="0"/>
              </a:rPr>
              <a:t>4</a:t>
            </a:r>
            <a:r>
              <a:rPr lang="vi-VN" sz="2200">
                <a:latin typeface="Arial" panose="020B0604020202020204" pitchFamily="34" charset="0"/>
                <a:ea typeface="Calibri" panose="020F0502020204030204" pitchFamily="34" charset="0"/>
                <a:cs typeface="Arial" panose="020B0604020202020204" pitchFamily="34" charset="0"/>
              </a:rPr>
              <a:t> đặc lên người. Khi đó </a:t>
            </a:r>
            <a:r>
              <a:rPr lang="vi-VN" sz="2200" smtClean="0">
                <a:latin typeface="Arial" panose="020B0604020202020204" pitchFamily="34" charset="0"/>
                <a:ea typeface="Calibri" panose="020F0502020204030204" pitchFamily="34" charset="0"/>
                <a:cs typeface="Arial" panose="020B0604020202020204" pitchFamily="34" charset="0"/>
              </a:rPr>
              <a:t>cần </a:t>
            </a:r>
            <a:r>
              <a:rPr lang="vi-VN" sz="2200">
                <a:latin typeface="Arial" panose="020B0604020202020204" pitchFamily="34" charset="0"/>
                <a:ea typeface="Calibri" panose="020F0502020204030204" pitchFamily="34" charset="0"/>
                <a:cs typeface="Arial" panose="020B0604020202020204" pitchFamily="34" charset="0"/>
              </a:rPr>
              <a:t>làm gì để sơ cứu cho </a:t>
            </a:r>
            <a:r>
              <a:rPr lang="vi-VN" sz="2200" smtClean="0">
                <a:latin typeface="Arial" panose="020B0604020202020204" pitchFamily="34" charset="0"/>
                <a:ea typeface="Calibri" panose="020F0502020204030204" pitchFamily="34" charset="0"/>
                <a:cs typeface="Arial" panose="020B0604020202020204" pitchFamily="34" charset="0"/>
              </a:rPr>
              <a:t>Nam</a:t>
            </a:r>
            <a:r>
              <a:rPr lang="en-GB" sz="2200" smtClean="0">
                <a:latin typeface="Arial" panose="020B0604020202020204" pitchFamily="34" charset="0"/>
                <a:ea typeface="Calibri" panose="020F050202020403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004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6"/>
          <p:cNvSpPr/>
          <p:nvPr/>
        </p:nvSpPr>
        <p:spPr>
          <a:xfrm>
            <a:off x="3088025" y="574852"/>
            <a:ext cx="5170079" cy="402496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B5394"/>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6"/>
          <p:cNvSpPr/>
          <p:nvPr/>
        </p:nvSpPr>
        <p:spPr>
          <a:xfrm>
            <a:off x="3304414" y="788589"/>
            <a:ext cx="4737300" cy="3024900"/>
          </a:xfrm>
          <a:prstGeom prst="rect">
            <a:avLst/>
          </a:prstGeom>
          <a:solidFill>
            <a:srgbClr val="073763">
              <a:alpha val="19230"/>
            </a:srgbClr>
          </a:solidFill>
          <a:ln>
            <a:noFill/>
          </a:ln>
        </p:spPr>
        <p:txBody>
          <a:bodyPr spcFirstLastPara="1" wrap="square" lIns="91425" tIns="91425" rIns="91425" bIns="91425" anchor="ctr" anchorCtr="0">
            <a:noAutofit/>
          </a:bodyPr>
          <a:lstStyle/>
          <a:p>
            <a:pPr marL="342900" indent="-342900" algn="just">
              <a:lnSpc>
                <a:spcPct val="120000"/>
              </a:lnSpc>
              <a:spcBef>
                <a:spcPts val="600"/>
              </a:spcBef>
              <a:spcAft>
                <a:spcPts val="600"/>
              </a:spcAft>
              <a:buFont typeface="Wingdings" panose="05000000000000000000" pitchFamily="2" charset="2"/>
              <a:buChar char="v"/>
            </a:pPr>
            <a:r>
              <a:rPr lang="en-GB" sz="2500" b="1" smtClean="0">
                <a:solidFill>
                  <a:schemeClr val="bg1"/>
                </a:solidFill>
              </a:rPr>
              <a:t>Em hãy tự làm một bảng “Nội quy an toàn trong phòng thực hành”.</a:t>
            </a:r>
          </a:p>
          <a:p>
            <a:pPr marL="342900" indent="-342900" algn="just">
              <a:lnSpc>
                <a:spcPct val="120000"/>
              </a:lnSpc>
              <a:spcBef>
                <a:spcPts val="600"/>
              </a:spcBef>
              <a:spcAft>
                <a:spcPts val="600"/>
              </a:spcAft>
              <a:buFont typeface="Wingdings" panose="05000000000000000000" pitchFamily="2" charset="2"/>
              <a:buChar char="v"/>
            </a:pPr>
            <a:r>
              <a:rPr lang="en-GB" sz="2500" b="1" smtClean="0">
                <a:solidFill>
                  <a:schemeClr val="bg1"/>
                </a:solidFill>
              </a:rPr>
              <a:t>Trình bày và chia sẻ bảng nội quy em đã làm với cả lớp vào tiết sau.</a:t>
            </a:r>
            <a:endParaRPr lang="en-US" sz="2500" b="1">
              <a:solidFill>
                <a:schemeClr val="bg1"/>
              </a:solidFill>
            </a:endParaRPr>
          </a:p>
        </p:txBody>
      </p:sp>
      <p:sp>
        <p:nvSpPr>
          <p:cNvPr id="323" name="Google Shape;323;p36"/>
          <p:cNvSpPr txBox="1">
            <a:spLocks noGrp="1"/>
          </p:cNvSpPr>
          <p:nvPr>
            <p:ph type="body" idx="4294967295"/>
          </p:nvPr>
        </p:nvSpPr>
        <p:spPr>
          <a:xfrm>
            <a:off x="114673" y="1886457"/>
            <a:ext cx="2550149" cy="1444572"/>
          </a:xfrm>
          <a:prstGeom prst="rect">
            <a:avLst/>
          </a:prstGeom>
        </p:spPr>
        <p:txBody>
          <a:bodyPr spcFirstLastPara="1" wrap="square" lIns="91425" tIns="91425" rIns="91425" bIns="91425" anchor="t" anchorCtr="0">
            <a:noAutofit/>
          </a:bodyPr>
          <a:lstStyle/>
          <a:p>
            <a:pPr marL="0" lvl="0" indent="0" algn="ctr" rtl="0">
              <a:lnSpc>
                <a:spcPct val="120000"/>
              </a:lnSpc>
              <a:spcBef>
                <a:spcPts val="600"/>
              </a:spcBef>
              <a:spcAft>
                <a:spcPts val="600"/>
              </a:spcAft>
              <a:buNone/>
            </a:pPr>
            <a:r>
              <a:rPr lang="en-GB" b="1" smtClean="0">
                <a:solidFill>
                  <a:srgbClr val="FF0000"/>
                </a:solidFill>
                <a:latin typeface="Arial" panose="020B0604020202020204" pitchFamily="34" charset="0"/>
                <a:ea typeface="Montserrat"/>
                <a:cs typeface="Arial" panose="020B0604020202020204" pitchFamily="34" charset="0"/>
                <a:sym typeface="Montserrat"/>
              </a:rPr>
              <a:t>NHIỆM VỤ VỀ NHÀ</a:t>
            </a:r>
            <a:endParaRPr lang="en-GB">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anim calcmode="lin" valueType="num">
                                      <p:cBhvr>
                                        <p:cTn id="8" dur="1000" fill="hold"/>
                                        <p:tgtEl>
                                          <p:spTgt spid="321"/>
                                        </p:tgtEl>
                                        <p:attrNameLst>
                                          <p:attrName>ppt_x</p:attrName>
                                        </p:attrNameLst>
                                      </p:cBhvr>
                                      <p:tavLst>
                                        <p:tav tm="0">
                                          <p:val>
                                            <p:strVal val="#ppt_x"/>
                                          </p:val>
                                        </p:tav>
                                        <p:tav tm="100000">
                                          <p:val>
                                            <p:strVal val="#ppt_x"/>
                                          </p:val>
                                        </p:tav>
                                      </p:tavLst>
                                    </p:anim>
                                    <p:anim calcmode="lin" valueType="num">
                                      <p:cBhvr>
                                        <p:cTn id="9" dur="1000" fill="hold"/>
                                        <p:tgtEl>
                                          <p:spTgt spid="3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5" name="WordArt 11"/>
          <p:cNvSpPr>
            <a:spLocks noChangeArrowheads="1" noChangeShapeType="1" noTextEdit="1"/>
          </p:cNvSpPr>
          <p:nvPr/>
        </p:nvSpPr>
        <p:spPr bwMode="auto">
          <a:xfrm>
            <a:off x="989557" y="1590806"/>
            <a:ext cx="7265096" cy="1390389"/>
          </a:xfrm>
          <a:prstGeom prst="rect">
            <a:avLst/>
          </a:prstGeom>
        </p:spPr>
        <p:txBody>
          <a:bodyPr wrap="none" fromWordArt="1">
            <a:prstTxWarp prst="textChevron">
              <a:avLst/>
            </a:prstTxWarp>
          </a:bodyPr>
          <a:lstStyle/>
          <a:p>
            <a:pPr algn="ctr"/>
            <a:r>
              <a:rPr lang="en-US" sz="5300" b="1" kern="10">
                <a:ln w="6600">
                  <a:solidFill>
                    <a:srgbClr val="FF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rPr>
              <a:t> </a:t>
            </a:r>
            <a:r>
              <a:rPr lang="en-US" sz="5300" b="1" kern="10" smtClean="0">
                <a:ln w="6600">
                  <a:solidFill>
                    <a:srgbClr val="FF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rPr>
              <a:t>CẢM ƠN CÁC EM ĐÃ LẮNG NGHE!</a:t>
            </a:r>
            <a:endParaRPr lang="en-US" sz="5300" b="1" kern="10">
              <a:ln w="6600">
                <a:solidFill>
                  <a:srgbClr val="FF0000"/>
                </a:solidFill>
                <a:prstDash val="solid"/>
              </a:ln>
              <a:solidFill>
                <a:srgbClr val="FF0000"/>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45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137" y="192583"/>
            <a:ext cx="8361947" cy="769441"/>
          </a:xfrm>
          <a:prstGeom prst="rect">
            <a:avLst/>
          </a:prstGeom>
        </p:spPr>
        <p:txBody>
          <a:bodyPr wrap="square">
            <a:spAutoFit/>
          </a:bodyPr>
          <a:lstStyle/>
          <a:p>
            <a:pPr algn="ctr"/>
            <a:r>
              <a:rPr lang="en-US" sz="2200" smtClean="0">
                <a:latin typeface="+mn-lt"/>
                <a:ea typeface="Calibri" panose="020F0502020204030204" pitchFamily="34" charset="0"/>
              </a:rPr>
              <a:t>Quan </a:t>
            </a:r>
            <a:r>
              <a:rPr lang="en-US" sz="2200">
                <a:latin typeface="+mn-lt"/>
                <a:ea typeface="Calibri" panose="020F0502020204030204" pitchFamily="34" charset="0"/>
              </a:rPr>
              <a:t>sát hình 2.1 SGK và kể tên các dụng cụ đo chiều dài, khối lượng, thể tích, thời gian và nhiệt độ trong môn KHTN.</a:t>
            </a:r>
            <a:endParaRPr lang="en-US" sz="2200">
              <a:latin typeface="+mn-lt"/>
            </a:endParaRPr>
          </a:p>
        </p:txBody>
      </p:sp>
      <p:grpSp>
        <p:nvGrpSpPr>
          <p:cNvPr id="7" name="Group 6"/>
          <p:cNvGrpSpPr/>
          <p:nvPr/>
        </p:nvGrpSpPr>
        <p:grpSpPr>
          <a:xfrm>
            <a:off x="262940" y="83719"/>
            <a:ext cx="7296150" cy="2042354"/>
            <a:chOff x="433137" y="1072320"/>
            <a:chExt cx="7296150" cy="2042354"/>
          </a:xfrm>
        </p:grpSpPr>
        <p:pic>
          <p:nvPicPr>
            <p:cNvPr id="5" name="Picture 4"/>
            <p:cNvPicPr>
              <a:picLocks noChangeAspect="1"/>
            </p:cNvPicPr>
            <p:nvPr/>
          </p:nvPicPr>
          <p:blipFill>
            <a:blip r:embed="rId2"/>
            <a:stretch>
              <a:fillRect/>
            </a:stretch>
          </p:blipFill>
          <p:spPr>
            <a:xfrm>
              <a:off x="433137" y="1571624"/>
              <a:ext cx="7296150" cy="1543050"/>
            </a:xfrm>
            <a:prstGeom prst="rect">
              <a:avLst/>
            </a:prstGeom>
          </p:spPr>
        </p:pic>
        <p:sp>
          <p:nvSpPr>
            <p:cNvPr id="6" name="Text Box 19463"/>
            <p:cNvSpPr txBox="1">
              <a:spLocks noChangeArrowheads="1"/>
            </p:cNvSpPr>
            <p:nvPr/>
          </p:nvSpPr>
          <p:spPr bwMode="auto">
            <a:xfrm>
              <a:off x="433137" y="1072320"/>
              <a:ext cx="4006516" cy="49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lnSpc>
                  <a:spcPct val="135000"/>
                </a:lnSpc>
                <a:spcBef>
                  <a:spcPts val="600"/>
                </a:spcBef>
                <a:spcAft>
                  <a:spcPts val="600"/>
                </a:spcAft>
              </a:pPr>
              <a:r>
                <a:rPr lang="en-GB" sz="2200" b="1" smtClean="0">
                  <a:solidFill>
                    <a:schemeClr val="accent2"/>
                  </a:solidFill>
                  <a:latin typeface="Arial" panose="020B0604020202020204" pitchFamily="34" charset="0"/>
                  <a:cs typeface="Arial" panose="020B0604020202020204" pitchFamily="34" charset="0"/>
                </a:rPr>
                <a:t>Dụng cụ đo chiều dài</a:t>
              </a:r>
              <a:endParaRPr lang="en-US" sz="2200">
                <a:solidFill>
                  <a:schemeClr val="accent2"/>
                </a:solidFill>
                <a:latin typeface="Arial" panose="020B0604020202020204" pitchFamily="34" charset="0"/>
                <a:cs typeface="Arial" panose="020B0604020202020204" pitchFamily="34" charset="0"/>
              </a:endParaRPr>
            </a:p>
          </p:txBody>
        </p:sp>
      </p:grpSp>
      <p:grpSp>
        <p:nvGrpSpPr>
          <p:cNvPr id="10" name="Group 9"/>
          <p:cNvGrpSpPr/>
          <p:nvPr/>
        </p:nvGrpSpPr>
        <p:grpSpPr>
          <a:xfrm>
            <a:off x="262940" y="2423851"/>
            <a:ext cx="8353425" cy="2532583"/>
            <a:chOff x="262940" y="2375725"/>
            <a:chExt cx="8353425" cy="2532583"/>
          </a:xfrm>
        </p:grpSpPr>
        <p:pic>
          <p:nvPicPr>
            <p:cNvPr id="8" name="Picture 7"/>
            <p:cNvPicPr>
              <a:picLocks noChangeAspect="1"/>
            </p:cNvPicPr>
            <p:nvPr/>
          </p:nvPicPr>
          <p:blipFill>
            <a:blip r:embed="rId3"/>
            <a:stretch>
              <a:fillRect/>
            </a:stretch>
          </p:blipFill>
          <p:spPr>
            <a:xfrm>
              <a:off x="262940" y="3174758"/>
              <a:ext cx="8353425" cy="1733550"/>
            </a:xfrm>
            <a:prstGeom prst="rect">
              <a:avLst/>
            </a:prstGeom>
          </p:spPr>
        </p:pic>
        <p:sp>
          <p:nvSpPr>
            <p:cNvPr id="9" name="Text Box 19463"/>
            <p:cNvSpPr txBox="1">
              <a:spLocks noChangeArrowheads="1"/>
            </p:cNvSpPr>
            <p:nvPr/>
          </p:nvSpPr>
          <p:spPr bwMode="auto">
            <a:xfrm>
              <a:off x="262940" y="2375725"/>
              <a:ext cx="4006516"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lnSpc>
                  <a:spcPct val="135000"/>
                </a:lnSpc>
                <a:spcBef>
                  <a:spcPts val="600"/>
                </a:spcBef>
                <a:spcAft>
                  <a:spcPts val="600"/>
                </a:spcAft>
              </a:pPr>
              <a:r>
                <a:rPr lang="en-GB" sz="2200" b="1" smtClean="0">
                  <a:solidFill>
                    <a:schemeClr val="accent2"/>
                  </a:solidFill>
                  <a:latin typeface="Arial" panose="020B0604020202020204" pitchFamily="34" charset="0"/>
                  <a:cs typeface="Arial" panose="020B0604020202020204" pitchFamily="34" charset="0"/>
                </a:rPr>
                <a:t>Dụng cụ đo khối lượng</a:t>
              </a:r>
              <a:endParaRPr lang="en-US" sz="2200">
                <a:solidFill>
                  <a:schemeClr val="accent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0469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3" presetClass="exit" presetSubtype="10" fill="hold" grpId="0" nodeType="withEffect">
                                  <p:stCondLst>
                                    <p:cond delay="0"/>
                                  </p:stCondLst>
                                  <p:childTnLst>
                                    <p:animEffect transition="out" filter="blinds(horizontal)">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7924" y="681790"/>
            <a:ext cx="7362825" cy="2095500"/>
          </a:xfrm>
          <a:prstGeom prst="rect">
            <a:avLst/>
          </a:prstGeom>
        </p:spPr>
      </p:pic>
      <p:sp>
        <p:nvSpPr>
          <p:cNvPr id="5" name="Text Box 19463"/>
          <p:cNvSpPr txBox="1">
            <a:spLocks noChangeArrowheads="1"/>
          </p:cNvSpPr>
          <p:nvPr/>
        </p:nvSpPr>
        <p:spPr bwMode="auto">
          <a:xfrm>
            <a:off x="312819" y="0"/>
            <a:ext cx="4511843"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lnSpc>
                <a:spcPct val="135000"/>
              </a:lnSpc>
              <a:spcBef>
                <a:spcPts val="600"/>
              </a:spcBef>
              <a:spcAft>
                <a:spcPts val="600"/>
              </a:spcAft>
            </a:pPr>
            <a:r>
              <a:rPr lang="en-GB" sz="2200" b="1" smtClean="0">
                <a:solidFill>
                  <a:schemeClr val="accent2"/>
                </a:solidFill>
                <a:latin typeface="Arial" panose="020B0604020202020204" pitchFamily="34" charset="0"/>
                <a:cs typeface="Arial" panose="020B0604020202020204" pitchFamily="34" charset="0"/>
              </a:rPr>
              <a:t>Dụng cụ đo thể tích chất lỏng</a:t>
            </a:r>
            <a:endParaRPr lang="en-US" sz="2200">
              <a:solidFill>
                <a:schemeClr val="accent2"/>
              </a:solidFill>
              <a:latin typeface="Arial" panose="020B0604020202020204" pitchFamily="34" charset="0"/>
              <a:cs typeface="Arial" panose="020B0604020202020204" pitchFamily="34" charset="0"/>
            </a:endParaRPr>
          </a:p>
        </p:txBody>
      </p:sp>
      <p:grpSp>
        <p:nvGrpSpPr>
          <p:cNvPr id="8" name="Group 7"/>
          <p:cNvGrpSpPr/>
          <p:nvPr/>
        </p:nvGrpSpPr>
        <p:grpSpPr>
          <a:xfrm>
            <a:off x="312818" y="2699240"/>
            <a:ext cx="7600951" cy="2233456"/>
            <a:chOff x="312818" y="2699240"/>
            <a:chExt cx="7600951" cy="2233456"/>
          </a:xfrm>
        </p:grpSpPr>
        <p:pic>
          <p:nvPicPr>
            <p:cNvPr id="6" name="Picture 5"/>
            <p:cNvPicPr>
              <a:picLocks noChangeAspect="1"/>
            </p:cNvPicPr>
            <p:nvPr/>
          </p:nvPicPr>
          <p:blipFill>
            <a:blip r:embed="rId3"/>
            <a:stretch>
              <a:fillRect/>
            </a:stretch>
          </p:blipFill>
          <p:spPr>
            <a:xfrm>
              <a:off x="312819" y="3170571"/>
              <a:ext cx="7600950" cy="1762125"/>
            </a:xfrm>
            <a:prstGeom prst="rect">
              <a:avLst/>
            </a:prstGeom>
          </p:spPr>
        </p:pic>
        <p:sp>
          <p:nvSpPr>
            <p:cNvPr id="7" name="Text Box 19463"/>
            <p:cNvSpPr txBox="1">
              <a:spLocks noChangeArrowheads="1"/>
            </p:cNvSpPr>
            <p:nvPr/>
          </p:nvSpPr>
          <p:spPr bwMode="auto">
            <a:xfrm>
              <a:off x="312818" y="2699240"/>
              <a:ext cx="4511843"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lnSpc>
                  <a:spcPct val="135000"/>
                </a:lnSpc>
                <a:spcBef>
                  <a:spcPts val="600"/>
                </a:spcBef>
                <a:spcAft>
                  <a:spcPts val="600"/>
                </a:spcAft>
              </a:pPr>
              <a:r>
                <a:rPr lang="en-GB" sz="2200" b="1" smtClean="0">
                  <a:solidFill>
                    <a:schemeClr val="accent2"/>
                  </a:solidFill>
                  <a:latin typeface="Arial" panose="020B0604020202020204" pitchFamily="34" charset="0"/>
                  <a:cs typeface="Arial" panose="020B0604020202020204" pitchFamily="34" charset="0"/>
                </a:rPr>
                <a:t>Dụng cụ đo thời gian</a:t>
              </a:r>
              <a:endParaRPr lang="en-US" sz="2200">
                <a:solidFill>
                  <a:schemeClr val="accent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7998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8914" y="1503446"/>
            <a:ext cx="6867525" cy="1847850"/>
          </a:xfrm>
          <a:prstGeom prst="rect">
            <a:avLst/>
          </a:prstGeom>
        </p:spPr>
      </p:pic>
      <p:sp>
        <p:nvSpPr>
          <p:cNvPr id="5" name="Text Box 19463"/>
          <p:cNvSpPr txBox="1">
            <a:spLocks noChangeArrowheads="1"/>
          </p:cNvSpPr>
          <p:nvPr/>
        </p:nvSpPr>
        <p:spPr bwMode="auto">
          <a:xfrm>
            <a:off x="493292" y="457199"/>
            <a:ext cx="4511843"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lnSpc>
                <a:spcPct val="135000"/>
              </a:lnSpc>
              <a:spcBef>
                <a:spcPts val="600"/>
              </a:spcBef>
              <a:spcAft>
                <a:spcPts val="600"/>
              </a:spcAft>
            </a:pPr>
            <a:r>
              <a:rPr lang="en-GB" sz="2200" b="1" smtClean="0">
                <a:solidFill>
                  <a:schemeClr val="accent2"/>
                </a:solidFill>
                <a:latin typeface="Arial" panose="020B0604020202020204" pitchFamily="34" charset="0"/>
                <a:cs typeface="Arial" panose="020B0604020202020204" pitchFamily="34" charset="0"/>
              </a:rPr>
              <a:t>Dụng cụ đo nhiệt độ</a:t>
            </a:r>
            <a:endParaRPr lang="en-US" sz="220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18734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96;p18"/>
          <p:cNvSpPr txBox="1">
            <a:spLocks noGrp="1"/>
          </p:cNvSpPr>
          <p:nvPr>
            <p:ph type="title"/>
          </p:nvPr>
        </p:nvSpPr>
        <p:spPr>
          <a:xfrm>
            <a:off x="98497" y="1619590"/>
            <a:ext cx="1718272" cy="27693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FR" sz="2400" smtClean="0">
                <a:solidFill>
                  <a:schemeClr val="bg1"/>
                </a:solidFill>
                <a:latin typeface="Arial" panose="020B0604020202020204" pitchFamily="34" charset="0"/>
                <a:cs typeface="Arial" panose="020B0604020202020204" pitchFamily="34" charset="0"/>
              </a:rPr>
              <a:t>Một số dụng cụ đo trong học tập môn khoa học tự nhiên</a:t>
            </a:r>
            <a:endParaRPr lang="fr-FR" sz="240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2107768" y="155513"/>
            <a:ext cx="6362464" cy="430887"/>
          </a:xfrm>
          <a:prstGeom prst="rect">
            <a:avLst/>
          </a:prstGeom>
        </p:spPr>
        <p:txBody>
          <a:bodyPr wrap="square">
            <a:spAutoFit/>
          </a:bodyPr>
          <a:lstStyle/>
          <a:p>
            <a:pPr algn="just"/>
            <a:r>
              <a:rPr lang="en-US" sz="2200" b="1" smtClean="0">
                <a:solidFill>
                  <a:schemeClr val="tx1"/>
                </a:solidFill>
              </a:rPr>
              <a:t>2. Cách sử dụng một số dụng cụ đo thể tích</a:t>
            </a:r>
            <a:endParaRPr lang="en-US" sz="2200" b="1" dirty="0">
              <a:solidFill>
                <a:schemeClr val="tx1"/>
              </a:solidFill>
            </a:endParaRPr>
          </a:p>
        </p:txBody>
      </p:sp>
      <p:pic>
        <p:nvPicPr>
          <p:cNvPr id="14" name="Graphic 13">
            <a:extLst>
              <a:ext uri="{FF2B5EF4-FFF2-40B4-BE49-F238E27FC236}">
                <a16:creationId xmlns:a16="http://schemas.microsoft.com/office/drawing/2014/main" id="{F04B2743-4F8D-42C9-9828-F01FE22CA7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450942" y="1602852"/>
            <a:ext cx="1656999" cy="1656999"/>
          </a:xfrm>
          <a:prstGeom prst="rect">
            <a:avLst/>
          </a:prstGeom>
        </p:spPr>
      </p:pic>
      <p:pic>
        <p:nvPicPr>
          <p:cNvPr id="15"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50942" y="3587829"/>
            <a:ext cx="1571130" cy="908123"/>
          </a:xfrm>
          <a:prstGeom prst="rect">
            <a:avLst/>
          </a:prstGeom>
        </p:spPr>
      </p:pic>
      <p:sp>
        <p:nvSpPr>
          <p:cNvPr id="16" name="Rectangle 15"/>
          <p:cNvSpPr/>
          <p:nvPr/>
        </p:nvSpPr>
        <p:spPr>
          <a:xfrm>
            <a:off x="2213566" y="960479"/>
            <a:ext cx="2653290" cy="430887"/>
          </a:xfrm>
          <a:prstGeom prst="rect">
            <a:avLst/>
          </a:prstGeom>
        </p:spPr>
        <p:txBody>
          <a:bodyPr wrap="none">
            <a:spAutoFit/>
          </a:bodyPr>
          <a:lstStyle/>
          <a:p>
            <a:pPr algn="just"/>
            <a:r>
              <a:rPr lang="en-US" sz="2200" b="1">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rPr>
              <a:t>Hoạt động cặp đôi</a:t>
            </a:r>
            <a:endParaRPr lang="en-US" sz="2200" b="1" dirty="0">
              <a:solidFill>
                <a:srgbClr val="0070C0"/>
              </a:solidFill>
              <a:highlight>
                <a:srgbClr val="FFFFFF"/>
              </a:highlight>
              <a:latin typeface="Arial" panose="020B0604020202020204" pitchFamily="34" charset="0"/>
              <a:ea typeface="A3.NotoSans-San" panose="020B0502040504020204" pitchFamily="34" charset="0"/>
              <a:cs typeface="Arial" panose="020B0604020202020204" pitchFamily="34" charset="0"/>
            </a:endParaRPr>
          </a:p>
        </p:txBody>
      </p:sp>
      <p:sp>
        <p:nvSpPr>
          <p:cNvPr id="17" name="Rectangle 16"/>
          <p:cNvSpPr/>
          <p:nvPr/>
        </p:nvSpPr>
        <p:spPr>
          <a:xfrm>
            <a:off x="4742114" y="1765445"/>
            <a:ext cx="4152835" cy="2477601"/>
          </a:xfrm>
          <a:prstGeom prst="rect">
            <a:avLst/>
          </a:prstGeom>
          <a:noFill/>
        </p:spPr>
        <p:txBody>
          <a:bodyPr wrap="square">
            <a:spAutoFit/>
          </a:bodyPr>
          <a:lstStyle/>
          <a:p>
            <a:pPr algn="just">
              <a:lnSpc>
                <a:spcPct val="135000"/>
              </a:lnSpc>
              <a:spcBef>
                <a:spcPts val="600"/>
              </a:spcBef>
              <a:spcAft>
                <a:spcPts val="600"/>
              </a:spcAft>
            </a:pPr>
            <a:r>
              <a:rPr lang="en-US" sz="2000" b="1">
                <a:highlight>
                  <a:srgbClr val="FFFFFF"/>
                </a:highlight>
                <a:latin typeface="Arial" panose="020B0604020202020204" pitchFamily="34" charset="0"/>
                <a:ea typeface="A3.NotoSans-San" panose="020B0502040504020204" pitchFamily="34" charset="0"/>
                <a:cs typeface="Arial" panose="020B0604020202020204" pitchFamily="34" charset="0"/>
              </a:rPr>
              <a:t>Nhiệm vụ</a:t>
            </a:r>
            <a:r>
              <a:rPr lang="en-US" sz="2000">
                <a:highlight>
                  <a:srgbClr val="FFFFFF"/>
                </a:highlight>
                <a:latin typeface="Arial" panose="020B0604020202020204" pitchFamily="34" charset="0"/>
                <a:ea typeface="A3.NotoSans-San" panose="020B0502040504020204" pitchFamily="34" charset="0"/>
                <a:cs typeface="Arial" panose="020B0604020202020204" pitchFamily="34" charset="0"/>
              </a:rPr>
              <a:t>: Trả lời các câu hỏi </a:t>
            </a:r>
            <a:r>
              <a:rPr lang="en-US"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sau:</a:t>
            </a:r>
            <a:endParaRPr lang="en-US" sz="2000">
              <a:highlight>
                <a:srgbClr val="FFFFFF"/>
              </a:highlight>
              <a:latin typeface="Arial" panose="020B0604020202020204" pitchFamily="34" charset="0"/>
              <a:ea typeface="A3.NotoSans-San" panose="020B0502040504020204" pitchFamily="34" charset="0"/>
              <a:cs typeface="Arial" panose="020B0604020202020204" pitchFamily="34" charset="0"/>
            </a:endParaRPr>
          </a:p>
          <a:p>
            <a:pPr algn="just">
              <a:lnSpc>
                <a:spcPct val="135000"/>
              </a:lnSpc>
              <a:spcBef>
                <a:spcPts val="600"/>
              </a:spcBef>
              <a:spcAft>
                <a:spcPts val="600"/>
              </a:spcAft>
            </a:pPr>
            <a:r>
              <a:rPr lang="en-US" sz="2000" b="1" smtClean="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1</a:t>
            </a:r>
            <a:r>
              <a:rPr lang="en-US"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 Kể tên những dụng cụ dùng để đo thể tích chất lỏng.</a:t>
            </a:r>
          </a:p>
          <a:p>
            <a:pPr algn="just">
              <a:lnSpc>
                <a:spcPct val="135000"/>
              </a:lnSpc>
              <a:spcBef>
                <a:spcPts val="600"/>
              </a:spcBef>
              <a:spcAft>
                <a:spcPts val="600"/>
              </a:spcAft>
            </a:pPr>
            <a:r>
              <a:rPr lang="en-US" sz="2000" b="1" smtClean="0">
                <a:solidFill>
                  <a:srgbClr val="C55A11"/>
                </a:solidFill>
                <a:highlight>
                  <a:srgbClr val="FFFFFF"/>
                </a:highlight>
                <a:latin typeface="Arial" panose="020B0604020202020204" pitchFamily="34" charset="0"/>
                <a:ea typeface="A3.NotoSans-San" panose="020B0502040504020204" pitchFamily="34" charset="0"/>
                <a:cs typeface="Arial" panose="020B0604020202020204" pitchFamily="34" charset="0"/>
              </a:rPr>
              <a:t>2</a:t>
            </a:r>
            <a:r>
              <a:rPr lang="en-US" sz="2000">
                <a:highlight>
                  <a:srgbClr val="FFFFFF"/>
                </a:highlight>
                <a:latin typeface="Arial" panose="020B0604020202020204" pitchFamily="34" charset="0"/>
                <a:ea typeface="A3.NotoSans-San" panose="020B0502040504020204" pitchFamily="34" charset="0"/>
                <a:cs typeface="Arial" panose="020B0604020202020204" pitchFamily="34" charset="0"/>
              </a:rPr>
              <a:t>. </a:t>
            </a:r>
            <a:r>
              <a:rPr lang="en-US" sz="2000" smtClean="0">
                <a:highlight>
                  <a:srgbClr val="FFFFFF"/>
                </a:highlight>
                <a:latin typeface="Arial" panose="020B0604020202020204" pitchFamily="34" charset="0"/>
                <a:ea typeface="A3.NotoSans-San" panose="020B0502040504020204" pitchFamily="34" charset="0"/>
                <a:cs typeface="Arial" panose="020B0604020202020204" pitchFamily="34" charset="0"/>
              </a:rPr>
              <a:t>Nêu giới hạn đo, độ chia nhỏ nhất của một bình chia độ.</a:t>
            </a:r>
          </a:p>
        </p:txBody>
      </p:sp>
      <p:sp>
        <p:nvSpPr>
          <p:cNvPr id="18" name="Google Shape;98;p18"/>
          <p:cNvSpPr txBox="1">
            <a:spLocks noGrp="1"/>
          </p:cNvSpPr>
          <p:nvPr>
            <p:ph type="sldNum" idx="12"/>
          </p:nvPr>
        </p:nvSpPr>
        <p:spPr>
          <a:xfrm>
            <a:off x="109075" y="146024"/>
            <a:ext cx="1807200" cy="125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latin typeface="Arial" panose="020B0604020202020204" pitchFamily="34" charset="0"/>
                <a:cs typeface="Arial" panose="020B0604020202020204" pitchFamily="34" charset="0"/>
              </a:rPr>
              <a:t>I</a:t>
            </a: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00231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5"/>
                </p:tgtEl>
              </p:cMediaNode>
            </p:video>
          </p:childTnLst>
        </p:cTn>
      </p:par>
    </p:tnLst>
    <p:bldLst>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3" name="Rectangle 2"/>
          <p:cNvSpPr/>
          <p:nvPr/>
        </p:nvSpPr>
        <p:spPr>
          <a:xfrm>
            <a:off x="360945" y="276803"/>
            <a:ext cx="8097253" cy="769441"/>
          </a:xfrm>
          <a:prstGeom prst="rect">
            <a:avLst/>
          </a:prstGeom>
        </p:spPr>
        <p:txBody>
          <a:bodyPr wrap="square">
            <a:spAutoFit/>
          </a:bodyPr>
          <a:lstStyle/>
          <a:p>
            <a:pPr algn="just"/>
            <a:r>
              <a:rPr lang="en-US" sz="2200">
                <a:latin typeface="+mn-lt"/>
                <a:ea typeface="Calibri" panose="020F0502020204030204" pitchFamily="34" charset="0"/>
              </a:rPr>
              <a:t>Dụng cụ đo thể tích chất lỏng </a:t>
            </a:r>
            <a:r>
              <a:rPr lang="en-US" sz="2200" smtClean="0">
                <a:latin typeface="+mn-lt"/>
                <a:ea typeface="Calibri" panose="020F0502020204030204" pitchFamily="34" charset="0"/>
              </a:rPr>
              <a:t>thường dùng là</a:t>
            </a:r>
            <a:r>
              <a:rPr lang="en-US" sz="2200">
                <a:latin typeface="+mn-lt"/>
                <a:ea typeface="Calibri" panose="020F0502020204030204" pitchFamily="34" charset="0"/>
              </a:rPr>
              <a:t>: bình chia độ, ống </a:t>
            </a:r>
            <a:r>
              <a:rPr lang="en-US" sz="2200" smtClean="0">
                <a:latin typeface="+mn-lt"/>
                <a:ea typeface="Calibri" panose="020F0502020204030204" pitchFamily="34" charset="0"/>
              </a:rPr>
              <a:t>pipet, </a:t>
            </a:r>
            <a:r>
              <a:rPr lang="en-US" sz="2200">
                <a:latin typeface="+mn-lt"/>
                <a:ea typeface="Calibri" panose="020F0502020204030204" pitchFamily="34" charset="0"/>
              </a:rPr>
              <a:t>(cốc đong, chai, lo, bơm tiêm có ghi sẵn dung tích).</a:t>
            </a:r>
            <a:endParaRPr lang="en-US" sz="2200">
              <a:latin typeface="+mn-lt"/>
            </a:endParaRPr>
          </a:p>
        </p:txBody>
      </p:sp>
      <p:pic>
        <p:nvPicPr>
          <p:cNvPr id="11" name="Picture 10"/>
          <p:cNvPicPr>
            <a:picLocks noChangeAspect="1"/>
          </p:cNvPicPr>
          <p:nvPr/>
        </p:nvPicPr>
        <p:blipFill>
          <a:blip r:embed="rId3"/>
          <a:stretch>
            <a:fillRect/>
          </a:stretch>
        </p:blipFill>
        <p:spPr>
          <a:xfrm>
            <a:off x="2880808" y="1396164"/>
            <a:ext cx="3057525" cy="2952750"/>
          </a:xfrm>
          <a:prstGeom prst="rect">
            <a:avLst/>
          </a:prstGeom>
        </p:spPr>
      </p:pic>
      <p:sp>
        <p:nvSpPr>
          <p:cNvPr id="12" name="Text Box 19463"/>
          <p:cNvSpPr txBox="1">
            <a:spLocks noChangeArrowheads="1"/>
          </p:cNvSpPr>
          <p:nvPr/>
        </p:nvSpPr>
        <p:spPr bwMode="auto">
          <a:xfrm>
            <a:off x="1106904" y="4508364"/>
            <a:ext cx="7031706"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lnSpc>
                <a:spcPct val="135000"/>
              </a:lnSpc>
              <a:spcBef>
                <a:spcPts val="600"/>
              </a:spcBef>
              <a:spcAft>
                <a:spcPts val="600"/>
              </a:spcAft>
            </a:pPr>
            <a:r>
              <a:rPr lang="en-GB" sz="2200" b="1" smtClean="0">
                <a:solidFill>
                  <a:schemeClr val="accent2"/>
                </a:solidFill>
                <a:latin typeface="Arial" panose="020B0604020202020204" pitchFamily="34" charset="0"/>
                <a:cs typeface="Arial" panose="020B0604020202020204" pitchFamily="34" charset="0"/>
              </a:rPr>
              <a:t>Dùng ống hút nhỏ giọt để lấy một lượng chất lỏng</a:t>
            </a:r>
            <a:endParaRPr lang="en-US" sz="2200">
              <a:solidFill>
                <a:schemeClr val="accent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863" y="324800"/>
            <a:ext cx="5819868" cy="3845878"/>
          </a:xfrm>
          <a:prstGeom prst="rect">
            <a:avLst/>
          </a:prstGeom>
        </p:spPr>
      </p:pic>
      <p:sp>
        <p:nvSpPr>
          <p:cNvPr id="6" name="Text Box 19463"/>
          <p:cNvSpPr txBox="1">
            <a:spLocks noChangeArrowheads="1"/>
          </p:cNvSpPr>
          <p:nvPr/>
        </p:nvSpPr>
        <p:spPr bwMode="auto">
          <a:xfrm>
            <a:off x="2125250" y="4279764"/>
            <a:ext cx="5920460"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VNI-Times" pitchFamily="2" charset="0"/>
              </a:defRPr>
            </a:lvl1pPr>
            <a:lvl2pPr marL="742950" indent="-285750" eaLnBrk="0" hangingPunct="0">
              <a:defRPr sz="1200">
                <a:solidFill>
                  <a:schemeClr val="tx1"/>
                </a:solidFill>
                <a:latin typeface="VNI-Times" pitchFamily="2" charset="0"/>
              </a:defRPr>
            </a:lvl2pPr>
            <a:lvl3pPr marL="1143000" indent="-228600" eaLnBrk="0" hangingPunct="0">
              <a:defRPr sz="1200">
                <a:solidFill>
                  <a:schemeClr val="tx1"/>
                </a:solidFill>
                <a:latin typeface="VNI-Times" pitchFamily="2" charset="0"/>
              </a:defRPr>
            </a:lvl3pPr>
            <a:lvl4pPr marL="1600200" indent="-228600" eaLnBrk="0" hangingPunct="0">
              <a:defRPr sz="1200">
                <a:solidFill>
                  <a:schemeClr val="tx1"/>
                </a:solidFill>
                <a:latin typeface="VNI-Times" pitchFamily="2" charset="0"/>
              </a:defRPr>
            </a:lvl4pPr>
            <a:lvl5pPr marL="2057400" indent="-228600" eaLnBrk="0" hangingPunct="0">
              <a:defRPr sz="1200">
                <a:solidFill>
                  <a:schemeClr val="tx1"/>
                </a:solidFill>
                <a:latin typeface="VNI-Times" pitchFamily="2" charset="0"/>
              </a:defRPr>
            </a:lvl5pPr>
            <a:lvl6pPr marL="25146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6pPr>
            <a:lvl7pPr marL="29718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7pPr>
            <a:lvl8pPr marL="34290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8pPr>
            <a:lvl9pPr marL="3886200" indent="-228600" eaLnBrk="0" fontAlgn="base" hangingPunct="0">
              <a:spcBef>
                <a:spcPct val="0"/>
              </a:spcBef>
              <a:spcAft>
                <a:spcPct val="0"/>
              </a:spcAft>
              <a:buFont typeface="Arial" panose="020B0604020202020204" pitchFamily="34" charset="0"/>
              <a:defRPr sz="1200">
                <a:solidFill>
                  <a:schemeClr val="tx1"/>
                </a:solidFill>
                <a:latin typeface="VNI-Times" pitchFamily="2" charset="0"/>
              </a:defRPr>
            </a:lvl9pPr>
          </a:lstStyle>
          <a:p>
            <a:pPr eaLnBrk="1" hangingPunct="1">
              <a:lnSpc>
                <a:spcPct val="135000"/>
              </a:lnSpc>
              <a:spcBef>
                <a:spcPts val="600"/>
              </a:spcBef>
              <a:spcAft>
                <a:spcPts val="600"/>
              </a:spcAft>
            </a:pPr>
            <a:r>
              <a:rPr lang="en-GB" sz="2200" b="1" smtClean="0">
                <a:solidFill>
                  <a:schemeClr val="accent2"/>
                </a:solidFill>
                <a:latin typeface="Arial" panose="020B0604020202020204" pitchFamily="34" charset="0"/>
                <a:cs typeface="Arial" panose="020B0604020202020204" pitchFamily="34" charset="0"/>
              </a:rPr>
              <a:t>Dùng bình chia độ đo thể tích chất lỏng</a:t>
            </a:r>
            <a:endParaRPr lang="en-US" sz="220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45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Aemelia template">
  <a:themeElements>
    <a:clrScheme name="Custom 347">
      <a:dk1>
        <a:srgbClr val="073763"/>
      </a:dk1>
      <a:lt1>
        <a:srgbClr val="FFFFFF"/>
      </a:lt1>
      <a:dk2>
        <a:srgbClr val="3F4247"/>
      </a:dk2>
      <a:lt2>
        <a:srgbClr val="CFD9E1"/>
      </a:lt2>
      <a:accent1>
        <a:srgbClr val="6FA8DC"/>
      </a:accent1>
      <a:accent2>
        <a:srgbClr val="0B5394"/>
      </a:accent2>
      <a:accent3>
        <a:srgbClr val="9FC5E8"/>
      </a:accent3>
      <a:accent4>
        <a:srgbClr val="CFD9E1"/>
      </a:accent4>
      <a:accent5>
        <a:srgbClr val="A1EFFF"/>
      </a:accent5>
      <a:accent6>
        <a:srgbClr val="5AB1C9"/>
      </a:accent6>
      <a:hlink>
        <a:srgbClr val="0B539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TotalTime>
  <Words>1575</Words>
  <Application>Microsoft Office PowerPoint</Application>
  <PresentationFormat>On-screen Show (16:9)</PresentationFormat>
  <Paragraphs>205</Paragraphs>
  <Slides>36</Slides>
  <Notes>20</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Wingdings</vt:lpstr>
      <vt:lpstr>A3.NotoSans-San</vt:lpstr>
      <vt:lpstr>Times New Roman</vt:lpstr>
      <vt:lpstr>Calibri</vt:lpstr>
      <vt:lpstr>Montserrat</vt:lpstr>
      <vt:lpstr>VNI-Times</vt:lpstr>
      <vt:lpstr>Roboto</vt:lpstr>
      <vt:lpstr>Aemelia template</vt:lpstr>
      <vt:lpstr>PowerPoint Presentation</vt:lpstr>
      <vt:lpstr>PowerPoint Presentation</vt:lpstr>
      <vt:lpstr>Một số dụng cụ đo trong học tập môn khoa học tự nhiên</vt:lpstr>
      <vt:lpstr>PowerPoint Presentation</vt:lpstr>
      <vt:lpstr>PowerPoint Presentation</vt:lpstr>
      <vt:lpstr>PowerPoint Presentation</vt:lpstr>
      <vt:lpstr>Một số dụng cụ đo trong học tập môn khoa học tự nhiên</vt:lpstr>
      <vt:lpstr>PowerPoint Presentation</vt:lpstr>
      <vt:lpstr>PowerPoint Presentation</vt:lpstr>
      <vt:lpstr>KẾT LUẬN</vt:lpstr>
      <vt:lpstr>PowerPoint Presentation</vt:lpstr>
      <vt:lpstr>Đo thể tích của một hòn đá </vt:lpstr>
      <vt:lpstr>Thực hành</vt:lpstr>
      <vt:lpstr>Một số dụng cụ đo trong học tập môn khoa học tự nhiên</vt:lpstr>
      <vt:lpstr>Cách sử dụng kính lúp</vt:lpstr>
      <vt:lpstr>PowerPoint Presentation</vt:lpstr>
      <vt:lpstr>Thực hành</vt:lpstr>
      <vt:lpstr>Cách sử dụng kính hiển vi quang học</vt:lpstr>
      <vt:lpstr>Quan sát hình và cho biết tác dụng của các bộ phận chính trong kính hiển vi quang học.</vt:lpstr>
      <vt:lpstr>Cách sử dụng kính hiển vi quang học</vt:lpstr>
      <vt:lpstr>Cách bảo quản kính hiển vi quang học</vt:lpstr>
      <vt:lpstr>Thực hành</vt:lpstr>
      <vt:lpstr>Quy định an toàn trong phòng thực hành</vt:lpstr>
      <vt:lpstr>Quy định an toàn trong phòng thực hành</vt:lpstr>
      <vt:lpstr>Quy định an toàn trong phòng thực hành</vt:lpstr>
      <vt:lpstr>PowerPoint Presentation</vt:lpstr>
      <vt:lpstr>Quy định an toàn trong phòng thực hành</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TRANG-PC</cp:lastModifiedBy>
  <cp:revision>40</cp:revision>
  <dcterms:modified xsi:type="dcterms:W3CDTF">2023-09-18T04:09:30Z</dcterms:modified>
</cp:coreProperties>
</file>