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2" r:id="rId2"/>
    <p:sldId id="290" r:id="rId3"/>
    <p:sldId id="310" r:id="rId4"/>
    <p:sldId id="311" r:id="rId5"/>
    <p:sldId id="304" r:id="rId6"/>
    <p:sldId id="305" r:id="rId7"/>
    <p:sldId id="351" r:id="rId8"/>
    <p:sldId id="334" r:id="rId9"/>
    <p:sldId id="331" r:id="rId10"/>
    <p:sldId id="332" r:id="rId11"/>
    <p:sldId id="339" r:id="rId12"/>
    <p:sldId id="333" r:id="rId13"/>
    <p:sldId id="342" r:id="rId14"/>
    <p:sldId id="344" r:id="rId15"/>
    <p:sldId id="343" r:id="rId16"/>
    <p:sldId id="345" r:id="rId17"/>
    <p:sldId id="346" r:id="rId18"/>
    <p:sldId id="347" r:id="rId19"/>
    <p:sldId id="348" r:id="rId20"/>
    <p:sldId id="350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3300"/>
    <a:srgbClr val="FFCCFF"/>
    <a:srgbClr val="0000FF"/>
    <a:srgbClr val="000099"/>
    <a:srgbClr val="0066FF"/>
    <a:srgbClr val="FF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9"/>
    <p:restoredTop sz="91116"/>
  </p:normalViewPr>
  <p:slideViewPr>
    <p:cSldViewPr showGuides="1">
      <p:cViewPr>
        <p:scale>
          <a:sx n="70" d="100"/>
          <a:sy n="70" d="100"/>
        </p:scale>
        <p:origin x="-2886" y="-1116"/>
      </p:cViewPr>
      <p:guideLst>
        <p:guide orient="horz" pos="2160"/>
        <p:guide pos="28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.VnTime" panose="020B7200000000000000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>
                <a:latin typeface=".VnTime" panose="020B7200000000000000" pitchFamily="34" charset="0"/>
              </a:rPr>
              <a:t>‹#›</a:t>
            </a:fld>
            <a:endParaRPr lang="en-US" sz="1200" dirty="0"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29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6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>
              <a:buNone/>
            </a:pPr>
            <a:fld id="{9A0DB2DC-4C9A-4742-B13C-FB6460FD3503}" type="slidenum">
              <a:rPr lang="en-US" sz="1200" dirty="0">
                <a:latin typeface="Times New Roman" panose="02020603050405020304" pitchFamily="18" charset="0"/>
              </a:rPr>
              <a:t>‹#›</a:t>
            </a:fld>
            <a:endParaRPr lang="en-US" sz="1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66065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9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1.png"/><Relationship Id="rId5" Type="http://schemas.openxmlformats.org/officeDocument/2006/relationships/image" Target="../media/image36.wmf"/><Relationship Id="rId10" Type="http://schemas.openxmlformats.org/officeDocument/2006/relationships/image" Target="../media/image40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50.wmf"/><Relationship Id="rId3" Type="http://schemas.openxmlformats.org/officeDocument/2006/relationships/oleObject" Target="../embeddings/oleObject28.bin"/><Relationship Id="rId21" Type="http://schemas.openxmlformats.org/officeDocument/2006/relationships/oleObject" Target="../embeddings/oleObject36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47.wmf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20" Type="http://schemas.openxmlformats.org/officeDocument/2006/relationships/image" Target="../media/image53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6.wmf"/><Relationship Id="rId19" Type="http://schemas.openxmlformats.org/officeDocument/2006/relationships/image" Target="../media/image52.png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48.wmf"/><Relationship Id="rId22" Type="http://schemas.openxmlformats.org/officeDocument/2006/relationships/image" Target="../media/image5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57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6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58.wmf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58.wmf"/><Relationship Id="rId9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53.bin"/><Relationship Id="rId3" Type="http://schemas.openxmlformats.org/officeDocument/2006/relationships/image" Target="../media/image74.png"/><Relationship Id="rId21" Type="http://schemas.openxmlformats.org/officeDocument/2006/relationships/image" Target="../media/image73.wmf"/><Relationship Id="rId7" Type="http://schemas.openxmlformats.org/officeDocument/2006/relationships/image" Target="../media/image66.w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2.bin"/><Relationship Id="rId20" Type="http://schemas.openxmlformats.org/officeDocument/2006/relationships/oleObject" Target="../embeddings/oleObject54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49.bin"/><Relationship Id="rId19" Type="http://schemas.openxmlformats.org/officeDocument/2006/relationships/image" Target="../media/image72.wmf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5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22.png"/><Relationship Id="rId18" Type="http://schemas.openxmlformats.org/officeDocument/2006/relationships/oleObject" Target="../embeddings/oleObject16.bin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12" Type="http://schemas.openxmlformats.org/officeDocument/2006/relationships/image" Target="../media/image21.GIF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11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15" Type="http://schemas.openxmlformats.org/officeDocument/2006/relationships/image" Target="../media/image16.wmf"/><Relationship Id="rId10" Type="http://schemas.openxmlformats.org/officeDocument/2006/relationships/oleObject" Target="../embeddings/oleObject13.bin"/><Relationship Id="rId19" Type="http://schemas.openxmlformats.org/officeDocument/2006/relationships/image" Target="../media/image18.wmf"/><Relationship Id="rId4" Type="http://schemas.openxmlformats.org/officeDocument/2006/relationships/image" Target="../media/image19.GIF"/><Relationship Id="rId9" Type="http://schemas.openxmlformats.org/officeDocument/2006/relationships/image" Target="../media/image14.wmf"/><Relationship Id="rId14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0.png"/><Relationship Id="rId4" Type="http://schemas.openxmlformats.org/officeDocument/2006/relationships/image" Target="../media/image27.wmf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35.png"/><Relationship Id="rId4" Type="http://schemas.openxmlformats.org/officeDocument/2006/relationships/image" Target="../media/image31.wmf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endParaRPr dirty="0"/>
          </a:p>
        </p:txBody>
      </p:sp>
      <p:sp>
        <p:nvSpPr>
          <p:cNvPr id="1331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dirty="0"/>
          </a:p>
        </p:txBody>
      </p:sp>
      <p:sp>
        <p:nvSpPr>
          <p:cNvPr id="13316" name="WordArt 4" descr="ROSETU~1"/>
          <p:cNvSpPr>
            <a:spLocks noTextEdit="1"/>
          </p:cNvSpPr>
          <p:nvPr/>
        </p:nvSpPr>
        <p:spPr>
          <a:xfrm>
            <a:off x="2209800" y="609600"/>
            <a:ext cx="4495800" cy="22860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normAutofit lnSpcReduction="10000"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l" eaLnBrk="0" hangingPunct="0"/>
            <a:r>
              <a:rPr lang="en-GB" altLang="en-US" sz="8000">
                <a:blipFill rotWithShape="0">
                  <a:blip r:embed="rId2"/>
                  <a:stretch>
                    <a:fillRect/>
                  </a:stretch>
                </a:blipFill>
                <a:latin typeface="VNI-Times" pitchFamily="2" charset="0"/>
                <a:ea typeface="VNI-Times" pitchFamily="2" charset="0"/>
              </a:rPr>
              <a:t>KÍNH CHAØO QUYÙ THAÀY COÂ GIAÙO</a:t>
            </a:r>
          </a:p>
          <a:p>
            <a:pPr algn="l" eaLnBrk="0" hangingPunct="0"/>
            <a:r>
              <a:rPr lang="en-GB" altLang="en-US" sz="8000">
                <a:blipFill rotWithShape="0">
                  <a:blip r:embed="rId2"/>
                  <a:stretch>
                    <a:fillRect/>
                  </a:stretch>
                </a:blipFill>
                <a:latin typeface="VNI-Times" pitchFamily="2" charset="0"/>
                <a:ea typeface="VNI-Times" pitchFamily="2" charset="0"/>
              </a:rPr>
              <a:t> VEÀ DÖÏ GIÔØ HOÏC HOÂM NAY</a:t>
            </a:r>
          </a:p>
        </p:txBody>
      </p:sp>
      <p:sp>
        <p:nvSpPr>
          <p:cNvPr id="13317" name="WordArt 5"/>
          <p:cNvSpPr>
            <a:spLocks noTextEdit="1"/>
          </p:cNvSpPr>
          <p:nvPr/>
        </p:nvSpPr>
        <p:spPr>
          <a:xfrm>
            <a:off x="2286000" y="3429000"/>
            <a:ext cx="4495800" cy="914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023"/>
              </a:avLst>
            </a:prstTxWarp>
            <a:normAutofit/>
          </a:bodyPr>
          <a:lstStyle/>
          <a:p>
            <a:pPr algn="l" eaLnBrk="0" hangingPunct="0"/>
            <a:r>
              <a:rPr lang="en-GB" altLang="en-US" sz="18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66"/>
                </a:solidFill>
                <a:latin typeface="VNI-Auchon" charset="0"/>
                <a:ea typeface="VNI-Auchon" charset="0"/>
              </a:rPr>
              <a:t>CHUÙC CAÙC EM HOÏC SINH </a:t>
            </a:r>
          </a:p>
          <a:p>
            <a:pPr algn="l" eaLnBrk="0" hangingPunct="0"/>
            <a:r>
              <a:rPr lang="en-GB" altLang="en-US" sz="180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66"/>
                </a:solidFill>
                <a:latin typeface="VNI-Auchon" charset="0"/>
                <a:ea typeface="VNI-Auchon" charset="0"/>
              </a:rPr>
              <a:t>COÙ MOÄT TIEÁT HOÏC BOÅ ÍCH</a:t>
            </a:r>
          </a:p>
        </p:txBody>
      </p:sp>
      <p:pic>
        <p:nvPicPr>
          <p:cNvPr id="13318" name="Picture 2" descr="hoa"/>
          <p:cNvPicPr>
            <a:picLocks noChangeAspect="1"/>
          </p:cNvPicPr>
          <p:nvPr/>
        </p:nvPicPr>
        <p:blipFill>
          <a:blip r:embed="rId3">
            <a:lum contrast="18000"/>
          </a:blip>
          <a:stretch>
            <a:fillRect/>
          </a:stretch>
        </p:blipFill>
        <p:spPr>
          <a:xfrm>
            <a:off x="-228600" y="0"/>
            <a:ext cx="9906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Rectangle 13"/>
          <p:cNvSpPr/>
          <p:nvPr/>
        </p:nvSpPr>
        <p:spPr>
          <a:xfrm>
            <a:off x="914400" y="381000"/>
            <a:ext cx="7484110" cy="138366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MỘT SỐ HỆ THỨC VỀ CẠNH VÀ GÓC </a:t>
            </a:r>
          </a:p>
          <a:p>
            <a:pPr algn="ctr">
              <a:buNone/>
            </a:pPr>
            <a:r>
              <a:rPr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 TAM GIÁC VUÔNG</a:t>
            </a:r>
          </a:p>
          <a:p>
            <a:pPr algn="ctr"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ỨNG DỤNG THỰC TẾ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304800" y="1981200"/>
            <a:ext cx="1054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altLang="x-none" sz="24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59229" y="2713330"/>
            <a:ext cx="5886059" cy="875176"/>
          </a:xfrm>
          <a:prstGeom prst="rect">
            <a:avLst/>
          </a:prstGeom>
          <a:blipFill>
            <a:blip r:embed="rId3"/>
            <a:stretch>
              <a:fillRect l="-1656" t="-5556" b="-11111"/>
            </a:stretch>
          </a:blipFill>
        </p:spPr>
        <p:txBody>
          <a:bodyPr/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kern="1200" cap="none" spc="0" normalizeH="0" baseline="0" noProof="0">
                <a:noFill/>
                <a:latin typeface="Arial" panose="020B0604020202020204" pitchFamily="34" charset="0"/>
                <a:ea typeface="+mn-ea"/>
                <a:cs typeface="+mn-cs"/>
              </a:rPr>
              <a:t> 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77888" y="3652838"/>
            <a:ext cx="1295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 có : </a:t>
            </a:r>
            <a:endParaRPr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173288" y="3587750"/>
          <a:ext cx="1524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r:id="rId4" imgW="761365" imgH="393700" progId="Equation.DSMT4">
                  <p:embed/>
                </p:oleObj>
              </mc:Choice>
              <mc:Fallback>
                <p:oleObj r:id="rId4" imgW="761365" imgH="393700" progId="Equation.DSMT4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3288" y="3587750"/>
                        <a:ext cx="1524000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697288" y="3587750"/>
          <a:ext cx="5334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r:id="rId6" imgW="266700" imgH="393065" progId="Equation.DSMT4">
                  <p:embed/>
                </p:oleObj>
              </mc:Choice>
              <mc:Fallback>
                <p:oleObj r:id="rId6" imgW="266700" imgH="393065" progId="Equation.DSMT4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7288" y="3587750"/>
                        <a:ext cx="533400" cy="78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2249488" y="4495800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r:id="rId8" imgW="862965" imgH="228600" progId="Equation.DSMT4">
                  <p:embed/>
                </p:oleObj>
              </mc:Choice>
              <mc:Fallback>
                <p:oleObj r:id="rId8" imgW="862965" imgH="2286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49488" y="4495800"/>
                        <a:ext cx="1727200" cy="457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48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7400" y="457200"/>
            <a:ext cx="7010400" cy="116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53188" y="1752600"/>
            <a:ext cx="2459037" cy="272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32"/>
          <p:cNvSpPr txBox="1"/>
          <p:nvPr/>
        </p:nvSpPr>
        <p:spPr>
          <a:xfrm>
            <a:off x="0" y="457200"/>
            <a:ext cx="2209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2</a:t>
            </a:r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x-none" sz="24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Line 51"/>
          <p:cNvSpPr/>
          <p:nvPr/>
        </p:nvSpPr>
        <p:spPr>
          <a:xfrm>
            <a:off x="1143000" y="5073650"/>
            <a:ext cx="7924800" cy="317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1" name="Picture 41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514600"/>
            <a:ext cx="3990975" cy="418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5" name="Text Box 4104"/>
          <p:cNvSpPr txBox="1"/>
          <p:nvPr/>
        </p:nvSpPr>
        <p:spPr>
          <a:xfrm>
            <a:off x="434975" y="2787650"/>
            <a:ext cx="4191000" cy="30464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2400" b="1" u="sng" dirty="0" err="1">
                <a:solidFill>
                  <a:schemeClr val="accent2"/>
                </a:solidFill>
                <a:latin typeface=".VnTime" panose="020B7200000000000000" pitchFamily="34" charset="0"/>
              </a:rPr>
              <a:t>Gi¶i</a:t>
            </a:r>
            <a:r>
              <a:rPr sz="2400" b="1" u="sng" dirty="0">
                <a:solidFill>
                  <a:schemeClr val="accent2"/>
                </a:solidFill>
                <a:latin typeface=".VnTime" panose="020B7200000000000000" pitchFamily="34" charset="0"/>
              </a:rPr>
              <a:t>:</a:t>
            </a:r>
          </a:p>
          <a:p>
            <a:r>
              <a:rPr sz="2400" dirty="0" err="1">
                <a:solidFill>
                  <a:schemeClr val="accent2"/>
                </a:solidFill>
                <a:latin typeface=".VnTime" panose="020B7200000000000000" pitchFamily="34" charset="0"/>
              </a:rPr>
              <a:t>Sau</a:t>
            </a:r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 5 </a:t>
            </a:r>
            <a:r>
              <a:rPr sz="2400" dirty="0" err="1">
                <a:solidFill>
                  <a:schemeClr val="accent2"/>
                </a:solidFill>
                <a:latin typeface=".VnTime" panose="020B7200000000000000" pitchFamily="34" charset="0"/>
              </a:rPr>
              <a:t>phót</a:t>
            </a:r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 </a:t>
            </a:r>
            <a:r>
              <a:rPr sz="2400" dirty="0" err="1">
                <a:solidFill>
                  <a:schemeClr val="accent2"/>
                </a:solidFill>
                <a:latin typeface=".VnTime" panose="020B7200000000000000" pitchFamily="34" charset="0"/>
              </a:rPr>
              <a:t>thuyÒn</a:t>
            </a:r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 ®i ®­</a:t>
            </a:r>
            <a:r>
              <a:rPr sz="2400" dirty="0" err="1">
                <a:solidFill>
                  <a:schemeClr val="accent2"/>
                </a:solidFill>
                <a:latin typeface=".VnTime" panose="020B7200000000000000" pitchFamily="34" charset="0"/>
              </a:rPr>
              <a:t>îc</a:t>
            </a:r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 </a:t>
            </a:r>
            <a:r>
              <a:rPr sz="2400" dirty="0" err="1">
                <a:solidFill>
                  <a:schemeClr val="accent2"/>
                </a:solidFill>
                <a:latin typeface=".VnTime" panose="020B7200000000000000" pitchFamily="34" charset="0"/>
              </a:rPr>
              <a:t>qu·ng</a:t>
            </a:r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 ®­</a:t>
            </a:r>
            <a:r>
              <a:rPr sz="2400" dirty="0" err="1">
                <a:solidFill>
                  <a:schemeClr val="accent2"/>
                </a:solidFill>
                <a:latin typeface=".VnTime" panose="020B7200000000000000" pitchFamily="34" charset="0"/>
              </a:rPr>
              <a:t>êng</a:t>
            </a:r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 lµ:</a:t>
            </a:r>
          </a:p>
          <a:p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AC = 2000: 60. 5 </a:t>
            </a:r>
            <a:r>
              <a:rPr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  167(m)</a:t>
            </a:r>
          </a:p>
          <a:p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BÒ </a:t>
            </a:r>
            <a:r>
              <a:rPr sz="2400" dirty="0" err="1">
                <a:solidFill>
                  <a:schemeClr val="accent2"/>
                </a:solidFill>
                <a:latin typeface=".VnTime" panose="020B7200000000000000" pitchFamily="34" charset="0"/>
              </a:rPr>
              <a:t>réng</a:t>
            </a:r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 </a:t>
            </a:r>
            <a:r>
              <a:rPr sz="2400" dirty="0" err="1">
                <a:solidFill>
                  <a:schemeClr val="accent2"/>
                </a:solidFill>
                <a:latin typeface=".VnTime" panose="020B7200000000000000" pitchFamily="34" charset="0"/>
              </a:rPr>
              <a:t>cña</a:t>
            </a:r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 </a:t>
            </a:r>
            <a:r>
              <a:rPr sz="2400" dirty="0" err="1">
                <a:solidFill>
                  <a:schemeClr val="accent2"/>
                </a:solidFill>
                <a:latin typeface=".VnTime" panose="020B7200000000000000" pitchFamily="34" charset="0"/>
              </a:rPr>
              <a:t>s«ng</a:t>
            </a:r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 lµ:  </a:t>
            </a:r>
          </a:p>
          <a:p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 AB = AC. sin C </a:t>
            </a:r>
            <a:r>
              <a:rPr lang="en-US" sz="2400" dirty="0" smtClean="0">
                <a:solidFill>
                  <a:schemeClr val="accent2"/>
                </a:solidFill>
                <a:latin typeface=".VnTime" panose="020B7200000000000000" pitchFamily="34" charset="0"/>
              </a:rPr>
              <a:t>( &lt; A = &lt; C )</a:t>
            </a:r>
          </a:p>
          <a:p>
            <a:r>
              <a:rPr sz="2400" dirty="0" smtClean="0">
                <a:solidFill>
                  <a:schemeClr val="accent2"/>
                </a:solidFill>
                <a:latin typeface=".VnTime" panose="020B7200000000000000" pitchFamily="34" charset="0"/>
              </a:rPr>
              <a:t>AB </a:t>
            </a:r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= AC. sin 70</a:t>
            </a:r>
            <a:r>
              <a:rPr sz="2400" baseline="30000" dirty="0">
                <a:solidFill>
                  <a:schemeClr val="accent2"/>
                </a:solidFill>
                <a:latin typeface=".VnTime" panose="020B7200000000000000" pitchFamily="34" charset="0"/>
              </a:rPr>
              <a:t>0</a:t>
            </a:r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 ≈</a:t>
            </a:r>
            <a:r>
              <a:rPr sz="2400" dirty="0">
                <a:solidFill>
                  <a:schemeClr val="accent2"/>
                </a:solidFill>
                <a:latin typeface="Times New Roman" panose="02020603050405020304" pitchFamily="18" charset="0"/>
              </a:rPr>
              <a:t> </a:t>
            </a:r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167. sin70</a:t>
            </a:r>
            <a:r>
              <a:rPr sz="2400" baseline="30000" dirty="0">
                <a:solidFill>
                  <a:schemeClr val="accent2"/>
                </a:solidFill>
                <a:latin typeface=".VnTime" panose="020B7200000000000000" pitchFamily="34" charset="0"/>
              </a:rPr>
              <a:t>0</a:t>
            </a:r>
            <a:r>
              <a:rPr sz="2400" dirty="0">
                <a:solidFill>
                  <a:schemeClr val="accent2"/>
                </a:solidFill>
                <a:latin typeface=".VnTime" panose="020B7200000000000000" pitchFamily="34" charset="0"/>
              </a:rPr>
              <a:t>                   		     ≈ 157(m) </a:t>
            </a:r>
          </a:p>
        </p:txBody>
      </p:sp>
      <p:sp>
        <p:nvSpPr>
          <p:cNvPr id="16395" name="Text Box 16394"/>
          <p:cNvSpPr txBox="1"/>
          <p:nvPr/>
        </p:nvSpPr>
        <p:spPr>
          <a:xfrm>
            <a:off x="228600" y="76200"/>
            <a:ext cx="8710295" cy="2030095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sz="2800" b="1" u="sng" dirty="0" err="1">
                <a:solidFill>
                  <a:srgbClr val="0000FF"/>
                </a:solidFill>
                <a:latin typeface=".VnTime" panose="020B7200000000000000" pitchFamily="34" charset="0"/>
                <a:sym typeface="+mn-ea"/>
              </a:rPr>
              <a:t>Bµi</a:t>
            </a:r>
            <a:r>
              <a:rPr sz="2800" b="1" u="sng">
                <a:solidFill>
                  <a:srgbClr val="0000FF"/>
                </a:solidFill>
                <a:latin typeface=".VnTime" panose="020B7200000000000000" pitchFamily="34" charset="0"/>
                <a:sym typeface="+mn-ea"/>
              </a:rPr>
              <a:t> </a:t>
            </a:r>
            <a:r>
              <a:rPr lang="en-US" sz="2800" b="1" u="sng">
                <a:solidFill>
                  <a:srgbClr val="0000FF"/>
                </a:solidFill>
                <a:latin typeface=".VnTime" panose="020B7200000000000000" pitchFamily="34" charset="0"/>
                <a:sym typeface="+mn-ea"/>
              </a:rPr>
              <a:t>3</a:t>
            </a:r>
            <a:endParaRPr sz="2800" dirty="0" err="1">
              <a:solidFill>
                <a:srgbClr val="0000FF"/>
              </a:solidFill>
              <a:latin typeface=".VnTime" panose="020B7200000000000000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Mét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con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thuyÒn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víi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vËn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tèc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2km/h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v­ît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qua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mét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khóc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s«ng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n­íc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ch¶y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m¹nh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mÊt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5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phót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.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BiÕt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r»ng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>
                <a:solidFill>
                  <a:srgbClr val="0000FF"/>
                </a:solidFill>
                <a:latin typeface=".VnTime" panose="020B7200000000000000" pitchFamily="34" charset="0"/>
              </a:rPr>
              <a:t>®­êng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®i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thuyÒn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t¹o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víi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bê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mét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gãc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70</a:t>
            </a:r>
            <a:r>
              <a:rPr sz="2800" baseline="30000">
                <a:solidFill>
                  <a:srgbClr val="0000FF"/>
                </a:solidFill>
                <a:latin typeface=".VnTime" panose="020B7200000000000000" pitchFamily="34" charset="0"/>
              </a:rPr>
              <a:t>0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.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TÝnh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chiÒu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réng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cña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khóc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.VnTime" panose="020B7200000000000000" pitchFamily="34" charset="0"/>
              </a:rPr>
              <a:t>s«ng</a:t>
            </a:r>
            <a:r>
              <a:rPr sz="2800">
                <a:solidFill>
                  <a:srgbClr val="0000FF"/>
                </a:solidFill>
                <a:latin typeface=".VnTime" panose="020B7200000000000000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1620838" y="2286000"/>
          <a:ext cx="180816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r:id="rId3" imgW="850265" imgH="393700" progId="Equation.DSMT4">
                  <p:embed/>
                </p:oleObj>
              </mc:Choice>
              <mc:Fallback>
                <p:oleObj r:id="rId3" imgW="850265" imgH="393700" progId="Equation.DSMT4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20838" y="2286000"/>
                        <a:ext cx="1808162" cy="8905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293688" y="1981200"/>
            <a:ext cx="138271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AB: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457200" y="3200400"/>
          <a:ext cx="26447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r:id="rId5" imgW="1244600" imgH="203200" progId="Equation.DSMT4">
                  <p:embed/>
                </p:oleObj>
              </mc:Choice>
              <mc:Fallback>
                <p:oleObj r:id="rId5" imgW="1244600" imgH="203200" progId="Equation.DSMT4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200400"/>
                        <a:ext cx="2644775" cy="460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2968625" y="3200400"/>
          <a:ext cx="31575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8" r:id="rId7" imgW="1485900" imgH="228600" progId="Equation.DSMT4">
                  <p:embed/>
                </p:oleObj>
              </mc:Choice>
              <mc:Fallback>
                <p:oleObj r:id="rId7" imgW="1485900" imgH="228600" progId="Equation.DSMT4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968625" y="3200400"/>
                        <a:ext cx="3157538" cy="517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17488" y="4038600"/>
            <a:ext cx="6107112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tam giác ACD , kẻ đường cao AH:</a:t>
            </a:r>
            <a:endParaRPr lang="vi-VN" altLang="x-none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750888" y="4478338"/>
          <a:ext cx="2698750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9" r:id="rId9" imgW="1269365" imgH="203200" progId="Equation.DSMT4">
                  <p:embed/>
                </p:oleObj>
              </mc:Choice>
              <mc:Fallback>
                <p:oleObj r:id="rId9" imgW="1269365" imgH="203200" progId="Equation.DSMT4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0888" y="4478338"/>
                        <a:ext cx="2698750" cy="4587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3414713" y="4533900"/>
          <a:ext cx="2725737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r:id="rId11" imgW="1282700" imgH="203200" progId="Equation.DSMT4">
                  <p:embed/>
                </p:oleObj>
              </mc:Choice>
              <mc:Fallback>
                <p:oleObj r:id="rId11" imgW="1282700" imgH="203200" progId="Equation.DSMT4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14713" y="4533900"/>
                        <a:ext cx="2725737" cy="460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23863" y="5213350"/>
            <a:ext cx="10795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 :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1433513" y="5003800"/>
          <a:ext cx="21050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r:id="rId13" imgW="989965" imgH="393700" progId="Equation.DSMT4">
                  <p:embed/>
                </p:oleObj>
              </mc:Choice>
              <mc:Fallback>
                <p:oleObj r:id="rId13" imgW="989965" imgH="393700" progId="Equation.DSMT4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433513" y="5003800"/>
                        <a:ext cx="2105025" cy="889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5334000" y="5103813"/>
          <a:ext cx="1916113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r:id="rId15" imgW="901065" imgH="228600" progId="Equation.DSMT4">
                  <p:embed/>
                </p:oleObj>
              </mc:Choice>
              <mc:Fallback>
                <p:oleObj r:id="rId15" imgW="901065" imgH="228600" progId="Equation.DSMT4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334000" y="5103813"/>
                        <a:ext cx="1916113" cy="5159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/>
        </p:nvGraphicFramePr>
        <p:xfrm>
          <a:off x="3494088" y="4997450"/>
          <a:ext cx="1728787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r:id="rId17" imgW="812165" imgH="419100" progId="Equation.DSMT4">
                  <p:embed/>
                </p:oleObj>
              </mc:Choice>
              <mc:Fallback>
                <p:oleObj r:id="rId17" imgW="812165" imgH="419100" progId="Equation.DSMT4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494088" y="4997450"/>
                        <a:ext cx="1728787" cy="9461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278" name="Picture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133600" y="381000"/>
            <a:ext cx="65532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9" name="Picture 1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172200" y="1949450"/>
            <a:ext cx="2743200" cy="2108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32"/>
          <p:cNvSpPr txBox="1"/>
          <p:nvPr/>
        </p:nvSpPr>
        <p:spPr>
          <a:xfrm>
            <a:off x="0" y="457200"/>
            <a:ext cx="228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4</a:t>
            </a:r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x-none" sz="24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2"/>
          <p:cNvSpPr txBox="1"/>
          <p:nvPr/>
        </p:nvSpPr>
        <p:spPr>
          <a:xfrm>
            <a:off x="850900" y="1371600"/>
            <a:ext cx="1054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altLang="x-none" sz="24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4688" y="2514600"/>
            <a:ext cx="1382712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7426" name="Object 4"/>
          <p:cNvGraphicFramePr>
            <a:graphicFrameLocks noChangeAspect="1"/>
          </p:cNvGraphicFramePr>
          <p:nvPr/>
        </p:nvGraphicFramePr>
        <p:xfrm>
          <a:off x="381000" y="3581400"/>
          <a:ext cx="12541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r:id="rId21" imgW="609600" imgH="254000" progId="Equation.DSMT4">
                  <p:embed/>
                </p:oleObj>
              </mc:Choice>
              <mc:Fallback>
                <p:oleObj r:id="rId21" imgW="609600" imgH="254000" progId="Equation.DSMT4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1000" y="3581400"/>
                        <a:ext cx="1254125" cy="5222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  <p:bldP spid="2" grpId="0"/>
      <p:bldP spid="4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45415" y="117475"/>
            <a:ext cx="8853170" cy="58356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32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Bài 5</a:t>
            </a:r>
            <a:r>
              <a:rPr lang="en-US" sz="3200" b="1" i="1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  <a:r>
              <a:rPr lang="en-US" sz="3200" b="0">
                <a:solidFill>
                  <a:srgbClr val="333333"/>
                </a:solidFill>
                <a:latin typeface="Times New Roman" panose="02020603050405020304" pitchFamily="18" charset="0"/>
              </a:rPr>
              <a:t> Tìm chiều cao của cây trong hình vẽ dưới đây</a:t>
            </a:r>
            <a:endParaRPr lang="en-GB" altLang="en-US" sz="3200"/>
          </a:p>
        </p:txBody>
      </p:sp>
      <p:pic>
        <p:nvPicPr>
          <p:cNvPr id="2" name="Content Placeholder -2147482563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036060" y="981075"/>
            <a:ext cx="4882515" cy="2906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" name="Text Box 33"/>
          <p:cNvSpPr txBox="1"/>
          <p:nvPr/>
        </p:nvSpPr>
        <p:spPr>
          <a:xfrm>
            <a:off x="179705" y="1052830"/>
            <a:ext cx="431800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ＭＳ 明朝" charset="0"/>
                <a:sym typeface="+mn-ea"/>
              </a:rPr>
              <a:t>Tam giác ADB vuông tại D.</a:t>
            </a:r>
            <a:endParaRPr lang="en-US" altLang="en-US" sz="2800" b="1">
              <a:solidFill>
                <a:srgbClr val="00B0F0"/>
              </a:solidFill>
              <a:latin typeface="Times New Roman" panose="02020603050405020304" pitchFamily="18" charset="0"/>
              <a:cs typeface="ＭＳ 明朝" charset="0"/>
              <a:sym typeface="+mn-ea"/>
            </a:endParaRPr>
          </a:p>
        </p:txBody>
      </p:sp>
      <p:graphicFrame>
        <p:nvGraphicFramePr>
          <p:cNvPr id="35" name="Content Placeholder 34">
            <a:hlinkClick r:id="" action="ppaction://ole?verb=0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684066" y="1628913"/>
          <a:ext cx="1657350" cy="85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r:id="rId4" imgW="762000" imgH="393700" progId="Equation.KSEE3">
                  <p:embed/>
                </p:oleObj>
              </mc:Choice>
              <mc:Fallback>
                <p:oleObj r:id="rId4" imgW="7620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066" y="1628913"/>
                        <a:ext cx="1657350" cy="85471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Content Placeholder 37">
            <a:hlinkClick r:id="" action="ppaction://ole?verb=0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1573" y="2637392"/>
          <a:ext cx="2522220" cy="94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r:id="rId6" imgW="1054100" imgH="393700" progId="Equation.KSEE3">
                  <p:embed/>
                </p:oleObj>
              </mc:Choice>
              <mc:Fallback>
                <p:oleObj r:id="rId6" imgW="10541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573" y="2637392"/>
                        <a:ext cx="2522220" cy="9410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11">
            <a:hlinkClick r:id="" action="ppaction://ole?verb=0"/>
          </p:cNvPr>
          <p:cNvGraphicFramePr>
            <a:graphicFrameLocks noGrp="1" noChangeAspect="1"/>
          </p:cNvGraphicFramePr>
          <p:nvPr>
            <p:ph sz="quarter" idx="4"/>
          </p:nvPr>
        </p:nvGraphicFramePr>
        <p:xfrm>
          <a:off x="538968" y="3887389"/>
          <a:ext cx="39211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8" imgW="1638300" imgH="203200" progId="Equation.KSEE3">
                  <p:embed/>
                </p:oleObj>
              </mc:Choice>
              <mc:Fallback>
                <p:oleObj r:id="rId8" imgW="1638300" imgH="2032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38968" y="3887389"/>
                        <a:ext cx="3921125" cy="4857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/>
          <p:cNvSpPr txBox="1"/>
          <p:nvPr/>
        </p:nvSpPr>
        <p:spPr>
          <a:xfrm>
            <a:off x="539115" y="4941570"/>
            <a:ext cx="608076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Times New Roman" panose="02020603050405020304" pitchFamily="18" charset="0"/>
                <a:sym typeface="+mn-ea"/>
              </a:rPr>
              <a:t>chiều cao của cây: 1,7 + 21 =22,7 m</a:t>
            </a:r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45415" y="117475"/>
            <a:ext cx="8853170" cy="55308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3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Bài 6:</a:t>
            </a:r>
            <a:r>
              <a:rPr lang="en-US" sz="3000" b="0">
                <a:solidFill>
                  <a:srgbClr val="333333"/>
                </a:solidFill>
                <a:latin typeface="Times New Roman" panose="02020603050405020304" pitchFamily="18" charset="0"/>
              </a:rPr>
              <a:t> Tìm chiều cao của tòa nhà trong hình vẽ dưới đây</a:t>
            </a:r>
          </a:p>
        </p:txBody>
      </p:sp>
      <p:graphicFrame>
        <p:nvGraphicFramePr>
          <p:cNvPr id="35" name="Content Placeholder 34">
            <a:hlinkClick r:id="" action="ppaction://ole?verb=0"/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683963" y="4365763"/>
          <a:ext cx="1657350" cy="85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0" r:id="rId3" imgW="762000" imgH="393700" progId="Equation.KSEE3">
                  <p:embed/>
                </p:oleObj>
              </mc:Choice>
              <mc:Fallback>
                <p:oleObj r:id="rId3" imgW="7620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963" y="4365763"/>
                        <a:ext cx="1657350" cy="85471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Content Placeholder 37">
            <a:hlinkClick r:id="" action="ppaction://ole?verb=0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361101" y="4365763"/>
          <a:ext cx="2522220" cy="94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r:id="rId5" imgW="1054100" imgH="393700" progId="Equation.KSEE3">
                  <p:embed/>
                </p:oleObj>
              </mc:Choice>
              <mc:Fallback>
                <p:oleObj r:id="rId5" imgW="10541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1101" y="4365763"/>
                        <a:ext cx="2522220" cy="9410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11">
            <a:hlinkClick r:id="" action="ppaction://ole?verb=0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653415" y="5445760"/>
          <a:ext cx="434721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r:id="rId7" imgW="1828800" imgH="228600" progId="Equation.KSEE3">
                  <p:embed/>
                </p:oleObj>
              </mc:Choice>
              <mc:Fallback>
                <p:oleObj r:id="rId7" imgW="1828800" imgH="2286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53415" y="5445760"/>
                        <a:ext cx="4347210" cy="5429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/>
          <p:cNvSpPr txBox="1"/>
          <p:nvPr/>
        </p:nvSpPr>
        <p:spPr>
          <a:xfrm>
            <a:off x="539750" y="6021705"/>
            <a:ext cx="52273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>
                <a:solidFill>
                  <a:srgbClr val="333333"/>
                </a:solidFill>
                <a:latin typeface="Times New Roman" panose="02020603050405020304" pitchFamily="18" charset="0"/>
                <a:sym typeface="+mn-ea"/>
              </a:rPr>
              <a:t>chiều cao của tòa nhà: 73,62 m</a:t>
            </a:r>
            <a:endParaRPr lang="en-GB" altLang="en-US"/>
          </a:p>
        </p:txBody>
      </p:sp>
      <p:pic>
        <p:nvPicPr>
          <p:cNvPr id="2" name="Content Placeholder -2147482561"/>
          <p:cNvPicPr>
            <a:picLocks noGrp="1" noChangeAspect="1"/>
          </p:cNvPicPr>
          <p:nvPr>
            <p:ph sz="quarter" idx="4"/>
          </p:nvPr>
        </p:nvPicPr>
        <p:blipFill>
          <a:blip r:embed="rId9"/>
          <a:stretch>
            <a:fillRect/>
          </a:stretch>
        </p:blipFill>
        <p:spPr>
          <a:xfrm>
            <a:off x="2195830" y="836930"/>
            <a:ext cx="5178425" cy="31089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4932045" y="3429000"/>
            <a:ext cx="440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4883150" y="693420"/>
            <a:ext cx="440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2052320" y="3285490"/>
            <a:ext cx="440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604520" y="3717290"/>
            <a:ext cx="42983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ＭＳ 明朝" charset="0"/>
                <a:sym typeface="+mn-ea"/>
              </a:rPr>
              <a:t>Tam giác ABC vuông tại A.</a:t>
            </a:r>
            <a:endParaRPr lang="en-US" altLang="en-US" sz="2800" b="1">
              <a:solidFill>
                <a:srgbClr val="00B0F0"/>
              </a:solidFill>
              <a:latin typeface="Times New Roman" panose="02020603050405020304" pitchFamily="18" charset="0"/>
              <a:cs typeface="ＭＳ 明朝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5" grpId="0"/>
      <p:bldP spid="5" grpId="1"/>
      <p:bldP spid="7" grpId="0"/>
      <p:bldP spid="7" grpId="1"/>
      <p:bldP spid="6" grpId="0"/>
      <p:bldP spid="6" grpId="1"/>
      <p:bldP spid="34" grpId="0"/>
      <p:bldP spid="3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45415" y="117475"/>
            <a:ext cx="8853170" cy="55308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3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Bài 7</a:t>
            </a:r>
            <a:r>
              <a:rPr lang="en-US" sz="3000" b="1" i="1">
                <a:solidFill>
                  <a:srgbClr val="333333"/>
                </a:solidFill>
                <a:latin typeface="Times New Roman" panose="02020603050405020304" pitchFamily="18" charset="0"/>
              </a:rPr>
              <a:t>:</a:t>
            </a:r>
            <a:r>
              <a:rPr lang="en-US" sz="3000" b="0">
                <a:solidFill>
                  <a:srgbClr val="333333"/>
                </a:solidFill>
                <a:latin typeface="Times New Roman" panose="02020603050405020304" pitchFamily="18" charset="0"/>
              </a:rPr>
              <a:t> Tìm chiều cao của tòa nhà trong hình vẽ dưới đây</a:t>
            </a:r>
          </a:p>
        </p:txBody>
      </p:sp>
      <p:sp>
        <p:nvSpPr>
          <p:cNvPr id="34" name="Text Box 33"/>
          <p:cNvSpPr txBox="1"/>
          <p:nvPr/>
        </p:nvSpPr>
        <p:spPr>
          <a:xfrm>
            <a:off x="395605" y="765175"/>
            <a:ext cx="429831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ＭＳ 明朝" charset="0"/>
                <a:sym typeface="+mn-ea"/>
              </a:rPr>
              <a:t>Tam giác ABC vuông tại A.</a:t>
            </a:r>
            <a:endParaRPr lang="en-US" altLang="en-US" sz="2800" b="1">
              <a:solidFill>
                <a:srgbClr val="00B0F0"/>
              </a:solidFill>
              <a:latin typeface="Times New Roman" panose="02020603050405020304" pitchFamily="18" charset="0"/>
              <a:cs typeface="ＭＳ 明朝" charset="0"/>
              <a:sym typeface="+mn-ea"/>
            </a:endParaRPr>
          </a:p>
        </p:txBody>
      </p:sp>
      <p:graphicFrame>
        <p:nvGraphicFramePr>
          <p:cNvPr id="35" name="Content Placeholder 34">
            <a:hlinkClick r:id="" action="ppaction://ole?verb=0"/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827473" y="1557158"/>
          <a:ext cx="1657350" cy="854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r:id="rId3" imgW="762000" imgH="393700" progId="Equation.KSEE3">
                  <p:embed/>
                </p:oleObj>
              </mc:Choice>
              <mc:Fallback>
                <p:oleObj r:id="rId3" imgW="7620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473" y="1557158"/>
                        <a:ext cx="1657350" cy="85471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Content Placeholder 37">
            <a:hlinkClick r:id="" action="ppaction://ole?verb=0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85891" y="1444763"/>
          <a:ext cx="2522220" cy="941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r:id="rId5" imgW="1054100" imgH="393700" progId="Equation.KSEE3">
                  <p:embed/>
                </p:oleObj>
              </mc:Choice>
              <mc:Fallback>
                <p:oleObj r:id="rId5" imgW="10541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85891" y="1444763"/>
                        <a:ext cx="2522220" cy="94107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Content Placeholder 11">
            <a:hlinkClick r:id="" action="ppaction://ole?verb=0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827155" y="3159045"/>
          <a:ext cx="4194175" cy="53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r:id="rId7" imgW="1803400" imgH="228600" progId="Equation.KSEE3">
                  <p:embed/>
                </p:oleObj>
              </mc:Choice>
              <mc:Fallback>
                <p:oleObj r:id="rId7" imgW="1803400" imgH="2286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7155" y="3159045"/>
                        <a:ext cx="4194175" cy="53149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4"/>
          <p:cNvSpPr txBox="1"/>
          <p:nvPr/>
        </p:nvSpPr>
        <p:spPr>
          <a:xfrm>
            <a:off x="683895" y="4437380"/>
            <a:ext cx="512572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en-US">
                <a:solidFill>
                  <a:srgbClr val="333333"/>
                </a:solidFill>
                <a:latin typeface="Times New Roman" panose="02020603050405020304" pitchFamily="18" charset="0"/>
                <a:sym typeface="+mn-ea"/>
              </a:rPr>
              <a:t>chiều cao của tòa nhà: 21,42m</a:t>
            </a:r>
            <a:endParaRPr lang="en-GB" altLang="en-US"/>
          </a:p>
        </p:txBody>
      </p:sp>
      <p:pic>
        <p:nvPicPr>
          <p:cNvPr id="2" name="Content Placeholder -2147482562"/>
          <p:cNvPicPr>
            <a:picLocks noGrp="1" noChangeAspect="1"/>
          </p:cNvPicPr>
          <p:nvPr>
            <p:ph sz="quarter" idx="4"/>
          </p:nvPr>
        </p:nvPicPr>
        <p:blipFill>
          <a:blip r:embed="rId9"/>
          <a:stretch>
            <a:fillRect/>
          </a:stretch>
        </p:blipFill>
        <p:spPr>
          <a:xfrm>
            <a:off x="5208905" y="908685"/>
            <a:ext cx="3924935" cy="3243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6740525" y="3674745"/>
            <a:ext cx="440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8676005" y="3646170"/>
            <a:ext cx="440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6740525" y="836295"/>
            <a:ext cx="440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400">
                <a:solidFill>
                  <a:srgbClr val="FF0000"/>
                </a:solidFill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15" grpId="0"/>
      <p:bldP spid="15" grpId="1"/>
      <p:bldP spid="5" grpId="0"/>
      <p:bldP spid="5" grpId="1"/>
      <p:bldP spid="6" grpId="0"/>
      <p:bldP spid="6" grpId="1"/>
      <p:bldP spid="7" grpId="0"/>
      <p:bldP spid="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-2147482560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44780" y="46990"/>
            <a:ext cx="8678545" cy="3926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0" name="Text Box 99"/>
          <p:cNvSpPr txBox="1"/>
          <p:nvPr/>
        </p:nvSpPr>
        <p:spPr>
          <a:xfrm>
            <a:off x="145415" y="117475"/>
            <a:ext cx="8853170" cy="101473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3000" b="1" i="1" u="sng">
                <a:solidFill>
                  <a:srgbClr val="FF0000"/>
                </a:solidFill>
                <a:latin typeface="Times New Roman" panose="02020603050405020304" pitchFamily="18" charset="0"/>
              </a:rPr>
              <a:t>Bài 8</a:t>
            </a:r>
            <a:r>
              <a:rPr lang="en-US" sz="3000" b="1" i="1">
                <a:solidFill>
                  <a:srgbClr val="333333"/>
                </a:solidFill>
                <a:latin typeface="Times New Roman" panose="02020603050405020304" pitchFamily="18" charset="0"/>
              </a:rPr>
              <a:t>:</a:t>
            </a:r>
            <a:r>
              <a:rPr lang="en-US" sz="3000" b="0">
                <a:solidFill>
                  <a:srgbClr val="333333"/>
                </a:solidFill>
                <a:latin typeface="Times New Roman" panose="02020603050405020304" pitchFamily="18" charset="0"/>
              </a:rPr>
              <a:t> Em hãy giúp 2 thổ dân tính khoảng cách d từ bờ sông sang cù lao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08175" y="2783840"/>
            <a:ext cx="440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517005" y="2927350"/>
            <a:ext cx="440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40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" name="Text Box 6"/>
          <p:cNvSpPr txBox="1"/>
          <p:nvPr/>
        </p:nvSpPr>
        <p:spPr>
          <a:xfrm flipH="1">
            <a:off x="4572635" y="1559560"/>
            <a:ext cx="469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40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573270" y="2999740"/>
            <a:ext cx="440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GB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107950" y="3645535"/>
            <a:ext cx="43586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ＭＳ 明朝" charset="0"/>
                <a:sym typeface="+mn-ea"/>
              </a:rPr>
              <a:t>Tam giác ABH vuông tại H.</a:t>
            </a:r>
            <a:endParaRPr lang="en-US" altLang="en-US" sz="2800" b="1">
              <a:solidFill>
                <a:srgbClr val="00B0F0"/>
              </a:solidFill>
              <a:latin typeface="Times New Roman" panose="02020603050405020304" pitchFamily="18" charset="0"/>
              <a:cs typeface="ＭＳ 明朝" charset="0"/>
              <a:sym typeface="+mn-ea"/>
            </a:endParaRPr>
          </a:p>
        </p:txBody>
      </p:sp>
      <p:sp>
        <p:nvSpPr>
          <p:cNvPr id="17" name="Text Box 16"/>
          <p:cNvSpPr txBox="1"/>
          <p:nvPr/>
        </p:nvSpPr>
        <p:spPr>
          <a:xfrm>
            <a:off x="179705" y="5589905"/>
            <a:ext cx="43783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ＭＳ 明朝" charset="0"/>
                <a:sym typeface="+mn-ea"/>
              </a:rPr>
              <a:t>Tam giác CBH vuông tại H.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ＭＳ 明朝" charset="0"/>
              <a:sym typeface="+mn-ea"/>
            </a:endParaRPr>
          </a:p>
        </p:txBody>
      </p:sp>
      <p:graphicFrame>
        <p:nvGraphicFramePr>
          <p:cNvPr id="18" name="Content Placeholder 17">
            <a:hlinkClick r:id="" action="ppaction://ole?verb=0"/>
          </p:cNvPr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7995" y="4079240"/>
          <a:ext cx="1522095" cy="78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r:id="rId4" imgW="1657350" imgH="854710" progId="Equation.KSEE3">
                  <p:embed/>
                </p:oleObj>
              </mc:Choice>
              <mc:Fallback>
                <p:oleObj r:id="rId4" imgW="1657350" imgH="85471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995" y="4079240"/>
                        <a:ext cx="1522095" cy="78359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50850" y="6022340"/>
          <a:ext cx="160845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r:id="rId6" imgW="688340" imgH="361315" progId="Equation.KSEE3">
                  <p:embed/>
                </p:oleObj>
              </mc:Choice>
              <mc:Fallback>
                <p:oleObj r:id="rId6" imgW="688340" imgH="361315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850" y="6022340"/>
                        <a:ext cx="1608455" cy="84455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Content Placeholder 26">
            <a:hlinkClick r:id="" action="ppaction://ole?verb=0"/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2019935" y="4000500"/>
          <a:ext cx="2302510" cy="848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r:id="rId8" imgW="1066800" imgH="393700" progId="Equation.KSEE3">
                  <p:embed/>
                </p:oleObj>
              </mc:Choice>
              <mc:Fallback>
                <p:oleObj r:id="rId8" imgW="10668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19935" y="4000500"/>
                        <a:ext cx="2302510" cy="84899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Content Placeholder 28">
            <a:hlinkClick r:id="" action="ppaction://ole?verb=0"/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0385" y="4726305"/>
          <a:ext cx="2147570" cy="77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1" r:id="rId10" imgW="1091565" imgH="393700" progId="Equation.KSEE3">
                  <p:embed/>
                </p:oleObj>
              </mc:Choice>
              <mc:Fallback>
                <p:oleObj r:id="rId10" imgW="1091565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40385" y="4726305"/>
                        <a:ext cx="2147570" cy="7734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/>
          <p:cNvCxnSpPr/>
          <p:nvPr/>
        </p:nvCxnSpPr>
        <p:spPr>
          <a:xfrm>
            <a:off x="4618990" y="3883660"/>
            <a:ext cx="25400" cy="297434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33" name="Object 3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169795" y="6035040"/>
          <a:ext cx="2330450" cy="848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2" r:id="rId12" imgW="1079500" imgH="393700" progId="Equation.KSEE3">
                  <p:embed/>
                </p:oleObj>
              </mc:Choice>
              <mc:Fallback>
                <p:oleObj r:id="rId12" imgW="10795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69795" y="6035040"/>
                        <a:ext cx="2330450" cy="84899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74883" y="3573780"/>
          <a:ext cx="2124075" cy="77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3" r:id="rId14" imgW="1079500" imgH="393700" progId="Equation.KSEE3">
                  <p:embed/>
                </p:oleObj>
              </mc:Choice>
              <mc:Fallback>
                <p:oleObj r:id="rId14" imgW="10795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774883" y="3573780"/>
                        <a:ext cx="2124075" cy="7734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833303" y="4222115"/>
          <a:ext cx="3623945" cy="7734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r:id="rId16" imgW="1841500" imgH="393700" progId="Equation.KSEE3">
                  <p:embed/>
                </p:oleObj>
              </mc:Choice>
              <mc:Fallback>
                <p:oleObj r:id="rId16" imgW="1841500" imgH="3937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833303" y="4222115"/>
                        <a:ext cx="3623945" cy="77343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98378" y="4933315"/>
          <a:ext cx="3623945" cy="84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r:id="rId18" imgW="1841500" imgH="431800" progId="Equation.KSEE3">
                  <p:embed/>
                </p:oleObj>
              </mc:Choice>
              <mc:Fallback>
                <p:oleObj r:id="rId18" imgW="1841500" imgH="4318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798378" y="4933315"/>
                        <a:ext cx="3623945" cy="848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719321" y="5777865"/>
          <a:ext cx="3749040" cy="848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r:id="rId20" imgW="1905000" imgH="431800" progId="Equation.KSEE3">
                  <p:embed/>
                </p:oleObj>
              </mc:Choice>
              <mc:Fallback>
                <p:oleObj r:id="rId20" imgW="1905000" imgH="4318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19321" y="5777865"/>
                        <a:ext cx="3749040" cy="84836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9" grpId="0"/>
      <p:bldP spid="9" grpId="1"/>
      <p:bldP spid="16" grpId="0"/>
      <p:bldP spid="16" grpId="1"/>
      <p:bldP spid="17" grpId="0"/>
      <p:bldP spid="1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 Box 100"/>
          <p:cNvSpPr txBox="1"/>
          <p:nvPr/>
        </p:nvSpPr>
        <p:spPr>
          <a:xfrm>
            <a:off x="107950" y="188595"/>
            <a:ext cx="8750300" cy="3046095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3200" b="0" u="sng">
                <a:solidFill>
                  <a:srgbClr val="FF0000"/>
                </a:solidFill>
                <a:latin typeface="Times New Roman" panose="02020603050405020304" pitchFamily="18" charset="0"/>
                <a:cs typeface="ＭＳ 明朝" charset="0"/>
              </a:rPr>
              <a:t>Bài 9</a:t>
            </a:r>
            <a:r>
              <a:rPr lang="en-US" sz="3200" b="0">
                <a:solidFill>
                  <a:srgbClr val="FF0000"/>
                </a:solidFill>
                <a:latin typeface="Times New Roman" panose="02020603050405020304" pitchFamily="18" charset="0"/>
                <a:cs typeface="ＭＳ 明朝" charset="0"/>
              </a:rPr>
              <a:t>: </a:t>
            </a:r>
            <a:r>
              <a:rPr lang="en-US" sz="3200" b="0">
                <a:latin typeface="Times New Roman" panose="02020603050405020304" pitchFamily="18" charset="0"/>
                <a:cs typeface="ＭＳ 明朝" charset="0"/>
              </a:rPr>
              <a:t>Cho </a:t>
            </a:r>
            <a:r>
              <a:rPr lang="en-US" sz="3200" b="0">
                <a:latin typeface="Symbol" panose="05050102010706020507" charset="0"/>
                <a:cs typeface="ＭＳ 明朝" charset="0"/>
              </a:rPr>
              <a:t>D</a:t>
            </a:r>
            <a:r>
              <a:rPr lang="en-US" sz="3200" b="0">
                <a:latin typeface="Times New Roman" panose="02020603050405020304" pitchFamily="18" charset="0"/>
                <a:cs typeface="ＭＳ 明朝" charset="0"/>
              </a:rPr>
              <a:t>ABC vuông tại A, đường cao AH. Biết AB = 15 cm; BC = 25 cm.</a:t>
            </a:r>
          </a:p>
          <a:p>
            <a:pPr marL="0" indent="0"/>
            <a:r>
              <a:rPr lang="en-US" sz="3200" b="0">
                <a:latin typeface="Times New Roman" panose="02020603050405020304" pitchFamily="18" charset="0"/>
                <a:cs typeface="ＭＳ 明朝" charset="0"/>
              </a:rPr>
              <a:t>a) Tính AH, BH, HC? </a:t>
            </a:r>
          </a:p>
          <a:p>
            <a:pPr marL="0" indent="0"/>
            <a:r>
              <a:rPr lang="en-US" sz="3200" b="0">
                <a:latin typeface="Times New Roman" panose="02020603050405020304" pitchFamily="18" charset="0"/>
                <a:cs typeface="ＭＳ 明朝" charset="0"/>
              </a:rPr>
              <a:t>b)Gọi E, F lần lượt là hình chiếu của H trên AB và </a:t>
            </a:r>
          </a:p>
          <a:p>
            <a:pPr marL="0" indent="0"/>
            <a:r>
              <a:rPr lang="en-US" sz="3200" b="0">
                <a:latin typeface="Times New Roman" panose="02020603050405020304" pitchFamily="18" charset="0"/>
                <a:cs typeface="ＭＳ 明朝" charset="0"/>
              </a:rPr>
              <a:t>AC. Chứng minh: AE.AB = AF.AC </a:t>
            </a:r>
          </a:p>
          <a:p>
            <a:pPr marL="0" indent="0"/>
            <a:r>
              <a:rPr lang="en-US" sz="3200" b="0">
                <a:latin typeface="Times New Roman" panose="02020603050405020304" pitchFamily="18" charset="0"/>
                <a:cs typeface="ＭＳ 明朝" charset="0"/>
              </a:rPr>
              <a:t>c). Tính độ dài EF.</a:t>
            </a:r>
            <a:endParaRPr lang="en-GB" altLang="en-US" sz="320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0" y="3501390"/>
            <a:ext cx="5088890" cy="2937510"/>
          </a:xfrm>
          <a:prstGeom prst="rect">
            <a:avLst/>
          </a:prstGeom>
        </p:spPr>
      </p:pic>
      <p:sp>
        <p:nvSpPr>
          <p:cNvPr id="51" name="Text Box 233"/>
          <p:cNvSpPr txBox="1">
            <a:spLocks noChangeArrowheads="1"/>
          </p:cNvSpPr>
          <p:nvPr/>
        </p:nvSpPr>
        <p:spPr bwMode="auto">
          <a:xfrm>
            <a:off x="5220335" y="3789045"/>
            <a:ext cx="3140075" cy="58356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.B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220335" y="4725670"/>
            <a:ext cx="3419475" cy="58356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altLang="en-GB" sz="3200">
                <a:ln>
                  <a:noFill/>
                </a:ln>
                <a:solidFill>
                  <a:schemeClr val="tx1"/>
                </a:solidFill>
              </a:rPr>
              <a:t>BC=  BH +HC</a:t>
            </a:r>
          </a:p>
        </p:txBody>
      </p:sp>
      <p:sp>
        <p:nvSpPr>
          <p:cNvPr id="25" name="Text Box 234">
            <a:hlinkClick r:id=""/>
          </p:cNvPr>
          <p:cNvSpPr txBox="1">
            <a:spLocks noChangeArrowheads="1"/>
          </p:cNvSpPr>
          <p:nvPr/>
        </p:nvSpPr>
        <p:spPr bwMode="auto">
          <a:xfrm>
            <a:off x="5292090" y="5661660"/>
            <a:ext cx="3138805" cy="5835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AH</a:t>
            </a:r>
            <a:r>
              <a:rPr lang="en-US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=HB.HC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ldLvl="0" animBg="1"/>
      <p:bldP spid="14" grpId="0" bldLvl="0" animBg="1"/>
      <p:bldP spid="14" grpId="1" animBg="1"/>
      <p:bldP spid="2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270" y="-76200"/>
            <a:ext cx="5672455" cy="3274060"/>
          </a:xfrm>
          <a:prstGeom prst="rect">
            <a:avLst/>
          </a:prstGeom>
        </p:spPr>
      </p:pic>
      <p:sp>
        <p:nvSpPr>
          <p:cNvPr id="9" name="Text Box 233"/>
          <p:cNvSpPr txBox="1">
            <a:spLocks noChangeArrowheads="1"/>
          </p:cNvSpPr>
          <p:nvPr/>
        </p:nvSpPr>
        <p:spPr bwMode="auto">
          <a:xfrm>
            <a:off x="5652135" y="1268730"/>
            <a:ext cx="3140075" cy="58356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AE.AB</a:t>
            </a:r>
            <a:r>
              <a:rPr lang="vi-VN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.......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32">
            <a:hlinkClick r:id=""/>
          </p:cNvPr>
          <p:cNvSpPr txBox="1">
            <a:spLocks noChangeArrowheads="1"/>
          </p:cNvSpPr>
          <p:nvPr/>
        </p:nvSpPr>
        <p:spPr bwMode="auto">
          <a:xfrm>
            <a:off x="5673725" y="2204720"/>
            <a:ext cx="3140075" cy="58356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AF.AC </a:t>
            </a:r>
            <a:r>
              <a:rPr lang="en-US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........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5436235" y="332740"/>
            <a:ext cx="33775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3200" b="0">
                <a:solidFill>
                  <a:srgbClr val="00B050"/>
                </a:solidFill>
                <a:latin typeface="Times New Roman" panose="02020603050405020304" pitchFamily="18" charset="0"/>
                <a:cs typeface="ＭＳ 明朝" charset="0"/>
              </a:rPr>
              <a:t>b) AE.AB=AF.AC</a:t>
            </a:r>
            <a:endParaRPr lang="en-US" altLang="en-US" sz="3200" b="0">
              <a:solidFill>
                <a:srgbClr val="00B050"/>
              </a:solidFill>
              <a:latin typeface="Times New Roman" panose="02020603050405020304" pitchFamily="18" charset="0"/>
              <a:cs typeface="ＭＳ 明朝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284345" y="-99060"/>
            <a:ext cx="5088890" cy="2937510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533400" y="1447800"/>
            <a:ext cx="28162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sz="2800" b="0">
                <a:solidFill>
                  <a:srgbClr val="00B050"/>
                </a:solidFill>
                <a:latin typeface="Times New Roman" panose="02020603050405020304" pitchFamily="18" charset="0"/>
                <a:cs typeface="ＭＳ 明朝" charset="0"/>
              </a:rPr>
              <a:t>c) EF</a:t>
            </a:r>
            <a:r>
              <a:rPr lang="en-US" sz="2800" b="0" baseline="30000">
                <a:solidFill>
                  <a:srgbClr val="00B050"/>
                </a:solidFill>
                <a:latin typeface="Times New Roman" panose="02020603050405020304" pitchFamily="18" charset="0"/>
                <a:cs typeface="ＭＳ 明朝" charset="0"/>
              </a:rPr>
              <a:t>2</a:t>
            </a:r>
            <a:r>
              <a:rPr lang="en-US" sz="2800" b="0">
                <a:solidFill>
                  <a:srgbClr val="00B050"/>
                </a:solidFill>
                <a:latin typeface="Times New Roman" panose="02020603050405020304" pitchFamily="18" charset="0"/>
                <a:cs typeface="ＭＳ 明朝" charset="0"/>
              </a:rPr>
              <a:t>=HB.HC</a:t>
            </a:r>
            <a:endParaRPr lang="en-US" altLang="en-US" sz="2800" b="0">
              <a:solidFill>
                <a:srgbClr val="00B050"/>
              </a:solidFill>
              <a:latin typeface="Times New Roman" panose="02020603050405020304" pitchFamily="18" charset="0"/>
              <a:cs typeface="ＭＳ 明朝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539750" y="2277110"/>
            <a:ext cx="301117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Tứ giác AEHF có :</a:t>
            </a:r>
            <a:endParaRPr lang="en-US" altLang="en-US" sz="28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2"/>
              <p:cNvSpPr txBox="1"/>
              <p:nvPr/>
            </p:nvSpPr>
            <p:spPr>
              <a:xfrm>
                <a:off x="739394" y="2997454"/>
                <a:ext cx="2898140" cy="53911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altLang="en-GB" sz="2800" i="1">
                              <a:solidFill>
                                <a:srgbClr val="00B0F0"/>
                              </a:solidFill>
                              <a:latin typeface="Cambria Math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en-GB" sz="2800" i="1">
                              <a:solidFill>
                                <a:srgbClr val="00B0F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𝐴</m:t>
                          </m:r>
                        </m:e>
                      </m:acc>
                      <m:r>
                        <a:rPr lang="en-US" altLang="en-GB" sz="2800" i="1">
                          <a:solidFill>
                            <a:srgbClr val="00B0F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en-GB" sz="2800" i="1">
                              <a:solidFill>
                                <a:srgbClr val="00B0F0"/>
                              </a:solidFill>
                              <a:latin typeface="Cambria Math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en-GB" sz="2800" i="1">
                              <a:solidFill>
                                <a:srgbClr val="00B0F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𝐸</m:t>
                          </m:r>
                        </m:e>
                      </m:acc>
                      <m:r>
                        <a:rPr lang="en-US" altLang="en-GB" sz="2800" i="1">
                          <a:solidFill>
                            <a:srgbClr val="00B0F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altLang="en-GB" sz="2800" i="1">
                              <a:solidFill>
                                <a:srgbClr val="00B0F0"/>
                              </a:solidFill>
                              <a:latin typeface="Cambria Math"/>
                              <a:cs typeface="Cambria Math" panose="02040503050406030204" charset="0"/>
                            </a:rPr>
                          </m:ctrlPr>
                        </m:accPr>
                        <m:e>
                          <m:r>
                            <a:rPr lang="en-US" altLang="en-GB" sz="2800" i="1">
                              <a:solidFill>
                                <a:srgbClr val="00B0F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𝐹</m:t>
                          </m:r>
                        </m:e>
                      </m:acc>
                      <m:r>
                        <a:rPr lang="en-US" altLang="en-GB" sz="2800" i="1">
                          <a:solidFill>
                            <a:srgbClr val="00B0F0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p>
                        <m:sSupPr>
                          <m:ctrlPr>
                            <a:rPr lang="en-US" altLang="en-GB" sz="2800" i="1">
                              <a:solidFill>
                                <a:srgbClr val="00B0F0"/>
                              </a:solidFill>
                              <a:latin typeface="Cambria Math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en-GB" sz="2800" i="1">
                              <a:solidFill>
                                <a:srgbClr val="00B0F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90</m:t>
                          </m:r>
                        </m:e>
                        <m:sup>
                          <m:r>
                            <a:rPr lang="en-US" altLang="en-GB" sz="2800" i="1">
                              <a:solidFill>
                                <a:srgbClr val="00B0F0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altLang="en-GB" sz="2800" i="1">
                  <a:solidFill>
                    <a:srgbClr val="00B0F0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 xmlns="">
          <p:sp>
            <p:nvSpPr>
              <p:cNvPr id="3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94" y="2997454"/>
                <a:ext cx="2898140" cy="539115"/>
              </a:xfrm>
              <a:prstGeom prst="rect">
                <a:avLst/>
              </a:prstGeom>
              <a:blipFill rotWithShape="1">
                <a:blip r:embed="rId3"/>
                <a:stretch>
                  <a:fillRect l="-9" t="-47" r="9" b="47"/>
                </a:stretch>
              </a:blipFill>
            </p:spPr>
            <p:txBody>
              <a:bodyPr/>
              <a:lstStyle/>
              <a:p>
                <a:r>
                  <a:rPr lang="en-GB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Box 3"/>
          <p:cNvSpPr txBox="1"/>
          <p:nvPr/>
        </p:nvSpPr>
        <p:spPr>
          <a:xfrm>
            <a:off x="467360" y="3645535"/>
            <a:ext cx="49631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Tứ giác AEHF là hình chữ nhật</a:t>
            </a:r>
            <a:endParaRPr lang="en-US" altLang="en-US" sz="28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67360" y="4365625"/>
            <a:ext cx="590804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=&gt; AH=EF ( tính chất hình chữ nhật) </a:t>
            </a:r>
            <a:endParaRPr lang="en-US" altLang="en-US" sz="2800" b="1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5" name="Text Box 234">
            <a:hlinkClick r:id=""/>
          </p:cNvPr>
          <p:cNvSpPr txBox="1">
            <a:spLocks noChangeArrowheads="1"/>
          </p:cNvSpPr>
          <p:nvPr/>
        </p:nvSpPr>
        <p:spPr bwMode="auto">
          <a:xfrm>
            <a:off x="739140" y="5157470"/>
            <a:ext cx="3138805" cy="5835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AH</a:t>
            </a:r>
            <a:r>
              <a:rPr lang="en-US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=HB.HC  </a:t>
            </a:r>
          </a:p>
        </p:txBody>
      </p:sp>
      <p:sp>
        <p:nvSpPr>
          <p:cNvPr id="6" name="Text Box 234">
            <a:hlinkClick r:id=""/>
          </p:cNvPr>
          <p:cNvSpPr txBox="1">
            <a:spLocks noChangeArrowheads="1"/>
          </p:cNvSpPr>
          <p:nvPr/>
        </p:nvSpPr>
        <p:spPr bwMode="auto">
          <a:xfrm>
            <a:off x="722630" y="6145530"/>
            <a:ext cx="3138805" cy="58356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=&gt;  EF</a:t>
            </a:r>
            <a:r>
              <a:rPr lang="en-US" alt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=HB.HC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25" grpId="0" bldLvl="0" animBg="1"/>
      <p:bldP spid="25" grpId="1" animBg="1"/>
      <p:bldP spid="6" grpId="0" bldLvl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/>
          </p:cNvSpPr>
          <p:nvPr>
            <p:ph type="title"/>
          </p:nvPr>
        </p:nvSpPr>
        <p:spPr>
          <a:xfrm>
            <a:off x="1752600" y="0"/>
            <a:ext cx="5715000" cy="9144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KIEÅM TRA BAØI CUÕ</a:t>
            </a:r>
            <a:endParaRPr lang="en-US" altLang="en-US"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41" name="Line 5"/>
          <p:cNvSpPr/>
          <p:nvPr/>
        </p:nvSpPr>
        <p:spPr>
          <a:xfrm>
            <a:off x="2343150" y="762000"/>
            <a:ext cx="4572000" cy="0"/>
          </a:xfrm>
          <a:prstGeom prst="line">
            <a:avLst/>
          </a:prstGeom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5567" name="Text Box 31"/>
          <p:cNvSpPr txBox="1"/>
          <p:nvPr/>
        </p:nvSpPr>
        <p:spPr>
          <a:xfrm>
            <a:off x="712788" y="990600"/>
            <a:ext cx="8126412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Cho tam giác ABC vuông tại A, cạnh huyền a v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 cạnh góc vuông b, c. </a:t>
            </a:r>
            <a:endParaRPr lang="vi-VN" altLang="x-none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5568" name="Text Box 32"/>
          <p:cNvSpPr txBox="1"/>
          <p:nvPr/>
        </p:nvSpPr>
        <p:spPr>
          <a:xfrm>
            <a:off x="1560513" y="1905000"/>
            <a:ext cx="72024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các tỉ số lượng giác của góc B v</a:t>
            </a:r>
            <a:r>
              <a:rPr lang="vi-VN" altLang="x-none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góc C. </a:t>
            </a:r>
            <a:endParaRPr lang="vi-VN" altLang="x-none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55"/>
          <p:cNvGrpSpPr/>
          <p:nvPr/>
        </p:nvGrpSpPr>
        <p:grpSpPr>
          <a:xfrm>
            <a:off x="685800" y="1828800"/>
            <a:ext cx="2667000" cy="3490913"/>
            <a:chOff x="288" y="528"/>
            <a:chExt cx="1680" cy="2199"/>
          </a:xfrm>
        </p:grpSpPr>
        <p:grpSp>
          <p:nvGrpSpPr>
            <p:cNvPr id="1041" name="Group 20"/>
            <p:cNvGrpSpPr/>
            <p:nvPr/>
          </p:nvGrpSpPr>
          <p:grpSpPr>
            <a:xfrm>
              <a:off x="288" y="528"/>
              <a:ext cx="1680" cy="2112"/>
              <a:chOff x="288" y="192"/>
              <a:chExt cx="1680" cy="2112"/>
            </a:xfrm>
          </p:grpSpPr>
          <p:grpSp>
            <p:nvGrpSpPr>
              <p:cNvPr id="1045" name="Group 21"/>
              <p:cNvGrpSpPr/>
              <p:nvPr/>
            </p:nvGrpSpPr>
            <p:grpSpPr>
              <a:xfrm>
                <a:off x="288" y="192"/>
                <a:ext cx="1680" cy="2112"/>
                <a:chOff x="288" y="192"/>
                <a:chExt cx="1680" cy="2112"/>
              </a:xfrm>
            </p:grpSpPr>
            <p:sp>
              <p:nvSpPr>
                <p:cNvPr id="1051" name="AutoShape 22"/>
                <p:cNvSpPr/>
                <p:nvPr/>
              </p:nvSpPr>
              <p:spPr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en-US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52" name="Text Box 23"/>
                <p:cNvSpPr txBox="1"/>
                <p:nvPr/>
              </p:nvSpPr>
              <p:spPr>
                <a:xfrm>
                  <a:off x="288" y="2016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endParaRPr lang="en-US" alt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53" name="Text Box 24"/>
                <p:cNvSpPr txBox="1"/>
                <p:nvPr/>
              </p:nvSpPr>
              <p:spPr>
                <a:xfrm>
                  <a:off x="288" y="192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</a:t>
                  </a:r>
                  <a:endParaRPr lang="en-US" alt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sp>
              <p:nvSpPr>
                <p:cNvPr id="1054" name="Text Box 25"/>
                <p:cNvSpPr txBox="1"/>
                <p:nvPr/>
              </p:nvSpPr>
              <p:spPr>
                <a:xfrm>
                  <a:off x="1680" y="1968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b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endParaRPr lang="en-US" altLang="en-US" sz="2400" b="1" dirty="0"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46" name="Arc 26"/>
              <p:cNvSpPr/>
              <p:nvPr/>
            </p:nvSpPr>
            <p:spPr>
              <a:xfrm rot="-4953812">
                <a:off x="1333" y="1806"/>
                <a:ext cx="293" cy="336"/>
              </a:xfrm>
              <a:custGeom>
                <a:avLst/>
                <a:gdLst>
                  <a:gd name="txL" fmla="*/ 0 w 18801"/>
                  <a:gd name="txT" fmla="*/ 0 h 21600"/>
                  <a:gd name="txR" fmla="*/ 18801 w 1880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801" h="21600" fill="none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047" name="Arc 27"/>
              <p:cNvSpPr/>
              <p:nvPr/>
            </p:nvSpPr>
            <p:spPr>
              <a:xfrm rot="7715479">
                <a:off x="500" y="516"/>
                <a:ext cx="266" cy="316"/>
              </a:xfrm>
              <a:custGeom>
                <a:avLst/>
                <a:gdLst>
                  <a:gd name="txL" fmla="*/ 0 w 17116"/>
                  <a:gd name="txT" fmla="*/ 0 h 20317"/>
                  <a:gd name="txR" fmla="*/ 17116 w 17116"/>
                  <a:gd name="txB" fmla="*/ 20317 h 2031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7116" h="20317" fill="none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048" name="Group 28"/>
              <p:cNvGrpSpPr/>
              <p:nvPr/>
            </p:nvGrpSpPr>
            <p:grpSpPr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1049" name="Line 29"/>
                <p:cNvSpPr/>
                <p:nvPr/>
              </p:nvSpPr>
              <p:spPr>
                <a:xfrm>
                  <a:off x="720" y="1584"/>
                  <a:ext cx="192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050" name="Line 30"/>
                <p:cNvSpPr/>
                <p:nvPr/>
              </p:nvSpPr>
              <p:spPr>
                <a:xfrm>
                  <a:off x="912" y="1584"/>
                  <a:ext cx="0" cy="19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042" name="Text Box 52"/>
            <p:cNvSpPr txBox="1"/>
            <p:nvPr/>
          </p:nvSpPr>
          <p:spPr>
            <a:xfrm>
              <a:off x="305" y="1432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43" name="Text Box 53"/>
            <p:cNvSpPr txBox="1"/>
            <p:nvPr/>
          </p:nvSpPr>
          <p:spPr>
            <a:xfrm>
              <a:off x="981" y="2400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44" name="Text Box 54"/>
            <p:cNvSpPr txBox="1"/>
            <p:nvPr/>
          </p:nvSpPr>
          <p:spPr>
            <a:xfrm>
              <a:off x="1152" y="1423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65596" name="Object 60"/>
          <p:cNvGraphicFramePr>
            <a:graphicFrameLocks noChangeAspect="1"/>
          </p:cNvGraphicFramePr>
          <p:nvPr/>
        </p:nvGraphicFramePr>
        <p:xfrm>
          <a:off x="4267200" y="4572000"/>
          <a:ext cx="1741488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9" r:id="rId3" imgW="660400" imgH="393700" progId="Equation.DSMT4">
                  <p:embed/>
                </p:oleObj>
              </mc:Choice>
              <mc:Fallback>
                <p:oleObj r:id="rId3" imgW="660400" imgH="393700" progId="Equation.DSMT4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7200" y="4572000"/>
                        <a:ext cx="1741488" cy="1181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97" name="Object 61"/>
          <p:cNvGraphicFramePr>
            <a:graphicFrameLocks noChangeAspect="1"/>
          </p:cNvGraphicFramePr>
          <p:nvPr/>
        </p:nvGraphicFramePr>
        <p:xfrm>
          <a:off x="4114800" y="2667000"/>
          <a:ext cx="1774825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" r:id="rId5" imgW="635000" imgH="393700" progId="Equation.DSMT4">
                  <p:embed/>
                </p:oleObj>
              </mc:Choice>
              <mc:Fallback>
                <p:oleObj r:id="rId5" imgW="635000" imgH="393700" progId="Equation.DSMT4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667000"/>
                        <a:ext cx="1774825" cy="11001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98" name="Object 62"/>
          <p:cNvGraphicFramePr>
            <a:graphicFrameLocks noChangeAspect="1"/>
          </p:cNvGraphicFramePr>
          <p:nvPr/>
        </p:nvGraphicFramePr>
        <p:xfrm>
          <a:off x="4343400" y="5562600"/>
          <a:ext cx="1665288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r:id="rId7" imgW="647700" imgH="393700" progId="Equation.DSMT4">
                  <p:embed/>
                </p:oleObj>
              </mc:Choice>
              <mc:Fallback>
                <p:oleObj r:id="rId7" imgW="647700" imgH="393700" progId="Equation.DSMT4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3400" y="5562600"/>
                        <a:ext cx="1665288" cy="1138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99" name="Object 63"/>
          <p:cNvGraphicFramePr>
            <a:graphicFrameLocks noChangeAspect="1"/>
          </p:cNvGraphicFramePr>
          <p:nvPr/>
        </p:nvGraphicFramePr>
        <p:xfrm>
          <a:off x="4191000" y="3600450"/>
          <a:ext cx="1627188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r:id="rId9" imgW="647700" imgH="393700" progId="Equation.DSMT4">
                  <p:embed/>
                </p:oleObj>
              </mc:Choice>
              <mc:Fallback>
                <p:oleObj r:id="rId9" imgW="647700" imgH="393700" progId="Equation.DSMT4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91000" y="3600450"/>
                        <a:ext cx="1627188" cy="1081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Rectangle 67"/>
          <p:cNvSpPr/>
          <p:nvPr/>
        </p:nvSpPr>
        <p:spPr>
          <a:xfrm>
            <a:off x="3257550" y="400050"/>
            <a:ext cx="379571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  <a:endParaRPr lang="en-US" altLang="en-US" sz="32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 Box 32"/>
          <p:cNvSpPr txBox="1"/>
          <p:nvPr/>
        </p:nvSpPr>
        <p:spPr>
          <a:xfrm>
            <a:off x="1560513" y="2371725"/>
            <a:ext cx="7202487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altLang="x-none" sz="28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0" name="Object 61"/>
          <p:cNvGraphicFramePr>
            <a:graphicFrameLocks noChangeAspect="1"/>
          </p:cNvGraphicFramePr>
          <p:nvPr/>
        </p:nvGraphicFramePr>
        <p:xfrm>
          <a:off x="5715000" y="2932113"/>
          <a:ext cx="152558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r:id="rId11" imgW="545465" imgH="177800" progId="Equation.DSMT4">
                  <p:embed/>
                </p:oleObj>
              </mc:Choice>
              <mc:Fallback>
                <p:oleObj r:id="rId11" imgW="545465" imgH="177800" progId="Equation.DSMT4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5000" y="2932113"/>
                        <a:ext cx="1525588" cy="49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63"/>
          <p:cNvGraphicFramePr>
            <a:graphicFrameLocks noChangeAspect="1"/>
          </p:cNvGraphicFramePr>
          <p:nvPr/>
        </p:nvGraphicFramePr>
        <p:xfrm>
          <a:off x="5867400" y="3875088"/>
          <a:ext cx="12446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r:id="rId13" imgW="494665" imgH="177800" progId="Equation.DSMT4">
                  <p:embed/>
                </p:oleObj>
              </mc:Choice>
              <mc:Fallback>
                <p:oleObj r:id="rId13" imgW="494665" imgH="177800" progId="Equation.DSMT4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867400" y="3875088"/>
                        <a:ext cx="1244600" cy="4873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0"/>
          <p:cNvGraphicFramePr>
            <a:graphicFrameLocks noChangeAspect="1"/>
          </p:cNvGraphicFramePr>
          <p:nvPr/>
        </p:nvGraphicFramePr>
        <p:xfrm>
          <a:off x="5943600" y="4838700"/>
          <a:ext cx="1339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r:id="rId15" imgW="508000" imgH="177800" progId="Equation.DSMT4">
                  <p:embed/>
                </p:oleObj>
              </mc:Choice>
              <mc:Fallback>
                <p:oleObj r:id="rId15" imgW="508000" imgH="177800" progId="Equation.DSMT4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43600" y="4838700"/>
                        <a:ext cx="133985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62"/>
          <p:cNvGraphicFramePr>
            <a:graphicFrameLocks noChangeAspect="1"/>
          </p:cNvGraphicFramePr>
          <p:nvPr/>
        </p:nvGraphicFramePr>
        <p:xfrm>
          <a:off x="6019800" y="5867400"/>
          <a:ext cx="14382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r:id="rId17" imgW="558800" imgH="177800" progId="Equation.DSMT4">
                  <p:embed/>
                </p:oleObj>
              </mc:Choice>
              <mc:Fallback>
                <p:oleObj r:id="rId17" imgW="558800" imgH="177800" progId="Equation.DSMT4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019800" y="5867400"/>
                        <a:ext cx="1438275" cy="514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000"/>
                                        <p:tgtEl>
                                          <p:spTgt spid="65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2000"/>
                                        <p:tgtEl>
                                          <p:spTgt spid="65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5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5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5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67" grpId="0"/>
      <p:bldP spid="6556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/>
          <p:nvPr/>
        </p:nvSpPr>
        <p:spPr>
          <a:xfrm>
            <a:off x="304800" y="152400"/>
            <a:ext cx="8839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sz="40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435" name="Text Box 5"/>
          <p:cNvSpPr txBox="1"/>
          <p:nvPr/>
        </p:nvSpPr>
        <p:spPr>
          <a:xfrm>
            <a:off x="228600" y="1142683"/>
            <a:ext cx="7772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Ôn lại các kiến thức cơ bản của cả chương I.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Text Box 6"/>
          <p:cNvSpPr txBox="1"/>
          <p:nvPr/>
        </p:nvSpPr>
        <p:spPr>
          <a:xfrm>
            <a:off x="402590" y="1752283"/>
            <a:ext cx="7772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các bài tập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4 tháng 10</a:t>
            </a:r>
          </a:p>
        </p:txBody>
      </p:sp>
      <p:pic>
        <p:nvPicPr>
          <p:cNvPr id="18437" name="Content Placeholder 5" descr="Thank-You-Free-PNG-Imag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28838" y="2595563"/>
            <a:ext cx="4319587" cy="320357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2" name="Text Box 8"/>
          <p:cNvSpPr txBox="1"/>
          <p:nvPr/>
        </p:nvSpPr>
        <p:spPr>
          <a:xfrm>
            <a:off x="76200" y="914400"/>
            <a:ext cx="9051925" cy="521970"/>
          </a:xfrm>
          <a:prstGeom prst="rect">
            <a:avLst/>
          </a:prstGeom>
          <a:solidFill>
            <a:srgbClr val="FFFF99"/>
          </a:solidFill>
          <a:ln w="38100" cap="flat" cmpd="dbl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nn-NO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vuông,</a:t>
            </a:r>
            <a:r>
              <a:rPr lang="nn-NO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nn-NO" altLang="x-none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37" name="AutoShape 13"/>
          <p:cNvSpPr/>
          <p:nvPr/>
        </p:nvSpPr>
        <p:spPr>
          <a:xfrm>
            <a:off x="4114800" y="4724400"/>
            <a:ext cx="2743200" cy="685800"/>
          </a:xfrm>
          <a:prstGeom prst="wedgeEllipseCallout">
            <a:avLst>
              <a:gd name="adj1" fmla="val -32292"/>
              <a:gd name="adj2" fmla="val -189352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Char char="•"/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Cạnh huyền</a:t>
            </a:r>
          </a:p>
        </p:txBody>
      </p:sp>
      <p:sp>
        <p:nvSpPr>
          <p:cNvPr id="103453" name="AutoShape 29"/>
          <p:cNvSpPr/>
          <p:nvPr/>
        </p:nvSpPr>
        <p:spPr>
          <a:xfrm>
            <a:off x="6781800" y="4724400"/>
            <a:ext cx="2362200" cy="685800"/>
          </a:xfrm>
          <a:prstGeom prst="wedgeEllipseCallout">
            <a:avLst>
              <a:gd name="adj1" fmla="val -101208"/>
              <a:gd name="adj2" fmla="val -197685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sin góc đối</a:t>
            </a:r>
          </a:p>
        </p:txBody>
      </p:sp>
      <p:sp>
        <p:nvSpPr>
          <p:cNvPr id="103455" name="Text Box 31"/>
          <p:cNvSpPr txBox="1"/>
          <p:nvPr/>
        </p:nvSpPr>
        <p:spPr>
          <a:xfrm>
            <a:off x="2286000" y="1485900"/>
            <a:ext cx="6629400" cy="523875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góc đối </a:t>
            </a:r>
            <a:endParaRPr lang="vi-VN" altLang="x-none" sz="28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457" name="Text Box 33"/>
          <p:cNvSpPr txBox="1"/>
          <p:nvPr/>
        </p:nvSpPr>
        <p:spPr>
          <a:xfrm>
            <a:off x="4267200" y="914400"/>
            <a:ext cx="46291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cạnh góc vuông bằng :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1" name="Text Box 55"/>
          <p:cNvSpPr txBox="1"/>
          <p:nvPr/>
        </p:nvSpPr>
        <p:spPr>
          <a:xfrm>
            <a:off x="3581400" y="280035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2" name="Text Box 56"/>
          <p:cNvSpPr txBox="1"/>
          <p:nvPr/>
        </p:nvSpPr>
        <p:spPr>
          <a:xfrm>
            <a:off x="3962400" y="280035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3" name="Text Box 57"/>
          <p:cNvSpPr txBox="1"/>
          <p:nvPr/>
        </p:nvSpPr>
        <p:spPr>
          <a:xfrm>
            <a:off x="4400550" y="28194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4" name="Text Box 58"/>
          <p:cNvSpPr txBox="1"/>
          <p:nvPr/>
        </p:nvSpPr>
        <p:spPr>
          <a:xfrm>
            <a:off x="5029200" y="27813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B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5" name="Text Box 59"/>
          <p:cNvSpPr txBox="1"/>
          <p:nvPr/>
        </p:nvSpPr>
        <p:spPr>
          <a:xfrm>
            <a:off x="6477000" y="27813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6" name="Text Box 60"/>
          <p:cNvSpPr txBox="1"/>
          <p:nvPr/>
        </p:nvSpPr>
        <p:spPr>
          <a:xfrm>
            <a:off x="6038850" y="283845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7" name="Text Box 61"/>
          <p:cNvSpPr txBox="1"/>
          <p:nvPr/>
        </p:nvSpPr>
        <p:spPr>
          <a:xfrm>
            <a:off x="7086600" y="2781300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 C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8" name="Text Box 62"/>
          <p:cNvSpPr txBox="1"/>
          <p:nvPr/>
        </p:nvSpPr>
        <p:spPr>
          <a:xfrm>
            <a:off x="4724400" y="2686050"/>
            <a:ext cx="457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9" name="Text Box 63"/>
          <p:cNvSpPr txBox="1"/>
          <p:nvPr/>
        </p:nvSpPr>
        <p:spPr>
          <a:xfrm>
            <a:off x="6781800" y="2686050"/>
            <a:ext cx="457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0" name="Text Box 64"/>
          <p:cNvSpPr txBox="1"/>
          <p:nvPr/>
        </p:nvSpPr>
        <p:spPr>
          <a:xfrm>
            <a:off x="3581400" y="337185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1" name="Text Box 65"/>
          <p:cNvSpPr txBox="1"/>
          <p:nvPr/>
        </p:nvSpPr>
        <p:spPr>
          <a:xfrm>
            <a:off x="3962400" y="337185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2" name="Text Box 66"/>
          <p:cNvSpPr txBox="1"/>
          <p:nvPr/>
        </p:nvSpPr>
        <p:spPr>
          <a:xfrm>
            <a:off x="4381500" y="33528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3" name="Text Box 67"/>
          <p:cNvSpPr txBox="1"/>
          <p:nvPr/>
        </p:nvSpPr>
        <p:spPr>
          <a:xfrm>
            <a:off x="4991100" y="337185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 C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4" name="Text Box 68"/>
          <p:cNvSpPr txBox="1"/>
          <p:nvPr/>
        </p:nvSpPr>
        <p:spPr>
          <a:xfrm>
            <a:off x="6477000" y="33528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5" name="Text Box 69"/>
          <p:cNvSpPr txBox="1"/>
          <p:nvPr/>
        </p:nvSpPr>
        <p:spPr>
          <a:xfrm>
            <a:off x="6019800" y="33909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6" name="Text Box 70"/>
          <p:cNvSpPr txBox="1"/>
          <p:nvPr/>
        </p:nvSpPr>
        <p:spPr>
          <a:xfrm>
            <a:off x="7086600" y="3352800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 B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7" name="Text Box 71"/>
          <p:cNvSpPr txBox="1"/>
          <p:nvPr/>
        </p:nvSpPr>
        <p:spPr>
          <a:xfrm>
            <a:off x="4724400" y="3257550"/>
            <a:ext cx="457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98" name="Text Box 72"/>
          <p:cNvSpPr txBox="1"/>
          <p:nvPr/>
        </p:nvSpPr>
        <p:spPr>
          <a:xfrm>
            <a:off x="6781800" y="3257550"/>
            <a:ext cx="457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16" name="Text Box 92"/>
          <p:cNvSpPr txBox="1"/>
          <p:nvPr/>
        </p:nvSpPr>
        <p:spPr>
          <a:xfrm>
            <a:off x="3581400" y="280035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17" name="Text Box 93"/>
          <p:cNvSpPr txBox="1"/>
          <p:nvPr/>
        </p:nvSpPr>
        <p:spPr>
          <a:xfrm>
            <a:off x="3581400" y="337185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19" name="Text Box 95"/>
          <p:cNvSpPr txBox="1"/>
          <p:nvPr/>
        </p:nvSpPr>
        <p:spPr>
          <a:xfrm>
            <a:off x="4400550" y="28194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21" name="Text Box 97"/>
          <p:cNvSpPr txBox="1"/>
          <p:nvPr/>
        </p:nvSpPr>
        <p:spPr>
          <a:xfrm>
            <a:off x="4381500" y="33528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22" name="Text Box 98"/>
          <p:cNvSpPr txBox="1"/>
          <p:nvPr/>
        </p:nvSpPr>
        <p:spPr>
          <a:xfrm>
            <a:off x="5029200" y="278130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B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23" name="Text Box 99"/>
          <p:cNvSpPr txBox="1"/>
          <p:nvPr/>
        </p:nvSpPr>
        <p:spPr>
          <a:xfrm>
            <a:off x="4991100" y="337185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C 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26" name="Text Box 102"/>
          <p:cNvSpPr txBox="1"/>
          <p:nvPr/>
        </p:nvSpPr>
        <p:spPr>
          <a:xfrm>
            <a:off x="6477000" y="33528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27" name="Text Box 103"/>
          <p:cNvSpPr txBox="1"/>
          <p:nvPr/>
        </p:nvSpPr>
        <p:spPr>
          <a:xfrm>
            <a:off x="6477000" y="27813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28" name="AutoShape 104"/>
          <p:cNvSpPr/>
          <p:nvPr/>
        </p:nvSpPr>
        <p:spPr>
          <a:xfrm>
            <a:off x="4076700" y="4724400"/>
            <a:ext cx="2743200" cy="685800"/>
          </a:xfrm>
          <a:prstGeom prst="wedgeEllipseCallout">
            <a:avLst>
              <a:gd name="adj1" fmla="val 43403"/>
              <a:gd name="adj2" fmla="val -186574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29" name="Text Box 105"/>
          <p:cNvSpPr txBox="1"/>
          <p:nvPr/>
        </p:nvSpPr>
        <p:spPr>
          <a:xfrm>
            <a:off x="7105650" y="2762250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C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30" name="Text Box 106"/>
          <p:cNvSpPr txBox="1"/>
          <p:nvPr/>
        </p:nvSpPr>
        <p:spPr>
          <a:xfrm>
            <a:off x="7105650" y="3352800"/>
            <a:ext cx="12954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B</a:t>
            </a:r>
            <a:endParaRPr lang="en-US" altLang="en-US" sz="32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31" name="AutoShape 107"/>
          <p:cNvSpPr/>
          <p:nvPr/>
        </p:nvSpPr>
        <p:spPr>
          <a:xfrm>
            <a:off x="6781800" y="4724400"/>
            <a:ext cx="2362200" cy="685800"/>
          </a:xfrm>
          <a:prstGeom prst="wedgeEllipseCallout">
            <a:avLst>
              <a:gd name="adj1" fmla="val -17338"/>
              <a:gd name="adj2" fmla="val -183796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 góc kề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32" name="Text Box 108"/>
          <p:cNvSpPr txBox="1"/>
          <p:nvPr/>
        </p:nvSpPr>
        <p:spPr>
          <a:xfrm>
            <a:off x="2286000" y="2133600"/>
            <a:ext cx="6629400" cy="523875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với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cosin góc kề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2" name="AutoShape 17"/>
          <p:cNvSpPr/>
          <p:nvPr/>
        </p:nvSpPr>
        <p:spPr>
          <a:xfrm>
            <a:off x="457200" y="1600200"/>
            <a:ext cx="1676400" cy="2667000"/>
          </a:xfrm>
          <a:prstGeom prst="rtTriangle">
            <a:avLst/>
          </a:prstGeom>
          <a:solidFill>
            <a:schemeClr val="bg1"/>
          </a:solidFill>
          <a:ln w="381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3" name="Text Box 18"/>
          <p:cNvSpPr txBox="1"/>
          <p:nvPr/>
        </p:nvSpPr>
        <p:spPr>
          <a:xfrm>
            <a:off x="76200" y="40767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4" name="Text Box 19"/>
          <p:cNvSpPr txBox="1"/>
          <p:nvPr/>
        </p:nvSpPr>
        <p:spPr>
          <a:xfrm>
            <a:off x="57150" y="142875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5" name="Text Box 20"/>
          <p:cNvSpPr txBox="1"/>
          <p:nvPr/>
        </p:nvSpPr>
        <p:spPr>
          <a:xfrm>
            <a:off x="2133600" y="40386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16" name="Arc 21"/>
          <p:cNvSpPr/>
          <p:nvPr/>
        </p:nvSpPr>
        <p:spPr>
          <a:xfrm rot="-4953812">
            <a:off x="1658938" y="3781425"/>
            <a:ext cx="465137" cy="533400"/>
          </a:xfrm>
          <a:custGeom>
            <a:avLst/>
            <a:gdLst>
              <a:gd name="txL" fmla="*/ 0 w 18801"/>
              <a:gd name="txT" fmla="*/ 0 h 21600"/>
              <a:gd name="txR" fmla="*/ 18801 w 18801"/>
              <a:gd name="txB" fmla="*/ 21600 h 2160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8801" h="21600" fill="none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</a:path>
              <a:path w="18801" h="21600" stroke="0">
                <a:moveTo>
                  <a:pt x="0" y="153"/>
                </a:moveTo>
                <a:cubicBezTo>
                  <a:pt x="852" y="51"/>
                  <a:pt x="1709" y="-1"/>
                  <a:pt x="2568" y="0"/>
                </a:cubicBezTo>
                <a:cubicBezTo>
                  <a:pt x="8784" y="0"/>
                  <a:pt x="14699" y="2678"/>
                  <a:pt x="18800" y="7350"/>
                </a:cubicBezTo>
                <a:lnTo>
                  <a:pt x="2568" y="21600"/>
                </a:lnTo>
                <a:lnTo>
                  <a:pt x="0" y="153"/>
                </a:lnTo>
                <a:close/>
              </a:path>
            </a:pathLst>
          </a:custGeom>
          <a:solidFill>
            <a:srgbClr val="0000FF"/>
          </a:solidFill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117" name="Arc 22"/>
          <p:cNvSpPr/>
          <p:nvPr/>
        </p:nvSpPr>
        <p:spPr>
          <a:xfrm rot="7715479">
            <a:off x="336550" y="1733550"/>
            <a:ext cx="422275" cy="501650"/>
          </a:xfrm>
          <a:custGeom>
            <a:avLst/>
            <a:gdLst>
              <a:gd name="txL" fmla="*/ 0 w 17116"/>
              <a:gd name="txT" fmla="*/ 0 h 20317"/>
              <a:gd name="txR" fmla="*/ 17116 w 17116"/>
              <a:gd name="txB" fmla="*/ 20317 h 20317"/>
            </a:gdLst>
            <a:ahLst/>
            <a:cxnLst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7116" h="20317" fill="none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</a:path>
              <a:path w="17116" h="20317" stroke="0">
                <a:moveTo>
                  <a:pt x="7332" y="-1"/>
                </a:moveTo>
                <a:cubicBezTo>
                  <a:pt x="11208" y="1398"/>
                  <a:pt x="14602" y="3876"/>
                  <a:pt x="17116" y="7141"/>
                </a:cubicBezTo>
                <a:lnTo>
                  <a:pt x="0" y="20317"/>
                </a:lnTo>
                <a:lnTo>
                  <a:pt x="7332" y="-1"/>
                </a:lnTo>
                <a:close/>
              </a:path>
            </a:pathLst>
          </a:custGeom>
          <a:solidFill>
            <a:srgbClr val="FF6600"/>
          </a:solidFill>
          <a:ln w="5715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3118" name="Group 23"/>
          <p:cNvGrpSpPr/>
          <p:nvPr/>
        </p:nvGrpSpPr>
        <p:grpSpPr>
          <a:xfrm>
            <a:off x="457200" y="3962400"/>
            <a:ext cx="304800" cy="304800"/>
            <a:chOff x="720" y="1584"/>
            <a:chExt cx="192" cy="192"/>
          </a:xfrm>
        </p:grpSpPr>
        <p:sp>
          <p:nvSpPr>
            <p:cNvPr id="3124" name="Line 24"/>
            <p:cNvSpPr/>
            <p:nvPr/>
          </p:nvSpPr>
          <p:spPr>
            <a:xfrm>
              <a:off x="720" y="1584"/>
              <a:ext cx="192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125" name="Line 25"/>
            <p:cNvSpPr/>
            <p:nvPr/>
          </p:nvSpPr>
          <p:spPr>
            <a:xfrm>
              <a:off x="912" y="1584"/>
              <a:ext cx="0" cy="1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119" name="Text Box 26"/>
          <p:cNvSpPr txBox="1"/>
          <p:nvPr/>
        </p:nvSpPr>
        <p:spPr>
          <a:xfrm>
            <a:off x="26988" y="26543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0" name="Text Box 27"/>
          <p:cNvSpPr txBox="1"/>
          <p:nvPr/>
        </p:nvSpPr>
        <p:spPr>
          <a:xfrm>
            <a:off x="1100138" y="41910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21" name="Text Box 28"/>
          <p:cNvSpPr txBox="1"/>
          <p:nvPr/>
        </p:nvSpPr>
        <p:spPr>
          <a:xfrm>
            <a:off x="1371600" y="2640013"/>
            <a:ext cx="4572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25" name="AutoShape 101"/>
          <p:cNvSpPr/>
          <p:nvPr/>
        </p:nvSpPr>
        <p:spPr>
          <a:xfrm>
            <a:off x="1752600" y="4572000"/>
            <a:ext cx="2286000" cy="1066800"/>
          </a:xfrm>
          <a:prstGeom prst="wedgeEllipseCallout">
            <a:avLst>
              <a:gd name="adj1" fmla="val 32083"/>
              <a:gd name="adj2" fmla="val -12351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góc vuông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3552" name="Rectangle 128"/>
          <p:cNvSpPr/>
          <p:nvPr/>
        </p:nvSpPr>
        <p:spPr>
          <a:xfrm>
            <a:off x="3524250" y="4038600"/>
            <a:ext cx="4552950" cy="25146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3553" name="Object 129"/>
          <p:cNvGraphicFramePr>
            <a:graphicFrameLocks noChangeAspect="1"/>
          </p:cNvGraphicFramePr>
          <p:nvPr/>
        </p:nvGraphicFramePr>
        <p:xfrm>
          <a:off x="3700463" y="4533900"/>
          <a:ext cx="3878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r:id="rId3" imgW="1345565" imgH="177800" progId="Equation.DSMT4">
                  <p:embed/>
                </p:oleObj>
              </mc:Choice>
              <mc:Fallback>
                <p:oleObj r:id="rId3" imgW="1345565" imgH="177800" progId="Equation.DSMT4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00463" y="4533900"/>
                        <a:ext cx="3878262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54" name="Object 130"/>
          <p:cNvGraphicFramePr>
            <a:graphicFrameLocks noChangeAspect="1"/>
          </p:cNvGraphicFramePr>
          <p:nvPr/>
        </p:nvGraphicFramePr>
        <p:xfrm>
          <a:off x="3663950" y="5524500"/>
          <a:ext cx="3989388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r:id="rId5" imgW="1383665" imgH="177800" progId="Equation.DSMT4">
                  <p:embed/>
                </p:oleObj>
              </mc:Choice>
              <mc:Fallback>
                <p:oleObj r:id="rId5" imgW="1383665" imgH="17780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3950" y="5524500"/>
                        <a:ext cx="3989388" cy="5381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03505" y="0"/>
            <a:ext cx="9047480" cy="82994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4: </a:t>
            </a:r>
            <a:r>
              <a:rPr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sz="24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THỨC VỀ CẠNH VÀ GÓC</a:t>
            </a:r>
          </a:p>
          <a:p>
            <a:pPr algn="ctr">
              <a:buNone/>
            </a:pPr>
            <a:r>
              <a:rPr sz="24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TAM GIÁC VUÔNG</a:t>
            </a:r>
            <a:endParaRPr sz="2400" b="1" dirty="0">
              <a:solidFill>
                <a:srgbClr val="CC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3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1035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03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35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20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2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2000"/>
                                        <p:tgtEl>
                                          <p:spTgt spid="103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000"/>
                                        <p:tgtEl>
                                          <p:spTgt spid="103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03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103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20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autoRev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035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0" dur="500"/>
                                        <p:tgtEl>
                                          <p:spTgt spid="103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035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103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103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1035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20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2000"/>
                                        <p:tgtEl>
                                          <p:spTgt spid="10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03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1" dur="500"/>
                                        <p:tgtEl>
                                          <p:spTgt spid="103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4" dur="500"/>
                                        <p:tgtEl>
                                          <p:spTgt spid="103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7" dur="500"/>
                                        <p:tgtEl>
                                          <p:spTgt spid="103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2" dur="500"/>
                                        <p:tgtEl>
                                          <p:spTgt spid="10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2000"/>
                                        <p:tgtEl>
                                          <p:spTgt spid="10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2000"/>
                                        <p:tgtEl>
                                          <p:spTgt spid="10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7" grpId="0" animBg="1"/>
      <p:bldP spid="103437" grpId="1" animBg="1"/>
      <p:bldP spid="103453" grpId="0" animBg="1"/>
      <p:bldP spid="103453" grpId="1" animBg="1"/>
      <p:bldP spid="103453" grpId="2" animBg="1"/>
      <p:bldP spid="103455" grpId="0" animBg="1"/>
      <p:bldP spid="103516" grpId="0"/>
      <p:bldP spid="103516" grpId="1"/>
      <p:bldP spid="103516" grpId="2"/>
      <p:bldP spid="103517" grpId="0" build="allAtOnce"/>
      <p:bldP spid="103517" grpId="1" build="allAtOnce"/>
      <p:bldP spid="103519" grpId="0"/>
      <p:bldP spid="103521" grpId="0"/>
      <p:bldP spid="103522" grpId="0"/>
      <p:bldP spid="103522" grpId="1"/>
      <p:bldP spid="103523" grpId="0"/>
      <p:bldP spid="103523" grpId="1"/>
      <p:bldP spid="103526" grpId="0"/>
      <p:bldP spid="103527" grpId="0"/>
      <p:bldP spid="103528" grpId="0" animBg="1"/>
      <p:bldP spid="103528" grpId="1" animBg="1"/>
      <p:bldP spid="103528" grpId="2" animBg="1"/>
      <p:bldP spid="103529" grpId="0"/>
      <p:bldP spid="103529" grpId="1"/>
      <p:bldP spid="103530" grpId="0"/>
      <p:bldP spid="103530" grpId="1"/>
      <p:bldP spid="103531" grpId="0" animBg="1"/>
      <p:bldP spid="103531" grpId="1" animBg="1"/>
      <p:bldP spid="103532" grpId="0" animBg="1"/>
      <p:bldP spid="103525" grpId="0" animBg="1"/>
      <p:bldP spid="103525" grpId="1" animBg="1"/>
      <p:bldP spid="10355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60"/>
          <p:cNvGrpSpPr/>
          <p:nvPr/>
        </p:nvGrpSpPr>
        <p:grpSpPr>
          <a:xfrm>
            <a:off x="0" y="2667000"/>
            <a:ext cx="2667000" cy="3490913"/>
            <a:chOff x="288" y="528"/>
            <a:chExt cx="1680" cy="2199"/>
          </a:xfrm>
        </p:grpSpPr>
        <p:grpSp>
          <p:nvGrpSpPr>
            <p:cNvPr id="16422" name="Group 61"/>
            <p:cNvGrpSpPr/>
            <p:nvPr/>
          </p:nvGrpSpPr>
          <p:grpSpPr>
            <a:xfrm>
              <a:off x="288" y="528"/>
              <a:ext cx="1680" cy="2112"/>
              <a:chOff x="288" y="192"/>
              <a:chExt cx="1680" cy="2112"/>
            </a:xfrm>
          </p:grpSpPr>
          <p:grpSp>
            <p:nvGrpSpPr>
              <p:cNvPr id="16426" name="Group 62"/>
              <p:cNvGrpSpPr/>
              <p:nvPr/>
            </p:nvGrpSpPr>
            <p:grpSpPr>
              <a:xfrm>
                <a:off x="288" y="192"/>
                <a:ext cx="1680" cy="2112"/>
                <a:chOff x="288" y="192"/>
                <a:chExt cx="1680" cy="2112"/>
              </a:xfrm>
            </p:grpSpPr>
            <p:sp>
              <p:nvSpPr>
                <p:cNvPr id="16432" name="AutoShape 63"/>
                <p:cNvSpPr/>
                <p:nvPr/>
              </p:nvSpPr>
              <p:spPr>
                <a:xfrm>
                  <a:off x="576" y="432"/>
                  <a:ext cx="1056" cy="1680"/>
                </a:xfrm>
                <a:prstGeom prst="rtTriangle">
                  <a:avLst/>
                </a:prstGeom>
                <a:solidFill>
                  <a:schemeClr val="bg1"/>
                </a:solidFill>
                <a:ln w="38100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anchor="ctr" anchorCtr="0"/>
                <a:lstStyle/>
                <a:p>
                  <a:endParaRPr lang="en-US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6433" name="Text Box 64"/>
                <p:cNvSpPr txBox="1"/>
                <p:nvPr/>
              </p:nvSpPr>
              <p:spPr>
                <a:xfrm>
                  <a:off x="288" y="2016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dirty="0">
                      <a:latin typeface=".VnTime" panose="020B7200000000000000" pitchFamily="34" charset="0"/>
                    </a:rPr>
                    <a:t>A</a:t>
                  </a:r>
                </a:p>
              </p:txBody>
            </p:sp>
            <p:sp>
              <p:nvSpPr>
                <p:cNvPr id="16434" name="Text Box 65"/>
                <p:cNvSpPr txBox="1"/>
                <p:nvPr/>
              </p:nvSpPr>
              <p:spPr>
                <a:xfrm>
                  <a:off x="288" y="192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dirty="0">
                      <a:latin typeface=".VnTime" panose="020B7200000000000000" pitchFamily="34" charset="0"/>
                    </a:rPr>
                    <a:t>B</a:t>
                  </a:r>
                </a:p>
              </p:txBody>
            </p:sp>
            <p:sp>
              <p:nvSpPr>
                <p:cNvPr id="16435" name="Text Box 66"/>
                <p:cNvSpPr txBox="1"/>
                <p:nvPr/>
              </p:nvSpPr>
              <p:spPr>
                <a:xfrm>
                  <a:off x="1680" y="1968"/>
                  <a:ext cx="28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en-US" sz="2400" dirty="0">
                      <a:latin typeface=".VnTime" panose="020B7200000000000000" pitchFamily="34" charset="0"/>
                    </a:rPr>
                    <a:t>C</a:t>
                  </a:r>
                </a:p>
              </p:txBody>
            </p:sp>
          </p:grpSp>
          <p:sp>
            <p:nvSpPr>
              <p:cNvPr id="16427" name="Arc 67"/>
              <p:cNvSpPr/>
              <p:nvPr/>
            </p:nvSpPr>
            <p:spPr>
              <a:xfrm rot="-4953812">
                <a:off x="1333" y="1806"/>
                <a:ext cx="293" cy="336"/>
              </a:xfrm>
              <a:custGeom>
                <a:avLst/>
                <a:gdLst>
                  <a:gd name="txL" fmla="*/ 0 w 18801"/>
                  <a:gd name="txT" fmla="*/ 0 h 21600"/>
                  <a:gd name="txR" fmla="*/ 18801 w 18801"/>
                  <a:gd name="txB" fmla="*/ 21600 h 21600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8801" h="21600" fill="none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</a:path>
                  <a:path w="18801" h="21600" stroke="0">
                    <a:moveTo>
                      <a:pt x="0" y="153"/>
                    </a:moveTo>
                    <a:cubicBezTo>
                      <a:pt x="852" y="51"/>
                      <a:pt x="1709" y="-1"/>
                      <a:pt x="2568" y="0"/>
                    </a:cubicBezTo>
                    <a:cubicBezTo>
                      <a:pt x="8784" y="0"/>
                      <a:pt x="14699" y="2678"/>
                      <a:pt x="18800" y="7350"/>
                    </a:cubicBezTo>
                    <a:lnTo>
                      <a:pt x="2568" y="21600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FF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6428" name="Arc 68"/>
              <p:cNvSpPr/>
              <p:nvPr/>
            </p:nvSpPr>
            <p:spPr>
              <a:xfrm rot="7715479">
                <a:off x="500" y="516"/>
                <a:ext cx="266" cy="316"/>
              </a:xfrm>
              <a:custGeom>
                <a:avLst/>
                <a:gdLst>
                  <a:gd name="txL" fmla="*/ 0 w 17116"/>
                  <a:gd name="txT" fmla="*/ 0 h 20317"/>
                  <a:gd name="txR" fmla="*/ 17116 w 17116"/>
                  <a:gd name="txB" fmla="*/ 20317 h 2031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17116" h="20317" fill="none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</a:path>
                  <a:path w="17116" h="20317" stroke="0">
                    <a:moveTo>
                      <a:pt x="7332" y="-1"/>
                    </a:moveTo>
                    <a:cubicBezTo>
                      <a:pt x="11208" y="1398"/>
                      <a:pt x="14602" y="3876"/>
                      <a:pt x="17116" y="7141"/>
                    </a:cubicBezTo>
                    <a:lnTo>
                      <a:pt x="0" y="20317"/>
                    </a:lnTo>
                    <a:lnTo>
                      <a:pt x="7332" y="-1"/>
                    </a:lnTo>
                    <a:close/>
                  </a:path>
                </a:pathLst>
              </a:custGeom>
              <a:solidFill>
                <a:srgbClr val="FF6600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6429" name="Group 69"/>
              <p:cNvGrpSpPr/>
              <p:nvPr/>
            </p:nvGrpSpPr>
            <p:grpSpPr>
              <a:xfrm>
                <a:off x="576" y="1920"/>
                <a:ext cx="192" cy="192"/>
                <a:chOff x="720" y="1584"/>
                <a:chExt cx="192" cy="192"/>
              </a:xfrm>
            </p:grpSpPr>
            <p:sp>
              <p:nvSpPr>
                <p:cNvPr id="16430" name="Line 70"/>
                <p:cNvSpPr/>
                <p:nvPr/>
              </p:nvSpPr>
              <p:spPr>
                <a:xfrm>
                  <a:off x="720" y="1584"/>
                  <a:ext cx="192" cy="0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16431" name="Line 71"/>
                <p:cNvSpPr/>
                <p:nvPr/>
              </p:nvSpPr>
              <p:spPr>
                <a:xfrm>
                  <a:off x="912" y="1584"/>
                  <a:ext cx="0" cy="192"/>
                </a:xfrm>
                <a:prstGeom prst="line">
                  <a:avLst/>
                </a:prstGeom>
                <a:ln w="38100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</p:grpSp>
        </p:grpSp>
        <p:sp>
          <p:nvSpPr>
            <p:cNvPr id="16423" name="Text Box 72"/>
            <p:cNvSpPr txBox="1"/>
            <p:nvPr/>
          </p:nvSpPr>
          <p:spPr>
            <a:xfrm>
              <a:off x="305" y="1432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 dirty="0">
                  <a:latin typeface="VNI-Times" pitchFamily="2" charset="0"/>
                </a:rPr>
                <a:t>c</a:t>
              </a:r>
            </a:p>
          </p:txBody>
        </p:sp>
        <p:sp>
          <p:nvSpPr>
            <p:cNvPr id="16424" name="Text Box 73"/>
            <p:cNvSpPr txBox="1"/>
            <p:nvPr/>
          </p:nvSpPr>
          <p:spPr>
            <a:xfrm>
              <a:off x="981" y="2400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 dirty="0">
                  <a:latin typeface="VNI-Times" pitchFamily="2" charset="0"/>
                </a:rPr>
                <a:t>b</a:t>
              </a:r>
            </a:p>
          </p:txBody>
        </p:sp>
        <p:sp>
          <p:nvSpPr>
            <p:cNvPr id="16425" name="Text Box 74"/>
            <p:cNvSpPr txBox="1"/>
            <p:nvPr/>
          </p:nvSpPr>
          <p:spPr>
            <a:xfrm>
              <a:off x="1152" y="1423"/>
              <a:ext cx="28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800" dirty="0">
                  <a:latin typeface="VNI-Times" pitchFamily="2" charset="0"/>
                </a:rPr>
                <a:t>a</a:t>
              </a:r>
            </a:p>
          </p:txBody>
        </p:sp>
      </p:grpSp>
      <p:sp>
        <p:nvSpPr>
          <p:cNvPr id="16387" name="Rectangle 2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26988" y="0"/>
            <a:ext cx="9345613" cy="8302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</a:ln>
          <a:effectLst>
            <a:prstShdw prst="shdw18" dist="17961" dir="13500000">
              <a:srgbClr val="FF6600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buNone/>
            </a:pP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B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4: </a:t>
            </a:r>
            <a:r>
              <a:rPr sz="24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sz="24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HỆ THỨC VỀ CẠNH VÀ GÓC</a:t>
            </a:r>
          </a:p>
          <a:p>
            <a:pPr algn="ctr">
              <a:buNone/>
            </a:pPr>
            <a:r>
              <a:rPr sz="24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TAM GIÁC VUÔNG</a:t>
            </a:r>
            <a:endParaRPr sz="2400" b="1" dirty="0">
              <a:solidFill>
                <a:srgbClr val="CC3300"/>
              </a:solidFill>
              <a:effectLst>
                <a:outerShdw blurRad="38100" dist="38100" dir="2700000">
                  <a:srgbClr val="C0C0C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89" name="Text Box 4"/>
          <p:cNvSpPr txBox="1"/>
          <p:nvPr/>
        </p:nvSpPr>
        <p:spPr>
          <a:xfrm>
            <a:off x="0" y="914400"/>
            <a:ext cx="9144000" cy="523875"/>
          </a:xfrm>
          <a:prstGeom prst="rect">
            <a:avLst/>
          </a:prstGeom>
          <a:solidFill>
            <a:srgbClr val="FFFF99"/>
          </a:solidFill>
          <a:ln w="38100" cap="flat" cmpd="dbl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nn-NO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tam giác vuông</a:t>
            </a:r>
            <a:r>
              <a:rPr lang="en-US" altLang="en-US" sz="2800" b="1" dirty="0">
                <a:latin typeface="VNI-Times" pitchFamily="2" charset="0"/>
                <a:cs typeface="Arial" panose="020B0604020202020204" pitchFamily="34" charset="0"/>
              </a:rPr>
              <a:t>,</a:t>
            </a: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                                  </a:t>
            </a:r>
            <a:endParaRPr lang="en-US" altLang="en-US" sz="2800" b="1" dirty="0">
              <a:solidFill>
                <a:srgbClr val="0000FF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108550" name="AutoShape 6"/>
          <p:cNvSpPr/>
          <p:nvPr/>
        </p:nvSpPr>
        <p:spPr>
          <a:xfrm>
            <a:off x="6248400" y="5943600"/>
            <a:ext cx="2667000" cy="685800"/>
          </a:xfrm>
          <a:prstGeom prst="wedgeEllipseCallout">
            <a:avLst>
              <a:gd name="adj1" fmla="val -71069"/>
              <a:gd name="adj2" fmla="val -164352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tan góc đối</a:t>
            </a:r>
          </a:p>
        </p:txBody>
      </p:sp>
      <p:sp>
        <p:nvSpPr>
          <p:cNvPr id="16392" name="Text Box 8"/>
          <p:cNvSpPr txBox="1"/>
          <p:nvPr/>
        </p:nvSpPr>
        <p:spPr>
          <a:xfrm>
            <a:off x="4514850" y="914400"/>
            <a:ext cx="46291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VNI-Times" pitchFamily="2" charset="0"/>
              </a:rPr>
              <a:t>moãi caïnh goùc vuoâng baèng :</a:t>
            </a:r>
          </a:p>
        </p:txBody>
      </p:sp>
      <p:sp>
        <p:nvSpPr>
          <p:cNvPr id="108589" name="AutoShape 45"/>
          <p:cNvSpPr/>
          <p:nvPr/>
        </p:nvSpPr>
        <p:spPr>
          <a:xfrm>
            <a:off x="1828800" y="5791200"/>
            <a:ext cx="2286000" cy="1066800"/>
          </a:xfrm>
          <a:prstGeom prst="wedgeEllipseCallout">
            <a:avLst>
              <a:gd name="adj1" fmla="val 40417"/>
              <a:gd name="adj2" fmla="val -114583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Cạnh góc vuông</a:t>
            </a:r>
          </a:p>
        </p:txBody>
      </p:sp>
      <p:sp>
        <p:nvSpPr>
          <p:cNvPr id="108595" name="AutoShape 51"/>
          <p:cNvSpPr/>
          <p:nvPr/>
        </p:nvSpPr>
        <p:spPr>
          <a:xfrm>
            <a:off x="6305550" y="5943600"/>
            <a:ext cx="2514600" cy="685800"/>
          </a:xfrm>
          <a:prstGeom prst="wedgeEllipseCallout">
            <a:avLst>
              <a:gd name="adj1" fmla="val -1894"/>
              <a:gd name="adj2" fmla="val -194907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cot góc kề</a:t>
            </a:r>
          </a:p>
        </p:txBody>
      </p:sp>
      <p:sp>
        <p:nvSpPr>
          <p:cNvPr id="16396" name="Text Box 27"/>
          <p:cNvSpPr txBox="1"/>
          <p:nvPr/>
        </p:nvSpPr>
        <p:spPr>
          <a:xfrm>
            <a:off x="6610350" y="40005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VNI-Times" pitchFamily="2" charset="0"/>
              </a:rPr>
              <a:t>c</a:t>
            </a:r>
          </a:p>
        </p:txBody>
      </p:sp>
      <p:sp>
        <p:nvSpPr>
          <p:cNvPr id="16397" name="Text Box 28"/>
          <p:cNvSpPr txBox="1"/>
          <p:nvPr/>
        </p:nvSpPr>
        <p:spPr>
          <a:xfrm>
            <a:off x="7200900" y="4000500"/>
            <a:ext cx="14287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FF"/>
                </a:solidFill>
                <a:latin typeface="VNI-Times" pitchFamily="2" charset="0"/>
              </a:rPr>
              <a:t>cot C</a:t>
            </a:r>
          </a:p>
        </p:txBody>
      </p:sp>
      <p:sp>
        <p:nvSpPr>
          <p:cNvPr id="16398" name="Text Box 29"/>
          <p:cNvSpPr txBox="1"/>
          <p:nvPr/>
        </p:nvSpPr>
        <p:spPr>
          <a:xfrm>
            <a:off x="6915150" y="3886200"/>
            <a:ext cx="457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latin typeface="VNI-Times" pitchFamily="2" charset="0"/>
              </a:rPr>
              <a:t>.</a:t>
            </a:r>
          </a:p>
        </p:txBody>
      </p:sp>
      <p:sp>
        <p:nvSpPr>
          <p:cNvPr id="16399" name="Text Box 53"/>
          <p:cNvSpPr txBox="1"/>
          <p:nvPr/>
        </p:nvSpPr>
        <p:spPr>
          <a:xfrm>
            <a:off x="3733800" y="401955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VNI-Times" pitchFamily="2" charset="0"/>
              </a:rPr>
              <a:t>b</a:t>
            </a:r>
          </a:p>
        </p:txBody>
      </p:sp>
      <p:sp>
        <p:nvSpPr>
          <p:cNvPr id="16400" name="Text Box 54"/>
          <p:cNvSpPr txBox="1"/>
          <p:nvPr/>
        </p:nvSpPr>
        <p:spPr>
          <a:xfrm>
            <a:off x="4114800" y="401955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VNI-Times" pitchFamily="2" charset="0"/>
              </a:rPr>
              <a:t>=</a:t>
            </a:r>
          </a:p>
        </p:txBody>
      </p:sp>
      <p:sp>
        <p:nvSpPr>
          <p:cNvPr id="16401" name="Text Box 55"/>
          <p:cNvSpPr txBox="1"/>
          <p:nvPr/>
        </p:nvSpPr>
        <p:spPr>
          <a:xfrm>
            <a:off x="4533900" y="40005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VNI-Times" pitchFamily="2" charset="0"/>
              </a:rPr>
              <a:t>c </a:t>
            </a:r>
          </a:p>
        </p:txBody>
      </p:sp>
      <p:sp>
        <p:nvSpPr>
          <p:cNvPr id="16402" name="Text Box 56"/>
          <p:cNvSpPr txBox="1"/>
          <p:nvPr/>
        </p:nvSpPr>
        <p:spPr>
          <a:xfrm>
            <a:off x="5124450" y="4000500"/>
            <a:ext cx="13525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FF"/>
                </a:solidFill>
                <a:latin typeface="VNI-Times" pitchFamily="2" charset="0"/>
              </a:rPr>
              <a:t>tan B</a:t>
            </a:r>
          </a:p>
        </p:txBody>
      </p:sp>
      <p:sp>
        <p:nvSpPr>
          <p:cNvPr id="16403" name="Text Box 57"/>
          <p:cNvSpPr txBox="1"/>
          <p:nvPr/>
        </p:nvSpPr>
        <p:spPr>
          <a:xfrm>
            <a:off x="6134100" y="40386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VNI-Times" pitchFamily="2" charset="0"/>
              </a:rPr>
              <a:t>=</a:t>
            </a:r>
          </a:p>
        </p:txBody>
      </p:sp>
      <p:sp>
        <p:nvSpPr>
          <p:cNvPr id="16404" name="Text Box 58"/>
          <p:cNvSpPr txBox="1"/>
          <p:nvPr/>
        </p:nvSpPr>
        <p:spPr>
          <a:xfrm>
            <a:off x="4819650" y="3905250"/>
            <a:ext cx="457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latin typeface="VNI-Times" pitchFamily="2" charset="0"/>
              </a:rPr>
              <a:t>.</a:t>
            </a:r>
          </a:p>
        </p:txBody>
      </p:sp>
      <p:sp>
        <p:nvSpPr>
          <p:cNvPr id="108603" name="Text Box 59"/>
          <p:cNvSpPr txBox="1"/>
          <p:nvPr/>
        </p:nvSpPr>
        <p:spPr>
          <a:xfrm>
            <a:off x="1371600" y="1905000"/>
            <a:ext cx="7772400" cy="523875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 dirty="0">
                <a:latin typeface="VNI-Times" pitchFamily="2" charset="0"/>
                <a:cs typeface="Arial" panose="020B0604020202020204" pitchFamily="34" charset="0"/>
              </a:rPr>
              <a:t>b)</a:t>
            </a: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800" b="1" dirty="0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vi-VN" altLang="x-none"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Cạnh góc vuông kia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nhân với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tan góc đối</a:t>
            </a:r>
            <a:r>
              <a:rPr lang="vi-VN" altLang="x-none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108619" name="Text Box 75"/>
          <p:cNvSpPr txBox="1"/>
          <p:nvPr/>
        </p:nvSpPr>
        <p:spPr>
          <a:xfrm>
            <a:off x="1371600" y="2495550"/>
            <a:ext cx="7772400" cy="521970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   </a:t>
            </a:r>
            <a:r>
              <a:rPr lang="en-US" altLang="en-US" sz="2800" b="1" dirty="0">
                <a:latin typeface="VNI-Times" pitchFamily="2" charset="0"/>
                <a:cs typeface="Arial" panose="020B0604020202020204" pitchFamily="34" charset="0"/>
              </a:rPr>
              <a:t>*</a:t>
            </a:r>
            <a:r>
              <a:rPr lang="en-US" altLang="en-US" sz="2800" b="1" dirty="0">
                <a:solidFill>
                  <a:srgbClr val="0000FF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sz="28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Cạnh góc vuông kia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nhân với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cot góc kề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6407" name="Text Box 78"/>
          <p:cNvSpPr txBox="1"/>
          <p:nvPr/>
        </p:nvSpPr>
        <p:spPr>
          <a:xfrm>
            <a:off x="6610350" y="46863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VNI-Times" pitchFamily="2" charset="0"/>
              </a:rPr>
              <a:t>b</a:t>
            </a:r>
          </a:p>
        </p:txBody>
      </p:sp>
      <p:sp>
        <p:nvSpPr>
          <p:cNvPr id="16408" name="Text Box 79"/>
          <p:cNvSpPr txBox="1"/>
          <p:nvPr/>
        </p:nvSpPr>
        <p:spPr>
          <a:xfrm>
            <a:off x="7200900" y="4686300"/>
            <a:ext cx="14287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FF"/>
                </a:solidFill>
                <a:latin typeface="VNI-Times" pitchFamily="2" charset="0"/>
              </a:rPr>
              <a:t>cot B</a:t>
            </a:r>
          </a:p>
        </p:txBody>
      </p:sp>
      <p:sp>
        <p:nvSpPr>
          <p:cNvPr id="16409" name="Text Box 80"/>
          <p:cNvSpPr txBox="1"/>
          <p:nvPr/>
        </p:nvSpPr>
        <p:spPr>
          <a:xfrm>
            <a:off x="6915150" y="4572000"/>
            <a:ext cx="457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latin typeface="VNI-Times" pitchFamily="2" charset="0"/>
              </a:rPr>
              <a:t>.</a:t>
            </a:r>
          </a:p>
        </p:txBody>
      </p:sp>
      <p:sp>
        <p:nvSpPr>
          <p:cNvPr id="16410" name="Text Box 81"/>
          <p:cNvSpPr txBox="1"/>
          <p:nvPr/>
        </p:nvSpPr>
        <p:spPr>
          <a:xfrm>
            <a:off x="3733800" y="470535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VNI-Times" pitchFamily="2" charset="0"/>
              </a:rPr>
              <a:t>c</a:t>
            </a:r>
          </a:p>
        </p:txBody>
      </p:sp>
      <p:sp>
        <p:nvSpPr>
          <p:cNvPr id="16411" name="Text Box 82"/>
          <p:cNvSpPr txBox="1"/>
          <p:nvPr/>
        </p:nvSpPr>
        <p:spPr>
          <a:xfrm>
            <a:off x="4114800" y="470535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VNI-Times" pitchFamily="2" charset="0"/>
              </a:rPr>
              <a:t>=</a:t>
            </a:r>
          </a:p>
        </p:txBody>
      </p:sp>
      <p:sp>
        <p:nvSpPr>
          <p:cNvPr id="16412" name="Text Box 83"/>
          <p:cNvSpPr txBox="1"/>
          <p:nvPr/>
        </p:nvSpPr>
        <p:spPr>
          <a:xfrm>
            <a:off x="4533900" y="46863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VNI-Times" pitchFamily="2" charset="0"/>
              </a:rPr>
              <a:t>b </a:t>
            </a:r>
          </a:p>
        </p:txBody>
      </p:sp>
      <p:sp>
        <p:nvSpPr>
          <p:cNvPr id="16413" name="Text Box 84"/>
          <p:cNvSpPr txBox="1"/>
          <p:nvPr/>
        </p:nvSpPr>
        <p:spPr>
          <a:xfrm>
            <a:off x="5124450" y="4686300"/>
            <a:ext cx="13525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FF"/>
                </a:solidFill>
                <a:latin typeface="VNI-Times" pitchFamily="2" charset="0"/>
              </a:rPr>
              <a:t>tan C</a:t>
            </a:r>
          </a:p>
        </p:txBody>
      </p:sp>
      <p:sp>
        <p:nvSpPr>
          <p:cNvPr id="16414" name="Text Box 85"/>
          <p:cNvSpPr txBox="1"/>
          <p:nvPr/>
        </p:nvSpPr>
        <p:spPr>
          <a:xfrm>
            <a:off x="6134100" y="47244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latin typeface="VNI-Times" pitchFamily="2" charset="0"/>
              </a:rPr>
              <a:t>=</a:t>
            </a:r>
          </a:p>
        </p:txBody>
      </p:sp>
      <p:sp>
        <p:nvSpPr>
          <p:cNvPr id="16415" name="Text Box 86"/>
          <p:cNvSpPr txBox="1"/>
          <p:nvPr/>
        </p:nvSpPr>
        <p:spPr>
          <a:xfrm>
            <a:off x="4838700" y="4591050"/>
            <a:ext cx="4572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4000" b="1" dirty="0">
                <a:latin typeface="VNI-Times" pitchFamily="2" charset="0"/>
              </a:rPr>
              <a:t>.</a:t>
            </a:r>
          </a:p>
        </p:txBody>
      </p:sp>
      <p:sp>
        <p:nvSpPr>
          <p:cNvPr id="108631" name="Text Box 87"/>
          <p:cNvSpPr txBox="1"/>
          <p:nvPr/>
        </p:nvSpPr>
        <p:spPr>
          <a:xfrm>
            <a:off x="3733800" y="401955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8632" name="Text Box 88"/>
          <p:cNvSpPr txBox="1"/>
          <p:nvPr/>
        </p:nvSpPr>
        <p:spPr>
          <a:xfrm>
            <a:off x="3733800" y="470535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8633" name="AutoShape 89"/>
          <p:cNvSpPr/>
          <p:nvPr/>
        </p:nvSpPr>
        <p:spPr>
          <a:xfrm>
            <a:off x="4038600" y="5791200"/>
            <a:ext cx="2286000" cy="1066800"/>
          </a:xfrm>
          <a:prstGeom prst="wedgeEllipseCallout">
            <a:avLst>
              <a:gd name="adj1" fmla="val -19583"/>
              <a:gd name="adj2" fmla="val -114583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/>
            <a:r>
              <a:rPr lang="en-US" altLang="en-US" sz="2400" b="1" dirty="0">
                <a:solidFill>
                  <a:srgbClr val="FF0000"/>
                </a:solidFill>
                <a:latin typeface="VNI-Times" pitchFamily="2" charset="0"/>
              </a:rPr>
              <a:t>Caïnh goùc vuoâng kia</a:t>
            </a:r>
          </a:p>
        </p:txBody>
      </p:sp>
      <p:sp>
        <p:nvSpPr>
          <p:cNvPr id="108638" name="Text Box 94"/>
          <p:cNvSpPr txBox="1"/>
          <p:nvPr/>
        </p:nvSpPr>
        <p:spPr>
          <a:xfrm>
            <a:off x="6610350" y="40005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VNI-Times" pitchFamily="2" charset="0"/>
              </a:rPr>
              <a:t>c</a:t>
            </a:r>
          </a:p>
        </p:txBody>
      </p:sp>
      <p:sp>
        <p:nvSpPr>
          <p:cNvPr id="108639" name="Text Box 95"/>
          <p:cNvSpPr txBox="1"/>
          <p:nvPr/>
        </p:nvSpPr>
        <p:spPr>
          <a:xfrm>
            <a:off x="6610350" y="4686300"/>
            <a:ext cx="457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 dirty="0">
                <a:solidFill>
                  <a:srgbClr val="FF3300"/>
                </a:solidFill>
                <a:latin typeface="VNI-Times" pitchFamily="2" charset="0"/>
              </a:rPr>
              <a:t>b</a:t>
            </a:r>
          </a:p>
        </p:txBody>
      </p:sp>
      <p:sp>
        <p:nvSpPr>
          <p:cNvPr id="108643" name="AutoShape 99"/>
          <p:cNvSpPr/>
          <p:nvPr/>
        </p:nvSpPr>
        <p:spPr>
          <a:xfrm>
            <a:off x="4038600" y="5791200"/>
            <a:ext cx="2286000" cy="1066800"/>
          </a:xfrm>
          <a:prstGeom prst="wedgeEllipseCallout">
            <a:avLst>
              <a:gd name="adj1" fmla="val 71250"/>
              <a:gd name="adj2" fmla="val -127083"/>
            </a:avLst>
          </a:prstGeom>
          <a:solidFill>
            <a:srgbClr val="FFCC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Cạnh góc vuông kia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10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0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8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0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10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20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2000"/>
                                        <p:tgtEl>
                                          <p:spTgt spid="10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08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8" dur="500"/>
                                        <p:tgtEl>
                                          <p:spTgt spid="1085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1" dur="500"/>
                                        <p:tgtEl>
                                          <p:spTgt spid="108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animBg="1"/>
      <p:bldP spid="108550" grpId="1" animBg="1"/>
      <p:bldP spid="108589" grpId="0" animBg="1"/>
      <p:bldP spid="108589" grpId="1" animBg="1"/>
      <p:bldP spid="108595" grpId="0" animBg="1"/>
      <p:bldP spid="108595" grpId="1" animBg="1"/>
      <p:bldP spid="108603" grpId="0" bldLvl="0" animBg="1"/>
      <p:bldP spid="108619" grpId="0" bldLvl="0" animBg="1"/>
      <p:bldP spid="108631" grpId="0"/>
      <p:bldP spid="108632" grpId="0"/>
      <p:bldP spid="108633" grpId="0" animBg="1"/>
      <p:bldP spid="108633" grpId="1" animBg="1"/>
      <p:bldP spid="108638" grpId="0"/>
      <p:bldP spid="108639" grpId="0"/>
      <p:bldP spid="108643" grpId="0" animBg="1"/>
      <p:bldP spid="1086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56" descr="avion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143000"/>
            <a:ext cx="7543800" cy="2503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1199" name="Rectangle 63"/>
          <p:cNvSpPr>
            <a:spLocks noChangeArrowheads="1"/>
          </p:cNvSpPr>
          <p:nvPr/>
        </p:nvSpPr>
        <p:spPr bwMode="auto">
          <a:xfrm>
            <a:off x="685800" y="1177925"/>
            <a:ext cx="7543800" cy="20224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54" name="Text Box 2"/>
          <p:cNvSpPr txBox="1"/>
          <p:nvPr/>
        </p:nvSpPr>
        <p:spPr>
          <a:xfrm>
            <a:off x="0" y="381000"/>
            <a:ext cx="990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alt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50" name="Text Box 14"/>
          <p:cNvSpPr txBox="1"/>
          <p:nvPr/>
        </p:nvSpPr>
        <p:spPr>
          <a:xfrm>
            <a:off x="685800" y="35814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48" name="Line 12"/>
          <p:cNvSpPr/>
          <p:nvPr/>
        </p:nvSpPr>
        <p:spPr>
          <a:xfrm>
            <a:off x="6343650" y="1676400"/>
            <a:ext cx="0" cy="1981200"/>
          </a:xfrm>
          <a:prstGeom prst="line">
            <a:avLst/>
          </a:prstGeom>
          <a:ln w="57150" cap="flat" cmpd="sng">
            <a:solidFill>
              <a:srgbClr val="FF3300"/>
            </a:solidFill>
            <a:prstDash val="dash"/>
            <a:headEnd type="triangle" w="med" len="med"/>
            <a:tailEnd type="triangle" w="med" len="med"/>
          </a:ln>
        </p:spPr>
      </p:sp>
      <p:sp>
        <p:nvSpPr>
          <p:cNvPr id="91151" name="Text Box 15"/>
          <p:cNvSpPr txBox="1"/>
          <p:nvPr/>
        </p:nvSpPr>
        <p:spPr>
          <a:xfrm>
            <a:off x="6362700" y="14859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400" b="1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1157" name="Text Box 21"/>
          <p:cNvSpPr txBox="1"/>
          <p:nvPr/>
        </p:nvSpPr>
        <p:spPr>
          <a:xfrm>
            <a:off x="6172200" y="3581400"/>
            <a:ext cx="457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altLang="en-US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159" name="Text Box 26"/>
          <p:cNvSpPr txBox="1"/>
          <p:nvPr/>
        </p:nvSpPr>
        <p:spPr>
          <a:xfrm>
            <a:off x="0" y="41275"/>
            <a:ext cx="9144000" cy="120015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vi-VN" altLang="x-none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x-none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altLang="x-none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chiếc máy bay bay lên với vận tốc 500km/h. Đường bay lên tạo với phương nằm ngang một góc 30</a:t>
            </a:r>
            <a:r>
              <a:rPr lang="vi-VN" altLang="x-none" sz="2400" b="1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x-none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Hỏi sau 1,2 phút máy bay </a:t>
            </a:r>
            <a:r>
              <a:rPr lang="vi-VN" altLang="x-none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cao được bao nhiêu kil</a:t>
            </a:r>
            <a:r>
              <a:rPr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altLang="x-none" sz="2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 theo phương thẳng đứng ?</a:t>
            </a:r>
            <a:endParaRPr lang="vi-VN" altLang="x-none" sz="2400" b="1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990600" y="1733550"/>
            <a:ext cx="5334000" cy="1905000"/>
            <a:chOff x="528" y="768"/>
            <a:chExt cx="3360" cy="1200"/>
          </a:xfrm>
        </p:grpSpPr>
        <p:sp>
          <p:nvSpPr>
            <p:cNvPr id="6173" name="AutoShape 18"/>
            <p:cNvSpPr/>
            <p:nvPr/>
          </p:nvSpPr>
          <p:spPr>
            <a:xfrm flipH="1">
              <a:off x="528" y="768"/>
              <a:ext cx="3360" cy="1200"/>
            </a:xfrm>
            <a:prstGeom prst="rtTriangle">
              <a:avLst/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en-US" altLang="en-US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6174" name="Line 19"/>
            <p:cNvSpPr/>
            <p:nvPr/>
          </p:nvSpPr>
          <p:spPr>
            <a:xfrm flipH="1">
              <a:off x="3744" y="1824"/>
              <a:ext cx="14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6175" name="Line 20"/>
            <p:cNvSpPr/>
            <p:nvPr/>
          </p:nvSpPr>
          <p:spPr>
            <a:xfrm>
              <a:off x="3744" y="1824"/>
              <a:ext cx="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6161" name="Line 30"/>
          <p:cNvSpPr/>
          <p:nvPr/>
        </p:nvSpPr>
        <p:spPr>
          <a:xfrm flipV="1">
            <a:off x="1143000" y="1711325"/>
            <a:ext cx="5257800" cy="1828800"/>
          </a:xfrm>
          <a:prstGeom prst="line">
            <a:avLst/>
          </a:prstGeom>
          <a:ln w="38100" cap="flat" cmpd="sng">
            <a:solidFill>
              <a:schemeClr val="tx1"/>
            </a:solidFill>
            <a:prstDash val="dash"/>
            <a:headEnd type="none" w="med" len="med"/>
            <a:tailEnd type="triangle" w="med" len="med"/>
          </a:ln>
        </p:spPr>
      </p:sp>
      <p:grpSp>
        <p:nvGrpSpPr>
          <p:cNvPr id="3" name="Group 34"/>
          <p:cNvGrpSpPr/>
          <p:nvPr/>
        </p:nvGrpSpPr>
        <p:grpSpPr>
          <a:xfrm>
            <a:off x="990600" y="3217863"/>
            <a:ext cx="1158875" cy="603250"/>
            <a:chOff x="588" y="1707"/>
            <a:chExt cx="730" cy="380"/>
          </a:xfrm>
        </p:grpSpPr>
        <p:graphicFrame>
          <p:nvGraphicFramePr>
            <p:cNvPr id="6151" name="Object 35"/>
            <p:cNvGraphicFramePr>
              <a:graphicFrameLocks noChangeAspect="1"/>
            </p:cNvGraphicFramePr>
            <p:nvPr/>
          </p:nvGraphicFramePr>
          <p:xfrm>
            <a:off x="966" y="1707"/>
            <a:ext cx="35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1" r:id="rId5" imgW="254000" imgH="203200" progId="Equation.DSMT4">
                    <p:embed/>
                  </p:oleObj>
                </mc:Choice>
                <mc:Fallback>
                  <p:oleObj r:id="rId5" imgW="254000" imgH="203200" progId="Equation.DSMT4">
                    <p:embed/>
                    <p:pic>
                      <p:nvPicPr>
                        <p:cNvPr id="0" name="Picture 3109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66" y="1707"/>
                          <a:ext cx="352" cy="282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72" name="Arc 36"/>
            <p:cNvSpPr/>
            <p:nvPr/>
          </p:nvSpPr>
          <p:spPr>
            <a:xfrm rot="2158733">
              <a:off x="588" y="1762"/>
              <a:ext cx="325" cy="325"/>
            </a:xfrm>
            <a:custGeom>
              <a:avLst/>
              <a:gdLst>
                <a:gd name="txL" fmla="*/ 0 w 17692"/>
                <a:gd name="txT" fmla="*/ 0 h 17518"/>
                <a:gd name="txR" fmla="*/ 17692 w 17692"/>
                <a:gd name="txB" fmla="*/ 17518 h 1751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17692" h="17518" fill="none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</a:path>
                <a:path w="17692" h="17518" stroke="0">
                  <a:moveTo>
                    <a:pt x="12636" y="-1"/>
                  </a:moveTo>
                  <a:cubicBezTo>
                    <a:pt x="14596" y="1413"/>
                    <a:pt x="16305" y="3146"/>
                    <a:pt x="17691" y="5126"/>
                  </a:cubicBezTo>
                  <a:lnTo>
                    <a:pt x="0" y="17518"/>
                  </a:lnTo>
                  <a:lnTo>
                    <a:pt x="12636" y="-1"/>
                  </a:lnTo>
                  <a:close/>
                </a:path>
              </a:pathLst>
            </a:custGeom>
            <a:solidFill>
              <a:srgbClr val="FF6600"/>
            </a:soli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</p:grpSp>
      <p:sp>
        <p:nvSpPr>
          <p:cNvPr id="91173" name="Text Box 37"/>
          <p:cNvSpPr txBox="1"/>
          <p:nvPr/>
        </p:nvSpPr>
        <p:spPr>
          <a:xfrm>
            <a:off x="228600" y="5943600"/>
            <a:ext cx="7848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vi-VN" altLang="x-none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 sau 1,2 phút máy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 bay 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cao được 5(km)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" name="Group 65"/>
          <p:cNvGrpSpPr/>
          <p:nvPr/>
        </p:nvGrpSpPr>
        <p:grpSpPr>
          <a:xfrm>
            <a:off x="476250" y="2667000"/>
            <a:ext cx="2143125" cy="1208088"/>
            <a:chOff x="288" y="1632"/>
            <a:chExt cx="1350" cy="761"/>
          </a:xfrm>
        </p:grpSpPr>
        <p:pic>
          <p:nvPicPr>
            <p:cNvPr id="6170" name="Picture 57" descr="avion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-1165964" flipH="1">
              <a:off x="451" y="1763"/>
              <a:ext cx="569" cy="63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171" name="AutoShape 60"/>
            <p:cNvSpPr/>
            <p:nvPr/>
          </p:nvSpPr>
          <p:spPr>
            <a:xfrm rot="-1041612">
              <a:off x="288" y="1632"/>
              <a:ext cx="1350" cy="344"/>
            </a:xfrm>
            <a:prstGeom prst="cloudCallout">
              <a:avLst>
                <a:gd name="adj1" fmla="val 880755"/>
                <a:gd name="adj2" fmla="val -1293815"/>
              </a:avLst>
            </a:prstGeom>
            <a:gradFill rotWithShape="1">
              <a:gsLst>
                <a:gs pos="0">
                  <a:srgbClr val="CCFF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  <a:tileRect/>
            </a:gradFill>
            <a:ln w="952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0" hangingPunct="0"/>
              <a:r>
                <a:rPr lang="en-US" alt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V=500kmh</a:t>
              </a:r>
              <a:endParaRPr lang="en-US" altLang="en-US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aphicFrame>
        <p:nvGraphicFramePr>
          <p:cNvPr id="91200" name="Object 64"/>
          <p:cNvGraphicFramePr>
            <a:graphicFrameLocks noChangeAspect="1"/>
          </p:cNvGraphicFramePr>
          <p:nvPr/>
        </p:nvGraphicFramePr>
        <p:xfrm>
          <a:off x="1219200" y="5257800"/>
          <a:ext cx="22383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r:id="rId8" imgW="1078865" imgH="177800" progId="Equation.DSMT4">
                  <p:embed/>
                </p:oleObj>
              </mc:Choice>
              <mc:Fallback>
                <p:oleObj r:id="rId8" imgW="1078865" imgH="177800" progId="Equation.DSMT4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19200" y="5257800"/>
                        <a:ext cx="2238375" cy="379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02" name="Text Box 66"/>
          <p:cNvSpPr txBox="1"/>
          <p:nvPr/>
        </p:nvSpPr>
        <p:spPr>
          <a:xfrm>
            <a:off x="3581400" y="1219200"/>
            <a:ext cx="1828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=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1,2phút</a:t>
            </a:r>
            <a:endParaRPr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1203" name="Object 67"/>
          <p:cNvGraphicFramePr>
            <a:graphicFrameLocks noChangeAspect="1"/>
          </p:cNvGraphicFramePr>
          <p:nvPr/>
        </p:nvGraphicFramePr>
        <p:xfrm>
          <a:off x="1143000" y="3962400"/>
          <a:ext cx="399256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r:id="rId10" imgW="1752600" imgH="393700" progId="Equation.DSMT4">
                  <p:embed/>
                </p:oleObj>
              </mc:Choice>
              <mc:Fallback>
                <p:oleObj r:id="rId10" imgW="1752600" imgH="393700" progId="Equation.DSMT4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143000" y="3962400"/>
                        <a:ext cx="3992563" cy="928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66" name="Picture 68" descr="GUESTAN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6388" y="6137275"/>
            <a:ext cx="1293812" cy="911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1205" name="Picture 69" descr="Cau hoi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05550" y="2324100"/>
            <a:ext cx="557213" cy="6096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28" name="Object 67"/>
          <p:cNvGraphicFramePr>
            <a:graphicFrameLocks noChangeAspect="1"/>
          </p:cNvGraphicFramePr>
          <p:nvPr/>
        </p:nvGraphicFramePr>
        <p:xfrm>
          <a:off x="4976813" y="3984625"/>
          <a:ext cx="3703637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r:id="rId14" imgW="1625600" imgH="393700" progId="Equation.DSMT4">
                  <p:embed/>
                </p:oleObj>
              </mc:Choice>
              <mc:Fallback>
                <p:oleObj r:id="rId14" imgW="1625600" imgH="393700" progId="Equation.DSMT4">
                  <p:embed/>
                  <p:pic>
                    <p:nvPicPr>
                      <p:cNvPr id="0" name="Picture 310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976813" y="3984625"/>
                        <a:ext cx="3703637" cy="928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64"/>
          <p:cNvGraphicFramePr>
            <a:graphicFrameLocks noChangeAspect="1"/>
          </p:cNvGraphicFramePr>
          <p:nvPr/>
        </p:nvGraphicFramePr>
        <p:xfrm>
          <a:off x="3505200" y="5181600"/>
          <a:ext cx="173672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r:id="rId16" imgW="837565" imgH="203200" progId="Equation.DSMT4">
                  <p:embed/>
                </p:oleObj>
              </mc:Choice>
              <mc:Fallback>
                <p:oleObj r:id="rId16" imgW="837565" imgH="203200" progId="Equation.DSMT4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05200" y="5181600"/>
                        <a:ext cx="1736725" cy="4349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64"/>
          <p:cNvGraphicFramePr>
            <a:graphicFrameLocks noChangeAspect="1"/>
          </p:cNvGraphicFramePr>
          <p:nvPr/>
        </p:nvGraphicFramePr>
        <p:xfrm>
          <a:off x="5229225" y="5029200"/>
          <a:ext cx="231457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r:id="rId18" imgW="1116965" imgH="393700" progId="Equation.DSMT4">
                  <p:embed/>
                </p:oleObj>
              </mc:Choice>
              <mc:Fallback>
                <p:oleObj r:id="rId18" imgW="1116965" imgH="393700" progId="Equation.DSMT4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29225" y="5029200"/>
                        <a:ext cx="2314575" cy="8429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 Box 37"/>
          <p:cNvSpPr txBox="1"/>
          <p:nvPr/>
        </p:nvSpPr>
        <p:spPr>
          <a:xfrm>
            <a:off x="-152400" y="4156075"/>
            <a:ext cx="1827213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vi-VN" altLang="x-none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 Box 37"/>
          <p:cNvSpPr txBox="1"/>
          <p:nvPr/>
        </p:nvSpPr>
        <p:spPr>
          <a:xfrm>
            <a:off x="131763" y="5187950"/>
            <a:ext cx="1827212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vi-VN" altLang="x-none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3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3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54114 -0.25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0" y="-12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500"/>
                                        <p:tgtEl>
                                          <p:spTgt spid="91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9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2000"/>
                                        <p:tgtEl>
                                          <p:spTgt spid="9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2000"/>
                                        <p:tgtEl>
                                          <p:spTgt spid="9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0" grpId="0"/>
      <p:bldP spid="91151" grpId="0"/>
      <p:bldP spid="91157" grpId="0"/>
      <p:bldP spid="91173" grpId="0"/>
      <p:bldP spid="91202" grpId="0"/>
      <p:bldP spid="31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/>
          <p:cNvPicPr>
            <a:picLocks noChangeAspect="1"/>
          </p:cNvPicPr>
          <p:nvPr/>
        </p:nvPicPr>
        <p:blipFill>
          <a:blip r:embed="rId3"/>
          <a:srcRect l="9493"/>
          <a:stretch>
            <a:fillRect/>
          </a:stretch>
        </p:blipFill>
        <p:spPr>
          <a:xfrm>
            <a:off x="67945" y="1809750"/>
            <a:ext cx="8275955" cy="510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Text Box 5"/>
          <p:cNvSpPr txBox="1"/>
          <p:nvPr/>
        </p:nvSpPr>
        <p:spPr>
          <a:xfrm>
            <a:off x="-32385" y="0"/>
            <a:ext cx="8871585" cy="1814830"/>
          </a:xfrm>
          <a:prstGeom prst="rect">
            <a:avLst/>
          </a:prstGeom>
          <a:solidFill>
            <a:srgbClr val="92D050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vi-VN" altLang="x-none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r>
              <a:rPr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vi-VN" altLang="x-none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Một chiếc thang dài 3m. Cần đặt chân thang cách chân tường một khoảng bằng bao nhiêu để nó tạo với mặt đất một góc “an toàn” 65</a:t>
            </a:r>
            <a:r>
              <a:rPr lang="vi-VN" altLang="x-none" sz="28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o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(tức là đảm bảo thang không bị đổ khi sử dụng)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74" name="Rectangle 7"/>
          <p:cNvSpPr/>
          <p:nvPr/>
        </p:nvSpPr>
        <p:spPr>
          <a:xfrm>
            <a:off x="4648200" y="1670050"/>
            <a:ext cx="4495800" cy="52578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 anchorCtr="0"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grpSp>
        <p:nvGrpSpPr>
          <p:cNvPr id="7175" name="Group 11"/>
          <p:cNvGrpSpPr/>
          <p:nvPr/>
        </p:nvGrpSpPr>
        <p:grpSpPr>
          <a:xfrm>
            <a:off x="3105150" y="3138488"/>
            <a:ext cx="1219200" cy="3871912"/>
            <a:chOff x="1946" y="1998"/>
            <a:chExt cx="768" cy="2439"/>
          </a:xfrm>
        </p:grpSpPr>
        <p:sp>
          <p:nvSpPr>
            <p:cNvPr id="7186" name="AutoShape 6"/>
            <p:cNvSpPr/>
            <p:nvPr/>
          </p:nvSpPr>
          <p:spPr>
            <a:xfrm rot="6843225">
              <a:off x="1110" y="2833"/>
              <a:ext cx="2439" cy="768"/>
            </a:xfrm>
            <a:prstGeom prst="triangle">
              <a:avLst>
                <a:gd name="adj" fmla="val 75051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FF00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 wrap="none" anchor="ctr" anchorCtr="0"/>
            <a:lstStyle/>
            <a:p>
              <a:endParaRPr lang="en-US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7187" name="Line 9"/>
            <p:cNvSpPr/>
            <p:nvPr/>
          </p:nvSpPr>
          <p:spPr>
            <a:xfrm>
              <a:off x="2316" y="3816"/>
              <a:ext cx="0" cy="1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7188" name="Line 10"/>
            <p:cNvSpPr/>
            <p:nvPr/>
          </p:nvSpPr>
          <p:spPr>
            <a:xfrm flipV="1">
              <a:off x="2316" y="3768"/>
              <a:ext cx="144" cy="48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176" name="Rectangle 8"/>
          <p:cNvSpPr/>
          <p:nvPr/>
        </p:nvSpPr>
        <p:spPr>
          <a:xfrm rot="-4142025">
            <a:off x="2887663" y="4713288"/>
            <a:ext cx="701675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/>
            <a:r>
              <a:rPr lang="en-US" altLang="en-US" sz="2400" b="1" dirty="0">
                <a:solidFill>
                  <a:srgbClr val="003399"/>
                </a:solidFill>
                <a:latin typeface="VNI-Times" pitchFamily="2" charset="0"/>
              </a:rPr>
              <a:t>3m</a:t>
            </a:r>
          </a:p>
        </p:txBody>
      </p:sp>
      <p:grpSp>
        <p:nvGrpSpPr>
          <p:cNvPr id="7177" name="Group 15"/>
          <p:cNvGrpSpPr/>
          <p:nvPr/>
        </p:nvGrpSpPr>
        <p:grpSpPr>
          <a:xfrm>
            <a:off x="2324100" y="5924550"/>
            <a:ext cx="876300" cy="620713"/>
            <a:chOff x="1464" y="3732"/>
            <a:chExt cx="552" cy="391"/>
          </a:xfrm>
        </p:grpSpPr>
        <p:sp>
          <p:nvSpPr>
            <p:cNvPr id="7184" name="Arc 12"/>
            <p:cNvSpPr/>
            <p:nvPr/>
          </p:nvSpPr>
          <p:spPr>
            <a:xfrm rot="-601909">
              <a:off x="1464" y="3948"/>
              <a:ext cx="415" cy="175"/>
            </a:xfrm>
            <a:custGeom>
              <a:avLst/>
              <a:gdLst>
                <a:gd name="txL" fmla="*/ 0 w 21267"/>
                <a:gd name="txT" fmla="*/ 0 h 20718"/>
                <a:gd name="txR" fmla="*/ 21267 w 21267"/>
                <a:gd name="txB" fmla="*/ 20718 h 20718"/>
              </a:gdLst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txL" t="txT" r="txR" b="txB"/>
              <a:pathLst>
                <a:path w="21267" h="20718" fill="none">
                  <a:moveTo>
                    <a:pt x="6109" y="0"/>
                  </a:moveTo>
                  <a:cubicBezTo>
                    <a:pt x="13964" y="2316"/>
                    <a:pt x="19834" y="8876"/>
                    <a:pt x="21266" y="16939"/>
                  </a:cubicBezTo>
                </a:path>
                <a:path w="21267" h="20718" stroke="0">
                  <a:moveTo>
                    <a:pt x="6109" y="0"/>
                  </a:moveTo>
                  <a:cubicBezTo>
                    <a:pt x="13964" y="2316"/>
                    <a:pt x="19834" y="8876"/>
                    <a:pt x="21266" y="16939"/>
                  </a:cubicBezTo>
                  <a:lnTo>
                    <a:pt x="0" y="20718"/>
                  </a:lnTo>
                  <a:lnTo>
                    <a:pt x="6109" y="0"/>
                  </a:lnTo>
                  <a:close/>
                </a:path>
              </a:pathLst>
            </a:custGeom>
            <a:solidFill>
              <a:srgbClr val="FF66FF"/>
            </a:solidFill>
            <a:ln w="57150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7185" name="Rectangle 13"/>
            <p:cNvSpPr/>
            <p:nvPr/>
          </p:nvSpPr>
          <p:spPr>
            <a:xfrm>
              <a:off x="1584" y="3732"/>
              <a:ext cx="4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 anchorCtr="0"/>
            <a:lstStyle/>
            <a:p>
              <a:pPr algn="ctr" eaLnBrk="0" hangingPunct="0"/>
              <a:r>
                <a:rPr lang="en-US" altLang="en-US" sz="2400" b="1" dirty="0">
                  <a:solidFill>
                    <a:srgbClr val="003399"/>
                  </a:solidFill>
                  <a:latin typeface="VNI-Times" pitchFamily="2" charset="0"/>
                </a:rPr>
                <a:t>65</a:t>
              </a:r>
              <a:r>
                <a:rPr lang="en-US" altLang="en-US" sz="2400" b="1" baseline="30000" dirty="0">
                  <a:solidFill>
                    <a:srgbClr val="003399"/>
                  </a:solidFill>
                  <a:latin typeface="VNI-Times" pitchFamily="2" charset="0"/>
                </a:rPr>
                <a:t>o</a:t>
              </a:r>
              <a:endParaRPr lang="en-US" altLang="en-US" sz="2400" b="1" dirty="0">
                <a:solidFill>
                  <a:srgbClr val="003399"/>
                </a:solidFill>
                <a:latin typeface="VNI-Times" pitchFamily="2" charset="0"/>
              </a:endParaRPr>
            </a:p>
          </p:txBody>
        </p:sp>
      </p:grpSp>
      <p:sp>
        <p:nvSpPr>
          <p:cNvPr id="96273" name="Text Box 17"/>
          <p:cNvSpPr txBox="1"/>
          <p:nvPr/>
        </p:nvSpPr>
        <p:spPr>
          <a:xfrm>
            <a:off x="4648200" y="3657600"/>
            <a:ext cx="4495800" cy="1384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Vậy: C</a:t>
            </a:r>
            <a:r>
              <a:rPr lang="vi-VN" altLang="x-none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hân chiếc thang cần phải đặt cách chân tường một khoảng gần bằng 1,27(m)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vi-VN" altLang="x-none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6274" name="Object 18"/>
          <p:cNvGraphicFramePr>
            <a:graphicFrameLocks noChangeAspect="1"/>
          </p:cNvGraphicFramePr>
          <p:nvPr/>
        </p:nvGraphicFramePr>
        <p:xfrm>
          <a:off x="4953000" y="2590800"/>
          <a:ext cx="2536825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r:id="rId4" imgW="1066165" imgH="177800" progId="Equation.DSMT4">
                  <p:embed/>
                </p:oleObj>
              </mc:Choice>
              <mc:Fallback>
                <p:oleObj r:id="rId4" imgW="1066165" imgH="177800" progId="Equation.DSMT4">
                  <p:embed/>
                  <p:pic>
                    <p:nvPicPr>
                      <p:cNvPr id="0" name="Picture 311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2590800"/>
                        <a:ext cx="2536825" cy="3730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76" name="Text Box 20"/>
          <p:cNvSpPr txBox="1"/>
          <p:nvPr/>
        </p:nvSpPr>
        <p:spPr>
          <a:xfrm>
            <a:off x="3886200" y="5943600"/>
            <a:ext cx="533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latin typeface="VNI-Times" pitchFamily="2" charset="0"/>
              </a:rPr>
              <a:t>A</a:t>
            </a:r>
          </a:p>
        </p:txBody>
      </p:sp>
      <p:sp>
        <p:nvSpPr>
          <p:cNvPr id="96277" name="Text Box 21"/>
          <p:cNvSpPr txBox="1"/>
          <p:nvPr/>
        </p:nvSpPr>
        <p:spPr>
          <a:xfrm>
            <a:off x="2133600" y="6400800"/>
            <a:ext cx="53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400" b="1" dirty="0">
                <a:latin typeface="VNI-Times" pitchFamily="2" charset="0"/>
              </a:rPr>
              <a:t>B</a:t>
            </a:r>
          </a:p>
        </p:txBody>
      </p:sp>
      <p:sp>
        <p:nvSpPr>
          <p:cNvPr id="96278" name="Text Box 22"/>
          <p:cNvSpPr txBox="1"/>
          <p:nvPr/>
        </p:nvSpPr>
        <p:spPr>
          <a:xfrm>
            <a:off x="3962400" y="2819400"/>
            <a:ext cx="5334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 dirty="0">
                <a:latin typeface="VNI-Times" pitchFamily="2" charset="0"/>
              </a:rPr>
              <a:t>C</a:t>
            </a:r>
          </a:p>
        </p:txBody>
      </p:sp>
      <p:sp>
        <p:nvSpPr>
          <p:cNvPr id="96279" name="Text Box 23"/>
          <p:cNvSpPr txBox="1"/>
          <p:nvPr/>
        </p:nvSpPr>
        <p:spPr>
          <a:xfrm>
            <a:off x="4610100" y="1600200"/>
            <a:ext cx="4724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iải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6281" name="Object 25"/>
          <p:cNvGraphicFramePr>
            <a:graphicFrameLocks noChangeAspect="1"/>
          </p:cNvGraphicFramePr>
          <p:nvPr/>
        </p:nvGraphicFramePr>
        <p:xfrm>
          <a:off x="5562600" y="3048000"/>
          <a:ext cx="332105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r:id="rId6" imgW="1396365" imgH="254000" progId="Equation.DSMT4">
                  <p:embed/>
                </p:oleObj>
              </mc:Choice>
              <mc:Fallback>
                <p:oleObj r:id="rId6" imgW="1396365" imgH="254000" progId="Equation.DSMT4">
                  <p:embed/>
                  <p:pic>
                    <p:nvPicPr>
                      <p:cNvPr id="0" name="Picture 311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62600" y="3048000"/>
                        <a:ext cx="3321050" cy="619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3"/>
          <p:cNvSpPr txBox="1"/>
          <p:nvPr/>
        </p:nvSpPr>
        <p:spPr>
          <a:xfrm>
            <a:off x="4610100" y="1981200"/>
            <a:ext cx="17145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 </a:t>
            </a:r>
            <a:endParaRPr lang="vi-V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6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6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6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2000"/>
                                        <p:tgtEl>
                                          <p:spTgt spid="96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2000"/>
                                        <p:tgtEl>
                                          <p:spTgt spid="96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2000"/>
                                        <p:tgtEl>
                                          <p:spTgt spid="96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2000"/>
                                        <p:tgtEl>
                                          <p:spTgt spid="96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73" grpId="0"/>
      <p:bldP spid="96276" grpId="0"/>
      <p:bldP spid="96277" grpId="0"/>
      <p:bldP spid="96278" grpId="0"/>
      <p:bldP spid="9627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458200" cy="12954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146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947738" y="1985963"/>
            <a:ext cx="4310062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Theo định lí Pytago ta có :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23938" y="3471863"/>
            <a:ext cx="1676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Mặt khác :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1709738" y="2449513"/>
          <a:ext cx="22479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r:id="rId3" imgW="1205865" imgH="254000" progId="Equation.DSMT4">
                  <p:embed/>
                </p:oleObj>
              </mc:Choice>
              <mc:Fallback>
                <p:oleObj r:id="rId3" imgW="1205865" imgH="254000" progId="Equation.DSMT4">
                  <p:embed/>
                  <p:pic>
                    <p:nvPicPr>
                      <p:cNvPr id="0" name="Picture 31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9738" y="2449513"/>
                        <a:ext cx="2247900" cy="4730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152650" y="2922588"/>
          <a:ext cx="2224088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r:id="rId5" imgW="1193165" imgH="266700" progId="Equation.DSMT4">
                  <p:embed/>
                </p:oleObj>
              </mc:Choice>
              <mc:Fallback>
                <p:oleObj r:id="rId5" imgW="1193165" imgH="266700" progId="Equation.DSMT4">
                  <p:embed/>
                  <p:pic>
                    <p:nvPicPr>
                      <p:cNvPr id="0" name="Picture 311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52650" y="2922588"/>
                        <a:ext cx="2224088" cy="496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1785938" y="3760788"/>
          <a:ext cx="28162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r:id="rId7" imgW="1511300" imgH="393700" progId="Equation.DSMT4">
                  <p:embed/>
                </p:oleObj>
              </mc:Choice>
              <mc:Fallback>
                <p:oleObj r:id="rId7" imgW="1511300" imgH="393700" progId="Equation.DSMT4">
                  <p:embed/>
                  <p:pic>
                    <p:nvPicPr>
                      <p:cNvPr id="0" name="Picture 311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5938" y="3760788"/>
                        <a:ext cx="2816225" cy="733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01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1000" y="304800"/>
            <a:ext cx="8458200" cy="1295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8800" y="1881188"/>
            <a:ext cx="3328988" cy="2047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" name="TextBox 32"/>
          <p:cNvSpPr txBox="1"/>
          <p:nvPr/>
        </p:nvSpPr>
        <p:spPr>
          <a:xfrm>
            <a:off x="228600" y="1981200"/>
            <a:ext cx="1054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x-none" sz="2400" b="1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Line 51"/>
          <p:cNvSpPr/>
          <p:nvPr/>
        </p:nvSpPr>
        <p:spPr>
          <a:xfrm>
            <a:off x="1600200" y="6515100"/>
            <a:ext cx="7924800" cy="317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" name="Text Box 52"/>
          <p:cNvSpPr txBox="1"/>
          <p:nvPr/>
        </p:nvSpPr>
        <p:spPr>
          <a:xfrm>
            <a:off x="2286000" y="4515696"/>
            <a:ext cx="2514600" cy="49244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&lt; C </a:t>
            </a:r>
            <a:r>
              <a:rPr lang="en-US" sz="2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US" sz="2400" dirty="0" smtClean="0">
                <a:solidFill>
                  <a:srgbClr val="333399"/>
                </a:solidFill>
                <a:latin typeface=".VnTime" panose="020B7200000000000000" pitchFamily="34" charset="0"/>
              </a:rPr>
              <a:t>32</a:t>
            </a:r>
            <a:r>
              <a:rPr lang="en-US" sz="2400" baseline="30000" dirty="0" smtClean="0">
                <a:solidFill>
                  <a:srgbClr val="333399"/>
                </a:solidFill>
                <a:latin typeface=".VnTime" panose="020B7200000000000000" pitchFamily="34" charset="0"/>
              </a:rPr>
              <a:t>0</a:t>
            </a:r>
            <a:endParaRPr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 Box 54"/>
          <p:cNvSpPr txBox="1"/>
          <p:nvPr/>
        </p:nvSpPr>
        <p:spPr>
          <a:xfrm>
            <a:off x="4953000" y="6054725"/>
            <a:ext cx="268022" cy="49244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sz="2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60"/>
          <p:cNvSpPr txBox="1"/>
          <p:nvPr/>
        </p:nvSpPr>
        <p:spPr>
          <a:xfrm>
            <a:off x="2286000" y="5181600"/>
            <a:ext cx="3886200" cy="892552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lvl="0"/>
            <a:r>
              <a:rPr lang="en-US" sz="26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&lt;B </a:t>
            </a:r>
            <a:r>
              <a:rPr lang="en-US" sz="2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 </a:t>
            </a:r>
            <a:r>
              <a:rPr lang="en-US" sz="2400" dirty="0" smtClean="0">
                <a:solidFill>
                  <a:srgbClr val="333399"/>
                </a:solidFill>
                <a:latin typeface=".VnTime" panose="020B7200000000000000" pitchFamily="34" charset="0"/>
              </a:rPr>
              <a:t>90</a:t>
            </a:r>
            <a:r>
              <a:rPr lang="en-US" sz="2400" baseline="30000" dirty="0" smtClean="0">
                <a:solidFill>
                  <a:srgbClr val="333399"/>
                </a:solidFill>
                <a:latin typeface=".VnTime" panose="020B7200000000000000" pitchFamily="34" charset="0"/>
              </a:rPr>
              <a:t>0</a:t>
            </a:r>
            <a:r>
              <a:rPr lang="en-US" sz="2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sz="2400" dirty="0" smtClean="0">
                <a:solidFill>
                  <a:srgbClr val="333399"/>
                </a:solidFill>
                <a:latin typeface=".VnTime" panose="020B7200000000000000" pitchFamily="34" charset="0"/>
              </a:rPr>
              <a:t>32</a:t>
            </a:r>
            <a:r>
              <a:rPr lang="en-US" sz="2400" baseline="30000" dirty="0" smtClean="0">
                <a:solidFill>
                  <a:srgbClr val="333399"/>
                </a:solidFill>
                <a:latin typeface=".VnTime" panose="020B7200000000000000" pitchFamily="34" charset="0"/>
              </a:rPr>
              <a:t>0 </a:t>
            </a:r>
            <a:r>
              <a:rPr lang="en-US" sz="2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≈</a:t>
            </a:r>
            <a:r>
              <a:rPr lang="en-US" sz="2400" dirty="0">
                <a:solidFill>
                  <a:srgbClr val="333399"/>
                </a:solidFill>
                <a:latin typeface=".VnTime" panose="020B7200000000000000" pitchFamily="34" charset="0"/>
              </a:rPr>
              <a:t> </a:t>
            </a:r>
            <a:r>
              <a:rPr lang="en-US" sz="2400" dirty="0" smtClean="0">
                <a:solidFill>
                  <a:srgbClr val="333399"/>
                </a:solidFill>
                <a:latin typeface=".VnTime" panose="020B7200000000000000" pitchFamily="34" charset="0"/>
              </a:rPr>
              <a:t>58</a:t>
            </a:r>
            <a:r>
              <a:rPr lang="en-US" sz="2400" baseline="30000" dirty="0" smtClean="0">
                <a:solidFill>
                  <a:srgbClr val="333399"/>
                </a:solidFill>
                <a:latin typeface=".VnTime" panose="020B7200000000000000" pitchFamily="34" charset="0"/>
              </a:rPr>
              <a:t>0</a:t>
            </a:r>
            <a:r>
              <a:rPr lang="en-US" sz="24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aseline="30000" dirty="0" smtClean="0">
                <a:solidFill>
                  <a:srgbClr val="333399"/>
                </a:solidFill>
                <a:latin typeface=".VnTime" panose="020B7200000000000000" pitchFamily="34" charset="0"/>
              </a:rPr>
              <a:t>   </a:t>
            </a:r>
            <a:endParaRPr lang="en-US" sz="2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endParaRPr sz="26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5" grpId="0"/>
      <p:bldP spid="33" grpId="0"/>
      <p:bldP spid="14" grpId="0" animBg="1"/>
      <p:bldP spid="16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2362200" y="2759075"/>
          <a:ext cx="1960563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r:id="rId3" imgW="876300" imgH="419100" progId="Equation.DSMT4">
                  <p:embed/>
                </p:oleObj>
              </mc:Choice>
              <mc:Fallback>
                <p:oleObj r:id="rId3" imgW="876300" imgH="419100" progId="Equation.DSMT4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62200" y="2759075"/>
                        <a:ext cx="1960563" cy="9350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60425" y="1928813"/>
            <a:ext cx="4397375" cy="8302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cao của tháp bằng cạnh AB của tam giác vuông ABC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371600" y="3794125"/>
          <a:ext cx="281305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r:id="rId5" imgW="1256665" imgH="215900" progId="Equation.DSMT4">
                  <p:embed/>
                </p:oleObj>
              </mc:Choice>
              <mc:Fallback>
                <p:oleObj r:id="rId5" imgW="1256665" imgH="215900" progId="Equation.DSMT4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3794125"/>
                        <a:ext cx="2813050" cy="482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2362200" y="4403725"/>
          <a:ext cx="29813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r:id="rId7" imgW="1333500" imgH="203200" progId="Equation.DSMT4">
                  <p:embed/>
                </p:oleObj>
              </mc:Choice>
              <mc:Fallback>
                <p:oleObj r:id="rId7" imgW="1333500" imgH="203200" progId="Equation.DSMT4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62200" y="4403725"/>
                        <a:ext cx="2981325" cy="454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990600" y="3021013"/>
            <a:ext cx="1501775" cy="4619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Ta có : </a:t>
            </a:r>
            <a:endParaRPr lang="vi-VN" altLang="x-non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223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7400" y="381000"/>
            <a:ext cx="6934200" cy="993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4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813" y="1828800"/>
            <a:ext cx="3490912" cy="2627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32"/>
          <p:cNvSpPr txBox="1"/>
          <p:nvPr/>
        </p:nvSpPr>
        <p:spPr>
          <a:xfrm>
            <a:off x="0" y="304800"/>
            <a:ext cx="22860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1</a:t>
            </a:r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x-none" sz="24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32"/>
          <p:cNvSpPr txBox="1"/>
          <p:nvPr/>
        </p:nvSpPr>
        <p:spPr>
          <a:xfrm>
            <a:off x="304800" y="1600200"/>
            <a:ext cx="10541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altLang="x-none" sz="24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6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</TotalTime>
  <Words>928</Words>
  <Application>Microsoft Office PowerPoint</Application>
  <PresentationFormat>On-screen Show (4:3)</PresentationFormat>
  <Paragraphs>192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1_Default Design</vt:lpstr>
      <vt:lpstr>Equation.DSMT4</vt:lpstr>
      <vt:lpstr>Equation.KSEE3</vt:lpstr>
      <vt:lpstr>PowerPoint Presentation</vt:lpstr>
      <vt:lpstr>KIEÅM TRA BAØI CUÕ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 so luong giac cua goc nhon.ppt</dc:title>
  <dc:creator>TRINHLILAC</dc:creator>
  <cp:lastModifiedBy>admin</cp:lastModifiedBy>
  <cp:revision>331</cp:revision>
  <dcterms:created xsi:type="dcterms:W3CDTF">2006-12-12T14:20:00Z</dcterms:created>
  <dcterms:modified xsi:type="dcterms:W3CDTF">2023-10-07T14:10:20Z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18EA5EDD1ACB4D1490AD978E17EC82C5</vt:lpwstr>
  </property>
  <property fmtid="{D5CDD505-2E9C-101B-9397-08002B2CF9AE}" pid="3" name="KSOProductBuildVer">
    <vt:lpwstr>2057-11.2.0.10323</vt:lpwstr>
  </property>
</Properties>
</file>