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3"/>
  </p:notesMasterIdLst>
  <p:sldIdLst>
    <p:sldId id="277" r:id="rId3"/>
    <p:sldId id="256" r:id="rId4"/>
    <p:sldId id="272" r:id="rId5"/>
    <p:sldId id="257" r:id="rId6"/>
    <p:sldId id="260" r:id="rId7"/>
    <p:sldId id="270" r:id="rId8"/>
    <p:sldId id="273" r:id="rId9"/>
    <p:sldId id="275" r:id="rId10"/>
    <p:sldId id="274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643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7300-6E89-452E-A9A4-07F133E4783F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92EB-AC68-4215-BCC0-4F458E058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9pPr>
          </a:lstStyle>
          <a:p>
            <a:fld id="{F2B10C90-F927-4855-A08F-2DEBDCF7B80C}" type="slidenum">
              <a:rPr lang="en-US" sz="1200" smtClean="0">
                <a:solidFill>
                  <a:schemeClr val="tx1"/>
                </a:solidFill>
                <a:latin typeface="Arial" charset="0"/>
              </a:rPr>
              <a:pPr/>
              <a:t>1</a:t>
            </a:fld>
            <a:endParaRPr lang="en-US" sz="12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4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7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C0D19-920F-4879-BC0E-C60E60543EB1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9C2C-0ACF-4F17-A2D6-BDA6DFDC2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71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5D3B-4F28-44D2-A5F5-C5093DD0925A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CE67A-CFBC-41DE-82D9-EF1C60E68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87FA-B855-4DC6-B4EA-B8A669906116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76B6-0BA6-4A0C-A963-3ED68933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4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1C0B-A0FD-4A94-8D92-46045A5117CC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DB044-C224-4434-9832-4C098E959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7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9E3C9-AD25-47D1-BC6B-419820E6289E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93E47-D3FF-4E56-8390-7AE5329E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197CF-C019-4659-8CC4-76938B7EF85D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BEA-F7D5-4334-A855-93E199E4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67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ED7C-03EB-47D0-9405-F8C09CE1A9B0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13C8B-A3D3-4870-901B-25D88BA2D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0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9DD3-E6DA-4273-A921-13011356DD0D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03D5-05A0-4662-B203-CCBFD2FF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6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8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94E9-8A74-48CD-B59B-08962AC32DE7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8D347-D891-46AD-93AB-17C5AB97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053F-D7CA-464D-9F67-3AD5234362F8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1E90-917F-4733-8E16-AB5519F72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28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3064D-21FD-48E9-8104-8C15CB0BE022}" type="datetimeFigureOut">
              <a:rPr lang="en-US"/>
              <a:pPr>
                <a:defRPr/>
              </a:pPr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C620-F672-4571-B13F-0A149F974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0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4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6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5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B0C3-1029-4425-A1AB-BB8215B10AA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ED0EB1ED-9297-4993-9B23-85EF9E30FDB9}" type="datetimeFigureOut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11/21/2023</a:t>
            </a:fld>
            <a:endParaRPr lang="en-US">
              <a:cs typeface="Arial" pitchFamily="34" charset="0"/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F17CE4B9-FD21-460A-8DA5-AE8C0D0583A5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7.png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1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3.png"/><Relationship Id="rId4" Type="http://schemas.openxmlformats.org/officeDocument/2006/relationships/image" Target="../media/image2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8" name="AutoShape 16"/>
          <p:cNvSpPr>
            <a:spLocks noChangeArrowheads="1"/>
          </p:cNvSpPr>
          <p:nvPr/>
        </p:nvSpPr>
        <p:spPr bwMode="auto">
          <a:xfrm>
            <a:off x="22225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1447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2209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2819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609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AutoShape 21"/>
          <p:cNvSpPr>
            <a:spLocks noChangeArrowheads="1"/>
          </p:cNvSpPr>
          <p:nvPr/>
        </p:nvSpPr>
        <p:spPr bwMode="auto">
          <a:xfrm>
            <a:off x="3429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4" name="AutoShape 22"/>
          <p:cNvSpPr>
            <a:spLocks noChangeArrowheads="1"/>
          </p:cNvSpPr>
          <p:nvPr/>
        </p:nvSpPr>
        <p:spPr bwMode="auto">
          <a:xfrm>
            <a:off x="4953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4191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6" name="AutoShape 24"/>
          <p:cNvSpPr>
            <a:spLocks noChangeArrowheads="1"/>
          </p:cNvSpPr>
          <p:nvPr/>
        </p:nvSpPr>
        <p:spPr bwMode="auto">
          <a:xfrm>
            <a:off x="5638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7" name="AutoShape 25"/>
          <p:cNvSpPr>
            <a:spLocks noChangeArrowheads="1"/>
          </p:cNvSpPr>
          <p:nvPr/>
        </p:nvSpPr>
        <p:spPr bwMode="auto">
          <a:xfrm>
            <a:off x="7162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7924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9" name="AutoShape 27"/>
          <p:cNvSpPr>
            <a:spLocks noChangeArrowheads="1"/>
          </p:cNvSpPr>
          <p:nvPr/>
        </p:nvSpPr>
        <p:spPr bwMode="auto">
          <a:xfrm>
            <a:off x="8534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0" name="AutoShape 28"/>
          <p:cNvSpPr>
            <a:spLocks noChangeArrowheads="1"/>
          </p:cNvSpPr>
          <p:nvPr/>
        </p:nvSpPr>
        <p:spPr bwMode="auto">
          <a:xfrm>
            <a:off x="6324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1" name="AutoShape 29"/>
          <p:cNvSpPr>
            <a:spLocks noChangeArrowheads="1"/>
          </p:cNvSpPr>
          <p:nvPr/>
        </p:nvSpPr>
        <p:spPr bwMode="auto">
          <a:xfrm>
            <a:off x="70104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75438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80772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4" name="AutoShape 32"/>
          <p:cNvSpPr>
            <a:spLocks noChangeArrowheads="1"/>
          </p:cNvSpPr>
          <p:nvPr/>
        </p:nvSpPr>
        <p:spPr bwMode="auto">
          <a:xfrm>
            <a:off x="8382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5" name="AutoShape 33"/>
          <p:cNvSpPr>
            <a:spLocks noChangeArrowheads="1"/>
          </p:cNvSpPr>
          <p:nvPr/>
        </p:nvSpPr>
        <p:spPr bwMode="auto">
          <a:xfrm>
            <a:off x="1371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752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3093" name="Picture 2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21613" y="242888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5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38" y="168275"/>
            <a:ext cx="144780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4953000"/>
            <a:ext cx="13604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4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53000"/>
            <a:ext cx="13604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2" descr="nature%20(67)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5708650"/>
            <a:ext cx="577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3" descr="Natureza_016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5435600"/>
            <a:ext cx="8905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WordArt 37"/>
          <p:cNvSpPr>
            <a:spLocks noChangeArrowheads="1" noChangeShapeType="1" noTextEdit="1"/>
          </p:cNvSpPr>
          <p:nvPr/>
        </p:nvSpPr>
        <p:spPr bwMode="auto">
          <a:xfrm>
            <a:off x="3429000" y="1143000"/>
            <a:ext cx="18288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Bài 17</a:t>
            </a:r>
            <a:endParaRPr lang="vi-VN" sz="32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2" name="WordArt 37"/>
          <p:cNvSpPr>
            <a:spLocks noChangeArrowheads="1" noChangeShapeType="1" noTextEdit="1"/>
          </p:cNvSpPr>
          <p:nvPr/>
        </p:nvSpPr>
        <p:spPr bwMode="auto">
          <a:xfrm>
            <a:off x="1485900" y="2409825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Tính chất đường phân giác của tam giác</a:t>
            </a:r>
            <a:endParaRPr lang="vi-VN" sz="4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51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0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  <p:bldP spid="74782" grpId="0" animBg="1"/>
      <p:bldP spid="74783" grpId="0" animBg="1"/>
      <p:bldP spid="74784" grpId="0" animBg="1"/>
      <p:bldP spid="74785" grpId="0" animBg="1"/>
      <p:bldP spid="74786" grpId="0" animBg="1"/>
      <p:bldP spid="30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8" descr="h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635375" y="333375"/>
            <a:ext cx="39608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/>
                <a:cs typeface="Times New Roman"/>
              </a:rPr>
              <a:t>HƯỚNG DẪN TỰ HỌC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2263775" y="2057400"/>
            <a:ext cx="55848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Nắm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vững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tam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nhà:4.10; 4.11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35846" name="Picture 9" descr="B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238250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9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63" t="5491"/>
          <a:stretch/>
        </p:blipFill>
        <p:spPr bwMode="auto">
          <a:xfrm>
            <a:off x="838200" y="1219201"/>
            <a:ext cx="3352800" cy="2590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228600" y="4470737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H.4.19, AD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ABC.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191000" y="423530"/>
            <a:ext cx="4800600" cy="3606225"/>
            <a:chOff x="4191000" y="457200"/>
            <a:chExt cx="4800600" cy="3606225"/>
          </a:xfrm>
        </p:grpSpPr>
        <p:sp>
          <p:nvSpPr>
            <p:cNvPr id="37" name="Oval Callout 36"/>
            <p:cNvSpPr/>
            <p:nvPr/>
          </p:nvSpPr>
          <p:spPr>
            <a:xfrm>
              <a:off x="4191000" y="457200"/>
              <a:ext cx="4800600" cy="3606225"/>
            </a:xfrm>
            <a:prstGeom prst="wedgeEllipseCallout">
              <a:avLst>
                <a:gd name="adj1" fmla="val -55063"/>
                <a:gd name="adj2" fmla="val 45228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7470" y="1295400"/>
              <a:ext cx="41148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nl-NL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và 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endParaRPr lang="en-US" sz="3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200" dirty="0" err="1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vi-VN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vi-VN" sz="3200" dirty="0">
                <a:solidFill>
                  <a:sysClr val="windowText" lastClr="000000"/>
                </a:solidFill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776196"/>
                </p:ext>
              </p:extLst>
            </p:nvPr>
          </p:nvGraphicFramePr>
          <p:xfrm>
            <a:off x="6400800" y="1300162"/>
            <a:ext cx="754063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1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1300162"/>
                          <a:ext cx="754063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3565004"/>
                </p:ext>
              </p:extLst>
            </p:nvPr>
          </p:nvGraphicFramePr>
          <p:xfrm>
            <a:off x="7781925" y="1295400"/>
            <a:ext cx="67627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2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1925" y="1295400"/>
                          <a:ext cx="67627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5398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Cho tia phân giác At của góc xAy (H.4.20). Nếu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lấy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điểm B trên tia Ax, điểm C trên tia Ay, ta được tam giác ABC. Giả sử tia phân giác At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cắt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BC tại điểm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D.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15" b="43000"/>
          <a:stretch/>
        </p:blipFill>
        <p:spPr bwMode="auto">
          <a:xfrm>
            <a:off x="2667000" y="1447800"/>
            <a:ext cx="3657599" cy="2057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76201" y="3429000"/>
            <a:ext cx="3809999" cy="2438400"/>
            <a:chOff x="76201" y="3429000"/>
            <a:chExt cx="3809999" cy="2438400"/>
          </a:xfrm>
        </p:grpSpPr>
        <p:sp>
          <p:nvSpPr>
            <p:cNvPr id="4" name="TextBox 3"/>
            <p:cNvSpPr txBox="1"/>
            <p:nvPr/>
          </p:nvSpPr>
          <p:spPr>
            <a:xfrm>
              <a:off x="76201" y="3429000"/>
              <a:ext cx="380999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HĐ1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AC (h.4.20a) 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hãy so sánh hai tỉ số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2724216"/>
                </p:ext>
              </p:extLst>
            </p:nvPr>
          </p:nvGraphicFramePr>
          <p:xfrm>
            <a:off x="3023606" y="4724400"/>
            <a:ext cx="633994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7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606" y="4724400"/>
                          <a:ext cx="633994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7118369"/>
                </p:ext>
              </p:extLst>
            </p:nvPr>
          </p:nvGraphicFramePr>
          <p:xfrm>
            <a:off x="609600" y="5100569"/>
            <a:ext cx="568783" cy="766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8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0569"/>
                          <a:ext cx="568783" cy="766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191000" y="3429000"/>
            <a:ext cx="4876800" cy="3352800"/>
            <a:chOff x="4191000" y="3429000"/>
            <a:chExt cx="4876800" cy="3352800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3429000"/>
              <a:ext cx="4876800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AB=2cm và AC=4cm (H.4.20b), hãy dùng thước có vạch chia đến milimet để đo độ dài các đoạn thẳng DB, DC rồi so sánh hai tỉ số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2450321"/>
                </p:ext>
              </p:extLst>
            </p:nvPr>
          </p:nvGraphicFramePr>
          <p:xfrm>
            <a:off x="4724400" y="5968636"/>
            <a:ext cx="672301" cy="808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9" name="Equation" r:id="rId8" imgW="294924" imgH="390397" progId="Equation.DSMT4">
                    <p:embed/>
                  </p:oleObj>
                </mc:Choice>
                <mc:Fallback>
                  <p:oleObj name="Equation" r:id="rId8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5968636"/>
                          <a:ext cx="672301" cy="8080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0711241"/>
                </p:ext>
              </p:extLst>
            </p:nvPr>
          </p:nvGraphicFramePr>
          <p:xfrm>
            <a:off x="5867400" y="5968636"/>
            <a:ext cx="603150" cy="813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40" name="Equation" r:id="rId9" imgW="291960" imgH="393480" progId="Equation.DSMT4">
                    <p:embed/>
                  </p:oleObj>
                </mc:Choice>
                <mc:Fallback>
                  <p:oleObj name="Equation" r:id="rId9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5968636"/>
                          <a:ext cx="603150" cy="8131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" name="Straight Connector 4"/>
          <p:cNvCxnSpPr/>
          <p:nvPr/>
        </p:nvCxnSpPr>
        <p:spPr>
          <a:xfrm>
            <a:off x="3962400" y="3657600"/>
            <a:ext cx="0" cy="320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8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5344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buFont typeface="Wingdings 2" pitchFamily="18" charset="2"/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074" y="65470"/>
            <a:ext cx="82391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TÍNH CHẤT ĐƯỜNG PHÂN GIÁC TRONG TAM GIÁC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25" y="922446"/>
            <a:ext cx="19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61645" y="3136552"/>
            <a:ext cx="3735489" cy="2747665"/>
            <a:chOff x="402803" y="3271817"/>
            <a:chExt cx="3735489" cy="2747665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287463" y="3710285"/>
              <a:ext cx="611187" cy="665163"/>
              <a:chOff x="0" y="0"/>
              <a:chExt cx="385" cy="419"/>
            </a:xfrm>
          </p:grpSpPr>
          <p:sp>
            <p:nvSpPr>
              <p:cNvPr id="11" name="Arc 28"/>
              <p:cNvSpPr>
                <a:spLocks/>
              </p:cNvSpPr>
              <p:nvPr/>
            </p:nvSpPr>
            <p:spPr bwMode="auto">
              <a:xfrm rot="8848366">
                <a:off x="0" y="0"/>
                <a:ext cx="385" cy="419"/>
              </a:xfrm>
              <a:custGeom>
                <a:avLst/>
                <a:gdLst>
                  <a:gd name="T0" fmla="*/ 0 w 18382"/>
                  <a:gd name="T1" fmla="*/ 0 h 19982"/>
                  <a:gd name="T2" fmla="*/ 0 w 18382"/>
                  <a:gd name="T3" fmla="*/ 0 h 19982"/>
                  <a:gd name="T4" fmla="*/ 0 w 18382"/>
                  <a:gd name="T5" fmla="*/ 0 h 19982"/>
                  <a:gd name="T6" fmla="*/ 0 w 18382"/>
                  <a:gd name="T7" fmla="*/ 0 h 19982"/>
                  <a:gd name="T8" fmla="*/ 0 w 18382"/>
                  <a:gd name="T9" fmla="*/ 0 h 19982"/>
                  <a:gd name="T10" fmla="*/ 0 w 18382"/>
                  <a:gd name="T11" fmla="*/ 0 h 199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382"/>
                  <a:gd name="T19" fmla="*/ 0 h 19982"/>
                  <a:gd name="T20" fmla="*/ 18382 w 18382"/>
                  <a:gd name="T21" fmla="*/ 19982 h 199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382" h="19982" fill="none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</a:path>
                  <a:path w="18382" h="19982" stroke="0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  <a:lnTo>
                      <a:pt x="0" y="19982"/>
                    </a:lnTo>
                    <a:lnTo>
                      <a:pt x="820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chemeClr val="tx1"/>
                </a:solidFill>
                <a:bevel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93" y="9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</a:pPr>
                <a:r>
                  <a:rPr lang="en-US" sz="2400" b="1">
                    <a:solidFill>
                      <a:srgbClr val="D60093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402803" y="3271817"/>
              <a:ext cx="3735489" cy="2747665"/>
              <a:chOff x="457200" y="3195935"/>
              <a:chExt cx="3735489" cy="2747665"/>
            </a:xfrm>
          </p:grpSpPr>
          <p:grpSp>
            <p:nvGrpSpPr>
              <p:cNvPr id="7" name="Group 2"/>
              <p:cNvGrpSpPr>
                <a:grpSpLocks/>
              </p:cNvGrpSpPr>
              <p:nvPr/>
            </p:nvGrpSpPr>
            <p:grpSpPr bwMode="auto">
              <a:xfrm>
                <a:off x="1563688" y="3715048"/>
                <a:ext cx="665162" cy="614362"/>
                <a:chOff x="0" y="0"/>
                <a:chExt cx="419" cy="387"/>
              </a:xfrm>
            </p:grpSpPr>
            <p:sp>
              <p:nvSpPr>
                <p:cNvPr id="8" name="Arc 29"/>
                <p:cNvSpPr>
                  <a:spLocks/>
                </p:cNvSpPr>
                <p:nvPr/>
              </p:nvSpPr>
              <p:spPr bwMode="auto">
                <a:xfrm rot="6618963">
                  <a:off x="17" y="-17"/>
                  <a:ext cx="385" cy="419"/>
                </a:xfrm>
                <a:custGeom>
                  <a:avLst/>
                  <a:gdLst>
                    <a:gd name="T0" fmla="*/ 0 w 18382"/>
                    <a:gd name="T1" fmla="*/ 0 h 19982"/>
                    <a:gd name="T2" fmla="*/ 0 w 18382"/>
                    <a:gd name="T3" fmla="*/ 0 h 19982"/>
                    <a:gd name="T4" fmla="*/ 0 w 18382"/>
                    <a:gd name="T5" fmla="*/ 0 h 19982"/>
                    <a:gd name="T6" fmla="*/ 0 w 18382"/>
                    <a:gd name="T7" fmla="*/ 0 h 19982"/>
                    <a:gd name="T8" fmla="*/ 0 w 18382"/>
                    <a:gd name="T9" fmla="*/ 0 h 19982"/>
                    <a:gd name="T10" fmla="*/ 0 w 18382"/>
                    <a:gd name="T11" fmla="*/ 0 h 1998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382"/>
                    <a:gd name="T19" fmla="*/ 0 h 19982"/>
                    <a:gd name="T20" fmla="*/ 18382 w 18382"/>
                    <a:gd name="T21" fmla="*/ 19982 h 1998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382" h="19982" fill="none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</a:path>
                    <a:path w="18382" h="19982" stroke="0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  <a:lnTo>
                        <a:pt x="0" y="19982"/>
                      </a:lnTo>
                      <a:lnTo>
                        <a:pt x="820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bevel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1" y="96"/>
                  <a:ext cx="213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buFont typeface="Wingdings 2" pitchFamily="18" charset="2"/>
                    <a:buNone/>
                  </a:pPr>
                  <a:r>
                    <a:rPr lang="en-US" sz="2400" b="1">
                      <a:solidFill>
                        <a:srgbClr val="D60093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 flipH="1">
                <a:off x="762000" y="3576935"/>
                <a:ext cx="904875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762000" y="5462885"/>
                <a:ext cx="3040839" cy="1"/>
              </a:xfrm>
              <a:prstGeom prst="line">
                <a:avLst/>
              </a:prstGeom>
              <a:ln>
                <a:solidFill>
                  <a:schemeClr val="tx1"/>
                </a:solidFill>
                <a:headEnd/>
                <a:tailEnd/>
              </a:ln>
              <a:extLst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1666875" y="3576936"/>
                <a:ext cx="2135964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1666875" y="3576935"/>
                <a:ext cx="376956" cy="188595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n>
                    <a:solidFill>
                      <a:sysClr val="windowText" lastClr="000000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3195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1990725" y="5481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457200" y="5253335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20" name="Text Box 36"/>
              <p:cNvSpPr txBox="1">
                <a:spLocks noChangeArrowheads="1"/>
              </p:cNvSpPr>
              <p:nvPr/>
            </p:nvSpPr>
            <p:spPr bwMode="auto">
              <a:xfrm>
                <a:off x="3802839" y="5289202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 bwMode="auto">
          <a:xfrm>
            <a:off x="346886" y="4434185"/>
            <a:ext cx="4087776" cy="27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>
            <a:off x="951724" y="3195935"/>
            <a:ext cx="1629" cy="256827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152401" y="3733800"/>
            <a:ext cx="76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GT</a:t>
            </a: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152401" y="4510385"/>
            <a:ext cx="83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AD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BAC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blipFill rotWithShape="1">
                <a:blip r:embed="rId2"/>
                <a:stretch>
                  <a:fillRect l="-3021" t="-7955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sz="2800" b="0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DC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AC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208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NP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909"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914525" y="1262062"/>
            <a:ext cx="4943475" cy="2624138"/>
            <a:chOff x="246" y="1072"/>
            <a:chExt cx="3306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46" y="1072"/>
              <a:ext cx="3306" cy="1641"/>
              <a:chOff x="414" y="2157"/>
              <a:chExt cx="3306" cy="1641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M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414" y="350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N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3336" y="35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P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NI-Times" pitchFamily="2" charset="0"/>
                </a:rPr>
                <a:t>D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P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MP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127" b="-8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MNP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081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31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blipFill rotWithShape="1">
                <a:blip r:embed="rId2"/>
                <a:stretch>
                  <a:fillRect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 rot="10800000">
            <a:off x="1981201" y="1447800"/>
            <a:ext cx="5125902" cy="2624138"/>
            <a:chOff x="100" y="1072"/>
            <a:chExt cx="3428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00" y="1072"/>
              <a:ext cx="3428" cy="1644"/>
              <a:chOff x="268" y="2157"/>
              <a:chExt cx="3428" cy="1644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 rot="10800000"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D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 rot="10607645">
                <a:off x="268" y="3509"/>
                <a:ext cx="5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   E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 rot="11064554">
                <a:off x="3312" y="351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F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 rot="11094013"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 smtClean="0">
                  <a:latin typeface="VNI-Times" pitchFamily="2" charset="0"/>
                </a:rPr>
                <a:t>K</a:t>
              </a:r>
              <a:endParaRPr lang="en-US" altLang="en-US" sz="2400" dirty="0">
                <a:latin typeface="VNI-Times" pitchFamily="2" charset="0"/>
              </a:endParaRP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KF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DF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346" b="-87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148" t="-11765" b="-3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4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4.22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5" t="7650"/>
          <a:stretch/>
        </p:blipFill>
        <p:spPr bwMode="auto">
          <a:xfrm>
            <a:off x="5673407" y="76200"/>
            <a:ext cx="3165793" cy="208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MNP có MI là đường phân giác của góc M.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200" y="3680847"/>
            <a:ext cx="5715000" cy="1119753"/>
            <a:chOff x="457200" y="3680847"/>
            <a:chExt cx="5715000" cy="1119753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7752629"/>
                </p:ext>
              </p:extLst>
            </p:nvPr>
          </p:nvGraphicFramePr>
          <p:xfrm>
            <a:off x="2438400" y="3744128"/>
            <a:ext cx="1433632" cy="827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9" name="Equation" r:id="rId4" imgW="675809" imgH="390397" progId="Equation.DSMT4">
                    <p:embed/>
                  </p:oleObj>
                </mc:Choice>
                <mc:Fallback>
                  <p:oleObj name="Equation" r:id="rId4" imgW="6758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38400" y="3744128"/>
                          <a:ext cx="1433632" cy="8278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361928"/>
                </p:ext>
              </p:extLst>
            </p:nvPr>
          </p:nvGraphicFramePr>
          <p:xfrm>
            <a:off x="4630766" y="3680847"/>
            <a:ext cx="1321263" cy="967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0" name="Equation" r:id="rId6" imgW="533022" imgH="390397" progId="Equation.DSMT4">
                    <p:embed/>
                  </p:oleObj>
                </mc:Choice>
                <mc:Fallback>
                  <p:oleObj name="Equation" r:id="rId6" imgW="533022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30766" y="3680847"/>
                          <a:ext cx="1321263" cy="96735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685800" y="4731425"/>
            <a:ext cx="3566187" cy="983575"/>
            <a:chOff x="685800" y="4731425"/>
            <a:chExt cx="3566187" cy="983575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8869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37193"/>
                </p:ext>
              </p:extLst>
            </p:nvPr>
          </p:nvGraphicFramePr>
          <p:xfrm>
            <a:off x="1905000" y="4731425"/>
            <a:ext cx="2346987" cy="98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1" name="Equation" r:id="rId8" imgW="932609" imgH="390397" progId="Equation.DSMT4">
                    <p:embed/>
                  </p:oleObj>
                </mc:Choice>
                <mc:Fallback>
                  <p:oleObj name="Equation" r:id="rId8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905000" y="4731425"/>
                          <a:ext cx="2346987" cy="983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143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4.23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EDF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là đường phân giác của góc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2400"/>
            <a:ext cx="3124200" cy="2590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57200" y="3733800"/>
            <a:ext cx="5715000" cy="1066800"/>
            <a:chOff x="457200" y="3733800"/>
            <a:chExt cx="5715000" cy="1066800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3073385"/>
                </p:ext>
              </p:extLst>
            </p:nvPr>
          </p:nvGraphicFramePr>
          <p:xfrm>
            <a:off x="2429683" y="3781455"/>
            <a:ext cx="1404341" cy="790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4" name="Equation" r:id="rId4" imgW="694511" imgH="390397" progId="Equation.DSMT4">
                    <p:embed/>
                  </p:oleObj>
                </mc:Choice>
                <mc:Fallback>
                  <p:oleObj name="Equation" r:id="rId4" imgW="694511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29683" y="3781455"/>
                          <a:ext cx="1404341" cy="790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3129806"/>
                </p:ext>
              </p:extLst>
            </p:nvPr>
          </p:nvGraphicFramePr>
          <p:xfrm>
            <a:off x="4648200" y="3733800"/>
            <a:ext cx="1474529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5" name="Equation" r:id="rId6" imgW="647036" imgH="418822" progId="Equation.DSMT4">
                    <p:embed/>
                  </p:oleObj>
                </mc:Choice>
                <mc:Fallback>
                  <p:oleObj name="Equation" r:id="rId6" imgW="647036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48200" y="3733800"/>
                          <a:ext cx="1474529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685800" y="4726117"/>
            <a:ext cx="4275917" cy="1065083"/>
            <a:chOff x="685800" y="4726117"/>
            <a:chExt cx="4275917" cy="1065083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9631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7780091"/>
                </p:ext>
              </p:extLst>
            </p:nvPr>
          </p:nvGraphicFramePr>
          <p:xfrm>
            <a:off x="2133600" y="4726117"/>
            <a:ext cx="2828117" cy="1065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6" name="Equation" r:id="rId8" imgW="1113520" imgH="418822" progId="Equation.DSMT4">
                    <p:embed/>
                  </p:oleObj>
                </mc:Choice>
                <mc:Fallback>
                  <p:oleObj name="Equation" r:id="rId8" imgW="1113520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133600" y="4726117"/>
                          <a:ext cx="2828117" cy="1065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8565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4.12: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4.25),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905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153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Ta có AI là phân giác của góc MAD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57200" y="4290358"/>
            <a:ext cx="5184914" cy="815042"/>
            <a:chOff x="682486" y="3985558"/>
            <a:chExt cx="5184914" cy="815042"/>
          </a:xfrm>
        </p:grpSpPr>
        <p:sp>
          <p:nvSpPr>
            <p:cNvPr id="7" name="TextBox 6"/>
            <p:cNvSpPr txBox="1"/>
            <p:nvPr/>
          </p:nvSpPr>
          <p:spPr>
            <a:xfrm>
              <a:off x="682486" y="4077958"/>
              <a:ext cx="51849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Suy ra:                        hay ID=2IM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309024"/>
                </p:ext>
              </p:extLst>
            </p:nvPr>
          </p:nvGraphicFramePr>
          <p:xfrm>
            <a:off x="1872107" y="3985558"/>
            <a:ext cx="1944837" cy="815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1" name="Equation" r:id="rId3" imgW="932609" imgH="390397" progId="Equation.DSMT4">
                    <p:embed/>
                  </p:oleObj>
                </mc:Choice>
                <mc:Fallback>
                  <p:oleObj name="Equation" r:id="rId3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872107" y="3985558"/>
                          <a:ext cx="1944837" cy="8150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381000" y="524440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Hai bạn đi cùng vận tốc nên thời gian đi từ D đến I gấp 2 lần thời gian đi từ M đến I. Bạn Dung xuất phát lúc 6h30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38400"/>
            <a:ext cx="2514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6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515</Words>
  <Application>Microsoft Office PowerPoint</Application>
  <PresentationFormat>On-screen Show (4:3)</PresentationFormat>
  <Paragraphs>59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59</cp:revision>
  <dcterms:created xsi:type="dcterms:W3CDTF">2020-04-09T01:44:30Z</dcterms:created>
  <dcterms:modified xsi:type="dcterms:W3CDTF">2023-11-21T08:12:55Z</dcterms:modified>
</cp:coreProperties>
</file>