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17"/>
  </p:notesMasterIdLst>
  <p:sldIdLst>
    <p:sldId id="270" r:id="rId2"/>
    <p:sldId id="256" r:id="rId3"/>
    <p:sldId id="301" r:id="rId4"/>
    <p:sldId id="300" r:id="rId5"/>
    <p:sldId id="302" r:id="rId6"/>
    <p:sldId id="303" r:id="rId7"/>
    <p:sldId id="288" r:id="rId8"/>
    <p:sldId id="290" r:id="rId9"/>
    <p:sldId id="292" r:id="rId10"/>
    <p:sldId id="261" r:id="rId11"/>
    <p:sldId id="307" r:id="rId12"/>
    <p:sldId id="294" r:id="rId13"/>
    <p:sldId id="296" r:id="rId14"/>
    <p:sldId id="258" r:id="rId15"/>
    <p:sldId id="308" r:id="rId16"/>
  </p:sldIdLst>
  <p:sldSz cx="9144000" cy="5143500" type="screen16x9"/>
  <p:notesSz cx="6858000" cy="9144000"/>
  <p:embeddedFontLst>
    <p:embeddedFont>
      <p:font typeface="Chelsea Market" panose="020B0604020202020204" charset="0"/>
      <p:regular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Fredoka One" panose="02000000000000000000" pitchFamily="2" charset="0"/>
      <p:regular r:id="rId23"/>
    </p:embeddedFont>
    <p:embeddedFont>
      <p:font typeface="KoHo Medium" panose="020B0604020202020204" charset="-34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FF00FF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F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A54D7E-9D96-44BF-B98F-78780E8D22A9}">
  <a:tblStyle styleId="{54A54D7E-9D96-44BF-B98F-78780E8D22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0152" autoAdjust="0"/>
  </p:normalViewPr>
  <p:slideViewPr>
    <p:cSldViewPr snapToGrid="0">
      <p:cViewPr varScale="1">
        <p:scale>
          <a:sx n="98" d="100"/>
          <a:sy n="98" d="100"/>
        </p:scale>
        <p:origin x="1003" y="77"/>
      </p:cViewPr>
      <p:guideLst>
        <p:guide orient="horz" pos="56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https://www.menti.com/vs5ab73du8</a:t>
            </a:r>
          </a:p>
        </p:txBody>
      </p:sp>
    </p:spTree>
    <p:extLst>
      <p:ext uri="{BB962C8B-B14F-4D97-AF65-F5344CB8AC3E}">
        <p14:creationId xmlns:p14="http://schemas.microsoft.com/office/powerpoint/2010/main" val="334134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words</a:t>
            </a:r>
            <a:r>
              <a:rPr lang="en-US" baseline="0" dirty="0"/>
              <a:t> in 1 into groups. Can you add more words?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4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</a:t>
            </a:r>
            <a:r>
              <a:rPr lang="en-US" baseline="0" dirty="0"/>
              <a:t> words they have learnt.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9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b00801bcb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b00801bcb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709275" y="3589725"/>
            <a:ext cx="4462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472140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709275" y="4175675"/>
            <a:ext cx="42009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38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2756850" y="2601225"/>
            <a:ext cx="36303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1927950" y="3707650"/>
            <a:ext cx="5288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0"/>
            <a:ext cx="9144000" cy="1145935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e 2">
  <p:cSld name="TITLE_ONLY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579950" y="1886425"/>
            <a:ext cx="5984100" cy="11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-11000" y="-7975"/>
            <a:ext cx="9144000" cy="115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2634150" y="1566675"/>
            <a:ext cx="38757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003700" y="337575"/>
            <a:ext cx="51366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7778111" y="1475229"/>
            <a:ext cx="1365932" cy="3663637"/>
            <a:chOff x="7778111" y="1475229"/>
            <a:chExt cx="1365932" cy="3663637"/>
          </a:xfrm>
        </p:grpSpPr>
        <p:grpSp>
          <p:nvGrpSpPr>
            <p:cNvPr id="73" name="Google Shape;73;p14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7" name="Google Shape;77;p14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14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-39" y="1475229"/>
            <a:ext cx="1365932" cy="3663637"/>
            <a:chOff x="-39" y="1475229"/>
            <a:chExt cx="1365932" cy="3663637"/>
          </a:xfrm>
        </p:grpSpPr>
        <p:grpSp>
          <p:nvGrpSpPr>
            <p:cNvPr id="80" name="Google Shape;80;p14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81" name="Google Shape;81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14"/>
            <p:cNvCxnSpPr/>
            <p:nvPr/>
          </p:nvCxnSpPr>
          <p:spPr>
            <a:xfrm rot="10800000">
              <a:off x="402243" y="3931516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14"/>
            <p:cNvSpPr/>
            <p:nvPr/>
          </p:nvSpPr>
          <p:spPr>
            <a:xfrm flipH="1">
              <a:off x="475450" y="4466550"/>
              <a:ext cx="194100" cy="1941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713225" y="1368825"/>
            <a:ext cx="7118400" cy="18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08" name="Google Shape;108;p16"/>
          <p:cNvGrpSpPr/>
          <p:nvPr/>
        </p:nvGrpSpPr>
        <p:grpSpPr>
          <a:xfrm flipH="1">
            <a:off x="7787707" y="-1094158"/>
            <a:ext cx="1365932" cy="3663637"/>
            <a:chOff x="2827800" y="238125"/>
            <a:chExt cx="1946050" cy="5219600"/>
          </a:xfrm>
        </p:grpSpPr>
        <p:sp>
          <p:nvSpPr>
            <p:cNvPr id="109" name="Google Shape;109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2" name="Google Shape;112;p16"/>
          <p:cNvCxnSpPr/>
          <p:nvPr/>
        </p:nvCxnSpPr>
        <p:spPr>
          <a:xfrm>
            <a:off x="7956057" y="1362129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8484050" y="1897163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6"/>
          <p:cNvGrpSpPr/>
          <p:nvPr/>
        </p:nvGrpSpPr>
        <p:grpSpPr>
          <a:xfrm flipH="1">
            <a:off x="7787707" y="2820133"/>
            <a:ext cx="1365932" cy="3417534"/>
            <a:chOff x="2827800" y="588750"/>
            <a:chExt cx="1946050" cy="4868975"/>
          </a:xfrm>
        </p:grpSpPr>
        <p:sp>
          <p:nvSpPr>
            <p:cNvPr id="115" name="Google Shape;115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7" name="Google Shape;117;p16"/>
          <p:cNvCxnSpPr/>
          <p:nvPr/>
        </p:nvCxnSpPr>
        <p:spPr>
          <a:xfrm>
            <a:off x="7956057" y="5030316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6"/>
          <p:cNvSpPr/>
          <p:nvPr/>
        </p:nvSpPr>
        <p:spPr>
          <a:xfrm>
            <a:off x="8484050" y="5565350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713225" y="3259725"/>
            <a:ext cx="44052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583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2"/>
          </p:nvPr>
        </p:nvSpPr>
        <p:spPr>
          <a:xfrm>
            <a:off x="220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3"/>
          </p:nvPr>
        </p:nvSpPr>
        <p:spPr>
          <a:xfrm>
            <a:off x="583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220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5"/>
          </p:nvPr>
        </p:nvSpPr>
        <p:spPr>
          <a:xfrm>
            <a:off x="583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583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7"/>
          </p:nvPr>
        </p:nvSpPr>
        <p:spPr>
          <a:xfrm>
            <a:off x="220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8"/>
          </p:nvPr>
        </p:nvSpPr>
        <p:spPr>
          <a:xfrm>
            <a:off x="220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825"/>
            <a:ext cx="7717500" cy="3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7" r:id="rId5"/>
    <p:sldLayoutId id="2147483660" r:id="rId6"/>
    <p:sldLayoutId id="2147483662" r:id="rId7"/>
    <p:sldLayoutId id="2147483666" r:id="rId8"/>
    <p:sldLayoutId id="2147483670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71079475369294639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jpe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14.jpe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1893C-5653-FA47-4059-FDB11B55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800" b="1718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1710342" y="2128974"/>
            <a:ext cx="601666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PRONUNCIATION</a:t>
            </a:r>
            <a:endParaRPr sz="5400" dirty="0"/>
          </a:p>
        </p:txBody>
      </p:sp>
      <p:sp>
        <p:nvSpPr>
          <p:cNvPr id="574" name="Google Shape;574;p32"/>
          <p:cNvSpPr txBox="1">
            <a:spLocks noGrp="1"/>
          </p:cNvSpPr>
          <p:nvPr>
            <p:ph type="title" idx="2"/>
          </p:nvPr>
        </p:nvSpPr>
        <p:spPr>
          <a:xfrm>
            <a:off x="2394650" y="3239601"/>
            <a:ext cx="4711735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pc="300" dirty="0"/>
              <a:t>/</a:t>
            </a:r>
            <a:r>
              <a:rPr lang="en-US" b="1" spc="300" dirty="0"/>
              <a:t>a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US" spc="300" dirty="0"/>
              <a:t>/ and /</a:t>
            </a:r>
            <a:r>
              <a:rPr lang="en-US" b="1" spc="300" dirty="0"/>
              <a:t>ʌ</a:t>
            </a:r>
            <a:r>
              <a:rPr lang="en-US" spc="300" dirty="0"/>
              <a:t>/ </a:t>
            </a: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2392999" y="622451"/>
            <a:ext cx="2753951" cy="510609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1749517" y="375914"/>
            <a:ext cx="3211591" cy="533094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3257155" y="-430623"/>
            <a:ext cx="3299623" cy="2040089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4547551" y="-495876"/>
            <a:ext cx="1160957" cy="2376414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4109504" y="-166397"/>
            <a:ext cx="2099130" cy="1864088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2713623" y="353933"/>
            <a:ext cx="2987317" cy="548082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574;p32"/>
          <p:cNvSpPr txBox="1">
            <a:spLocks/>
          </p:cNvSpPr>
          <p:nvPr/>
        </p:nvSpPr>
        <p:spPr>
          <a:xfrm>
            <a:off x="2307900" y="3942182"/>
            <a:ext cx="5181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pc="300" dirty="0"/>
              <a:t>father and mother</a:t>
            </a:r>
          </a:p>
        </p:txBody>
      </p:sp>
      <p:pic>
        <p:nvPicPr>
          <p:cNvPr id="2" name="mothe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6906" y="4103575"/>
            <a:ext cx="406400" cy="406400"/>
          </a:xfrm>
          <a:prstGeom prst="rect">
            <a:avLst/>
          </a:prstGeom>
        </p:spPr>
      </p:pic>
      <p:pic>
        <p:nvPicPr>
          <p:cNvPr id="4" name="ld45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6587" y="41184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4" grpId="0"/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TV7 _ Crack 'em up _ Phân biệt cặp âm _ʌ_ và _ɑ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23" y="70089"/>
            <a:ext cx="8860286" cy="4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3C5153-3D3F-4F4B-9258-B1E491C57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73" y="177831"/>
            <a:ext cx="7717500" cy="1303800"/>
          </a:xfrm>
        </p:spPr>
        <p:txBody>
          <a:bodyPr/>
          <a:lstStyle/>
          <a:p>
            <a:r>
              <a:rPr lang="en-US" b="1" dirty="0"/>
              <a:t>Ex. 4 (p 8) Listen and repeat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6FA7ED-24D3-43C1-A518-5AAC63926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56090"/>
              </p:ext>
            </p:extLst>
          </p:nvPr>
        </p:nvGraphicFramePr>
        <p:xfrm>
          <a:off x="280187" y="1471602"/>
          <a:ext cx="8622272" cy="3215191"/>
        </p:xfrm>
        <a:graphic>
          <a:graphicData uri="http://schemas.openxmlformats.org/drawingml/2006/table">
            <a:tbl>
              <a:tblPr/>
              <a:tblGrid>
                <a:gridCol w="4311136">
                  <a:extLst>
                    <a:ext uri="{9D8B030D-6E8A-4147-A177-3AD203B41FA5}">
                      <a16:colId xmlns:a16="http://schemas.microsoft.com/office/drawing/2014/main" val="43320055"/>
                    </a:ext>
                  </a:extLst>
                </a:gridCol>
                <a:gridCol w="4311136">
                  <a:extLst>
                    <a:ext uri="{9D8B030D-6E8A-4147-A177-3AD203B41FA5}">
                      <a16:colId xmlns:a16="http://schemas.microsoft.com/office/drawing/2014/main" val="1945069458"/>
                    </a:ext>
                  </a:extLst>
                </a:gridCol>
              </a:tblGrid>
              <a:tr h="7666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/ɑː/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/ʌ/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15468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bject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37593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203754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ton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nday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50659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mpass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56861"/>
                  </a:ext>
                </a:extLst>
              </a:tr>
            </a:tbl>
          </a:graphicData>
        </a:graphic>
      </p:graphicFrame>
      <p:pic>
        <p:nvPicPr>
          <p:cNvPr id="6" name="Tiếng Anh 6 Tập 1 (Chương trình GDPT 2018) - Unit 1 MY NEW SCHOOL - A CLOSER LOOK 1 - 4 Listen and repeat. Pay attention to the ">
            <a:hlinkClick r:id="" action="ppaction://media"/>
            <a:extLst>
              <a:ext uri="{FF2B5EF4-FFF2-40B4-BE49-F238E27FC236}">
                <a16:creationId xmlns:a16="http://schemas.microsoft.com/office/drawing/2014/main" id="{954C9021-294D-4F9E-8EF9-6BA86BCD7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214" y="337575"/>
            <a:ext cx="606425" cy="606425"/>
          </a:xfrm>
          <a:prstGeom prst="rect">
            <a:avLst/>
          </a:prstGeom>
        </p:spPr>
      </p:pic>
      <p:sp>
        <p:nvSpPr>
          <p:cNvPr id="7" name="Google Shape;701;p23">
            <a:extLst>
              <a:ext uri="{FF2B5EF4-FFF2-40B4-BE49-F238E27FC236}">
                <a16:creationId xmlns:a16="http://schemas.microsoft.com/office/drawing/2014/main" id="{5EC399E7-A399-2340-8A7B-45DA588A50E1}"/>
              </a:ext>
            </a:extLst>
          </p:cNvPr>
          <p:cNvSpPr/>
          <p:nvPr/>
        </p:nvSpPr>
        <p:spPr>
          <a:xfrm flipH="1">
            <a:off x="390392" y="1553681"/>
            <a:ext cx="560546" cy="561721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01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701;p23">
            <a:extLst>
              <a:ext uri="{FF2B5EF4-FFF2-40B4-BE49-F238E27FC236}">
                <a16:creationId xmlns:a16="http://schemas.microsoft.com/office/drawing/2014/main" id="{AEA81CF5-614B-634E-BFB9-D51C33858E57}"/>
              </a:ext>
            </a:extLst>
          </p:cNvPr>
          <p:cNvSpPr/>
          <p:nvPr/>
        </p:nvSpPr>
        <p:spPr>
          <a:xfrm flipH="1">
            <a:off x="4775729" y="1553681"/>
            <a:ext cx="560546" cy="561721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02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445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37941B4-7118-4037-B656-D292CF9CF033}"/>
              </a:ext>
            </a:extLst>
          </p:cNvPr>
          <p:cNvSpPr txBox="1"/>
          <p:nvPr/>
        </p:nvSpPr>
        <p:spPr>
          <a:xfrm>
            <a:off x="954403" y="978473"/>
            <a:ext cx="7235193" cy="4061537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1. My brother has a new compass.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Our classroom is large.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3. They look smart on their first day at school.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4. The art lesson starts at nine o'clock.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5. He goes out to have lunch every Sunday. 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8289" y="94325"/>
            <a:ext cx="7516813" cy="820738"/>
          </a:xfrm>
        </p:spPr>
        <p:txBody>
          <a:bodyPr/>
          <a:lstStyle/>
          <a:p>
            <a:pPr algn="l"/>
            <a:r>
              <a:rPr lang="en-US" sz="2400" dirty="0"/>
              <a:t>Ex 5. (p 8) Listen and repeat.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0A7A855-6FF8-4F5D-B318-A4C059DF13C8}"/>
              </a:ext>
            </a:extLst>
          </p:cNvPr>
          <p:cNvSpPr txBox="1">
            <a:spLocks/>
          </p:cNvSpPr>
          <p:nvPr/>
        </p:nvSpPr>
        <p:spPr>
          <a:xfrm>
            <a:off x="538289" y="95456"/>
            <a:ext cx="7235193" cy="81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dirty="0"/>
              <a:t>Ex 5. (p 8) Circle the sounds </a:t>
            </a:r>
            <a:r>
              <a:rPr lang="en-US" sz="2400" dirty="0">
                <a:solidFill>
                  <a:srgbClr val="FF0000"/>
                </a:solidFill>
              </a:rPr>
              <a:t>/a:/ </a:t>
            </a:r>
            <a:r>
              <a:rPr lang="en-US" sz="2400" dirty="0"/>
              <a:t>and /</a:t>
            </a:r>
            <a:r>
              <a:rPr lang="en-US" sz="2400" b="1" dirty="0"/>
              <a:t>ʌ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/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0" name="Tiếng Anh 6 Tập 1 (Chương trình GDPT 2018) - Unit 1 MY NEW SCHOOL - A CLOSER LOOK 1 - 5 Listen and repeat. Then listen again and">
            <a:hlinkClick r:id="" action="ppaction://media"/>
            <a:extLst>
              <a:ext uri="{FF2B5EF4-FFF2-40B4-BE49-F238E27FC236}">
                <a16:creationId xmlns:a16="http://schemas.microsoft.com/office/drawing/2014/main" id="{1D55E201-58A2-47F3-B7DF-50F17555B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848" y="94325"/>
            <a:ext cx="595842" cy="595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A44A4-40B5-E943-97EA-9B2C9E84EE89}"/>
              </a:ext>
            </a:extLst>
          </p:cNvPr>
          <p:cNvSpPr txBox="1"/>
          <p:nvPr/>
        </p:nvSpPr>
        <p:spPr>
          <a:xfrm>
            <a:off x="2188247" y="2134119"/>
            <a:ext cx="1581895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BB874-2738-D247-9900-FB984E3FC9F1}"/>
              </a:ext>
            </a:extLst>
          </p:cNvPr>
          <p:cNvSpPr txBox="1"/>
          <p:nvPr/>
        </p:nvSpPr>
        <p:spPr>
          <a:xfrm>
            <a:off x="4740812" y="1388724"/>
            <a:ext cx="1463040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3FA4B6-91F4-2241-BA35-159BE07AE992}"/>
              </a:ext>
            </a:extLst>
          </p:cNvPr>
          <p:cNvSpPr txBox="1"/>
          <p:nvPr/>
        </p:nvSpPr>
        <p:spPr>
          <a:xfrm>
            <a:off x="2023548" y="1356611"/>
            <a:ext cx="1183886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DCD68-9FF8-474E-9514-BEB160AC3230}"/>
              </a:ext>
            </a:extLst>
          </p:cNvPr>
          <p:cNvSpPr txBox="1"/>
          <p:nvPr/>
        </p:nvSpPr>
        <p:spPr>
          <a:xfrm>
            <a:off x="4148017" y="2134119"/>
            <a:ext cx="847963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02D0C8-D643-0440-A538-6E35FDD00390}"/>
              </a:ext>
            </a:extLst>
          </p:cNvPr>
          <p:cNvSpPr txBox="1"/>
          <p:nvPr/>
        </p:nvSpPr>
        <p:spPr>
          <a:xfrm>
            <a:off x="3052690" y="282869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848911-BBCA-3C46-8A32-53A4574BDF2F}"/>
              </a:ext>
            </a:extLst>
          </p:cNvPr>
          <p:cNvSpPr txBox="1"/>
          <p:nvPr/>
        </p:nvSpPr>
        <p:spPr>
          <a:xfrm>
            <a:off x="2149307" y="3561209"/>
            <a:ext cx="509487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A76842-BB8E-0946-B686-40A511E64FD4}"/>
              </a:ext>
            </a:extLst>
          </p:cNvPr>
          <p:cNvSpPr txBox="1"/>
          <p:nvPr/>
        </p:nvSpPr>
        <p:spPr>
          <a:xfrm>
            <a:off x="3689701" y="356120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4372AA-CACE-6F4C-B678-A58F1636C694}"/>
              </a:ext>
            </a:extLst>
          </p:cNvPr>
          <p:cNvSpPr txBox="1"/>
          <p:nvPr/>
        </p:nvSpPr>
        <p:spPr>
          <a:xfrm>
            <a:off x="4468918" y="4266481"/>
            <a:ext cx="932368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6C77EF-6492-B348-82B5-8385A80BFD86}"/>
              </a:ext>
            </a:extLst>
          </p:cNvPr>
          <p:cNvSpPr txBox="1"/>
          <p:nvPr/>
        </p:nvSpPr>
        <p:spPr>
          <a:xfrm>
            <a:off x="6329257" y="4266481"/>
            <a:ext cx="1225094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/>
      <p:bldP spid="49" grpId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8CAD72-3ABE-475F-97E4-84C497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3"/>
          <a:stretch/>
        </p:blipFill>
        <p:spPr>
          <a:xfrm>
            <a:off x="51665" y="1278977"/>
            <a:ext cx="2182402" cy="1286290"/>
          </a:xfrm>
          <a:prstGeom prst="rect">
            <a:avLst/>
          </a:prstGeom>
        </p:spPr>
      </p:pic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8498" y="0"/>
            <a:ext cx="19080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</a:t>
            </a:r>
            <a:r>
              <a:rPr lang="en" sz="3600" dirty="0"/>
              <a:t>ECAP </a:t>
            </a:r>
            <a:endParaRPr sz="3600" dirty="0"/>
          </a:p>
        </p:txBody>
      </p:sp>
      <p:pic>
        <p:nvPicPr>
          <p:cNvPr id="1028" name="Picture 4" descr="Importance of exercise during quarantine/ Lockdown! - Buzz of the hou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 bwMode="auto">
          <a:xfrm>
            <a:off x="7418991" y="1169555"/>
            <a:ext cx="1651703" cy="16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pin i am able to browse through books for students. #IDT3600  #Booksareourfriends #copyright in 2020 | Curriculum mapping, Reading  writing, Learn english for f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9" y="1296298"/>
            <a:ext cx="1780772" cy="12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159"/>
          <p:cNvSpPr/>
          <p:nvPr/>
        </p:nvSpPr>
        <p:spPr>
          <a:xfrm>
            <a:off x="2647796" y="2629545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English</a:t>
            </a:r>
          </a:p>
        </p:txBody>
      </p:sp>
      <p:pic>
        <p:nvPicPr>
          <p:cNvPr id="26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53" y="3095343"/>
            <a:ext cx="1539333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2CA3B5-8545-4162-AE36-D849FBC7EFFB}"/>
              </a:ext>
            </a:extLst>
          </p:cNvPr>
          <p:cNvSpPr/>
          <p:nvPr/>
        </p:nvSpPr>
        <p:spPr>
          <a:xfrm>
            <a:off x="7524149" y="4633960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football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C05B16-1A25-43AC-BECF-49B7C42B768A}"/>
              </a:ext>
            </a:extLst>
          </p:cNvPr>
          <p:cNvSpPr/>
          <p:nvPr/>
        </p:nvSpPr>
        <p:spPr>
          <a:xfrm>
            <a:off x="310822" y="26158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lesson</a:t>
            </a:r>
          </a:p>
        </p:txBody>
      </p:sp>
      <p:pic>
        <p:nvPicPr>
          <p:cNvPr id="30" name="Picture 4" descr="Music Class Clipart Free - Choir Clipart, HD Png Download - kindpng">
            <a:extLst>
              <a:ext uri="{FF2B5EF4-FFF2-40B4-BE49-F238E27FC236}">
                <a16:creationId xmlns:a16="http://schemas.microsoft.com/office/drawing/2014/main" id="{DF664A41-DC83-4199-805A-8AC0F9B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" y="3205422"/>
            <a:ext cx="2139008" cy="12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8E5E78-E697-4C7B-87A2-A9D48001E7ED}"/>
              </a:ext>
            </a:extLst>
          </p:cNvPr>
          <p:cNvSpPr/>
          <p:nvPr/>
        </p:nvSpPr>
        <p:spPr>
          <a:xfrm>
            <a:off x="542204" y="4584442"/>
            <a:ext cx="1088363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music</a:t>
            </a:r>
          </a:p>
        </p:txBody>
      </p:sp>
      <p:pic>
        <p:nvPicPr>
          <p:cNvPr id="34" name="Picture 6" descr="Homework Clip Art Png - Clipart Homework , Transparent Cartoon, Free  Cliparts &amp; Silhouettes - NetClipart">
            <a:extLst>
              <a:ext uri="{FF2B5EF4-FFF2-40B4-BE49-F238E27FC236}">
                <a16:creationId xmlns:a16="http://schemas.microsoft.com/office/drawing/2014/main" id="{E1008C39-9F00-4289-9BA6-8CC112059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0"/>
          <a:stretch/>
        </p:blipFill>
        <p:spPr bwMode="auto">
          <a:xfrm>
            <a:off x="2565258" y="3209998"/>
            <a:ext cx="1780772" cy="12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24CC7E-571D-4115-8F2A-8580F7F58E79}"/>
              </a:ext>
            </a:extLst>
          </p:cNvPr>
          <p:cNvSpPr/>
          <p:nvPr/>
        </p:nvSpPr>
        <p:spPr>
          <a:xfrm>
            <a:off x="2693740" y="46092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homework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517" y="1217388"/>
            <a:ext cx="1420838" cy="14019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9ECAD7-CD16-4F06-8DF1-55BDE3D9E828}"/>
              </a:ext>
            </a:extLst>
          </p:cNvPr>
          <p:cNvSpPr/>
          <p:nvPr/>
        </p:nvSpPr>
        <p:spPr>
          <a:xfrm>
            <a:off x="5301494" y="264328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science</a:t>
            </a:r>
          </a:p>
        </p:txBody>
      </p:sp>
      <p:pic>
        <p:nvPicPr>
          <p:cNvPr id="38" name="Picture 2" descr="Happy History Clipart , Png Download - Cartoon , Free Transparent Clipart -  ClipartKey">
            <a:extLst>
              <a:ext uri="{FF2B5EF4-FFF2-40B4-BE49-F238E27FC236}">
                <a16:creationId xmlns:a16="http://schemas.microsoft.com/office/drawing/2014/main" id="{0EA9663C-C766-45A6-8886-F7E07A8E0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5" b="86148" l="8556" r="92000">
                        <a14:foregroundMark x1="9111" y1="27907" x2="9111" y2="27907"/>
                        <a14:foregroundMark x1="8556" y1="18301" x2="8556" y2="18301"/>
                        <a14:foregroundMark x1="72222" y1="5865" x2="72222" y2="5865"/>
                        <a14:foregroundMark x1="92333" y1="51668" x2="92333" y2="51668"/>
                        <a14:foregroundMark x1="26889" y1="83721" x2="26889" y2="83721"/>
                        <a14:foregroundMark x1="43778" y1="85743" x2="43778" y2="85743"/>
                        <a14:foregroundMark x1="22778" y1="86148" x2="22778" y2="86148"/>
                        <a14:foregroundMark x1="46556" y1="86148" x2="46556" y2="86148"/>
                        <a14:foregroundMark x1="84111" y1="86148" x2="84111" y2="86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" b="9899"/>
          <a:stretch/>
        </p:blipFill>
        <p:spPr bwMode="auto">
          <a:xfrm>
            <a:off x="5271996" y="3076575"/>
            <a:ext cx="1718222" cy="17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25D725C-680B-497C-B60F-5F2F5A72D927}"/>
              </a:ext>
            </a:extLst>
          </p:cNvPr>
          <p:cNvSpPr/>
          <p:nvPr/>
        </p:nvSpPr>
        <p:spPr>
          <a:xfrm>
            <a:off x="5375693" y="465871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history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5E271C-5F02-4DC6-ACC7-D4AC589D76AE}"/>
              </a:ext>
            </a:extLst>
          </p:cNvPr>
          <p:cNvSpPr txBox="1"/>
          <p:nvPr/>
        </p:nvSpPr>
        <p:spPr>
          <a:xfrm>
            <a:off x="2612484" y="37748"/>
            <a:ext cx="7761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</a:rPr>
              <a:t>Write</a:t>
            </a:r>
            <a:r>
              <a:rPr lang="en-US" sz="3200" b="1" dirty="0">
                <a:solidFill>
                  <a:schemeClr val="accent5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their name under each picture.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7526476" y="2657032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exercise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2F6ADA-BE54-4417-B9D8-DD7ED7526B89}"/>
              </a:ext>
            </a:extLst>
          </p:cNvPr>
          <p:cNvSpPr/>
          <p:nvPr/>
        </p:nvSpPr>
        <p:spPr>
          <a:xfrm>
            <a:off x="8498" y="129035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A6C55B1-EF15-42B3-80A9-410D0607B9BD}"/>
              </a:ext>
            </a:extLst>
          </p:cNvPr>
          <p:cNvSpPr/>
          <p:nvPr/>
        </p:nvSpPr>
        <p:spPr>
          <a:xfrm>
            <a:off x="16882" y="3244003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52A513C-8B3F-4956-AE3F-661D08DE7846}"/>
              </a:ext>
            </a:extLst>
          </p:cNvPr>
          <p:cNvSpPr/>
          <p:nvPr/>
        </p:nvSpPr>
        <p:spPr>
          <a:xfrm>
            <a:off x="2374231" y="128908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1BD53C6-C290-482C-BC33-E8ECD256CA72}"/>
              </a:ext>
            </a:extLst>
          </p:cNvPr>
          <p:cNvSpPr/>
          <p:nvPr/>
        </p:nvSpPr>
        <p:spPr>
          <a:xfrm>
            <a:off x="2389509" y="32228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1D209A7-1C9F-4FAF-A7C0-51331A572F5E}"/>
              </a:ext>
            </a:extLst>
          </p:cNvPr>
          <p:cNvSpPr/>
          <p:nvPr/>
        </p:nvSpPr>
        <p:spPr>
          <a:xfrm>
            <a:off x="4886185" y="119286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D88E30-CA9A-4427-8078-8E06A9A74CD9}"/>
              </a:ext>
            </a:extLst>
          </p:cNvPr>
          <p:cNvSpPr/>
          <p:nvPr/>
        </p:nvSpPr>
        <p:spPr>
          <a:xfrm>
            <a:off x="4890530" y="3260911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19C747C-3402-4858-8425-507A0A7F3D5F}"/>
              </a:ext>
            </a:extLst>
          </p:cNvPr>
          <p:cNvSpPr/>
          <p:nvPr/>
        </p:nvSpPr>
        <p:spPr>
          <a:xfrm>
            <a:off x="6973041" y="114820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9099889-1E78-4500-9785-F794E2052023}"/>
              </a:ext>
            </a:extLst>
          </p:cNvPr>
          <p:cNvSpPr/>
          <p:nvPr/>
        </p:nvSpPr>
        <p:spPr>
          <a:xfrm>
            <a:off x="6995509" y="32837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  <p:bldP spid="160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9" grpId="0" animBg="1"/>
      <p:bldP spid="159" grpId="0" animBg="1"/>
      <p:bldP spid="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1BC8B0-F0D2-7743-8702-A3A5C914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04" y="2968900"/>
            <a:ext cx="4405200" cy="515100"/>
          </a:xfrm>
        </p:spPr>
        <p:txBody>
          <a:bodyPr/>
          <a:lstStyle/>
          <a:p>
            <a:r>
              <a:rPr lang="en-US" sz="2000" dirty="0"/>
              <a:t>D</a:t>
            </a:r>
            <a:r>
              <a:rPr lang="en-VN" sz="2000" dirty="0"/>
              <a:t>o you have any questions?</a:t>
            </a:r>
          </a:p>
        </p:txBody>
      </p:sp>
      <p:sp>
        <p:nvSpPr>
          <p:cNvPr id="13" name="Google Shape;197;p27">
            <a:extLst>
              <a:ext uri="{FF2B5EF4-FFF2-40B4-BE49-F238E27FC236}">
                <a16:creationId xmlns:a16="http://schemas.microsoft.com/office/drawing/2014/main" id="{27558CAF-C946-6641-8C63-E6A91A9724DF}"/>
              </a:ext>
            </a:extLst>
          </p:cNvPr>
          <p:cNvSpPr txBox="1">
            <a:spLocks/>
          </p:cNvSpPr>
          <p:nvPr/>
        </p:nvSpPr>
        <p:spPr>
          <a:xfrm>
            <a:off x="572180" y="945620"/>
            <a:ext cx="6515380" cy="2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2039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651538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1: </a:t>
            </a:r>
            <a:br>
              <a:rPr lang="en-US" sz="5400" dirty="0"/>
            </a:br>
            <a:r>
              <a:rPr lang="en-US" sz="5400" dirty="0"/>
              <a:t>My new school</a:t>
            </a:r>
            <a:endParaRPr sz="5400"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1"/>
          </p:nvPr>
        </p:nvSpPr>
        <p:spPr>
          <a:xfrm>
            <a:off x="3760720" y="3439523"/>
            <a:ext cx="5003297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2. A CLOSER LOOK 1</a:t>
            </a:r>
            <a:endParaRPr dirty="0"/>
          </a:p>
        </p:txBody>
      </p:sp>
      <p:grpSp>
        <p:nvGrpSpPr>
          <p:cNvPr id="200" name="Google Shape;200;p27"/>
          <p:cNvGrpSpPr/>
          <p:nvPr/>
        </p:nvGrpSpPr>
        <p:grpSpPr>
          <a:xfrm rot="10800000">
            <a:off x="226584" y="3293949"/>
            <a:ext cx="2753951" cy="510609"/>
            <a:chOff x="4399950" y="2954075"/>
            <a:chExt cx="1287675" cy="238725"/>
          </a:xfrm>
        </p:grpSpPr>
        <p:sp>
          <p:nvSpPr>
            <p:cNvPr id="201" name="Google Shape;201;p27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7"/>
          <p:cNvGrpSpPr/>
          <p:nvPr/>
        </p:nvGrpSpPr>
        <p:grpSpPr>
          <a:xfrm rot="-213178" flipH="1">
            <a:off x="-239064" y="3647977"/>
            <a:ext cx="3397388" cy="576771"/>
            <a:chOff x="4330300" y="3920250"/>
            <a:chExt cx="1682975" cy="210775"/>
          </a:xfrm>
        </p:grpSpPr>
        <p:sp>
          <p:nvSpPr>
            <p:cNvPr id="237" name="Google Shape;237;p27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7"/>
          <p:cNvGrpSpPr/>
          <p:nvPr/>
        </p:nvGrpSpPr>
        <p:grpSpPr>
          <a:xfrm rot="-10474289" flipH="1">
            <a:off x="-327108" y="1234474"/>
            <a:ext cx="3490513" cy="2207237"/>
            <a:chOff x="2600325" y="3927100"/>
            <a:chExt cx="1196000" cy="691475"/>
          </a:xfrm>
        </p:grpSpPr>
        <p:sp>
          <p:nvSpPr>
            <p:cNvPr id="243" name="Google Shape;243;p27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</p:grpSp>
      <p:grpSp>
        <p:nvGrpSpPr>
          <p:cNvPr id="264" name="Google Shape;264;p27"/>
          <p:cNvGrpSpPr/>
          <p:nvPr/>
        </p:nvGrpSpPr>
        <p:grpSpPr>
          <a:xfrm rot="10588659">
            <a:off x="-142889" y="2740031"/>
            <a:ext cx="3122058" cy="641906"/>
            <a:chOff x="4341300" y="4367325"/>
            <a:chExt cx="1511525" cy="310775"/>
          </a:xfrm>
        </p:grpSpPr>
        <p:sp>
          <p:nvSpPr>
            <p:cNvPr id="265" name="Google Shape;265;p27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7"/>
          <p:cNvGrpSpPr/>
          <p:nvPr/>
        </p:nvGrpSpPr>
        <p:grpSpPr>
          <a:xfrm rot="-5400000" flipH="1">
            <a:off x="1023064" y="1059749"/>
            <a:ext cx="1160981" cy="2376464"/>
            <a:chOff x="6404350" y="3138600"/>
            <a:chExt cx="658750" cy="1348425"/>
          </a:xfrm>
        </p:grpSpPr>
        <p:sp>
          <p:nvSpPr>
            <p:cNvPr id="273" name="Google Shape;273;p27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 rot="-2308923">
            <a:off x="391311" y="1083221"/>
            <a:ext cx="2564825" cy="1864088"/>
            <a:chOff x="7365331" y="3876744"/>
            <a:chExt cx="752588" cy="546995"/>
          </a:xfrm>
        </p:grpSpPr>
        <p:sp>
          <p:nvSpPr>
            <p:cNvPr id="295" name="Google Shape;295;p27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9563" y="1320968"/>
            <a:ext cx="7354641" cy="4701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After this lesson, students will be able to: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6418" y="160293"/>
            <a:ext cx="5136600" cy="759000"/>
          </a:xfrm>
        </p:spPr>
        <p:txBody>
          <a:bodyPr/>
          <a:lstStyle/>
          <a:p>
            <a:r>
              <a:rPr lang="en-US" sz="6600" dirty="0"/>
              <a:t>Objectives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378085" y="1977680"/>
            <a:ext cx="7066119" cy="255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</a:t>
            </a:r>
            <a:r>
              <a:rPr lang="en-US" sz="2400" b="1" dirty="0"/>
              <a:t>words</a:t>
            </a:r>
            <a:r>
              <a:rPr lang="en-US" sz="2400" dirty="0"/>
              <a:t> related to the topic </a:t>
            </a:r>
            <a:r>
              <a:rPr lang="en-US" sz="2400" b="1" dirty="0"/>
              <a:t>My New School</a:t>
            </a:r>
            <a:r>
              <a:rPr lang="en-US" sz="2400" dirty="0"/>
              <a:t>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combinations: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b="1" i="1" dirty="0"/>
              <a:t>to play, to do, to have, to study + Noun;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pronounce the sounds </a:t>
            </a:r>
            <a:r>
              <a:rPr lang="en-US" sz="2400" b="1" dirty="0"/>
              <a:t>/a:/</a:t>
            </a:r>
            <a:r>
              <a:rPr lang="en-US" sz="2400" dirty="0"/>
              <a:t> and </a:t>
            </a:r>
            <a:r>
              <a:rPr lang="en-US" sz="2400" b="1" dirty="0"/>
              <a:t>/</a:t>
            </a:r>
            <a:r>
              <a:rPr lang="en-US" sz="2400" b="1" spc="300" dirty="0"/>
              <a:t>ʌ</a:t>
            </a:r>
            <a:r>
              <a:rPr lang="en-US" sz="2400" b="1" dirty="0"/>
              <a:t>/</a:t>
            </a:r>
            <a:r>
              <a:rPr lang="en-US" sz="2400" dirty="0"/>
              <a:t> correctly; </a:t>
            </a:r>
          </a:p>
        </p:txBody>
      </p:sp>
    </p:spTree>
    <p:extLst>
      <p:ext uri="{BB962C8B-B14F-4D97-AF65-F5344CB8AC3E}">
        <p14:creationId xmlns:p14="http://schemas.microsoft.com/office/powerpoint/2010/main" val="12765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8686" y="132459"/>
            <a:ext cx="2852928" cy="707400"/>
          </a:xfrm>
        </p:spPr>
        <p:txBody>
          <a:bodyPr/>
          <a:lstStyle/>
          <a:p>
            <a:r>
              <a:rPr lang="en-US" dirty="0"/>
              <a:t>Kim’s game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7353" y="-18909"/>
            <a:ext cx="464176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remember in 1 minute.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write down.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46446" y="2372696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6T1SHSDEMO/U1-L1-4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9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6T1SHSDEMO/U1-L1-4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84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6T1SHSDEMO/U1-L1-4-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07" y="1181420"/>
            <a:ext cx="1371902" cy="10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6T1SHSDEMO/U1-L1-4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63" y="1181420"/>
            <a:ext cx="1366187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6T1SHSDEMO/U1-L1-4-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04" y="1181419"/>
            <a:ext cx="1366186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35" y="3816952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9" y="3816953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75335" y="2372695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96359" y="2382637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56" y="2376939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1484" y="2374641"/>
            <a:ext cx="1369545" cy="1351366"/>
          </a:xfrm>
          <a:prstGeom prst="rect">
            <a:avLst/>
          </a:prstGeom>
        </p:spPr>
      </p:pic>
      <p:pic>
        <p:nvPicPr>
          <p:cNvPr id="1040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33" y="2372696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616853" y="3803259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51255" y="22656"/>
            <a:ext cx="1958230" cy="1101505"/>
          </a:xfrm>
          <a:prstGeom prst="rect">
            <a:avLst/>
          </a:prstGeom>
        </p:spPr>
      </p:pic>
      <p:pic>
        <p:nvPicPr>
          <p:cNvPr id="30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50891" y="3803259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6808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US" dirty="0"/>
              <a:t>Let’s check</a:t>
            </a:r>
          </a:p>
        </p:txBody>
      </p:sp>
      <p:pic>
        <p:nvPicPr>
          <p:cNvPr id="3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03583" y="1832405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.sachmem.vn/public/images/TA6T1SHSDEMO/U1-L1-4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b="4601"/>
          <a:stretch/>
        </p:blipFill>
        <p:spPr bwMode="auto">
          <a:xfrm>
            <a:off x="2093044" y="566940"/>
            <a:ext cx="1339541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.sachmem.vn/public/images/TA6T1SHSDEMO/U1-L1-4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10697"/>
          <a:stretch/>
        </p:blipFill>
        <p:spPr bwMode="auto">
          <a:xfrm>
            <a:off x="4111760" y="566941"/>
            <a:ext cx="1506829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.sachmem.vn/public/images/TA6T1SHSDEMO/U1-L1-4-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5710"/>
          <a:stretch/>
        </p:blipFill>
        <p:spPr bwMode="auto">
          <a:xfrm>
            <a:off x="5907856" y="609882"/>
            <a:ext cx="1366187" cy="9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.sachmem.vn/public/images/TA6T1SHSDEMO/U1-L1-4-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7688"/>
          <a:stretch/>
        </p:blipFill>
        <p:spPr bwMode="auto">
          <a:xfrm>
            <a:off x="7439588" y="632874"/>
            <a:ext cx="1366186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0" y="3497003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53496" y="1842346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93" y="1836648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70" y="1832405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763078" y="3483310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.sachmem.vn/public/images/TA6T1SHSDEMO/U1-L1-4-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/>
          <a:stretch/>
        </p:blipFill>
        <p:spPr bwMode="auto">
          <a:xfrm>
            <a:off x="397741" y="693887"/>
            <a:ext cx="1369545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3" y="3497004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52321" y="1832404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8470" y="1834350"/>
            <a:ext cx="1369545" cy="135136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5478" y="1512552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32547" y="1511087"/>
            <a:ext cx="205218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sharpener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63137" y="1519763"/>
            <a:ext cx="176631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rubber/ eraser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2070" y="1522455"/>
            <a:ext cx="137818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case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8216" y="1511292"/>
            <a:ext cx="129947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calculator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7926" y="3161993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78621" y="3161992"/>
            <a:ext cx="120962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09481" y="3161992"/>
            <a:ext cx="116651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45470" y="3161991"/>
            <a:ext cx="136110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7553" y="3149174"/>
            <a:ext cx="1339288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bag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18134" y="3146565"/>
            <a:ext cx="1159639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9630" y="4731550"/>
            <a:ext cx="1740907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8448" y="4731550"/>
            <a:ext cx="1209621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25980" y="4731550"/>
            <a:ext cx="1361106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1524" y="4731550"/>
            <a:ext cx="1271518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pic>
        <p:nvPicPr>
          <p:cNvPr id="1026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48335" y="3497002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0" y="1641"/>
            <a:ext cx="9144000" cy="568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dirty="0"/>
              <a:t>Listen and repeat</a:t>
            </a:r>
          </a:p>
        </p:txBody>
      </p:sp>
      <p:pic>
        <p:nvPicPr>
          <p:cNvPr id="33" name="New wo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8335" y="11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64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14068" y="129397"/>
            <a:ext cx="4132053" cy="689437"/>
          </a:xfrm>
          <a:prstGeom prst="wedgeRoundRectCallout">
            <a:avLst>
              <a:gd name="adj1" fmla="val 34024"/>
              <a:gd name="adj2" fmla="val 96656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do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pic>
        <p:nvPicPr>
          <p:cNvPr id="2050" name="Picture 2" descr="Boy: questions and wonder Clipart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2" b="97813" l="1170" r="97661">
                        <a14:foregroundMark x1="63158" y1="33002" x2="63158" y2="33002"/>
                        <a14:foregroundMark x1="63158" y1="33002" x2="63158" y2="33002"/>
                        <a14:foregroundMark x1="69883" y1="32803" x2="69883" y2="32803"/>
                        <a14:foregroundMark x1="70175" y1="32803" x2="70175" y2="32803"/>
                        <a14:foregroundMark x1="70175" y1="32803" x2="70175" y2="32803"/>
                        <a14:foregroundMark x1="58772" y1="27435" x2="58772" y2="27435"/>
                        <a14:foregroundMark x1="55263" y1="26441" x2="55263" y2="26441"/>
                        <a14:foregroundMark x1="54971" y1="26044" x2="54971" y2="26044"/>
                        <a14:foregroundMark x1="55848" y1="24851" x2="57018" y2="24851"/>
                        <a14:foregroundMark x1="58772" y1="23658" x2="58772" y2="23658"/>
                        <a14:foregroundMark x1="60819" y1="21869" x2="61988" y2="22068"/>
                        <a14:foregroundMark x1="71637" y1="12922" x2="71637" y2="12922"/>
                        <a14:foregroundMark x1="71637" y1="12922" x2="71637" y2="12922"/>
                        <a14:foregroundMark x1="71637" y1="12922" x2="71637" y2="12922"/>
                        <a14:foregroundMark x1="78947" y1="17296" x2="78947" y2="17296"/>
                        <a14:foregroundMark x1="78947" y1="17296" x2="78947" y2="17296"/>
                        <a14:foregroundMark x1="16959" y1="7952" x2="16959" y2="7952"/>
                        <a14:foregroundMark x1="16959" y1="7952" x2="16959" y2="7952"/>
                        <a14:foregroundMark x1="16959" y1="7952" x2="16959" y2="7952"/>
                        <a14:foregroundMark x1="19883" y1="14314" x2="19883" y2="14314"/>
                        <a14:foregroundMark x1="19883" y1="14314" x2="19883" y2="14314"/>
                        <a14:foregroundMark x1="34211" y1="43738" x2="34211" y2="43738"/>
                        <a14:foregroundMark x1="55263" y1="48708" x2="55263" y2="48708"/>
                        <a14:foregroundMark x1="55556" y1="48708" x2="55556" y2="48708"/>
                        <a14:foregroundMark x1="91228" y1="71173" x2="91228" y2="71173"/>
                        <a14:foregroundMark x1="91228" y1="71173" x2="91228" y2="71173"/>
                        <a14:foregroundMark x1="92690" y1="71571" x2="92690" y2="71571"/>
                        <a14:foregroundMark x1="92982" y1="71571" x2="92982" y2="71571"/>
                        <a14:foregroundMark x1="86257" y1="72962" x2="86257" y2="72962"/>
                        <a14:foregroundMark x1="85673" y1="72763" x2="85673" y2="72763"/>
                        <a14:foregroundMark x1="64912" y1="88867" x2="64912" y2="88867"/>
                        <a14:foregroundMark x1="64912" y1="88867" x2="64912" y2="88867"/>
                        <a14:foregroundMark x1="64912" y1="88867" x2="64912" y2="88867"/>
                        <a14:foregroundMark x1="61988" y1="86680" x2="61988" y2="86680"/>
                        <a14:foregroundMark x1="61988" y1="86680" x2="61988" y2="86680"/>
                        <a14:foregroundMark x1="61988" y1="86680" x2="61988" y2="8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08" y="1468915"/>
            <a:ext cx="2498425" cy="3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770408" y="672185"/>
            <a:ext cx="4235570" cy="650081"/>
          </a:xfrm>
          <a:prstGeom prst="wedgeRoundRectCallout">
            <a:avLst>
              <a:gd name="adj1" fmla="val -45809"/>
              <a:gd name="adj2" fmla="val 89128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play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736567" y="3613793"/>
            <a:ext cx="3200400" cy="836762"/>
          </a:xfrm>
          <a:prstGeom prst="wedgeRoundRectCallout">
            <a:avLst>
              <a:gd name="adj1" fmla="val -37890"/>
              <a:gd name="adj2" fmla="val -105129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study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4068" y="3804250"/>
            <a:ext cx="3303917" cy="914399"/>
          </a:xfrm>
          <a:prstGeom prst="wedgeRoundRectCallout">
            <a:avLst>
              <a:gd name="adj1" fmla="val 49903"/>
              <a:gd name="adj2" fmla="val -93530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have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7" name="Google Shape;161;p16">
            <a:extLst>
              <a:ext uri="{FF2B5EF4-FFF2-40B4-BE49-F238E27FC236}">
                <a16:creationId xmlns:a16="http://schemas.microsoft.com/office/drawing/2014/main" id="{C2E643E8-6AB7-E945-B972-843FF5B7370F}"/>
              </a:ext>
            </a:extLst>
          </p:cNvPr>
          <p:cNvSpPr/>
          <p:nvPr/>
        </p:nvSpPr>
        <p:spPr>
          <a:xfrm>
            <a:off x="75883" y="2200572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WHICH IS THE CORRECT ANSWER?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0119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B8989A-94C1-874C-96FE-D5AB14E01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14198"/>
              </p:ext>
            </p:extLst>
          </p:nvPr>
        </p:nvGraphicFramePr>
        <p:xfrm>
          <a:off x="746448" y="1984683"/>
          <a:ext cx="7651104" cy="304177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12776">
                  <a:extLst>
                    <a:ext uri="{9D8B030D-6E8A-4147-A177-3AD203B41FA5}">
                      <a16:colId xmlns:a16="http://schemas.microsoft.com/office/drawing/2014/main" val="95088593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1113701142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49917001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908288628"/>
                    </a:ext>
                  </a:extLst>
                </a:gridCol>
              </a:tblGrid>
              <a:tr h="7545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114212"/>
                  </a:ext>
                </a:extLst>
              </a:tr>
              <a:tr h="2287191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7158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22727" y="1358512"/>
            <a:ext cx="1600200" cy="394854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85119" y="793016"/>
            <a:ext cx="14478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455540" y="792036"/>
            <a:ext cx="149629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62498" y="1351833"/>
            <a:ext cx="153439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25178" y="789026"/>
            <a:ext cx="1719695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131522" y="1353244"/>
            <a:ext cx="13716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6796" y="1334412"/>
            <a:ext cx="110836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99584" y="1332934"/>
            <a:ext cx="128847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22727" y="789026"/>
            <a:ext cx="183977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FC75D-C5F3-4449-A96F-DD07F132F911}"/>
              </a:ext>
            </a:extLst>
          </p:cNvPr>
          <p:cNvSpPr txBox="1">
            <a:spLocks/>
          </p:cNvSpPr>
          <p:nvPr/>
        </p:nvSpPr>
        <p:spPr>
          <a:xfrm>
            <a:off x="169782" y="102785"/>
            <a:ext cx="8804434" cy="500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dk1"/>
                </a:solidFill>
                <a:latin typeface="Fredoka One"/>
                <a:sym typeface="Fredoka One"/>
              </a:rPr>
              <a:t>Ex 2. (p 8) Work in pairs. Put the words below in the correct columns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Google Shape;161;p16">
            <a:extLst>
              <a:ext uri="{FF2B5EF4-FFF2-40B4-BE49-F238E27FC236}">
                <a16:creationId xmlns:a16="http://schemas.microsoft.com/office/drawing/2014/main" id="{5BA3FA97-F130-CE48-94BB-9E84936E529A}"/>
              </a:ext>
            </a:extLst>
          </p:cNvPr>
          <p:cNvSpPr/>
          <p:nvPr/>
        </p:nvSpPr>
        <p:spPr>
          <a:xfrm>
            <a:off x="2095741" y="702865"/>
            <a:ext cx="5284381" cy="1133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CAN YOU ADD MORE WORDS TO EACH COLUMN?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06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1071 L 0.28368 0.511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938 L 0.45156 0.433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42 -0.05772 L 0.24809 0.568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-0.03858 L -0.12639 0.3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2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03 -0.03919 L -0.41337 0.4629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0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9815 L 0.075 0.519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3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9075 L -0.7132 0.5212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1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6729 L 0.09462 0.609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2839 L 0.4724 0.466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2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AD2738-3712-A746-A2D3-62CB29C84A95}"/>
              </a:ext>
            </a:extLst>
          </p:cNvPr>
          <p:cNvSpPr/>
          <p:nvPr/>
        </p:nvSpPr>
        <p:spPr>
          <a:xfrm>
            <a:off x="4610388" y="3963687"/>
            <a:ext cx="44948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417AFA-51A9-E84B-AB1E-2256AA1DE77C}"/>
              </a:ext>
            </a:extLst>
          </p:cNvPr>
          <p:cNvSpPr/>
          <p:nvPr/>
        </p:nvSpPr>
        <p:spPr>
          <a:xfrm>
            <a:off x="2510190" y="3963688"/>
            <a:ext cx="12576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2367F-3DAC-3443-8EC4-292DEB687549}"/>
              </a:ext>
            </a:extLst>
          </p:cNvPr>
          <p:cNvSpPr/>
          <p:nvPr/>
        </p:nvSpPr>
        <p:spPr>
          <a:xfrm>
            <a:off x="2301239" y="4636340"/>
            <a:ext cx="205415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FCDE9F-DCE1-8244-BD7D-E0106C78C0B7}"/>
              </a:ext>
            </a:extLst>
          </p:cNvPr>
          <p:cNvSpPr/>
          <p:nvPr/>
        </p:nvSpPr>
        <p:spPr>
          <a:xfrm>
            <a:off x="1395188" y="4636339"/>
            <a:ext cx="84427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3D265-FF0A-E644-9DF3-4BCD828A3A36}"/>
              </a:ext>
            </a:extLst>
          </p:cNvPr>
          <p:cNvSpPr/>
          <p:nvPr/>
        </p:nvSpPr>
        <p:spPr>
          <a:xfrm>
            <a:off x="5200392" y="3361652"/>
            <a:ext cx="112901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8499B-BA03-1E4D-8AE5-6F6AF48FA3DA}"/>
              </a:ext>
            </a:extLst>
          </p:cNvPr>
          <p:cNvSpPr/>
          <p:nvPr/>
        </p:nvSpPr>
        <p:spPr>
          <a:xfrm>
            <a:off x="3030103" y="3356742"/>
            <a:ext cx="1162290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04730-8AA3-2D4E-8AE7-2786E590DC45}"/>
              </a:ext>
            </a:extLst>
          </p:cNvPr>
          <p:cNvSpPr/>
          <p:nvPr/>
        </p:nvSpPr>
        <p:spPr>
          <a:xfrm>
            <a:off x="1932431" y="2708928"/>
            <a:ext cx="762001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17647-9430-684A-9AF9-0E9C0E37E2A7}"/>
              </a:ext>
            </a:extLst>
          </p:cNvPr>
          <p:cNvSpPr/>
          <p:nvPr/>
        </p:nvSpPr>
        <p:spPr>
          <a:xfrm>
            <a:off x="5455171" y="2708929"/>
            <a:ext cx="1927085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22693-7DD0-7B49-9B87-363204E7B77E}"/>
              </a:ext>
            </a:extLst>
          </p:cNvPr>
          <p:cNvSpPr/>
          <p:nvPr/>
        </p:nvSpPr>
        <p:spPr>
          <a:xfrm>
            <a:off x="3323206" y="2076910"/>
            <a:ext cx="44466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804923-5D92-DF4B-955B-3D386098594F}"/>
              </a:ext>
            </a:extLst>
          </p:cNvPr>
          <p:cNvSpPr/>
          <p:nvPr/>
        </p:nvSpPr>
        <p:spPr>
          <a:xfrm>
            <a:off x="6199911" y="2076910"/>
            <a:ext cx="18533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135" y="1851872"/>
            <a:ext cx="874221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 often do our __________ after school.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plays _________ for the school team.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Nguyen teaches all my history _______.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healthy. They do _______ every day.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study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English and ________ on Mondays.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5442" y="-24729"/>
            <a:ext cx="8985418" cy="707400"/>
          </a:xfrm>
        </p:spPr>
        <p:txBody>
          <a:bodyPr/>
          <a:lstStyle/>
          <a:p>
            <a:r>
              <a:rPr lang="en-US" sz="2800" b="1" dirty="0"/>
              <a:t>Ex 3. (P 8) Put one of these words in each blank.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090706" y="687557"/>
            <a:ext cx="7230749" cy="114497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           football		homework</a:t>
            </a:r>
          </a:p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           exercise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392" y="1851872"/>
            <a:ext cx="20193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944" y="2484926"/>
            <a:ext cx="15240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4053" y="3141764"/>
            <a:ext cx="15163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7413" y="3776940"/>
            <a:ext cx="174413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0392" y="4412116"/>
            <a:ext cx="159976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0" name="Flowchart: Alternate Process 2">
            <a:extLst>
              <a:ext uri="{FF2B5EF4-FFF2-40B4-BE49-F238E27FC236}">
                <a16:creationId xmlns:a16="http://schemas.microsoft.com/office/drawing/2014/main" id="{42C09DBF-E03B-114C-BDF5-37AF434A16AD}"/>
              </a:ext>
            </a:extLst>
          </p:cNvPr>
          <p:cNvSpPr/>
          <p:nvPr/>
        </p:nvSpPr>
        <p:spPr>
          <a:xfrm>
            <a:off x="6071156" y="744308"/>
            <a:ext cx="198213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Alternate Process 2">
            <a:extLst>
              <a:ext uri="{FF2B5EF4-FFF2-40B4-BE49-F238E27FC236}">
                <a16:creationId xmlns:a16="http://schemas.microsoft.com/office/drawing/2014/main" id="{0E4F325B-71EC-0242-BBD8-2783BBF427F2}"/>
              </a:ext>
            </a:extLst>
          </p:cNvPr>
          <p:cNvSpPr/>
          <p:nvPr/>
        </p:nvSpPr>
        <p:spPr>
          <a:xfrm>
            <a:off x="3545539" y="706902"/>
            <a:ext cx="1619706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owchart: Alternate Process 2">
            <a:extLst>
              <a:ext uri="{FF2B5EF4-FFF2-40B4-BE49-F238E27FC236}">
                <a16:creationId xmlns:a16="http://schemas.microsoft.com/office/drawing/2014/main" id="{8B6785DE-E0FA-2B49-9899-0CE893BC85E0}"/>
              </a:ext>
            </a:extLst>
          </p:cNvPr>
          <p:cNvSpPr/>
          <p:nvPr/>
        </p:nvSpPr>
        <p:spPr>
          <a:xfrm>
            <a:off x="1565336" y="785726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owchart: Alternate Process 2">
            <a:extLst>
              <a:ext uri="{FF2B5EF4-FFF2-40B4-BE49-F238E27FC236}">
                <a16:creationId xmlns:a16="http://schemas.microsoft.com/office/drawing/2014/main" id="{834AD999-0C29-834B-ADAC-5936D90E71F3}"/>
              </a:ext>
            </a:extLst>
          </p:cNvPr>
          <p:cNvSpPr/>
          <p:nvPr/>
        </p:nvSpPr>
        <p:spPr>
          <a:xfrm>
            <a:off x="5053466" y="1215933"/>
            <a:ext cx="1497459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owchart: Alternate Process 2">
            <a:extLst>
              <a:ext uri="{FF2B5EF4-FFF2-40B4-BE49-F238E27FC236}">
                <a16:creationId xmlns:a16="http://schemas.microsoft.com/office/drawing/2014/main" id="{AB5C253B-5F8D-2745-AB08-3592BE3491BB}"/>
              </a:ext>
            </a:extLst>
          </p:cNvPr>
          <p:cNvSpPr/>
          <p:nvPr/>
        </p:nvSpPr>
        <p:spPr>
          <a:xfrm>
            <a:off x="2917616" y="1163477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13" grpId="0" animBg="1"/>
      <p:bldP spid="14" grpId="0" animBg="1"/>
      <p:bldP spid="11" grpId="0" animBg="1"/>
      <p:bldP spid="12" grpId="0" animBg="1"/>
      <p:bldP spid="10" grpId="0" animBg="1"/>
      <p:bldP spid="16" grpId="0" animBg="1"/>
      <p:bldP spid="5" grpId="0"/>
      <p:bldP spid="6" grpId="0"/>
      <p:bldP spid="7" grpId="0"/>
      <p:bldP spid="8" grpId="0"/>
      <p:bldP spid="9" grpId="0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183" y="159039"/>
            <a:ext cx="7717500" cy="707400"/>
          </a:xfrm>
        </p:spPr>
        <p:txBody>
          <a:bodyPr/>
          <a:lstStyle/>
          <a:p>
            <a:r>
              <a:rPr lang="en-US" sz="4400" dirty="0"/>
              <a:t>Writing competition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683499" y="1471651"/>
            <a:ext cx="8885208" cy="696104"/>
          </a:xfrm>
        </p:spPr>
        <p:txBody>
          <a:bodyPr/>
          <a:lstStyle/>
          <a:p>
            <a:pPr marL="127000" indent="0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at least 3 sentences about yourself everyday.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035" y="2274640"/>
            <a:ext cx="61665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latin typeface="Comic Sans MS" panose="030F0702030302020204" pitchFamily="66" charset="0"/>
              </a:rPr>
              <a:t>Example: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omic Sans MS" panose="030F0702030302020204" pitchFamily="66" charset="0"/>
              </a:rPr>
              <a:t>At school, we have English lessons on Monday and Tuesday. </a:t>
            </a:r>
            <a:endParaRPr lang="vi-VN" sz="2200" dirty="0"/>
          </a:p>
        </p:txBody>
      </p:sp>
      <p:pic>
        <p:nvPicPr>
          <p:cNvPr id="8194" name="Picture 2" descr="11 Best Websites to Improve Writing Skills in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14" y="2167755"/>
            <a:ext cx="2980641" cy="281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theme/theme1.xml><?xml version="1.0" encoding="utf-8"?>
<a:theme xmlns:a="http://schemas.openxmlformats.org/drawingml/2006/main" name="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477</Words>
  <Application>Microsoft Office PowerPoint</Application>
  <PresentationFormat>On-screen Show (16:9)</PresentationFormat>
  <Paragraphs>107</Paragraphs>
  <Slides>15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Comic Sans MS</vt:lpstr>
      <vt:lpstr>Calibri</vt:lpstr>
      <vt:lpstr>KoHo Medium</vt:lpstr>
      <vt:lpstr>Fredoka One</vt:lpstr>
      <vt:lpstr>Chelsea Market</vt:lpstr>
      <vt:lpstr>Back to School Activities by Slidesgo</vt:lpstr>
      <vt:lpstr>PowerPoint Presentation</vt:lpstr>
      <vt:lpstr>Unit 1:  My new school</vt:lpstr>
      <vt:lpstr>Objectives</vt:lpstr>
      <vt:lpstr>Kim’s game </vt:lpstr>
      <vt:lpstr>Let’s check</vt:lpstr>
      <vt:lpstr>PowerPoint Presentation</vt:lpstr>
      <vt:lpstr>PowerPoint Presentation</vt:lpstr>
      <vt:lpstr>Ex 3. (P 8) Put one of these words in each blank.</vt:lpstr>
      <vt:lpstr>Writing competition</vt:lpstr>
      <vt:lpstr>PRONUNCIATION</vt:lpstr>
      <vt:lpstr>PowerPoint Presentation</vt:lpstr>
      <vt:lpstr>Ex. 4 (p 8) Listen and repeat </vt:lpstr>
      <vt:lpstr>Ex 5. (p 8) Listen and repeat.  </vt:lpstr>
      <vt:lpstr>RECAP </vt:lpstr>
      <vt:lpstr>Do you have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My new school</dc:title>
  <dc:creator>ASUS</dc:creator>
  <cp:lastModifiedBy>Minh Anh Nguyễn</cp:lastModifiedBy>
  <cp:revision>49</cp:revision>
  <dcterms:modified xsi:type="dcterms:W3CDTF">2024-09-05T13:32:42Z</dcterms:modified>
</cp:coreProperties>
</file>