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7" r:id="rId3"/>
    <p:sldMasterId id="2147483691" r:id="rId4"/>
  </p:sldMasterIdLst>
  <p:notesMasterIdLst>
    <p:notesMasterId r:id="rId45"/>
  </p:notesMasterIdLst>
  <p:sldIdLst>
    <p:sldId id="257" r:id="rId5"/>
    <p:sldId id="258" r:id="rId6"/>
    <p:sldId id="313" r:id="rId7"/>
    <p:sldId id="314" r:id="rId8"/>
    <p:sldId id="321" r:id="rId9"/>
    <p:sldId id="316" r:id="rId10"/>
    <p:sldId id="315" r:id="rId11"/>
    <p:sldId id="303" r:id="rId12"/>
    <p:sldId id="312" r:id="rId13"/>
    <p:sldId id="264" r:id="rId14"/>
    <p:sldId id="265" r:id="rId15"/>
    <p:sldId id="266" r:id="rId16"/>
    <p:sldId id="331" r:id="rId17"/>
    <p:sldId id="267" r:id="rId18"/>
    <p:sldId id="308" r:id="rId19"/>
    <p:sldId id="309" r:id="rId20"/>
    <p:sldId id="310" r:id="rId21"/>
    <p:sldId id="272" r:id="rId22"/>
    <p:sldId id="273" r:id="rId23"/>
    <p:sldId id="322" r:id="rId24"/>
    <p:sldId id="275" r:id="rId25"/>
    <p:sldId id="276" r:id="rId26"/>
    <p:sldId id="274" r:id="rId27"/>
    <p:sldId id="278" r:id="rId28"/>
    <p:sldId id="279" r:id="rId29"/>
    <p:sldId id="317" r:id="rId30"/>
    <p:sldId id="281" r:id="rId31"/>
    <p:sldId id="311" r:id="rId32"/>
    <p:sldId id="277" r:id="rId33"/>
    <p:sldId id="291" r:id="rId34"/>
    <p:sldId id="323" r:id="rId35"/>
    <p:sldId id="296" r:id="rId36"/>
    <p:sldId id="319" r:id="rId37"/>
    <p:sldId id="330" r:id="rId38"/>
    <p:sldId id="326" r:id="rId39"/>
    <p:sldId id="288" r:id="rId40"/>
    <p:sldId id="301" r:id="rId41"/>
    <p:sldId id="320" r:id="rId42"/>
    <p:sldId id="327" r:id="rId43"/>
    <p:sldId id="328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B20E60"/>
    <a:srgbClr val="FF3300"/>
    <a:srgbClr val="392C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63" autoAdjust="0"/>
    <p:restoredTop sz="94826" autoAdjust="0"/>
  </p:normalViewPr>
  <p:slideViewPr>
    <p:cSldViewPr>
      <p:cViewPr>
        <p:scale>
          <a:sx n="40" d="100"/>
          <a:sy n="40" d="100"/>
        </p:scale>
        <p:origin x="-389" y="18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A53B28-79D3-4DF0-B806-C692176BAE47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6936A2-E83A-4CF3-ADBD-17BB3594D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83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5324826-0987-4C41-97B8-0D6AF64C1871}" type="slidenum">
              <a:rPr lang="en-US" altLang="en-US" sz="1200" smtClean="0">
                <a:solidFill>
                  <a:prstClr val="black"/>
                </a:solidFill>
                <a:latin typeface="Arial" charset="0"/>
              </a:rPr>
              <a:pPr/>
              <a:t>9</a:t>
            </a:fld>
            <a:endParaRPr lang="en-US" altLang="en-US" sz="12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78B23-3111-49B0-96D6-DAE6AECAD7F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486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5324826-0987-4C41-97B8-0D6AF64C1871}" type="slidenum">
              <a:rPr lang="en-US" altLang="en-US" sz="1200" smtClean="0">
                <a:solidFill>
                  <a:prstClr val="black"/>
                </a:solidFill>
                <a:latin typeface="Arial" charset="0"/>
              </a:rPr>
              <a:pPr/>
              <a:t>15</a:t>
            </a:fld>
            <a:endParaRPr lang="en-US" altLang="en-US" sz="12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5324826-0987-4C41-97B8-0D6AF64C1871}" type="slidenum">
              <a:rPr lang="en-US" altLang="en-US" sz="1200" smtClean="0">
                <a:solidFill>
                  <a:prstClr val="black"/>
                </a:solidFill>
                <a:latin typeface="Arial" charset="0"/>
              </a:rPr>
              <a:pPr/>
              <a:t>16</a:t>
            </a:fld>
            <a:endParaRPr lang="en-US" altLang="en-US" sz="12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5324826-0987-4C41-97B8-0D6AF64C1871}" type="slidenum">
              <a:rPr lang="en-US" altLang="en-US" sz="1200" smtClean="0">
                <a:solidFill>
                  <a:prstClr val="black"/>
                </a:solidFill>
                <a:latin typeface="Arial" charset="0"/>
              </a:rPr>
              <a:pPr/>
              <a:t>17</a:t>
            </a:fld>
            <a:endParaRPr lang="en-US" altLang="en-US" sz="12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5324826-0987-4C41-97B8-0D6AF64C1871}" type="slidenum">
              <a:rPr lang="en-US" altLang="en-US" sz="1200" smtClean="0">
                <a:latin typeface="Arial" charset="0"/>
              </a:rPr>
              <a:pPr/>
              <a:t>18</a:t>
            </a:fld>
            <a:endParaRPr lang="en-US" altLang="en-US" sz="1200" smtClean="0">
              <a:latin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CBA1A5E-824D-4491-B53D-C94013F8A706}" type="slidenum">
              <a:rPr lang="en-US" altLang="en-US" sz="1200" smtClean="0">
                <a:latin typeface="Arial" charset="0"/>
              </a:rPr>
              <a:pPr/>
              <a:t>19</a:t>
            </a:fld>
            <a:endParaRPr lang="en-US" altLang="en-US" sz="1200" smtClean="0">
              <a:latin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542315A-2017-4565-8E2A-1B123B8FF969}" type="slidenum">
              <a:rPr lang="en-US" altLang="en-US" sz="1200" smtClean="0">
                <a:latin typeface="Arial" charset="0"/>
              </a:rPr>
              <a:pPr/>
              <a:t>23</a:t>
            </a:fld>
            <a:endParaRPr lang="en-US" altLang="en-US" sz="1200" smtClean="0">
              <a:latin typeface="Arial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SG" smtClean="0"/>
              <a:t>Giáo án của Hạnh Nguyễn: </a:t>
            </a:r>
            <a:r>
              <a:rPr lang="en-SG" smtClean="0">
                <a:hlinkClick r:id="rId3"/>
              </a:rPr>
              <a:t>https://www.facebook.com/HankNguyenn</a:t>
            </a:r>
            <a:endParaRPr lang="en-SG" smtClean="0"/>
          </a:p>
          <a:p>
            <a:endParaRPr lang="en-SG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69C0BFE-A937-43B6-9B23-FF775DECA358}" type="slidenum">
              <a:rPr lang="en-US" sz="1200" smtClean="0">
                <a:latin typeface="Arial" charset="0"/>
              </a:rPr>
              <a:pPr/>
              <a:t>29</a:t>
            </a:fld>
            <a:endParaRPr lang="en-US" sz="12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CBA1A5E-824D-4491-B53D-C94013F8A706}" type="slidenum">
              <a:rPr lang="en-US" altLang="en-US" sz="1200" smtClean="0">
                <a:latin typeface="Arial" charset="0"/>
              </a:rPr>
              <a:pPr/>
              <a:t>33</a:t>
            </a:fld>
            <a:endParaRPr lang="en-US" altLang="en-US" sz="1200" smtClean="0">
              <a:latin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5BA-F285-46FB-AA5D-8C2E434FEEB7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AA71-3460-4BAC-A7AD-C2BE4ABA6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579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5BA-F285-46FB-AA5D-8C2E434FEEB7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AA71-3460-4BAC-A7AD-C2BE4ABA6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32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5BA-F285-46FB-AA5D-8C2E434FEEB7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AA71-3460-4BAC-A7AD-C2BE4ABA6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80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67" y="228600"/>
            <a:ext cx="8015287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5"/>
            <a:ext cx="3886200" cy="4419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3886200" cy="4419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1430E-AFD7-459B-8792-A0FB327022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8792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39968"/>
            <a:ext cx="8679898" cy="92333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>
            <a:lvl1pPr marL="0" indent="0" algn="ctr">
              <a:buFontTx/>
              <a:buNone/>
              <a:defRPr lang="en-US" altLang="ko-KR" sz="5400" dirty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marL="0"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703810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5BA-F285-46FB-AA5D-8C2E434FE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AA71-3460-4BAC-A7AD-C2BE4ABA66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585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5BA-F285-46FB-AA5D-8C2E434FE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AA71-3460-4BAC-A7AD-C2BE4ABA66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229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5BA-F285-46FB-AA5D-8C2E434FE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AA71-3460-4BAC-A7AD-C2BE4ABA66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478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5BA-F285-46FB-AA5D-8C2E434FE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AA71-3460-4BAC-A7AD-C2BE4ABA66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174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5BA-F285-46FB-AA5D-8C2E434FE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AA71-3460-4BAC-A7AD-C2BE4ABA66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320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5BA-F285-46FB-AA5D-8C2E434FE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AA71-3460-4BAC-A7AD-C2BE4ABA66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527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5BA-F285-46FB-AA5D-8C2E434FEEB7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AA71-3460-4BAC-A7AD-C2BE4ABA6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089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5BA-F285-46FB-AA5D-8C2E434FE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AA71-3460-4BAC-A7AD-C2BE4ABA66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6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5BA-F285-46FB-AA5D-8C2E434FE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AA71-3460-4BAC-A7AD-C2BE4ABA66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594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5BA-F285-46FB-AA5D-8C2E434FE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AA71-3460-4BAC-A7AD-C2BE4ABA66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6001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5BA-F285-46FB-AA5D-8C2E434FE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AA71-3460-4BAC-A7AD-C2BE4ABA66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9387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5BA-F285-46FB-AA5D-8C2E434FE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AA71-3460-4BAC-A7AD-C2BE4ABA66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6720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67" y="228600"/>
            <a:ext cx="8015287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5"/>
            <a:ext cx="3886200" cy="4419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3886200" cy="4419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1430E-AFD7-459B-8792-A0FB327022C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6937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39968"/>
            <a:ext cx="8679898" cy="92333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>
            <a:lvl1pPr marL="0" indent="0" algn="ctr">
              <a:buFontTx/>
              <a:buNone/>
              <a:defRPr lang="en-US" altLang="ko-KR" sz="5400" dirty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marL="0"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7004384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5BA-F285-46FB-AA5D-8C2E434FE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AA71-3460-4BAC-A7AD-C2BE4ABA66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1594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5BA-F285-46FB-AA5D-8C2E434FE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AA71-3460-4BAC-A7AD-C2BE4ABA66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790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5BA-F285-46FB-AA5D-8C2E434FE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AA71-3460-4BAC-A7AD-C2BE4ABA66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00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5BA-F285-46FB-AA5D-8C2E434FEEB7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AA71-3460-4BAC-A7AD-C2BE4ABA6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922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5BA-F285-46FB-AA5D-8C2E434FE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AA71-3460-4BAC-A7AD-C2BE4ABA66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6655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5BA-F285-46FB-AA5D-8C2E434FE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AA71-3460-4BAC-A7AD-C2BE4ABA66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630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5BA-F285-46FB-AA5D-8C2E434FE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AA71-3460-4BAC-A7AD-C2BE4ABA66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8336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5BA-F285-46FB-AA5D-8C2E434FE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AA71-3460-4BAC-A7AD-C2BE4ABA66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000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5BA-F285-46FB-AA5D-8C2E434FE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AA71-3460-4BAC-A7AD-C2BE4ABA66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2452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5BA-F285-46FB-AA5D-8C2E434FE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AA71-3460-4BAC-A7AD-C2BE4ABA66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5031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5BA-F285-46FB-AA5D-8C2E434FE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AA71-3460-4BAC-A7AD-C2BE4ABA66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2033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5BA-F285-46FB-AA5D-8C2E434FE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AA71-3460-4BAC-A7AD-C2BE4ABA66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2939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67" y="228600"/>
            <a:ext cx="8015287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5"/>
            <a:ext cx="3886200" cy="4419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3886200" cy="4419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1430E-AFD7-459B-8792-A0FB327022C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0324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39968"/>
            <a:ext cx="8679898" cy="92333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>
            <a:lvl1pPr marL="0" indent="0" algn="ctr">
              <a:buFontTx/>
              <a:buNone/>
              <a:defRPr lang="en-US" altLang="ko-KR" sz="5400" dirty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marL="0"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46082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5BA-F285-46FB-AA5D-8C2E434FEEB7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AA71-3460-4BAC-A7AD-C2BE4ABA6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7106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5BA-F285-46FB-AA5D-8C2E434FE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AA71-3460-4BAC-A7AD-C2BE4ABA66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3025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5BA-F285-46FB-AA5D-8C2E434FE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AA71-3460-4BAC-A7AD-C2BE4ABA66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6912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5BA-F285-46FB-AA5D-8C2E434FE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AA71-3460-4BAC-A7AD-C2BE4ABA66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9786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5BA-F285-46FB-AA5D-8C2E434FE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AA71-3460-4BAC-A7AD-C2BE4ABA66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810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5BA-F285-46FB-AA5D-8C2E434FE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AA71-3460-4BAC-A7AD-C2BE4ABA66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7036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5BA-F285-46FB-AA5D-8C2E434FE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AA71-3460-4BAC-A7AD-C2BE4ABA66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7363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5BA-F285-46FB-AA5D-8C2E434FE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AA71-3460-4BAC-A7AD-C2BE4ABA66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1980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5BA-F285-46FB-AA5D-8C2E434FE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AA71-3460-4BAC-A7AD-C2BE4ABA66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7608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5BA-F285-46FB-AA5D-8C2E434FE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AA71-3460-4BAC-A7AD-C2BE4ABA66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027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5BA-F285-46FB-AA5D-8C2E434FE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AA71-3460-4BAC-A7AD-C2BE4ABA66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996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5BA-F285-46FB-AA5D-8C2E434FEEB7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AA71-3460-4BAC-A7AD-C2BE4ABA6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712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5BA-F285-46FB-AA5D-8C2E434FE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AA71-3460-4BAC-A7AD-C2BE4ABA66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3778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67" y="228600"/>
            <a:ext cx="8015287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5"/>
            <a:ext cx="3886200" cy="4419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3886200" cy="4419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1430E-AFD7-459B-8792-A0FB327022C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9833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39968"/>
            <a:ext cx="8679898" cy="92333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>
            <a:lvl1pPr marL="0" indent="0" algn="ctr">
              <a:buFontTx/>
              <a:buNone/>
              <a:defRPr lang="en-US" altLang="ko-KR" sz="5400" dirty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marL="0"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413477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5BA-F285-46FB-AA5D-8C2E434FEEB7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AA71-3460-4BAC-A7AD-C2BE4ABA6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005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5BA-F285-46FB-AA5D-8C2E434FEEB7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AA71-3460-4BAC-A7AD-C2BE4ABA6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580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5BA-F285-46FB-AA5D-8C2E434FEEB7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AA71-3460-4BAC-A7AD-C2BE4ABA6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0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5BA-F285-46FB-AA5D-8C2E434FEEB7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AA71-3460-4BAC-A7AD-C2BE4ABA6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3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225BA-F285-46FB-AA5D-8C2E434FEEB7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FAA71-3460-4BAC-A7AD-C2BE4ABA6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569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225BA-F285-46FB-AA5D-8C2E434FE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FAA71-3460-4BAC-A7AD-C2BE4ABA66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825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225BA-F285-46FB-AA5D-8C2E434FE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FAA71-3460-4BAC-A7AD-C2BE4ABA66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579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225BA-F285-46FB-AA5D-8C2E434FE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FAA71-3460-4BAC-A7AD-C2BE4ABA66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434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wmf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OOK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238251"/>
            <a:ext cx="25908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WordArt 3"/>
          <p:cNvSpPr>
            <a:spLocks noChangeArrowheads="1" noChangeShapeType="1" noTextEdit="1"/>
          </p:cNvSpPr>
          <p:nvPr/>
        </p:nvSpPr>
        <p:spPr bwMode="auto">
          <a:xfrm>
            <a:off x="3048000" y="2636837"/>
            <a:ext cx="2628900" cy="5016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600" b="1" kern="10">
                <a:ln/>
                <a:solidFill>
                  <a:srgbClr val="00B050"/>
                </a:solidFill>
                <a:latin typeface="Times New Roman"/>
                <a:cs typeface="Times New Roman"/>
              </a:rPr>
              <a:t>Môn</a:t>
            </a:r>
          </a:p>
        </p:txBody>
      </p:sp>
      <p:sp>
        <p:nvSpPr>
          <p:cNvPr id="4103" name="WordArt 11"/>
          <p:cNvSpPr>
            <a:spLocks noChangeArrowheads="1" noChangeShapeType="1" noTextEdit="1"/>
          </p:cNvSpPr>
          <p:nvPr/>
        </p:nvSpPr>
        <p:spPr bwMode="auto">
          <a:xfrm>
            <a:off x="609600" y="558800"/>
            <a:ext cx="7918450" cy="575468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32791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3600" b="1" i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Chào mừng các thầy, cô đến dự giờ </a:t>
            </a:r>
            <a:r>
              <a:rPr lang="en-US" sz="3600" b="1" i="1" kern="1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thi</a:t>
            </a:r>
            <a:r>
              <a:rPr lang="en-US" sz="3600" b="1" i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3600" b="1" i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GVG </a:t>
            </a:r>
            <a:r>
              <a:rPr lang="vi-VN" sz="3600" b="1" i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cấp Huyện</a:t>
            </a:r>
            <a:endParaRPr lang="en-US" sz="3600" b="1" i="1" kern="1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83" name="WordArt 12"/>
          <p:cNvSpPr>
            <a:spLocks noChangeArrowheads="1" noChangeShapeType="1" noTextEdit="1"/>
          </p:cNvSpPr>
          <p:nvPr/>
        </p:nvSpPr>
        <p:spPr bwMode="auto">
          <a:xfrm>
            <a:off x="985215" y="3519338"/>
            <a:ext cx="7158832" cy="946916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>
            <a:bevelT/>
          </a:sp3d>
        </p:spPr>
        <p:txBody>
          <a:bodyPr wrap="none" fromWordArt="1">
            <a:prstTxWarp prst="textPlain">
              <a:avLst>
                <a:gd name="adj" fmla="val 50000"/>
              </a:avLst>
            </a:prstTxWarp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VNI-Book" pitchFamily="2" charset="0"/>
              </a:rPr>
              <a:t> </a:t>
            </a:r>
            <a:r>
              <a:rPr lang="en-US" sz="3600" b="1" kern="10" cap="all" dirty="0" err="1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</a:rPr>
              <a:t>Ngữ</a:t>
            </a:r>
            <a:r>
              <a:rPr lang="en-US" sz="3600" b="1" kern="10" cap="all" dirty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kern="10" cap="all" dirty="0" err="1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</a:rPr>
              <a:t>văn</a:t>
            </a:r>
            <a:r>
              <a:rPr lang="en-US" sz="3600" b="1" kern="10" cap="all" dirty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</a:rPr>
              <a:t> 8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1787525" y="5041900"/>
            <a:ext cx="55626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Giáo viên: </a:t>
            </a:r>
            <a:r>
              <a:rPr lang="en-US" altLang="en-US" sz="2800" b="1" i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Nguyễn Thị Châu Hà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Trường: </a:t>
            </a:r>
            <a:r>
              <a:rPr lang="en-US" altLang="en-US" sz="2800" b="1" i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THCS Thanh Liệt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b="1" i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2327498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155535" y="1136073"/>
            <a:ext cx="5606008" cy="533400"/>
          </a:xfrm>
          <a:prstGeom prst="rect">
            <a:avLst/>
          </a:prstGeo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itchFamily="2" charset="2"/>
              <a:buChar char="v"/>
            </a:pPr>
            <a:r>
              <a:rPr lang="en-US" altLang="en-US" sz="4000" b="1" cap="all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</a:rPr>
              <a:t> HƯỚNG DẪN ĐỌC</a:t>
            </a:r>
            <a:endParaRPr lang="en-US" altLang="en-US" sz="4000" b="1" cap="all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</a:endParaRPr>
          </a:p>
        </p:txBody>
      </p:sp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1619672" y="1995057"/>
            <a:ext cx="6984776" cy="321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indent="-342900" algn="just" eaLnBrk="1" hangingPunct="1">
              <a:lnSpc>
                <a:spcPct val="130000"/>
              </a:lnSpc>
              <a:buFontTx/>
              <a:buChar char="-"/>
            </a:pPr>
            <a:r>
              <a:rPr lang="en-US" altLang="en-US" sz="3600" b="1" i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Đọc to, rõ ràng.</a:t>
            </a:r>
          </a:p>
          <a:p>
            <a:pPr marL="342900" indent="-342900" algn="just" eaLnBrk="1" hangingPunct="1">
              <a:lnSpc>
                <a:spcPct val="130000"/>
              </a:lnSpc>
              <a:buFontTx/>
              <a:buChar char="-"/>
            </a:pPr>
            <a:r>
              <a:rPr lang="en-US" altLang="en-US" sz="3600" b="1" i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Chú </a:t>
            </a:r>
            <a:r>
              <a:rPr lang="en-US" altLang="en-US" sz="3600" b="1" i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ý: </a:t>
            </a:r>
            <a:r>
              <a:rPr lang="en-US" altLang="en-US" sz="3600" b="1" i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câu cảm thán, số liệu, từ phiên âm nước ngoài.</a:t>
            </a:r>
          </a:p>
          <a:p>
            <a:pPr marL="342900" indent="-342900" algn="just" eaLnBrk="1" hangingPunct="1">
              <a:lnSpc>
                <a:spcPct val="130000"/>
              </a:lnSpc>
              <a:buFontTx/>
              <a:buChar char="-"/>
            </a:pPr>
            <a:endParaRPr lang="en-US" altLang="en-US" sz="2400" b="1" i="1" spc="15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342900" indent="-342900" algn="just" eaLnBrk="1" hangingPunct="1">
              <a:lnSpc>
                <a:spcPct val="130000"/>
              </a:lnSpc>
              <a:buFontTx/>
              <a:buChar char="-"/>
            </a:pPr>
            <a:endParaRPr lang="en-US" altLang="en-US" sz="2400" b="1" i="1" spc="15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171210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1412776"/>
            <a:ext cx="4213509" cy="51125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Rectangle 4"/>
          <p:cNvSpPr/>
          <p:nvPr/>
        </p:nvSpPr>
        <p:spPr>
          <a:xfrm>
            <a:off x="513863" y="1076791"/>
            <a:ext cx="4104456" cy="38010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endParaRPr lang="it-IT" sz="1100" b="1" u="sng" dirty="0">
              <a:ln w="50800"/>
              <a:solidFill>
                <a:srgbClr val="0070C0"/>
              </a:solidFill>
            </a:endParaRPr>
          </a:p>
          <a:p>
            <a:pPr algn="just">
              <a:defRPr/>
            </a:pPr>
            <a:r>
              <a:rPr lang="it-IT" sz="3200" b="1" i="1" dirty="0">
                <a:ln w="50800"/>
                <a:solidFill>
                  <a:srgbClr val="0070C0"/>
                </a:solidFill>
              </a:rPr>
              <a:t>	</a:t>
            </a:r>
            <a:r>
              <a:rPr lang="it-IT" sz="3000" b="1" i="1" dirty="0">
                <a:ln w="50800"/>
                <a:solidFill>
                  <a:srgbClr val="0070C0"/>
                </a:solidFill>
              </a:rPr>
              <a:t>Theo </a:t>
            </a:r>
            <a:r>
              <a:rPr lang="it-IT" sz="3000" b="1" i="1" dirty="0" smtClean="0">
                <a:ln w="50800"/>
                <a:solidFill>
                  <a:srgbClr val="0070C0"/>
                </a:solidFill>
              </a:rPr>
              <a:t>Kinh </a:t>
            </a:r>
            <a:r>
              <a:rPr lang="it-IT" sz="3000" b="1" i="1" dirty="0">
                <a:ln w="50800"/>
                <a:solidFill>
                  <a:srgbClr val="0070C0"/>
                </a:solidFill>
              </a:rPr>
              <a:t>Thánh của đạo Ki-tô, đó là cặp vợ chồng đầu tiên trên trái đất, do chúa tạo ra và sai xuống trần gian để hình thành và phát triển loài người.</a:t>
            </a:r>
          </a:p>
          <a:p>
            <a:pPr marL="342900" indent="-342900">
              <a:buFontTx/>
              <a:buChar char="-"/>
              <a:defRPr/>
            </a:pPr>
            <a:endParaRPr lang="vi-VN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79712" y="356659"/>
            <a:ext cx="52772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it-IT" sz="3200" b="1" dirty="0">
                <a:ln w="50800"/>
                <a:solidFill>
                  <a:schemeClr val="accent2"/>
                </a:solidFill>
              </a:rPr>
              <a:t>Chàng A-đam và nàng E-va: </a:t>
            </a:r>
          </a:p>
        </p:txBody>
      </p:sp>
    </p:spTree>
    <p:extLst>
      <p:ext uri="{BB962C8B-B14F-4D97-AF65-F5344CB8AC3E}">
        <p14:creationId xmlns:p14="http://schemas.microsoft.com/office/powerpoint/2010/main" val="55655180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4" descr="C:\Users\Administrator\Desktop\GVG\sếch -x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64" y="2743200"/>
            <a:ext cx="4648200" cy="4114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5" descr="C:\Users\Administrator\Desktop\GVG\Tồn tại hay không tồn tại.htm 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6659"/>
            <a:ext cx="3429000" cy="180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Rectangle 11"/>
          <p:cNvSpPr>
            <a:spLocks noChangeArrowheads="1"/>
          </p:cNvSpPr>
          <p:nvPr/>
        </p:nvSpPr>
        <p:spPr bwMode="auto">
          <a:xfrm>
            <a:off x="4343400" y="6240464"/>
            <a:ext cx="175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2800" b="1" i="1">
                <a:solidFill>
                  <a:srgbClr val="FF0000"/>
                </a:solidFill>
              </a:rPr>
              <a:t> </a:t>
            </a:r>
            <a:r>
              <a:rPr lang="it-IT" sz="2800" b="1" i="1">
                <a:solidFill>
                  <a:srgbClr val="FFFFFF"/>
                </a:solidFill>
              </a:rPr>
              <a:t>Sếch-xpia</a:t>
            </a:r>
            <a:endParaRPr lang="en-US" sz="2800" i="1">
              <a:solidFill>
                <a:srgbClr val="FFFF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0649"/>
            <a:ext cx="4012608" cy="64201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39338399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645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1"/>
          <p:cNvSpPr txBox="1">
            <a:spLocks noChangeArrowheads="1"/>
          </p:cNvSpPr>
          <p:nvPr/>
        </p:nvSpPr>
        <p:spPr bwMode="auto">
          <a:xfrm>
            <a:off x="251520" y="836712"/>
            <a:ext cx="851535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40000"/>
              </a:spcBef>
            </a:pPr>
            <a:r>
              <a:rPr lang="en-US" altLang="en-US" sz="3000" b="1" i="1" dirty="0"/>
              <a:t>	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Có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người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cho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rằng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toán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dân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số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đã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được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đặt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ra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từ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thời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cổ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đại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Lúc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đầu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tôi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không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tin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điều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này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Bởi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vì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vấn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đề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dân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số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kế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hoạch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hóa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gia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đình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chỉ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mới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được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đặt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ra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chục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năm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nay.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Còn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nói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từ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thời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cổ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đại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tức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là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chuyện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của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dăm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bảy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ngàn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năm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về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trước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Độ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chênh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về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thời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gian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ấy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mà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tin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được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Thế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mà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nghe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xong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câu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chuyện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này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qua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một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thoáng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liên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tưởng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tôi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bỗng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“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sáng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mắt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ra</a:t>
            </a:r>
            <a:r>
              <a:rPr lang="en-US" altLang="en-US" sz="3000" b="1" i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”…</a:t>
            </a:r>
            <a:endParaRPr lang="en-US" altLang="en-US" sz="3000" b="1" i="1" dirty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06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323528" y="932723"/>
            <a:ext cx="851535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40000"/>
              </a:spcBef>
            </a:pPr>
            <a:r>
              <a:rPr lang="en-US" altLang="en-US" sz="3000" b="1" i="1" dirty="0"/>
              <a:t>	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Có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người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cho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rằng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  <a:r>
              <a:rPr lang="en-US" altLang="en-US" sz="30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</a:t>
            </a:r>
            <a:r>
              <a:rPr lang="en-US" altLang="en-US" sz="30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toán</a:t>
            </a:r>
            <a:r>
              <a:rPr lang="en-US" altLang="en-US" sz="30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dân</a:t>
            </a:r>
            <a:r>
              <a:rPr lang="en-US" altLang="en-US" sz="30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số</a:t>
            </a:r>
            <a:r>
              <a:rPr lang="en-US" altLang="en-US" sz="30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đã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được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đặt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ra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từ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thời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cổ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đại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Lúc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đầu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tôi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không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tin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điều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này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Bởi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vì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vấn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đề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dân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số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kế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hoạch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hóa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gia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đình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chỉ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mới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được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đặt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ra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chục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năm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nay.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Còn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nói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từ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thời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cổ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đại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tức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là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chuyện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của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dăm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bảy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ngàn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năm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về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trước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Độ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chênh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về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thời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gian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ấy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mà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tin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được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Thế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mà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nghe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xong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câu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chuyện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này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qua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một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thoáng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liên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tưởng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tôi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bỗng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“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sáng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mắt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ra</a:t>
            </a:r>
            <a:r>
              <a:rPr lang="en-US" altLang="en-US" sz="3000" b="1" i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”...</a:t>
            </a:r>
            <a:endParaRPr lang="en-US" altLang="en-US" sz="3000" b="1" i="1" dirty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5931850"/>
      </p:ext>
    </p:extLst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1"/>
          <p:cNvSpPr txBox="1">
            <a:spLocks noChangeArrowheads="1"/>
          </p:cNvSpPr>
          <p:nvPr/>
        </p:nvSpPr>
        <p:spPr bwMode="auto">
          <a:xfrm>
            <a:off x="224345" y="644691"/>
            <a:ext cx="851535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40000"/>
              </a:spcBef>
            </a:pPr>
            <a:r>
              <a:rPr lang="en-US" altLang="en-US" sz="3000" b="1" i="1" dirty="0"/>
              <a:t>	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Có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người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cho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rằng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  <a:r>
              <a:rPr lang="en-US" altLang="en-US" sz="30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</a:t>
            </a:r>
            <a:r>
              <a:rPr lang="en-US" altLang="en-US" sz="30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toán</a:t>
            </a:r>
            <a:r>
              <a:rPr lang="en-US" altLang="en-US" sz="30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dân</a:t>
            </a:r>
            <a:r>
              <a:rPr lang="en-US" altLang="en-US" sz="30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số</a:t>
            </a:r>
            <a:r>
              <a:rPr lang="en-US" altLang="en-US" sz="30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đã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được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đặt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ra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rgbClr val="FF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từ</a:t>
            </a:r>
            <a:r>
              <a:rPr lang="en-US" altLang="en-US" sz="3000" b="1" i="1" dirty="0">
                <a:ln w="1905"/>
                <a:solidFill>
                  <a:srgbClr val="FF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rgbClr val="FF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thời</a:t>
            </a:r>
            <a:r>
              <a:rPr lang="en-US" altLang="en-US" sz="3000" b="1" i="1" dirty="0">
                <a:ln w="1905"/>
                <a:solidFill>
                  <a:srgbClr val="FF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rgbClr val="FF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cổ</a:t>
            </a:r>
            <a:r>
              <a:rPr lang="en-US" altLang="en-US" sz="3000" b="1" i="1" dirty="0">
                <a:ln w="1905"/>
                <a:solidFill>
                  <a:srgbClr val="FF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rgbClr val="FF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đại</a:t>
            </a:r>
            <a:r>
              <a:rPr lang="en-US" altLang="en-US" sz="30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Lúc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đầu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tôi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không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tin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điều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này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Bởi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vì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vấn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đề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dân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số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kế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hoạch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hóa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gia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đình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chỉ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mới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được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đặt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ra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chục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năm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nay.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Còn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nói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từ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thời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cổ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đại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tức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là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chuyện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của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dăm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bảy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ngàn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năm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về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trước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Độ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chênh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về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thời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gian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ấy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mà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tin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được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Thế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mà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nghe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xong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câu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chuyện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này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qua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một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thoáng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liên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tưởng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tôi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bỗng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“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sáng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mắt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ra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” </a:t>
            </a:r>
            <a:r>
              <a:rPr lang="en-US" altLang="en-US" sz="3000" b="1" i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…</a:t>
            </a:r>
            <a:endParaRPr lang="en-US" altLang="en-US" sz="3000" b="1" i="1" dirty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48476"/>
      </p:ext>
    </p:extLst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1"/>
          <p:cNvSpPr txBox="1">
            <a:spLocks noChangeArrowheads="1"/>
          </p:cNvSpPr>
          <p:nvPr/>
        </p:nvSpPr>
        <p:spPr bwMode="auto">
          <a:xfrm>
            <a:off x="249497" y="740701"/>
            <a:ext cx="851535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40000"/>
              </a:spcBef>
            </a:pPr>
            <a:r>
              <a:rPr lang="en-US" altLang="en-US" sz="3000" b="1" i="1" dirty="0"/>
              <a:t>	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Có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người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cho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rằng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  <a:r>
              <a:rPr lang="en-US" altLang="en-US" sz="30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</a:t>
            </a:r>
            <a:r>
              <a:rPr lang="en-US" altLang="en-US" sz="30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toán</a:t>
            </a:r>
            <a:r>
              <a:rPr lang="en-US" altLang="en-US" sz="30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dân</a:t>
            </a:r>
            <a:r>
              <a:rPr lang="en-US" altLang="en-US" sz="30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số</a:t>
            </a:r>
            <a:r>
              <a:rPr lang="en-US" altLang="en-US" sz="30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đã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được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đặt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ra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rgbClr val="FF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từ</a:t>
            </a:r>
            <a:r>
              <a:rPr lang="en-US" altLang="en-US" sz="3000" b="1" i="1" dirty="0">
                <a:ln w="1905"/>
                <a:solidFill>
                  <a:srgbClr val="FF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rgbClr val="FF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thời</a:t>
            </a:r>
            <a:r>
              <a:rPr lang="en-US" altLang="en-US" sz="3000" b="1" i="1" dirty="0">
                <a:ln w="1905"/>
                <a:solidFill>
                  <a:srgbClr val="FF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rgbClr val="FF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cổ</a:t>
            </a:r>
            <a:r>
              <a:rPr lang="en-US" altLang="en-US" sz="3000" b="1" i="1" dirty="0">
                <a:ln w="1905"/>
                <a:solidFill>
                  <a:srgbClr val="FF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rgbClr val="FF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đại</a:t>
            </a:r>
            <a:r>
              <a:rPr lang="en-US" altLang="en-US" sz="30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r>
              <a:rPr lang="en-US" altLang="en-US" sz="3000" b="1" i="1" dirty="0">
                <a:ln w="1905"/>
                <a:solidFill>
                  <a:srgbClr val="3333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u="sng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Lúc</a:t>
            </a:r>
            <a:r>
              <a:rPr lang="en-US" altLang="en-US" sz="3000" b="1" i="1" u="sng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u="sng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đầu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tôi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u="sng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không</a:t>
            </a:r>
            <a:r>
              <a:rPr lang="en-US" altLang="en-US" sz="3000" b="1" i="1" u="sng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tin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điều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này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Bởi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vì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vấn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đề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dân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số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kế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hoạch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hóa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gia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đình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chỉ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mới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được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đặt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ra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chục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năm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nay.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Còn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nói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từ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thời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cổ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đại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tức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là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chuyện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của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dăm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bảy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ngàn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năm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về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trước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Độ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chênh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về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thời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gian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ấy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mà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tin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được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Thế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mà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u="sng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nghe</a:t>
            </a:r>
            <a:r>
              <a:rPr lang="en-US" altLang="en-US" sz="3000" b="1" i="1" u="sng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u="sng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xong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câu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chuyện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này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qua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một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thoáng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liên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tưởng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tôi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bỗng</a:t>
            </a:r>
            <a:r>
              <a:rPr lang="en-US" altLang="en-US" sz="3000" b="1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“</a:t>
            </a:r>
            <a:r>
              <a:rPr lang="en-US" altLang="en-US" sz="3000" b="1" i="1" u="sng" dirty="0" err="1">
                <a:ln w="1905"/>
                <a:solidFill>
                  <a:srgbClr val="3333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sáng</a:t>
            </a:r>
            <a:r>
              <a:rPr lang="en-US" altLang="en-US" sz="3000" b="1" i="1" u="sng" dirty="0">
                <a:ln w="1905"/>
                <a:solidFill>
                  <a:srgbClr val="3333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u="sng" dirty="0" err="1">
                <a:ln w="1905"/>
                <a:solidFill>
                  <a:srgbClr val="3333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mắt</a:t>
            </a:r>
            <a:r>
              <a:rPr lang="en-US" altLang="en-US" sz="3000" b="1" i="1" u="sng" dirty="0">
                <a:ln w="1905"/>
                <a:solidFill>
                  <a:srgbClr val="3333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en-US" sz="3000" b="1" i="1" u="sng" dirty="0" err="1">
                <a:ln w="1905"/>
                <a:solidFill>
                  <a:srgbClr val="3333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ra</a:t>
            </a:r>
            <a:r>
              <a:rPr lang="en-US" altLang="en-US" sz="3000" b="1" i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”…</a:t>
            </a:r>
            <a:endParaRPr lang="en-US" altLang="en-US" sz="3000" b="1" i="1" dirty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48476"/>
      </p:ext>
    </p:extLst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463117" y="1700808"/>
            <a:ext cx="6768752" cy="241296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lnSpc>
                <a:spcPct val="110000"/>
              </a:lnSpc>
              <a:defRPr/>
            </a:pPr>
            <a:r>
              <a:rPr lang="en-US" sz="4800" b="1" dirty="0" err="1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Nhóm</a:t>
            </a:r>
            <a:r>
              <a:rPr lang="en-US" sz="4800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en-US" b="1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rial" pitchFamily="34" charset="0"/>
            </a:endParaRP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dirty="0" err="1" smtClean="0">
                <a:ln w="11430"/>
              </a:rPr>
              <a:t>Hãy</a:t>
            </a:r>
            <a:r>
              <a:rPr lang="en-US" sz="3600" b="1" dirty="0" smtClean="0">
                <a:ln w="11430"/>
              </a:rPr>
              <a:t> </a:t>
            </a:r>
            <a:r>
              <a:rPr lang="en-US" sz="3600" b="1" dirty="0" err="1" smtClean="0">
                <a:ln w="11430"/>
              </a:rPr>
              <a:t>tóm</a:t>
            </a:r>
            <a:r>
              <a:rPr lang="en-US" sz="3600" b="1" dirty="0" smtClean="0">
                <a:ln w="11430"/>
              </a:rPr>
              <a:t> </a:t>
            </a:r>
            <a:r>
              <a:rPr lang="en-US" sz="3600" b="1" dirty="0" err="1" smtClean="0">
                <a:ln w="11430"/>
              </a:rPr>
              <a:t>tắt</a:t>
            </a:r>
            <a:r>
              <a:rPr lang="en-US" sz="3600" b="1" dirty="0" smtClean="0">
                <a:ln w="11430"/>
              </a:rPr>
              <a:t> </a:t>
            </a:r>
            <a:r>
              <a:rPr lang="en-US" sz="3600" b="1" dirty="0" err="1" smtClean="0">
                <a:ln w="11430"/>
              </a:rPr>
              <a:t>câu</a:t>
            </a:r>
            <a:r>
              <a:rPr lang="en-US" sz="3600" b="1" dirty="0" smtClean="0">
                <a:ln w="11430"/>
              </a:rPr>
              <a:t> </a:t>
            </a:r>
            <a:r>
              <a:rPr lang="en-US" sz="3600" b="1" dirty="0" err="1" smtClean="0">
                <a:ln w="11430"/>
              </a:rPr>
              <a:t>chuyện</a:t>
            </a:r>
            <a:r>
              <a:rPr lang="en-US" sz="3600" b="1" dirty="0" smtClean="0">
                <a:ln w="11430"/>
              </a:rPr>
              <a:t> </a:t>
            </a:r>
            <a:r>
              <a:rPr lang="en-US" sz="3600" b="1" dirty="0" err="1" smtClean="0">
                <a:ln w="11430"/>
              </a:rPr>
              <a:t>kén</a:t>
            </a:r>
            <a:r>
              <a:rPr lang="en-US" sz="3600" b="1" dirty="0" smtClean="0">
                <a:ln w="11430"/>
              </a:rPr>
              <a:t> </a:t>
            </a:r>
            <a:r>
              <a:rPr lang="en-US" sz="3600" b="1" dirty="0" err="1" smtClean="0">
                <a:ln w="11430"/>
              </a:rPr>
              <a:t>rể</a:t>
            </a:r>
            <a:r>
              <a:rPr lang="en-US" sz="3600" b="1" dirty="0" smtClean="0">
                <a:ln w="11430"/>
              </a:rPr>
              <a:t> 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dirty="0" err="1" smtClean="0">
                <a:ln w="11430"/>
              </a:rPr>
              <a:t>của</a:t>
            </a:r>
            <a:r>
              <a:rPr lang="en-US" sz="3600" b="1" dirty="0" smtClean="0">
                <a:ln w="11430"/>
              </a:rPr>
              <a:t> </a:t>
            </a:r>
            <a:r>
              <a:rPr lang="en-US" sz="3600" b="1" dirty="0" err="1" smtClean="0">
                <a:ln w="11430"/>
              </a:rPr>
              <a:t>nhà</a:t>
            </a:r>
            <a:r>
              <a:rPr lang="en-US" sz="3600" b="1" dirty="0" smtClean="0">
                <a:ln w="11430"/>
              </a:rPr>
              <a:t> </a:t>
            </a:r>
            <a:r>
              <a:rPr lang="en-US" sz="3600" b="1" dirty="0" err="1" smtClean="0">
                <a:ln w="11430"/>
              </a:rPr>
              <a:t>thông</a:t>
            </a:r>
            <a:r>
              <a:rPr lang="en-US" sz="3600" b="1" dirty="0" smtClean="0">
                <a:ln w="11430"/>
              </a:rPr>
              <a:t> </a:t>
            </a:r>
            <a:r>
              <a:rPr lang="en-US" sz="3600" b="1" dirty="0" err="1" smtClean="0">
                <a:ln w="11430"/>
              </a:rPr>
              <a:t>thái</a:t>
            </a:r>
            <a:r>
              <a:rPr lang="en-US" sz="3600" b="1" dirty="0" smtClean="0">
                <a:ln w="11430"/>
              </a:rPr>
              <a:t>.</a:t>
            </a:r>
          </a:p>
          <a:p>
            <a:pPr eaLnBrk="1" hangingPunct="1">
              <a:spcBef>
                <a:spcPts val="600"/>
              </a:spcBef>
              <a:defRPr/>
            </a:pPr>
            <a:endParaRPr lang="en-US" sz="11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280612"/>
      </p:ext>
    </p:extLst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043608" y="1124745"/>
            <a:ext cx="7200800" cy="37594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lnSpc>
                <a:spcPct val="110000"/>
              </a:lnSpc>
              <a:defRPr/>
            </a:pPr>
            <a:r>
              <a:rPr lang="en-US" sz="4800" b="1" dirty="0" err="1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Nhóm</a:t>
            </a:r>
            <a:r>
              <a:rPr lang="en-US" sz="4800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en-US" sz="1400" b="1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3200" b="1" dirty="0">
                <a:ln w="11430"/>
                <a:cs typeface="Times New Roman" panose="02020603050405020304" pitchFamily="18" charset="0"/>
              </a:rPr>
              <a:t>DỰA VÀO ĐOẠN </a:t>
            </a:r>
            <a:r>
              <a:rPr lang="en-US" sz="3200" b="1" dirty="0" smtClean="0">
                <a:ln w="11430"/>
                <a:cs typeface="Times New Roman" panose="02020603050405020304" pitchFamily="18" charset="0"/>
              </a:rPr>
              <a:t>3, 4 </a:t>
            </a:r>
            <a:r>
              <a:rPr lang="en-US" sz="3200" b="1" dirty="0">
                <a:ln w="11430"/>
                <a:cs typeface="Times New Roman" panose="02020603050405020304" pitchFamily="18" charset="0"/>
              </a:rPr>
              <a:t>CỦA VĂN BẢN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de-DE" sz="3200" b="1" dirty="0" smtClean="0">
                <a:ln w="11430"/>
              </a:rPr>
              <a:t>Nhận </a:t>
            </a:r>
            <a:r>
              <a:rPr lang="de-DE" sz="3200" b="1" dirty="0">
                <a:ln w="11430"/>
              </a:rPr>
              <a:t>xét </a:t>
            </a:r>
            <a:r>
              <a:rPr lang="de-DE" sz="3200" b="1" dirty="0" smtClean="0">
                <a:ln w="11430"/>
              </a:rPr>
              <a:t>về </a:t>
            </a:r>
            <a:r>
              <a:rPr lang="de-DE" sz="3200" b="1" dirty="0">
                <a:ln w="11430"/>
              </a:rPr>
              <a:t>tốc độ gia tăng dân số được nhìn nhận từ câu chuyện trong Kinh </a:t>
            </a:r>
            <a:r>
              <a:rPr lang="de-DE" sz="3200" b="1" dirty="0" smtClean="0">
                <a:ln w="11430"/>
              </a:rPr>
              <a:t>Thánh và bảng thống kê tại hội nghị Cai-rô ?</a:t>
            </a:r>
            <a:endParaRPr lang="en-US" sz="3200" b="1" dirty="0" smtClean="0">
              <a:ln w="11430"/>
            </a:endParaRPr>
          </a:p>
          <a:p>
            <a:pPr eaLnBrk="1" hangingPunct="1">
              <a:spcBef>
                <a:spcPts val="600"/>
              </a:spcBef>
              <a:defRPr/>
            </a:pPr>
            <a:endParaRPr lang="en-US" sz="1050" b="1" i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087223"/>
      </p:ext>
    </p:extLst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10"/>
          <p:cNvSpPr>
            <a:spLocks noChangeArrowheads="1" noChangeShapeType="1" noTextEdit="1"/>
          </p:cNvSpPr>
          <p:nvPr>
            <p:custDataLst>
              <p:tags r:id="rId1"/>
            </p:custDataLst>
          </p:nvPr>
        </p:nvSpPr>
        <p:spPr bwMode="auto">
          <a:xfrm>
            <a:off x="635870" y="3356992"/>
            <a:ext cx="8229600" cy="1091952"/>
          </a:xfrm>
          <a:prstGeom prst="rect">
            <a:avLst/>
          </a:prstGeom>
          <a:scene3d>
            <a:camera prst="isometricOffAxis2Left"/>
            <a:lightRig rig="threePt" dir="t"/>
          </a:scene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kern="10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KHỞI  ĐỘNG</a:t>
            </a:r>
          </a:p>
        </p:txBody>
      </p:sp>
    </p:spTree>
    <p:extLst>
      <p:ext uri="{BB962C8B-B14F-4D97-AF65-F5344CB8AC3E}">
        <p14:creationId xmlns:p14="http://schemas.microsoft.com/office/powerpoint/2010/main" val="185775946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1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0"/>
            <a:ext cx="4464496" cy="65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au ho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28733"/>
            <a:ext cx="2592288" cy="3878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73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406518"/>
              </p:ext>
            </p:extLst>
          </p:nvPr>
        </p:nvGraphicFramePr>
        <p:xfrm>
          <a:off x="539552" y="1892830"/>
          <a:ext cx="8153402" cy="4648201"/>
        </p:xfrm>
        <a:graphic>
          <a:graphicData uri="http://schemas.openxmlformats.org/drawingml/2006/table">
            <a:tbl>
              <a:tblPr>
                <a:tableStyleId>{AF606853-7671-496A-8E4F-DF71F8EC918B}</a:tableStyleId>
              </a:tblPr>
              <a:tblGrid>
                <a:gridCol w="1007581"/>
                <a:gridCol w="3206537"/>
                <a:gridCol w="3939284"/>
              </a:tblGrid>
              <a:tr h="5959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STT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+mn-lt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NƯỚC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TỈ LỆ SINH/PHỤ NỮ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+mn-lt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2060"/>
                    </a:solidFill>
                  </a:tcPr>
                </a:tc>
              </a:tr>
              <a:tr h="6753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+mn-lt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Ru</a:t>
                      </a:r>
                      <a:r>
                        <a:rPr kumimoji="0" 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- an - da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+mn-lt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8,1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+mn-lt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6753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+mn-lt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Tan - da - ni - a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+mn-lt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6,7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+mn-lt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6753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+mn-lt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Ma- da - gat - xca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6,6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+mn-lt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6753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+mn-lt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Nê - pan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+mn-lt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6,3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+mn-lt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  <a:tr h="6753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+mn-lt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Ấn Độ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+mn-lt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4,5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+mn-lt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  <a:tr h="6753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+mn-lt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Việt Nam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+mn-lt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3,7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+mn-lt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4" name="Text Box 39"/>
          <p:cNvSpPr txBox="1">
            <a:spLocks noChangeArrowheads="1"/>
          </p:cNvSpPr>
          <p:nvPr/>
        </p:nvSpPr>
        <p:spPr bwMode="auto">
          <a:xfrm>
            <a:off x="50101" y="345817"/>
            <a:ext cx="9296400" cy="106695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>
            <a:outerShdw dist="35921" dir="2700000" sy="50000" kx="2115830" algn="bl" rotWithShape="0">
              <a:schemeClr val="bg2">
                <a:alpha val="80000"/>
              </a:schemeClr>
            </a:outerShdw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lnSpc>
                <a:spcPts val="3840"/>
              </a:lnSpc>
              <a:spcAft>
                <a:spcPts val="0"/>
              </a:spcAft>
              <a:defRPr/>
            </a:pPr>
            <a:r>
              <a:rPr lang="en-US" sz="32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TỈ LỆ SINH CON CỦA PHỤ NỮ MỘT SỐ NƯỚC</a:t>
            </a:r>
          </a:p>
          <a:p>
            <a:pPr algn="ctr" fontAlgn="auto">
              <a:lnSpc>
                <a:spcPts val="3840"/>
              </a:lnSpc>
              <a:spcAft>
                <a:spcPts val="0"/>
              </a:spcAft>
              <a:defRPr/>
            </a:pPr>
            <a:r>
              <a:rPr lang="en-US" sz="32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(Theo </a:t>
            </a:r>
            <a:r>
              <a:rPr lang="en-US" sz="3200" b="1" dirty="0" err="1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2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1994)</a:t>
            </a:r>
            <a:endParaRPr lang="en-US" sz="3200" b="1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53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784976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27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7" name="Picture 3" descr="PNTS15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0" y="1371602"/>
            <a:ext cx="403225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Oval 5"/>
          <p:cNvSpPr>
            <a:spLocks noChangeArrowheads="1"/>
          </p:cNvSpPr>
          <p:nvPr/>
        </p:nvSpPr>
        <p:spPr bwMode="auto">
          <a:xfrm>
            <a:off x="130174" y="2305949"/>
            <a:ext cx="2425602" cy="2056503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en-US" sz="3200" b="1">
                <a:solidFill>
                  <a:srgbClr val="000000"/>
                </a:solidFill>
                <a:cs typeface="Times New Roman" pitchFamily="18" charset="0"/>
              </a:rPr>
              <a:t>Bùng nổ </a:t>
            </a:r>
          </a:p>
          <a:p>
            <a:pPr algn="ctr"/>
            <a:r>
              <a:rPr lang="en-US" altLang="en-US" sz="3200" b="1">
                <a:solidFill>
                  <a:srgbClr val="000000"/>
                </a:solidFill>
                <a:cs typeface="Times New Roman" pitchFamily="18" charset="0"/>
              </a:rPr>
              <a:t>dân số</a:t>
            </a:r>
          </a:p>
        </p:txBody>
      </p:sp>
      <p:sp>
        <p:nvSpPr>
          <p:cNvPr id="175110" name="Oval 6"/>
          <p:cNvSpPr>
            <a:spLocks noChangeArrowheads="1"/>
          </p:cNvSpPr>
          <p:nvPr/>
        </p:nvSpPr>
        <p:spPr bwMode="auto">
          <a:xfrm>
            <a:off x="3130550" y="53975"/>
            <a:ext cx="2813050" cy="1595439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en-US" sz="3200" b="1">
                <a:solidFill>
                  <a:srgbClr val="CC0000"/>
                </a:solidFill>
                <a:cs typeface="Times New Roman" pitchFamily="18" charset="0"/>
              </a:rPr>
              <a:t>  Kinh tế kém </a:t>
            </a:r>
          </a:p>
          <a:p>
            <a:pPr algn="ctr"/>
            <a:r>
              <a:rPr lang="en-US" altLang="en-US" sz="3200" b="1">
                <a:solidFill>
                  <a:srgbClr val="CC0000"/>
                </a:solidFill>
                <a:cs typeface="Times New Roman" pitchFamily="18" charset="0"/>
              </a:rPr>
              <a:t>phát triển</a:t>
            </a:r>
          </a:p>
        </p:txBody>
      </p:sp>
      <p:sp>
        <p:nvSpPr>
          <p:cNvPr id="175111" name="Oval 7"/>
          <p:cNvSpPr>
            <a:spLocks noChangeArrowheads="1"/>
          </p:cNvSpPr>
          <p:nvPr/>
        </p:nvSpPr>
        <p:spPr bwMode="auto">
          <a:xfrm>
            <a:off x="6477000" y="2420889"/>
            <a:ext cx="2425700" cy="2062212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en-US" sz="3200" b="1">
                <a:solidFill>
                  <a:srgbClr val="0000CC"/>
                </a:solidFill>
                <a:cs typeface="Times New Roman" pitchFamily="18" charset="0"/>
              </a:rPr>
              <a:t>Nghèo nàn, </a:t>
            </a:r>
          </a:p>
          <a:p>
            <a:pPr algn="ctr"/>
            <a:r>
              <a:rPr lang="en-US" altLang="en-US" sz="3200" b="1">
                <a:solidFill>
                  <a:srgbClr val="0000CC"/>
                </a:solidFill>
                <a:cs typeface="Times New Roman" pitchFamily="18" charset="0"/>
              </a:rPr>
              <a:t>lạc hậu</a:t>
            </a:r>
          </a:p>
        </p:txBody>
      </p:sp>
      <p:sp>
        <p:nvSpPr>
          <p:cNvPr id="175112" name="Oval 8"/>
          <p:cNvSpPr>
            <a:spLocks noChangeArrowheads="1"/>
          </p:cNvSpPr>
          <p:nvPr/>
        </p:nvSpPr>
        <p:spPr bwMode="auto">
          <a:xfrm>
            <a:off x="2895600" y="5122864"/>
            <a:ext cx="2743200" cy="1671637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en-US" sz="3200" b="1">
                <a:solidFill>
                  <a:srgbClr val="000099"/>
                </a:solidFill>
                <a:cs typeface="Times New Roman" pitchFamily="18" charset="0"/>
              </a:rPr>
              <a:t>Dân trí thấp</a:t>
            </a:r>
          </a:p>
        </p:txBody>
      </p:sp>
      <p:sp>
        <p:nvSpPr>
          <p:cNvPr id="175113" name="Freeform 9">
            <a:extLst>
              <a:ext uri="{FF2B5EF4-FFF2-40B4-BE49-F238E27FC236}"/>
            </a:extLst>
          </p:cNvPr>
          <p:cNvSpPr>
            <a:spLocks/>
          </p:cNvSpPr>
          <p:nvPr/>
        </p:nvSpPr>
        <p:spPr bwMode="auto">
          <a:xfrm rot="481776">
            <a:off x="1555752" y="707962"/>
            <a:ext cx="1319213" cy="1628775"/>
          </a:xfrm>
          <a:custGeom>
            <a:avLst/>
            <a:gdLst>
              <a:gd name="T0" fmla="*/ 0 w 931"/>
              <a:gd name="T1" fmla="*/ 739 h 739"/>
              <a:gd name="T2" fmla="*/ 317 w 931"/>
              <a:gd name="T3" fmla="*/ 336 h 739"/>
              <a:gd name="T4" fmla="*/ 931 w 931"/>
              <a:gd name="T5" fmla="*/ 0 h 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31" h="739">
                <a:moveTo>
                  <a:pt x="0" y="739"/>
                </a:moveTo>
                <a:cubicBezTo>
                  <a:pt x="53" y="672"/>
                  <a:pt x="162" y="459"/>
                  <a:pt x="317" y="336"/>
                </a:cubicBezTo>
                <a:cubicBezTo>
                  <a:pt x="576" y="116"/>
                  <a:pt x="803" y="70"/>
                  <a:pt x="931" y="0"/>
                </a:cubicBezTo>
              </a:path>
            </a:pathLst>
          </a:custGeom>
          <a:noFill/>
          <a:ln w="82550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SG" sz="1799"/>
          </a:p>
        </p:txBody>
      </p:sp>
      <p:sp>
        <p:nvSpPr>
          <p:cNvPr id="175114" name="Freeform 10">
            <a:extLst>
              <a:ext uri="{FF2B5EF4-FFF2-40B4-BE49-F238E27FC236}"/>
            </a:extLst>
          </p:cNvPr>
          <p:cNvSpPr>
            <a:spLocks/>
          </p:cNvSpPr>
          <p:nvPr/>
        </p:nvSpPr>
        <p:spPr bwMode="auto">
          <a:xfrm rot="21049908">
            <a:off x="6281740" y="852335"/>
            <a:ext cx="1104900" cy="1462088"/>
          </a:xfrm>
          <a:custGeom>
            <a:avLst/>
            <a:gdLst>
              <a:gd name="T0" fmla="*/ 0 w 825"/>
              <a:gd name="T1" fmla="*/ 0 h 749"/>
              <a:gd name="T2" fmla="*/ 441 w 825"/>
              <a:gd name="T3" fmla="*/ 260 h 749"/>
              <a:gd name="T4" fmla="*/ 825 w 825"/>
              <a:gd name="T5" fmla="*/ 749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25" h="749">
                <a:moveTo>
                  <a:pt x="0" y="0"/>
                </a:moveTo>
                <a:cubicBezTo>
                  <a:pt x="73" y="42"/>
                  <a:pt x="304" y="135"/>
                  <a:pt x="441" y="260"/>
                </a:cubicBezTo>
                <a:cubicBezTo>
                  <a:pt x="702" y="478"/>
                  <a:pt x="745" y="647"/>
                  <a:pt x="825" y="749"/>
                </a:cubicBezTo>
              </a:path>
            </a:pathLst>
          </a:custGeom>
          <a:noFill/>
          <a:ln w="825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SG" sz="1799"/>
          </a:p>
        </p:txBody>
      </p:sp>
      <p:sp>
        <p:nvSpPr>
          <p:cNvPr id="175115" name="Freeform 11">
            <a:extLst>
              <a:ext uri="{FF2B5EF4-FFF2-40B4-BE49-F238E27FC236}"/>
            </a:extLst>
          </p:cNvPr>
          <p:cNvSpPr>
            <a:spLocks/>
          </p:cNvSpPr>
          <p:nvPr/>
        </p:nvSpPr>
        <p:spPr bwMode="auto">
          <a:xfrm>
            <a:off x="5784850" y="4800601"/>
            <a:ext cx="1498600" cy="1119188"/>
          </a:xfrm>
          <a:custGeom>
            <a:avLst/>
            <a:gdLst>
              <a:gd name="T0" fmla="*/ 720 w 720"/>
              <a:gd name="T1" fmla="*/ 0 h 576"/>
              <a:gd name="T2" fmla="*/ 489 w 720"/>
              <a:gd name="T3" fmla="*/ 279 h 576"/>
              <a:gd name="T4" fmla="*/ 0 w 720"/>
              <a:gd name="T5" fmla="*/ 576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20" h="576">
                <a:moveTo>
                  <a:pt x="720" y="0"/>
                </a:moveTo>
                <a:cubicBezTo>
                  <a:pt x="682" y="46"/>
                  <a:pt x="609" y="183"/>
                  <a:pt x="489" y="279"/>
                </a:cubicBezTo>
                <a:cubicBezTo>
                  <a:pt x="297" y="510"/>
                  <a:pt x="102" y="514"/>
                  <a:pt x="0" y="576"/>
                </a:cubicBezTo>
              </a:path>
            </a:pathLst>
          </a:custGeom>
          <a:noFill/>
          <a:ln w="825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SG" sz="1799"/>
          </a:p>
        </p:txBody>
      </p:sp>
      <p:sp>
        <p:nvSpPr>
          <p:cNvPr id="175116" name="Freeform 12">
            <a:extLst>
              <a:ext uri="{FF2B5EF4-FFF2-40B4-BE49-F238E27FC236}"/>
            </a:extLst>
          </p:cNvPr>
          <p:cNvSpPr>
            <a:spLocks/>
          </p:cNvSpPr>
          <p:nvPr/>
        </p:nvSpPr>
        <p:spPr bwMode="auto">
          <a:xfrm rot="21113858">
            <a:off x="1539875" y="4433889"/>
            <a:ext cx="1112838" cy="1377951"/>
          </a:xfrm>
          <a:custGeom>
            <a:avLst/>
            <a:gdLst>
              <a:gd name="T0" fmla="*/ 931 w 931"/>
              <a:gd name="T1" fmla="*/ 720 h 720"/>
              <a:gd name="T2" fmla="*/ 346 w 931"/>
              <a:gd name="T3" fmla="*/ 403 h 720"/>
              <a:gd name="T4" fmla="*/ 0 w 931"/>
              <a:gd name="T5" fmla="*/ 0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31" h="720">
                <a:moveTo>
                  <a:pt x="931" y="720"/>
                </a:moveTo>
                <a:cubicBezTo>
                  <a:pt x="834" y="667"/>
                  <a:pt x="501" y="523"/>
                  <a:pt x="346" y="403"/>
                </a:cubicBezTo>
                <a:cubicBezTo>
                  <a:pt x="106" y="220"/>
                  <a:pt x="72" y="84"/>
                  <a:pt x="0" y="0"/>
                </a:cubicBezTo>
              </a:path>
            </a:pathLst>
          </a:custGeom>
          <a:noFill/>
          <a:ln w="82550" cap="flat" cmpd="sng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SG" sz="1799"/>
          </a:p>
        </p:txBody>
      </p:sp>
    </p:spTree>
    <p:extLst>
      <p:ext uri="{BB962C8B-B14F-4D97-AF65-F5344CB8AC3E}">
        <p14:creationId xmlns:p14="http://schemas.microsoft.com/office/powerpoint/2010/main" val="386935314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5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5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5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5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5" dur="500"/>
                                        <p:tgtEl>
                                          <p:spTgt spid="175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5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7" dur="500"/>
                                        <p:tgtEl>
                                          <p:spTgt spid="175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75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75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500"/>
                                        <p:tgtEl>
                                          <p:spTgt spid="175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900" fill="hold"/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fill="hold"/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900"/>
                                        <p:tgtEl>
                                          <p:spTgt spid="175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10" grpId="0" animBg="1"/>
      <p:bldP spid="175111" grpId="0" animBg="1"/>
      <p:bldP spid="1751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5590" y="55242"/>
            <a:ext cx="3860031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2400" b="1" u="sng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cs typeface="Times New Roman" pitchFamily="18" charset="0"/>
              </a:rPr>
              <a:t>HIỆN TƯỢNG BĂNG TAN</a:t>
            </a:r>
            <a:endParaRPr lang="vi-VN" sz="24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16450" y="62233"/>
            <a:ext cx="4564904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2400" b="1" u="sng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cs typeface="Times New Roman" pitchFamily="18" charset="0"/>
              </a:rPr>
              <a:t>HIỆN TƯỢNG BIỂN XÂM LẤN</a:t>
            </a:r>
            <a:endParaRPr lang="vi-VN" sz="24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7" y="657134"/>
            <a:ext cx="4547107" cy="29589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974" y="3579891"/>
            <a:ext cx="4537063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458" y="663804"/>
            <a:ext cx="4348038" cy="2909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5024"/>
            <a:ext cx="4572972" cy="3140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15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C:\Users\Administrator\Desktop\GVG\Phương đông ngheo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7" y="22226"/>
            <a:ext cx="4333875" cy="369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 descr="C:\Users\Administrator\Desktop\GVG\Phương đông ngheo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6" y="3717032"/>
            <a:ext cx="4333875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C:\Users\Administrator\Desktop\GVG\phương Tây giàu.htm 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0325"/>
            <a:ext cx="4772024" cy="365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 descr="C:\Users\Administrator\Desktop\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17033"/>
            <a:ext cx="4772024" cy="3112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1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9"/>
            <a:ext cx="8712968" cy="6220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204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6"/>
          <p:cNvSpPr>
            <a:spLocks noChangeArrowheads="1"/>
          </p:cNvSpPr>
          <p:nvPr/>
        </p:nvSpPr>
        <p:spPr bwMode="auto">
          <a:xfrm>
            <a:off x="611560" y="1064925"/>
            <a:ext cx="8064896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Đừng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để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cho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mỗi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con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người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trên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trái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đất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này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chỉ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còn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diện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tích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một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hạt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thóc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Muốn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thế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phải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góp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phần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làm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cho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chặng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đường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đi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đến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ô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thứ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64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càng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dài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lâu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hơn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càng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tốt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Đó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là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con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đường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“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tồn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tại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hay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không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tồn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tại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”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của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chính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loài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người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vi-VN" sz="3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437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3528" y="1136933"/>
            <a:ext cx="8424936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/>
              <a:t>	</a:t>
            </a:r>
            <a:r>
              <a:rPr lang="en-US" sz="32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Đừng</a:t>
            </a:r>
            <a:r>
              <a:rPr lang="en-US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để</a:t>
            </a:r>
            <a:r>
              <a:rPr lang="en-US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cho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mỗi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con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người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trên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trái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đất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này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chỉ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còn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diện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tích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một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hạt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thóc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Muốn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thế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phải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góp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phần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làm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cho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chặng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đường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đi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đến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ô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thứ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64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càng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dài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lâu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hơn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càng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tốt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Đó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là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con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đường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“</a:t>
            </a: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tồn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tại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u="sng" dirty="0">
                <a:ln w="1905"/>
                <a:solidFill>
                  <a:srgbClr val="3333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hay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không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tồn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tại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”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của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chính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loài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người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vi-VN" sz="3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715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C:\Users\PT\Desktop\thuc-hien-ke-hoach-hoa-gia-dinh-322x19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18" y="392765"/>
            <a:ext cx="4572000" cy="32305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1203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389" y="109538"/>
            <a:ext cx="4137025" cy="32178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1204" name="Picture 5" descr="C:\Users\Administrator\Desktop\GVG\sinh con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76" y="3663993"/>
            <a:ext cx="4677593" cy="3048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3" descr="C:\Users\Administrator\Desktop\GVG\dân sô 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3663993"/>
            <a:ext cx="4572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41461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[Hà Nội TV]Hình hiệu Đuổi hình bắt chữ(từ 31-12-2016 - bản full)(ghép nhạc hiệu Catchphrase) (convert-video-online.com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" y="0"/>
            <a:ext cx="9143999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896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0606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4236" y="2173750"/>
            <a:ext cx="2138536" cy="11227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toán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dân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6" name="Curved Connector 5"/>
          <p:cNvCxnSpPr/>
          <p:nvPr/>
        </p:nvCxnSpPr>
        <p:spPr>
          <a:xfrm rot="5400000" flipH="1" flipV="1">
            <a:off x="2095913" y="1705609"/>
            <a:ext cx="1053871" cy="880151"/>
          </a:xfrm>
          <a:prstGeom prst="curvedConnector3">
            <a:avLst/>
          </a:prstGeom>
          <a:ln w="28575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3062923" y="1086360"/>
            <a:ext cx="2510230" cy="58406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Tác</a:t>
            </a:r>
            <a:r>
              <a:rPr lang="en-US" sz="2400" dirty="0" smtClean="0"/>
              <a:t> </a:t>
            </a:r>
            <a:r>
              <a:rPr lang="en-US" sz="2400" dirty="0" err="1" smtClean="0"/>
              <a:t>giả</a:t>
            </a:r>
            <a:r>
              <a:rPr lang="en-US" sz="2400" dirty="0" smtClean="0"/>
              <a:t>, </a:t>
            </a:r>
            <a:r>
              <a:rPr lang="en-US" sz="2400" dirty="0" err="1" smtClean="0"/>
              <a:t>tác</a:t>
            </a:r>
            <a:r>
              <a:rPr lang="en-US" sz="2400" dirty="0" smtClean="0"/>
              <a:t> </a:t>
            </a:r>
            <a:r>
              <a:rPr lang="en-US" sz="2400" dirty="0" err="1" smtClean="0"/>
              <a:t>phẩm</a:t>
            </a:r>
            <a:endParaRPr lang="en-US" sz="2400" dirty="0"/>
          </a:p>
        </p:txBody>
      </p:sp>
      <p:sp>
        <p:nvSpPr>
          <p:cNvPr id="10" name="Rounded Rectangle 9"/>
          <p:cNvSpPr/>
          <p:nvPr/>
        </p:nvSpPr>
        <p:spPr>
          <a:xfrm>
            <a:off x="3357913" y="2594975"/>
            <a:ext cx="1601836" cy="6691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smtClean="0"/>
              <a:t>Nội dung</a:t>
            </a:r>
            <a:endParaRPr lang="en-US" sz="24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328" y="1374811"/>
            <a:ext cx="1967524" cy="625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3354821" y="4433709"/>
            <a:ext cx="1841346" cy="67013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smtClean="0"/>
              <a:t>Nghệ thuật</a:t>
            </a:r>
            <a:endParaRPr lang="en-US" sz="2400"/>
          </a:p>
        </p:txBody>
      </p:sp>
      <p:cxnSp>
        <p:nvCxnSpPr>
          <p:cNvPr id="17" name="Curved Connector 16"/>
          <p:cNvCxnSpPr/>
          <p:nvPr/>
        </p:nvCxnSpPr>
        <p:spPr>
          <a:xfrm>
            <a:off x="5573153" y="1385955"/>
            <a:ext cx="1597968" cy="465584"/>
          </a:xfrm>
          <a:prstGeom prst="curvedConnector3">
            <a:avLst/>
          </a:prstGeom>
          <a:ln w="28575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flipV="1">
            <a:off x="5595748" y="885187"/>
            <a:ext cx="1552778" cy="493204"/>
          </a:xfrm>
          <a:prstGeom prst="curvedConnector3">
            <a:avLst/>
          </a:prstGeom>
          <a:ln w="28575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7158792" y="477846"/>
            <a:ext cx="1790354" cy="56005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Thái</a:t>
            </a:r>
            <a:r>
              <a:rPr lang="en-US" sz="2400" dirty="0" smtClean="0"/>
              <a:t> An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6476256" y="2179844"/>
            <a:ext cx="2471580" cy="6327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Câu</a:t>
            </a:r>
            <a:r>
              <a:rPr lang="en-US" b="1" dirty="0" smtClean="0"/>
              <a:t> </a:t>
            </a:r>
            <a:r>
              <a:rPr lang="en-US" b="1" dirty="0" err="1" smtClean="0"/>
              <a:t>chuyện</a:t>
            </a:r>
            <a:r>
              <a:rPr lang="en-US" b="1" dirty="0" smtClean="0"/>
              <a:t> </a:t>
            </a:r>
            <a:r>
              <a:rPr lang="en-US" b="1" dirty="0" err="1" smtClean="0"/>
              <a:t>bài</a:t>
            </a:r>
            <a:r>
              <a:rPr lang="en-US" b="1" dirty="0" smtClean="0"/>
              <a:t> </a:t>
            </a:r>
            <a:r>
              <a:rPr lang="en-US" b="1" dirty="0" err="1" smtClean="0"/>
              <a:t>toán</a:t>
            </a:r>
            <a:r>
              <a:rPr lang="en-US" b="1" dirty="0" smtClean="0"/>
              <a:t> </a:t>
            </a:r>
            <a:r>
              <a:rPr lang="en-US" b="1" dirty="0" err="1" smtClean="0"/>
              <a:t>dân</a:t>
            </a:r>
            <a:r>
              <a:rPr lang="en-US" b="1" dirty="0" smtClean="0"/>
              <a:t> </a:t>
            </a:r>
            <a:r>
              <a:rPr lang="en-US" b="1" dirty="0" err="1" smtClean="0"/>
              <a:t>số</a:t>
            </a:r>
            <a:endParaRPr lang="en-US" b="1" dirty="0"/>
          </a:p>
        </p:txBody>
      </p:sp>
      <p:sp>
        <p:nvSpPr>
          <p:cNvPr id="30" name="Rectangle 29"/>
          <p:cNvSpPr/>
          <p:nvPr/>
        </p:nvSpPr>
        <p:spPr>
          <a:xfrm>
            <a:off x="6504420" y="2966759"/>
            <a:ext cx="2471580" cy="6594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Tình</a:t>
            </a:r>
            <a:r>
              <a:rPr lang="en-US" b="1" dirty="0" smtClean="0"/>
              <a:t> </a:t>
            </a:r>
            <a:r>
              <a:rPr lang="en-US" b="1" dirty="0" err="1" smtClean="0"/>
              <a:t>hình</a:t>
            </a:r>
            <a:r>
              <a:rPr lang="en-US" b="1" dirty="0" smtClean="0"/>
              <a:t> </a:t>
            </a:r>
            <a:r>
              <a:rPr lang="en-US" b="1" dirty="0" err="1" smtClean="0"/>
              <a:t>gia</a:t>
            </a:r>
            <a:r>
              <a:rPr lang="en-US" b="1" dirty="0" smtClean="0"/>
              <a:t> </a:t>
            </a:r>
            <a:r>
              <a:rPr lang="en-US" b="1" dirty="0" err="1" smtClean="0"/>
              <a:t>tăng</a:t>
            </a:r>
            <a:r>
              <a:rPr lang="en-US" b="1" dirty="0" smtClean="0"/>
              <a:t> </a:t>
            </a:r>
          </a:p>
          <a:p>
            <a:pPr algn="ctr"/>
            <a:r>
              <a:rPr lang="en-US" b="1" dirty="0" err="1" smtClean="0"/>
              <a:t>dân</a:t>
            </a:r>
            <a:r>
              <a:rPr lang="en-US" b="1" dirty="0" smtClean="0"/>
              <a:t> </a:t>
            </a:r>
            <a:r>
              <a:rPr lang="en-US" b="1" dirty="0" err="1" smtClean="0"/>
              <a:t>số</a:t>
            </a:r>
            <a:endParaRPr lang="en-US" b="1" dirty="0"/>
          </a:p>
        </p:txBody>
      </p:sp>
      <p:sp>
        <p:nvSpPr>
          <p:cNvPr id="29" name="AutoShape 4" descr="Báo Giáo dục và Thời đại Online"/>
          <p:cNvSpPr>
            <a:spLocks noChangeAspect="1" noChangeArrowheads="1"/>
          </p:cNvSpPr>
          <p:nvPr/>
        </p:nvSpPr>
        <p:spPr bwMode="auto">
          <a:xfrm>
            <a:off x="187623" y="-67139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516422" y="3851105"/>
            <a:ext cx="2471580" cy="5826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/>
              <a:t>Lời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kêu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gọi</a:t>
            </a:r>
            <a:endParaRPr lang="en-US" sz="2000" b="1" dirty="0"/>
          </a:p>
        </p:txBody>
      </p:sp>
      <p:cxnSp>
        <p:nvCxnSpPr>
          <p:cNvPr id="44" name="Curved Connector 43"/>
          <p:cNvCxnSpPr/>
          <p:nvPr/>
        </p:nvCxnSpPr>
        <p:spPr>
          <a:xfrm>
            <a:off x="2182774" y="2678711"/>
            <a:ext cx="1172049" cy="267771"/>
          </a:xfrm>
          <a:prstGeom prst="curvedConnector3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47"/>
          <p:cNvCxnSpPr/>
          <p:nvPr/>
        </p:nvCxnSpPr>
        <p:spPr>
          <a:xfrm>
            <a:off x="4959749" y="2946482"/>
            <a:ext cx="1608436" cy="439156"/>
          </a:xfrm>
          <a:prstGeom prst="curvedConnector3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urved Connector 51"/>
          <p:cNvCxnSpPr>
            <a:stCxn id="10" idx="3"/>
            <a:endCxn id="28" idx="1"/>
          </p:cNvCxnSpPr>
          <p:nvPr/>
        </p:nvCxnSpPr>
        <p:spPr>
          <a:xfrm flipV="1">
            <a:off x="4959750" y="2496221"/>
            <a:ext cx="1516507" cy="433345"/>
          </a:xfrm>
          <a:prstGeom prst="curvedConnector3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utoShape 6" descr="Báo Giáo dục và Thời đại Online"/>
          <p:cNvSpPr>
            <a:spLocks noChangeAspect="1" noChangeArrowheads="1"/>
          </p:cNvSpPr>
          <p:nvPr/>
        </p:nvSpPr>
        <p:spPr bwMode="auto">
          <a:xfrm>
            <a:off x="340023" y="-51899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56" name="Curved Connector 55"/>
          <p:cNvCxnSpPr>
            <a:stCxn id="10" idx="3"/>
          </p:cNvCxnSpPr>
          <p:nvPr/>
        </p:nvCxnSpPr>
        <p:spPr>
          <a:xfrm>
            <a:off x="4959749" y="2929566"/>
            <a:ext cx="1586464" cy="1183940"/>
          </a:xfrm>
          <a:prstGeom prst="curvedConnector3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urved Connector 60"/>
          <p:cNvCxnSpPr/>
          <p:nvPr/>
        </p:nvCxnSpPr>
        <p:spPr>
          <a:xfrm>
            <a:off x="5242923" y="4866551"/>
            <a:ext cx="1217714" cy="284683"/>
          </a:xfrm>
          <a:prstGeom prst="curvedConnector3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460639" y="4630258"/>
            <a:ext cx="2487199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b="1" dirty="0" err="1" smtClean="0"/>
              <a:t>Nghị</a:t>
            </a:r>
            <a:r>
              <a:rPr lang="en-US" b="1" dirty="0" smtClean="0"/>
              <a:t> </a:t>
            </a:r>
            <a:r>
              <a:rPr lang="en-US" b="1" dirty="0" err="1" smtClean="0"/>
              <a:t>luận</a:t>
            </a:r>
            <a:r>
              <a:rPr lang="en-US" b="1" dirty="0" smtClean="0"/>
              <a:t>, </a:t>
            </a:r>
            <a:r>
              <a:rPr lang="en-US" b="1" dirty="0" err="1" smtClean="0"/>
              <a:t>tự</a:t>
            </a:r>
            <a:r>
              <a:rPr lang="en-US" b="1" dirty="0" smtClean="0"/>
              <a:t> </a:t>
            </a:r>
            <a:r>
              <a:rPr lang="en-US" b="1" dirty="0" err="1" smtClean="0"/>
              <a:t>sự</a:t>
            </a:r>
            <a:r>
              <a:rPr lang="en-US" b="1" dirty="0" smtClean="0"/>
              <a:t>, </a:t>
            </a:r>
            <a:r>
              <a:rPr lang="en-US" b="1" dirty="0" err="1" smtClean="0"/>
              <a:t>thuyết</a:t>
            </a:r>
            <a:r>
              <a:rPr lang="en-US" b="1" dirty="0" smtClean="0"/>
              <a:t> minh, </a:t>
            </a:r>
            <a:r>
              <a:rPr lang="en-US" b="1" dirty="0" err="1" smtClean="0"/>
              <a:t>biểu</a:t>
            </a:r>
            <a:r>
              <a:rPr lang="en-US" b="1" dirty="0" smtClean="0"/>
              <a:t> </a:t>
            </a:r>
            <a:r>
              <a:rPr lang="en-US" b="1" dirty="0" err="1" smtClean="0"/>
              <a:t>cảm</a:t>
            </a:r>
            <a:endParaRPr lang="en-US" b="1" dirty="0"/>
          </a:p>
        </p:txBody>
      </p:sp>
      <p:cxnSp>
        <p:nvCxnSpPr>
          <p:cNvPr id="64" name="Curved Connector 63"/>
          <p:cNvCxnSpPr/>
          <p:nvPr/>
        </p:nvCxnSpPr>
        <p:spPr>
          <a:xfrm rot="16200000" flipH="1">
            <a:off x="1837515" y="3037850"/>
            <a:ext cx="1863988" cy="1176810"/>
          </a:xfrm>
          <a:prstGeom prst="curvedConnector3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6504421" y="5635869"/>
            <a:ext cx="2487199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Bố</a:t>
            </a:r>
            <a:r>
              <a:rPr lang="en-US" b="1" dirty="0" smtClean="0"/>
              <a:t> </a:t>
            </a:r>
            <a:r>
              <a:rPr lang="en-US" b="1" dirty="0" err="1" smtClean="0"/>
              <a:t>cục</a:t>
            </a:r>
            <a:r>
              <a:rPr lang="en-US" b="1" dirty="0" smtClean="0"/>
              <a:t> </a:t>
            </a:r>
            <a:r>
              <a:rPr lang="en-US" b="1" dirty="0" err="1" smtClean="0"/>
              <a:t>rõ</a:t>
            </a:r>
            <a:r>
              <a:rPr lang="en-US" b="1" dirty="0" smtClean="0"/>
              <a:t> </a:t>
            </a:r>
            <a:r>
              <a:rPr lang="en-US" b="1" dirty="0" err="1" smtClean="0"/>
              <a:t>ràng</a:t>
            </a:r>
            <a:r>
              <a:rPr lang="en-US" b="1" dirty="0" smtClean="0"/>
              <a:t>, </a:t>
            </a:r>
            <a:r>
              <a:rPr lang="en-US" b="1" dirty="0" err="1" smtClean="0"/>
              <a:t>hợp</a:t>
            </a:r>
            <a:r>
              <a:rPr lang="en-US" b="1" dirty="0" smtClean="0"/>
              <a:t> </a:t>
            </a:r>
            <a:r>
              <a:rPr lang="en-US" b="1" dirty="0" err="1" smtClean="0"/>
              <a:t>lý</a:t>
            </a:r>
            <a:endParaRPr lang="en-US" b="1" dirty="0" smtClean="0"/>
          </a:p>
        </p:txBody>
      </p:sp>
      <p:cxnSp>
        <p:nvCxnSpPr>
          <p:cNvPr id="74" name="Curved Connector 73"/>
          <p:cNvCxnSpPr>
            <a:endCxn id="73" idx="1"/>
          </p:cNvCxnSpPr>
          <p:nvPr/>
        </p:nvCxnSpPr>
        <p:spPr>
          <a:xfrm>
            <a:off x="5242924" y="4866551"/>
            <a:ext cx="1261497" cy="953984"/>
          </a:xfrm>
          <a:prstGeom prst="curvedConnector3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77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808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luyện tập   </a:t>
            </a:r>
            <a:endParaRPr lang="vi-VN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78112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en-US" dirty="0" smtClean="0"/>
              <a:t>- </a:t>
            </a:r>
            <a:r>
              <a:rPr lang="en-US" dirty="0" err="1" smtClean="0"/>
              <a:t>Nếu</a:t>
            </a:r>
            <a:r>
              <a:rPr lang="en-US" dirty="0" smtClean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“</a:t>
            </a:r>
            <a:r>
              <a:rPr lang="en-US" b="1" i="1" dirty="0" err="1"/>
              <a:t>Vấn</a:t>
            </a:r>
            <a:r>
              <a:rPr lang="en-US" b="1" i="1" dirty="0"/>
              <a:t> </a:t>
            </a:r>
            <a:r>
              <a:rPr lang="en-US" b="1" i="1" dirty="0" err="1"/>
              <a:t>đề</a:t>
            </a:r>
            <a:r>
              <a:rPr lang="en-US" b="1" i="1" dirty="0"/>
              <a:t> </a:t>
            </a:r>
            <a:r>
              <a:rPr lang="en-US" b="1" i="1" dirty="0" err="1"/>
              <a:t>dân</a:t>
            </a:r>
            <a:r>
              <a:rPr lang="en-US" b="1" i="1" dirty="0"/>
              <a:t> </a:t>
            </a:r>
            <a:r>
              <a:rPr lang="en-US" b="1" i="1" dirty="0" err="1"/>
              <a:t>số</a:t>
            </a:r>
            <a:r>
              <a:rPr lang="en-US" dirty="0"/>
              <a:t>” </a:t>
            </a:r>
            <a:r>
              <a:rPr lang="en-US" dirty="0" err="1"/>
              <a:t>hoặc</a:t>
            </a:r>
            <a:r>
              <a:rPr lang="en-US" dirty="0"/>
              <a:t> “</a:t>
            </a:r>
            <a:r>
              <a:rPr lang="en-US" b="1" i="1" dirty="0" err="1"/>
              <a:t>Tình</a:t>
            </a:r>
            <a:r>
              <a:rPr lang="en-US" b="1" i="1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dân</a:t>
            </a:r>
            <a:r>
              <a:rPr lang="en-US" b="1" i="1" dirty="0"/>
              <a:t> </a:t>
            </a:r>
            <a:r>
              <a:rPr lang="en-US" b="1" i="1" dirty="0" err="1"/>
              <a:t>số</a:t>
            </a:r>
            <a:r>
              <a:rPr lang="en-US" dirty="0"/>
              <a:t>”…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báo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 smtClean="0"/>
              <a:t>việc</a:t>
            </a:r>
            <a:r>
              <a:rPr lang="en-US" dirty="0" smtClean="0"/>
              <a:t>.</a:t>
            </a:r>
          </a:p>
          <a:p>
            <a:pPr algn="just">
              <a:lnSpc>
                <a:spcPct val="110000"/>
              </a:lnSpc>
              <a:buFontTx/>
              <a:buChar char="-"/>
            </a:pPr>
            <a:r>
              <a:rPr lang="en-US" dirty="0" err="1" smtClean="0"/>
              <a:t>Nhan</a:t>
            </a:r>
            <a:r>
              <a:rPr lang="en-US" dirty="0" smtClean="0"/>
              <a:t> </a:t>
            </a:r>
            <a:r>
              <a:rPr lang="en-US" dirty="0" err="1" smtClean="0"/>
              <a:t>đề</a:t>
            </a:r>
            <a:r>
              <a:rPr lang="en-US" dirty="0" smtClean="0"/>
              <a:t> “</a:t>
            </a:r>
            <a:r>
              <a:rPr lang="en-US" b="1" i="1" dirty="0" err="1" smtClean="0"/>
              <a:t>Bài</a:t>
            </a:r>
            <a:r>
              <a:rPr lang="en-US" b="1" i="1" dirty="0" smtClean="0"/>
              <a:t> </a:t>
            </a:r>
            <a:r>
              <a:rPr lang="en-US" b="1" i="1" dirty="0" err="1" smtClean="0"/>
              <a:t>toán</a:t>
            </a:r>
            <a:r>
              <a:rPr lang="en-US" b="1" i="1" dirty="0" smtClean="0"/>
              <a:t> </a:t>
            </a:r>
            <a:r>
              <a:rPr lang="en-US" b="1" i="1" dirty="0" err="1" smtClean="0"/>
              <a:t>dân</a:t>
            </a:r>
            <a:r>
              <a:rPr lang="en-US" b="1" i="1" dirty="0" smtClean="0"/>
              <a:t> </a:t>
            </a:r>
            <a:r>
              <a:rPr lang="en-US" b="1" i="1" dirty="0" err="1" smtClean="0"/>
              <a:t>số</a:t>
            </a:r>
            <a:r>
              <a:rPr lang="en-US" dirty="0" smtClean="0"/>
              <a:t>”: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en-US" dirty="0"/>
              <a:t>+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, </a:t>
            </a:r>
            <a:r>
              <a:rPr lang="en-US" dirty="0" err="1"/>
              <a:t>hấp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.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xã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khoa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ràng</a:t>
            </a:r>
            <a:r>
              <a:rPr lang="en-US" dirty="0"/>
              <a:t>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en-US" dirty="0" smtClean="0"/>
              <a:t>+ </a:t>
            </a:r>
            <a:r>
              <a:rPr lang="en-US" dirty="0" err="1" smtClean="0"/>
              <a:t>Chữ</a:t>
            </a:r>
            <a:r>
              <a:rPr lang="en-US" dirty="0" smtClean="0"/>
              <a:t> “</a:t>
            </a: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toán</a:t>
            </a:r>
            <a:r>
              <a:rPr lang="en-US" dirty="0" smtClean="0"/>
              <a:t>” </a:t>
            </a:r>
            <a:r>
              <a:rPr lang="en-US" dirty="0" err="1" smtClean="0"/>
              <a:t>chứa</a:t>
            </a:r>
            <a:r>
              <a:rPr lang="en-US" dirty="0" smtClean="0"/>
              <a:t> </a:t>
            </a:r>
            <a:r>
              <a:rPr lang="en-US" dirty="0" err="1" smtClean="0"/>
              <a:t>đựng</a:t>
            </a:r>
            <a:r>
              <a:rPr lang="en-US" dirty="0" smtClean="0"/>
              <a:t> </a:t>
            </a:r>
            <a:r>
              <a:rPr lang="en-US" dirty="0" err="1" smtClean="0"/>
              <a:t>yêu</a:t>
            </a:r>
            <a:r>
              <a:rPr lang="en-US" dirty="0" smtClean="0"/>
              <a:t> </a:t>
            </a:r>
            <a:r>
              <a:rPr lang="en-US" dirty="0" err="1" smtClean="0"/>
              <a:t>cầu</a:t>
            </a:r>
            <a:r>
              <a:rPr lang="en-US" dirty="0" smtClean="0"/>
              <a:t>, </a:t>
            </a:r>
            <a:r>
              <a:rPr lang="en-US" dirty="0" err="1" smtClean="0"/>
              <a:t>thúc</a:t>
            </a:r>
            <a:r>
              <a:rPr lang="en-US" dirty="0" smtClean="0"/>
              <a:t> </a:t>
            </a:r>
            <a:r>
              <a:rPr lang="en-US" dirty="0" err="1" smtClean="0"/>
              <a:t>giục</a:t>
            </a:r>
            <a:r>
              <a:rPr lang="en-US" dirty="0" smtClean="0"/>
              <a:t> </a:t>
            </a:r>
            <a:r>
              <a:rPr lang="en-US" dirty="0" err="1" smtClean="0"/>
              <a:t>đi</a:t>
            </a:r>
            <a:r>
              <a:rPr lang="en-US" dirty="0" smtClean="0"/>
              <a:t> </a:t>
            </a:r>
            <a:r>
              <a:rPr lang="en-US" dirty="0" err="1" smtClean="0"/>
              <a:t>tìm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trả</a:t>
            </a:r>
            <a:r>
              <a:rPr lang="en-US" dirty="0" smtClean="0"/>
              <a:t> </a:t>
            </a:r>
            <a:r>
              <a:rPr lang="en-US" dirty="0" err="1" smtClean="0"/>
              <a:t>lời</a:t>
            </a:r>
            <a:r>
              <a:rPr lang="en-US" dirty="0"/>
              <a:t>;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thấy</a:t>
            </a:r>
            <a:r>
              <a:rPr lang="en-US" dirty="0" smtClean="0"/>
              <a:t> </a:t>
            </a:r>
            <a:r>
              <a:rPr lang="en-US" dirty="0" err="1" smtClean="0"/>
              <a:t>độ</a:t>
            </a:r>
            <a:r>
              <a:rPr lang="en-US" dirty="0" smtClean="0"/>
              <a:t> nan </a:t>
            </a:r>
            <a:r>
              <a:rPr lang="en-US" dirty="0" err="1" smtClean="0"/>
              <a:t>giải</a:t>
            </a:r>
            <a:r>
              <a:rPr lang="en-US" dirty="0" smtClean="0"/>
              <a:t>, </a:t>
            </a:r>
            <a:r>
              <a:rPr lang="en-US" dirty="0" err="1" smtClean="0"/>
              <a:t>cấp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vấn</a:t>
            </a:r>
            <a:r>
              <a:rPr lang="en-US" dirty="0" smtClean="0"/>
              <a:t> </a:t>
            </a:r>
            <a:r>
              <a:rPr lang="en-US" dirty="0" err="1" smtClean="0"/>
              <a:t>đề</a:t>
            </a:r>
            <a:r>
              <a:rPr lang="en-US" dirty="0" smtClean="0"/>
              <a:t>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80515777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043608" y="1742470"/>
            <a:ext cx="7200800" cy="115877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lnSpc>
                <a:spcPct val="110000"/>
              </a:lnSpc>
              <a:defRPr/>
            </a:pPr>
            <a:r>
              <a:rPr lang="en-US" sz="48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 PHÚT TRAO ĐỔI</a:t>
            </a:r>
            <a:endParaRPr lang="en-US" sz="4800" b="1" dirty="0" smtClean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 eaLnBrk="1" hangingPunct="1">
              <a:lnSpc>
                <a:spcPct val="110000"/>
              </a:lnSpc>
              <a:defRPr/>
            </a:pPr>
            <a:endParaRPr lang="en-US" sz="1500" b="1" dirty="0" smtClean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 rot="1161059">
            <a:off x="619662" y="946036"/>
            <a:ext cx="3930883" cy="769441"/>
          </a:xfrm>
          <a:prstGeom prst="rect">
            <a:avLst/>
          </a:prstGeom>
        </p:spPr>
        <p:txBody>
          <a:bodyPr wrap="none">
            <a:spAutoFit/>
            <a:scene3d>
              <a:camera prst="isometricRightUp"/>
              <a:lightRig rig="threePt" dir="t"/>
            </a:scene3d>
          </a:bodyPr>
          <a:lstStyle/>
          <a:p>
            <a:pPr algn="ctr">
              <a:lnSpc>
                <a:spcPct val="110000"/>
              </a:lnSpc>
              <a:defRPr/>
            </a:pPr>
            <a:r>
              <a:rPr lang="en-US" sz="4000" b="1" u="sng" dirty="0">
                <a:ln w="11430"/>
                <a:solidFill>
                  <a:srgbClr val="C00000"/>
                </a:solidFill>
              </a:rPr>
              <a:t>CHUYÊN MỤC</a:t>
            </a:r>
            <a:r>
              <a:rPr lang="en-US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1448780" y="2924944"/>
            <a:ext cx="6390456" cy="1854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n-US" sz="5400" b="1" dirty="0">
                <a:ln w="11430"/>
                <a:solidFill>
                  <a:srgbClr val="392C8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“</a:t>
            </a:r>
            <a:r>
              <a:rPr lang="en-US" sz="5400" b="1" dirty="0" err="1">
                <a:ln w="11430"/>
                <a:solidFill>
                  <a:srgbClr val="392C8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Tình</a:t>
            </a:r>
            <a:r>
              <a:rPr lang="en-US" sz="5400" b="1" dirty="0">
                <a:ln w="11430"/>
                <a:solidFill>
                  <a:srgbClr val="392C8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solidFill>
                  <a:srgbClr val="392C8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hình</a:t>
            </a:r>
            <a:r>
              <a:rPr lang="en-US" sz="5400" b="1" dirty="0">
                <a:ln w="11430"/>
                <a:solidFill>
                  <a:srgbClr val="392C8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solidFill>
                  <a:srgbClr val="392C8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dân</a:t>
            </a:r>
            <a:r>
              <a:rPr lang="en-US" sz="5400" b="1" dirty="0">
                <a:ln w="11430"/>
                <a:solidFill>
                  <a:srgbClr val="392C8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solidFill>
                  <a:srgbClr val="392C8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số</a:t>
            </a:r>
            <a:r>
              <a:rPr lang="en-US" sz="5400" b="1" dirty="0">
                <a:ln w="11430"/>
                <a:solidFill>
                  <a:srgbClr val="392C8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ct val="110000"/>
              </a:lnSpc>
              <a:defRPr/>
            </a:pPr>
            <a:r>
              <a:rPr lang="en-US" sz="5400" b="1" dirty="0" err="1">
                <a:ln w="11430"/>
                <a:solidFill>
                  <a:srgbClr val="392C8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Việt</a:t>
            </a:r>
            <a:r>
              <a:rPr lang="en-US" sz="5400" b="1" dirty="0">
                <a:ln w="11430"/>
                <a:solidFill>
                  <a:srgbClr val="392C8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Nam </a:t>
            </a:r>
            <a:r>
              <a:rPr lang="en-US" sz="5400" b="1" dirty="0" err="1">
                <a:ln w="11430"/>
                <a:solidFill>
                  <a:srgbClr val="392C8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hiện</a:t>
            </a:r>
            <a:r>
              <a:rPr lang="en-US" sz="5400" b="1" dirty="0">
                <a:ln w="11430"/>
                <a:solidFill>
                  <a:srgbClr val="392C8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nay”</a:t>
            </a:r>
            <a:endParaRPr lang="en-US" sz="5400" b="1" dirty="0">
              <a:ln w="11430"/>
              <a:solidFill>
                <a:srgbClr val="392C88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9608545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3677693"/>
              </p:ext>
            </p:extLst>
          </p:nvPr>
        </p:nvGraphicFramePr>
        <p:xfrm>
          <a:off x="325996" y="1030220"/>
          <a:ext cx="8712968" cy="4991068"/>
        </p:xfrm>
        <a:graphic>
          <a:graphicData uri="http://schemas.openxmlformats.org/drawingml/2006/table">
            <a:tbl>
              <a:tblPr>
                <a:tableStyleId>{AF606853-7671-496A-8E4F-DF71F8EC918B}</a:tableStyleId>
              </a:tblPr>
              <a:tblGrid>
                <a:gridCol w="903238"/>
                <a:gridCol w="1806474"/>
                <a:gridCol w="6003256"/>
              </a:tblGrid>
              <a:tr h="6455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STT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+mn-lt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3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NĂM</a:t>
                      </a:r>
                      <a:endParaRPr kumimoji="0" lang="en-US" sz="3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NỘI DUNG</a:t>
                      </a:r>
                      <a:endParaRPr kumimoji="0" lang="en-US" sz="3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+mn-lt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2060"/>
                    </a:solidFill>
                  </a:tcPr>
                </a:tc>
              </a:tr>
              <a:tr h="8783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+mn-lt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1995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+mn-lt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GIẢM TỈ LỆ SINH 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+mn-lt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2349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GIẢM </a:t>
                      </a: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TỈ LỆ SINH + GIỮ CÂN BẰNG 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1160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+mn-lt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Từ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XƯA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đến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NAY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</a:rPr>
                        <a:t>LUÔN 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</a:rPr>
                        <a:t>NÓNG HỔI, BỨC THIẾT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</a:tr>
              <a:tr h="1116087"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b="1" smtClean="0"/>
                        <a:t>ĐÍCH</a:t>
                      </a:r>
                      <a:r>
                        <a:rPr lang="en-US" sz="3200" b="1" baseline="0" smtClean="0"/>
                        <a:t> </a:t>
                      </a:r>
                      <a:r>
                        <a:rPr lang="en-US" sz="3200" b="1" smtClean="0"/>
                        <a:t>HƯỚNG</a:t>
                      </a:r>
                      <a:r>
                        <a:rPr lang="en-US" sz="3200" b="1" baseline="0" smtClean="0"/>
                        <a:t> </a:t>
                      </a:r>
                      <a:r>
                        <a:rPr lang="en-US" sz="3200" b="1" dirty="0" smtClean="0"/>
                        <a:t>ĐẾN</a:t>
                      </a:r>
                      <a:endParaRPr lang="vi-VN" sz="3200" b="1" dirty="0"/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2400" b="1" dirty="0"/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TỈ LỆ DÂN SỐ VÀNG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CẢ THẾ GIỚI PHÁT TRIỂN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+mn-lt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4" name="Text Box 39"/>
          <p:cNvSpPr txBox="1">
            <a:spLocks noChangeArrowheads="1"/>
          </p:cNvSpPr>
          <p:nvPr/>
        </p:nvSpPr>
        <p:spPr bwMode="auto">
          <a:xfrm>
            <a:off x="34280" y="113050"/>
            <a:ext cx="9296400" cy="57964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>
            <a:outerShdw dist="35921" dir="2700000" sy="50000" kx="2115830" algn="bl" rotWithShape="0">
              <a:schemeClr val="bg2">
                <a:alpha val="80000"/>
              </a:schemeClr>
            </a:outerShdw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lnSpc>
                <a:spcPts val="3840"/>
              </a:lnSpc>
              <a:spcAft>
                <a:spcPts val="0"/>
              </a:spcAft>
              <a:defRPr/>
            </a:pPr>
            <a:r>
              <a:rPr lang="en-US" sz="32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TOÁN DÂN SỐ</a:t>
            </a:r>
          </a:p>
        </p:txBody>
      </p:sp>
    </p:spTree>
    <p:extLst>
      <p:ext uri="{BB962C8B-B14F-4D97-AF65-F5344CB8AC3E}">
        <p14:creationId xmlns:p14="http://schemas.microsoft.com/office/powerpoint/2010/main" val="280431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TÀI LIỆU CÔNG VIỆC\Saved Pictures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" y="4509120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395536" y="1124744"/>
            <a:ext cx="8208912" cy="224215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lnSpc>
                <a:spcPct val="110000"/>
              </a:lnSpc>
              <a:defRPr/>
            </a:pPr>
            <a:endParaRPr lang="en-US" sz="1500" b="1" dirty="0" smtClean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 eaLnBrk="1" hangingPunct="1">
              <a:lnSpc>
                <a:spcPct val="110000"/>
              </a:lnSpc>
              <a:defRPr/>
            </a:pPr>
            <a:r>
              <a:rPr lang="en-US" sz="5600" b="1" dirty="0" smtClean="0">
                <a:ln w="11430"/>
                <a:solidFill>
                  <a:srgbClr val="392C8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“</a:t>
            </a:r>
            <a:r>
              <a:rPr lang="en-US" sz="5600" b="1" dirty="0" err="1" smtClean="0">
                <a:ln w="11430"/>
                <a:solidFill>
                  <a:srgbClr val="392C8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Tỉ</a:t>
            </a:r>
            <a:r>
              <a:rPr lang="en-US" sz="5600" b="1" dirty="0" smtClean="0">
                <a:ln w="11430"/>
                <a:solidFill>
                  <a:srgbClr val="392C8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600" b="1" dirty="0" err="1" smtClean="0">
                <a:ln w="11430"/>
                <a:solidFill>
                  <a:srgbClr val="392C8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lệ</a:t>
            </a:r>
            <a:r>
              <a:rPr lang="en-US" sz="5600" b="1" dirty="0" smtClean="0">
                <a:ln w="11430"/>
                <a:solidFill>
                  <a:srgbClr val="392C8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600" b="1" dirty="0" err="1" smtClean="0">
                <a:ln w="11430"/>
                <a:solidFill>
                  <a:srgbClr val="392C8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dân</a:t>
            </a:r>
            <a:r>
              <a:rPr lang="en-US" sz="5600" b="1" dirty="0" smtClean="0">
                <a:ln w="11430"/>
                <a:solidFill>
                  <a:srgbClr val="392C8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600" b="1" dirty="0" err="1" smtClean="0">
                <a:ln w="11430"/>
                <a:solidFill>
                  <a:srgbClr val="392C8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số</a:t>
            </a:r>
            <a:r>
              <a:rPr lang="en-US" sz="5600" b="1" dirty="0" smtClean="0">
                <a:ln w="11430"/>
                <a:solidFill>
                  <a:srgbClr val="392C8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600" b="1" dirty="0" err="1" smtClean="0">
                <a:ln w="11430"/>
                <a:solidFill>
                  <a:srgbClr val="392C8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vàng</a:t>
            </a:r>
            <a:r>
              <a:rPr lang="en-US" sz="5600" b="1" dirty="0" smtClean="0">
                <a:ln w="11430"/>
                <a:solidFill>
                  <a:srgbClr val="392C8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 eaLnBrk="1" hangingPunct="1">
              <a:lnSpc>
                <a:spcPct val="110000"/>
              </a:lnSpc>
              <a:defRPr/>
            </a:pPr>
            <a:r>
              <a:rPr lang="en-US" sz="5600" b="1" dirty="0" err="1" smtClean="0">
                <a:ln w="11430"/>
                <a:solidFill>
                  <a:srgbClr val="392C8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Đất</a:t>
            </a:r>
            <a:r>
              <a:rPr lang="en-US" sz="5600" b="1" dirty="0" smtClean="0">
                <a:ln w="11430"/>
                <a:solidFill>
                  <a:srgbClr val="392C8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600" b="1" dirty="0" err="1" smtClean="0">
                <a:ln w="11430"/>
                <a:solidFill>
                  <a:srgbClr val="392C8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nước</a:t>
            </a:r>
            <a:r>
              <a:rPr lang="en-US" sz="5600" b="1" dirty="0" smtClean="0">
                <a:ln w="11430"/>
                <a:solidFill>
                  <a:srgbClr val="392C8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600" b="1" dirty="0" err="1" smtClean="0">
                <a:ln w="11430"/>
                <a:solidFill>
                  <a:srgbClr val="392C8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càng</a:t>
            </a:r>
            <a:r>
              <a:rPr lang="en-US" sz="5600" b="1" dirty="0" smtClean="0">
                <a:ln w="11430"/>
                <a:solidFill>
                  <a:srgbClr val="392C8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600" b="1" dirty="0" err="1" smtClean="0">
                <a:ln w="11430"/>
                <a:solidFill>
                  <a:srgbClr val="392C8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phát</a:t>
            </a:r>
            <a:r>
              <a:rPr lang="en-US" sz="5600" b="1" dirty="0" smtClean="0">
                <a:ln w="11430"/>
                <a:solidFill>
                  <a:srgbClr val="392C8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600" b="1" dirty="0" err="1" smtClean="0">
                <a:ln w="11430"/>
                <a:solidFill>
                  <a:srgbClr val="392C8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triển</a:t>
            </a:r>
            <a:r>
              <a:rPr lang="en-US" sz="5600" b="1" dirty="0" smtClean="0">
                <a:ln w="11430"/>
                <a:solidFill>
                  <a:srgbClr val="392C8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en-US" sz="5600" b="1" dirty="0">
              <a:ln w="11430"/>
              <a:solidFill>
                <a:srgbClr val="392C88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153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44">
            <a:extLst>
              <a:ext uri="{FF2B5EF4-FFF2-40B4-BE49-F238E27FC236}">
                <a16:creationId xmlns:a16="http://schemas.microsoft.com/office/drawing/2014/main" xmlns="" id="{574C78A6-2F29-4592-B31D-79299520C9F5}"/>
              </a:ext>
            </a:extLst>
          </p:cNvPr>
          <p:cNvSpPr/>
          <p:nvPr/>
        </p:nvSpPr>
        <p:spPr>
          <a:xfrm>
            <a:off x="4949512" y="2481782"/>
            <a:ext cx="3517642" cy="231812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96E5D8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bg1"/>
              </a:solidFill>
            </a:endParaRPr>
          </a:p>
        </p:txBody>
      </p:sp>
      <p:sp>
        <p:nvSpPr>
          <p:cNvPr id="6" name="Round Diagonal Corner Rectangle 1">
            <a:extLst>
              <a:ext uri="{FF2B5EF4-FFF2-40B4-BE49-F238E27FC236}">
                <a16:creationId xmlns:a16="http://schemas.microsoft.com/office/drawing/2014/main" xmlns="" id="{723730BD-EBB5-4755-9664-CD3C86098852}"/>
              </a:ext>
            </a:extLst>
          </p:cNvPr>
          <p:cNvSpPr/>
          <p:nvPr/>
        </p:nvSpPr>
        <p:spPr>
          <a:xfrm>
            <a:off x="395536" y="2481782"/>
            <a:ext cx="3486898" cy="2318127"/>
          </a:xfrm>
          <a:prstGeom prst="round2Diag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bg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D09B8755-ACB9-4442-A91D-E0258E1B3B88}"/>
              </a:ext>
            </a:extLst>
          </p:cNvPr>
          <p:cNvSpPr/>
          <p:nvPr/>
        </p:nvSpPr>
        <p:spPr>
          <a:xfrm>
            <a:off x="5436098" y="2794459"/>
            <a:ext cx="276009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n,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/>
            <a:endParaRPr lang="en-US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01329408-9D06-488E-B1E1-B15AE6AE72DC}"/>
              </a:ext>
            </a:extLst>
          </p:cNvPr>
          <p:cNvSpPr/>
          <p:nvPr/>
        </p:nvSpPr>
        <p:spPr>
          <a:xfrm>
            <a:off x="755577" y="2800820"/>
            <a:ext cx="288031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SG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SG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SG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SG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SG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8987" y="1268762"/>
            <a:ext cx="5181227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HƯỚNG DẪN HỌC BÀI</a:t>
            </a:r>
            <a:endParaRPr lang="vi-VN" sz="3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902255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560" y="1471322"/>
            <a:ext cx="7920880" cy="850107"/>
          </a:xfrm>
        </p:spPr>
        <p:txBody>
          <a:bodyPr>
            <a:noAutofit/>
          </a:bodyPr>
          <a:lstStyle/>
          <a:p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  <a:t>Hướng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  <a:t>dẫn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  <a:t>chuẩn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  <a:t>bị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  <a:t>bài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  <a:t>mới</a:t>
            </a:r>
            <a:r>
              <a:rPr lang="vi-VN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  <a:t/>
            </a:r>
            <a:br>
              <a:rPr lang="vi-VN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</a:br>
            <a:endParaRPr lang="vi-VN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latin typeface="+mn-lt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>
          <a:xfrm>
            <a:off x="467544" y="1855365"/>
            <a:ext cx="8136904" cy="4525963"/>
          </a:xfrm>
        </p:spPr>
        <p:txBody>
          <a:bodyPr>
            <a:normAutofit/>
          </a:bodyPr>
          <a:lstStyle/>
          <a:p>
            <a:pPr algn="just"/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Nhóm</a:t>
            </a:r>
            <a:r>
              <a:rPr lang="en-US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1, 2: </a:t>
            </a:r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Vẽ</a:t>
            </a:r>
            <a:r>
              <a:rPr lang="en-US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sơ</a:t>
            </a:r>
            <a:r>
              <a:rPr lang="en-US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đồ</a:t>
            </a:r>
            <a:r>
              <a:rPr lang="en-US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tư</a:t>
            </a:r>
            <a:r>
              <a:rPr lang="en-US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duy</a:t>
            </a:r>
            <a:r>
              <a:rPr lang="en-US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công</a:t>
            </a:r>
            <a:r>
              <a:rPr lang="en-US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dụng</a:t>
            </a:r>
            <a:r>
              <a:rPr lang="en-US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dấu</a:t>
            </a:r>
            <a:r>
              <a:rPr lang="en-US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ngoặc</a:t>
            </a:r>
            <a:r>
              <a:rPr lang="en-US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đơn</a:t>
            </a:r>
            <a:r>
              <a:rPr lang="en-US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</a:t>
            </a:r>
            <a:r>
              <a:rPr lang="en-US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dấu</a:t>
            </a:r>
            <a:r>
              <a:rPr lang="en-US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hai</a:t>
            </a:r>
            <a:r>
              <a:rPr lang="en-US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chấm</a:t>
            </a:r>
            <a:endParaRPr lang="en-US" sz="3600" b="1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/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Nhóm</a:t>
            </a:r>
            <a:r>
              <a:rPr lang="en-US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3, 4: </a:t>
            </a:r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Sưu</a:t>
            </a:r>
            <a:r>
              <a:rPr lang="en-US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tầm</a:t>
            </a:r>
            <a:r>
              <a:rPr lang="en-US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câu</a:t>
            </a:r>
            <a:r>
              <a:rPr lang="en-US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chuyện</a:t>
            </a:r>
            <a:r>
              <a:rPr lang="en-US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sử</a:t>
            </a:r>
            <a:r>
              <a:rPr lang="en-US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dụng</a:t>
            </a:r>
            <a:r>
              <a:rPr lang="en-US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dấu</a:t>
            </a:r>
            <a:r>
              <a:rPr lang="en-US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hai</a:t>
            </a:r>
            <a:r>
              <a:rPr lang="en-US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chấm</a:t>
            </a:r>
            <a:r>
              <a:rPr lang="en-US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</a:t>
            </a:r>
            <a:r>
              <a:rPr lang="en-US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ngoặc</a:t>
            </a:r>
            <a:r>
              <a:rPr lang="en-US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đơn</a:t>
            </a:r>
            <a:r>
              <a:rPr lang="en-US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tạo</a:t>
            </a:r>
            <a:r>
              <a:rPr lang="en-US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cách</a:t>
            </a:r>
            <a:r>
              <a:rPr lang="en-US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hiểu</a:t>
            </a:r>
            <a:r>
              <a:rPr lang="en-US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bất</a:t>
            </a:r>
            <a:r>
              <a:rPr lang="en-US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ngờ</a:t>
            </a:r>
            <a:r>
              <a:rPr lang="en-US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thú</a:t>
            </a:r>
            <a:r>
              <a:rPr lang="en-US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vị</a:t>
            </a:r>
            <a:r>
              <a:rPr lang="en-US" sz="36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en-US" sz="3600" b="1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164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1043610" y="1052737"/>
            <a:ext cx="7504113" cy="2384425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16579"/>
              </a:avLst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3600" b="1" kern="10" dirty="0">
                <a:ln/>
                <a:solidFill>
                  <a:srgbClr val="FF0000"/>
                </a:solidFill>
                <a:latin typeface=".VnTime"/>
                <a:cs typeface="Arial" charset="0"/>
              </a:rPr>
              <a:t>Ch©n thµnh c¶m ¬n</a:t>
            </a:r>
          </a:p>
          <a:p>
            <a:pPr algn="ctr">
              <a:defRPr/>
            </a:pPr>
            <a:r>
              <a:rPr lang="pt-BR" sz="3600" b="1" kern="10" dirty="0">
                <a:ln/>
                <a:solidFill>
                  <a:srgbClr val="FF0000"/>
                </a:solidFill>
                <a:latin typeface=".VnTime"/>
                <a:cs typeface="Arial" charset="0"/>
              </a:rPr>
              <a:t> c¸c thÇy c« gi¸o vµ c¸c em häc sinh!</a:t>
            </a:r>
            <a:endParaRPr lang="en-US" sz="3600" b="1" kern="10" dirty="0">
              <a:ln/>
              <a:solidFill>
                <a:srgbClr val="FF0000"/>
              </a:solidFill>
              <a:latin typeface=".VnTime"/>
              <a:cs typeface="Arial" charset="0"/>
            </a:endParaRPr>
          </a:p>
        </p:txBody>
      </p:sp>
      <p:pic>
        <p:nvPicPr>
          <p:cNvPr id="9218" name="Picture 2" descr="D:\TÀI LIỆU CÔNG VIỆC\Saved Pictures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" y="4509120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16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him dân số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9514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11"/>
          <p:cNvSpPr txBox="1">
            <a:spLocks noChangeArrowheads="1"/>
          </p:cNvSpPr>
          <p:nvPr/>
        </p:nvSpPr>
        <p:spPr bwMode="auto">
          <a:xfrm>
            <a:off x="251520" y="356660"/>
            <a:ext cx="8610600" cy="37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Tx/>
              <a:buChar char="-"/>
              <a:defRPr/>
            </a:pPr>
            <a:r>
              <a:rPr lang="en-US" altLang="en-US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alt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alt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altLang="en-US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spcBef>
                <a:spcPct val="50000"/>
              </a:spcBef>
              <a:buFontTx/>
              <a:buChar char="-"/>
              <a:defRPr/>
            </a:pPr>
            <a:r>
              <a:rPr lang="en-US" altLang="en-US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alt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altLang="en-US" sz="1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altLang="en-US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altLang="en-US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altLang="en-US" b="1" i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dung </a:t>
            </a:r>
            <a:r>
              <a:rPr lang="en-US" altLang="en-US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171" name="Picture 8" descr="Cau hoi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468893"/>
            <a:ext cx="20240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43376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800" b="1" i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HOẠT CẢNH </a:t>
            </a:r>
            <a:br>
              <a:rPr lang="en-US" sz="3800" b="1" i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</a:br>
            <a:r>
              <a:rPr lang="en-US" sz="3800" b="1" i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ÂU CƠ VÀ CÁC CON</a:t>
            </a:r>
            <a:endParaRPr lang="en-US" sz="3800" b="1" i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9"/>
            <a:ext cx="8712968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956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9" name="Rectangle 19"/>
          <p:cNvSpPr>
            <a:spLocks noChangeArrowheads="1"/>
          </p:cNvSpPr>
          <p:nvPr/>
        </p:nvSpPr>
        <p:spPr bwMode="auto">
          <a:xfrm>
            <a:off x="7235894" y="5205216"/>
            <a:ext cx="1371600" cy="400110"/>
          </a:xfrm>
          <a:prstGeom prst="rect">
            <a:avLst/>
          </a:prstGeom>
          <a:solidFill>
            <a:srgbClr val="0000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Đáp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án</a:t>
            </a:r>
            <a:endParaRPr lang="en-US" altLang="en-US" sz="20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8195" name="Text Box 23"/>
          <p:cNvSpPr txBox="1">
            <a:spLocks noChangeArrowheads="1"/>
          </p:cNvSpPr>
          <p:nvPr/>
        </p:nvSpPr>
        <p:spPr bwMode="auto">
          <a:xfrm>
            <a:off x="6248400" y="6477001"/>
            <a:ext cx="106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vi-VN" altLang="en-US">
              <a:latin typeface="Arial" charset="0"/>
              <a:cs typeface="Arial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-171513" y="5405271"/>
            <a:ext cx="44083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rial" charset="0"/>
              </a:rPr>
              <a:t>Có</a:t>
            </a:r>
            <a:r>
              <a:rPr lang="en-US" altLang="en-US" sz="40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rial" charset="0"/>
              </a:rPr>
              <a:t> </a:t>
            </a:r>
            <a:r>
              <a:rPr lang="en-US" altLang="en-US" sz="40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rial" charset="0"/>
              </a:rPr>
              <a:t>nếp</a:t>
            </a:r>
            <a:r>
              <a:rPr lang="en-US" altLang="en-US" sz="40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rial" charset="0"/>
              </a:rPr>
              <a:t> </a:t>
            </a:r>
            <a:r>
              <a:rPr lang="en-US" altLang="en-US" sz="40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rial" charset="0"/>
              </a:rPr>
              <a:t>có</a:t>
            </a:r>
            <a:r>
              <a:rPr lang="en-US" altLang="en-US" sz="40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rial" charset="0"/>
              </a:rPr>
              <a:t> </a:t>
            </a:r>
            <a:r>
              <a:rPr lang="en-US" altLang="en-US" sz="40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rial" charset="0"/>
              </a:rPr>
              <a:t>tẻ</a:t>
            </a:r>
            <a:endParaRPr lang="en-US" altLang="en-US" sz="40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773" y="2772413"/>
            <a:ext cx="4909992" cy="32344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4278"/>
            <a:ext cx="4858312" cy="32712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539553" y="3085033"/>
            <a:ext cx="162416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0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Gạo</a:t>
            </a:r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tẻ</a:t>
            </a:r>
            <a:endParaRPr lang="en-US" sz="40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1" y="2509605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6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Gạo</a:t>
            </a:r>
            <a:r>
              <a:rPr lang="en-US" sz="36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nếp</a:t>
            </a:r>
            <a:endParaRPr lang="en-US" sz="36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008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3"/>
          <p:cNvSpPr txBox="1">
            <a:spLocks noChangeArrowheads="1"/>
          </p:cNvSpPr>
          <p:nvPr/>
        </p:nvSpPr>
        <p:spPr bwMode="auto">
          <a:xfrm>
            <a:off x="6248400" y="6477001"/>
            <a:ext cx="106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vi-VN" altLang="en-US">
              <a:latin typeface="Arial" charset="0"/>
              <a:cs typeface="Arial" charset="0"/>
            </a:endParaRPr>
          </a:p>
        </p:txBody>
      </p:sp>
      <p:sp>
        <p:nvSpPr>
          <p:cNvPr id="9219" name="AutoShape 2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229600" y="6248400"/>
            <a:ext cx="685800" cy="6096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pic>
        <p:nvPicPr>
          <p:cNvPr id="9220" name="Picture 8" descr="C:\Users\Administrator\Desktop\GVG\trờ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43" y="133164"/>
            <a:ext cx="6401273" cy="4077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1" descr="C:\Users\Administrator\Desktop\GVG\VOI, C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515" y="2852936"/>
            <a:ext cx="5551487" cy="4108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Rectangle 2"/>
          <p:cNvSpPr txBox="1">
            <a:spLocks noChangeArrowheads="1"/>
          </p:cNvSpPr>
          <p:nvPr/>
        </p:nvSpPr>
        <p:spPr bwMode="auto">
          <a:xfrm rot="21009379">
            <a:off x="3348991" y="2702432"/>
            <a:ext cx="165482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en-US" sz="3200" b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SINH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" y="4777434"/>
            <a:ext cx="385191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Arial" charset="0"/>
              </a:rPr>
              <a:t>Trời sinh voi, trời sinh cỏ</a:t>
            </a:r>
          </a:p>
        </p:txBody>
      </p:sp>
    </p:spTree>
    <p:extLst>
      <p:ext uri="{BB962C8B-B14F-4D97-AF65-F5344CB8AC3E}">
        <p14:creationId xmlns:p14="http://schemas.microsoft.com/office/powerpoint/2010/main" val="126580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23"/>
          <p:cNvSpPr txBox="1">
            <a:spLocks noChangeArrowheads="1"/>
          </p:cNvSpPr>
          <p:nvPr/>
        </p:nvSpPr>
        <p:spPr bwMode="auto">
          <a:xfrm>
            <a:off x="6248400" y="6477001"/>
            <a:ext cx="106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vi-VN" altLang="en-US">
              <a:latin typeface="Arial" charset="0"/>
              <a:cs typeface="Arial" charset="0"/>
            </a:endParaRPr>
          </a:p>
        </p:txBody>
      </p:sp>
      <p:sp>
        <p:nvSpPr>
          <p:cNvPr id="26" name="WordArt 10"/>
          <p:cNvSpPr>
            <a:spLocks noChangeArrowheads="1" noChangeShapeType="1" noTextEdit="1"/>
          </p:cNvSpPr>
          <p:nvPr>
            <p:custDataLst>
              <p:tags r:id="rId1"/>
            </p:custDataLst>
          </p:nvPr>
        </p:nvSpPr>
        <p:spPr bwMode="auto">
          <a:xfrm>
            <a:off x="1547664" y="5847347"/>
            <a:ext cx="6487616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31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9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Con </a:t>
            </a:r>
            <a:r>
              <a:rPr lang="vi-VN" sz="9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đàn,</a:t>
            </a:r>
            <a:r>
              <a:rPr lang="en-US" sz="9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9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cháu </a:t>
            </a:r>
            <a:r>
              <a:rPr lang="vi-VN" sz="9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đống</a:t>
            </a:r>
            <a:endParaRPr lang="en-US" sz="900" b="1" kern="1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247" name="Picture 8" descr="C:\Users\Administrator\Desktop\GVG\con chá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603448"/>
            <a:ext cx="6009476" cy="416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9" descr="C:\Users\Administrator\Desktop\GVG\đàn ghi t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93060"/>
            <a:ext cx="3643288" cy="205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3686335"/>
            <a:ext cx="3018607" cy="216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4515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8915" y="1844825"/>
            <a:ext cx="84805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 TOÁN DÂN SỐ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6782" y="1177590"/>
            <a:ext cx="1397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Tiết 51</a:t>
            </a:r>
            <a:endParaRPr lang="en-US" sz="32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876" y="3117341"/>
            <a:ext cx="4800600" cy="3711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13365" y="3398169"/>
            <a:ext cx="1916871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</a:t>
            </a:r>
            <a:r>
              <a:rPr lang="en-US" sz="2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Thái</a:t>
            </a:r>
            <a:r>
              <a:rPr lang="en-US" sz="2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An -</a:t>
            </a:r>
            <a:endParaRPr lang="en-US" sz="28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980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463117" y="1700808"/>
            <a:ext cx="6768752" cy="241296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10000"/>
              </a:lnSpc>
              <a:defRPr/>
            </a:pPr>
            <a:r>
              <a:rPr lang="en-US" sz="4800" b="1" dirty="0" err="1" smtClean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Nhóm</a:t>
            </a:r>
            <a:r>
              <a:rPr lang="en-US" sz="4800" b="1" dirty="0" smtClean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</a:t>
            </a:r>
            <a:endParaRPr lang="en-US" b="1" dirty="0">
              <a:ln w="11430"/>
              <a:solidFill>
                <a:srgbClr val="F79646">
                  <a:lumMod val="75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rial" pitchFamily="34" charset="0"/>
            </a:endParaRPr>
          </a:p>
          <a:p>
            <a:pPr algn="ctr">
              <a:spcBef>
                <a:spcPts val="600"/>
              </a:spcBef>
              <a:defRPr/>
            </a:pPr>
            <a:r>
              <a:rPr lang="en-US" sz="3600" b="1" dirty="0" err="1" smtClean="0">
                <a:ln w="11430"/>
                <a:solidFill>
                  <a:prstClr val="black"/>
                </a:solidFill>
              </a:rPr>
              <a:t>Tìm</a:t>
            </a:r>
            <a:r>
              <a:rPr lang="en-US" sz="3600" b="1" dirty="0" smtClean="0">
                <a:ln w="11430"/>
                <a:solidFill>
                  <a:prstClr val="black"/>
                </a:solidFill>
              </a:rPr>
              <a:t> </a:t>
            </a:r>
            <a:r>
              <a:rPr lang="en-US" sz="3600" b="1" dirty="0" err="1" smtClean="0">
                <a:ln w="11430"/>
                <a:solidFill>
                  <a:prstClr val="black"/>
                </a:solidFill>
              </a:rPr>
              <a:t>hiểu</a:t>
            </a:r>
            <a:r>
              <a:rPr lang="en-US" sz="3600" b="1" dirty="0" smtClean="0">
                <a:ln w="11430"/>
                <a:solidFill>
                  <a:prstClr val="black"/>
                </a:solidFill>
              </a:rPr>
              <a:t> </a:t>
            </a:r>
            <a:r>
              <a:rPr lang="en-US" sz="3600" b="1" dirty="0" err="1" smtClean="0">
                <a:ln w="11430"/>
                <a:solidFill>
                  <a:prstClr val="black"/>
                </a:solidFill>
              </a:rPr>
              <a:t>khái</a:t>
            </a:r>
            <a:r>
              <a:rPr lang="en-US" sz="3600" b="1" dirty="0" smtClean="0">
                <a:ln w="11430"/>
                <a:solidFill>
                  <a:prstClr val="black"/>
                </a:solidFill>
              </a:rPr>
              <a:t> </a:t>
            </a:r>
            <a:r>
              <a:rPr lang="en-US" sz="3600" b="1" dirty="0" err="1" smtClean="0">
                <a:ln w="11430"/>
                <a:solidFill>
                  <a:prstClr val="black"/>
                </a:solidFill>
              </a:rPr>
              <a:t>quát</a:t>
            </a:r>
            <a:r>
              <a:rPr lang="en-US" sz="3600" b="1" dirty="0" smtClean="0">
                <a:ln w="11430"/>
                <a:solidFill>
                  <a:prstClr val="black"/>
                </a:solidFill>
              </a:rPr>
              <a:t> </a:t>
            </a:r>
            <a:r>
              <a:rPr lang="en-US" sz="3600" b="1" dirty="0" err="1" smtClean="0">
                <a:ln w="11430"/>
                <a:solidFill>
                  <a:prstClr val="black"/>
                </a:solidFill>
              </a:rPr>
              <a:t>văn</a:t>
            </a:r>
            <a:r>
              <a:rPr lang="en-US" sz="3600" b="1" dirty="0" smtClean="0">
                <a:ln w="11430"/>
                <a:solidFill>
                  <a:prstClr val="black"/>
                </a:solidFill>
              </a:rPr>
              <a:t> </a:t>
            </a:r>
            <a:r>
              <a:rPr lang="en-US" sz="3600" b="1" dirty="0" err="1" smtClean="0">
                <a:ln w="11430"/>
                <a:solidFill>
                  <a:prstClr val="black"/>
                </a:solidFill>
              </a:rPr>
              <a:t>bản</a:t>
            </a:r>
            <a:endParaRPr lang="en-US" sz="3600" b="1" dirty="0" smtClean="0">
              <a:ln w="11430"/>
              <a:solidFill>
                <a:prstClr val="black"/>
              </a:solidFill>
            </a:endParaRPr>
          </a:p>
          <a:p>
            <a:pPr algn="ctr">
              <a:spcBef>
                <a:spcPts val="600"/>
              </a:spcBef>
              <a:defRPr/>
            </a:pPr>
            <a:r>
              <a:rPr lang="en-US" sz="3600" b="1" dirty="0" smtClean="0">
                <a:ln w="11430"/>
                <a:solidFill>
                  <a:prstClr val="black"/>
                </a:solidFill>
              </a:rPr>
              <a:t> “</a:t>
            </a:r>
            <a:r>
              <a:rPr lang="en-US" sz="3600" b="1" dirty="0" err="1" smtClean="0">
                <a:ln w="11430"/>
                <a:solidFill>
                  <a:prstClr val="black"/>
                </a:solidFill>
              </a:rPr>
              <a:t>Bài</a:t>
            </a:r>
            <a:r>
              <a:rPr lang="en-US" sz="3600" b="1" dirty="0" smtClean="0">
                <a:ln w="11430"/>
                <a:solidFill>
                  <a:prstClr val="black"/>
                </a:solidFill>
              </a:rPr>
              <a:t> </a:t>
            </a:r>
            <a:r>
              <a:rPr lang="en-US" sz="3600" b="1" dirty="0" err="1" smtClean="0">
                <a:ln w="11430"/>
                <a:solidFill>
                  <a:prstClr val="black"/>
                </a:solidFill>
              </a:rPr>
              <a:t>toán</a:t>
            </a:r>
            <a:r>
              <a:rPr lang="en-US" sz="3600" b="1" dirty="0" smtClean="0">
                <a:ln w="11430"/>
                <a:solidFill>
                  <a:prstClr val="black"/>
                </a:solidFill>
              </a:rPr>
              <a:t> </a:t>
            </a:r>
            <a:r>
              <a:rPr lang="en-US" sz="3600" b="1" dirty="0" err="1" smtClean="0">
                <a:ln w="11430"/>
                <a:solidFill>
                  <a:prstClr val="black"/>
                </a:solidFill>
              </a:rPr>
              <a:t>dân</a:t>
            </a:r>
            <a:r>
              <a:rPr lang="en-US" sz="3600" b="1" dirty="0" smtClean="0">
                <a:ln w="11430"/>
                <a:solidFill>
                  <a:prstClr val="black"/>
                </a:solidFill>
              </a:rPr>
              <a:t> </a:t>
            </a:r>
            <a:r>
              <a:rPr lang="en-US" sz="3600" b="1" dirty="0" err="1" smtClean="0">
                <a:ln w="11430"/>
                <a:solidFill>
                  <a:prstClr val="black"/>
                </a:solidFill>
              </a:rPr>
              <a:t>số</a:t>
            </a:r>
            <a:r>
              <a:rPr lang="en-US" sz="3600" b="1" dirty="0" smtClean="0">
                <a:ln w="11430"/>
                <a:solidFill>
                  <a:prstClr val="black"/>
                </a:solidFill>
              </a:rPr>
              <a:t>”</a:t>
            </a:r>
          </a:p>
          <a:p>
            <a:pPr>
              <a:spcBef>
                <a:spcPts val="600"/>
              </a:spcBef>
              <a:defRPr/>
            </a:pPr>
            <a:endParaRPr lang="en-US" sz="1100" b="1" i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553893"/>
      </p:ext>
    </p:extLst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B9DAF4DF-C3DE-4951-94DD-1D38DDAB420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B9DAF4DF-C3DE-4951-94DD-1D38DDAB4207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1167</TotalTime>
  <Words>640</Words>
  <Application>Microsoft Office PowerPoint</Application>
  <PresentationFormat>On-screen Show (4:3)</PresentationFormat>
  <Paragraphs>138</Paragraphs>
  <Slides>40</Slides>
  <Notes>10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  </vt:lpstr>
      <vt:lpstr>PowerPoint Presentation</vt:lpstr>
      <vt:lpstr>PowerPoint Presentation</vt:lpstr>
      <vt:lpstr>PowerPoint Presentation</vt:lpstr>
      <vt:lpstr>PowerPoint Presentation</vt:lpstr>
      <vt:lpstr>Hướng dẫn chuẩn bị bài mới </vt:lpstr>
      <vt:lpstr>PowerPoint Presentation</vt:lpstr>
      <vt:lpstr>PowerPoint Presentation</vt:lpstr>
      <vt:lpstr>HOẠT CẢNH  ÂU CƠ VÀ CÁC CON</vt:lpstr>
    </vt:vector>
  </TitlesOfParts>
  <Company>Truong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21AK22</cp:lastModifiedBy>
  <cp:revision>135</cp:revision>
  <dcterms:created xsi:type="dcterms:W3CDTF">2020-11-27T13:45:55Z</dcterms:created>
  <dcterms:modified xsi:type="dcterms:W3CDTF">2020-11-30T02:01:26Z</dcterms:modified>
</cp:coreProperties>
</file>