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7"/>
  </p:notesMasterIdLst>
  <p:sldIdLst>
    <p:sldId id="256" r:id="rId4"/>
    <p:sldId id="301" r:id="rId5"/>
    <p:sldId id="265" r:id="rId6"/>
    <p:sldId id="307" r:id="rId7"/>
    <p:sldId id="318" r:id="rId8"/>
    <p:sldId id="306" r:id="rId9"/>
    <p:sldId id="305" r:id="rId10"/>
    <p:sldId id="302" r:id="rId11"/>
    <p:sldId id="303" r:id="rId12"/>
    <p:sldId id="304" r:id="rId13"/>
    <p:sldId id="308" r:id="rId14"/>
    <p:sldId id="309" r:id="rId15"/>
    <p:sldId id="310" r:id="rId16"/>
    <p:sldId id="311" r:id="rId17"/>
    <p:sldId id="317" r:id="rId18"/>
    <p:sldId id="312" r:id="rId19"/>
    <p:sldId id="274" r:id="rId20"/>
    <p:sldId id="315" r:id="rId21"/>
    <p:sldId id="316" r:id="rId22"/>
    <p:sldId id="319" r:id="rId23"/>
    <p:sldId id="278" r:id="rId24"/>
    <p:sldId id="313" r:id="rId25"/>
    <p:sldId id="262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87"/>
  </p:normalViewPr>
  <p:slideViewPr>
    <p:cSldViewPr>
      <p:cViewPr varScale="1">
        <p:scale>
          <a:sx n="72" d="100"/>
          <a:sy n="72" d="100"/>
        </p:scale>
        <p:origin x="800" y="19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pPr/>
              <a:t>2020. 10. 31.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30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0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488" y="1029278"/>
            <a:ext cx="6286512" cy="1080120"/>
          </a:xfrm>
        </p:spPr>
        <p:txBody>
          <a:bodyPr/>
          <a:lstStyle/>
          <a:p>
            <a:pPr lvl="0"/>
            <a:r>
              <a:rPr lang="vi-VN" altLang="ko-KR" dirty="0" smtClean="0">
                <a:latin typeface="Amazone" pitchFamily="34" charset="0"/>
                <a:ea typeface="Amazone" pitchFamily="34" charset="0"/>
                <a:cs typeface="Amazone" pitchFamily="34" charset="0"/>
              </a:rPr>
              <a:t>Chương 2: Phản ứng hóa học</a:t>
            </a:r>
            <a:endParaRPr lang="en-US" altLang="ko-KR" dirty="0">
              <a:latin typeface="Amazone" pitchFamily="34" charset="0"/>
              <a:ea typeface="Amazone" pitchFamily="34" charset="0"/>
              <a:cs typeface="Amazone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86050" y="1142990"/>
            <a:ext cx="57955" cy="2286016"/>
            <a:chOff x="3424672" y="2643758"/>
            <a:chExt cx="283232" cy="1584176"/>
          </a:xfrm>
        </p:grpSpPr>
        <p:sp>
          <p:nvSpPr>
            <p:cNvPr id="7" name="Rectangle 6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2804654" y="1995686"/>
            <a:ext cx="6215106" cy="108012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Amazone" pitchFamily="34" charset="0"/>
                <a:cs typeface="Times New Roman" pitchFamily="18" charset="0"/>
              </a:rPr>
              <a:t>BÀI</a:t>
            </a:r>
            <a:r>
              <a:rPr kumimoji="0" lang="vi-VN" altLang="ko-K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Amazone" pitchFamily="34" charset="0"/>
                <a:cs typeface="Times New Roman" pitchFamily="18" charset="0"/>
              </a:rPr>
              <a:t> 12: SỰ BIẾN ĐỔI CHẤT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Amazon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2858"/>
            <a:ext cx="9144000" cy="413808"/>
          </a:xfrm>
        </p:spPr>
        <p:txBody>
          <a:bodyPr/>
          <a:lstStyle/>
          <a:p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Xích xe đạp bị han gỉ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d6.jpg"/>
          <p:cNvPicPr>
            <a:picLocks noChangeAspect="1"/>
          </p:cNvPicPr>
          <p:nvPr/>
        </p:nvPicPr>
        <p:blipFill>
          <a:blip r:embed="rId2"/>
          <a:srcRect l="15455"/>
          <a:stretch>
            <a:fillRect/>
          </a:stretch>
        </p:blipFill>
        <p:spPr>
          <a:xfrm>
            <a:off x="714348" y="1000114"/>
            <a:ext cx="3803172" cy="3000396"/>
          </a:xfrm>
          <a:prstGeom prst="rect">
            <a:avLst/>
          </a:prstGeom>
        </p:spPr>
      </p:pic>
      <p:pic>
        <p:nvPicPr>
          <p:cNvPr id="5" name="Picture 4" descr="b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332" y="1000114"/>
            <a:ext cx="3938937" cy="3000396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-32" y="4372520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hóa học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tượng sương mù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863409"/>
            <a:ext cx="6215106" cy="3494291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-32" y="4372520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vật lí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ăn bị ôi thiu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-32" y="4286262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hóa học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bd4.jpg"/>
          <p:cNvPicPr>
            <a:picLocks noChangeAspect="1"/>
          </p:cNvPicPr>
          <p:nvPr/>
        </p:nvPicPr>
        <p:blipFill>
          <a:blip r:embed="rId2"/>
          <a:srcRect l="13187"/>
          <a:stretch>
            <a:fillRect/>
          </a:stretch>
        </p:blipFill>
        <p:spPr>
          <a:xfrm>
            <a:off x="666737" y="1000114"/>
            <a:ext cx="3762387" cy="2886953"/>
          </a:xfrm>
          <a:prstGeom prst="rect">
            <a:avLst/>
          </a:prstGeom>
        </p:spPr>
      </p:pic>
      <p:pic>
        <p:nvPicPr>
          <p:cNvPr id="7" name="Picture 6" descr="bd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0114"/>
            <a:ext cx="415446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Cháy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rừng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-32" y="4286262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hóa học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bd10.jpg"/>
          <p:cNvPicPr>
            <a:picLocks noChangeAspect="1"/>
          </p:cNvPicPr>
          <p:nvPr/>
        </p:nvPicPr>
        <p:blipFill>
          <a:blip r:embed="rId2"/>
          <a:srcRect l="19298" r="8772"/>
          <a:stretch>
            <a:fillRect/>
          </a:stretch>
        </p:blipFill>
        <p:spPr>
          <a:xfrm>
            <a:off x="1000100" y="1087234"/>
            <a:ext cx="3571900" cy="2913276"/>
          </a:xfrm>
          <a:prstGeom prst="rect">
            <a:avLst/>
          </a:prstGeom>
        </p:spPr>
      </p:pic>
      <p:pic>
        <p:nvPicPr>
          <p:cNvPr id="6" name="Picture 5" descr="bd12.jpg"/>
          <p:cNvPicPr>
            <a:picLocks noChangeAspect="1"/>
          </p:cNvPicPr>
          <p:nvPr/>
        </p:nvPicPr>
        <p:blipFill>
          <a:blip r:embed="rId3"/>
          <a:srcRect t="7679" r="23003"/>
          <a:stretch>
            <a:fillRect/>
          </a:stretch>
        </p:blipFill>
        <p:spPr>
          <a:xfrm>
            <a:off x="4643438" y="1082185"/>
            <a:ext cx="3714776" cy="2898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9.jpg"/>
          <p:cNvPicPr>
            <a:picLocks noChangeAspect="1"/>
          </p:cNvPicPr>
          <p:nvPr/>
        </p:nvPicPr>
        <p:blipFill>
          <a:blip r:embed="rId2"/>
          <a:srcRect l="6990" r="3891"/>
          <a:stretch>
            <a:fillRect/>
          </a:stretch>
        </p:blipFill>
        <p:spPr>
          <a:xfrm>
            <a:off x="754157" y="1071551"/>
            <a:ext cx="3817843" cy="2839661"/>
          </a:xfrm>
          <a:prstGeom prst="rect">
            <a:avLst/>
          </a:prstGeom>
        </p:spPr>
      </p:pic>
      <p:sp>
        <p:nvSpPr>
          <p:cNvPr id="6" name="Text Placeholder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tóc bóng đèn sáng khi có dòng điện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 descr="bd11.jpg"/>
          <p:cNvPicPr>
            <a:picLocks noChangeAspect="1"/>
          </p:cNvPicPr>
          <p:nvPr/>
        </p:nvPicPr>
        <p:blipFill>
          <a:blip r:embed="rId3"/>
          <a:srcRect l="5128" r="5982"/>
          <a:stretch>
            <a:fillRect/>
          </a:stretch>
        </p:blipFill>
        <p:spPr>
          <a:xfrm>
            <a:off x="4643438" y="1071552"/>
            <a:ext cx="3786214" cy="2839643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-32" y="4372520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vật lí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000114"/>
            <a:ext cx="5143536" cy="3218384"/>
          </a:xfrm>
          <a:prstGeom prst="rect">
            <a:avLst/>
          </a:prstGeom>
        </p:spPr>
      </p:pic>
      <p:sp>
        <p:nvSpPr>
          <p:cNvPr id="5" name="Text Placeholder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Chuối</a:t>
            </a:r>
            <a:r>
              <a:rPr kumimoji="0" lang="vi-VN" sz="3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chín dần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-32" y="4372520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hóa học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00114"/>
            <a:ext cx="5646776" cy="3141661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2400" y="275878"/>
            <a:ext cx="9144000" cy="57606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0" y="214296"/>
            <a:ext cx="9144000" cy="57606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vi-V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 trơi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-32" y="4286262"/>
            <a:ext cx="9144000" cy="413808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tượng hóa học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7620" y="2500312"/>
            <a:ext cx="1428760" cy="5760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vi-VN" altLang="ko-KR" sz="2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HT vật lý</a:t>
            </a:r>
            <a:endParaRPr lang="ko-KR" altLang="en-US" sz="2200" dirty="0">
              <a:solidFill>
                <a:schemeClr val="accent1">
                  <a:lumMod val="50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8115224">
            <a:off x="982983" y="169545"/>
            <a:ext cx="2761468" cy="334451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3727880">
            <a:off x="5682277" y="-35142"/>
            <a:ext cx="2480921" cy="371358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6941636">
            <a:off x="5613396" y="1969208"/>
            <a:ext cx="2503673" cy="3258928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566671">
            <a:off x="924262" y="1888322"/>
            <a:ext cx="2615626" cy="3514058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28662" y="12144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Sự thay đổi kích thước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10" y="35004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357188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3702" y="12144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Sự thay đổi trạng thái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00826" y="350044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Sự thay đổi nhiệt độ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4348" y="364332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Sự thay đổi hình dạng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7620" y="2500312"/>
            <a:ext cx="1357322" cy="5760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vi-VN" altLang="ko-KR" sz="2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HT hóa học</a:t>
            </a:r>
            <a:endParaRPr lang="ko-KR" altLang="en-US" sz="2200" dirty="0">
              <a:solidFill>
                <a:schemeClr val="accent1">
                  <a:lumMod val="50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 rot="18115224">
            <a:off x="982983" y="169545"/>
            <a:ext cx="2761468" cy="334451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 rot="3727880">
            <a:off x="5682277" y="-35142"/>
            <a:ext cx="2480921" cy="371358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 rot="6941636">
            <a:off x="5613396" y="1969208"/>
            <a:ext cx="2503673" cy="3258928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 rot="14566671">
            <a:off x="924262" y="1888322"/>
            <a:ext cx="2615626" cy="3514058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28662" y="1214428"/>
            <a:ext cx="150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Sự đổi màu dung dịch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0826" y="12144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Có sự tạo thành chất khí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10" y="350044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Có sự tạo thành kết tủa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7950" y="357188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Tính chất của hỗn hợp thay đổi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ookman" pitchFamily="18" charset="0"/>
              <a:cs typeface="Book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28610"/>
            <a:ext cx="9144000" cy="576064"/>
          </a:xfrm>
        </p:spPr>
        <p:txBody>
          <a:bodyPr/>
          <a:lstStyle/>
          <a:p>
            <a:r>
              <a:rPr lang="vi-VN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Quá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43306" y="1214428"/>
            <a:ext cx="521497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sz="2000" dirty="0" smtClean="0">
                <a:latin typeface="Times New Roman" pitchFamily="18" charset="0"/>
                <a:cs typeface="Times New Roman" pitchFamily="18" charset="0"/>
              </a:rPr>
              <a:t>Khi đốt nến (làm bằng parafin)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vi-VN" altLang="en-US" sz="2000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sz="2000" dirty="0" smtClean="0">
                <a:latin typeface="Times New Roman" pitchFamily="18" charset="0"/>
                <a:cs typeface="Times New Roman" pitchFamily="18" charset="0"/>
              </a:rPr>
              <a:t>Nhờ có oxi trong không khí, </a:t>
            </a:r>
            <a:r>
              <a:rPr lang="vi-VN" altLang="en-US" sz="2000" u="sng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cacbon </a:t>
            </a:r>
            <a:r>
              <a:rPr lang="vi-VN" altLang="en-US" sz="2000" u="sng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ioxit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cacbonic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d13.jpg"/>
          <p:cNvPicPr>
            <a:picLocks noChangeAspect="1"/>
          </p:cNvPicPr>
          <p:nvPr/>
        </p:nvPicPr>
        <p:blipFill>
          <a:blip r:embed="rId2"/>
          <a:srcRect l="5367" r="15924"/>
          <a:stretch>
            <a:fillRect/>
          </a:stretch>
        </p:blipFill>
        <p:spPr>
          <a:xfrm>
            <a:off x="428596" y="1357304"/>
            <a:ext cx="3143272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5471"/>
            <a:ext cx="9144000" cy="576064"/>
          </a:xfrm>
        </p:spPr>
        <p:txBody>
          <a:bodyPr/>
          <a:lstStyle/>
          <a:p>
            <a:r>
              <a:rPr lang="vi-VN" altLang="ko-KR" dirty="0" smtClean="0"/>
              <a:t>Tính chất của c</a:t>
            </a:r>
            <a:r>
              <a:rPr lang="vi-VN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hất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094" y="1635647"/>
            <a:ext cx="25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4944854" y="1635647"/>
            <a:ext cx="25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24742" y="1831425"/>
            <a:ext cx="327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sz="32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chất vật lí</a:t>
            </a:r>
            <a:endParaRPr lang="en-US" altLang="ko-KR" sz="32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6352" y="183142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 chất hóa học</a:t>
            </a:r>
            <a:endParaRPr lang="en-US" altLang="ko-KR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rapezoid 28">
            <a:extLst>
              <a:ext uri="{FF2B5EF4-FFF2-40B4-BE49-F238E27FC236}">
                <a16:creationId xmlns="" xmlns:a16="http://schemas.microsoft.com/office/drawing/2014/main" id="{0749219F-DCC0-4C1C-BED2-200D2BFD78C9}"/>
              </a:ext>
            </a:extLst>
          </p:cNvPr>
          <p:cNvSpPr>
            <a:spLocks noChangeAspect="1"/>
          </p:cNvSpPr>
          <p:nvPr/>
        </p:nvSpPr>
        <p:spPr>
          <a:xfrm>
            <a:off x="6072198" y="981557"/>
            <a:ext cx="489209" cy="592871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25">
            <a:extLst>
              <a:ext uri="{FF2B5EF4-FFF2-40B4-BE49-F238E27FC236}">
                <a16:creationId xmlns="" xmlns:a16="http://schemas.microsoft.com/office/drawing/2014/main" id="{C75429AD-CD0A-48DA-ACCD-DC72559DCCFE}"/>
              </a:ext>
            </a:extLst>
          </p:cNvPr>
          <p:cNvSpPr>
            <a:spLocks noChangeAspect="1"/>
          </p:cNvSpPr>
          <p:nvPr/>
        </p:nvSpPr>
        <p:spPr>
          <a:xfrm>
            <a:off x="2267744" y="981557"/>
            <a:ext cx="592064" cy="592871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26362" y="2539979"/>
            <a:ext cx="345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-Trạng thái: Rắn, lỏng, khí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-Màu sắc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-Tính tan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-Nhiệt độ sôi, nóng chảy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-Khối lượng riêng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-Tính dẫn điện,...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0542" y="2416199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Khả năng biến đổi thành chất khác</a:t>
            </a:r>
          </a:p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Khả năng bị phân hủy</a:t>
            </a:r>
          </a:p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Tính cháy được</a:t>
            </a:r>
            <a:r>
              <a:rPr lang="en-GB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GB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0562" y="2555936"/>
            <a:ext cx="28359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sz="40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vi-VN" altLang="ko-KR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 tượng vật lí</a:t>
            </a:r>
            <a:endParaRPr lang="en-US" altLang="ko-KR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1440" y="2491759"/>
            <a:ext cx="33179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ko-KR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pPr algn="ctr"/>
            <a:r>
              <a:rPr lang="vi-VN" altLang="ko-KR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 tượng hóa học</a:t>
            </a:r>
            <a:endParaRPr lang="en-US" altLang="ko-KR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57266" y="823914"/>
            <a:ext cx="7258072" cy="35337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án:</a:t>
            </a: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 tượng vật lí: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Nến chảy lỏng thấm vào bấc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Nến lỏng chuyển thành hơi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 tượng hóa học: Hơi nến cháy trong 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khí tạo ra cacbonđioxit và hơi nước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281174"/>
            <a:ext cx="9144000" cy="576064"/>
          </a:xfrm>
        </p:spPr>
        <p:txBody>
          <a:bodyPr/>
          <a:lstStyle/>
          <a:p>
            <a:r>
              <a:rPr lang="vi-VN" altLang="ko-KR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  –  HẠI</a:t>
            </a:r>
            <a:endParaRPr lang="ko-KR" altLang="en-US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23630" y="1928808"/>
            <a:ext cx="648370" cy="2143140"/>
            <a:chOff x="4630955" y="3880561"/>
            <a:chExt cx="914400" cy="1945207"/>
          </a:xfrm>
        </p:grpSpPr>
        <p:sp>
          <p:nvSpPr>
            <p:cNvPr id="5" name="Right Triangle 4"/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4709448" y="1928808"/>
            <a:ext cx="648370" cy="2153400"/>
            <a:chOff x="4630955" y="3880561"/>
            <a:chExt cx="914400" cy="1945207"/>
          </a:xfrm>
        </p:grpSpPr>
        <p:sp>
          <p:nvSpPr>
            <p:cNvPr id="8" name="Right Triangle 7"/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1" name="Picture 30" descr="bd8.jpg"/>
          <p:cNvPicPr>
            <a:picLocks noChangeAspect="1"/>
          </p:cNvPicPr>
          <p:nvPr/>
        </p:nvPicPr>
        <p:blipFill>
          <a:blip r:embed="rId2" cstate="print"/>
          <a:srcRect l="17129" t="9973" r="6568" b="6924"/>
          <a:stretch>
            <a:fillRect/>
          </a:stretch>
        </p:blipFill>
        <p:spPr>
          <a:xfrm>
            <a:off x="5668626" y="3048250"/>
            <a:ext cx="3071834" cy="1880954"/>
          </a:xfrm>
          <a:prstGeom prst="rect">
            <a:avLst/>
          </a:prstGeom>
        </p:spPr>
      </p:pic>
      <p:pic>
        <p:nvPicPr>
          <p:cNvPr id="32" name="Picture 31" descr="bd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000114"/>
            <a:ext cx="3025451" cy="2000264"/>
          </a:xfrm>
          <a:prstGeom prst="rect">
            <a:avLst/>
          </a:prstGeom>
        </p:spPr>
      </p:pic>
      <p:pic>
        <p:nvPicPr>
          <p:cNvPr id="33" name="Picture 32" descr="b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71816"/>
            <a:ext cx="2833684" cy="1773076"/>
          </a:xfrm>
          <a:prstGeom prst="rect">
            <a:avLst/>
          </a:prstGeom>
        </p:spPr>
      </p:pic>
      <p:pic>
        <p:nvPicPr>
          <p:cNvPr id="34" name="Picture 33" descr="bd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071552"/>
            <a:ext cx="2913406" cy="19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347614"/>
            <a:ext cx="849694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 -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Em hãy lấy các ví dụ về biến đổi mà e</a:t>
            </a:r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m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 biết xung quanh chúng ta? </a:t>
            </a:r>
            <a:endParaRPr lang="vi-VN" sz="3200" dirty="0">
              <a:solidFill>
                <a:schemeClr val="accent1">
                  <a:lumMod val="50000"/>
                </a:schemeClr>
              </a:solidFill>
              <a:latin typeface="Bookman" pitchFamily="18" charset="0"/>
              <a:ea typeface="Bookman" pitchFamily="18" charset="0"/>
              <a:cs typeface="Bookman" pitchFamily="18" charset="0"/>
            </a:endParaRPr>
          </a:p>
          <a:p>
            <a:pPr algn="ctr"/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-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Biến đổi đó thuộc hiện tượng vật lí h</a:t>
            </a:r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a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y </a:t>
            </a:r>
            <a:endParaRPr lang="vi-VN" sz="3200" dirty="0" smtClean="0">
              <a:solidFill>
                <a:schemeClr val="accent1">
                  <a:lumMod val="50000"/>
                </a:schemeClr>
              </a:solidFill>
              <a:latin typeface="Bookman" pitchFamily="18" charset="0"/>
              <a:ea typeface="Bookman" pitchFamily="18" charset="0"/>
              <a:cs typeface="Bookman" pitchFamily="18" charset="0"/>
            </a:endParaRPr>
          </a:p>
          <a:p>
            <a:pPr algn="ctr"/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hiện tượng hóa học? </a:t>
            </a:r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Bookman" pitchFamily="18" charset="0"/>
                <a:ea typeface="Bookman" pitchFamily="18" charset="0"/>
                <a:cs typeface="Bookman" pitchFamily="18" charset="0"/>
              </a:rPr>
              <a:t>Nó có lợi hay có hại.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Bookman" pitchFamily="18" charset="0"/>
              <a:ea typeface="Bookman" pitchFamily="18" charset="0"/>
              <a:cs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848" y="2357436"/>
            <a:ext cx="2736303" cy="576063"/>
          </a:xfrm>
        </p:spPr>
        <p:txBody>
          <a:bodyPr/>
          <a:lstStyle/>
          <a:p>
            <a:r>
              <a:rPr lang="en-US" altLang="ko-KR" dirty="0"/>
              <a:t>Thank </a:t>
            </a:r>
            <a:r>
              <a:rPr lang="en-US" altLang="ko-KR" dirty="0" smtClean="0"/>
              <a:t>you</a:t>
            </a:r>
            <a:r>
              <a:rPr lang="vi-VN" altLang="ko-KR" dirty="0" smtClean="0"/>
              <a:t> 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91234"/>
              </p:ext>
            </p:extLst>
          </p:nvPr>
        </p:nvGraphicFramePr>
        <p:xfrm>
          <a:off x="0" y="1"/>
          <a:ext cx="9144000" cy="5143498"/>
        </p:xfrm>
        <a:graphic>
          <a:graphicData uri="http://schemas.openxmlformats.org/drawingml/2006/table">
            <a:tbl>
              <a:tblPr/>
              <a:tblGrid>
                <a:gridCol w="485522"/>
                <a:gridCol w="1581818"/>
                <a:gridCol w="1192696"/>
                <a:gridCol w="3699114"/>
                <a:gridCol w="1151182"/>
                <a:gridCol w="1033668"/>
              </a:tblGrid>
              <a:tr h="4874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STT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Thí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20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b="0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(có</a:t>
                      </a:r>
                      <a:r>
                        <a:rPr lang="vi-VN" sz="2000" b="0" i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chất mới tạo thành hay không)</a:t>
                      </a:r>
                      <a:endParaRPr lang="en-GB" sz="2000" b="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 tượng </a:t>
                      </a:r>
                      <a:endParaRPr lang="en-GB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0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r>
                        <a:rPr lang="vi-VN" sz="2000" b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lý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2000" b="1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óa</a:t>
                      </a:r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en-GB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biến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đổi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nước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en-GB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biến đổi của đường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trong nước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GB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phân hủy đường bởi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nhiệt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2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Nung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hỗn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hợp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20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bột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sắt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(Fe)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2000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bột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lưu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huỳnh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(S) 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Trước</a:t>
                      </a: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khi đốt nóng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72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</a:t>
                      </a: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khi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</a:t>
                      </a:r>
                      <a:r>
                        <a:rPr lang="vi-VN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ốt</a:t>
                      </a:r>
                      <a:r>
                        <a:rPr lang="vi-VN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nóng</a:t>
                      </a:r>
                      <a:endParaRPr lang="en-GB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4600" y="160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Chảy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lỏng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41600" y="298346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Đông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đặc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29200" y="158046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Bay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hơi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43488" y="298346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Ngưng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itchFamily="18" charset="0"/>
              </a:rPr>
              <a:t>tụ</a:t>
            </a:r>
            <a:endParaRPr lang="en-US" altLang="vi-VN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4282" y="214296"/>
            <a:ext cx="44259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vi-VN" altLang="vi-VN" sz="3000" b="1" i="1" u="sng" dirty="0" smtClean="0">
                <a:solidFill>
                  <a:srgbClr val="C00000"/>
                </a:solidFill>
                <a:latin typeface="Times New Roman" pitchFamily="18" charset="0"/>
              </a:rPr>
              <a:t>1. Sự biến đổi của nước</a:t>
            </a:r>
            <a:endParaRPr lang="en-US" altLang="vi-VN" sz="3000" b="1" i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0" name="Picture 17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020633"/>
            <a:ext cx="87090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900" y="3763833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797637"/>
            <a:ext cx="1879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6888" y="3764169"/>
            <a:ext cx="1725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52274"/>
            <a:ext cx="7710458" cy="3476864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4282" y="214296"/>
            <a:ext cx="67866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vi-VN" altLang="vi-VN" sz="3000" b="1" i="1" u="sng" dirty="0" smtClean="0">
                <a:solidFill>
                  <a:srgbClr val="C00000"/>
                </a:solidFill>
                <a:latin typeface="Times New Roman" pitchFamily="18" charset="0"/>
              </a:rPr>
              <a:t>2. Sự biến đổi của đường trong nước</a:t>
            </a:r>
            <a:endParaRPr lang="en-US" altLang="vi-VN" sz="3000" b="1" i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y2mate.com - phan_huy_duong_boi_nhiet_TbVpdFb9Pv4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976" y="-18"/>
            <a:ext cx="6858048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y2mate.com - sat_bot_tac_dung_voi_luu_huynh_bot_O89_ced9Sj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06" y="39942"/>
            <a:ext cx="9024015" cy="507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3764"/>
              </p:ext>
            </p:extLst>
          </p:nvPr>
        </p:nvGraphicFramePr>
        <p:xfrm>
          <a:off x="500033" y="518049"/>
          <a:ext cx="8215370" cy="4053992"/>
        </p:xfrm>
        <a:graphic>
          <a:graphicData uri="http://schemas.openxmlformats.org/drawingml/2006/table">
            <a:tbl>
              <a:tblPr/>
              <a:tblGrid>
                <a:gridCol w="436215"/>
                <a:gridCol w="1421174"/>
                <a:gridCol w="1071570"/>
                <a:gridCol w="3323446"/>
                <a:gridCol w="1034272"/>
                <a:gridCol w="928693"/>
              </a:tblGrid>
              <a:tr h="346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STT</a:t>
                      </a:r>
                      <a:endParaRPr lang="en-GB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Thí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nghiệm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18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0" i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(có</a:t>
                      </a:r>
                      <a:r>
                        <a:rPr lang="vi-VN" sz="1400" b="0" i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chất mới tạo thành hay không?)</a:t>
                      </a:r>
                      <a:endParaRPr lang="en-GB" sz="1400" b="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 tượng </a:t>
                      </a:r>
                      <a:endParaRPr lang="en-GB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4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r>
                        <a:rPr lang="vi-VN" sz="1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lí</a:t>
                      </a:r>
                      <a:endParaRPr lang="en-GB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1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óa</a:t>
                      </a:r>
                      <a:r>
                        <a:rPr lang="en-US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học</a:t>
                      </a:r>
                      <a:r>
                        <a:rPr lang="en-US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GB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en-GB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biến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đổi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nước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Rắn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Lỏng - Khí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en-GB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biến đổi của đường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trong nước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Rắn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→ Lỏng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GB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phân hủy đường bởi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nhiệt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Đường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bị chuyển thành than (màu đen) và có giọt nước trên thành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ống nghiệm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Nung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hỗn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hợp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bột</a:t>
                      </a:r>
                      <a:r>
                        <a:rPr lang="en-U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sắt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(Fe)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vi-VN" sz="18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bột</a:t>
                      </a:r>
                      <a:r>
                        <a:rPr lang="en-US" sz="18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lưu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huỳnh</a:t>
                      </a:r>
                      <a:r>
                        <a:rPr lang="en-US" sz="1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(S) </a:t>
                      </a:r>
                      <a:endParaRPr lang="en-GB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Trước</a:t>
                      </a:r>
                      <a:r>
                        <a:rPr lang="vi-VN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khi đốt nóng</a:t>
                      </a:r>
                      <a:endParaRPr lang="en-GB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Bị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nam châm hút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Sau</a:t>
                      </a:r>
                      <a:r>
                        <a:rPr lang="vi-VN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khi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</a:t>
                      </a:r>
                      <a:r>
                        <a:rPr lang="vi-VN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ốt</a:t>
                      </a:r>
                      <a:r>
                        <a:rPr lang="vi-VN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nóng</a:t>
                      </a:r>
                      <a:endParaRPr lang="en-GB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-Tạo thành chất rắn màu xám</a:t>
                      </a:r>
                      <a:endParaRPr lang="en-US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Không</a:t>
                      </a:r>
                      <a:r>
                        <a:rPr lang="vi-VN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bị nam châm hút</a:t>
                      </a: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68" marR="438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0" y="257858"/>
            <a:ext cx="9144000" cy="576064"/>
          </a:xfrm>
        </p:spPr>
        <p:txBody>
          <a:bodyPr/>
          <a:lstStyle/>
          <a:p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SỰ BIẾN ĐỔI CHẤT</a:t>
            </a:r>
            <a:endParaRPr lang="en-GB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048398"/>
            <a:ext cx="2835932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vi-VN" altLang="ko-KR" sz="2800" b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 tượng vật lí</a:t>
            </a:r>
            <a:endParaRPr lang="en-US" altLang="ko-KR" sz="28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1048398"/>
            <a:ext cx="3214710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vi-VN" altLang="ko-KR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tượng hóa học</a:t>
            </a:r>
            <a:endParaRPr lang="en-US" altLang="ko-KR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1228"/>
              </p:ext>
            </p:extLst>
          </p:nvPr>
        </p:nvGraphicFramePr>
        <p:xfrm>
          <a:off x="1214415" y="1729161"/>
          <a:ext cx="3000396" cy="2805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1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5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788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012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ko-K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vi-VN" altLang="ko-KR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altLang="ko-K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r>
                        <a:rPr lang="vi-VN" altLang="ko-KR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chất biến đổi mà vẫn giữ nguyên là chất ban đầu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9432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5114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1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356153"/>
              </p:ext>
            </p:extLst>
          </p:nvPr>
        </p:nvGraphicFramePr>
        <p:xfrm>
          <a:off x="4786314" y="1757951"/>
          <a:ext cx="3214710" cy="2799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2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6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25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477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ko-K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vi-VN" altLang="ko-KR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altLang="ko-K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iện</a:t>
                      </a:r>
                      <a:r>
                        <a:rPr lang="vi-VN" altLang="ko-KR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tượng chất biến đổi có tạo ra chất khác</a:t>
                      </a:r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272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460"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0"/>
                        </a:lnSpc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730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2200" b="1" dirty="0">
                        <a:solidFill>
                          <a:srgbClr val="00582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81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28" y="378619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tạo ra chất mới</a:t>
            </a:r>
            <a:endParaRPr lang="ko-KR" alt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37147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ko-KR" b="1" dirty="0" smtClean="0">
                <a:solidFill>
                  <a:srgbClr val="005828"/>
                </a:solidFill>
                <a:latin typeface="Times New Roman" pitchFamily="18" charset="0"/>
                <a:cs typeface="Times New Roman" pitchFamily="18" charset="0"/>
              </a:rPr>
              <a:t>Có tạo ra chất mới</a:t>
            </a:r>
            <a:endParaRPr lang="ko-KR" altLang="en-US" b="1" dirty="0" smtClean="0">
              <a:solidFill>
                <a:srgbClr val="00582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624</Words>
  <Application>Microsoft Macintosh PowerPoint</Application>
  <PresentationFormat>On-screen Show (16:9)</PresentationFormat>
  <Paragraphs>134</Paragraphs>
  <Slides>23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Amazone</vt:lpstr>
      <vt:lpstr>Arial Unicode MS</vt:lpstr>
      <vt:lpstr>Bookman</vt:lpstr>
      <vt:lpstr>Calibri</vt:lpstr>
      <vt:lpstr>Symbol</vt:lpstr>
      <vt:lpstr>Times New Roman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Microsoft Office User</cp:lastModifiedBy>
  <cp:revision>104</cp:revision>
  <dcterms:created xsi:type="dcterms:W3CDTF">2016-12-05T23:26:54Z</dcterms:created>
  <dcterms:modified xsi:type="dcterms:W3CDTF">2020-10-31T03:01:41Z</dcterms:modified>
</cp:coreProperties>
</file>