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688" r:id="rId3"/>
    <p:sldMasterId id="2147483690" r:id="rId4"/>
    <p:sldMasterId id="2147483692" r:id="rId5"/>
  </p:sldMasterIdLst>
  <p:notesMasterIdLst>
    <p:notesMasterId r:id="rId36"/>
  </p:notesMasterIdLst>
  <p:sldIdLst>
    <p:sldId id="354" r:id="rId6"/>
    <p:sldId id="357" r:id="rId7"/>
    <p:sldId id="347" r:id="rId8"/>
    <p:sldId id="358" r:id="rId9"/>
    <p:sldId id="355" r:id="rId10"/>
    <p:sldId id="359" r:id="rId11"/>
    <p:sldId id="360" r:id="rId12"/>
    <p:sldId id="361" r:id="rId13"/>
    <p:sldId id="332" r:id="rId14"/>
    <p:sldId id="362" r:id="rId15"/>
    <p:sldId id="316" r:id="rId16"/>
    <p:sldId id="281" r:id="rId17"/>
    <p:sldId id="283" r:id="rId18"/>
    <p:sldId id="342" r:id="rId19"/>
    <p:sldId id="363" r:id="rId20"/>
    <p:sldId id="364" r:id="rId21"/>
    <p:sldId id="326" r:id="rId22"/>
    <p:sldId id="365" r:id="rId23"/>
    <p:sldId id="366" r:id="rId24"/>
    <p:sldId id="368" r:id="rId25"/>
    <p:sldId id="369" r:id="rId26"/>
    <p:sldId id="370" r:id="rId27"/>
    <p:sldId id="367" r:id="rId28"/>
    <p:sldId id="371" r:id="rId29"/>
    <p:sldId id="373" r:id="rId30"/>
    <p:sldId id="345" r:id="rId31"/>
    <p:sldId id="352" r:id="rId32"/>
    <p:sldId id="314" r:id="rId33"/>
    <p:sldId id="374" r:id="rId34"/>
    <p:sldId id="37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5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  <p:cmAuthor id="2" name="NGOC ANH" initials="NA" lastIdx="3" clrIdx="1">
    <p:extLst>
      <p:ext uri="{19B8F6BF-5375-455C-9EA6-DF929625EA0E}">
        <p15:presenceInfo xmlns:p15="http://schemas.microsoft.com/office/powerpoint/2012/main" userId="NGOC AN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00A9A5"/>
    <a:srgbClr val="0FB7BD"/>
    <a:srgbClr val="BEE5E8"/>
    <a:srgbClr val="7ED1D6"/>
    <a:srgbClr val="7DCFD4"/>
    <a:srgbClr val="008A80"/>
    <a:srgbClr val="00B2A5"/>
    <a:srgbClr val="FFDAAB"/>
    <a:srgbClr val="CB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97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22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76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892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247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4250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8508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881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1669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8540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88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072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570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22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1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5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3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22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866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358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992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229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85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5EC3E-CB71-43F0-BA88-7D36D50C3B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E88F5D-BC85-4D2A-8AD8-4567B994E3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73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6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6.png"/><Relationship Id="rId5" Type="http://schemas.openxmlformats.org/officeDocument/2006/relationships/image" Target="../media/image23.jpe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8.jpeg"/><Relationship Id="rId5" Type="http://schemas.openxmlformats.org/officeDocument/2006/relationships/image" Target="../media/image23.jpeg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media" Target="../media/media2.mp3"/><Relationship Id="rId7" Type="http://schemas.openxmlformats.org/officeDocument/2006/relationships/image" Target="../media/image2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27.sv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1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24.svg"/><Relationship Id="rId10" Type="http://schemas.openxmlformats.org/officeDocument/2006/relationships/image" Target="../media/image27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4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24.svg"/><Relationship Id="rId10" Type="http://schemas.openxmlformats.org/officeDocument/2006/relationships/image" Target="../media/image27.sv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svg"/><Relationship Id="rId18" Type="http://schemas.openxmlformats.org/officeDocument/2006/relationships/image" Target="../media/image11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7" Type="http://schemas.openxmlformats.org/officeDocument/2006/relationships/image" Target="../media/image10.jpeg"/><Relationship Id="rId2" Type="http://schemas.openxmlformats.org/officeDocument/2006/relationships/image" Target="../media/image3.png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Relationship Id="rId1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1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24.svg"/><Relationship Id="rId10" Type="http://schemas.openxmlformats.org/officeDocument/2006/relationships/image" Target="../media/image27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1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24.svg"/><Relationship Id="rId10" Type="http://schemas.openxmlformats.org/officeDocument/2006/relationships/image" Target="../media/image27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1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24.svg"/><Relationship Id="rId10" Type="http://schemas.openxmlformats.org/officeDocument/2006/relationships/image" Target="../media/image27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svg"/><Relationship Id="rId13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12" Type="http://schemas.openxmlformats.org/officeDocument/2006/relationships/image" Target="../media/image90.sv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4.svg"/><Relationship Id="rId11" Type="http://schemas.openxmlformats.org/officeDocument/2006/relationships/image" Target="../media/image59.png"/><Relationship Id="rId5" Type="http://schemas.openxmlformats.org/officeDocument/2006/relationships/image" Target="../media/image56.png"/><Relationship Id="rId15" Type="http://schemas.openxmlformats.org/officeDocument/2006/relationships/image" Target="../media/image61.png"/><Relationship Id="rId10" Type="http://schemas.openxmlformats.org/officeDocument/2006/relationships/image" Target="../media/image88.svg"/><Relationship Id="rId4" Type="http://schemas.openxmlformats.org/officeDocument/2006/relationships/image" Target="../media/image82.svg"/><Relationship Id="rId9" Type="http://schemas.openxmlformats.org/officeDocument/2006/relationships/image" Target="../media/image58.png"/><Relationship Id="rId14" Type="http://schemas.openxmlformats.org/officeDocument/2006/relationships/image" Target="../media/image9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9.sv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sv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3" Type="http://schemas.openxmlformats.org/officeDocument/2006/relationships/image" Target="../media/image21.jpe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11" Type="http://schemas.openxmlformats.org/officeDocument/2006/relationships/image" Target="../media/image10.jpeg"/><Relationship Id="rId10" Type="http://schemas.openxmlformats.org/officeDocument/2006/relationships/image" Target="../media/image22.jpeg"/><Relationship Id="rId4" Type="http://schemas.openxmlformats.org/officeDocument/2006/relationships/image" Target="../media/image19.png"/><Relationship Id="rId9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Amazon.com : Teacher Created Resources Marquee Welcome Postcards (5486) :  Office Produc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281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36761" y="5098694"/>
            <a:ext cx="2453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041640" y="1550641"/>
            <a:ext cx="3730760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51" y="1184334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94411" y="1637853"/>
            <a:ext cx="288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5697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COMMUNITY SERVICE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14" name="Picture 2" descr="Bright Future School &amp; Academy - Home | Facebook">
            <a:extLst>
              <a:ext uri="{FF2B5EF4-FFF2-40B4-BE49-F238E27FC236}">
                <a16:creationId xmlns:a16="http://schemas.microsoft.com/office/drawing/2014/main" id="{537886CF-4049-4FB8-844B-A432988BA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640" y="2549240"/>
            <a:ext cx="3911725" cy="227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0E82077-EA37-4239-B27B-39A1542EC2A6}"/>
              </a:ext>
            </a:extLst>
          </p:cNvPr>
          <p:cNvSpPr/>
          <p:nvPr/>
        </p:nvSpPr>
        <p:spPr>
          <a:xfrm>
            <a:off x="4273074" y="4931902"/>
            <a:ext cx="3499326" cy="6598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I. READING</a:t>
            </a:r>
            <a:endParaRPr lang="en-GB" sz="4800" b="1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5781C5-4464-4F00-BAC3-C219B70FCBCD}"/>
              </a:ext>
            </a:extLst>
          </p:cNvPr>
          <p:cNvSpPr txBox="1"/>
          <p:nvPr/>
        </p:nvSpPr>
        <p:spPr>
          <a:xfrm>
            <a:off x="1850065" y="5758515"/>
            <a:ext cx="9633098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Projects in Bright Future School</a:t>
            </a:r>
          </a:p>
        </p:txBody>
      </p:sp>
    </p:spTree>
    <p:extLst>
      <p:ext uri="{BB962C8B-B14F-4D97-AF65-F5344CB8AC3E}">
        <p14:creationId xmlns:p14="http://schemas.microsoft.com/office/powerpoint/2010/main" val="3040159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518573"/>
            <a:ext cx="5974783" cy="105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monthly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(adj/adv)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3737" y="414681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 smtClean="0"/>
              <a:t>hằng</a:t>
            </a:r>
            <a:r>
              <a:rPr lang="en-US" sz="3600" dirty="0" smtClean="0"/>
              <a:t> </a:t>
            </a:r>
            <a:r>
              <a:rPr lang="en-US" sz="3600" dirty="0" err="1"/>
              <a:t>tháng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816151" y="3038860"/>
            <a:ext cx="2295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vi-VN" sz="3600" b="1">
                <a:solidFill>
                  <a:srgbClr val="0FB7BD"/>
                </a:solidFill>
              </a:rPr>
              <a:t>ˈ</a:t>
            </a:r>
            <a:r>
              <a:rPr lang="vi-VN" sz="3600" b="1" smtClean="0">
                <a:solidFill>
                  <a:srgbClr val="0FB7BD"/>
                </a:solidFill>
              </a:rPr>
              <a:t>mʌnθli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monthly">
            <a:hlinkClick r:id="" action="ppaction://media"/>
            <a:extLst>
              <a:ext uri="{FF2B5EF4-FFF2-40B4-BE49-F238E27FC236}">
                <a16:creationId xmlns:a16="http://schemas.microsoft.com/office/drawing/2014/main" id="{754A79F4-4E6C-47E6-B763-65ACA56667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52287" y="5254764"/>
            <a:ext cx="1013791" cy="10137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1850" y="1979045"/>
            <a:ext cx="4741577" cy="361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16099" y="1589716"/>
            <a:ext cx="5231128" cy="101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proud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6707" y="3951881"/>
            <a:ext cx="4484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h</a:t>
            </a:r>
            <a:r>
              <a:rPr lang="en-US" sz="3600" dirty="0" err="1" smtClean="0"/>
              <a:t>ài</a:t>
            </a:r>
            <a:r>
              <a:rPr lang="en-US" sz="3600" dirty="0" smtClean="0"/>
              <a:t> </a:t>
            </a:r>
            <a:r>
              <a:rPr lang="en-US" sz="3600" dirty="0" err="1" smtClean="0"/>
              <a:t>lòng</a:t>
            </a:r>
            <a:r>
              <a:rPr lang="en-US" sz="3600" dirty="0" smtClean="0"/>
              <a:t>, </a:t>
            </a:r>
            <a:r>
              <a:rPr lang="en-US" sz="3600" dirty="0" err="1" smtClean="0"/>
              <a:t>tự</a:t>
            </a:r>
            <a:r>
              <a:rPr lang="en-US" sz="3600" dirty="0" smtClean="0"/>
              <a:t> </a:t>
            </a:r>
            <a:r>
              <a:rPr lang="en-US" sz="3600" dirty="0" err="1"/>
              <a:t>hào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797408" y="2955573"/>
            <a:ext cx="19736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vi-VN" sz="3600" b="1" dirty="0">
                <a:solidFill>
                  <a:srgbClr val="0FB7BD"/>
                </a:solidFill>
              </a:rPr>
              <a:t>praʊd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Dealing with Feeling Proud: Thomas, Isabel, Elsom, Clare: 9781432971168:  Amazon.com: Books">
            <a:extLst>
              <a:ext uri="{FF2B5EF4-FFF2-40B4-BE49-F238E27FC236}">
                <a16:creationId xmlns:a16="http://schemas.microsoft.com/office/drawing/2014/main" id="{26458EBB-22C2-404F-96D5-E9371E97C6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3"/>
          <a:stretch/>
        </p:blipFill>
        <p:spPr bwMode="auto">
          <a:xfrm>
            <a:off x="6592693" y="1744571"/>
            <a:ext cx="4853463" cy="4047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roud">
            <a:hlinkClick r:id="" action="ppaction://media"/>
            <a:extLst>
              <a:ext uri="{FF2B5EF4-FFF2-40B4-BE49-F238E27FC236}">
                <a16:creationId xmlns:a16="http://schemas.microsoft.com/office/drawing/2014/main" id="{BD6764A4-6CB8-4BB2-8FCF-11EF9B8E0E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32459" y="5032468"/>
            <a:ext cx="903514" cy="90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374146"/>
              </p:ext>
            </p:extLst>
          </p:nvPr>
        </p:nvGraphicFramePr>
        <p:xfrm>
          <a:off x="1014920" y="2800237"/>
          <a:ext cx="11160867" cy="2090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26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3765">
                  <a:extLst>
                    <a:ext uri="{9D8B030D-6E8A-4147-A177-3AD203B41FA5}">
                      <a16:colId xmlns:a16="http://schemas.microsoft.com/office/drawing/2014/main" val="2264851748"/>
                    </a:ext>
                  </a:extLst>
                </a:gridCol>
                <a:gridCol w="676066">
                  <a:extLst>
                    <a:ext uri="{9D8B030D-6E8A-4147-A177-3AD203B41FA5}">
                      <a16:colId xmlns:a16="http://schemas.microsoft.com/office/drawing/2014/main" val="3315843282"/>
                    </a:ext>
                  </a:extLst>
                </a:gridCol>
                <a:gridCol w="2084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21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kern="1200" dirty="0" smtClean="0">
                          <a:effectLst/>
                        </a:rPr>
                        <a:t>1. monthly</a:t>
                      </a:r>
                      <a:r>
                        <a:rPr lang="en-US" sz="4000" kern="1200" baseline="0" dirty="0" smtClean="0">
                          <a:effectLst/>
                        </a:rPr>
                        <a:t> </a:t>
                      </a:r>
                      <a:r>
                        <a:rPr lang="en-US" sz="4000" kern="1200" dirty="0" smtClean="0">
                          <a:effectLst/>
                        </a:rPr>
                        <a:t>(adj/</a:t>
                      </a:r>
                      <a:r>
                        <a:rPr lang="en-US" sz="4000" kern="1200" dirty="0" err="1" smtClean="0">
                          <a:effectLst/>
                        </a:rPr>
                        <a:t>adv</a:t>
                      </a:r>
                      <a:r>
                        <a:rPr lang="en-US" sz="4000" kern="1200" dirty="0" smtClean="0">
                          <a:effectLst/>
                        </a:rPr>
                        <a:t>):</a:t>
                      </a:r>
                      <a:endParaRPr lang="en-US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kern="1200" dirty="0" err="1" smtClean="0">
                          <a:effectLst/>
                        </a:rPr>
                        <a:t>hằng</a:t>
                      </a:r>
                      <a:r>
                        <a:rPr lang="en-US" sz="4000" kern="1200" dirty="0" smtClean="0">
                          <a:effectLst/>
                        </a:rPr>
                        <a:t> </a:t>
                      </a:r>
                      <a:r>
                        <a:rPr lang="en-US" sz="4000" kern="1200" dirty="0" err="1">
                          <a:effectLst/>
                        </a:rPr>
                        <a:t>tháng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800" kern="1200" dirty="0">
                          <a:effectLst/>
                        </a:rPr>
                        <a:t>/ˈ</a:t>
                      </a:r>
                      <a:r>
                        <a:rPr lang="vi-VN" sz="3800" kern="1200" dirty="0" smtClean="0">
                          <a:effectLst/>
                        </a:rPr>
                        <a:t>mʌnθli</a:t>
                      </a:r>
                      <a:r>
                        <a:rPr lang="vi-VN" sz="3800" kern="1200" dirty="0">
                          <a:effectLst/>
                        </a:rPr>
                        <a:t>/</a:t>
                      </a:r>
                      <a:endParaRPr lang="en-US" sz="3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8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kern="1200" dirty="0" smtClean="0">
                          <a:effectLst/>
                        </a:rPr>
                        <a:t>2. proud </a:t>
                      </a:r>
                      <a:r>
                        <a:rPr lang="en-US" sz="4000" kern="1200" dirty="0">
                          <a:effectLst/>
                        </a:rPr>
                        <a:t>(adj</a:t>
                      </a:r>
                      <a:r>
                        <a:rPr lang="en-US" sz="4000" kern="1200" dirty="0" smtClean="0">
                          <a:effectLst/>
                        </a:rPr>
                        <a:t>):</a:t>
                      </a:r>
                      <a:endParaRPr lang="en-US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kern="1200" dirty="0" err="1" smtClean="0">
                          <a:effectLst/>
                        </a:rPr>
                        <a:t>hài</a:t>
                      </a:r>
                      <a:r>
                        <a:rPr lang="en-US" sz="4000" kern="1200" baseline="0" dirty="0" smtClean="0">
                          <a:effectLst/>
                        </a:rPr>
                        <a:t> </a:t>
                      </a:r>
                      <a:r>
                        <a:rPr lang="en-US" sz="4000" kern="1200" baseline="0" dirty="0" err="1" smtClean="0">
                          <a:effectLst/>
                        </a:rPr>
                        <a:t>lòng</a:t>
                      </a:r>
                      <a:r>
                        <a:rPr lang="en-US" sz="4000" kern="1200" baseline="0" dirty="0" smtClean="0">
                          <a:effectLst/>
                        </a:rPr>
                        <a:t>, </a:t>
                      </a:r>
                      <a:r>
                        <a:rPr lang="en-US" sz="4000" kern="1200" dirty="0" err="1" smtClean="0">
                          <a:effectLst/>
                        </a:rPr>
                        <a:t>tự</a:t>
                      </a:r>
                      <a:r>
                        <a:rPr lang="en-US" sz="4000" kern="1200" dirty="0" smtClean="0">
                          <a:effectLst/>
                        </a:rPr>
                        <a:t> </a:t>
                      </a:r>
                      <a:r>
                        <a:rPr lang="en-US" sz="4000" kern="1200" dirty="0" err="1">
                          <a:effectLst/>
                        </a:rPr>
                        <a:t>hào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800" kern="1200" dirty="0">
                          <a:effectLst/>
                        </a:rPr>
                        <a:t>/praʊd/</a:t>
                      </a:r>
                      <a:endParaRPr lang="en-US" sz="3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2700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9708" y="-122307"/>
            <a:ext cx="11312584" cy="212365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857250" indent="-857250">
              <a:lnSpc>
                <a:spcPct val="150000"/>
              </a:lnSpc>
              <a:buAutoNum type="romanUcPeriod"/>
            </a:pPr>
            <a:r>
              <a:rPr lang="en-US" sz="4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  <a:p>
            <a:pPr>
              <a:lnSpc>
                <a:spcPct val="150000"/>
              </a:lnSpc>
            </a:pPr>
            <a:r>
              <a:rPr lang="en-US" sz="4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4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onthly">
            <a:hlinkClick r:id="" action="ppaction://media"/>
            <a:extLst>
              <a:ext uri="{FF2B5EF4-FFF2-40B4-BE49-F238E27FC236}">
                <a16:creationId xmlns:a16="http://schemas.microsoft.com/office/drawing/2014/main" id="{923C14DF-55D7-40E7-988B-9D6612106C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641" y="3084749"/>
            <a:ext cx="760851" cy="760851"/>
          </a:xfrm>
          <a:prstGeom prst="rect">
            <a:avLst/>
          </a:prstGeom>
        </p:spPr>
      </p:pic>
      <p:pic>
        <p:nvPicPr>
          <p:cNvPr id="8" name="proud">
            <a:hlinkClick r:id="" action="ppaction://media"/>
            <a:extLst>
              <a:ext uri="{FF2B5EF4-FFF2-40B4-BE49-F238E27FC236}">
                <a16:creationId xmlns:a16="http://schemas.microsoft.com/office/drawing/2014/main" id="{A8B385B0-4D47-4FAD-8E0D-CEFFAFD78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641" y="4243709"/>
            <a:ext cx="760851" cy="76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202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0787" y="168572"/>
            <a:ext cx="11520255" cy="5386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rgbClr val="FF0000"/>
                </a:solidFill>
                <a:cs typeface="Arial" panose="020B0604020202020204" pitchFamily="34" charset="0"/>
              </a:rPr>
              <a:t>Read the passage and match the highlighted words with their meanings.</a:t>
            </a:r>
            <a:endParaRPr lang="en-US" sz="29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0" y="21405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20" y="111417"/>
            <a:ext cx="385600" cy="71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272143" y="953311"/>
            <a:ext cx="11838793" cy="576341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Bright Future School has many community activities for students. The school believes that a good way for students to develop themselves is through community service. All students can join any of these different projects: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Tutoring: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Upper grade students tutor  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lower 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students.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Postcard-to-Help: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Students make and sell postcards to raise money for local children.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Visit-to-Read: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Students visit a nursing 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 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monthly  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and 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books to the elderly.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Garden-to-Give: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Students grow vegetables and 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donate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them to local schools.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Paper-Plant-Exchange: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Students collect paper and 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exchange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it for plants. They then look after the plants in their school garden.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learn that they can help people and the world around them when they do community service. They feel useful 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proud  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because 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do good things.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4841" y="2244711"/>
            <a:ext cx="918983" cy="52961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tutor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90486" y="3511845"/>
            <a:ext cx="1520953" cy="52961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monthly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75176" y="4354790"/>
            <a:ext cx="1307237" cy="52961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donate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29292" y="4811893"/>
            <a:ext cx="1599126" cy="52961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exchange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50004" y="6080106"/>
            <a:ext cx="1150511" cy="52961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proud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5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5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1745" y="55869"/>
            <a:ext cx="11205727" cy="5386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rgbClr val="FF0000"/>
                </a:solidFill>
                <a:cs typeface="Arial" panose="020B0604020202020204" pitchFamily="34" charset="0"/>
              </a:rPr>
              <a:t>Read the passage and match the highlighted words with their meanings.</a:t>
            </a:r>
            <a:endParaRPr lang="en-US" sz="29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094" y="47288"/>
            <a:ext cx="595470" cy="556918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0385" y="-26169"/>
            <a:ext cx="470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30A208-B151-4B5A-8DEA-092D7EF10549}"/>
              </a:ext>
            </a:extLst>
          </p:cNvPr>
          <p:cNvSpPr txBox="1"/>
          <p:nvPr/>
        </p:nvSpPr>
        <p:spPr>
          <a:xfrm>
            <a:off x="2633832" y="2044619"/>
            <a:ext cx="3054400" cy="523220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800" b="1" i="0" dirty="0">
                <a:solidFill>
                  <a:srgbClr val="242021"/>
                </a:solidFill>
                <a:effectLst/>
              </a:rPr>
              <a:t>give</a:t>
            </a:r>
            <a:r>
              <a:rPr lang="en-US" sz="2800" b="1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2AFCA8-5944-49EF-B0DF-8ECE5275CD27}"/>
              </a:ext>
            </a:extLst>
          </p:cNvPr>
          <p:cNvSpPr txBox="1"/>
          <p:nvPr/>
        </p:nvSpPr>
        <p:spPr>
          <a:xfrm>
            <a:off x="2633831" y="2829449"/>
            <a:ext cx="3054401" cy="523220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800" b="1" i="0" dirty="0">
                <a:solidFill>
                  <a:srgbClr val="242021"/>
                </a:solidFill>
                <a:effectLst/>
              </a:rPr>
              <a:t>give and receive</a:t>
            </a:r>
            <a:r>
              <a:rPr lang="en-US" sz="2800" b="1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00FB95-FB03-4E9E-84D3-471C4D61B61B}"/>
              </a:ext>
            </a:extLst>
          </p:cNvPr>
          <p:cNvSpPr txBox="1"/>
          <p:nvPr/>
        </p:nvSpPr>
        <p:spPr>
          <a:xfrm>
            <a:off x="2633831" y="3631904"/>
            <a:ext cx="3054402" cy="523220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800" b="1" i="0" dirty="0">
                <a:solidFill>
                  <a:srgbClr val="242021"/>
                </a:solidFill>
                <a:effectLst/>
              </a:rPr>
              <a:t>every month</a:t>
            </a:r>
            <a:r>
              <a:rPr lang="en-US" sz="2800" b="1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FE49F4-B723-4254-8414-B790CAF8900B}"/>
              </a:ext>
            </a:extLst>
          </p:cNvPr>
          <p:cNvSpPr txBox="1"/>
          <p:nvPr/>
        </p:nvSpPr>
        <p:spPr>
          <a:xfrm>
            <a:off x="2633831" y="4449922"/>
            <a:ext cx="3054401" cy="523220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800" b="1" i="0" dirty="0">
                <a:solidFill>
                  <a:srgbClr val="242021"/>
                </a:solidFill>
                <a:effectLst/>
              </a:rPr>
              <a:t>pleased</a:t>
            </a:r>
            <a:r>
              <a:rPr lang="en-US" sz="2800" b="1" dirty="0"/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CDB8B2-38BA-4599-9B90-4D94D6E7E91E}"/>
              </a:ext>
            </a:extLst>
          </p:cNvPr>
          <p:cNvSpPr txBox="1"/>
          <p:nvPr/>
        </p:nvSpPr>
        <p:spPr>
          <a:xfrm>
            <a:off x="2633831" y="5250497"/>
            <a:ext cx="3054400" cy="523220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800" b="1" i="0" dirty="0">
                <a:solidFill>
                  <a:srgbClr val="242021"/>
                </a:solidFill>
                <a:effectLst/>
              </a:rPr>
              <a:t>teach</a:t>
            </a:r>
            <a:r>
              <a:rPr lang="en-US" sz="2800" b="1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7EF0E6-2EAA-4BD2-A18D-1DD8A23B2D24}"/>
              </a:ext>
            </a:extLst>
          </p:cNvPr>
          <p:cNvSpPr txBox="1"/>
          <p:nvPr/>
        </p:nvSpPr>
        <p:spPr>
          <a:xfrm>
            <a:off x="7370982" y="2044619"/>
            <a:ext cx="2895600" cy="523220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b="1" dirty="0">
                <a:effectLst/>
                <a:ea typeface="Calibri" panose="020F0502020204030204" pitchFamily="34" charset="0"/>
              </a:rPr>
              <a:t>donate </a:t>
            </a:r>
            <a:endParaRPr lang="en-US" sz="28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5B99B8-071F-4D7B-B1FB-484587AF2BDF}"/>
              </a:ext>
            </a:extLst>
          </p:cNvPr>
          <p:cNvSpPr txBox="1"/>
          <p:nvPr/>
        </p:nvSpPr>
        <p:spPr>
          <a:xfrm>
            <a:off x="7370982" y="2829449"/>
            <a:ext cx="2895600" cy="523220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b="1" dirty="0">
                <a:effectLst/>
                <a:ea typeface="Calibri" panose="020F0502020204030204" pitchFamily="34" charset="0"/>
              </a:rPr>
              <a:t>exchange </a:t>
            </a:r>
            <a:endParaRPr lang="en-US" sz="28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86312F-69B1-4757-A00D-40B89280ABE4}"/>
              </a:ext>
            </a:extLst>
          </p:cNvPr>
          <p:cNvSpPr txBox="1"/>
          <p:nvPr/>
        </p:nvSpPr>
        <p:spPr>
          <a:xfrm>
            <a:off x="7370982" y="3631904"/>
            <a:ext cx="2895600" cy="523220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b="1" dirty="0">
                <a:effectLst/>
                <a:ea typeface="Calibri" panose="020F0502020204030204" pitchFamily="34" charset="0"/>
              </a:rPr>
              <a:t>monthly</a:t>
            </a:r>
            <a:endParaRPr lang="en-US" sz="28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3638AA-B4AB-43F7-BFF5-B08F4CADCEBD}"/>
              </a:ext>
            </a:extLst>
          </p:cNvPr>
          <p:cNvSpPr txBox="1"/>
          <p:nvPr/>
        </p:nvSpPr>
        <p:spPr>
          <a:xfrm>
            <a:off x="7370982" y="4449922"/>
            <a:ext cx="2895600" cy="523220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b="1" dirty="0">
                <a:effectLst/>
                <a:ea typeface="Calibri" panose="020F0502020204030204" pitchFamily="34" charset="0"/>
              </a:rPr>
              <a:t>proud </a:t>
            </a:r>
            <a:endParaRPr lang="en-US" sz="28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E5B9EF-416F-4ACF-AB5D-4E67542B3A62}"/>
              </a:ext>
            </a:extLst>
          </p:cNvPr>
          <p:cNvSpPr txBox="1"/>
          <p:nvPr/>
        </p:nvSpPr>
        <p:spPr>
          <a:xfrm>
            <a:off x="7370982" y="5250497"/>
            <a:ext cx="2895600" cy="523220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b="1" dirty="0">
                <a:effectLst/>
                <a:ea typeface="Calibri" panose="020F0502020204030204" pitchFamily="34" charset="0"/>
              </a:rPr>
              <a:t>tutor</a:t>
            </a:r>
            <a:endParaRPr lang="en-US" sz="2800" b="1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56798C3-72C2-406A-A7F8-A1D45B5D4248}"/>
              </a:ext>
            </a:extLst>
          </p:cNvPr>
          <p:cNvCxnSpPr/>
          <p:nvPr/>
        </p:nvCxnSpPr>
        <p:spPr>
          <a:xfrm>
            <a:off x="5688231" y="2306229"/>
            <a:ext cx="168275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10031D1-CAE2-438D-B1C4-5DE6EE271E13}"/>
              </a:ext>
            </a:extLst>
          </p:cNvPr>
          <p:cNvCxnSpPr/>
          <p:nvPr/>
        </p:nvCxnSpPr>
        <p:spPr>
          <a:xfrm>
            <a:off x="5688232" y="3099871"/>
            <a:ext cx="168275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8E6D8D3-50EA-4783-BE91-4FC5589CE414}"/>
              </a:ext>
            </a:extLst>
          </p:cNvPr>
          <p:cNvCxnSpPr/>
          <p:nvPr/>
        </p:nvCxnSpPr>
        <p:spPr>
          <a:xfrm>
            <a:off x="5688231" y="3880843"/>
            <a:ext cx="168275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78BCEDB-1194-4BAF-A76A-F59FC4AD7A9C}"/>
              </a:ext>
            </a:extLst>
          </p:cNvPr>
          <p:cNvCxnSpPr/>
          <p:nvPr/>
        </p:nvCxnSpPr>
        <p:spPr>
          <a:xfrm>
            <a:off x="5688231" y="4739423"/>
            <a:ext cx="168275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2DDB25F-92CE-4059-B227-4D9F54E4A352}"/>
              </a:ext>
            </a:extLst>
          </p:cNvPr>
          <p:cNvCxnSpPr/>
          <p:nvPr/>
        </p:nvCxnSpPr>
        <p:spPr>
          <a:xfrm>
            <a:off x="5688231" y="5509398"/>
            <a:ext cx="168275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57EF0E6-2EAA-4BD2-A18D-1DD8A23B2D24}"/>
              </a:ext>
            </a:extLst>
          </p:cNvPr>
          <p:cNvSpPr txBox="1"/>
          <p:nvPr/>
        </p:nvSpPr>
        <p:spPr>
          <a:xfrm>
            <a:off x="5132844" y="937133"/>
            <a:ext cx="2152246" cy="523220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donate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65B99B8-071F-4D7B-B1FB-484587AF2BDF}"/>
              </a:ext>
            </a:extLst>
          </p:cNvPr>
          <p:cNvSpPr txBox="1"/>
          <p:nvPr/>
        </p:nvSpPr>
        <p:spPr>
          <a:xfrm>
            <a:off x="7519754" y="934768"/>
            <a:ext cx="2152246" cy="523220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exchange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586312F-69B1-4757-A00D-40B89280ABE4}"/>
              </a:ext>
            </a:extLst>
          </p:cNvPr>
          <p:cNvSpPr txBox="1"/>
          <p:nvPr/>
        </p:nvSpPr>
        <p:spPr>
          <a:xfrm>
            <a:off x="2581046" y="934768"/>
            <a:ext cx="2152246" cy="523220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monthly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63638AA-B4AB-43F7-BFF5-B08F4CADCEBD}"/>
              </a:ext>
            </a:extLst>
          </p:cNvPr>
          <p:cNvSpPr txBox="1"/>
          <p:nvPr/>
        </p:nvSpPr>
        <p:spPr>
          <a:xfrm>
            <a:off x="9906664" y="934768"/>
            <a:ext cx="2152246" cy="523220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proud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EE5B9EF-416F-4ACF-AB5D-4E67542B3A62}"/>
              </a:ext>
            </a:extLst>
          </p:cNvPr>
          <p:cNvSpPr txBox="1"/>
          <p:nvPr/>
        </p:nvSpPr>
        <p:spPr>
          <a:xfrm>
            <a:off x="160958" y="934768"/>
            <a:ext cx="2152246" cy="523220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tutor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57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3" grpId="0" animBg="1"/>
      <p:bldP spid="25" grpId="0" animBg="1"/>
      <p:bldP spid="27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202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5302" y="21267"/>
            <a:ext cx="880736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72143" y="1022859"/>
            <a:ext cx="11779739" cy="569386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Bright Future School has many community activities for students. The school believes that a good way for students to develop themselves is through community service. All students can join any of these different projects: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Tutoring: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Upper grade students tutor  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lower 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students.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Postcard-to-Help: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Students make and sell postcards to raise money for local children.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Visit-to-Read: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Students visit a nursing 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 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monthly  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and 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books to the elderly.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Garden-to-Give: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Students grow vegetables and 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donate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them to local schools.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Paper-Plant-Exchange: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Students collect paper and 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exchange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it for plants. They then look after the plants in their school garden.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learn that they can help people and the world around them when they do community service. They feel useful 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proud  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because 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do good things.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60336" y="2317897"/>
            <a:ext cx="91439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tutor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56475" y="3608182"/>
            <a:ext cx="151336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monthly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39246" y="4383292"/>
            <a:ext cx="130071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donate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912774" y="4959817"/>
            <a:ext cx="173943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exchange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49224" y="6193505"/>
            <a:ext cx="114477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proud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63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0" y="0"/>
            <a:ext cx="12192000" cy="1083306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91EA30A-66F5-4186-9630-2904DE78F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729070"/>
              </p:ext>
            </p:extLst>
          </p:nvPr>
        </p:nvGraphicFramePr>
        <p:xfrm>
          <a:off x="576198" y="2042182"/>
          <a:ext cx="10934159" cy="393327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822324">
                  <a:extLst>
                    <a:ext uri="{9D8B030D-6E8A-4147-A177-3AD203B41FA5}">
                      <a16:colId xmlns:a16="http://schemas.microsoft.com/office/drawing/2014/main" val="2030766106"/>
                    </a:ext>
                  </a:extLst>
                </a:gridCol>
                <a:gridCol w="1053245">
                  <a:extLst>
                    <a:ext uri="{9D8B030D-6E8A-4147-A177-3AD203B41FA5}">
                      <a16:colId xmlns:a16="http://schemas.microsoft.com/office/drawing/2014/main" val="60489512"/>
                    </a:ext>
                  </a:extLst>
                </a:gridCol>
                <a:gridCol w="1058590">
                  <a:extLst>
                    <a:ext uri="{9D8B030D-6E8A-4147-A177-3AD203B41FA5}">
                      <a16:colId xmlns:a16="http://schemas.microsoft.com/office/drawing/2014/main" val="2898724641"/>
                    </a:ext>
                  </a:extLst>
                </a:gridCol>
              </a:tblGrid>
              <a:tr h="657782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False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4387482"/>
                  </a:ext>
                </a:extLst>
              </a:tr>
              <a:tr h="657782">
                <a:tc>
                  <a:txBody>
                    <a:bodyPr/>
                    <a:lstStyle/>
                    <a:p>
                      <a:r>
                        <a:rPr lang="en-US" sz="2400" dirty="0"/>
                        <a:t>1. Community service allows students to develop themselves.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5306630"/>
                  </a:ext>
                </a:extLst>
              </a:tr>
              <a:tr h="657782">
                <a:tc>
                  <a:txBody>
                    <a:bodyPr/>
                    <a:lstStyle/>
                    <a:p>
                      <a:r>
                        <a:rPr lang="en-US" sz="2400" dirty="0"/>
                        <a:t>2. Each student can join only one project.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9765250"/>
                  </a:ext>
                </a:extLst>
              </a:tr>
              <a:tr h="657782">
                <a:tc>
                  <a:txBody>
                    <a:bodyPr/>
                    <a:lstStyle/>
                    <a:p>
                      <a:r>
                        <a:rPr lang="en-US" sz="2400" dirty="0"/>
                        <a:t>3. They tutor younger students.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5048017"/>
                  </a:ext>
                </a:extLst>
              </a:tr>
              <a:tr h="644361">
                <a:tc>
                  <a:txBody>
                    <a:bodyPr/>
                    <a:lstStyle/>
                    <a:p>
                      <a:r>
                        <a:rPr lang="en-US" sz="2400" dirty="0"/>
                        <a:t>4. Local children receive postcards from the </a:t>
                      </a:r>
                      <a:r>
                        <a:rPr lang="en-US" sz="2400" i="1" dirty="0"/>
                        <a:t>Postcard-to-Help</a:t>
                      </a:r>
                      <a:r>
                        <a:rPr lang="en-US" sz="2400" dirty="0"/>
                        <a:t> project.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4921334"/>
                  </a:ext>
                </a:extLst>
              </a:tr>
              <a:tr h="657782">
                <a:tc>
                  <a:txBody>
                    <a:bodyPr/>
                    <a:lstStyle/>
                    <a:p>
                      <a:r>
                        <a:rPr lang="en-US" sz="2400" dirty="0"/>
                        <a:t>5. Students receive plants when they give paper.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4228538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1026018" y="3187615"/>
            <a:ext cx="23338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768139" y="3187615"/>
            <a:ext cx="9303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812288" y="5162254"/>
            <a:ext cx="2190307" cy="88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690469" y="4548536"/>
            <a:ext cx="282296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150423" y="5797963"/>
            <a:ext cx="1701390" cy="88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361274" y="5817021"/>
            <a:ext cx="10943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769068" y="3843071"/>
            <a:ext cx="1701390" cy="88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60233" y="5167030"/>
            <a:ext cx="1593182" cy="83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72112" y="104916"/>
            <a:ext cx="10338245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Read the passage again and tick True or False</a:t>
            </a:r>
            <a:r>
              <a:rPr lang="en-US" sz="4000" b="1" dirty="0">
                <a:cs typeface="Arial" panose="020B0604020202020204" pitchFamily="34" charset="0"/>
              </a:rPr>
              <a:t>.</a:t>
            </a:r>
            <a:endParaRPr lang="en-US" sz="40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6424" y="116768"/>
            <a:ext cx="732380" cy="703872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7473" y="14127"/>
            <a:ext cx="578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Freeform 8"/>
          <p:cNvSpPr/>
          <p:nvPr/>
        </p:nvSpPr>
        <p:spPr>
          <a:xfrm flipH="1">
            <a:off x="9815341" y="642026"/>
            <a:ext cx="2469967" cy="1536344"/>
          </a:xfrm>
          <a:custGeom>
            <a:avLst/>
            <a:gdLst/>
            <a:ahLst/>
            <a:cxnLst/>
            <a:rect l="l" t="t" r="r" b="b"/>
            <a:pathLst>
              <a:path w="4587453" h="3628258">
                <a:moveTo>
                  <a:pt x="4587453" y="0"/>
                </a:moveTo>
                <a:lnTo>
                  <a:pt x="0" y="0"/>
                </a:lnTo>
                <a:lnTo>
                  <a:pt x="0" y="3628258"/>
                </a:lnTo>
                <a:lnTo>
                  <a:pt x="4587453" y="3628258"/>
                </a:lnTo>
                <a:lnTo>
                  <a:pt x="458745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91EA30A-66F5-4186-9630-2904DE78F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133043"/>
              </p:ext>
            </p:extLst>
          </p:nvPr>
        </p:nvGraphicFramePr>
        <p:xfrm>
          <a:off x="342282" y="882920"/>
          <a:ext cx="11693773" cy="1687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666212">
                  <a:extLst>
                    <a:ext uri="{9D8B030D-6E8A-4147-A177-3AD203B41FA5}">
                      <a16:colId xmlns:a16="http://schemas.microsoft.com/office/drawing/2014/main" val="2030766106"/>
                    </a:ext>
                  </a:extLst>
                </a:gridCol>
                <a:gridCol w="895430">
                  <a:extLst>
                    <a:ext uri="{9D8B030D-6E8A-4147-A177-3AD203B41FA5}">
                      <a16:colId xmlns:a16="http://schemas.microsoft.com/office/drawing/2014/main" val="60489512"/>
                    </a:ext>
                  </a:extLst>
                </a:gridCol>
                <a:gridCol w="1132131">
                  <a:extLst>
                    <a:ext uri="{9D8B030D-6E8A-4147-A177-3AD203B41FA5}">
                      <a16:colId xmlns:a16="http://schemas.microsoft.com/office/drawing/2014/main" val="2898724641"/>
                    </a:ext>
                  </a:extLst>
                </a:gridCol>
              </a:tblGrid>
              <a:tr h="6203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False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4387482"/>
                  </a:ext>
                </a:extLst>
              </a:tr>
              <a:tr h="1006044">
                <a:tc>
                  <a:txBody>
                    <a:bodyPr/>
                    <a:lstStyle/>
                    <a:p>
                      <a:r>
                        <a:rPr lang="en-US" sz="3200" b="1" dirty="0"/>
                        <a:t>1. Community service allows students to develop themselves.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5306630"/>
                  </a:ext>
                </a:extLst>
              </a:tr>
            </a:tbl>
          </a:graphicData>
        </a:graphic>
      </p:graphicFrame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55C70306-4E9C-4379-AC35-BE75E12AFD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067639" y="1787741"/>
            <a:ext cx="631371" cy="631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59" y="2570040"/>
            <a:ext cx="10058400" cy="42879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972" y="3323933"/>
            <a:ext cx="12036055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rgbClr val="0070C0"/>
                </a:solidFill>
              </a:rPr>
              <a:t>The school believes that </a:t>
            </a:r>
            <a:r>
              <a:rPr lang="en-US" sz="4200" b="1" dirty="0">
                <a:solidFill>
                  <a:srgbClr val="FF0000"/>
                </a:solidFill>
              </a:rPr>
              <a:t>a good way for students to develop themselves is through community service. </a:t>
            </a:r>
            <a:endParaRPr lang="vi-VN" sz="4200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0" y="0"/>
            <a:ext cx="12192000" cy="8128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72112" y="104916"/>
            <a:ext cx="1033824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Read the passage again and tick True or False.</a:t>
            </a:r>
            <a:endParaRPr lang="en-US" sz="36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3434" y="80571"/>
            <a:ext cx="635477" cy="682429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4483" y="-18195"/>
            <a:ext cx="460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5" name="Freeform 8"/>
          <p:cNvSpPr/>
          <p:nvPr/>
        </p:nvSpPr>
        <p:spPr>
          <a:xfrm flipH="1">
            <a:off x="10807326" y="16823"/>
            <a:ext cx="1040727" cy="875211"/>
          </a:xfrm>
          <a:custGeom>
            <a:avLst/>
            <a:gdLst/>
            <a:ahLst/>
            <a:cxnLst/>
            <a:rect l="l" t="t" r="r" b="b"/>
            <a:pathLst>
              <a:path w="4587453" h="3628258">
                <a:moveTo>
                  <a:pt x="4587453" y="0"/>
                </a:moveTo>
                <a:lnTo>
                  <a:pt x="0" y="0"/>
                </a:lnTo>
                <a:lnTo>
                  <a:pt x="0" y="3628258"/>
                </a:lnTo>
                <a:lnTo>
                  <a:pt x="4587453" y="3628258"/>
                </a:lnTo>
                <a:lnTo>
                  <a:pt x="4587453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88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6876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91EA30A-66F5-4186-9630-2904DE78F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41330"/>
              </p:ext>
            </p:extLst>
          </p:nvPr>
        </p:nvGraphicFramePr>
        <p:xfrm>
          <a:off x="342282" y="979517"/>
          <a:ext cx="11693773" cy="15548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666212">
                  <a:extLst>
                    <a:ext uri="{9D8B030D-6E8A-4147-A177-3AD203B41FA5}">
                      <a16:colId xmlns:a16="http://schemas.microsoft.com/office/drawing/2014/main" val="2030766106"/>
                    </a:ext>
                  </a:extLst>
                </a:gridCol>
                <a:gridCol w="895430">
                  <a:extLst>
                    <a:ext uri="{9D8B030D-6E8A-4147-A177-3AD203B41FA5}">
                      <a16:colId xmlns:a16="http://schemas.microsoft.com/office/drawing/2014/main" val="60489512"/>
                    </a:ext>
                  </a:extLst>
                </a:gridCol>
                <a:gridCol w="1132131">
                  <a:extLst>
                    <a:ext uri="{9D8B030D-6E8A-4147-A177-3AD203B41FA5}">
                      <a16:colId xmlns:a16="http://schemas.microsoft.com/office/drawing/2014/main" val="2898724641"/>
                    </a:ext>
                  </a:extLst>
                </a:gridCol>
              </a:tblGrid>
              <a:tr h="5930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False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4387482"/>
                  </a:ext>
                </a:extLst>
              </a:tr>
              <a:tr h="961802">
                <a:tc>
                  <a:txBody>
                    <a:bodyPr/>
                    <a:lstStyle/>
                    <a:p>
                      <a:r>
                        <a:rPr lang="en-US" sz="3600" b="1" dirty="0"/>
                        <a:t>2. Each student can join only one project.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5306630"/>
                  </a:ext>
                </a:extLst>
              </a:tr>
            </a:tbl>
          </a:graphicData>
        </a:graphic>
      </p:graphicFrame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55C70306-4E9C-4379-AC35-BE75E12AFD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166971" y="1690170"/>
            <a:ext cx="631371" cy="6313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7837" y="98267"/>
            <a:ext cx="1033824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Read the passage again and tick True or False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2282" y="12969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48D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067" y="27050"/>
            <a:ext cx="442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59" y="2570040"/>
            <a:ext cx="10058400" cy="42879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1069" y="3069641"/>
            <a:ext cx="12036055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All students can join </a:t>
            </a:r>
            <a:endParaRPr lang="en-US" sz="4400" b="1" dirty="0" smtClean="0"/>
          </a:p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any </a:t>
            </a:r>
            <a:r>
              <a:rPr lang="en-US" sz="4400" b="1" dirty="0">
                <a:solidFill>
                  <a:srgbClr val="FF0000"/>
                </a:solidFill>
              </a:rPr>
              <a:t>of these different </a:t>
            </a:r>
            <a:r>
              <a:rPr lang="en-US" sz="4400" b="1" dirty="0" smtClean="0">
                <a:solidFill>
                  <a:srgbClr val="FF0000"/>
                </a:solidFill>
              </a:rPr>
              <a:t>projects</a:t>
            </a:r>
            <a:endParaRPr lang="vi-VN" sz="4400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0" y="0"/>
            <a:ext cx="12192000" cy="8128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72112" y="104916"/>
            <a:ext cx="1033824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Read the passage again and tick True or False.</a:t>
            </a:r>
            <a:endParaRPr lang="en-US" sz="36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3434" y="80571"/>
            <a:ext cx="635477" cy="682429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4483" y="-18195"/>
            <a:ext cx="460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5" name="Freeform 8"/>
          <p:cNvSpPr/>
          <p:nvPr/>
        </p:nvSpPr>
        <p:spPr>
          <a:xfrm flipH="1">
            <a:off x="10807326" y="16823"/>
            <a:ext cx="1040727" cy="875211"/>
          </a:xfrm>
          <a:custGeom>
            <a:avLst/>
            <a:gdLst/>
            <a:ahLst/>
            <a:cxnLst/>
            <a:rect l="l" t="t" r="r" b="b"/>
            <a:pathLst>
              <a:path w="4587453" h="3628258">
                <a:moveTo>
                  <a:pt x="4587453" y="0"/>
                </a:moveTo>
                <a:lnTo>
                  <a:pt x="0" y="0"/>
                </a:lnTo>
                <a:lnTo>
                  <a:pt x="0" y="3628258"/>
                </a:lnTo>
                <a:lnTo>
                  <a:pt x="4587453" y="3628258"/>
                </a:lnTo>
                <a:lnTo>
                  <a:pt x="4587453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794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2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6402" y="130219"/>
            <a:ext cx="11471937" cy="6403427"/>
          </a:xfrm>
          <a:custGeom>
            <a:avLst/>
            <a:gdLst/>
            <a:ahLst/>
            <a:cxnLst/>
            <a:rect l="l" t="t" r="r" b="b"/>
            <a:pathLst>
              <a:path w="17207906" h="9605140">
                <a:moveTo>
                  <a:pt x="0" y="0"/>
                </a:moveTo>
                <a:lnTo>
                  <a:pt x="17207906" y="0"/>
                </a:lnTo>
                <a:lnTo>
                  <a:pt x="17207906" y="9605140"/>
                </a:lnTo>
                <a:lnTo>
                  <a:pt x="0" y="96051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205786" y="4806895"/>
            <a:ext cx="1435166" cy="1848845"/>
          </a:xfrm>
          <a:custGeom>
            <a:avLst/>
            <a:gdLst/>
            <a:ahLst/>
            <a:cxnLst/>
            <a:rect l="l" t="t" r="r" b="b"/>
            <a:pathLst>
              <a:path w="2152749" h="2773268">
                <a:moveTo>
                  <a:pt x="0" y="0"/>
                </a:moveTo>
                <a:lnTo>
                  <a:pt x="2152749" y="0"/>
                </a:lnTo>
                <a:lnTo>
                  <a:pt x="2152749" y="2773268"/>
                </a:lnTo>
                <a:lnTo>
                  <a:pt x="0" y="27732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9792941" y="347480"/>
            <a:ext cx="1206587" cy="1654919"/>
          </a:xfrm>
          <a:custGeom>
            <a:avLst/>
            <a:gdLst/>
            <a:ahLst/>
            <a:cxnLst/>
            <a:rect l="l" t="t" r="r" b="b"/>
            <a:pathLst>
              <a:path w="1809880" h="2482379">
                <a:moveTo>
                  <a:pt x="0" y="0"/>
                </a:moveTo>
                <a:lnTo>
                  <a:pt x="1809881" y="0"/>
                </a:lnTo>
                <a:lnTo>
                  <a:pt x="1809881" y="2482379"/>
                </a:lnTo>
                <a:lnTo>
                  <a:pt x="0" y="24823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-478056">
            <a:off x="249834" y="2217587"/>
            <a:ext cx="3287537" cy="2994647"/>
          </a:xfrm>
          <a:custGeom>
            <a:avLst/>
            <a:gdLst/>
            <a:ahLst/>
            <a:cxnLst/>
            <a:rect l="l" t="t" r="r" b="b"/>
            <a:pathLst>
              <a:path w="4931306" h="4491971">
                <a:moveTo>
                  <a:pt x="0" y="0"/>
                </a:moveTo>
                <a:lnTo>
                  <a:pt x="4931306" y="0"/>
                </a:lnTo>
                <a:lnTo>
                  <a:pt x="4931306" y="4491972"/>
                </a:lnTo>
                <a:lnTo>
                  <a:pt x="0" y="44919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1403402">
            <a:off x="898033" y="563252"/>
            <a:ext cx="847333" cy="1558640"/>
          </a:xfrm>
          <a:custGeom>
            <a:avLst/>
            <a:gdLst/>
            <a:ahLst/>
            <a:cxnLst/>
            <a:rect l="l" t="t" r="r" b="b"/>
            <a:pathLst>
              <a:path w="1271000" h="2337960">
                <a:moveTo>
                  <a:pt x="0" y="0"/>
                </a:moveTo>
                <a:lnTo>
                  <a:pt x="1271000" y="0"/>
                </a:lnTo>
                <a:lnTo>
                  <a:pt x="1271000" y="2337959"/>
                </a:lnTo>
                <a:lnTo>
                  <a:pt x="0" y="233795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449070" y="4965431"/>
            <a:ext cx="4033673" cy="756313"/>
          </a:xfrm>
          <a:custGeom>
            <a:avLst/>
            <a:gdLst/>
            <a:ahLst/>
            <a:cxnLst/>
            <a:rect l="l" t="t" r="r" b="b"/>
            <a:pathLst>
              <a:path w="6050509" h="1134470">
                <a:moveTo>
                  <a:pt x="0" y="0"/>
                </a:moveTo>
                <a:lnTo>
                  <a:pt x="6050509" y="0"/>
                </a:lnTo>
                <a:lnTo>
                  <a:pt x="6050509" y="1134471"/>
                </a:lnTo>
                <a:lnTo>
                  <a:pt x="0" y="113447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640952" y="5117103"/>
            <a:ext cx="3568340" cy="379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3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AF9F5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Let's learn and have fun!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DF3138-A76E-1638-16A9-EF6A2F1CAC2A}"/>
              </a:ext>
            </a:extLst>
          </p:cNvPr>
          <p:cNvSpPr/>
          <p:nvPr/>
        </p:nvSpPr>
        <p:spPr>
          <a:xfrm>
            <a:off x="3996960" y="2885245"/>
            <a:ext cx="1574800" cy="1555750"/>
          </a:xfrm>
          <a:prstGeom prst="rect">
            <a:avLst/>
          </a:prstGeom>
          <a:solidFill>
            <a:srgbClr val="FAF9F5"/>
          </a:solidFill>
          <a:ln>
            <a:solidFill>
              <a:srgbClr val="FAF9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818364" y="1799959"/>
            <a:ext cx="7080131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kumimoji="0" lang="en-US" sz="4096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</a:rPr>
              <a:t>UNIT</a:t>
            </a:r>
            <a:r>
              <a:rPr kumimoji="0" lang="en-US" sz="4096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</a:rPr>
              <a:t> 3: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COMMUNITY SERVICE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LESSON 5: SKILLS 1</a:t>
            </a:r>
            <a:endParaRPr lang="en-US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838485DE-5D54-649D-2D2A-E109A2C166C8}"/>
              </a:ext>
            </a:extLst>
          </p:cNvPr>
          <p:cNvSpPr/>
          <p:nvPr/>
        </p:nvSpPr>
        <p:spPr>
          <a:xfrm>
            <a:off x="3395286" y="758297"/>
            <a:ext cx="6332914" cy="756313"/>
          </a:xfrm>
          <a:custGeom>
            <a:avLst/>
            <a:gdLst/>
            <a:ahLst/>
            <a:cxnLst/>
            <a:rect l="l" t="t" r="r" b="b"/>
            <a:pathLst>
              <a:path w="6050509" h="1134470">
                <a:moveTo>
                  <a:pt x="0" y="0"/>
                </a:moveTo>
                <a:lnTo>
                  <a:pt x="6050509" y="0"/>
                </a:lnTo>
                <a:lnTo>
                  <a:pt x="6050509" y="1134471"/>
                </a:lnTo>
                <a:lnTo>
                  <a:pt x="0" y="113447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5F88B001-8C56-FEED-F8AD-6F6435617890}"/>
              </a:ext>
            </a:extLst>
          </p:cNvPr>
          <p:cNvSpPr txBox="1"/>
          <p:nvPr/>
        </p:nvSpPr>
        <p:spPr>
          <a:xfrm>
            <a:off x="3640122" y="896175"/>
            <a:ext cx="5843241" cy="407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3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i="1" dirty="0" err="1" smtClean="0">
                <a:solidFill>
                  <a:srgbClr val="FAF9F5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Satur</a:t>
            </a:r>
            <a:r>
              <a:rPr kumimoji="0" lang="en-US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AF9F5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day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FAF9F5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October </a:t>
            </a:r>
            <a:r>
              <a:rPr lang="en-US" sz="2600" b="1" i="1" dirty="0" smtClean="0">
                <a:solidFill>
                  <a:srgbClr val="FAF9F5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21</a:t>
            </a:r>
            <a:r>
              <a:rPr kumimoji="0" lang="en-US" sz="2600" b="1" i="1" u="none" strike="noStrike" kern="1200" cap="none" spc="0" normalizeH="0" baseline="30000" noProof="0" dirty="0" err="1" smtClean="0">
                <a:ln>
                  <a:noFill/>
                </a:ln>
                <a:solidFill>
                  <a:srgbClr val="FAF9F5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st</a:t>
            </a:r>
            <a:r>
              <a:rPr kumimoji="0" lang="en-US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AF9F5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FAF9F5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2023</a:t>
            </a:r>
          </a:p>
        </p:txBody>
      </p:sp>
      <p:pic>
        <p:nvPicPr>
          <p:cNvPr id="1028" name="Picture 4" descr="18,728 Volunteer Work Vector Images, Stock Photos, 3D objects, &amp; Vectors |  Shutterstock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22"/>
          <a:stretch/>
        </p:blipFill>
        <p:spPr bwMode="auto">
          <a:xfrm>
            <a:off x="7938208" y="3652312"/>
            <a:ext cx="3009900" cy="22770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olunteering In The Community Clipart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08" y="3652312"/>
            <a:ext cx="2922043" cy="2283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6"/>
          <p:cNvSpPr/>
          <p:nvPr/>
        </p:nvSpPr>
        <p:spPr>
          <a:xfrm>
            <a:off x="9286226" y="5586813"/>
            <a:ext cx="2639897" cy="1271950"/>
          </a:xfrm>
          <a:custGeom>
            <a:avLst/>
            <a:gdLst/>
            <a:ahLst/>
            <a:cxnLst/>
            <a:rect l="l" t="t" r="r" b="b"/>
            <a:pathLst>
              <a:path w="3959845" h="1907925">
                <a:moveTo>
                  <a:pt x="0" y="0"/>
                </a:moveTo>
                <a:lnTo>
                  <a:pt x="3959845" y="0"/>
                </a:lnTo>
                <a:lnTo>
                  <a:pt x="3959845" y="1907925"/>
                </a:lnTo>
                <a:lnTo>
                  <a:pt x="0" y="190792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315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91EA30A-66F5-4186-9630-2904DE78F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31524"/>
              </p:ext>
            </p:extLst>
          </p:nvPr>
        </p:nvGraphicFramePr>
        <p:xfrm>
          <a:off x="342282" y="882920"/>
          <a:ext cx="11693773" cy="15548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666212">
                  <a:extLst>
                    <a:ext uri="{9D8B030D-6E8A-4147-A177-3AD203B41FA5}">
                      <a16:colId xmlns:a16="http://schemas.microsoft.com/office/drawing/2014/main" val="2030766106"/>
                    </a:ext>
                  </a:extLst>
                </a:gridCol>
                <a:gridCol w="895430">
                  <a:extLst>
                    <a:ext uri="{9D8B030D-6E8A-4147-A177-3AD203B41FA5}">
                      <a16:colId xmlns:a16="http://schemas.microsoft.com/office/drawing/2014/main" val="60489512"/>
                    </a:ext>
                  </a:extLst>
                </a:gridCol>
                <a:gridCol w="1132131">
                  <a:extLst>
                    <a:ext uri="{9D8B030D-6E8A-4147-A177-3AD203B41FA5}">
                      <a16:colId xmlns:a16="http://schemas.microsoft.com/office/drawing/2014/main" val="2898724641"/>
                    </a:ext>
                  </a:extLst>
                </a:gridCol>
              </a:tblGrid>
              <a:tr h="5930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False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4387482"/>
                  </a:ext>
                </a:extLst>
              </a:tr>
              <a:tr h="961802">
                <a:tc>
                  <a:txBody>
                    <a:bodyPr/>
                    <a:lstStyle/>
                    <a:p>
                      <a:r>
                        <a:rPr lang="en-US" sz="4000" b="1" dirty="0" smtClean="0"/>
                        <a:t>3. They tutor younger students.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5306630"/>
                  </a:ext>
                </a:extLst>
              </a:tr>
            </a:tbl>
          </a:graphicData>
        </a:graphic>
      </p:graphicFrame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55C70306-4E9C-4379-AC35-BE75E12AFD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124981" y="1630769"/>
            <a:ext cx="631371" cy="631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59" y="2570040"/>
            <a:ext cx="10058400" cy="42879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8354" y="3323933"/>
            <a:ext cx="12383387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</a:rPr>
              <a:t>Upper grade students tutor lower grade students</a:t>
            </a:r>
            <a:r>
              <a:rPr lang="vi-VN" sz="4000" b="1" dirty="0"/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0" y="0"/>
            <a:ext cx="12192000" cy="8128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72112" y="104916"/>
            <a:ext cx="1033824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Read the passage again and tick True or False.</a:t>
            </a:r>
            <a:endParaRPr lang="en-US" sz="36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3434" y="80571"/>
            <a:ext cx="635477" cy="682429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4483" y="-18195"/>
            <a:ext cx="460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5" name="Freeform 8"/>
          <p:cNvSpPr/>
          <p:nvPr/>
        </p:nvSpPr>
        <p:spPr>
          <a:xfrm flipH="1">
            <a:off x="10807326" y="16823"/>
            <a:ext cx="1040727" cy="875211"/>
          </a:xfrm>
          <a:custGeom>
            <a:avLst/>
            <a:gdLst/>
            <a:ahLst/>
            <a:cxnLst/>
            <a:rect l="l" t="t" r="r" b="b"/>
            <a:pathLst>
              <a:path w="4587453" h="3628258">
                <a:moveTo>
                  <a:pt x="4587453" y="0"/>
                </a:moveTo>
                <a:lnTo>
                  <a:pt x="0" y="0"/>
                </a:lnTo>
                <a:lnTo>
                  <a:pt x="0" y="3628258"/>
                </a:lnTo>
                <a:lnTo>
                  <a:pt x="4587453" y="3628258"/>
                </a:lnTo>
                <a:lnTo>
                  <a:pt x="4587453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34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91EA30A-66F5-4186-9630-2904DE78F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614488"/>
              </p:ext>
            </p:extLst>
          </p:nvPr>
        </p:nvGraphicFramePr>
        <p:xfrm>
          <a:off x="342282" y="882920"/>
          <a:ext cx="11693773" cy="1842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666212">
                  <a:extLst>
                    <a:ext uri="{9D8B030D-6E8A-4147-A177-3AD203B41FA5}">
                      <a16:colId xmlns:a16="http://schemas.microsoft.com/office/drawing/2014/main" val="2030766106"/>
                    </a:ext>
                  </a:extLst>
                </a:gridCol>
                <a:gridCol w="895430">
                  <a:extLst>
                    <a:ext uri="{9D8B030D-6E8A-4147-A177-3AD203B41FA5}">
                      <a16:colId xmlns:a16="http://schemas.microsoft.com/office/drawing/2014/main" val="60489512"/>
                    </a:ext>
                  </a:extLst>
                </a:gridCol>
                <a:gridCol w="1132131">
                  <a:extLst>
                    <a:ext uri="{9D8B030D-6E8A-4147-A177-3AD203B41FA5}">
                      <a16:colId xmlns:a16="http://schemas.microsoft.com/office/drawing/2014/main" val="2898724641"/>
                    </a:ext>
                  </a:extLst>
                </a:gridCol>
              </a:tblGrid>
              <a:tr h="5930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False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4387482"/>
                  </a:ext>
                </a:extLst>
              </a:tr>
              <a:tr h="961802">
                <a:tc>
                  <a:txBody>
                    <a:bodyPr/>
                    <a:lstStyle/>
                    <a:p>
                      <a:r>
                        <a:rPr lang="en-US" sz="4000" b="1" dirty="0" smtClean="0"/>
                        <a:t>4</a:t>
                      </a:r>
                      <a:r>
                        <a:rPr lang="en-US" sz="3600" b="1" dirty="0" smtClean="0"/>
                        <a:t>. Local children receive postcards from the </a:t>
                      </a:r>
                      <a:r>
                        <a:rPr lang="en-US" sz="3600" b="1" i="1" dirty="0" smtClean="0"/>
                        <a:t>Postcard-to-Help</a:t>
                      </a:r>
                      <a:r>
                        <a:rPr lang="en-US" sz="3600" b="1" dirty="0" smtClean="0"/>
                        <a:t> project.</a:t>
                      </a:r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5306630"/>
                  </a:ext>
                </a:extLst>
              </a:tr>
            </a:tbl>
          </a:graphicData>
        </a:graphic>
      </p:graphicFrame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55C70306-4E9C-4379-AC35-BE75E12AFD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036159" y="1658595"/>
            <a:ext cx="631371" cy="631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59" y="2725640"/>
            <a:ext cx="10058400" cy="41323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3501315"/>
            <a:ext cx="1219200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Postcard-to-Help: Students make and sell postcards to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raise money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local children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0" y="0"/>
            <a:ext cx="12192000" cy="8128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72112" y="104916"/>
            <a:ext cx="1033824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Read the passage again and tick True or False.</a:t>
            </a:r>
            <a:endParaRPr lang="en-US" sz="36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3434" y="80571"/>
            <a:ext cx="635477" cy="682429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4483" y="-18195"/>
            <a:ext cx="460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5" name="Freeform 8"/>
          <p:cNvSpPr/>
          <p:nvPr/>
        </p:nvSpPr>
        <p:spPr>
          <a:xfrm flipH="1">
            <a:off x="10807326" y="16823"/>
            <a:ext cx="1040727" cy="875211"/>
          </a:xfrm>
          <a:custGeom>
            <a:avLst/>
            <a:gdLst/>
            <a:ahLst/>
            <a:cxnLst/>
            <a:rect l="l" t="t" r="r" b="b"/>
            <a:pathLst>
              <a:path w="4587453" h="3628258">
                <a:moveTo>
                  <a:pt x="4587453" y="0"/>
                </a:moveTo>
                <a:lnTo>
                  <a:pt x="0" y="0"/>
                </a:lnTo>
                <a:lnTo>
                  <a:pt x="0" y="3628258"/>
                </a:lnTo>
                <a:lnTo>
                  <a:pt x="4587453" y="3628258"/>
                </a:lnTo>
                <a:lnTo>
                  <a:pt x="4587453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2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91EA30A-66F5-4186-9630-2904DE78F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955587"/>
              </p:ext>
            </p:extLst>
          </p:nvPr>
        </p:nvGraphicFramePr>
        <p:xfrm>
          <a:off x="342282" y="882920"/>
          <a:ext cx="11693773" cy="19278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666212">
                  <a:extLst>
                    <a:ext uri="{9D8B030D-6E8A-4147-A177-3AD203B41FA5}">
                      <a16:colId xmlns:a16="http://schemas.microsoft.com/office/drawing/2014/main" val="2030766106"/>
                    </a:ext>
                  </a:extLst>
                </a:gridCol>
                <a:gridCol w="895430">
                  <a:extLst>
                    <a:ext uri="{9D8B030D-6E8A-4147-A177-3AD203B41FA5}">
                      <a16:colId xmlns:a16="http://schemas.microsoft.com/office/drawing/2014/main" val="60489512"/>
                    </a:ext>
                  </a:extLst>
                </a:gridCol>
                <a:gridCol w="1132131">
                  <a:extLst>
                    <a:ext uri="{9D8B030D-6E8A-4147-A177-3AD203B41FA5}">
                      <a16:colId xmlns:a16="http://schemas.microsoft.com/office/drawing/2014/main" val="2898724641"/>
                    </a:ext>
                  </a:extLst>
                </a:gridCol>
              </a:tblGrid>
              <a:tr h="556238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False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4387482"/>
                  </a:ext>
                </a:extLst>
              </a:tr>
              <a:tr h="1286482">
                <a:tc>
                  <a:txBody>
                    <a:bodyPr/>
                    <a:lstStyle/>
                    <a:p>
                      <a:pPr algn="ctr"/>
                      <a:r>
                        <a:rPr lang="en-US" sz="4200" b="1" dirty="0" smtClean="0"/>
                        <a:t>5. Students receive plants </a:t>
                      </a:r>
                    </a:p>
                    <a:p>
                      <a:pPr algn="ctr"/>
                      <a:r>
                        <a:rPr lang="en-US" sz="4200" b="1" dirty="0" smtClean="0"/>
                        <a:t>when they give paper.</a:t>
                      </a:r>
                      <a:endParaRPr lang="en-US" sz="4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5306630"/>
                  </a:ext>
                </a:extLst>
              </a:tr>
            </a:tbl>
          </a:graphicData>
        </a:graphic>
      </p:graphicFrame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55C70306-4E9C-4379-AC35-BE75E12AFD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079229" y="1719397"/>
            <a:ext cx="631371" cy="631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59" y="2725640"/>
            <a:ext cx="10058400" cy="41323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3501315"/>
            <a:ext cx="121920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</a:rPr>
              <a:t>Students collect </a:t>
            </a:r>
            <a:r>
              <a:rPr lang="en-US" sz="4400" b="1" dirty="0">
                <a:solidFill>
                  <a:srgbClr val="FF0000"/>
                </a:solidFill>
              </a:rPr>
              <a:t>paper</a:t>
            </a:r>
            <a:r>
              <a:rPr lang="en-US" sz="4400" b="1" dirty="0">
                <a:solidFill>
                  <a:srgbClr val="0070C0"/>
                </a:solidFill>
              </a:rPr>
              <a:t> and exchange it for </a:t>
            </a:r>
            <a:r>
              <a:rPr lang="en-US" sz="4400" b="1" dirty="0">
                <a:solidFill>
                  <a:srgbClr val="FF0000"/>
                </a:solidFill>
              </a:rPr>
              <a:t>plants</a:t>
            </a:r>
            <a:r>
              <a:rPr lang="en-US" sz="4400" dirty="0">
                <a:solidFill>
                  <a:srgbClr val="FF0000"/>
                </a:solidFill>
              </a:rPr>
              <a:t>. 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0" y="0"/>
            <a:ext cx="12192000" cy="8128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72112" y="104916"/>
            <a:ext cx="1033824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Read the passage again and tick True or False.</a:t>
            </a:r>
            <a:endParaRPr lang="en-US" sz="36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3434" y="80571"/>
            <a:ext cx="635477" cy="682429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4483" y="-18195"/>
            <a:ext cx="460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5" name="Freeform 8"/>
          <p:cNvSpPr/>
          <p:nvPr/>
        </p:nvSpPr>
        <p:spPr>
          <a:xfrm flipH="1">
            <a:off x="10807326" y="16823"/>
            <a:ext cx="1040727" cy="875211"/>
          </a:xfrm>
          <a:custGeom>
            <a:avLst/>
            <a:gdLst/>
            <a:ahLst/>
            <a:cxnLst/>
            <a:rect l="l" t="t" r="r" b="b"/>
            <a:pathLst>
              <a:path w="4587453" h="3628258">
                <a:moveTo>
                  <a:pt x="4587453" y="0"/>
                </a:moveTo>
                <a:lnTo>
                  <a:pt x="0" y="0"/>
                </a:lnTo>
                <a:lnTo>
                  <a:pt x="0" y="3628258"/>
                </a:lnTo>
                <a:lnTo>
                  <a:pt x="4587453" y="3628258"/>
                </a:lnTo>
                <a:lnTo>
                  <a:pt x="4587453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72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1753" y="1298459"/>
            <a:ext cx="1033824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Read the passage again and tick True or False.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48D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WHILE-READING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91EA30A-66F5-4186-9630-2904DE78F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675572"/>
              </p:ext>
            </p:extLst>
          </p:nvPr>
        </p:nvGraphicFramePr>
        <p:xfrm>
          <a:off x="576198" y="2042182"/>
          <a:ext cx="10934159" cy="393327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822324">
                  <a:extLst>
                    <a:ext uri="{9D8B030D-6E8A-4147-A177-3AD203B41FA5}">
                      <a16:colId xmlns:a16="http://schemas.microsoft.com/office/drawing/2014/main" val="2030766106"/>
                    </a:ext>
                  </a:extLst>
                </a:gridCol>
                <a:gridCol w="1053245">
                  <a:extLst>
                    <a:ext uri="{9D8B030D-6E8A-4147-A177-3AD203B41FA5}">
                      <a16:colId xmlns:a16="http://schemas.microsoft.com/office/drawing/2014/main" val="60489512"/>
                    </a:ext>
                  </a:extLst>
                </a:gridCol>
                <a:gridCol w="1058590">
                  <a:extLst>
                    <a:ext uri="{9D8B030D-6E8A-4147-A177-3AD203B41FA5}">
                      <a16:colId xmlns:a16="http://schemas.microsoft.com/office/drawing/2014/main" val="2898724641"/>
                    </a:ext>
                  </a:extLst>
                </a:gridCol>
              </a:tblGrid>
              <a:tr h="657782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False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4387482"/>
                  </a:ext>
                </a:extLst>
              </a:tr>
              <a:tr h="657782">
                <a:tc>
                  <a:txBody>
                    <a:bodyPr/>
                    <a:lstStyle/>
                    <a:p>
                      <a:r>
                        <a:rPr lang="en-US" sz="2400" dirty="0"/>
                        <a:t>1. Community service allows students to develop themselves.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5306630"/>
                  </a:ext>
                </a:extLst>
              </a:tr>
              <a:tr h="657782">
                <a:tc>
                  <a:txBody>
                    <a:bodyPr/>
                    <a:lstStyle/>
                    <a:p>
                      <a:r>
                        <a:rPr lang="en-US" sz="2400" dirty="0"/>
                        <a:t>2. Each student can join only one project.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9765250"/>
                  </a:ext>
                </a:extLst>
              </a:tr>
              <a:tr h="657782">
                <a:tc>
                  <a:txBody>
                    <a:bodyPr/>
                    <a:lstStyle/>
                    <a:p>
                      <a:r>
                        <a:rPr lang="en-US" sz="2400" dirty="0"/>
                        <a:t>3. They tutor younger students.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5048017"/>
                  </a:ext>
                </a:extLst>
              </a:tr>
              <a:tr h="644361">
                <a:tc>
                  <a:txBody>
                    <a:bodyPr/>
                    <a:lstStyle/>
                    <a:p>
                      <a:r>
                        <a:rPr lang="en-US" sz="2400" dirty="0"/>
                        <a:t>4. Local children receive postcards from the </a:t>
                      </a:r>
                      <a:r>
                        <a:rPr lang="en-US" sz="2400" i="1" dirty="0"/>
                        <a:t>Postcard-to-Help</a:t>
                      </a:r>
                      <a:r>
                        <a:rPr lang="en-US" sz="2400" dirty="0"/>
                        <a:t> project.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4921334"/>
                  </a:ext>
                </a:extLst>
              </a:tr>
              <a:tr h="657782">
                <a:tc>
                  <a:txBody>
                    <a:bodyPr/>
                    <a:lstStyle/>
                    <a:p>
                      <a:r>
                        <a:rPr lang="en-US" sz="2400" dirty="0"/>
                        <a:t>5. Students receive plants when they give paper.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4228538"/>
                  </a:ext>
                </a:extLst>
              </a:tr>
            </a:tbl>
          </a:graphicData>
        </a:graphic>
      </p:graphicFrame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55C70306-4E9C-4379-AC35-BE75E12AFD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666514" y="2705100"/>
            <a:ext cx="631371" cy="631371"/>
          </a:xfrm>
          <a:prstGeom prst="rect">
            <a:avLst/>
          </a:prstGeom>
        </p:spPr>
      </p:pic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2AB18EB3-DD93-4733-8416-18E76F4B45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744200" y="3377446"/>
            <a:ext cx="631371" cy="631371"/>
          </a:xfrm>
          <a:prstGeom prst="rect">
            <a:avLst/>
          </a:prstGeom>
        </p:spPr>
      </p:pic>
      <p:pic>
        <p:nvPicPr>
          <p:cNvPr id="18" name="Graphic 17" descr="Checkmark with solid fill">
            <a:extLst>
              <a:ext uri="{FF2B5EF4-FFF2-40B4-BE49-F238E27FC236}">
                <a16:creationId xmlns:a16="http://schemas.microsoft.com/office/drawing/2014/main" id="{AB1CC721-42A5-4E70-B2A6-674C33D388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666513" y="4024591"/>
            <a:ext cx="631371" cy="631371"/>
          </a:xfrm>
          <a:prstGeom prst="rect">
            <a:avLst/>
          </a:prstGeom>
        </p:spPr>
      </p:pic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id="{1ED5249B-37DB-4939-93AC-0EB32D442E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744200" y="4676449"/>
            <a:ext cx="631371" cy="631371"/>
          </a:xfrm>
          <a:prstGeom prst="rect">
            <a:avLst/>
          </a:prstGeom>
        </p:spPr>
      </p:pic>
      <p:pic>
        <p:nvPicPr>
          <p:cNvPr id="20" name="Graphic 19" descr="Checkmark with solid fill">
            <a:extLst>
              <a:ext uri="{FF2B5EF4-FFF2-40B4-BE49-F238E27FC236}">
                <a16:creationId xmlns:a16="http://schemas.microsoft.com/office/drawing/2014/main" id="{7AA8B6B9-4A0A-475F-80AB-FE17A62F8C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666513" y="5344082"/>
            <a:ext cx="631371" cy="63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3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059928" y="1166593"/>
            <a:ext cx="3730760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139" y="800286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12699" y="1253805"/>
            <a:ext cx="288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5: SKILLS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74"/>
            <a:ext cx="12192000" cy="1059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5697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COMMUNITY SERVICE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3</a:t>
            </a:r>
          </a:p>
        </p:txBody>
      </p:sp>
      <p:pic>
        <p:nvPicPr>
          <p:cNvPr id="19" name="Picture 4" descr="Best CBSE School in Patna |Top Boarding School in Bihar">
            <a:extLst>
              <a:ext uri="{FF2B5EF4-FFF2-40B4-BE49-F238E27FC236}">
                <a16:creationId xmlns:a16="http://schemas.microsoft.com/office/drawing/2014/main" id="{9B1A5114-4CD6-43A4-A59D-02642C8129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83"/>
          <a:stretch/>
        </p:blipFill>
        <p:spPr bwMode="auto">
          <a:xfrm>
            <a:off x="3468137" y="1889145"/>
            <a:ext cx="5380999" cy="236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AF3E32E-DB73-4AE4-B713-82B4B7973DD8}"/>
              </a:ext>
            </a:extLst>
          </p:cNvPr>
          <p:cNvSpPr/>
          <p:nvPr/>
        </p:nvSpPr>
        <p:spPr>
          <a:xfrm>
            <a:off x="2523496" y="4252169"/>
            <a:ext cx="7966552" cy="969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II. SPEAKING</a:t>
            </a:r>
            <a:endParaRPr kumimoji="0" lang="en-GB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8C0BC5-8ACE-4A89-829B-54F71D2D26BA}"/>
              </a:ext>
            </a:extLst>
          </p:cNvPr>
          <p:cNvSpPr txBox="1"/>
          <p:nvPr/>
        </p:nvSpPr>
        <p:spPr>
          <a:xfrm>
            <a:off x="2523495" y="5410240"/>
            <a:ext cx="7966552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project you can do?</a:t>
            </a:r>
          </a:p>
        </p:txBody>
      </p:sp>
    </p:spTree>
    <p:extLst>
      <p:ext uri="{BB962C8B-B14F-4D97-AF65-F5344CB8AC3E}">
        <p14:creationId xmlns:p14="http://schemas.microsoft.com/office/powerpoint/2010/main" val="3243402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8726AF-0347-4AB4-85EE-DB2701121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76" y="2295215"/>
            <a:ext cx="5492505" cy="28648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349199-CD25-4F2B-9681-652F0ADEEC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8541" y="1297229"/>
            <a:ext cx="6110842" cy="50792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415E6A-6C0E-4C90-B780-B0B93FE7637F}"/>
              </a:ext>
            </a:extLst>
          </p:cNvPr>
          <p:cNvSpPr txBox="1"/>
          <p:nvPr/>
        </p:nvSpPr>
        <p:spPr>
          <a:xfrm>
            <a:off x="10721533" y="2082306"/>
            <a:ext cx="59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C89117-AD49-42A3-A434-73C4B6771A1D}"/>
              </a:ext>
            </a:extLst>
          </p:cNvPr>
          <p:cNvSpPr txBox="1"/>
          <p:nvPr/>
        </p:nvSpPr>
        <p:spPr>
          <a:xfrm>
            <a:off x="10721533" y="2933742"/>
            <a:ext cx="59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DE582F-CBCD-42C7-BA48-CE1979D052F1}"/>
              </a:ext>
            </a:extLst>
          </p:cNvPr>
          <p:cNvSpPr txBox="1"/>
          <p:nvPr/>
        </p:nvSpPr>
        <p:spPr>
          <a:xfrm>
            <a:off x="10721533" y="3727651"/>
            <a:ext cx="59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88D75A-E18B-4B5C-85A1-A0D39B26885B}"/>
              </a:ext>
            </a:extLst>
          </p:cNvPr>
          <p:cNvSpPr txBox="1"/>
          <p:nvPr/>
        </p:nvSpPr>
        <p:spPr>
          <a:xfrm>
            <a:off x="10721533" y="4727903"/>
            <a:ext cx="59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3E0089-4D65-4D7E-84B6-56C7DFA29974}"/>
              </a:ext>
            </a:extLst>
          </p:cNvPr>
          <p:cNvSpPr txBox="1"/>
          <p:nvPr/>
        </p:nvSpPr>
        <p:spPr>
          <a:xfrm>
            <a:off x="10721533" y="5730138"/>
            <a:ext cx="59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1526" y="82780"/>
            <a:ext cx="10815315" cy="861774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Read about these students.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Write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the names of the projects you think they should join in the Projects column.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6036" y="102639"/>
            <a:ext cx="856034" cy="841915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048D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9200" y="0"/>
            <a:ext cx="6762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4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7324512" y="2175938"/>
            <a:ext cx="16968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891797" y="2496951"/>
            <a:ext cx="1162705" cy="30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96000" y="2817963"/>
            <a:ext cx="7957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516238" y="3256907"/>
            <a:ext cx="24837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979268" y="3580073"/>
            <a:ext cx="12418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508460" y="3580073"/>
            <a:ext cx="17444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558693" y="4050816"/>
            <a:ext cx="17545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96000" y="4373982"/>
            <a:ext cx="22600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558693" y="4801998"/>
            <a:ext cx="7973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094430" y="5132740"/>
            <a:ext cx="37207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114437" y="5444023"/>
            <a:ext cx="7241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037218" y="5759322"/>
            <a:ext cx="11839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324512" y="6216522"/>
            <a:ext cx="29284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58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11489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7778" y="128797"/>
            <a:ext cx="1082865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Discuss which project in Task 4 you would like to join, and why. Report your group’s answers to the class.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7004" y="179495"/>
            <a:ext cx="723525" cy="728357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990" y="179495"/>
            <a:ext cx="571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612314-8D07-4F4F-87DA-F2B04E36009D}"/>
              </a:ext>
            </a:extLst>
          </p:cNvPr>
          <p:cNvSpPr txBox="1"/>
          <p:nvPr/>
        </p:nvSpPr>
        <p:spPr>
          <a:xfrm>
            <a:off x="234308" y="1628701"/>
            <a:ext cx="5872191" cy="181588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4494D0"/>
                </a:solidFill>
                <a:effectLst/>
              </a:rPr>
              <a:t>Example</a:t>
            </a:r>
            <a:r>
              <a:rPr lang="en-US" sz="2800" b="0" i="0" dirty="0">
                <a:solidFill>
                  <a:srgbClr val="4494D0"/>
                </a:solidFill>
                <a:effectLst/>
              </a:rPr>
              <a:t>:</a:t>
            </a:r>
            <a:br>
              <a:rPr lang="en-US" sz="2800" b="0" i="0" dirty="0">
                <a:solidFill>
                  <a:srgbClr val="4494D0"/>
                </a:solidFill>
                <a:effectLst/>
              </a:rPr>
            </a:br>
            <a:r>
              <a:rPr lang="en-US" sz="2800" dirty="0">
                <a:solidFill>
                  <a:srgbClr val="242021"/>
                </a:solidFill>
              </a:rPr>
              <a:t>I</a:t>
            </a:r>
            <a:r>
              <a:rPr lang="en-US" sz="2800" b="0" i="0" dirty="0" smtClean="0">
                <a:solidFill>
                  <a:srgbClr val="242021"/>
                </a:solidFill>
                <a:effectLst/>
              </a:rPr>
              <a:t>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will join the </a:t>
            </a:r>
            <a:r>
              <a:rPr lang="en-US" sz="2800" b="1" i="1" dirty="0">
                <a:solidFill>
                  <a:srgbClr val="FF0000"/>
                </a:solidFill>
                <a:effectLst/>
              </a:rPr>
              <a:t>Tutoring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 project because </a:t>
            </a:r>
            <a:r>
              <a:rPr lang="en-US" sz="2800" dirty="0" smtClean="0">
                <a:solidFill>
                  <a:srgbClr val="FF0000"/>
                </a:solidFill>
              </a:rPr>
              <a:t>I’m </a:t>
            </a:r>
            <a:r>
              <a:rPr lang="en-US" sz="2800" b="0" i="0" dirty="0" smtClean="0">
                <a:solidFill>
                  <a:srgbClr val="FF0000"/>
                </a:solidFill>
                <a:effectLst/>
              </a:rPr>
              <a:t>good </a:t>
            </a:r>
            <a:r>
              <a:rPr lang="en-US" sz="2800" b="0" i="0" dirty="0">
                <a:solidFill>
                  <a:srgbClr val="FF0000"/>
                </a:solidFill>
                <a:effectLst/>
              </a:rPr>
              <a:t>at </a:t>
            </a:r>
            <a:r>
              <a:rPr lang="en-US" sz="2800" b="0" i="0" dirty="0" err="1">
                <a:solidFill>
                  <a:srgbClr val="FF0000"/>
                </a:solidFill>
                <a:effectLst/>
              </a:rPr>
              <a:t>maths</a:t>
            </a:r>
            <a:r>
              <a:rPr lang="en-US" sz="2800" b="0" i="0" dirty="0">
                <a:solidFill>
                  <a:srgbClr val="FF0000"/>
                </a:solidFill>
                <a:effectLst/>
              </a:rPr>
              <a:t> and English. </a:t>
            </a:r>
            <a:r>
              <a:rPr lang="en-US" sz="2800" dirty="0">
                <a:solidFill>
                  <a:srgbClr val="FF0000"/>
                </a:solidFill>
              </a:rPr>
              <a:t>I</a:t>
            </a:r>
            <a:r>
              <a:rPr lang="en-US" sz="2800" b="0" i="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800" b="0" i="0" dirty="0">
                <a:solidFill>
                  <a:srgbClr val="FF0000"/>
                </a:solidFill>
                <a:effectLst/>
              </a:rPr>
              <a:t>also </a:t>
            </a:r>
            <a:r>
              <a:rPr lang="en-US" sz="2800" b="0" i="0" dirty="0" smtClean="0">
                <a:solidFill>
                  <a:srgbClr val="FF0000"/>
                </a:solidFill>
                <a:effectLst/>
              </a:rPr>
              <a:t>love </a:t>
            </a:r>
            <a:r>
              <a:rPr lang="en-US" sz="2800" b="0" i="0" dirty="0">
                <a:solidFill>
                  <a:srgbClr val="FF0000"/>
                </a:solidFill>
                <a:effectLst/>
              </a:rPr>
              <a:t>children.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612314-8D07-4F4F-87DA-F2B04E36009D}"/>
              </a:ext>
            </a:extLst>
          </p:cNvPr>
          <p:cNvSpPr txBox="1"/>
          <p:nvPr/>
        </p:nvSpPr>
        <p:spPr>
          <a:xfrm>
            <a:off x="234308" y="4055285"/>
            <a:ext cx="5872191" cy="18158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4494D0"/>
                </a:solidFill>
              </a:rPr>
              <a:t>Report: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Lan</a:t>
            </a:r>
            <a:r>
              <a:rPr lang="en-US" sz="2800" b="0" i="0" dirty="0" smtClean="0">
                <a:solidFill>
                  <a:srgbClr val="242021"/>
                </a:solidFill>
                <a:effectLst/>
              </a:rPr>
              <a:t>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will join the </a:t>
            </a:r>
            <a:r>
              <a:rPr lang="en-US" sz="2800" b="1" i="1" dirty="0">
                <a:solidFill>
                  <a:srgbClr val="FF0000"/>
                </a:solidFill>
                <a:effectLst/>
              </a:rPr>
              <a:t>Tutoring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 project because </a:t>
            </a:r>
            <a:r>
              <a:rPr lang="en-US" sz="2800" b="0" i="0" dirty="0">
                <a:solidFill>
                  <a:srgbClr val="FF0000"/>
                </a:solidFill>
                <a:effectLst/>
              </a:rPr>
              <a:t>she is good at </a:t>
            </a:r>
            <a:r>
              <a:rPr lang="en-US" sz="2800" b="0" i="0" dirty="0" err="1">
                <a:solidFill>
                  <a:srgbClr val="FF0000"/>
                </a:solidFill>
                <a:effectLst/>
              </a:rPr>
              <a:t>maths</a:t>
            </a:r>
            <a:r>
              <a:rPr lang="en-US" sz="2800" b="0" i="0" dirty="0">
                <a:solidFill>
                  <a:srgbClr val="FF0000"/>
                </a:solidFill>
                <a:effectLst/>
              </a:rPr>
              <a:t> and English. </a:t>
            </a:r>
            <a:r>
              <a:rPr lang="en-US" sz="2800" b="0" i="0" dirty="0" smtClean="0">
                <a:solidFill>
                  <a:srgbClr val="FF0000"/>
                </a:solidFill>
                <a:effectLst/>
              </a:rPr>
              <a:t>She </a:t>
            </a:r>
            <a:r>
              <a:rPr lang="en-US" sz="2800" b="0" i="0" dirty="0">
                <a:solidFill>
                  <a:srgbClr val="FF0000"/>
                </a:solidFill>
                <a:effectLst/>
              </a:rPr>
              <a:t>also loves children.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32" y="1148906"/>
            <a:ext cx="5797723" cy="463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1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5"/>
            <a:ext cx="74334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Free Vectors | Boy speaking loud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31210" y="1083306"/>
            <a:ext cx="1612979" cy="178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Vocabulary Cliparts, Download Free Vocabulary Cliparts png images,  Free ClipArts on Clipart Libr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78" y="2870955"/>
            <a:ext cx="1788441" cy="162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ipart Confident Kid Stock Illustrations – 194 Clipart Confident Kid Stock  Illustrations, Vectors &amp; Clipart - Dreamstim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0"/>
          <a:stretch/>
        </p:blipFill>
        <p:spPr bwMode="auto">
          <a:xfrm>
            <a:off x="487066" y="4746855"/>
            <a:ext cx="2161620" cy="207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7781" y="1552804"/>
            <a:ext cx="583553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  <a:r>
              <a:rPr lang="en-U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PRONUNCIATION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7781" y="3335343"/>
            <a:ext cx="583553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VOCABULARY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7781" y="5324228"/>
            <a:ext cx="583553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FLUENCY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29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29652" y="51332"/>
            <a:ext cx="413269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III. Wrap-up</a:t>
            </a:r>
            <a:endParaRPr lang="en-US" sz="4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 descr="Bright Future School &amp; Academy - Home | Facebook">
            <a:extLst>
              <a:ext uri="{FF2B5EF4-FFF2-40B4-BE49-F238E27FC236}">
                <a16:creationId xmlns:a16="http://schemas.microsoft.com/office/drawing/2014/main" id="{67080C77-0FE9-427D-B591-3B7FDF84D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526" y="2021856"/>
            <a:ext cx="3911725" cy="227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Best CBSE School in Patna |Top Boarding School in Bihar">
            <a:extLst>
              <a:ext uri="{FF2B5EF4-FFF2-40B4-BE49-F238E27FC236}">
                <a16:creationId xmlns:a16="http://schemas.microsoft.com/office/drawing/2014/main" id="{9C892CB4-A42D-4546-8A0D-1650878D6D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83"/>
          <a:stretch/>
        </p:blipFill>
        <p:spPr bwMode="auto">
          <a:xfrm>
            <a:off x="6796593" y="2157254"/>
            <a:ext cx="3893584" cy="271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13DC22B-8272-48AE-A2F8-E498AB91F562}"/>
              </a:ext>
            </a:extLst>
          </p:cNvPr>
          <p:cNvSpPr/>
          <p:nvPr/>
        </p:nvSpPr>
        <p:spPr>
          <a:xfrm>
            <a:off x="2596956" y="4884150"/>
            <a:ext cx="2406863" cy="58165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READING</a:t>
            </a:r>
            <a:endParaRPr lang="en-GB" sz="32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F79300-709C-4679-9BF7-CAD4C3B678CD}"/>
              </a:ext>
            </a:extLst>
          </p:cNvPr>
          <p:cNvSpPr/>
          <p:nvPr/>
        </p:nvSpPr>
        <p:spPr>
          <a:xfrm>
            <a:off x="7539292" y="4877075"/>
            <a:ext cx="2408185" cy="581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SPEAKING</a:t>
            </a:r>
            <a:endParaRPr lang="en-GB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B4E95F-AB5B-44F4-A9F7-F95E8EB2AF58}"/>
              </a:ext>
            </a:extLst>
          </p:cNvPr>
          <p:cNvSpPr txBox="1"/>
          <p:nvPr/>
        </p:nvSpPr>
        <p:spPr>
          <a:xfrm>
            <a:off x="1620134" y="5745100"/>
            <a:ext cx="4360506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Projects in Bright Future School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D9E0F0-4BDF-4606-9C15-1192E41CE6AF}"/>
              </a:ext>
            </a:extLst>
          </p:cNvPr>
          <p:cNvSpPr txBox="1"/>
          <p:nvPr/>
        </p:nvSpPr>
        <p:spPr>
          <a:xfrm>
            <a:off x="6563131" y="5745100"/>
            <a:ext cx="436050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What project you can do?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35;p58"/>
          <p:cNvSpPr txBox="1">
            <a:spLocks/>
          </p:cNvSpPr>
          <p:nvPr/>
        </p:nvSpPr>
        <p:spPr>
          <a:xfrm rot="21315615">
            <a:off x="542375" y="621452"/>
            <a:ext cx="11179439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uhaus 93" panose="04030905020B02020C02" pitchFamily="82" charset="0"/>
                <a:ea typeface="+mj-ea"/>
                <a:cs typeface="+mj-cs"/>
              </a:rPr>
              <a:t>IV.</a:t>
            </a:r>
            <a:r>
              <a:rPr kumimoji="0" lang="en-US" sz="8000" b="1" i="0" u="none" strike="noStrike" kern="1200" cap="none" spc="0" normalizeH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uhaus 93" panose="04030905020B02020C02" pitchFamily="82" charset="0"/>
                <a:ea typeface="+mj-ea"/>
                <a:cs typeface="+mj-cs"/>
              </a:rPr>
              <a:t> </a:t>
            </a:r>
            <a:r>
              <a:rPr kumimoji="0" lang="en-US" sz="80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uhaus 93" panose="04030905020B02020C02" pitchFamily="82" charset="0"/>
                <a:ea typeface="+mj-ea"/>
                <a:cs typeface="+mj-cs"/>
              </a:rPr>
              <a:t>HOMEWORK</a:t>
            </a:r>
            <a:endParaRPr kumimoji="0" lang="en-US" sz="80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Bauhaus 93" panose="04030905020B02020C02" pitchFamily="82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 rot="21274251">
            <a:off x="1873168" y="3908376"/>
            <a:ext cx="895946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2. Prepare for the next lesson: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/>
              </a:rPr>
              <a:t>Lesson 6</a:t>
            </a:r>
            <a:r>
              <a:rPr lang="en-US" sz="48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/>
              </a:rPr>
              <a:t>: </a:t>
            </a:r>
            <a:r>
              <a:rPr kumimoji="0" lang="en-US" sz="48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Skills 2</a:t>
            </a:r>
            <a:endParaRPr kumimoji="0" lang="en-US" sz="48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 rot="21274251">
            <a:off x="1642060" y="2142522"/>
            <a:ext cx="895946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1. Do </a:t>
            </a:r>
            <a:r>
              <a:rPr lang="en-US" sz="4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/>
              </a:rPr>
              <a:t>e</a:t>
            </a:r>
            <a:r>
              <a:rPr kumimoji="0" lang="en-US" sz="4800" b="1" i="0" u="none" strike="noStrike" kern="1200" cap="none" spc="0" normalizeH="0" baseline="0" noProof="0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xercises</a:t>
            </a:r>
            <a:r>
              <a:rPr kumimoji="0" lang="en-US" sz="4800" b="1" i="0" u="none" strike="noStrike" kern="1200" cap="none" spc="0" normalizeH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US" sz="48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Workbook</a:t>
            </a:r>
            <a:endParaRPr kumimoji="0" lang="en-US" sz="48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70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6671" y="12344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149871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Who is faster?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294696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22" name="Picture 2" descr="🙋🏻‍♂️ Man Raising Hand: Light Skin Tone Emoj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74" y="3466003"/>
            <a:ext cx="1796996" cy="179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Person raising hand emoji clipart. Free download transparent .PNG |  Creaz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835" y="3124025"/>
            <a:ext cx="2138860" cy="213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5559032" y="2692911"/>
            <a:ext cx="551901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To introduce the topic of reading.</a:t>
            </a:r>
            <a:endParaRPr lang="en-US" sz="28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To enhance students’ skills of cooperating with </a:t>
            </a:r>
            <a:r>
              <a:rPr lang="en-GB" sz="2800"/>
              <a:t>team </a:t>
            </a:r>
            <a:r>
              <a:rPr lang="en-GB" sz="2800" smtClean="0"/>
              <a:t>mates</a:t>
            </a:r>
            <a:endParaRPr lang="en-US" sz="28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13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67" t="-43282" r="-11775" b="-29196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2026632" y="546908"/>
            <a:ext cx="7690773" cy="7613865"/>
          </a:xfrm>
          <a:custGeom>
            <a:avLst/>
            <a:gdLst/>
            <a:ahLst/>
            <a:cxnLst/>
            <a:rect l="l" t="t" r="r" b="b"/>
            <a:pathLst>
              <a:path w="11536160" h="11420798">
                <a:moveTo>
                  <a:pt x="0" y="0"/>
                </a:moveTo>
                <a:lnTo>
                  <a:pt x="11536160" y="0"/>
                </a:lnTo>
                <a:lnTo>
                  <a:pt x="11536160" y="11420798"/>
                </a:lnTo>
                <a:lnTo>
                  <a:pt x="0" y="114207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1507837" y="3538283"/>
            <a:ext cx="8458783" cy="3437926"/>
          </a:xfrm>
          <a:custGeom>
            <a:avLst/>
            <a:gdLst/>
            <a:ahLst/>
            <a:cxnLst/>
            <a:rect l="l" t="t" r="r" b="b"/>
            <a:pathLst>
              <a:path w="12688174" h="5156889">
                <a:moveTo>
                  <a:pt x="0" y="0"/>
                </a:moveTo>
                <a:lnTo>
                  <a:pt x="12688175" y="0"/>
                </a:lnTo>
                <a:lnTo>
                  <a:pt x="12688175" y="5156890"/>
                </a:lnTo>
                <a:lnTo>
                  <a:pt x="0" y="51568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flipH="1">
            <a:off x="6270337" y="3661820"/>
            <a:ext cx="8458783" cy="3437926"/>
          </a:xfrm>
          <a:custGeom>
            <a:avLst/>
            <a:gdLst/>
            <a:ahLst/>
            <a:cxnLst/>
            <a:rect l="l" t="t" r="r" b="b"/>
            <a:pathLst>
              <a:path w="12688174" h="5156889">
                <a:moveTo>
                  <a:pt x="12688174" y="0"/>
                </a:moveTo>
                <a:lnTo>
                  <a:pt x="0" y="0"/>
                </a:lnTo>
                <a:lnTo>
                  <a:pt x="0" y="5156889"/>
                </a:lnTo>
                <a:lnTo>
                  <a:pt x="12688174" y="5156889"/>
                </a:lnTo>
                <a:lnTo>
                  <a:pt x="1268817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flipH="1">
            <a:off x="6597073" y="4166356"/>
            <a:ext cx="8458783" cy="3437926"/>
          </a:xfrm>
          <a:custGeom>
            <a:avLst/>
            <a:gdLst/>
            <a:ahLst/>
            <a:cxnLst/>
            <a:rect l="l" t="t" r="r" b="b"/>
            <a:pathLst>
              <a:path w="12688174" h="5156889">
                <a:moveTo>
                  <a:pt x="12688174" y="0"/>
                </a:moveTo>
                <a:lnTo>
                  <a:pt x="0" y="0"/>
                </a:lnTo>
                <a:lnTo>
                  <a:pt x="0" y="5156890"/>
                </a:lnTo>
                <a:lnTo>
                  <a:pt x="12688174" y="5156890"/>
                </a:lnTo>
                <a:lnTo>
                  <a:pt x="1268817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-1211118" y="4166356"/>
            <a:ext cx="8458783" cy="3437926"/>
          </a:xfrm>
          <a:custGeom>
            <a:avLst/>
            <a:gdLst/>
            <a:ahLst/>
            <a:cxnLst/>
            <a:rect l="l" t="t" r="r" b="b"/>
            <a:pathLst>
              <a:path w="12688174" h="5156889">
                <a:moveTo>
                  <a:pt x="0" y="0"/>
                </a:moveTo>
                <a:lnTo>
                  <a:pt x="12688174" y="0"/>
                </a:lnTo>
                <a:lnTo>
                  <a:pt x="12688174" y="5156890"/>
                </a:lnTo>
                <a:lnTo>
                  <a:pt x="0" y="515689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-1728355" y="4722847"/>
            <a:ext cx="8458783" cy="3437926"/>
          </a:xfrm>
          <a:custGeom>
            <a:avLst/>
            <a:gdLst/>
            <a:ahLst/>
            <a:cxnLst/>
            <a:rect l="l" t="t" r="r" b="b"/>
            <a:pathLst>
              <a:path w="12688174" h="5156889">
                <a:moveTo>
                  <a:pt x="0" y="0"/>
                </a:moveTo>
                <a:lnTo>
                  <a:pt x="12688174" y="0"/>
                </a:lnTo>
                <a:lnTo>
                  <a:pt x="12688174" y="5156889"/>
                </a:lnTo>
                <a:lnTo>
                  <a:pt x="0" y="515688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flipH="1">
            <a:off x="6478155" y="4722847"/>
            <a:ext cx="8458783" cy="3437926"/>
          </a:xfrm>
          <a:custGeom>
            <a:avLst/>
            <a:gdLst/>
            <a:ahLst/>
            <a:cxnLst/>
            <a:rect l="l" t="t" r="r" b="b"/>
            <a:pathLst>
              <a:path w="12688174" h="5156889">
                <a:moveTo>
                  <a:pt x="12688174" y="0"/>
                </a:moveTo>
                <a:lnTo>
                  <a:pt x="0" y="0"/>
                </a:lnTo>
                <a:lnTo>
                  <a:pt x="0" y="5156889"/>
                </a:lnTo>
                <a:lnTo>
                  <a:pt x="12688174" y="5156889"/>
                </a:lnTo>
                <a:lnTo>
                  <a:pt x="12688174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-678010" y="685800"/>
            <a:ext cx="3179047" cy="1086656"/>
          </a:xfrm>
          <a:custGeom>
            <a:avLst/>
            <a:gdLst/>
            <a:ahLst/>
            <a:cxnLst/>
            <a:rect l="l" t="t" r="r" b="b"/>
            <a:pathLst>
              <a:path w="4768571" h="1629984">
                <a:moveTo>
                  <a:pt x="0" y="0"/>
                </a:moveTo>
                <a:lnTo>
                  <a:pt x="4768571" y="0"/>
                </a:lnTo>
                <a:lnTo>
                  <a:pt x="4768571" y="1629984"/>
                </a:lnTo>
                <a:lnTo>
                  <a:pt x="0" y="16299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0374746" y="1813883"/>
            <a:ext cx="3179047" cy="1086656"/>
          </a:xfrm>
          <a:custGeom>
            <a:avLst/>
            <a:gdLst/>
            <a:ahLst/>
            <a:cxnLst/>
            <a:rect l="l" t="t" r="r" b="b"/>
            <a:pathLst>
              <a:path w="4768571" h="1629984">
                <a:moveTo>
                  <a:pt x="0" y="0"/>
                </a:moveTo>
                <a:lnTo>
                  <a:pt x="4768571" y="0"/>
                </a:lnTo>
                <a:lnTo>
                  <a:pt x="4768571" y="1629984"/>
                </a:lnTo>
                <a:lnTo>
                  <a:pt x="0" y="16299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2157722" y="2083213"/>
            <a:ext cx="1127667" cy="1144312"/>
          </a:xfrm>
          <a:custGeom>
            <a:avLst/>
            <a:gdLst/>
            <a:ahLst/>
            <a:cxnLst/>
            <a:rect l="l" t="t" r="r" b="b"/>
            <a:pathLst>
              <a:path w="1691501" h="1716468">
                <a:moveTo>
                  <a:pt x="0" y="0"/>
                </a:moveTo>
                <a:lnTo>
                  <a:pt x="1691501" y="0"/>
                </a:lnTo>
                <a:lnTo>
                  <a:pt x="1691501" y="1716468"/>
                </a:lnTo>
                <a:lnTo>
                  <a:pt x="0" y="171646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8894725" y="3429000"/>
            <a:ext cx="1127667" cy="1144312"/>
          </a:xfrm>
          <a:custGeom>
            <a:avLst/>
            <a:gdLst/>
            <a:ahLst/>
            <a:cxnLst/>
            <a:rect l="l" t="t" r="r" b="b"/>
            <a:pathLst>
              <a:path w="1691501" h="1716468">
                <a:moveTo>
                  <a:pt x="0" y="0"/>
                </a:moveTo>
                <a:lnTo>
                  <a:pt x="1691502" y="0"/>
                </a:lnTo>
                <a:lnTo>
                  <a:pt x="1691502" y="1716468"/>
                </a:lnTo>
                <a:lnTo>
                  <a:pt x="0" y="171646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5823279" y="4353840"/>
            <a:ext cx="1127667" cy="1144312"/>
          </a:xfrm>
          <a:custGeom>
            <a:avLst/>
            <a:gdLst/>
            <a:ahLst/>
            <a:cxnLst/>
            <a:rect l="l" t="t" r="r" b="b"/>
            <a:pathLst>
              <a:path w="1691501" h="1716468">
                <a:moveTo>
                  <a:pt x="0" y="0"/>
                </a:moveTo>
                <a:lnTo>
                  <a:pt x="1691502" y="0"/>
                </a:lnTo>
                <a:lnTo>
                  <a:pt x="1691502" y="1716469"/>
                </a:lnTo>
                <a:lnTo>
                  <a:pt x="0" y="171646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CE7BCC9-3ADA-8531-FB3C-964040B1E2B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13452" y="952368"/>
            <a:ext cx="7429500" cy="521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9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y Community Service Is So Important for College Admissions – Niche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86" y="1"/>
            <a:ext cx="122509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2"/>
          <p:cNvSpPr/>
          <p:nvPr/>
        </p:nvSpPr>
        <p:spPr>
          <a:xfrm>
            <a:off x="1663701" y="1787268"/>
            <a:ext cx="9124950" cy="3348403"/>
          </a:xfrm>
          <a:custGeom>
            <a:avLst/>
            <a:gdLst/>
            <a:ahLst/>
            <a:cxnLst/>
            <a:rect l="l" t="t" r="r" b="b"/>
            <a:pathLst>
              <a:path w="11133230" h="5022605">
                <a:moveTo>
                  <a:pt x="0" y="0"/>
                </a:moveTo>
                <a:lnTo>
                  <a:pt x="11133230" y="0"/>
                </a:lnTo>
                <a:lnTo>
                  <a:pt x="11133230" y="5022605"/>
                </a:lnTo>
                <a:lnTo>
                  <a:pt x="0" y="50226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803400" y="2629582"/>
            <a:ext cx="8832850" cy="1449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13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smtClean="0">
                <a:solidFill>
                  <a:srgbClr val="DE602A"/>
                </a:solidFill>
                <a:latin typeface="Bodoni MT" panose="02070603080606020203" pitchFamily="18" charset="0"/>
              </a:rPr>
              <a:t>WARM-UP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DE602A"/>
              </a:solidFill>
              <a:effectLst/>
              <a:uLnTx/>
              <a:uFillTx/>
              <a:latin typeface="Bodoni MT" panose="02070603080606020203" pitchFamily="18" charset="0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924079" y="1062408"/>
            <a:ext cx="2567266" cy="1753942"/>
          </a:xfrm>
          <a:custGeom>
            <a:avLst/>
            <a:gdLst/>
            <a:ahLst/>
            <a:cxnLst/>
            <a:rect l="l" t="t" r="r" b="b"/>
            <a:pathLst>
              <a:path w="4217493" h="2811662">
                <a:moveTo>
                  <a:pt x="0" y="0"/>
                </a:moveTo>
                <a:lnTo>
                  <a:pt x="4217493" y="0"/>
                </a:lnTo>
                <a:lnTo>
                  <a:pt x="4217493" y="2811662"/>
                </a:lnTo>
                <a:lnTo>
                  <a:pt x="0" y="28116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 l="-16118" r="-117584" b="-16004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751341" y="3661709"/>
            <a:ext cx="1407496" cy="1433056"/>
          </a:xfrm>
          <a:custGeom>
            <a:avLst/>
            <a:gdLst/>
            <a:ahLst/>
            <a:cxnLst/>
            <a:rect l="l" t="t" r="r" b="b"/>
            <a:pathLst>
              <a:path w="4551570" h="4261925">
                <a:moveTo>
                  <a:pt x="0" y="0"/>
                </a:moveTo>
                <a:lnTo>
                  <a:pt x="4551570" y="0"/>
                </a:lnTo>
                <a:lnTo>
                  <a:pt x="4551570" y="4261925"/>
                </a:lnTo>
                <a:lnTo>
                  <a:pt x="0" y="42619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flipH="1">
            <a:off x="9107099" y="241562"/>
            <a:ext cx="3058302" cy="2418839"/>
          </a:xfrm>
          <a:custGeom>
            <a:avLst/>
            <a:gdLst/>
            <a:ahLst/>
            <a:cxnLst/>
            <a:rect l="l" t="t" r="r" b="b"/>
            <a:pathLst>
              <a:path w="4587453" h="3628258">
                <a:moveTo>
                  <a:pt x="4587453" y="0"/>
                </a:moveTo>
                <a:lnTo>
                  <a:pt x="0" y="0"/>
                </a:lnTo>
                <a:lnTo>
                  <a:pt x="0" y="3628258"/>
                </a:lnTo>
                <a:lnTo>
                  <a:pt x="4587453" y="3628258"/>
                </a:lnTo>
                <a:lnTo>
                  <a:pt x="4587453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-2999726" y="4452313"/>
            <a:ext cx="9502134" cy="3248002"/>
          </a:xfrm>
          <a:custGeom>
            <a:avLst/>
            <a:gdLst/>
            <a:ahLst/>
            <a:cxnLst/>
            <a:rect l="l" t="t" r="r" b="b"/>
            <a:pathLst>
              <a:path w="14253201" h="4872003">
                <a:moveTo>
                  <a:pt x="0" y="0"/>
                </a:moveTo>
                <a:lnTo>
                  <a:pt x="14253201" y="0"/>
                </a:lnTo>
                <a:lnTo>
                  <a:pt x="14253201" y="4872003"/>
                </a:lnTo>
                <a:lnTo>
                  <a:pt x="0" y="487200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920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25,904 Two Teams Images, Stock Photos, 3D objects, &amp; Vector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8" r="7407" b="23972"/>
          <a:stretch/>
        </p:blipFill>
        <p:spPr bwMode="auto">
          <a:xfrm>
            <a:off x="5961903" y="1542346"/>
            <a:ext cx="3630283" cy="155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0295" y="56991"/>
            <a:ext cx="8449675" cy="1098783"/>
          </a:xfrm>
          <a:solidFill>
            <a:srgbClr val="FFFF00"/>
          </a:solidFill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WARM-UP: WHO IS FASTER?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3416" y="1799034"/>
            <a:ext cx="6798736" cy="542507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teams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Ring the bell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“What is a community activity?</a:t>
            </a:r>
          </a:p>
        </p:txBody>
      </p:sp>
      <p:sp>
        <p:nvSpPr>
          <p:cNvPr id="13" name="Freeform 8"/>
          <p:cNvSpPr/>
          <p:nvPr/>
        </p:nvSpPr>
        <p:spPr>
          <a:xfrm flipH="1">
            <a:off x="9945228" y="-28790"/>
            <a:ext cx="2592130" cy="2086582"/>
          </a:xfrm>
          <a:custGeom>
            <a:avLst/>
            <a:gdLst/>
            <a:ahLst/>
            <a:cxnLst/>
            <a:rect l="l" t="t" r="r" b="b"/>
            <a:pathLst>
              <a:path w="4587453" h="3628258">
                <a:moveTo>
                  <a:pt x="4587453" y="0"/>
                </a:moveTo>
                <a:lnTo>
                  <a:pt x="0" y="0"/>
                </a:lnTo>
                <a:lnTo>
                  <a:pt x="0" y="3628258"/>
                </a:lnTo>
                <a:lnTo>
                  <a:pt x="4587453" y="3628258"/>
                </a:lnTo>
                <a:lnTo>
                  <a:pt x="458745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6" name="Picture 4" descr="Hand ring bell pop art Royalty Free Vector Image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2" r="614" b="16047"/>
          <a:stretch/>
        </p:blipFill>
        <p:spPr bwMode="auto">
          <a:xfrm>
            <a:off x="6235459" y="3431038"/>
            <a:ext cx="2074653" cy="173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Volunteering In The Community Clipar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54" y="1862134"/>
            <a:ext cx="2922043" cy="2283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reeform 6"/>
          <p:cNvSpPr/>
          <p:nvPr/>
        </p:nvSpPr>
        <p:spPr>
          <a:xfrm>
            <a:off x="0" y="81140"/>
            <a:ext cx="2639897" cy="1271950"/>
          </a:xfrm>
          <a:custGeom>
            <a:avLst/>
            <a:gdLst/>
            <a:ahLst/>
            <a:cxnLst/>
            <a:rect l="l" t="t" r="r" b="b"/>
            <a:pathLst>
              <a:path w="3959845" h="1907925">
                <a:moveTo>
                  <a:pt x="0" y="0"/>
                </a:moveTo>
                <a:lnTo>
                  <a:pt x="3959845" y="0"/>
                </a:lnTo>
                <a:lnTo>
                  <a:pt x="3959845" y="1907925"/>
                </a:lnTo>
                <a:lnTo>
                  <a:pt x="0" y="19079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267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5DB7129-A6F3-453D-B9A8-A96C88FE0E31}"/>
              </a:ext>
            </a:extLst>
          </p:cNvPr>
          <p:cNvSpPr txBox="1"/>
          <p:nvPr/>
        </p:nvSpPr>
        <p:spPr>
          <a:xfrm>
            <a:off x="487067" y="208434"/>
            <a:ext cx="8745602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FASTER?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Holiday Community Service Project Ideas for Kids with ADHD">
            <a:extLst>
              <a:ext uri="{FF2B5EF4-FFF2-40B4-BE49-F238E27FC236}">
                <a16:creationId xmlns:a16="http://schemas.microsoft.com/office/drawing/2014/main" id="{9E01BB82-8CC6-47E6-A9A9-A537113395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0" r="25338" b="-3"/>
          <a:stretch/>
        </p:blipFill>
        <p:spPr bwMode="auto">
          <a:xfrm>
            <a:off x="373184" y="1855289"/>
            <a:ext cx="4705531" cy="34058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 descr="Differences Between Community Service and Volunteer Work">
            <a:extLst>
              <a:ext uri="{FF2B5EF4-FFF2-40B4-BE49-F238E27FC236}">
                <a16:creationId xmlns:a16="http://schemas.microsoft.com/office/drawing/2014/main" id="{5AC76D91-87CA-4D40-AF68-054FFADF66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8" r="19622"/>
          <a:stretch/>
        </p:blipFill>
        <p:spPr bwMode="auto">
          <a:xfrm>
            <a:off x="6658766" y="1855290"/>
            <a:ext cx="4787014" cy="3405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9543AE8-EF59-4A38-B637-5EDE13EDC9FC}"/>
              </a:ext>
            </a:extLst>
          </p:cNvPr>
          <p:cNvSpPr txBox="1"/>
          <p:nvPr/>
        </p:nvSpPr>
        <p:spPr>
          <a:xfrm>
            <a:off x="487067" y="5574767"/>
            <a:ext cx="447776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4800" b="1" i="1" dirty="0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donating </a:t>
            </a:r>
            <a:r>
              <a:rPr lang="vi-VN" sz="48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clothes</a:t>
            </a:r>
            <a:endParaRPr lang="en-US" sz="4800" dirty="0">
              <a:solidFill>
                <a:schemeClr val="accent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D82DCE-CA18-4650-BBBA-F19915130C04}"/>
              </a:ext>
            </a:extLst>
          </p:cNvPr>
          <p:cNvSpPr txBox="1"/>
          <p:nvPr/>
        </p:nvSpPr>
        <p:spPr>
          <a:xfrm>
            <a:off x="6658766" y="5533202"/>
            <a:ext cx="506217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4800" b="1" i="1" dirty="0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planting </a:t>
            </a:r>
            <a:r>
              <a:rPr lang="vi-VN" sz="48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trees</a:t>
            </a:r>
            <a:endParaRPr lang="en-US" sz="4800" dirty="0">
              <a:solidFill>
                <a:schemeClr val="accent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D0FDC9-2765-4C0F-A6EA-28E78A5F2AB5}"/>
              </a:ext>
            </a:extLst>
          </p:cNvPr>
          <p:cNvSpPr txBox="1"/>
          <p:nvPr/>
        </p:nvSpPr>
        <p:spPr>
          <a:xfrm>
            <a:off x="2231062" y="1048083"/>
            <a:ext cx="13434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US" sz="5400" b="1" i="1" dirty="0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US" sz="5400" dirty="0">
              <a:solidFill>
                <a:schemeClr val="accent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D0FDC9-2765-4C0F-A6EA-28E78A5F2AB5}"/>
              </a:ext>
            </a:extLst>
          </p:cNvPr>
          <p:cNvSpPr txBox="1"/>
          <p:nvPr/>
        </p:nvSpPr>
        <p:spPr>
          <a:xfrm>
            <a:off x="8733576" y="1075520"/>
            <a:ext cx="12416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sz="5400" b="1" i="1" dirty="0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US" sz="5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9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5DB7129-A6F3-453D-B9A8-A96C88FE0E31}"/>
              </a:ext>
            </a:extLst>
          </p:cNvPr>
          <p:cNvSpPr txBox="1"/>
          <p:nvPr/>
        </p:nvSpPr>
        <p:spPr>
          <a:xfrm>
            <a:off x="487067" y="208434"/>
            <a:ext cx="8745602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FASTER?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543AE8-EF59-4A38-B637-5EDE13EDC9FC}"/>
              </a:ext>
            </a:extLst>
          </p:cNvPr>
          <p:cNvSpPr txBox="1"/>
          <p:nvPr/>
        </p:nvSpPr>
        <p:spPr>
          <a:xfrm>
            <a:off x="487067" y="5574767"/>
            <a:ext cx="447776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48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vi-VN" sz="4800" b="1" i="1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icking up litter</a:t>
            </a:r>
            <a:endParaRPr lang="en-US" sz="48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D82DCE-CA18-4650-BBBA-F19915130C04}"/>
              </a:ext>
            </a:extLst>
          </p:cNvPr>
          <p:cNvSpPr txBox="1"/>
          <p:nvPr/>
        </p:nvSpPr>
        <p:spPr>
          <a:xfrm>
            <a:off x="6658766" y="5533202"/>
            <a:ext cx="506217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48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vi-VN" sz="4800" b="1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elping old people</a:t>
            </a:r>
            <a:endParaRPr lang="en-US" sz="4800" b="1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D0FDC9-2765-4C0F-A6EA-28E78A5F2AB5}"/>
              </a:ext>
            </a:extLst>
          </p:cNvPr>
          <p:cNvSpPr txBox="1"/>
          <p:nvPr/>
        </p:nvSpPr>
        <p:spPr>
          <a:xfrm>
            <a:off x="2231062" y="1048083"/>
            <a:ext cx="13434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en-US" sz="5400" b="1" i="1" dirty="0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US" sz="5400" dirty="0">
              <a:solidFill>
                <a:schemeClr val="accent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D0FDC9-2765-4C0F-A6EA-28E78A5F2AB5}"/>
              </a:ext>
            </a:extLst>
          </p:cNvPr>
          <p:cNvSpPr txBox="1"/>
          <p:nvPr/>
        </p:nvSpPr>
        <p:spPr>
          <a:xfrm>
            <a:off x="8733576" y="1075520"/>
            <a:ext cx="12416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en-US" sz="5400" b="1" i="1" dirty="0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US" sz="5400" dirty="0">
              <a:solidFill>
                <a:schemeClr val="accent2"/>
              </a:solidFill>
            </a:endParaRPr>
          </a:p>
        </p:txBody>
      </p:sp>
      <p:pic>
        <p:nvPicPr>
          <p:cNvPr id="4098" name="Picture 2" descr="Badly-Behaved Pupils Should Pick Litter as Punish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21" y="1947813"/>
            <a:ext cx="4809258" cy="3405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7" name="Picture 2" descr="Male helping old woman bags hi-res stock photography and images - Alam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7" r="-2008" b="27290"/>
          <a:stretch/>
        </p:blipFill>
        <p:spPr bwMode="auto">
          <a:xfrm>
            <a:off x="6095998" y="1947813"/>
            <a:ext cx="5864337" cy="3534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4355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5DB7129-A6F3-453D-B9A8-A96C88FE0E31}"/>
              </a:ext>
            </a:extLst>
          </p:cNvPr>
          <p:cNvSpPr txBox="1"/>
          <p:nvPr/>
        </p:nvSpPr>
        <p:spPr>
          <a:xfrm>
            <a:off x="487067" y="208434"/>
            <a:ext cx="8745602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FASTER?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D82DCE-CA18-4650-BBBA-F19915130C04}"/>
              </a:ext>
            </a:extLst>
          </p:cNvPr>
          <p:cNvSpPr txBox="1"/>
          <p:nvPr/>
        </p:nvSpPr>
        <p:spPr>
          <a:xfrm>
            <a:off x="2986353" y="5688565"/>
            <a:ext cx="506217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4800" b="1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tutoring</a:t>
            </a:r>
            <a:endParaRPr lang="en-US" sz="4800" b="1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D0FDC9-2765-4C0F-A6EA-28E78A5F2AB5}"/>
              </a:ext>
            </a:extLst>
          </p:cNvPr>
          <p:cNvSpPr txBox="1"/>
          <p:nvPr/>
        </p:nvSpPr>
        <p:spPr>
          <a:xfrm>
            <a:off x="5186913" y="1072970"/>
            <a:ext cx="13434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r>
              <a:rPr lang="en-US" sz="5400" b="1" i="1" dirty="0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US" sz="5400" dirty="0">
              <a:solidFill>
                <a:schemeClr val="accent2"/>
              </a:solidFill>
            </a:endParaRPr>
          </a:p>
        </p:txBody>
      </p:sp>
      <p:pic>
        <p:nvPicPr>
          <p:cNvPr id="4100" name="Picture 4" descr="Boosting Your Child's English: Why Tutoring Matte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938" y="2103176"/>
            <a:ext cx="5344635" cy="3526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3922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547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30027"/>
            <a:ext cx="121920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b="1" u="sng" dirty="0" smtClean="0">
                <a:solidFill>
                  <a:srgbClr val="FF0000"/>
                </a:solidFill>
              </a:rPr>
              <a:t> 1</a:t>
            </a:r>
            <a:r>
              <a:rPr lang="vi-VN" sz="3200" b="1" dirty="0" smtClean="0">
                <a:solidFill>
                  <a:srgbClr val="FF0000"/>
                </a:solidFill>
              </a:rPr>
              <a:t>: </a:t>
            </a:r>
            <a:r>
              <a:rPr lang="en-US" sz="2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Work in pairs. 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Circle </a:t>
            </a:r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the activities you would like to do at your school.</a:t>
            </a:r>
            <a:endParaRPr lang="en-US" sz="28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6D9FFD-09E1-4AFC-BAD3-001743F6DFA9}"/>
              </a:ext>
            </a:extLst>
          </p:cNvPr>
          <p:cNvSpPr txBox="1"/>
          <p:nvPr/>
        </p:nvSpPr>
        <p:spPr>
          <a:xfrm>
            <a:off x="210621" y="1740570"/>
            <a:ext cx="1238933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i="0" dirty="0">
                <a:solidFill>
                  <a:srgbClr val="00A9A5"/>
                </a:solidFill>
                <a:effectLst/>
                <a:latin typeface="Arial Black" panose="020B0A04020102020204" pitchFamily="34" charset="0"/>
              </a:rPr>
              <a:t>A. </a:t>
            </a:r>
            <a:r>
              <a:rPr lang="en-US" sz="3000" b="1" i="0" dirty="0" smtClean="0">
                <a:solidFill>
                  <a:srgbClr val="242021"/>
                </a:solidFill>
                <a:effectLst/>
                <a:latin typeface="Arial Black" panose="020B0A04020102020204" pitchFamily="34" charset="0"/>
              </a:rPr>
              <a:t>growing </a:t>
            </a:r>
            <a:r>
              <a:rPr lang="en-US" sz="3000" b="1" i="0" dirty="0">
                <a:solidFill>
                  <a:srgbClr val="242021"/>
                </a:solidFill>
                <a:effectLst/>
                <a:latin typeface="Arial Black" panose="020B0A04020102020204" pitchFamily="34" charset="0"/>
              </a:rPr>
              <a:t>vegetables in the school </a:t>
            </a:r>
            <a:r>
              <a:rPr lang="en-US" sz="3000" b="1" i="0" dirty="0" smtClean="0">
                <a:solidFill>
                  <a:srgbClr val="242021"/>
                </a:solidFill>
                <a:effectLst/>
                <a:latin typeface="Arial Black" panose="020B0A04020102020204" pitchFamily="34" charset="0"/>
              </a:rPr>
              <a:t>garden</a:t>
            </a:r>
            <a:endParaRPr lang="en-US" sz="3000" b="1" dirty="0">
              <a:latin typeface="Arial Black" panose="020B0A04020102020204" pitchFamily="34" charset="0"/>
            </a:endParaRPr>
          </a:p>
        </p:txBody>
      </p:sp>
      <p:pic>
        <p:nvPicPr>
          <p:cNvPr id="10" name="Picture 4" descr="Refurbish and Restock Low-Income School Libraries! | StartSomeGoo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680" y="4104901"/>
            <a:ext cx="4066320" cy="2753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4" descr="Boosting Your Child's English: Why Tutoring Matte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668" y="4104901"/>
            <a:ext cx="4085012" cy="27875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6" name="Picture 2" descr="Ho Chi Minh City students learn by growing school gardens | Tuoi Tre New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5" r="9589"/>
          <a:stretch/>
        </p:blipFill>
        <p:spPr bwMode="auto">
          <a:xfrm>
            <a:off x="18988" y="4143374"/>
            <a:ext cx="4040372" cy="2714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6D9FFD-09E1-4AFC-BAD3-001743F6DFA9}"/>
              </a:ext>
            </a:extLst>
          </p:cNvPr>
          <p:cNvSpPr txBox="1"/>
          <p:nvPr/>
        </p:nvSpPr>
        <p:spPr>
          <a:xfrm>
            <a:off x="210621" y="2450157"/>
            <a:ext cx="12389339" cy="713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A9A5"/>
                </a:solidFill>
                <a:latin typeface="Arial Black" panose="020B0A04020102020204" pitchFamily="34" charset="0"/>
              </a:rPr>
              <a:t>B. </a:t>
            </a:r>
            <a:r>
              <a:rPr lang="en-US" sz="3000" b="1" dirty="0">
                <a:solidFill>
                  <a:srgbClr val="242021"/>
                </a:solidFill>
                <a:latin typeface="Arial Black" panose="020B0A04020102020204" pitchFamily="34" charset="0"/>
              </a:rPr>
              <a:t>tutoring other </a:t>
            </a:r>
            <a:r>
              <a:rPr lang="en-US" sz="3000" b="1" dirty="0" smtClean="0">
                <a:solidFill>
                  <a:srgbClr val="242021"/>
                </a:solidFill>
                <a:latin typeface="Arial Black" panose="020B0A04020102020204" pitchFamily="34" charset="0"/>
              </a:rPr>
              <a:t>students</a:t>
            </a:r>
            <a:endParaRPr lang="en-US" sz="3000" b="1" dirty="0">
              <a:latin typeface="Arial Black" panose="020B0A040201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D9FFD-09E1-4AFC-BAD3-001743F6DFA9}"/>
              </a:ext>
            </a:extLst>
          </p:cNvPr>
          <p:cNvSpPr txBox="1"/>
          <p:nvPr/>
        </p:nvSpPr>
        <p:spPr>
          <a:xfrm>
            <a:off x="221632" y="3174117"/>
            <a:ext cx="12389339" cy="713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A9A5"/>
                </a:solidFill>
                <a:latin typeface="Arial Black" panose="020B0A04020102020204" pitchFamily="34" charset="0"/>
              </a:rPr>
              <a:t>C. </a:t>
            </a:r>
            <a:r>
              <a:rPr lang="en-US" sz="3000" b="1" dirty="0">
                <a:solidFill>
                  <a:srgbClr val="242021"/>
                </a:solidFill>
                <a:latin typeface="Arial Black" panose="020B0A04020102020204" pitchFamily="34" charset="0"/>
              </a:rPr>
              <a:t>collecting books for the school library</a:t>
            </a:r>
            <a:endParaRPr lang="en-US" sz="3000" b="1" dirty="0"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7952" y="4912241"/>
            <a:ext cx="10632559" cy="1153999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I would like to………………………..</a:t>
            </a:r>
            <a:endParaRPr lang="vi-VN" sz="48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57" y="99573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324" y="871684"/>
            <a:ext cx="531628" cy="722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2056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BD9813-8D67-4DFB-B20E-A073E2EC5F26}:3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3156A2D-AF63-4932-A180-858F4C3BC650}:31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3843</TotalTime>
  <Words>824</Words>
  <Application>Microsoft Office PowerPoint</Application>
  <PresentationFormat>Widescreen</PresentationFormat>
  <Paragraphs>201</Paragraphs>
  <Slides>30</Slides>
  <Notes>21</Notes>
  <HiddenSlides>0</HiddenSlides>
  <MMClips>4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47" baseType="lpstr">
      <vt:lpstr>#9Slide03 Arima Madurai Black</vt:lpstr>
      <vt:lpstr>Adobe Gothic Std B</vt:lpstr>
      <vt:lpstr>Arial</vt:lpstr>
      <vt:lpstr>Arial Black</vt:lpstr>
      <vt:lpstr>Bauhaus 93</vt:lpstr>
      <vt:lpstr>Bodoni MT</vt:lpstr>
      <vt:lpstr>Calibri</vt:lpstr>
      <vt:lpstr>Calibri (Body)</vt:lpstr>
      <vt:lpstr>Calibri Light</vt:lpstr>
      <vt:lpstr>Myriad Pro</vt:lpstr>
      <vt:lpstr>Times New Roman</vt:lpstr>
      <vt:lpstr>Wingdings</vt:lpstr>
      <vt:lpstr>Office Theme</vt:lpstr>
      <vt:lpstr>3_Office Theme</vt:lpstr>
      <vt:lpstr>4_Office Theme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 WARM-UP: WHO IS FASTER?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My Laptop</cp:lastModifiedBy>
  <cp:revision>306</cp:revision>
  <dcterms:created xsi:type="dcterms:W3CDTF">2020-12-09T02:04:09Z</dcterms:created>
  <dcterms:modified xsi:type="dcterms:W3CDTF">2023-10-21T03:07:53Z</dcterms:modified>
</cp:coreProperties>
</file>