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96" r:id="rId2"/>
    <p:sldId id="398" r:id="rId3"/>
    <p:sldId id="399" r:id="rId4"/>
    <p:sldId id="395" r:id="rId5"/>
    <p:sldId id="358" r:id="rId6"/>
    <p:sldId id="355" r:id="rId7"/>
    <p:sldId id="279" r:id="rId8"/>
    <p:sldId id="356" r:id="rId9"/>
    <p:sldId id="357" r:id="rId10"/>
    <p:sldId id="360" r:id="rId11"/>
    <p:sldId id="361" r:id="rId12"/>
    <p:sldId id="281" r:id="rId13"/>
    <p:sldId id="362" r:id="rId14"/>
    <p:sldId id="335" r:id="rId15"/>
    <p:sldId id="332" r:id="rId16"/>
    <p:sldId id="364" r:id="rId17"/>
    <p:sldId id="365" r:id="rId18"/>
    <p:sldId id="400" r:id="rId19"/>
    <p:sldId id="313" r:id="rId20"/>
    <p:sldId id="333" r:id="rId21"/>
    <p:sldId id="334" r:id="rId22"/>
    <p:sldId id="401" r:id="rId23"/>
    <p:sldId id="314" r:id="rId24"/>
    <p:sldId id="385" r:id="rId25"/>
    <p:sldId id="386" r:id="rId26"/>
    <p:sldId id="391" r:id="rId27"/>
    <p:sldId id="388" r:id="rId28"/>
    <p:sldId id="330" r:id="rId29"/>
    <p:sldId id="39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38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EF4B66"/>
    <a:srgbClr val="F7A5A5"/>
    <a:srgbClr val="F7941E"/>
    <a:srgbClr val="FFDAAB"/>
    <a:srgbClr val="00A9A5"/>
    <a:srgbClr val="CBEAF0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62"/>
      </p:cViewPr>
      <p:guideLst>
        <p:guide orient="horz" pos="2182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qNugAvxXXo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37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9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53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Video link: </a:t>
            </a:r>
            <a:r>
              <a:rPr lang="en-US" sz="1200" b="1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  <a:hlinkClick r:id="rId3"/>
              </a:rPr>
              <a:t>www.youtube.com/watch?v=uqNugAvxXXo</a:t>
            </a:r>
            <a:endParaRPr lang="en-US" sz="1200" b="1" smtClean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uqNugAvxXXo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11" Type="http://schemas.openxmlformats.org/officeDocument/2006/relationships/image" Target="../media/image17.png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13.GIF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13.GIF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13.GIF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54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26977" y="1135790"/>
            <a:ext cx="117824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400" b="1" smtClean="0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Watch the video and </a:t>
            </a:r>
            <a:r>
              <a:rPr lang="en-US" sz="4400" b="1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answer </a:t>
            </a:r>
            <a:r>
              <a:rPr lang="en-US" sz="4400" b="1" smtClean="0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the question!</a:t>
            </a:r>
            <a:endParaRPr lang="en-US" sz="44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2"/>
          <p:cNvSpPr txBox="1"/>
          <p:nvPr/>
        </p:nvSpPr>
        <p:spPr>
          <a:xfrm>
            <a:off x="7765998" y="81867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</a:t>
            </a:r>
            <a:r>
              <a:rPr lang="en-US" sz="3600" b="1" smtClean="0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2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uqNugAvxXX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87940" y="2214405"/>
            <a:ext cx="10165405" cy="4575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07313" y="2564374"/>
            <a:ext cx="108597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When do we </a:t>
            </a:r>
            <a:r>
              <a:rPr lang="en-US" sz="6000" b="1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use </a:t>
            </a:r>
            <a:r>
              <a:rPr lang="en-US" sz="6000" b="1" i="1" smtClean="0">
                <a:solidFill>
                  <a:srgbClr val="EF4B66"/>
                </a:solidFill>
                <a:effectLst/>
                <a:latin typeface="Calibri (Body)"/>
                <a:ea typeface="Times New Roman" panose="02020603050405020304" pitchFamily="18" charset="0"/>
              </a:rPr>
              <a:t>a / an / the</a:t>
            </a: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239" y="1403697"/>
            <a:ext cx="3865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1. She is </a:t>
            </a:r>
            <a:r>
              <a:rPr lang="en-US" sz="3600" u="sng">
                <a:solidFill>
                  <a:srgbClr val="FF0000"/>
                </a:solidFill>
              </a:rPr>
              <a:t>an</a:t>
            </a:r>
            <a:r>
              <a:rPr lang="en-US" sz="3600"/>
              <a:t> engineer.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24146" y="4594735"/>
            <a:ext cx="3850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the</a:t>
            </a:r>
            <a:r>
              <a:rPr lang="en-US" sz="3200" b="1" dirty="0">
                <a:solidFill>
                  <a:schemeClr val="accent2"/>
                </a:solidFill>
              </a:rPr>
              <a:t>: definite article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18107" y="2970467"/>
            <a:ext cx="5096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a</a:t>
            </a:r>
            <a:r>
              <a:rPr lang="en-US" sz="3200" b="1" dirty="0">
                <a:solidFill>
                  <a:schemeClr val="accent2"/>
                </a:solidFill>
              </a:rPr>
              <a:t>: </a:t>
            </a:r>
            <a:r>
              <a:rPr lang="en-US" sz="3200" b="1">
                <a:solidFill>
                  <a:schemeClr val="accent2"/>
                </a:solidFill>
              </a:rPr>
              <a:t>indefinite </a:t>
            </a:r>
            <a:r>
              <a:rPr lang="en-US" sz="3200" b="1" smtClean="0">
                <a:solidFill>
                  <a:schemeClr val="accent2"/>
                </a:solidFill>
              </a:rPr>
              <a:t>article</a:t>
            </a:r>
            <a:endParaRPr lang="en-US" sz="3200" b="1" dirty="0"/>
          </a:p>
          <a:p>
            <a:r>
              <a:rPr lang="en-US" sz="3200" b="1" dirty="0"/>
              <a:t>a + singular </a:t>
            </a:r>
            <a:r>
              <a:rPr lang="en-US" sz="3200" b="1"/>
              <a:t>noun 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beginning </a:t>
            </a:r>
            <a:r>
              <a:rPr lang="en-US" sz="3200" b="1" dirty="0"/>
              <a:t>with </a:t>
            </a:r>
            <a:r>
              <a:rPr lang="en-US" sz="3200" b="1"/>
              <a:t>a </a:t>
            </a:r>
            <a:r>
              <a:rPr lang="en-US" sz="3200" b="1" smtClean="0"/>
              <a:t>consonant</a:t>
            </a:r>
            <a:r>
              <a:rPr lang="en-US" sz="3200" b="1" dirty="0"/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0542" y="1109297"/>
            <a:ext cx="4522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  <a:sym typeface="+mn-ea"/>
              </a:rPr>
              <a:t>an</a:t>
            </a:r>
            <a:r>
              <a:rPr lang="en-US" sz="3200" b="1" dirty="0">
                <a:solidFill>
                  <a:schemeClr val="accent2"/>
                </a:solidFill>
                <a:sym typeface="+mn-ea"/>
              </a:rPr>
              <a:t>: </a:t>
            </a:r>
            <a:r>
              <a:rPr lang="en-US" sz="3200" b="1">
                <a:solidFill>
                  <a:schemeClr val="accent2"/>
                </a:solidFill>
                <a:sym typeface="+mn-ea"/>
              </a:rPr>
              <a:t>indefinite </a:t>
            </a:r>
            <a:r>
              <a:rPr lang="en-US" sz="3200" b="1" smtClean="0">
                <a:solidFill>
                  <a:schemeClr val="accent2"/>
                </a:solidFill>
                <a:sym typeface="+mn-ea"/>
              </a:rPr>
              <a:t>article</a:t>
            </a:r>
            <a:endParaRPr lang="en-US" sz="3200" b="1" dirty="0">
              <a:sym typeface="+mn-ea"/>
            </a:endParaRPr>
          </a:p>
          <a:p>
            <a:r>
              <a:rPr lang="en-US" sz="3200" b="1" dirty="0"/>
              <a:t>an + singular noun beginning with a vowel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19412" y="4831637"/>
            <a:ext cx="5189219" cy="34702"/>
          </a:xfrm>
          <a:prstGeom prst="straightConnector1">
            <a:avLst/>
          </a:prstGeom>
          <a:ln w="28575">
            <a:solidFill>
              <a:srgbClr val="F7941E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852152" y="3701709"/>
            <a:ext cx="3749442" cy="9443"/>
          </a:xfrm>
          <a:prstGeom prst="straightConnector1">
            <a:avLst/>
          </a:prstGeom>
          <a:ln w="28575">
            <a:solidFill>
              <a:srgbClr val="F7941E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76675" y="1831027"/>
            <a:ext cx="1620542" cy="6494"/>
          </a:xfrm>
          <a:prstGeom prst="straightConnector1">
            <a:avLst/>
          </a:prstGeom>
          <a:ln w="28575">
            <a:solidFill>
              <a:srgbClr val="F7941E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1239" y="3248270"/>
            <a:ext cx="417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2</a:t>
            </a:r>
            <a:r>
              <a:rPr lang="en-US" sz="3600"/>
              <a:t>. We held </a:t>
            </a:r>
            <a:r>
              <a:rPr lang="en-US" sz="3600" u="sng">
                <a:solidFill>
                  <a:srgbClr val="FF0000"/>
                </a:solidFill>
              </a:rPr>
              <a:t>a</a:t>
            </a:r>
            <a:r>
              <a:rPr lang="en-US" sz="3600"/>
              <a:t>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family </a:t>
            </a:r>
            <a:r>
              <a:rPr lang="en-US" sz="3600"/>
              <a:t>reunion last week. </a:t>
            </a:r>
            <a:r>
              <a:rPr lang="en-US" sz="3600" u="sng">
                <a:solidFill>
                  <a:srgbClr val="FF0000"/>
                </a:solidFill>
              </a:rPr>
              <a:t>The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smtClean="0">
                <a:solidFill>
                  <a:srgbClr val="FF0000"/>
                </a:solidFill>
              </a:rPr>
              <a:t/>
            </a:r>
            <a:br>
              <a:rPr lang="en-US" sz="3600" smtClean="0">
                <a:solidFill>
                  <a:srgbClr val="FF0000"/>
                </a:solidFill>
              </a:rPr>
            </a:br>
            <a:r>
              <a:rPr lang="en-US" sz="3600" smtClean="0"/>
              <a:t>party </a:t>
            </a:r>
            <a:r>
              <a:rPr lang="en-US" sz="3600"/>
              <a:t>was enjoyable.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110" y="1319335"/>
            <a:ext cx="10165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We can use noun without </a:t>
            </a:r>
            <a:r>
              <a:rPr lang="en-US" sz="3200" i="1"/>
              <a:t>a / an</a:t>
            </a:r>
            <a:r>
              <a:rPr lang="en-US" sz="3200"/>
              <a:t> or </a:t>
            </a:r>
            <a:r>
              <a:rPr lang="en-US" sz="3200" i="1"/>
              <a:t>the</a:t>
            </a:r>
            <a:r>
              <a:rPr lang="en-US" sz="3200"/>
              <a:t>. We call </a:t>
            </a:r>
            <a:r>
              <a:rPr lang="en-US" sz="3200" smtClean="0"/>
              <a:t>this</a:t>
            </a:r>
            <a:br>
              <a:rPr lang="en-US" sz="3200" smtClean="0"/>
            </a:br>
            <a:r>
              <a:rPr lang="en-US" sz="3200" smtClean="0"/>
              <a:t> </a:t>
            </a:r>
            <a:r>
              <a:rPr lang="en-US" sz="4800" b="1">
                <a:solidFill>
                  <a:srgbClr val="EF4B66"/>
                </a:solidFill>
              </a:rPr>
              <a:t>zero article.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37" b="61191"/>
          <a:stretch/>
        </p:blipFill>
        <p:spPr>
          <a:xfrm>
            <a:off x="47736" y="2769576"/>
            <a:ext cx="6048264" cy="26640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5252" t="37810" r="1454" b="1049"/>
          <a:stretch/>
        </p:blipFill>
        <p:spPr>
          <a:xfrm>
            <a:off x="6218681" y="2277208"/>
            <a:ext cx="5795519" cy="419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87067" y="2004786"/>
            <a:ext cx="115187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 smtClean="0"/>
              <a:t>It </a:t>
            </a:r>
            <a:r>
              <a:rPr lang="en-US" sz="3200"/>
              <a:t>takes more than </a:t>
            </a:r>
            <a:r>
              <a:rPr lang="en-US" sz="3200" b="1">
                <a:solidFill>
                  <a:srgbClr val="F7941E"/>
                </a:solidFill>
              </a:rPr>
              <a:t>a / an </a:t>
            </a:r>
            <a:r>
              <a:rPr lang="en-US" sz="3200"/>
              <a:t>hour to drive </a:t>
            </a:r>
            <a:r>
              <a:rPr lang="en-US" sz="3200" smtClean="0"/>
              <a:t>to Can </a:t>
            </a:r>
            <a:r>
              <a:rPr lang="en-US" sz="3200"/>
              <a:t>Tho.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It’s </a:t>
            </a:r>
            <a:r>
              <a:rPr lang="en-US" sz="3200" b="1">
                <a:solidFill>
                  <a:srgbClr val="F7941E"/>
                </a:solidFill>
              </a:rPr>
              <a:t>a / Ø </a:t>
            </a:r>
            <a:r>
              <a:rPr lang="en-US" sz="3200"/>
              <a:t>tradition for children to wake </a:t>
            </a:r>
            <a:r>
              <a:rPr lang="en-US" sz="3200" smtClean="0"/>
              <a:t>up early </a:t>
            </a:r>
            <a:r>
              <a:rPr lang="en-US" sz="3200"/>
              <a:t>on Christmas Day</a:t>
            </a:r>
            <a:r>
              <a:rPr lang="en-US" sz="3200" smtClean="0"/>
              <a:t>.</a:t>
            </a:r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The Ok Om Bok Festival takes place </a:t>
            </a:r>
            <a:r>
              <a:rPr lang="en-US" sz="3200" smtClean="0"/>
              <a:t>in </a:t>
            </a:r>
            <a:r>
              <a:rPr lang="en-US" sz="3200" b="1">
                <a:solidFill>
                  <a:srgbClr val="F7941E"/>
                </a:solidFill>
              </a:rPr>
              <a:t>the / Ø </a:t>
            </a:r>
            <a:r>
              <a:rPr lang="en-US" sz="3200"/>
              <a:t>October.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We went to Can Tho by </a:t>
            </a:r>
            <a:r>
              <a:rPr lang="en-US" sz="3200" b="1">
                <a:solidFill>
                  <a:srgbClr val="F7941E"/>
                </a:solidFill>
              </a:rPr>
              <a:t>an / Ø </a:t>
            </a:r>
            <a:r>
              <a:rPr lang="en-US" sz="3200"/>
              <a:t>air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 smtClean="0">
                <a:solidFill>
                  <a:srgbClr val="F7941E"/>
                </a:solidFill>
              </a:rPr>
              <a:t>5</a:t>
            </a:r>
            <a:r>
              <a:rPr lang="en-US" sz="3200" smtClean="0">
                <a:solidFill>
                  <a:srgbClr val="F7941E"/>
                </a:solidFill>
              </a:rPr>
              <a:t>.  </a:t>
            </a:r>
            <a:r>
              <a:rPr lang="en-US" sz="3200" b="1" i="1" smtClean="0"/>
              <a:t>A</a:t>
            </a:r>
            <a:r>
              <a:rPr lang="en-US" sz="3200" b="1" i="1"/>
              <a:t>:</a:t>
            </a:r>
            <a:r>
              <a:rPr lang="en-US" sz="3200"/>
              <a:t> Where’s </a:t>
            </a:r>
            <a:r>
              <a:rPr lang="en-US" sz="3200" b="1">
                <a:solidFill>
                  <a:srgbClr val="F7941E"/>
                </a:solidFill>
              </a:rPr>
              <a:t>a / the </a:t>
            </a:r>
            <a:r>
              <a:rPr lang="en-US" sz="3200"/>
              <a:t>book?</a:t>
            </a:r>
          </a:p>
          <a:p>
            <a:r>
              <a:rPr lang="en-US" sz="3200" smtClean="0"/>
              <a:t>     </a:t>
            </a:r>
            <a:r>
              <a:rPr lang="en-US" sz="3200" b="1" i="1" smtClean="0"/>
              <a:t>B</a:t>
            </a:r>
            <a:r>
              <a:rPr lang="en-US" sz="3200" b="1" i="1"/>
              <a:t>:</a:t>
            </a:r>
            <a:r>
              <a:rPr lang="en-US" sz="3200"/>
              <a:t> I thought you left it next to the TV.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9673" y="1399540"/>
            <a:ext cx="1020861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Choose the correct option in each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sentence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below.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55832" y="2004508"/>
            <a:ext cx="567055" cy="567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7" name="Round Single Corner Rectangle 2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443355" y="2803814"/>
            <a:ext cx="464576" cy="464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2755" y="3481754"/>
            <a:ext cx="508191" cy="50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85789" y="4229100"/>
            <a:ext cx="508191" cy="50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458051" y="4923692"/>
            <a:ext cx="709503" cy="50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mblr_pan4hgy31V1wa6dqco2_128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5140" y="1030605"/>
            <a:ext cx="8653145" cy="348170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303850" y="4543864"/>
            <a:ext cx="101657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Kitchen Gods Worshipping </a:t>
            </a:r>
            <a:r>
              <a:rPr lang="en-US" sz="44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Ceremony</a:t>
            </a:r>
            <a:endParaRPr lang="en-US" sz="4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622617" y="5312214"/>
            <a:ext cx="107689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When is it?</a:t>
            </a:r>
            <a:endParaRPr lang="en-US" sz="3200">
              <a:ln w="22225">
                <a:noFill/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en-US" sz="3200" smtClean="0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On </a:t>
            </a:r>
            <a:r>
              <a:rPr lang="en-US" sz="3200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the 23rd day of the twelfth lunar month.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mblr_pan4hgy31V1wa6dqco2_128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5140" y="1030605"/>
            <a:ext cx="8653145" cy="3481705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973891" y="4568385"/>
            <a:ext cx="59005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What happens in this ceremony?</a:t>
            </a:r>
            <a:r>
              <a:rPr lang="en-US" sz="3200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8085" y="5019040"/>
            <a:ext cx="10165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n w="22225">
                  <a:noFill/>
                  <a:prstDash val="solid"/>
                </a:ln>
                <a:effectLst/>
                <a:sym typeface="+mn-ea"/>
              </a:rPr>
              <a:t>Vietnamese people prepare offerings for the Kitchen Gods, who will report the family’s affairs over the past year to the Jade Emperor. </a:t>
            </a:r>
            <a:endParaRPr lang="en-US" sz="3200">
              <a:ln w="22225">
                <a:noFill/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8" y="1214232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Which of the underlined parts in each question is incorrect? Find and correct it.</a:t>
            </a:r>
            <a:endParaRPr lang="en-US" sz="2400" b="1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3" y="118785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10661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874" y="1859968"/>
            <a:ext cx="113516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 u="sng" smtClean="0"/>
              <a:t>The</a:t>
            </a:r>
            <a:r>
              <a:rPr lang="en-US" sz="3200" smtClean="0"/>
              <a:t> </a:t>
            </a:r>
            <a:r>
              <a:rPr lang="en-US" sz="3200"/>
              <a:t>worshipping Kitchen Gods is </a:t>
            </a:r>
            <a:r>
              <a:rPr lang="en-US" sz="3200" u="sng" smtClean="0"/>
              <a:t>a</a:t>
            </a:r>
            <a:r>
              <a:rPr lang="en-US" sz="3200" smtClean="0"/>
              <a:t> long-time </a:t>
            </a:r>
            <a:r>
              <a:rPr lang="en-US" sz="3200"/>
              <a:t>tradition of </a:t>
            </a:r>
            <a:r>
              <a:rPr lang="en-US" sz="3200" u="sng"/>
              <a:t>the</a:t>
            </a:r>
            <a:r>
              <a:rPr lang="en-US" sz="3200"/>
              <a:t> </a:t>
            </a:r>
            <a:endParaRPr lang="en-US" sz="3200" smtClean="0"/>
          </a:p>
          <a:p>
            <a:r>
              <a:rPr lang="en-US" sz="3200"/>
              <a:t> </a:t>
            </a:r>
            <a:r>
              <a:rPr lang="en-US" sz="3200" smtClean="0"/>
              <a:t>     </a:t>
            </a:r>
            <a:r>
              <a:rPr lang="en-US" sz="3200" smtClean="0">
                <a:solidFill>
                  <a:srgbClr val="00B0F0"/>
                </a:solidFill>
              </a:rPr>
              <a:t>A						    B				        C</a:t>
            </a:r>
          </a:p>
          <a:p>
            <a:r>
              <a:rPr lang="en-US" sz="3200" smtClean="0"/>
              <a:t>Vietnamese.</a:t>
            </a:r>
          </a:p>
          <a:p>
            <a:endParaRPr lang="en-US" sz="3200" b="1">
              <a:solidFill>
                <a:srgbClr val="F7941E"/>
              </a:solidFill>
            </a:endParaRPr>
          </a:p>
          <a:p>
            <a:r>
              <a:rPr lang="en-US" sz="3200" b="1" smtClean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People organise </a:t>
            </a:r>
            <a:r>
              <a:rPr lang="en-US" sz="3200" u="sng"/>
              <a:t>the</a:t>
            </a:r>
            <a:r>
              <a:rPr lang="en-US" sz="3200"/>
              <a:t> </a:t>
            </a:r>
            <a:r>
              <a:rPr lang="en-US" sz="3200" smtClean="0"/>
              <a:t>worshipping ceremony </a:t>
            </a:r>
            <a:r>
              <a:rPr lang="en-US" sz="3200"/>
              <a:t>at </a:t>
            </a:r>
            <a:r>
              <a:rPr lang="en-US" sz="3200" u="sng"/>
              <a:t>noon</a:t>
            </a:r>
            <a:r>
              <a:rPr lang="en-US" sz="3200"/>
              <a:t> so that </a:t>
            </a:r>
            <a:r>
              <a:rPr lang="en-US" sz="3200" u="sng" smtClean="0"/>
              <a:t>a</a:t>
            </a:r>
          </a:p>
          <a:p>
            <a:r>
              <a:rPr lang="en-US" sz="3200" smtClean="0">
                <a:solidFill>
                  <a:srgbClr val="00B0F0"/>
                </a:solidFill>
              </a:rPr>
              <a:t>			     A</a:t>
            </a:r>
            <a:r>
              <a:rPr lang="en-US" sz="3200">
                <a:solidFill>
                  <a:srgbClr val="00B0F0"/>
                </a:solidFill>
              </a:rPr>
              <a:t>						</a:t>
            </a:r>
            <a:r>
              <a:rPr lang="en-US" sz="3200" smtClean="0">
                <a:solidFill>
                  <a:srgbClr val="00B0F0"/>
                </a:solidFill>
              </a:rPr>
              <a:t> </a:t>
            </a:r>
            <a:r>
              <a:rPr lang="en-US" sz="3200">
                <a:solidFill>
                  <a:srgbClr val="00B0F0"/>
                </a:solidFill>
              </a:rPr>
              <a:t>B	</a:t>
            </a:r>
            <a:r>
              <a:rPr lang="en-US" sz="3200" smtClean="0">
                <a:solidFill>
                  <a:srgbClr val="00B0F0"/>
                </a:solidFill>
              </a:rPr>
              <a:t>           C</a:t>
            </a:r>
            <a:endParaRPr lang="en-US" sz="3200" smtClean="0"/>
          </a:p>
          <a:p>
            <a:r>
              <a:rPr lang="en-US" sz="3200" smtClean="0"/>
              <a:t>Kitchen Gods </a:t>
            </a:r>
            <a:r>
              <a:rPr lang="en-US" sz="3200"/>
              <a:t>can leave for Heaven at 12 o’clock. </a:t>
            </a:r>
            <a:endParaRPr lang="en-US" sz="3200" dirty="0"/>
          </a:p>
          <a:p>
            <a:r>
              <a:rPr lang="en-US" sz="3200" smtClean="0"/>
              <a:t> 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1520285" y="2205681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65644" y="2410840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995048" y="4176850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</a:t>
            </a: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537182" y="4362732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8" grpId="1" animBg="1"/>
      <p:bldP spid="40" grpId="0"/>
      <p:bldP spid="41" grpId="0" animBg="1"/>
      <p:bldP spid="4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4906" y="1289488"/>
            <a:ext cx="1168929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smtClean="0">
                <a:solidFill>
                  <a:srgbClr val="F7941E"/>
                </a:solidFill>
              </a:rPr>
              <a:t>3</a:t>
            </a:r>
            <a:r>
              <a:rPr lang="en-US" sz="3100" smtClean="0">
                <a:solidFill>
                  <a:srgbClr val="F7941E"/>
                </a:solidFill>
              </a:rPr>
              <a:t>. </a:t>
            </a:r>
            <a:r>
              <a:rPr lang="en-US" sz="3100" u="sng" smtClean="0"/>
              <a:t>Most</a:t>
            </a:r>
            <a:r>
              <a:rPr lang="en-US" sz="3100" smtClean="0"/>
              <a:t> </a:t>
            </a:r>
            <a:r>
              <a:rPr lang="en-US" sz="3100"/>
              <a:t>families in </a:t>
            </a:r>
            <a:r>
              <a:rPr lang="en-US" sz="3100" u="sng"/>
              <a:t>the</a:t>
            </a:r>
            <a:r>
              <a:rPr lang="en-US" sz="3100"/>
              <a:t> Viet </a:t>
            </a:r>
            <a:r>
              <a:rPr lang="en-US" sz="3100" smtClean="0"/>
              <a:t>Nam prepare </a:t>
            </a:r>
            <a:r>
              <a:rPr lang="en-US" sz="3100" u="sng"/>
              <a:t>oﬀerings</a:t>
            </a:r>
            <a:r>
              <a:rPr lang="en-US" sz="3100"/>
              <a:t> for the </a:t>
            </a:r>
            <a:r>
              <a:rPr lang="en-US" sz="3100" smtClean="0"/>
              <a:t>Kitchen </a:t>
            </a:r>
            <a:r>
              <a:rPr lang="en-US" sz="3100"/>
              <a:t>Gods.</a:t>
            </a:r>
            <a:r>
              <a:rPr lang="en-US" sz="3100" smtClean="0"/>
              <a:t> </a:t>
            </a:r>
          </a:p>
          <a:p>
            <a:r>
              <a:rPr lang="en-US" sz="3100" smtClean="0"/>
              <a:t>       </a:t>
            </a:r>
            <a:r>
              <a:rPr lang="en-US" sz="3100" smtClean="0">
                <a:solidFill>
                  <a:srgbClr val="00B0F0"/>
                </a:solidFill>
              </a:rPr>
              <a:t>A</a:t>
            </a:r>
            <a:r>
              <a:rPr lang="en-US" sz="3100">
                <a:solidFill>
                  <a:srgbClr val="00B0F0"/>
                </a:solidFill>
              </a:rPr>
              <a:t>			</a:t>
            </a:r>
            <a:r>
              <a:rPr lang="en-US" sz="3100" smtClean="0">
                <a:solidFill>
                  <a:srgbClr val="00B0F0"/>
                </a:solidFill>
              </a:rPr>
              <a:t>     </a:t>
            </a:r>
            <a:r>
              <a:rPr lang="en-US" sz="3100">
                <a:solidFill>
                  <a:srgbClr val="00B0F0"/>
                </a:solidFill>
              </a:rPr>
              <a:t>B	      </a:t>
            </a:r>
            <a:r>
              <a:rPr lang="en-US" sz="3100" smtClean="0">
                <a:solidFill>
                  <a:srgbClr val="00B0F0"/>
                </a:solidFill>
              </a:rPr>
              <a:t>                                 C</a:t>
            </a:r>
            <a:endParaRPr lang="en-US" sz="3100"/>
          </a:p>
          <a:p>
            <a:endParaRPr lang="en-US" sz="3100" b="1">
              <a:solidFill>
                <a:srgbClr val="F7941E"/>
              </a:solidFill>
            </a:endParaRPr>
          </a:p>
          <a:p>
            <a:r>
              <a:rPr lang="en-US" sz="3100" b="1" smtClean="0">
                <a:solidFill>
                  <a:srgbClr val="F7941E"/>
                </a:solidFill>
              </a:rPr>
              <a:t>4.</a:t>
            </a:r>
            <a:r>
              <a:rPr lang="en-US" sz="3100" smtClean="0">
                <a:solidFill>
                  <a:srgbClr val="0000FF"/>
                </a:solidFill>
              </a:rPr>
              <a:t> </a:t>
            </a:r>
            <a:r>
              <a:rPr lang="en-US" sz="3100" u="sng"/>
              <a:t>The</a:t>
            </a:r>
            <a:r>
              <a:rPr lang="en-US" sz="3100"/>
              <a:t> oﬀerings include </a:t>
            </a:r>
            <a:r>
              <a:rPr lang="en-US" sz="3100" u="sng"/>
              <a:t>a</a:t>
            </a:r>
            <a:r>
              <a:rPr lang="en-US" sz="3100"/>
              <a:t> set of </a:t>
            </a:r>
            <a:r>
              <a:rPr lang="en-US" sz="3100" smtClean="0"/>
              <a:t>flowers and </a:t>
            </a:r>
            <a:r>
              <a:rPr lang="en-US" sz="3100"/>
              <a:t>fruits, </a:t>
            </a:r>
            <a:r>
              <a:rPr lang="en-US" sz="3100" u="sng"/>
              <a:t>a</a:t>
            </a:r>
            <a:r>
              <a:rPr lang="en-US" sz="3100"/>
              <a:t> paper clothes</a:t>
            </a:r>
            <a:r>
              <a:rPr lang="en-US" sz="3100" smtClean="0"/>
              <a:t>,</a:t>
            </a:r>
          </a:p>
          <a:p>
            <a:r>
              <a:rPr lang="en-US" sz="3100" smtClean="0">
                <a:solidFill>
                  <a:srgbClr val="00B0F0"/>
                </a:solidFill>
              </a:rPr>
              <a:t>      A</a:t>
            </a:r>
            <a:r>
              <a:rPr lang="en-US" sz="3100">
                <a:solidFill>
                  <a:srgbClr val="00B0F0"/>
                </a:solidFill>
              </a:rPr>
              <a:t>				</a:t>
            </a:r>
            <a:r>
              <a:rPr lang="en-US" sz="3100" smtClean="0">
                <a:solidFill>
                  <a:srgbClr val="00B0F0"/>
                </a:solidFill>
              </a:rPr>
              <a:t>  B</a:t>
            </a:r>
            <a:r>
              <a:rPr lang="en-US" sz="3100">
                <a:solidFill>
                  <a:srgbClr val="00B0F0"/>
                </a:solidFill>
              </a:rPr>
              <a:t>	          </a:t>
            </a:r>
            <a:r>
              <a:rPr lang="en-US" sz="3100" smtClean="0">
                <a:solidFill>
                  <a:srgbClr val="00B0F0"/>
                </a:solidFill>
              </a:rPr>
              <a:t> 		        C</a:t>
            </a:r>
            <a:endParaRPr lang="en-US" sz="3100"/>
          </a:p>
          <a:p>
            <a:r>
              <a:rPr lang="en-US" sz="3100" smtClean="0"/>
              <a:t>and three carps</a:t>
            </a:r>
            <a:r>
              <a:rPr lang="en-US" sz="3100"/>
              <a:t>. </a:t>
            </a:r>
            <a:endParaRPr lang="en-US" sz="3100" smtClean="0"/>
          </a:p>
          <a:p>
            <a:endParaRPr lang="en-US" sz="3100" dirty="0"/>
          </a:p>
          <a:p>
            <a:r>
              <a:rPr lang="en-US" sz="3100" b="1" smtClean="0">
                <a:solidFill>
                  <a:srgbClr val="F7941E"/>
                </a:solidFill>
              </a:rPr>
              <a:t>5.</a:t>
            </a:r>
            <a:r>
              <a:rPr lang="en-US" sz="3100" smtClean="0">
                <a:solidFill>
                  <a:srgbClr val="0000FF"/>
                </a:solidFill>
              </a:rPr>
              <a:t> </a:t>
            </a:r>
            <a:r>
              <a:rPr lang="en-US" sz="3100" u="sng"/>
              <a:t>The</a:t>
            </a:r>
            <a:r>
              <a:rPr lang="en-US" sz="3100"/>
              <a:t> Vietnamese people believe that </a:t>
            </a:r>
            <a:r>
              <a:rPr lang="en-US" sz="3100" u="sng" smtClean="0"/>
              <a:t>the</a:t>
            </a:r>
            <a:r>
              <a:rPr lang="en-US" sz="3100" smtClean="0"/>
              <a:t> Kitchen </a:t>
            </a:r>
            <a:r>
              <a:rPr lang="en-US" sz="3100"/>
              <a:t>Gods go to </a:t>
            </a:r>
            <a:endParaRPr lang="en-US" sz="3100" smtClean="0"/>
          </a:p>
          <a:p>
            <a:r>
              <a:rPr lang="en-US" sz="3100" smtClean="0">
                <a:solidFill>
                  <a:srgbClr val="00B0F0"/>
                </a:solidFill>
              </a:rPr>
              <a:t>      A</a:t>
            </a:r>
            <a:r>
              <a:rPr lang="en-US" sz="3100">
                <a:solidFill>
                  <a:srgbClr val="00B0F0"/>
                </a:solidFill>
              </a:rPr>
              <a:t>				  </a:t>
            </a:r>
            <a:r>
              <a:rPr lang="en-US" sz="3100" smtClean="0">
                <a:solidFill>
                  <a:srgbClr val="00B0F0"/>
                </a:solidFill>
              </a:rPr>
              <a:t>			B</a:t>
            </a:r>
            <a:endParaRPr lang="en-US" sz="3100"/>
          </a:p>
          <a:p>
            <a:r>
              <a:rPr lang="en-US" sz="3100" smtClean="0"/>
              <a:t>Heaven </a:t>
            </a:r>
            <a:r>
              <a:rPr lang="en-US" sz="3100"/>
              <a:t>on </a:t>
            </a:r>
            <a:r>
              <a:rPr lang="en-US" sz="3100" u="sng" smtClean="0"/>
              <a:t>carps</a:t>
            </a:r>
            <a:r>
              <a:rPr lang="en-US" sz="3100" smtClean="0"/>
              <a:t>.</a:t>
            </a:r>
          </a:p>
          <a:p>
            <a:r>
              <a:rPr lang="en-US" sz="3100" smtClean="0">
                <a:solidFill>
                  <a:srgbClr val="00B0F0"/>
                </a:solidFill>
              </a:rPr>
              <a:t>		  C</a:t>
            </a:r>
            <a:endParaRPr lang="en-US" sz="3100"/>
          </a:p>
        </p:txBody>
      </p:sp>
      <p:sp>
        <p:nvSpPr>
          <p:cNvPr id="11" name="TextBox 10"/>
          <p:cNvSpPr txBox="1"/>
          <p:nvPr/>
        </p:nvSpPr>
        <p:spPr>
          <a:xfrm>
            <a:off x="3953876" y="1618288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96010" y="1804170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98438" y="3062169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40572" y="3248051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79550" y="4955190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→ 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1684" y="5141072"/>
            <a:ext cx="48837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3" grpId="1" animBg="1"/>
      <p:bldP spid="14" grpId="0"/>
      <p:bldP spid="15" grpId="0" animBg="1"/>
      <p:bldP spid="15" grpId="1" animBg="1"/>
      <p:bldP spid="18" grpId="0"/>
      <p:bldP spid="19" grpId="0" animBg="1"/>
      <p:bldP spid="1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14232"/>
            <a:ext cx="8039797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a, an, the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Ø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(zero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article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7200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69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5760" y="1730706"/>
            <a:ext cx="1151874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It is a custom in my family to </a:t>
            </a:r>
            <a:r>
              <a:rPr lang="en-US" sz="3200" smtClean="0"/>
              <a:t>have ______ </a:t>
            </a:r>
            <a:r>
              <a:rPr lang="en-US" sz="3200"/>
              <a:t>breakfast at home on Sundays.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When visiting a family home in </a:t>
            </a:r>
            <a:r>
              <a:rPr lang="en-US" sz="3200" smtClean="0"/>
              <a:t>some countries</a:t>
            </a:r>
            <a:r>
              <a:rPr lang="en-US" sz="3200"/>
              <a:t>, you should bring </a:t>
            </a:r>
            <a:r>
              <a:rPr lang="en-US" sz="3200" smtClean="0"/>
              <a:t>______ small </a:t>
            </a:r>
            <a:r>
              <a:rPr lang="en-US" sz="3200"/>
              <a:t>gift with you.</a:t>
            </a:r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 smtClean="0"/>
              <a:t>Our </a:t>
            </a:r>
            <a:r>
              <a:rPr lang="en-US" sz="3200"/>
              <a:t>village festival is held on the 10th </a:t>
            </a:r>
            <a:r>
              <a:rPr lang="en-US" sz="3200" smtClean="0"/>
              <a:t>of ______ </a:t>
            </a:r>
            <a:r>
              <a:rPr lang="en-US" sz="3200"/>
              <a:t>January.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A</a:t>
            </a:r>
            <a:r>
              <a:rPr lang="en-US" sz="3200" smtClean="0"/>
              <a:t>ncient </a:t>
            </a:r>
            <a:r>
              <a:rPr lang="en-US" sz="3200"/>
              <a:t>Egyptians worshipped </a:t>
            </a:r>
            <a:r>
              <a:rPr lang="en-US" sz="3200" smtClean="0"/>
              <a:t>______ Sun.</a:t>
            </a:r>
          </a:p>
          <a:p>
            <a:endParaRPr lang="en-US" sz="1500"/>
          </a:p>
          <a:p>
            <a:r>
              <a:rPr lang="en-US" sz="3200" b="1" smtClean="0">
                <a:solidFill>
                  <a:srgbClr val="F7941E"/>
                </a:solidFill>
              </a:rPr>
              <a:t>5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Many people think that hard work </a:t>
            </a:r>
            <a:r>
              <a:rPr lang="en-US" sz="3200" smtClean="0"/>
              <a:t>is ______ </a:t>
            </a:r>
            <a:r>
              <a:rPr lang="en-US" sz="3200"/>
              <a:t>important </a:t>
            </a:r>
            <a:r>
              <a:rPr lang="en-US" sz="3200" smtClean="0"/>
              <a:t>Vietnamese </a:t>
            </a:r>
            <a:r>
              <a:rPr lang="en-US" sz="3200"/>
              <a:t>value.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17945" y="1583452"/>
            <a:ext cx="477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0079" y="3253991"/>
            <a:ext cx="47744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a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61848" y="4008078"/>
            <a:ext cx="47744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EF4B66"/>
                </a:solidFill>
              </a:rPr>
              <a:t>Ø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75130" y="4685085"/>
            <a:ext cx="92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9000" y="5439779"/>
            <a:ext cx="78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an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200112" y="11327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07900" y="173725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6" y="1568861"/>
            <a:ext cx="964452" cy="9164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12235" y="2556972"/>
            <a:ext cx="303010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EF4B66"/>
                </a:solidFill>
              </a:rPr>
              <a:t>Zero articles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pic>
        <p:nvPicPr>
          <p:cNvPr id="28" name="Picture 2" descr="Let&amp;#39;s Learn to Read- CVC to Simple Sentences (Flex Class) | Small Online  Class for Ages 3-7 | Out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15" y="3464070"/>
            <a:ext cx="4931540" cy="29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6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7" y="117200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1069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54815" y="132667"/>
            <a:ext cx="46381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8802" y="1193116"/>
            <a:ext cx="803979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text with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</a:t>
            </a:r>
            <a:r>
              <a:rPr lang="en-US" sz="2400" b="1" i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Ø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(zero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article).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8612" y="1595021"/>
            <a:ext cx="116922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A recent study in (1) ______ UK shows that family time traditions are </a:t>
            </a:r>
            <a:r>
              <a:rPr lang="en-US" sz="3200" smtClean="0"/>
              <a:t>good for </a:t>
            </a:r>
            <a:r>
              <a:rPr lang="en-US" sz="3200"/>
              <a:t>(2) ______ teens. These traditions include family members playing card games, watching their favourite </a:t>
            </a:r>
            <a:r>
              <a:rPr lang="en-US" sz="3200" smtClean="0"/>
              <a:t>TV programmes</a:t>
            </a:r>
            <a:r>
              <a:rPr lang="en-US" sz="3200"/>
              <a:t>, or performing (3) ______ karaoke shows at </a:t>
            </a:r>
            <a:r>
              <a:rPr lang="en-US" sz="3200" smtClean="0"/>
              <a:t>weekends with </a:t>
            </a:r>
            <a:r>
              <a:rPr lang="en-US" sz="3200"/>
              <a:t>one another. These activities often lead to lots of laughter and (4) ______ fun conversations. By taking part in such activities, teens strengthen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(</a:t>
            </a:r>
            <a:r>
              <a:rPr lang="en-US" sz="3200"/>
              <a:t>5) </a:t>
            </a:r>
            <a:r>
              <a:rPr lang="en-US" sz="3200" smtClean="0"/>
              <a:t>______ bonds </a:t>
            </a:r>
            <a:r>
              <a:rPr lang="en-US" sz="3200"/>
              <a:t>with their family.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02239" y="1595021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32863" y="2349715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>
              <a:solidFill>
                <a:srgbClr val="EF4B6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65017" y="3799343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>
              <a:solidFill>
                <a:srgbClr val="EF4B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54802" y="4554037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Ø</a:t>
            </a:r>
            <a:endParaRPr lang="en-US" sz="3200" b="1">
              <a:solidFill>
                <a:srgbClr val="EF4B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26017" y="5969599"/>
            <a:ext cx="86430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the</a:t>
            </a:r>
            <a:endParaRPr lang="en-US" sz="3200" b="1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372935" y="2126300"/>
            <a:ext cx="10815315" cy="37856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Work in group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Each group has a list of </a:t>
            </a:r>
            <a:r>
              <a:rPr lang="en-US" sz="32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five </a:t>
            </a:r>
            <a:r>
              <a:rPr lang="en-US" sz="32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</a:t>
            </a:r>
            <a:endParaRPr lang="en-US" sz="32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Find and correct the mistakes in sentences.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Say “Bingo!” as soon as your group finishes.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The first group to come up with all the correct </a:t>
            </a:r>
            <a:r>
              <a:rPr lang="en-US" sz="32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answers </a:t>
            </a:r>
            <a:r>
              <a:rPr lang="en-US" sz="320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wins. </a:t>
            </a:r>
            <a:endParaRPr lang="en-US" sz="32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5" y="132667"/>
            <a:ext cx="703845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337"/>
          <a:stretch/>
        </p:blipFill>
        <p:spPr>
          <a:xfrm>
            <a:off x="1277303" y="1188331"/>
            <a:ext cx="3637598" cy="762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205517" y="2078137"/>
            <a:ext cx="11698415" cy="39703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1. I usually meet my cousin at the weekends.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2. My uncle moved to United States three years ago.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 Our teachers assigned us a homework for our history and science classes.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4. I turn off the light and go to the bed at 11 p.m. </a:t>
            </a:r>
          </a:p>
          <a:p>
            <a:endParaRPr lang="en-US" sz="280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  <a:p>
            <a:r>
              <a:rPr lang="en-US" sz="280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5. Mark often wears red sweater to match his red hair. </a:t>
            </a:r>
            <a:endParaRPr lang="en-US" sz="2800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5" y="132667"/>
            <a:ext cx="703845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337"/>
          <a:stretch/>
        </p:blipFill>
        <p:spPr>
          <a:xfrm>
            <a:off x="1277303" y="1188331"/>
            <a:ext cx="3637598" cy="7623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2340" y="2329701"/>
            <a:ext cx="1292064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Ø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68672" y="2095111"/>
            <a:ext cx="653959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76307" y="3214682"/>
            <a:ext cx="575895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the United States 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34465" y="2953980"/>
            <a:ext cx="2078312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25317" y="4099029"/>
            <a:ext cx="1287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Ø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225317" y="3838327"/>
            <a:ext cx="343355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46945" y="4903782"/>
            <a:ext cx="1287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Ø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46945" y="4671296"/>
            <a:ext cx="575686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88463" y="5820786"/>
            <a:ext cx="32213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F4B66"/>
                </a:solidFill>
              </a:rPr>
              <a:t>→ </a:t>
            </a:r>
            <a:r>
              <a:rPr lang="en-US" sz="2800" b="1" smtClean="0">
                <a:solidFill>
                  <a:srgbClr val="EF4B66"/>
                </a:solidFill>
              </a:rPr>
              <a:t>a red sweater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23631" y="5560084"/>
            <a:ext cx="1801041" cy="488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 animBg="1"/>
      <p:bldP spid="2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16223"/>
            <a:ext cx="14357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Box 8"/>
          <p:cNvSpPr txBox="1"/>
          <p:nvPr/>
        </p:nvSpPr>
        <p:spPr>
          <a:xfrm>
            <a:off x="1469194" y="2607249"/>
            <a:ext cx="8425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sym typeface="+mn-ea"/>
              </a:rPr>
              <a:t>FISHING GAME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4816" y="132667"/>
            <a:ext cx="48052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28494"/>
            <a:ext cx="12192000" cy="49295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167107"/>
            <a:chOff x="6200738" y="4311195"/>
            <a:chExt cx="2214054" cy="116643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s-ES_tradnl" sz="3200" b="1" dirty="0" err="1">
                    <a:solidFill>
                      <a:srgbClr val="FFFFFF"/>
                    </a:solidFill>
                  </a:rPr>
                  <a:t>the</a:t>
                </a: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an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s-ES" sz="2800" b="1"/>
                <a:t>Are you coming to </a:t>
              </a:r>
              <a:r>
                <a:rPr lang="en-US" altLang="es-ES_tradnl" sz="2800" b="1"/>
                <a:t>...........</a:t>
              </a:r>
              <a:r>
                <a:rPr lang="es-ES_tradnl" altLang="es-ES" sz="2800" b="1"/>
                <a:t> party next Saturday?</a:t>
              </a:r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" sz="32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834 C 0.00798 0.01783 0.01892 0.02778 0.04062 0.02778 C 0.0651 0.02778 0.07361 0.01783 0.08177 0.00834 C 0.09253 -0.00347 0.10052 -0.01435 0.12795 -0.01435 C 0.15243 -0.01435 0.16059 -0.00347 0.17153 0.00834 C 0.17656 0.01783 0.1875 0.02778 0.21215 0.02778 C 0.2335 0.02778 0.24427 0.01783 0.25295 0.00834 C 0.26093 -0.00347 0.27187 -0.01435 0.29635 -0.01435 C 0.32066 -0.01435 0.33941 0.00834 0.33941 0.00787 C 0.34757 0.01783 0.35607 0.02778 0.38021 0.02778 C 0.40451 0.02778 0.41302 0.01783 0.42118 0.00834 C 0.43212 -0.00347 0.4401 -0.01435 0.46718 -0.01435 C 0.49184 -0.01435 0.5 -0.00347 0.50781 0.00834 C 0.51875 0.01783 0.52673 0.02778 0.55139 0.02778 C 0.57291 0.02778 0.58385 0.01783 0.59236 0.00834 C 0.60034 -0.00347 0.61111 -0.01435 0.63559 -0.01435 C 0.66024 -0.01435 0.66823 -0.00347 0.67899 0.00834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0816 -0.01412 -0.0191 -0.02755 -0.04063 -0.02755 C -0.06528 -0.02755 -0.07361 -0.01412 -0.08195 7.40741E-7 C -0.09289 0.01805 -0.10087 0.03565 -0.1283 0.03565 C -0.15243 0.03565 -0.16077 0.01805 -0.17188 7.40741E-7 C -0.17726 -0.01412 -0.18802 -0.02755 -0.21268 -0.02755 C -0.23421 -0.02755 -0.24514 -0.01412 -0.25348 7.40741E-7 C -0.26146 0.01805 -0.27257 0.03565 -0.29688 0.03565 C -0.32153 0.03565 -0.34063 7.40741E-7 -0.34063 0.00093 C -0.34879 -0.01412 -0.35712 -0.02755 -0.38125 -0.02755 C -0.40573 -0.02755 -0.41407 -0.01412 -0.4224 7.40741E-7 C -0.43351 0.01805 -0.44132 0.03565 -0.46841 0.03565 C -0.49306 0.03565 -0.50139 0.01805 -0.50921 7.40741E-7 C -0.52032 -0.01412 -0.5283 -0.02755 -0.55313 -0.02755 C -0.57483 -0.02755 -0.58559 -0.01412 -0.59393 7.40741E-7 C -0.60209 0.01805 -0.61302 0.03565 -0.6375 0.03565 C -0.66198 0.03565 -0.67014 0.01805 -0.68108 7.40741E-7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494"/>
            <a:ext cx="12192000" cy="49295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167107"/>
            <a:chOff x="6200738" y="4311195"/>
            <a:chExt cx="2214054" cy="116643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</a:t>
              </a: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s-ES_tradnl" sz="3200" b="1" dirty="0" err="1">
                    <a:solidFill>
                      <a:srgbClr val="FFFFFF"/>
                    </a:solidFill>
                  </a:rPr>
                  <a:t>a</a:t>
                </a: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an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sz="2800" b="1"/>
                <a:t>I bought </a:t>
              </a:r>
              <a:r>
                <a:rPr lang="en-US" sz="2800" b="1"/>
                <a:t>.......</a:t>
              </a:r>
              <a:r>
                <a:rPr sz="2800" b="1"/>
                <a:t>new TV set yesterday.</a:t>
              </a:r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" sz="32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834 C 0.00798 0.01783 0.01892 0.02778 0.04062 0.02778 C 0.0651 0.02778 0.07361 0.01783 0.08177 0.00834 C 0.09253 -0.00347 0.10052 -0.01435 0.12795 -0.01435 C 0.15243 -0.01435 0.16059 -0.00347 0.17153 0.00834 C 0.17656 0.01783 0.1875 0.02778 0.21215 0.02778 C 0.2335 0.02778 0.24427 0.01783 0.25295 0.00834 C 0.26093 -0.00347 0.27187 -0.01435 0.29635 -0.01435 C 0.32066 -0.01435 0.33941 0.00834 0.33941 0.00787 C 0.34757 0.01783 0.35607 0.02778 0.38021 0.02778 C 0.40451 0.02778 0.41302 0.01783 0.42118 0.00834 C 0.43212 -0.00347 0.4401 -0.01435 0.46718 -0.01435 C 0.49184 -0.01435 0.5 -0.00347 0.50781 0.00834 C 0.51875 0.01783 0.52673 0.02778 0.55139 0.02778 C 0.57291 0.02778 0.58385 0.01783 0.59236 0.00834 C 0.60034 -0.00347 0.61111 -0.01435 0.63559 -0.01435 C 0.66024 -0.01435 0.66823 -0.00347 0.67899 0.00834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6014 0.0173159 C -0.00550376 0.00319488 -0.0164438 -0.0102351 -0.0379738 -0.0102351 C -0.0626237 -0.0102351 -0.0709537 0.00319488 -0.0792937 0.0173159 C -0.0902337 0.0353649 -0.0982128 0.0529649 -0.125643 0.0529649 C -0.149773 0.0529649 -0.158113 0.0353649 -0.169223 0.0173159 C -0.174603 0.00319488 -0.185363 -0.0102351 -0.210023 -0.0102351 C -0.231553 -0.0102351 -0.242483 0.00319488 -0.250823 0.0173159 C -0.258803 0.0353649 -0.269913 0.0529649 -0.294223 0.0529649 C -0.318873 0.0529649 -0.337973 0.0173159 -0.337973 0.0182449 C -0.346133 0.00319488 -0.354463 -0.0102351 -0.378593 -0.0102351 C -0.403073 -0.0102351 -0.411413 0.00319488 -0.419743 0.0173159 C -0.430853 0.0353649 -0.438663 0.0529649 -0.465753 0.0529649 C -0.490403 0.0529649 -0.498733 0.0353649 -0.506553 0.0173159 C -0.517663 0.00319488 -0.525643 -0.0102351 -0.550473 -0.0102351 C -0.572173 -0.0102351 -0.582933 0.00319488 -0.591273 0.0173159 C -0.599433 0.0353649 -0.610363 0.0529649 -0.634843 0.0529649 C -0.659323 0.0529649 -0.667483 0.0353649 -0.678423 0.0173159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494"/>
            <a:ext cx="12192000" cy="49295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167107"/>
            <a:chOff x="6200738" y="4311195"/>
            <a:chExt cx="2214054" cy="116643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sz="32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cs typeface="+mn-lt"/>
                    <a:sym typeface="+mn-ea"/>
                  </a:rPr>
                  <a:t>Ø</a:t>
                </a:r>
                <a:endParaRPr lang="en-US" altLang="es-ES_tradnl" sz="3200" b="1" dirty="0" err="1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an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sz="2800" b="1">
                  <a:sym typeface="+mn-ea"/>
                </a:rPr>
                <a:t>He thinks that </a:t>
              </a:r>
              <a:r>
                <a:rPr lang="en-US" sz="2800" b="1">
                  <a:sym typeface="+mn-ea"/>
                </a:rPr>
                <a:t>...............</a:t>
              </a:r>
              <a:r>
                <a:rPr sz="2800" b="1">
                  <a:sym typeface="+mn-ea"/>
                </a:rPr>
                <a:t> love is what will save us all</a:t>
              </a:r>
              <a:endParaRPr sz="2800" b="1"/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a</a:t>
              </a:r>
              <a:endParaRPr lang="en-US" altLang="es-ES" sz="32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834 C 0.00798 0.01783 0.01892 0.02778 0.04062 0.02778 C 0.0651 0.02778 0.07361 0.01783 0.08177 0.00834 C 0.09253 -0.00347 0.10052 -0.01435 0.12795 -0.01435 C 0.15243 -0.01435 0.16059 -0.00347 0.17153 0.00834 C 0.17656 0.01783 0.1875 0.02778 0.21215 0.02778 C 0.2335 0.02778 0.24427 0.01783 0.25295 0.00834 C 0.26093 -0.00347 0.27187 -0.01435 0.29635 -0.01435 C 0.32066 -0.01435 0.33941 0.00834 0.33941 0.00787 C 0.34757 0.01783 0.35607 0.02778 0.38021 0.02778 C 0.40451 0.02778 0.41302 0.01783 0.42118 0.00834 C 0.43212 -0.00347 0.4401 -0.01435 0.46718 -0.01435 C 0.49184 -0.01435 0.5 -0.00347 0.50781 0.00834 C 0.51875 0.01783 0.52673 0.02778 0.55139 0.02778 C 0.57291 0.02778 0.58385 0.01783 0.59236 0.00834 C 0.60034 -0.00347 0.61111 -0.01435 0.63559 -0.01435 C 0.66024 -0.01435 0.66823 -0.00347 0.67899 0.00834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6014 0.0173159 C -0.00550376 0.00319488 -0.0164438 -0.0102351 -0.0379738 -0.0102351 C -0.0626237 -0.0102351 -0.0709537 0.00319488 -0.0792937 0.0173159 C -0.0902337 0.0353649 -0.0982128 0.0529649 -0.125643 0.0529649 C -0.149773 0.0529649 -0.158113 0.0353649 -0.169223 0.0173159 C -0.174603 0.00319488 -0.185363 -0.0102351 -0.210023 -0.0102351 C -0.231553 -0.0102351 -0.242483 0.00319488 -0.250823 0.0173159 C -0.258803 0.0353649 -0.269913 0.0529649 -0.294223 0.0529649 C -0.318873 0.0529649 -0.337973 0.0173159 -0.337973 0.0182449 C -0.346133 0.00319488 -0.354463 -0.0102351 -0.378593 -0.0102351 C -0.403073 -0.0102351 -0.411413 0.00319488 -0.419743 0.0173159 C -0.430853 0.0353649 -0.438663 0.0529649 -0.465753 0.0529649 C -0.490403 0.0529649 -0.498733 0.0353649 -0.506553 0.0173159 C -0.517663 0.00319488 -0.525643 -0.0102351 -0.550473 -0.0102351 C -0.572173 -0.0102351 -0.582933 0.00319488 -0.591273 0.0173159 C -0.599433 0.0353649 -0.610363 0.0529649 -0.634843 0.0529649 C -0.659323 0.0529649 -0.667483 0.0353649 -0.678423 0.0173159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8495"/>
            <a:ext cx="12192000" cy="494330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346049"/>
            <a:chOff x="6200738" y="4311195"/>
            <a:chExt cx="2214054" cy="1345276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107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  <a:sym typeface="+mn-ea"/>
                </a:rPr>
                <a:t>an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  <a:p>
              <a:pPr algn="ctr" eaLnBrk="1" hangingPunct="1"/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s-ES_tradnl" sz="3200" b="1" dirty="0" err="1">
                    <a:solidFill>
                      <a:srgbClr val="FFFFFF"/>
                    </a:solidFill>
                  </a:rPr>
                  <a:t>an</a:t>
                </a: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_tradnl" sz="3200" b="1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sz="2800" b="1"/>
                <a:t>She was wearing </a:t>
              </a:r>
              <a:r>
                <a:rPr lang="en-US" sz="2800" b="1"/>
                <a:t>......</a:t>
              </a:r>
              <a:r>
                <a:rPr sz="2800" b="1"/>
                <a:t> ugly dress when she met him.</a:t>
              </a:r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  <a:sym typeface="+mn-ea"/>
                </a:rPr>
                <a:t>a</a:t>
              </a:r>
              <a:endParaRPr lang="en-US" altLang="es-ES" sz="3200" b="1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bg1"/>
                  </a:glow>
                </a:effectLst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1528 0.0272289 C 0.0132925 0.0367189 0.0242325 0.0466689 0.0459325 0.0466689 C 0.0704125 0.0466689 0.0789225 0.0367189 0.0870825 0.0272289 C 0.0978425 0.0154189 0.105832 0.00453891 0.133262 0.00453891 C 0.157742 0.00453891 0.165902 0.0154189 0.176842 0.0272289 C 0.181872 0.0367189 0.192812 0.0466689 0.217462 0.0466689 C 0.238812 0.0466689 0.249582 0.0367189 0.258262 0.0272289 C 0.266242 0.0154189 0.277182 0.00453891 0.301662 0.00453891 C 0.325972 0.00453891 0.344722 0.0272289 0.344722 0.0267589 C 0.352882 0.0367189 0.361382 0.0466689 0.385522 0.0466689 C 0.409822 0.0466689 0.418332 0.0367189 0.426492 0.0272289 C 0.437432 0.0154189 0.445412 0.00453891 0.472492 0.00453891 C 0.497152 0.00453891 0.505312 0.0154189 0.513122 0.0272289 C 0.524062 0.0367189 0.532042 0.0466689 0.556702 0.0466689 C 0.578222 0.0466689 0.589162 0.0367189 0.597672 0.0272289 C 0.605652 0.0154189 0.616422 0.00453891 0.640902 0.00453891 C 0.665552 0.00453891 0.673542 0.0154189 0.684302 0.0272289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0816 -0.01412 -0.0191 -0.02755 -0.04063 -0.02755 C -0.06528 -0.02755 -0.07361 -0.01412 -0.08195 7.40741E-7 C -0.09289 0.01805 -0.10087 0.03565 -0.1283 0.03565 C -0.15243 0.03565 -0.16077 0.01805 -0.17188 7.40741E-7 C -0.17726 -0.01412 -0.18802 -0.02755 -0.21268 -0.02755 C -0.23421 -0.02755 -0.24514 -0.01412 -0.25348 7.40741E-7 C -0.26146 0.01805 -0.27257 0.03565 -0.29688 0.03565 C -0.32153 0.03565 -0.34063 7.40741E-7 -0.34063 0.00093 C -0.34879 -0.01412 -0.35712 -0.02755 -0.38125 -0.02755 C -0.40573 -0.02755 -0.41407 -0.01412 -0.4224 7.40741E-7 C -0.43351 0.01805 -0.44132 0.03565 -0.46841 0.03565 C -0.49306 0.03565 -0.50139 0.01805 -0.50921 7.40741E-7 C -0.52032 -0.01412 -0.5283 -0.02755 -0.55313 -0.02755 C -0.57483 -0.02755 -0.58559 -0.01412 -0.59393 7.40741E-7 C -0.60209 0.01805 -0.61302 0.03565 -0.6375 0.03565 C -0.66198 0.03565 -0.67014 0.01805 -0.68108 7.40741E-7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198" y="2266130"/>
            <a:ext cx="7747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Make </a:t>
            </a:r>
            <a:r>
              <a:rPr lang="en-US" sz="3200"/>
              <a:t>5 </a:t>
            </a:r>
            <a:r>
              <a:rPr lang="en-US" sz="3200" smtClean="0"/>
              <a:t>sentences using </a:t>
            </a:r>
            <a:r>
              <a:rPr lang="en-US" sz="3200"/>
              <a:t>articles</a:t>
            </a:r>
            <a:r>
              <a:rPr lang="en-US" sz="320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Do exercises in the workbook.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96" y="3131412"/>
            <a:ext cx="3330648" cy="333064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4816" y="132667"/>
            <a:ext cx="48052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478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90" y="40818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81979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Option 1: </a:t>
            </a:r>
            <a:r>
              <a:rPr lang="en-US" smtClean="0">
                <a:solidFill>
                  <a:schemeClr val="tx1"/>
                </a:solidFill>
              </a:rPr>
              <a:t>Call out the words</a:t>
            </a:r>
            <a:endParaRPr lang="en-US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Option </a:t>
            </a:r>
            <a:r>
              <a:rPr lang="en-US">
                <a:solidFill>
                  <a:schemeClr val="tx1"/>
                </a:solidFill>
              </a:rPr>
              <a:t>2: W</a:t>
            </a:r>
            <a:r>
              <a:rPr lang="en-US" smtClean="0">
                <a:solidFill>
                  <a:schemeClr val="tx1"/>
                </a:solidFill>
              </a:rPr>
              <a:t>atch </a:t>
            </a:r>
            <a:r>
              <a:rPr lang="en-US">
                <a:solidFill>
                  <a:schemeClr val="tx1"/>
                </a:solidFill>
              </a:rPr>
              <a:t>a video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2877" y="2060713"/>
            <a:ext cx="5834102" cy="67885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Review: Articles </a:t>
            </a:r>
            <a:r>
              <a:rPr lang="en-GB" i="1" smtClean="0">
                <a:solidFill>
                  <a:schemeClr val="tx1"/>
                </a:solidFill>
              </a:rPr>
              <a:t>a, an, the</a:t>
            </a:r>
          </a:p>
          <a:p>
            <a:r>
              <a:rPr lang="en-US">
                <a:solidFill>
                  <a:schemeClr val="tx1"/>
                </a:solidFill>
              </a:rPr>
              <a:t>Introduction of zero article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785449"/>
            <a:ext cx="581979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2315" y="1194030"/>
            <a:ext cx="1962546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349433" y="2142865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27102" y="3684471"/>
            <a:ext cx="1962546" cy="60617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554861" y="1500133"/>
            <a:ext cx="1712529" cy="64273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cxnSpLocks/>
            <a:stCxn id="38" idx="1"/>
            <a:endCxn id="39" idx="0"/>
          </p:cNvCxnSpPr>
          <p:nvPr/>
        </p:nvCxnSpPr>
        <p:spPr>
          <a:xfrm rot="10800000" flipV="1">
            <a:off x="1508375" y="2451669"/>
            <a:ext cx="1841058" cy="123280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16" idx="0"/>
          </p:cNvCxnSpPr>
          <p:nvPr/>
        </p:nvCxnSpPr>
        <p:spPr>
          <a:xfrm>
            <a:off x="2489648" y="3987559"/>
            <a:ext cx="1497261" cy="94852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27102" y="5785449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33751C-91F6-D04D-827A-768779375B43}"/>
              </a:ext>
            </a:extLst>
          </p:cNvPr>
          <p:cNvSpPr/>
          <p:nvPr/>
        </p:nvSpPr>
        <p:spPr>
          <a:xfrm>
            <a:off x="5992877" y="2970125"/>
            <a:ext cx="5834102" cy="167221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Choose the correct option in each sentence below. </a:t>
            </a:r>
          </a:p>
          <a:p>
            <a:r>
              <a:rPr lang="en-US">
                <a:solidFill>
                  <a:schemeClr val="tx1"/>
                </a:solidFill>
              </a:rPr>
              <a:t>Task 2: Which of the underlined parts in each question is incorrect? Find and correct it. </a:t>
            </a:r>
          </a:p>
          <a:p>
            <a:r>
              <a:rPr lang="en-US">
                <a:solidFill>
                  <a:schemeClr val="tx1"/>
                </a:solidFill>
              </a:rPr>
              <a:t>Task 3: Complete the sentences with </a:t>
            </a:r>
            <a:r>
              <a:rPr lang="en-US" i="1">
                <a:solidFill>
                  <a:schemeClr val="tx1"/>
                </a:solidFill>
              </a:rPr>
              <a:t>a, an, the</a:t>
            </a:r>
            <a:r>
              <a:rPr lang="en-US">
                <a:solidFill>
                  <a:schemeClr val="tx1"/>
                </a:solidFill>
              </a:rPr>
              <a:t>, or </a:t>
            </a:r>
            <a:r>
              <a:rPr lang="en-US" i="1" smtClean="0">
                <a:solidFill>
                  <a:schemeClr val="tx1"/>
                </a:solidFill>
              </a:rPr>
              <a:t>Ø.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4: Complete the text with </a:t>
            </a:r>
            <a:r>
              <a:rPr lang="en-US" i="1">
                <a:solidFill>
                  <a:schemeClr val="tx1"/>
                </a:solidFill>
              </a:rPr>
              <a:t>the</a:t>
            </a:r>
            <a:r>
              <a:rPr lang="en-US">
                <a:solidFill>
                  <a:schemeClr val="tx1"/>
                </a:solidFill>
              </a:rPr>
              <a:t> or </a:t>
            </a:r>
            <a:r>
              <a:rPr lang="en-US" i="1" smtClean="0">
                <a:solidFill>
                  <a:schemeClr val="tx1"/>
                </a:solidFill>
              </a:rPr>
              <a:t>Ø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05636" y="4936080"/>
            <a:ext cx="1962546" cy="60617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7" name="Curved Connector 16"/>
          <p:cNvCxnSpPr>
            <a:cxnSpLocks/>
            <a:stCxn id="16" idx="1"/>
            <a:endCxn id="48" idx="0"/>
          </p:cNvCxnSpPr>
          <p:nvPr/>
        </p:nvCxnSpPr>
        <p:spPr>
          <a:xfrm rot="10800000" flipV="1">
            <a:off x="1445060" y="5239167"/>
            <a:ext cx="1560577" cy="54628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992877" y="4921788"/>
            <a:ext cx="581979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5: </a:t>
            </a:r>
            <a:r>
              <a:rPr lang="en-US" smtClean="0">
                <a:solidFill>
                  <a:schemeClr val="tx1"/>
                </a:solidFill>
              </a:rPr>
              <a:t>Game – Bingo!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87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1032095" y="2771993"/>
            <a:ext cx="105653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7200" b="1" smtClean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CALL OUT THE PHRASES!</a:t>
            </a:r>
            <a:endParaRPr lang="en-US" sz="72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7765998" y="81867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1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561468" y="5680879"/>
            <a:ext cx="7945339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wedding ceremony</a:t>
            </a:r>
          </a:p>
        </p:txBody>
      </p:sp>
      <p:pic>
        <p:nvPicPr>
          <p:cNvPr id="3" name="Content Placeholder 2" descr="50_1057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40025" y="1282065"/>
            <a:ext cx="6711950" cy="447421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485931" y="5545504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whale worship</a:t>
            </a:r>
          </a:p>
        </p:txBody>
      </p:sp>
      <p:pic>
        <p:nvPicPr>
          <p:cNvPr id="4" name="Content Placeholder 3" descr="whale-festival-in-vietnam-cultur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74670" y="1209040"/>
            <a:ext cx="6506845" cy="433768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27mam-co-cung-cho-ngay-mung-2-tet-phunutodayvn-1400-phunutoday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78505" y="1103630"/>
            <a:ext cx="6065520" cy="452183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234791" y="5538981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food offerings</a:t>
            </a:r>
            <a:endParaRPr lang="en-US" sz="60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489985" y="5761671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family reunion</a:t>
            </a:r>
            <a:endParaRPr lang="en-US" sz="60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" name="Content Placeholder 2" descr="family-in-the-tet-journey-vietnam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35580" y="1144270"/>
            <a:ext cx="7088505" cy="472567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92417" y="1949254"/>
            <a:ext cx="1180084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1.We held </a:t>
            </a:r>
            <a:r>
              <a:rPr lang="en-US" sz="5400" u="sng" dirty="0">
                <a:solidFill>
                  <a:srgbClr val="FF0000"/>
                </a:solidFill>
                <a:latin typeface="Calibri (Body)"/>
                <a:ea typeface="Times New Roman" panose="02020603050405020304" pitchFamily="18" charset="0"/>
              </a:rPr>
              <a:t>a</a:t>
            </a: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 family reunion last week.</a:t>
            </a:r>
          </a:p>
        </p:txBody>
      </p:sp>
      <p:sp>
        <p:nvSpPr>
          <p:cNvPr id="5" name="Rectangle 30"/>
          <p:cNvSpPr/>
          <p:nvPr/>
        </p:nvSpPr>
        <p:spPr>
          <a:xfrm>
            <a:off x="336867" y="3267270"/>
            <a:ext cx="1143571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2. </a:t>
            </a:r>
            <a:r>
              <a:rPr lang="en-US" sz="54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My </a:t>
            </a:r>
            <a:r>
              <a:rPr lang="en-US" sz="5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mum </a:t>
            </a: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prepares food offerings at Tet.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4816" y="132667"/>
            <a:ext cx="318742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774</Words>
  <Application>Microsoft Office PowerPoint</Application>
  <PresentationFormat>Widescreen</PresentationFormat>
  <Paragraphs>219</Paragraphs>
  <Slides>29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Adobe Gothic Std B</vt:lpstr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My Laptop</cp:lastModifiedBy>
  <cp:revision>183</cp:revision>
  <dcterms:created xsi:type="dcterms:W3CDTF">2020-12-09T02:04:00Z</dcterms:created>
  <dcterms:modified xsi:type="dcterms:W3CDTF">2023-11-29T04:51:15Z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F0307D44DFBF446DB36105F5F9210A83</vt:lpwstr>
  </property>
  <property fmtid="{D5CDD505-2E9C-101B-9397-08002B2CF9AE}" pid="3" name="KSOProductBuildVer">
    <vt:lpwstr>1033-11.2.0.11380</vt:lpwstr>
  </property>
</Properties>
</file>