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89" r:id="rId2"/>
    <p:sldId id="256" r:id="rId3"/>
    <p:sldId id="257" r:id="rId4"/>
    <p:sldId id="258" r:id="rId5"/>
    <p:sldId id="283" r:id="rId6"/>
    <p:sldId id="286" r:id="rId7"/>
    <p:sldId id="259" r:id="rId8"/>
    <p:sldId id="260" r:id="rId9"/>
    <p:sldId id="261" r:id="rId10"/>
    <p:sldId id="262" r:id="rId11"/>
    <p:sldId id="271" r:id="rId12"/>
    <p:sldId id="267" r:id="rId13"/>
    <p:sldId id="268" r:id="rId14"/>
    <p:sldId id="272" r:id="rId15"/>
    <p:sldId id="281" r:id="rId16"/>
    <p:sldId id="270" r:id="rId17"/>
    <p:sldId id="273" r:id="rId18"/>
    <p:sldId id="275" r:id="rId19"/>
    <p:sldId id="276" r:id="rId20"/>
    <p:sldId id="277" r:id="rId21"/>
    <p:sldId id="264" r:id="rId22"/>
    <p:sldId id="265" r:id="rId23"/>
    <p:sldId id="278" r:id="rId24"/>
    <p:sldId id="279" r:id="rId25"/>
    <p:sldId id="266" r:id="rId26"/>
    <p:sldId id="287" r:id="rId27"/>
  </p:sldIdLst>
  <p:sldSz cx="18288000" cy="10287000"/>
  <p:notesSz cx="6858000" cy="9144000"/>
  <p:embeddedFontLst>
    <p:embeddedFont>
      <p:font typeface="Migra Ultra-Bold" panose="020B0604020202020204" charset="0"/>
      <p:regular r:id="rId29"/>
    </p:embeddedFont>
    <p:embeddedFont>
      <p:font typeface="DejaVu Serif" panose="02060603050605020204" pitchFamily="18" charset="0"/>
      <p:regular r:id="rId30"/>
      <p:bold r:id="rId31"/>
      <p:italic r:id="rId32"/>
      <p:boldItalic r:id="rId33"/>
    </p:embeddedFont>
    <p:embeddedFont>
      <p:font typeface="DejaVu Serif Bold" panose="02060803050605020204" pitchFamily="18" charset="0"/>
      <p:regular r:id="rId34"/>
      <p:bold r:id="rId35"/>
    </p:embeddedFont>
    <p:embeddedFont>
      <p:font typeface="DejaVu Sans" panose="020B0603030804020204" pitchFamily="34" charset="0"/>
      <p:regular r:id="rId36"/>
      <p:bold r:id="rId37"/>
      <p:italic r:id="rId38"/>
      <p:boldItalic r:id="rId39"/>
    </p:embeddedFont>
    <p:embeddedFont>
      <p:font typeface="Wedges" panose="020B0604020202020204" charset="0"/>
      <p:regular r:id="rId40"/>
    </p:embeddedFont>
    <p:embeddedFont>
      <p:font typeface="Bungee Shade" panose="020B0604020202020204" charset="0"/>
      <p:regular r:id="rId41"/>
    </p:embeddedFont>
    <p:embeddedFont>
      <p:font typeface="Paytone One" panose="020B0604020202020204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DejaVu Sans Bold" panose="020B0803030604020204" pitchFamily="34" charset="0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547" autoAdjust="0"/>
  </p:normalViewPr>
  <p:slideViewPr>
    <p:cSldViewPr>
      <p:cViewPr varScale="1">
        <p:scale>
          <a:sx n="51" d="100"/>
          <a:sy n="51" d="100"/>
        </p:scale>
        <p:origin x="101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9BD9-5115-49F6-BF2B-CA729444DC04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2913E-6C19-4893-9110-6532BE55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2913E-6C19-4893-9110-6532BE55DC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4.svg"/><Relationship Id="rId3" Type="http://schemas.openxmlformats.org/officeDocument/2006/relationships/image" Target="../media/image29.svg"/><Relationship Id="rId7" Type="http://schemas.openxmlformats.org/officeDocument/2006/relationships/image" Target="../media/image39.svg"/><Relationship Id="rId12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svg"/><Relationship Id="rId7" Type="http://schemas.openxmlformats.org/officeDocument/2006/relationships/image" Target="../media/image6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4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7.svg"/><Relationship Id="rId18" Type="http://schemas.openxmlformats.org/officeDocument/2006/relationships/image" Target="../media/image44.png"/><Relationship Id="rId3" Type="http://schemas.openxmlformats.org/officeDocument/2006/relationships/image" Target="../media/image47.svg"/><Relationship Id="rId21" Type="http://schemas.openxmlformats.org/officeDocument/2006/relationships/image" Target="../media/image65.svg"/><Relationship Id="rId7" Type="http://schemas.openxmlformats.org/officeDocument/2006/relationships/image" Target="../media/image51.svg"/><Relationship Id="rId12" Type="http://schemas.openxmlformats.org/officeDocument/2006/relationships/image" Target="../media/image41.png"/><Relationship Id="rId17" Type="http://schemas.openxmlformats.org/officeDocument/2006/relationships/image" Target="../media/image61.sv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40.png"/><Relationship Id="rId19" Type="http://schemas.openxmlformats.org/officeDocument/2006/relationships/image" Target="../media/image63.svg"/><Relationship Id="rId4" Type="http://schemas.openxmlformats.org/officeDocument/2006/relationships/image" Target="../media/image37.png"/><Relationship Id="rId9" Type="http://schemas.openxmlformats.org/officeDocument/2006/relationships/image" Target="../media/image53.sv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openxmlformats.org/officeDocument/2006/relationships/image" Target="../media/image1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3.gif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10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0.svg"/><Relationship Id="rId4" Type="http://schemas.openxmlformats.org/officeDocument/2006/relationships/image" Target="../media/image7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svg"/><Relationship Id="rId3" Type="http://schemas.openxmlformats.org/officeDocument/2006/relationships/image" Target="../media/image60.svg"/><Relationship Id="rId7" Type="http://schemas.openxmlformats.org/officeDocument/2006/relationships/image" Target="../media/image21.sv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0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889" y="3216311"/>
            <a:ext cx="18206111" cy="282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472156"/>
                </a:solidFill>
                <a:latin typeface="DejaVu Sans Bold"/>
              </a:rPr>
              <a:t>Chào mừng quý thầy cô về dự tiết học lớp 6A7  </a:t>
            </a:r>
          </a:p>
        </p:txBody>
      </p:sp>
      <p:sp>
        <p:nvSpPr>
          <p:cNvPr id="3" name="Freeform 3"/>
          <p:cNvSpPr/>
          <p:nvPr/>
        </p:nvSpPr>
        <p:spPr>
          <a:xfrm rot="-2051174">
            <a:off x="353084" y="8260038"/>
            <a:ext cx="1563939" cy="1737710"/>
          </a:xfrm>
          <a:custGeom>
            <a:avLst/>
            <a:gdLst/>
            <a:ahLst/>
            <a:cxnLst/>
            <a:rect l="l" t="t" r="r" b="b"/>
            <a:pathLst>
              <a:path w="1563939" h="1737710">
                <a:moveTo>
                  <a:pt x="0" y="0"/>
                </a:moveTo>
                <a:lnTo>
                  <a:pt x="1563939" y="0"/>
                </a:lnTo>
                <a:lnTo>
                  <a:pt x="1563939" y="1737710"/>
                </a:lnTo>
                <a:lnTo>
                  <a:pt x="0" y="1737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304318" flipH="1">
            <a:off x="16353501" y="7807562"/>
            <a:ext cx="1563939" cy="1737710"/>
          </a:xfrm>
          <a:custGeom>
            <a:avLst/>
            <a:gdLst/>
            <a:ahLst/>
            <a:cxnLst/>
            <a:rect l="l" t="t" r="r" b="b"/>
            <a:pathLst>
              <a:path w="1563939" h="1737710">
                <a:moveTo>
                  <a:pt x="1563939" y="0"/>
                </a:moveTo>
                <a:lnTo>
                  <a:pt x="0" y="0"/>
                </a:lnTo>
                <a:lnTo>
                  <a:pt x="0" y="1737710"/>
                </a:lnTo>
                <a:lnTo>
                  <a:pt x="1563939" y="1737710"/>
                </a:lnTo>
                <a:lnTo>
                  <a:pt x="156393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392" y="78819"/>
            <a:ext cx="2020366" cy="2213549"/>
          </a:xfrm>
          <a:custGeom>
            <a:avLst/>
            <a:gdLst/>
            <a:ahLst/>
            <a:cxnLst/>
            <a:rect l="l" t="t" r="r" b="b"/>
            <a:pathLst>
              <a:path w="2020366" h="2213549">
                <a:moveTo>
                  <a:pt x="0" y="0"/>
                </a:moveTo>
                <a:lnTo>
                  <a:pt x="2020366" y="0"/>
                </a:lnTo>
                <a:lnTo>
                  <a:pt x="2020366" y="2213549"/>
                </a:lnTo>
                <a:lnTo>
                  <a:pt x="0" y="2213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944" y="7076071"/>
            <a:ext cx="18206111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472156"/>
                </a:solidFill>
                <a:latin typeface="DejaVu Serif Bold"/>
              </a:rPr>
              <a:t>GV thực hiện: Nguyễn Thị Thùy Linh</a:t>
            </a:r>
          </a:p>
        </p:txBody>
      </p:sp>
      <p:sp>
        <p:nvSpPr>
          <p:cNvPr id="7" name="Freeform 7"/>
          <p:cNvSpPr/>
          <p:nvPr/>
        </p:nvSpPr>
        <p:spPr>
          <a:xfrm>
            <a:off x="15959405" y="-1700751"/>
            <a:ext cx="2287651" cy="4114800"/>
          </a:xfrm>
          <a:custGeom>
            <a:avLst/>
            <a:gdLst/>
            <a:ahLst/>
            <a:cxnLst/>
            <a:rect l="l" t="t" r="r" b="b"/>
            <a:pathLst>
              <a:path w="2287651" h="4114800">
                <a:moveTo>
                  <a:pt x="0" y="0"/>
                </a:moveTo>
                <a:lnTo>
                  <a:pt x="2287651" y="0"/>
                </a:lnTo>
                <a:lnTo>
                  <a:pt x="2287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777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37430">
            <a:off x="-1876079" y="6937585"/>
            <a:ext cx="9137122" cy="6053343"/>
          </a:xfrm>
          <a:custGeom>
            <a:avLst/>
            <a:gdLst/>
            <a:ahLst/>
            <a:cxnLst/>
            <a:rect l="l" t="t" r="r" b="b"/>
            <a:pathLst>
              <a:path w="9137122" h="6053343">
                <a:moveTo>
                  <a:pt x="0" y="0"/>
                </a:moveTo>
                <a:lnTo>
                  <a:pt x="9137122" y="0"/>
                </a:lnTo>
                <a:lnTo>
                  <a:pt x="9137122" y="6053343"/>
                </a:lnTo>
                <a:lnTo>
                  <a:pt x="0" y="6053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9300" y="328012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8"/>
                </a:lnTo>
                <a:lnTo>
                  <a:pt x="0" y="850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5211" y="9175613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3"/>
                </a:lnTo>
                <a:lnTo>
                  <a:pt x="0" y="788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22970" y="474622"/>
            <a:ext cx="5165030" cy="34605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89111" y="7750559"/>
            <a:ext cx="1870574" cy="221369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15586" y="7088507"/>
            <a:ext cx="1035270" cy="2875750"/>
          </a:xfrm>
          <a:custGeom>
            <a:avLst/>
            <a:gdLst/>
            <a:ahLst/>
            <a:cxnLst/>
            <a:rect l="l" t="t" r="r" b="b"/>
            <a:pathLst>
              <a:path w="1035270" h="2875750">
                <a:moveTo>
                  <a:pt x="0" y="0"/>
                </a:moveTo>
                <a:lnTo>
                  <a:pt x="1035270" y="0"/>
                </a:lnTo>
                <a:lnTo>
                  <a:pt x="1035270" y="2875749"/>
                </a:lnTo>
                <a:lnTo>
                  <a:pt x="0" y="2875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7295" y="328012"/>
            <a:ext cx="1542810" cy="2250784"/>
          </a:xfrm>
          <a:custGeom>
            <a:avLst/>
            <a:gdLst/>
            <a:ahLst/>
            <a:cxnLst/>
            <a:rect l="l" t="t" r="r" b="b"/>
            <a:pathLst>
              <a:path w="1542810" h="2250784">
                <a:moveTo>
                  <a:pt x="0" y="0"/>
                </a:moveTo>
                <a:lnTo>
                  <a:pt x="1542810" y="0"/>
                </a:lnTo>
                <a:lnTo>
                  <a:pt x="1542810" y="2250785"/>
                </a:lnTo>
                <a:lnTo>
                  <a:pt x="0" y="22507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00105" y="4329463"/>
            <a:ext cx="2038470" cy="175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81"/>
              </a:lnSpc>
            </a:pPr>
            <a:r>
              <a:rPr lang="en-US" sz="12346">
                <a:solidFill>
                  <a:srgbClr val="472156"/>
                </a:solidFill>
                <a:latin typeface="Wedges"/>
              </a:rPr>
              <a:t>II.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38575" y="4367212"/>
            <a:ext cx="13753094" cy="128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Một</a:t>
            </a:r>
            <a:r>
              <a:rPr lang="en-US" sz="7499" b="1" dirty="0">
                <a:solidFill>
                  <a:srgbClr val="AF4291"/>
                </a:solidFill>
                <a:latin typeface="Migra Ultra-Bold"/>
              </a:rPr>
              <a:t> </a:t>
            </a: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số</a:t>
            </a:r>
            <a:r>
              <a:rPr lang="en-US" sz="7499" b="1" dirty="0">
                <a:solidFill>
                  <a:srgbClr val="AF4291"/>
                </a:solidFill>
                <a:latin typeface="Migra Ultra-Bold"/>
              </a:rPr>
              <a:t> </a:t>
            </a: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loại</a:t>
            </a:r>
            <a:r>
              <a:rPr lang="en-US" sz="7499" b="1" dirty="0">
                <a:solidFill>
                  <a:srgbClr val="AF4291"/>
                </a:solidFill>
                <a:latin typeface="Migra Ultra-Bold"/>
              </a:rPr>
              <a:t> </a:t>
            </a: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bóng</a:t>
            </a:r>
            <a:r>
              <a:rPr lang="en-US" sz="7499" b="1" dirty="0">
                <a:solidFill>
                  <a:srgbClr val="AF4291"/>
                </a:solidFill>
                <a:latin typeface="Migra Ultra-Bold"/>
              </a:rPr>
              <a:t> </a:t>
            </a: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đèn</a:t>
            </a:r>
            <a:r>
              <a:rPr lang="en-US" sz="7499" b="1" dirty="0">
                <a:solidFill>
                  <a:srgbClr val="AF4291"/>
                </a:solidFill>
                <a:latin typeface="Migra Ultra-Bold"/>
              </a:rPr>
              <a:t> </a:t>
            </a: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thông</a:t>
            </a:r>
            <a:r>
              <a:rPr lang="en-US" sz="7499" b="1" dirty="0">
                <a:solidFill>
                  <a:srgbClr val="AF4291"/>
                </a:solidFill>
                <a:latin typeface="Migra Ultra-Bold"/>
              </a:rPr>
              <a:t> </a:t>
            </a:r>
            <a:r>
              <a:rPr lang="en-US" sz="7499" b="1" dirty="0" err="1">
                <a:solidFill>
                  <a:srgbClr val="AF4291"/>
                </a:solidFill>
                <a:latin typeface="Migra Ultra-Bold"/>
              </a:rPr>
              <a:t>dụng</a:t>
            </a:r>
            <a:endParaRPr lang="en-US" sz="7499" b="1" dirty="0">
              <a:solidFill>
                <a:srgbClr val="AF4291"/>
              </a:solidFill>
              <a:latin typeface="Migra Ultra-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047" y="1257582"/>
            <a:ext cx="1682877" cy="167446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815595" y="22282"/>
            <a:ext cx="1454556" cy="2072532"/>
          </a:xfrm>
          <a:custGeom>
            <a:avLst/>
            <a:gdLst/>
            <a:ahLst/>
            <a:cxnLst/>
            <a:rect l="l" t="t" r="r" b="b"/>
            <a:pathLst>
              <a:path w="1454556" h="2072532">
                <a:moveTo>
                  <a:pt x="0" y="0"/>
                </a:moveTo>
                <a:lnTo>
                  <a:pt x="1454556" y="0"/>
                </a:lnTo>
                <a:lnTo>
                  <a:pt x="1454556" y="2072531"/>
                </a:lnTo>
                <a:lnTo>
                  <a:pt x="0" y="207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57093" y="7293925"/>
            <a:ext cx="2623786" cy="2423424"/>
          </a:xfrm>
          <a:custGeom>
            <a:avLst/>
            <a:gdLst/>
            <a:ahLst/>
            <a:cxnLst/>
            <a:rect l="l" t="t" r="r" b="b"/>
            <a:pathLst>
              <a:path w="2623786" h="2423424">
                <a:moveTo>
                  <a:pt x="0" y="0"/>
                </a:moveTo>
                <a:lnTo>
                  <a:pt x="2623785" y="0"/>
                </a:lnTo>
                <a:lnTo>
                  <a:pt x="2623785" y="2423424"/>
                </a:lnTo>
                <a:lnTo>
                  <a:pt x="0" y="2423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7157" y="8191500"/>
            <a:ext cx="1553474" cy="1793332"/>
          </a:xfrm>
          <a:custGeom>
            <a:avLst/>
            <a:gdLst/>
            <a:ahLst/>
            <a:cxnLst/>
            <a:rect l="l" t="t" r="r" b="b"/>
            <a:pathLst>
              <a:path w="1553474" h="1793332">
                <a:moveTo>
                  <a:pt x="0" y="0"/>
                </a:moveTo>
                <a:lnTo>
                  <a:pt x="1553474" y="0"/>
                </a:lnTo>
                <a:lnTo>
                  <a:pt x="1553474" y="1793332"/>
                </a:lnTo>
                <a:lnTo>
                  <a:pt x="0" y="1793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0"/>
          <p:cNvSpPr txBox="1"/>
          <p:nvPr/>
        </p:nvSpPr>
        <p:spPr>
          <a:xfrm>
            <a:off x="2169924" y="4381500"/>
            <a:ext cx="13753094" cy="137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000" b="1" dirty="0" smtClean="0">
                <a:solidFill>
                  <a:srgbClr val="AF4291"/>
                </a:solidFill>
                <a:latin typeface="Migra Ultra-Bold"/>
              </a:rPr>
              <a:t>BÓNG ĐÈN SỢI ĐỐT</a:t>
            </a:r>
            <a:endParaRPr lang="en-US" sz="10000" b="1" dirty="0">
              <a:solidFill>
                <a:srgbClr val="AF4291"/>
              </a:solidFill>
              <a:latin typeface="Migr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7088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0882074" y="5676900"/>
            <a:ext cx="6034326" cy="419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3276600" y="495300"/>
            <a:ext cx="3999831" cy="6027627"/>
          </a:xfrm>
          <a:custGeom>
            <a:avLst/>
            <a:gdLst/>
            <a:ahLst/>
            <a:cxnLst/>
            <a:rect l="l" t="t" r="r" b="b"/>
            <a:pathLst>
              <a:path w="5590731" h="8386097">
                <a:moveTo>
                  <a:pt x="0" y="0"/>
                </a:moveTo>
                <a:lnTo>
                  <a:pt x="5590731" y="0"/>
                </a:lnTo>
                <a:lnTo>
                  <a:pt x="5590731" y="8386097"/>
                </a:lnTo>
                <a:lnTo>
                  <a:pt x="0" y="8386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190500"/>
            <a:ext cx="2605326" cy="85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DejaVu Serif Bold"/>
              </a:rPr>
              <a:t>Sợi</a:t>
            </a:r>
            <a:r>
              <a:rPr lang="en-US" sz="5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</a:rPr>
              <a:t>đốt</a:t>
            </a:r>
            <a:endParaRPr lang="en-US" sz="5000" dirty="0">
              <a:solidFill>
                <a:srgbClr val="000000"/>
              </a:solidFill>
              <a:latin typeface="DejaVu Serif 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29511" y="990990"/>
            <a:ext cx="2252089" cy="14855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149417"/>
            <a:ext cx="3657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Đuôi</a:t>
            </a:r>
            <a:r>
              <a:rPr lang="en-US" sz="5000" b="1" dirty="0" smtClean="0"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 </a:t>
            </a:r>
            <a:r>
              <a:rPr lang="en-US" sz="5000" b="1" dirty="0" err="1" smtClean="0"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đèn</a:t>
            </a:r>
            <a:r>
              <a:rPr lang="en-US" sz="5000" b="1" dirty="0" smtClean="0"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29000" y="5461714"/>
            <a:ext cx="1295400" cy="859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76430" y="189717"/>
            <a:ext cx="62871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Bóng</a:t>
            </a:r>
            <a:r>
              <a:rPr lang="en-US" sz="5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5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thủy</a:t>
            </a:r>
            <a:r>
              <a:rPr lang="en-US" sz="5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5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tinh</a:t>
            </a:r>
            <a:endParaRPr lang="en-US" sz="5000" b="1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76104" y="1094740"/>
            <a:ext cx="1215680" cy="1457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0600" y="6972962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Cấu</a:t>
            </a:r>
            <a:r>
              <a:rPr lang="en-US" sz="45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tạo</a:t>
            </a:r>
            <a:r>
              <a:rPr lang="en-US" sz="45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của</a:t>
            </a:r>
            <a:r>
              <a:rPr lang="en-US" sz="45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bóng</a:t>
            </a:r>
            <a:r>
              <a:rPr lang="en-US" sz="45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đèn</a:t>
            </a:r>
            <a:r>
              <a:rPr lang="en-US" sz="45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sợi</a:t>
            </a:r>
            <a:r>
              <a:rPr lang="en-US" sz="4500" dirty="0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đốt</a:t>
            </a:r>
            <a:endParaRPr lang="en-US" sz="4500" dirty="0">
              <a:solidFill>
                <a:srgbClr val="FF0000"/>
              </a:solidFill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3520" y="2568041"/>
            <a:ext cx="10340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Nguyên</a:t>
            </a:r>
            <a:r>
              <a:rPr lang="en-US" sz="4000" b="1" dirty="0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lí</a:t>
            </a:r>
            <a:r>
              <a:rPr lang="en-US" sz="4000" b="1" dirty="0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hoạt</a:t>
            </a:r>
            <a:r>
              <a:rPr lang="en-US" sz="4000" b="1" dirty="0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động</a:t>
            </a:r>
            <a:r>
              <a:rPr lang="en-US" sz="4000" b="1" dirty="0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  <a:cs typeface="DejaVu Sans" panose="020B0603030804020204" pitchFamily="34" charset="0"/>
              </a:rPr>
              <a:t>: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Dòng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điện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chạy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trong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sợi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đốt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của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bóng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đèn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làm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cho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sợi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đốt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nóng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lên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đến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nhiệt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độ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rất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cao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và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phát</a:t>
            </a:r>
            <a:r>
              <a:rPr lang="en-US" sz="4000" b="1" dirty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sáng</a:t>
            </a:r>
            <a:r>
              <a:rPr lang="en-US" sz="4000" b="1" dirty="0" smtClean="0">
                <a:solidFill>
                  <a:schemeClr val="accent1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.</a:t>
            </a:r>
            <a:endParaRPr lang="en-US" sz="1600" b="1" dirty="0">
              <a:solidFill>
                <a:schemeClr val="accent1"/>
              </a:solidFill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58692" y="5753100"/>
            <a:ext cx="5619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Thông</a:t>
            </a:r>
            <a:r>
              <a:rPr lang="en-US" sz="4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số</a:t>
            </a:r>
            <a:r>
              <a:rPr lang="en-US" sz="4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kĩ</a:t>
            </a:r>
            <a:r>
              <a:rPr lang="en-US" sz="4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4000" b="1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thuật</a:t>
            </a:r>
            <a:r>
              <a:rPr lang="en-US" sz="4000" b="1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: </a:t>
            </a:r>
            <a:r>
              <a:rPr lang="en-US" sz="4000" b="1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110V- 40W, </a:t>
            </a:r>
            <a:endParaRPr lang="en-US" sz="4000" b="1" dirty="0" smtClean="0">
              <a:solidFill>
                <a:srgbClr val="000000"/>
              </a:solidFill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220V- </a:t>
            </a:r>
            <a:r>
              <a:rPr lang="en-US" sz="4000" b="1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25W,</a:t>
            </a:r>
            <a:endParaRPr lang="en-US" sz="4000" b="1" dirty="0">
              <a:latin typeface="DejaVu Serif" panose="02060603050605020204" pitchFamily="18" charset="0"/>
              <a:ea typeface="DejaVu Serif" panose="020606030506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220V- 60W</a:t>
            </a:r>
            <a:r>
              <a:rPr lang="en-US" sz="4000" b="1" dirty="0" smtClean="0">
                <a:solidFill>
                  <a:srgbClr val="000000"/>
                </a:solidFill>
                <a:latin typeface="DejaVu Serif" panose="02060603050605020204" pitchFamily="18" charset="0"/>
                <a:ea typeface="DejaVu Serif" panose="02060603050605020204" pitchFamily="18" charset="0"/>
              </a:rPr>
              <a:t>,...</a:t>
            </a:r>
            <a:endParaRPr lang="en-US" sz="4000" b="1" dirty="0">
              <a:solidFill>
                <a:srgbClr val="000000"/>
              </a:solidFill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6" grpId="0"/>
      <p:bldP spid="9" grpId="0"/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591181" y="-5802249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49896"/>
              </p:ext>
            </p:extLst>
          </p:nvPr>
        </p:nvGraphicFramePr>
        <p:xfrm>
          <a:off x="11243" y="2938462"/>
          <a:ext cx="18288000" cy="4297680"/>
        </p:xfrm>
        <a:graphic>
          <a:graphicData uri="http://schemas.openxmlformats.org/drawingml/2006/table">
            <a:tbl>
              <a:tblPr/>
              <a:tblGrid>
                <a:gridCol w="2890837">
                  <a:extLst>
                    <a:ext uri="{9D8B030D-6E8A-4147-A177-3AD203B41FA5}">
                      <a16:colId xmlns:a16="http://schemas.microsoft.com/office/drawing/2014/main" val="2254074245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081315356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561033339"/>
                    </a:ext>
                  </a:extLst>
                </a:gridCol>
                <a:gridCol w="3738563">
                  <a:extLst>
                    <a:ext uri="{9D8B030D-6E8A-4147-A177-3AD203B41FA5}">
                      <a16:colId xmlns:a16="http://schemas.microsoft.com/office/drawing/2014/main" val="481743745"/>
                    </a:ext>
                  </a:extLst>
                </a:gridCol>
              </a:tblGrid>
              <a:tr h="15327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Cấu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tạo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Nguyên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lí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hoạt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động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endParaRPr lang="en-US" sz="4000" dirty="0" smtClean="0">
                        <a:solidFill>
                          <a:srgbClr val="000000"/>
                        </a:solidFill>
                        <a:latin typeface="Paytone One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Paytone One"/>
                        </a:rPr>
                        <a:t>kĩ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thuật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271216"/>
                  </a:ext>
                </a:extLst>
              </a:tr>
              <a:tr h="200596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endParaRPr lang="en-US" sz="40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sợi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đốt</a:t>
                      </a:r>
                      <a:endParaRPr lang="en-US" sz="4000" dirty="0">
                        <a:solidFill>
                          <a:srgbClr val="000000"/>
                        </a:solidFill>
                        <a:latin typeface="Paytone One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-</a:t>
                      </a:r>
                      <a:r>
                        <a:rPr lang="en-US" sz="4000" baseline="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thủy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tinh</a:t>
                      </a:r>
                      <a:endParaRPr lang="en-US" sz="4000" dirty="0"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-</a:t>
                      </a:r>
                      <a:r>
                        <a:rPr lang="en-US" sz="4000" baseline="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Paytone One"/>
                        </a:rPr>
                        <a:t>Sợi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đốt</a:t>
                      </a:r>
                      <a:endParaRPr lang="en-US" sz="4000" dirty="0">
                        <a:solidFill>
                          <a:srgbClr val="000000"/>
                        </a:solidFill>
                        <a:latin typeface="Paytone One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-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Paytone One"/>
                        </a:rPr>
                        <a:t>Đuôi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endParaRPr lang="en-US" sz="4000" dirty="0">
                        <a:solidFill>
                          <a:srgbClr val="000000"/>
                        </a:solidFill>
                        <a:latin typeface="Paytone One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Dòng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điện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chạy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trong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sợi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đốt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của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làm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cho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sợi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đốt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nóng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lên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đến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nhiệt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độ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rất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cao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và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phát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38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sáng</a:t>
                      </a:r>
                      <a:r>
                        <a:rPr lang="en-US" sz="3800" dirty="0">
                          <a:solidFill>
                            <a:srgbClr val="000000"/>
                          </a:solidFill>
                          <a:latin typeface="Paytone One"/>
                        </a:rPr>
                        <a:t>.</a:t>
                      </a:r>
                      <a:endParaRPr lang="en-US" sz="38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110V- 40W, 220V- 25W,</a:t>
                      </a:r>
                      <a:endParaRPr lang="en-US" sz="40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220V- 60W,...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74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047" y="1257582"/>
            <a:ext cx="1682877" cy="167446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815595" y="22282"/>
            <a:ext cx="1454556" cy="2072532"/>
          </a:xfrm>
          <a:custGeom>
            <a:avLst/>
            <a:gdLst/>
            <a:ahLst/>
            <a:cxnLst/>
            <a:rect l="l" t="t" r="r" b="b"/>
            <a:pathLst>
              <a:path w="1454556" h="2072532">
                <a:moveTo>
                  <a:pt x="0" y="0"/>
                </a:moveTo>
                <a:lnTo>
                  <a:pt x="1454556" y="0"/>
                </a:lnTo>
                <a:lnTo>
                  <a:pt x="1454556" y="2072531"/>
                </a:lnTo>
                <a:lnTo>
                  <a:pt x="0" y="207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57093" y="7293925"/>
            <a:ext cx="2623786" cy="2423424"/>
          </a:xfrm>
          <a:custGeom>
            <a:avLst/>
            <a:gdLst/>
            <a:ahLst/>
            <a:cxnLst/>
            <a:rect l="l" t="t" r="r" b="b"/>
            <a:pathLst>
              <a:path w="2623786" h="2423424">
                <a:moveTo>
                  <a:pt x="0" y="0"/>
                </a:moveTo>
                <a:lnTo>
                  <a:pt x="2623785" y="0"/>
                </a:lnTo>
                <a:lnTo>
                  <a:pt x="2623785" y="2423424"/>
                </a:lnTo>
                <a:lnTo>
                  <a:pt x="0" y="2423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7157" y="8191500"/>
            <a:ext cx="1553474" cy="1793332"/>
          </a:xfrm>
          <a:custGeom>
            <a:avLst/>
            <a:gdLst/>
            <a:ahLst/>
            <a:cxnLst/>
            <a:rect l="l" t="t" r="r" b="b"/>
            <a:pathLst>
              <a:path w="1553474" h="1793332">
                <a:moveTo>
                  <a:pt x="0" y="0"/>
                </a:moveTo>
                <a:lnTo>
                  <a:pt x="1553474" y="0"/>
                </a:lnTo>
                <a:lnTo>
                  <a:pt x="1553474" y="1793332"/>
                </a:lnTo>
                <a:lnTo>
                  <a:pt x="0" y="1793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0"/>
          <p:cNvSpPr txBox="1"/>
          <p:nvPr/>
        </p:nvSpPr>
        <p:spPr>
          <a:xfrm>
            <a:off x="1676400" y="4457700"/>
            <a:ext cx="15279876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000" b="1" dirty="0" smtClean="0">
                <a:solidFill>
                  <a:srgbClr val="AF4291"/>
                </a:solidFill>
                <a:latin typeface="Migra Ultra-Bold"/>
              </a:rPr>
              <a:t>BÓNG ĐÈN HUỲNH QUANG</a:t>
            </a:r>
            <a:endParaRPr lang="en-US" sz="10000" b="1" dirty="0">
              <a:solidFill>
                <a:srgbClr val="AF4291"/>
              </a:solidFill>
              <a:latin typeface="Migr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44798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304799" y="5795722"/>
            <a:ext cx="17735715" cy="33863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611600" y="8455568"/>
            <a:ext cx="1553474" cy="1793332"/>
          </a:xfrm>
          <a:custGeom>
            <a:avLst/>
            <a:gdLst/>
            <a:ahLst/>
            <a:cxnLst/>
            <a:rect l="l" t="t" r="r" b="b"/>
            <a:pathLst>
              <a:path w="1553474" h="1793332">
                <a:moveTo>
                  <a:pt x="0" y="0"/>
                </a:moveTo>
                <a:lnTo>
                  <a:pt x="1553474" y="0"/>
                </a:lnTo>
                <a:lnTo>
                  <a:pt x="1553474" y="1793332"/>
                </a:lnTo>
                <a:lnTo>
                  <a:pt x="0" y="179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image18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2"/>
          <a:stretch/>
        </p:blipFill>
        <p:spPr bwMode="auto">
          <a:xfrm>
            <a:off x="1104900" y="1466235"/>
            <a:ext cx="12877800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058400" y="541481"/>
            <a:ext cx="4289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Ống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thủy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/>
              </a:rPr>
              <a:t>tinh</a:t>
            </a:r>
            <a:r>
              <a:rPr lang="en-US" sz="4000" dirty="0" smtClean="0">
                <a:solidFill>
                  <a:srgbClr val="000000"/>
                </a:solidFill>
                <a:latin typeface="Paytone One"/>
              </a:rPr>
              <a:t>  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8884048" y="4594122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Paytone One" panose="020B0604020202020204" charset="0"/>
                <a:ea typeface="DejaVu Serif" panose="02060603050605020204" pitchFamily="18" charset="0"/>
              </a:rPr>
              <a:t>Hai </a:t>
            </a:r>
            <a:r>
              <a:rPr lang="en-US" sz="4000" b="1" dirty="0" err="1" smtClean="0">
                <a:latin typeface="Paytone One" panose="020B0604020202020204" charset="0"/>
                <a:ea typeface="DejaVu Serif" panose="02060603050605020204" pitchFamily="18" charset="0"/>
              </a:rPr>
              <a:t>cực</a:t>
            </a:r>
            <a:r>
              <a:rPr lang="en-US" sz="4000" b="1" dirty="0" smtClean="0">
                <a:latin typeface="Paytone One" panose="020B0604020202020204" charset="0"/>
                <a:ea typeface="DejaVu Serif" panose="02060603050605020204" pitchFamily="18" charset="0"/>
              </a:rPr>
              <a:t> </a:t>
            </a:r>
            <a:r>
              <a:rPr lang="en-US" sz="4000" b="1" dirty="0" err="1" smtClean="0">
                <a:latin typeface="Paytone One" panose="020B0604020202020204" charset="0"/>
                <a:ea typeface="DejaVu Serif" panose="02060603050605020204" pitchFamily="18" charset="0"/>
              </a:rPr>
              <a:t>điện</a:t>
            </a:r>
            <a:endParaRPr lang="en-US" sz="4000" b="1" dirty="0">
              <a:latin typeface="Paytone One" panose="020B0604020202020204" charset="0"/>
              <a:ea typeface="DejaVu Serif" panose="020606030506050202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219202" y="3333136"/>
            <a:ext cx="990598" cy="1657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14286" y="4998437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Paytone One" panose="020B0604020202020204" charset="0"/>
                <a:ea typeface="DejaVu Serif" panose="02060603050605020204" pitchFamily="18" charset="0"/>
              </a:rPr>
              <a:t>Chân</a:t>
            </a:r>
            <a:r>
              <a:rPr lang="en-US" sz="4000" b="1" dirty="0" smtClean="0">
                <a:latin typeface="Paytone One" panose="020B0604020202020204" charset="0"/>
                <a:ea typeface="DejaVu Serif" panose="02060603050605020204" pitchFamily="18" charset="0"/>
              </a:rPr>
              <a:t> </a:t>
            </a:r>
            <a:r>
              <a:rPr lang="en-US" sz="4000" b="1" dirty="0" err="1" smtClean="0">
                <a:latin typeface="Paytone One" panose="020B0604020202020204" charset="0"/>
                <a:ea typeface="DejaVu Serif" panose="02060603050605020204" pitchFamily="18" charset="0"/>
              </a:rPr>
              <a:t>đèn</a:t>
            </a:r>
            <a:endParaRPr lang="en-US" sz="4000" b="1" dirty="0">
              <a:latin typeface="Paytone One" panose="020B0604020202020204" charset="0"/>
              <a:ea typeface="DejaVu Serif" panose="02060603050605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7756" y="5826615"/>
            <a:ext cx="17449800" cy="184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4000" dirty="0" err="1" smtClean="0">
                <a:solidFill>
                  <a:srgbClr val="000000"/>
                </a:solidFill>
                <a:latin typeface="Paytone One"/>
              </a:rPr>
              <a:t>Nguyên</a:t>
            </a:r>
            <a:r>
              <a:rPr lang="en-US" sz="4000" dirty="0" smtClean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/>
              </a:rPr>
              <a:t>hoạt</a:t>
            </a:r>
            <a:r>
              <a:rPr lang="en-US" sz="4000" dirty="0" smtClean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/>
              </a:rPr>
              <a:t>động</a:t>
            </a:r>
            <a:r>
              <a:rPr lang="en-US" sz="4000" dirty="0" smtClean="0">
                <a:solidFill>
                  <a:srgbClr val="000000"/>
                </a:solidFill>
                <a:latin typeface="Paytone One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Paytone One"/>
              </a:rPr>
              <a:t>Sự</a:t>
            </a:r>
            <a:r>
              <a:rPr lang="en-US" sz="4000" dirty="0" smtClean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phóng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điện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đèn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bột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huỳnh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quang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phủ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ống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ánh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Paytone One"/>
              </a:rPr>
              <a:t>sáng</a:t>
            </a:r>
            <a:r>
              <a:rPr lang="en-US" sz="4000" dirty="0">
                <a:solidFill>
                  <a:srgbClr val="000000"/>
                </a:solidFill>
                <a:latin typeface="Paytone One"/>
              </a:rPr>
              <a:t>.</a:t>
            </a:r>
            <a:endParaRPr lang="en-US" sz="4000" dirty="0"/>
          </a:p>
        </p:txBody>
      </p:sp>
      <p:sp>
        <p:nvSpPr>
          <p:cNvPr id="31" name="Rectangle 30"/>
          <p:cNvSpPr/>
          <p:nvPr/>
        </p:nvSpPr>
        <p:spPr>
          <a:xfrm>
            <a:off x="447756" y="8101625"/>
            <a:ext cx="1493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defRPr/>
            </a:pPr>
            <a:r>
              <a:rPr lang="en-US" sz="4000" dirty="0" err="1" smtClean="0">
                <a:solidFill>
                  <a:srgbClr val="000000"/>
                </a:solidFill>
                <a:latin typeface="Paytone One" panose="020B0604020202020204" charset="0"/>
              </a:rPr>
              <a:t>Thông</a:t>
            </a:r>
            <a:r>
              <a:rPr lang="en-US" sz="4000" dirty="0" smtClean="0">
                <a:solidFill>
                  <a:srgbClr val="000000"/>
                </a:solidFill>
                <a:latin typeface="Paytone One" panose="020B060402020202020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 panose="020B060402020202020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Paytone One" panose="020B060402020202020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 panose="020B0604020202020204" charset="0"/>
              </a:rPr>
              <a:t>kĩ</a:t>
            </a:r>
            <a:r>
              <a:rPr lang="en-US" sz="4000" dirty="0" smtClean="0">
                <a:solidFill>
                  <a:srgbClr val="000000"/>
                </a:solidFill>
                <a:latin typeface="Paytone One" panose="020B060402020202020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Paytone One" panose="020B0604020202020204" charset="0"/>
              </a:rPr>
              <a:t>thuật</a:t>
            </a:r>
            <a:r>
              <a:rPr lang="en-US" sz="4000" dirty="0" smtClean="0">
                <a:solidFill>
                  <a:srgbClr val="000000"/>
                </a:solidFill>
                <a:latin typeface="Paytone One" panose="020B0604020202020204" charset="0"/>
              </a:rPr>
              <a:t>: 110V- 18W</a:t>
            </a:r>
            <a:r>
              <a:rPr lang="en-US" sz="4000" dirty="0" smtClean="0">
                <a:latin typeface="Paytone One" panose="020B0604020202020204" charset="0"/>
              </a:rPr>
              <a:t>, </a:t>
            </a:r>
            <a:r>
              <a:rPr lang="en-US" sz="4000" dirty="0" smtClean="0">
                <a:solidFill>
                  <a:srgbClr val="000000"/>
                </a:solidFill>
                <a:latin typeface="Paytone One" panose="020B0604020202020204" charset="0"/>
              </a:rPr>
              <a:t>220V- 18W, 220V- </a:t>
            </a:r>
            <a:r>
              <a:rPr lang="en-US" sz="4000" dirty="0">
                <a:solidFill>
                  <a:srgbClr val="000000"/>
                </a:solidFill>
                <a:latin typeface="Paytone One" panose="020B0604020202020204" charset="0"/>
              </a:rPr>
              <a:t>36W,...</a:t>
            </a:r>
          </a:p>
        </p:txBody>
      </p:sp>
    </p:spTree>
    <p:extLst>
      <p:ext uri="{BB962C8B-B14F-4D97-AF65-F5344CB8AC3E}">
        <p14:creationId xmlns:p14="http://schemas.microsoft.com/office/powerpoint/2010/main" val="36006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/>
      <p:bldP spid="20" grpId="0"/>
      <p:bldP spid="25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591181" y="-5802249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32961"/>
              </p:ext>
            </p:extLst>
          </p:nvPr>
        </p:nvGraphicFramePr>
        <p:xfrm>
          <a:off x="34977" y="2300620"/>
          <a:ext cx="18266230" cy="5573363"/>
        </p:xfrm>
        <a:graphic>
          <a:graphicData uri="http://schemas.openxmlformats.org/drawingml/2006/table">
            <a:tbl>
              <a:tblPr/>
              <a:tblGrid>
                <a:gridCol w="3106342">
                  <a:extLst>
                    <a:ext uri="{9D8B030D-6E8A-4147-A177-3AD203B41FA5}">
                      <a16:colId xmlns:a16="http://schemas.microsoft.com/office/drawing/2014/main" val="2547505568"/>
                    </a:ext>
                  </a:extLst>
                </a:gridCol>
                <a:gridCol w="4554881">
                  <a:extLst>
                    <a:ext uri="{9D8B030D-6E8A-4147-A177-3AD203B41FA5}">
                      <a16:colId xmlns:a16="http://schemas.microsoft.com/office/drawing/2014/main" val="616136057"/>
                    </a:ext>
                  </a:extLst>
                </a:gridCol>
                <a:gridCol w="6739649">
                  <a:extLst>
                    <a:ext uri="{9D8B030D-6E8A-4147-A177-3AD203B41FA5}">
                      <a16:colId xmlns:a16="http://schemas.microsoft.com/office/drawing/2014/main" val="1844862980"/>
                    </a:ext>
                  </a:extLst>
                </a:gridCol>
                <a:gridCol w="3865358">
                  <a:extLst>
                    <a:ext uri="{9D8B030D-6E8A-4147-A177-3AD203B41FA5}">
                      <a16:colId xmlns:a16="http://schemas.microsoft.com/office/drawing/2014/main" val="1790927872"/>
                    </a:ext>
                  </a:extLst>
                </a:gridCol>
              </a:tblGrid>
              <a:tr h="21443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Cấu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tạo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Nguyên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lí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hoạt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động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kĩ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thuật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71381"/>
                  </a:ext>
                </a:extLst>
              </a:tr>
              <a:tr h="2295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endParaRPr lang="en-US" sz="40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huỳnh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quang</a:t>
                      </a:r>
                      <a:endParaRPr lang="en-US" sz="4000" dirty="0">
                        <a:solidFill>
                          <a:srgbClr val="000000"/>
                        </a:solidFill>
                        <a:latin typeface="Paytone One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- 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Paytone One"/>
                        </a:rPr>
                        <a:t>Ống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thủy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tinh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(</a:t>
                      </a:r>
                      <a:r>
                        <a:rPr lang="en-US" sz="4000" dirty="0" err="1" smtClean="0">
                          <a:solidFill>
                            <a:srgbClr val="000000"/>
                          </a:solidFill>
                          <a:latin typeface="Paytone One"/>
                        </a:rPr>
                        <a:t>có</a:t>
                      </a: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phủ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lớp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bột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huỳnh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quang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)  </a:t>
                      </a:r>
                      <a:endParaRPr lang="en-US" sz="4000" dirty="0"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- Hai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điện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cực</a:t>
                      </a:r>
                      <a:endParaRPr lang="en-US" sz="4000" dirty="0">
                        <a:solidFill>
                          <a:srgbClr val="000000"/>
                        </a:solidFill>
                        <a:latin typeface="Paytone One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Sự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điện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giữa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hai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cực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tác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dụng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lớp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bột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huỳnh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quang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phủ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trong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ống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làm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ra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ánh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110V- 18W</a:t>
                      </a:r>
                      <a:endParaRPr lang="en-US" sz="4000" dirty="0"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220V- 18W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220V- 36W,...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38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886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047" y="1257582"/>
            <a:ext cx="1682877" cy="167446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815595" y="22282"/>
            <a:ext cx="1454556" cy="2072532"/>
          </a:xfrm>
          <a:custGeom>
            <a:avLst/>
            <a:gdLst/>
            <a:ahLst/>
            <a:cxnLst/>
            <a:rect l="l" t="t" r="r" b="b"/>
            <a:pathLst>
              <a:path w="1454556" h="2072532">
                <a:moveTo>
                  <a:pt x="0" y="0"/>
                </a:moveTo>
                <a:lnTo>
                  <a:pt x="1454556" y="0"/>
                </a:lnTo>
                <a:lnTo>
                  <a:pt x="1454556" y="2072531"/>
                </a:lnTo>
                <a:lnTo>
                  <a:pt x="0" y="207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57093" y="7293925"/>
            <a:ext cx="2623786" cy="2423424"/>
          </a:xfrm>
          <a:custGeom>
            <a:avLst/>
            <a:gdLst/>
            <a:ahLst/>
            <a:cxnLst/>
            <a:rect l="l" t="t" r="r" b="b"/>
            <a:pathLst>
              <a:path w="2623786" h="2423424">
                <a:moveTo>
                  <a:pt x="0" y="0"/>
                </a:moveTo>
                <a:lnTo>
                  <a:pt x="2623785" y="0"/>
                </a:lnTo>
                <a:lnTo>
                  <a:pt x="2623785" y="2423424"/>
                </a:lnTo>
                <a:lnTo>
                  <a:pt x="0" y="2423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7157" y="8191500"/>
            <a:ext cx="1553474" cy="1793332"/>
          </a:xfrm>
          <a:custGeom>
            <a:avLst/>
            <a:gdLst/>
            <a:ahLst/>
            <a:cxnLst/>
            <a:rect l="l" t="t" r="r" b="b"/>
            <a:pathLst>
              <a:path w="1553474" h="1793332">
                <a:moveTo>
                  <a:pt x="0" y="0"/>
                </a:moveTo>
                <a:lnTo>
                  <a:pt x="1553474" y="0"/>
                </a:lnTo>
                <a:lnTo>
                  <a:pt x="1553474" y="1793332"/>
                </a:lnTo>
                <a:lnTo>
                  <a:pt x="0" y="1793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0"/>
          <p:cNvSpPr txBox="1"/>
          <p:nvPr/>
        </p:nvSpPr>
        <p:spPr>
          <a:xfrm>
            <a:off x="1560300" y="4457700"/>
            <a:ext cx="15279876" cy="1387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000" b="1" dirty="0" smtClean="0">
                <a:solidFill>
                  <a:srgbClr val="AF4291"/>
                </a:solidFill>
                <a:latin typeface="Migra Ultra-Bold"/>
              </a:rPr>
              <a:t>BÓNG ĐÈN COMPACT</a:t>
            </a:r>
            <a:endParaRPr lang="en-US" sz="10000" b="1" dirty="0">
              <a:solidFill>
                <a:srgbClr val="AF4291"/>
              </a:solidFill>
              <a:latin typeface="Migr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9986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591181" y="-5802249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965002"/>
              </p:ext>
            </p:extLst>
          </p:nvPr>
        </p:nvGraphicFramePr>
        <p:xfrm>
          <a:off x="-12492" y="2508729"/>
          <a:ext cx="18288000" cy="5029200"/>
        </p:xfrm>
        <a:graphic>
          <a:graphicData uri="http://schemas.openxmlformats.org/drawingml/2006/table">
            <a:tbl>
              <a:tblPr/>
              <a:tblGrid>
                <a:gridCol w="3447526">
                  <a:extLst>
                    <a:ext uri="{9D8B030D-6E8A-4147-A177-3AD203B41FA5}">
                      <a16:colId xmlns:a16="http://schemas.microsoft.com/office/drawing/2014/main" val="2530249974"/>
                    </a:ext>
                  </a:extLst>
                </a:gridCol>
                <a:gridCol w="4661036">
                  <a:extLst>
                    <a:ext uri="{9D8B030D-6E8A-4147-A177-3AD203B41FA5}">
                      <a16:colId xmlns:a16="http://schemas.microsoft.com/office/drawing/2014/main" val="2251568125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247700709"/>
                    </a:ext>
                  </a:extLst>
                </a:gridCol>
                <a:gridCol w="3550038">
                  <a:extLst>
                    <a:ext uri="{9D8B030D-6E8A-4147-A177-3AD203B41FA5}">
                      <a16:colId xmlns:a16="http://schemas.microsoft.com/office/drawing/2014/main" val="3625419280"/>
                    </a:ext>
                  </a:extLst>
                </a:gridCol>
              </a:tblGrid>
              <a:tr h="15327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Cấu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tạo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Nguyên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lí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hoạt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động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kĩ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thuật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67147"/>
                  </a:ext>
                </a:extLst>
              </a:tr>
              <a:tr h="21379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Compact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Được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cấu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tạo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bởi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những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hình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chữ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U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hoặc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có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dạng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ông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latin typeface="Paytone One" panose="020B0604020202020204" charset="0"/>
                        </a:rPr>
                        <a:t>xoắn</a:t>
                      </a:r>
                      <a:endParaRPr lang="en-US" sz="4000" b="0" dirty="0">
                        <a:latin typeface="Paytone One" panose="020B060402020202020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Sự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điện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giữa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hai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cực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tác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dụng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lớp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bột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huỳnh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quang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phủ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trong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ống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làm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ra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ánh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110V-8W, 220V-8W, 220V-15W,...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18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39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047" y="1257582"/>
            <a:ext cx="1682877" cy="167446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815595" y="22282"/>
            <a:ext cx="1454556" cy="2072532"/>
          </a:xfrm>
          <a:custGeom>
            <a:avLst/>
            <a:gdLst/>
            <a:ahLst/>
            <a:cxnLst/>
            <a:rect l="l" t="t" r="r" b="b"/>
            <a:pathLst>
              <a:path w="1454556" h="2072532">
                <a:moveTo>
                  <a:pt x="0" y="0"/>
                </a:moveTo>
                <a:lnTo>
                  <a:pt x="1454556" y="0"/>
                </a:lnTo>
                <a:lnTo>
                  <a:pt x="1454556" y="2072531"/>
                </a:lnTo>
                <a:lnTo>
                  <a:pt x="0" y="207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57093" y="7293925"/>
            <a:ext cx="2623786" cy="2423424"/>
          </a:xfrm>
          <a:custGeom>
            <a:avLst/>
            <a:gdLst/>
            <a:ahLst/>
            <a:cxnLst/>
            <a:rect l="l" t="t" r="r" b="b"/>
            <a:pathLst>
              <a:path w="2623786" h="2423424">
                <a:moveTo>
                  <a:pt x="0" y="0"/>
                </a:moveTo>
                <a:lnTo>
                  <a:pt x="2623785" y="0"/>
                </a:lnTo>
                <a:lnTo>
                  <a:pt x="2623785" y="2423424"/>
                </a:lnTo>
                <a:lnTo>
                  <a:pt x="0" y="2423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7157" y="8191500"/>
            <a:ext cx="1553474" cy="1793332"/>
          </a:xfrm>
          <a:custGeom>
            <a:avLst/>
            <a:gdLst/>
            <a:ahLst/>
            <a:cxnLst/>
            <a:rect l="l" t="t" r="r" b="b"/>
            <a:pathLst>
              <a:path w="1553474" h="1793332">
                <a:moveTo>
                  <a:pt x="0" y="0"/>
                </a:moveTo>
                <a:lnTo>
                  <a:pt x="1553474" y="0"/>
                </a:lnTo>
                <a:lnTo>
                  <a:pt x="1553474" y="1793332"/>
                </a:lnTo>
                <a:lnTo>
                  <a:pt x="0" y="1793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0"/>
          <p:cNvSpPr txBox="1"/>
          <p:nvPr/>
        </p:nvSpPr>
        <p:spPr>
          <a:xfrm>
            <a:off x="1535719" y="4174148"/>
            <a:ext cx="15279876" cy="1387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000" b="1" dirty="0" smtClean="0">
                <a:solidFill>
                  <a:srgbClr val="0070C0"/>
                </a:solidFill>
                <a:latin typeface="Migra Ultra-Bold"/>
              </a:rPr>
              <a:t>BÓNG ĐÈN LE</a:t>
            </a:r>
            <a:r>
              <a:rPr lang="en-US" sz="10000" b="1" dirty="0">
                <a:solidFill>
                  <a:srgbClr val="0070C0"/>
                </a:solidFill>
                <a:latin typeface="Migra Ultra-Bold"/>
              </a:rPr>
              <a:t>D</a:t>
            </a:r>
            <a:endParaRPr lang="en-US" sz="10000" b="1" dirty="0" smtClean="0">
              <a:solidFill>
                <a:srgbClr val="0070C0"/>
              </a:solidFill>
              <a:latin typeface="Migr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599907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2360757" y="-4119080"/>
            <a:ext cx="5724250" cy="6125170"/>
          </a:xfrm>
          <a:custGeom>
            <a:avLst/>
            <a:gdLst/>
            <a:ahLst/>
            <a:cxnLst/>
            <a:rect l="l" t="t" r="r" b="b"/>
            <a:pathLst>
              <a:path w="5724250" h="6125170">
                <a:moveTo>
                  <a:pt x="0" y="0"/>
                </a:moveTo>
                <a:lnTo>
                  <a:pt x="5724250" y="0"/>
                </a:lnTo>
                <a:lnTo>
                  <a:pt x="5724250" y="6125170"/>
                </a:lnTo>
                <a:lnTo>
                  <a:pt x="0" y="612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342" y="708125"/>
            <a:ext cx="587766" cy="751644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5"/>
                </a:lnTo>
                <a:lnTo>
                  <a:pt x="0" y="75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 rot="2392152">
            <a:off x="-2392479" y="7654748"/>
            <a:ext cx="5147032" cy="3409909"/>
          </a:xfrm>
          <a:custGeom>
            <a:avLst/>
            <a:gdLst/>
            <a:ahLst/>
            <a:cxnLst/>
            <a:rect l="l" t="t" r="r" b="b"/>
            <a:pathLst>
              <a:path w="5147032" h="3409909">
                <a:moveTo>
                  <a:pt x="0" y="0"/>
                </a:moveTo>
                <a:lnTo>
                  <a:pt x="5147032" y="0"/>
                </a:lnTo>
                <a:lnTo>
                  <a:pt x="5147032" y="3409909"/>
                </a:lnTo>
                <a:lnTo>
                  <a:pt x="0" y="340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3108" y="83042"/>
            <a:ext cx="3540180" cy="2001811"/>
          </a:xfrm>
          <a:custGeom>
            <a:avLst/>
            <a:gdLst/>
            <a:ahLst/>
            <a:cxnLst/>
            <a:rect l="l" t="t" r="r" b="b"/>
            <a:pathLst>
              <a:path w="3540180" h="2001811">
                <a:moveTo>
                  <a:pt x="0" y="0"/>
                </a:moveTo>
                <a:lnTo>
                  <a:pt x="3540180" y="0"/>
                </a:lnTo>
                <a:lnTo>
                  <a:pt x="3540180" y="2001811"/>
                </a:lnTo>
                <a:lnTo>
                  <a:pt x="0" y="2001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24517" y="4925488"/>
            <a:ext cx="3433232" cy="5177990"/>
          </a:xfrm>
          <a:custGeom>
            <a:avLst/>
            <a:gdLst/>
            <a:ahLst/>
            <a:cxnLst/>
            <a:rect l="l" t="t" r="r" b="b"/>
            <a:pathLst>
              <a:path w="3433232" h="5177990">
                <a:moveTo>
                  <a:pt x="0" y="0"/>
                </a:moveTo>
                <a:lnTo>
                  <a:pt x="3433232" y="0"/>
                </a:lnTo>
                <a:lnTo>
                  <a:pt x="3433232" y="5177989"/>
                </a:lnTo>
                <a:lnTo>
                  <a:pt x="0" y="5177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1368" y="5600700"/>
            <a:ext cx="4322251" cy="4322251"/>
          </a:xfrm>
          <a:custGeom>
            <a:avLst/>
            <a:gdLst/>
            <a:ahLst/>
            <a:cxnLst/>
            <a:rect l="l" t="t" r="r" b="b"/>
            <a:pathLst>
              <a:path w="4322251" h="4322251">
                <a:moveTo>
                  <a:pt x="0" y="0"/>
                </a:moveTo>
                <a:lnTo>
                  <a:pt x="4322251" y="0"/>
                </a:lnTo>
                <a:lnTo>
                  <a:pt x="4322251" y="4322251"/>
                </a:lnTo>
                <a:lnTo>
                  <a:pt x="0" y="4322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6130768" y="2937402"/>
            <a:ext cx="7086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Cái gì xuất </a:t>
            </a:r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hiện</a:t>
            </a:r>
            <a:endParaRPr lang="en-US" sz="5000" b="1" dirty="0" smtClean="0">
              <a:latin typeface="Paytone One" panose="020B060402020202020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Là </a:t>
            </a:r>
            <a:r>
              <a:rPr lang="vi-VN" sz="5000" b="1" dirty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sẽ sáng </a:t>
            </a:r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nhà </a:t>
            </a:r>
            <a:endParaRPr lang="en-US" sz="5000" b="1" dirty="0" smtClean="0">
              <a:latin typeface="Paytone One" panose="020B060402020202020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Thích </a:t>
            </a:r>
            <a:r>
              <a:rPr lang="vi-VN" sz="5000" b="1" dirty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giúp người </a:t>
            </a:r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ta</a:t>
            </a:r>
            <a:endParaRPr lang="en-US" sz="5000" b="1" dirty="0" smtClean="0">
              <a:latin typeface="Paytone One" panose="020B060402020202020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Ngày </a:t>
            </a:r>
            <a:r>
              <a:rPr lang="vi-VN" sz="5000" b="1" dirty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dài đêm ngắn </a:t>
            </a:r>
            <a:endParaRPr lang="en-US" sz="5000" b="1" dirty="0" smtClean="0">
              <a:latin typeface="Paytone One" panose="020B060402020202020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Là </a:t>
            </a:r>
            <a:r>
              <a:rPr lang="vi-VN" sz="5000" b="1" dirty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cái gì</a:t>
            </a:r>
            <a:r>
              <a:rPr lang="vi-VN" sz="5000" b="1" dirty="0" smtClean="0">
                <a:latin typeface="Paytone One" panose="020B0604020202020204" charset="0"/>
                <a:ea typeface="DejaVu Sans" panose="020B0603030804020204" pitchFamily="34" charset="0"/>
                <a:cs typeface="DejaVu Sans" panose="020B0603030804020204" pitchFamily="34" charset="0"/>
              </a:rPr>
              <a:t>?</a:t>
            </a:r>
            <a:endParaRPr lang="vi-VN" sz="5000" b="1" dirty="0">
              <a:latin typeface="Paytone One" panose="020B060402020202020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2459" y="7195214"/>
            <a:ext cx="5630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257800" y="7761825"/>
            <a:ext cx="2438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896600" y="7761825"/>
            <a:ext cx="304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741693"/>
            <a:ext cx="327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00B05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Đố</a:t>
            </a:r>
            <a:r>
              <a:rPr lang="en-US" sz="5000" b="1" dirty="0" smtClean="0">
                <a:solidFill>
                  <a:srgbClr val="00B05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5000" b="1" dirty="0" err="1" smtClean="0">
                <a:solidFill>
                  <a:srgbClr val="00B05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vui</a:t>
            </a:r>
            <a:endParaRPr lang="en-US" sz="5000" b="1" dirty="0">
              <a:solidFill>
                <a:srgbClr val="00B050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591181" y="-5802249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598710"/>
              </p:ext>
            </p:extLst>
          </p:nvPr>
        </p:nvGraphicFramePr>
        <p:xfrm>
          <a:off x="21236" y="3129880"/>
          <a:ext cx="18266764" cy="4419600"/>
        </p:xfrm>
        <a:graphic>
          <a:graphicData uri="http://schemas.openxmlformats.org/drawingml/2006/table">
            <a:tbl>
              <a:tblPr/>
              <a:tblGrid>
                <a:gridCol w="2951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4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0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0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327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Cấu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tạo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Nguyên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lí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hoạt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động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Thông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kĩ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thuật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464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endParaRPr lang="en-US" sz="4000" dirty="0" smtClean="0">
                        <a:solidFill>
                          <a:srgbClr val="000000"/>
                        </a:solidFill>
                        <a:latin typeface="Paytone One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Paytone One"/>
                        </a:rPr>
                        <a:t>LED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Vỏ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endParaRPr lang="en-US" sz="400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Bảng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mạch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LED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Đuôi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đèn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Bảng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mạch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LED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phát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ra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ánh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và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vỏ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bóng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giúp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phân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bố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đều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ánh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Paytone One"/>
                        </a:rPr>
                        <a:t>sáng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Paytone One"/>
                        </a:rPr>
                        <a:t>110V-5W, 220V-3W, 220V-8W,...</a:t>
                      </a:r>
                      <a:endParaRPr lang="en-US" sz="40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784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26299"/>
            <a:ext cx="2905760" cy="2560701"/>
          </a:xfrm>
          <a:custGeom>
            <a:avLst/>
            <a:gdLst/>
            <a:ahLst/>
            <a:cxnLst/>
            <a:rect l="l" t="t" r="r" b="b"/>
            <a:pathLst>
              <a:path w="2905760" h="2560701">
                <a:moveTo>
                  <a:pt x="0" y="0"/>
                </a:moveTo>
                <a:lnTo>
                  <a:pt x="2905760" y="0"/>
                </a:lnTo>
                <a:lnTo>
                  <a:pt x="2905760" y="2560701"/>
                </a:lnTo>
                <a:lnTo>
                  <a:pt x="0" y="2560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4549" y="124460"/>
            <a:ext cx="7529632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III. Kết nối năng lực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7400" y="4152900"/>
            <a:ext cx="14205525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20"/>
              </a:lnSpc>
            </a:pPr>
            <a:r>
              <a:rPr lang="en-US" sz="10000" dirty="0" err="1">
                <a:solidFill>
                  <a:srgbClr val="000000"/>
                </a:solidFill>
                <a:latin typeface="Bungee Shade"/>
              </a:rPr>
              <a:t>Thảo</a:t>
            </a:r>
            <a:r>
              <a:rPr lang="en-US" sz="10000" dirty="0">
                <a:solidFill>
                  <a:srgbClr val="000000"/>
                </a:solidFill>
                <a:latin typeface="Bungee Shade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Bungee Shade"/>
              </a:rPr>
              <a:t>luận</a:t>
            </a:r>
            <a:r>
              <a:rPr lang="en-US" sz="10000" dirty="0">
                <a:solidFill>
                  <a:srgbClr val="000000"/>
                </a:solidFill>
                <a:latin typeface="Bungee Shade"/>
              </a:rPr>
              <a:t> </a:t>
            </a:r>
            <a:r>
              <a:rPr lang="en-US" sz="10000" dirty="0" err="1">
                <a:solidFill>
                  <a:srgbClr val="000000"/>
                </a:solidFill>
                <a:latin typeface="Bungee Shade"/>
              </a:rPr>
              <a:t>nhóm</a:t>
            </a:r>
            <a:endParaRPr lang="en-US" sz="10000" dirty="0">
              <a:solidFill>
                <a:srgbClr val="000000"/>
              </a:solidFill>
              <a:latin typeface="Bungee Shad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0412" y="5587322"/>
          <a:ext cx="8726658" cy="4498098"/>
        </p:xfrm>
        <a:graphic>
          <a:graphicData uri="http://schemas.openxmlformats.org/drawingml/2006/table">
            <a:tbl>
              <a:tblPr/>
              <a:tblGrid>
                <a:gridCol w="4105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7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 Bold"/>
                        </a:rPr>
                        <a:t>Loại bóng đèn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 Bold"/>
                        </a:rPr>
                        <a:t>Ưu điểm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 Bold"/>
                        </a:rPr>
                        <a:t>Nhược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 Bold"/>
                        </a:rPr>
                        <a:t>điểm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32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"/>
                        </a:rPr>
                        <a:t>Bóng đèn sợi đốt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74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"/>
                        </a:rPr>
                        <a:t>Bóng đèn huỳnh quang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85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"/>
                        </a:rPr>
                        <a:t>Bóng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"/>
                        </a:rPr>
                        <a:t>đèn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"/>
                        </a:rPr>
                        <a:t> LED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0412" y="70409"/>
            <a:ext cx="8726657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Bài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tập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1: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Dùng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cụm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từ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thích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hợp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mô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tả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ưu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điểm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nhược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điểm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một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số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loại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bóng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rồi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điền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vào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bảng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sau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412" y="2500380"/>
            <a:ext cx="8726657" cy="289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33"/>
              </a:lnSpc>
            </a:pP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kiệm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Không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kiệm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Tuổi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thọ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cao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Tuổi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thọ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thấp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Phát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ra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ánh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sáng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liên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tục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Phát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ra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ánh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sáng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nhấp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nháy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Giá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thành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rẻ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Giá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thành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cao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.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9196388" y="29473"/>
            <a:ext cx="0" cy="10257527"/>
          </a:xfrm>
          <a:prstGeom prst="line">
            <a:avLst/>
          </a:prstGeom>
          <a:ln w="104775" cap="rnd">
            <a:solidFill>
              <a:srgbClr val="0D0DD3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9546001" y="70409"/>
            <a:ext cx="8356798" cy="186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FF1616"/>
                </a:solidFill>
                <a:latin typeface="DejaVu Serif Bold"/>
              </a:rPr>
              <a:t>Bài tập 2: Sắp xếp các hoạt động sau theo đúng thứ tự các bước cơ bản để thay bóng đèn đuôi xoáy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46001" y="2043144"/>
            <a:ext cx="8549398" cy="804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ejaVu Serif Bold"/>
              </a:rPr>
              <a:t>a) Tháo bóng đèn cũ hỏng: Dùng tay xoay ngược chiều kim đồng hồ để lấy bóng đèn cũ ra khỏi đui đèn.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ejaVu Serif Bold"/>
              </a:rPr>
              <a:t>b) Ngắt nguồn điện trước khi tiến hành các thao tác thay bóng đèn.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ejaVu Serif Bold"/>
              </a:rPr>
              <a:t>Chú ý: tay phải khô và đeo găng tay bảo hộ (nếu có)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ejaVu Serif Bold"/>
              </a:rPr>
              <a:t>c) Đóng nguồn điện và thử đèn.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ejaVu Serif Bold"/>
              </a:rPr>
              <a:t>d) Chọn vị trí an toàn và phù hợp: Với những đèn điện được lắp đặt tại các vị trí cao thì cần sử dụng thang chắc chắn để dễ dàng thực hiện các thao tác với đèn.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DejaVu Serif Bold"/>
              </a:rPr>
              <a:t>e) Lắp bóng đèn mới: Lấy bóng đèn mới lắp vào đui đèn vừa được tháo, xoay theo chiều kim đồng hồ sao cho đèn được giữ chắc chắn.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4187" y="220845"/>
            <a:ext cx="17958988" cy="1828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192161"/>
              </p:ext>
            </p:extLst>
          </p:nvPr>
        </p:nvGraphicFramePr>
        <p:xfrm>
          <a:off x="1490907" y="3771901"/>
          <a:ext cx="15365543" cy="6346034"/>
        </p:xfrm>
        <a:graphic>
          <a:graphicData uri="http://schemas.openxmlformats.org/drawingml/2006/table">
            <a:tbl>
              <a:tblPr/>
              <a:tblGrid>
                <a:gridCol w="4923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9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8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 Bold"/>
                        </a:rPr>
                        <a:t>Loại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 Bold"/>
                        </a:rPr>
                        <a:t>bóng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 Bold"/>
                        </a:rPr>
                        <a:t>đèn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 Bold"/>
                        </a:rPr>
                        <a:t>Ưu điểm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 Bold"/>
                        </a:rPr>
                        <a:t>Nhược điểm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9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"/>
                        </a:rPr>
                        <a:t>Bóng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"/>
                        </a:rPr>
                        <a:t>đèn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"/>
                        </a:rPr>
                        <a:t>sợi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DejaVu Serif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DejaVu Serif"/>
                        </a:rPr>
                        <a:t>đốt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Phát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ra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ánh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sáng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liên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tục</a:t>
                      </a:r>
                      <a:endParaRPr lang="en-US" sz="2500" dirty="0" smtClean="0">
                        <a:solidFill>
                          <a:srgbClr val="FF1616"/>
                        </a:solidFill>
                        <a:latin typeface="DejaVu Serif Bold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Giá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thành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rẻ</a:t>
                      </a:r>
                      <a:endParaRPr lang="en-US" sz="2500" dirty="0" smtClean="0">
                        <a:solidFill>
                          <a:srgbClr val="FF1616"/>
                        </a:solidFill>
                        <a:latin typeface="DejaVu Serif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Không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tiết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kiệm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điện</a:t>
                      </a:r>
                      <a:endParaRPr lang="en-US" sz="2500" dirty="0" smtClean="0">
                        <a:solidFill>
                          <a:srgbClr val="FF1616"/>
                        </a:solidFill>
                        <a:latin typeface="DejaVu Serif Bold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Tuổi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thọ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thấp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1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"/>
                        </a:rPr>
                        <a:t>Bóng đèn huỳnh quang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Tiết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kiệm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điện</a:t>
                      </a:r>
                      <a:endParaRPr lang="en-US" sz="2500" dirty="0" smtClean="0">
                        <a:solidFill>
                          <a:srgbClr val="FF1616"/>
                        </a:solidFill>
                        <a:latin typeface="DejaVu Serif Bold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Tuổi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thọ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cao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Phát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ra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ánh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sáng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nhấp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nháy</a:t>
                      </a:r>
                      <a:endParaRPr lang="en-US" sz="2500" dirty="0" smtClean="0">
                        <a:solidFill>
                          <a:srgbClr val="FF1616"/>
                        </a:solidFill>
                        <a:latin typeface="DejaVu Serif Bold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Giá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thành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cao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62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DejaVu Serif"/>
                        </a:rPr>
                        <a:t>Bóng đèn LED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Tiết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kiệm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điện</a:t>
                      </a:r>
                      <a:endParaRPr lang="en-US" sz="2500" dirty="0" smtClean="0">
                        <a:solidFill>
                          <a:srgbClr val="FF1616"/>
                        </a:solidFill>
                        <a:latin typeface="DejaVu Serif Bold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Tuổi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thọ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cao</a:t>
                      </a:r>
                      <a:endParaRPr lang="en-US" sz="2500" dirty="0" smtClean="0"/>
                    </a:p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Phát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ra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ánh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sáng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liên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tục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Giá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thành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 </a:t>
                      </a:r>
                      <a:r>
                        <a:rPr lang="en-US" sz="2500" dirty="0" err="1" smtClean="0">
                          <a:solidFill>
                            <a:srgbClr val="FF1616"/>
                          </a:solidFill>
                          <a:latin typeface="DejaVu Serif Bold"/>
                        </a:rPr>
                        <a:t>cao</a:t>
                      </a:r>
                      <a:r>
                        <a:rPr lang="en-US" sz="2500" dirty="0" smtClean="0">
                          <a:solidFill>
                            <a:srgbClr val="FF1616"/>
                          </a:solidFill>
                          <a:latin typeface="DejaVu Serif Bold"/>
                        </a:rPr>
                        <a:t>.</a:t>
                      </a:r>
                      <a:endParaRPr lang="en-US" sz="25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46587" y="610010"/>
            <a:ext cx="1765418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tập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1: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Dùng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cụm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từ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thích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hợp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để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mô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tả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ưu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điểm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nhược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điểm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một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số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loại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bóng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đèn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rồi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điền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vào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bảng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DejaVu Serif Bold"/>
              </a:rPr>
              <a:t>sau</a:t>
            </a:r>
            <a:r>
              <a:rPr lang="en-US" sz="4000" dirty="0">
                <a:solidFill>
                  <a:srgbClr val="FFFF00"/>
                </a:solidFill>
                <a:latin typeface="DejaVu Serif Bold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773" y="2410542"/>
            <a:ext cx="1809381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33"/>
              </a:lnSpc>
            </a:pP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kiệm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Không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kiệm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Tuổi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thọ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cao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Tuổi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thọ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thấp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Phát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ra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ánh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sáng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liên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tục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Phát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ra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ánh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sáng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nhấp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nháy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Giá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thành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rẻ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,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Giá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thành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3309" dirty="0" err="1">
                <a:solidFill>
                  <a:srgbClr val="FF1616"/>
                </a:solidFill>
                <a:latin typeface="DejaVu Serif Bold"/>
              </a:rPr>
              <a:t>cao</a:t>
            </a:r>
            <a:r>
              <a:rPr lang="en-US" sz="3309" dirty="0">
                <a:solidFill>
                  <a:srgbClr val="FF1616"/>
                </a:solidFill>
                <a:latin typeface="DejaVu Serif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8636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8399" y="297398"/>
            <a:ext cx="17830800" cy="17981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4799" y="592564"/>
            <a:ext cx="17597999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cơ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bóng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đèn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đuôi</a:t>
            </a:r>
            <a:r>
              <a:rPr lang="en-US" sz="4000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DejaVu Serif Bold"/>
              </a:rPr>
              <a:t>xoáy</a:t>
            </a:r>
            <a:endParaRPr lang="en-US" sz="4000" dirty="0">
              <a:solidFill>
                <a:srgbClr val="FF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0161" y="2390665"/>
            <a:ext cx="17561999" cy="7322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799" dirty="0" err="1" smtClean="0">
                <a:solidFill>
                  <a:srgbClr val="000000"/>
                </a:solidFill>
                <a:latin typeface="DejaVu Serif Bold"/>
              </a:rPr>
              <a:t>Bước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 1: b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)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Ngắt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nguồn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điện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trước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khi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tiến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hành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thao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tác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thay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bóng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Chú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ý: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tay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phải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khô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đeo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găng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tay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bảo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hộ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(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nếu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)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endParaRPr lang="en-US" sz="2799" dirty="0" smtClean="0">
              <a:solidFill>
                <a:srgbClr val="000000"/>
              </a:solidFill>
              <a:latin typeface="DejaVu Serif Bold"/>
            </a:endParaRPr>
          </a:p>
          <a:p>
            <a:pPr algn="just">
              <a:spcBef>
                <a:spcPct val="0"/>
              </a:spcBef>
            </a:pPr>
            <a:endParaRPr lang="en-US" sz="2799" dirty="0" smtClean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799" dirty="0" err="1" smtClean="0">
                <a:solidFill>
                  <a:srgbClr val="000000"/>
                </a:solidFill>
                <a:latin typeface="DejaVu Serif Bold"/>
              </a:rPr>
              <a:t>Bước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2: d)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Chọn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vị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trí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an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toàn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phù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hợp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: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những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điện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lắp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đặt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tại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vị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trí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cao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thì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cần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sử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dụng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thang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chắc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chắn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dễ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dàng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thực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hiện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thao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tác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2799" dirty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799" dirty="0" err="1" smtClean="0">
                <a:solidFill>
                  <a:srgbClr val="000000"/>
                </a:solidFill>
                <a:latin typeface="DejaVu Serif Bold"/>
              </a:rPr>
              <a:t>Bước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 3: a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)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Tháo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bóng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cũ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hỏng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: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Dùng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tay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xoay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ngược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chiều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kim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đồng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hồ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lấy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bóng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cũ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ra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khỏi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đui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2799" dirty="0" smtClean="0">
              <a:solidFill>
                <a:srgbClr val="000000"/>
              </a:solidFill>
              <a:latin typeface="DejaVu Serif Bold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799" dirty="0" err="1" smtClean="0">
                <a:solidFill>
                  <a:srgbClr val="000000"/>
                </a:solidFill>
                <a:latin typeface="DejaVu Serif Bold"/>
              </a:rPr>
              <a:t>Bước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4: e)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Lắp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bóng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mới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: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Lấy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bóng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mới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lắp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vào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đui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vừa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tháo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xoay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theo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chiều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kim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đồng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hồ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sao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cho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giữ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chắc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chắn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2799" dirty="0">
              <a:solidFill>
                <a:srgbClr val="000000"/>
              </a:solidFill>
              <a:latin typeface="DejaVu Serif Bold"/>
            </a:endParaRPr>
          </a:p>
          <a:p>
            <a:pPr algn="just">
              <a:spcBef>
                <a:spcPct val="0"/>
              </a:spcBef>
            </a:pPr>
            <a:r>
              <a:rPr lang="en-US" sz="2799" dirty="0" err="1" smtClean="0">
                <a:solidFill>
                  <a:srgbClr val="000000"/>
                </a:solidFill>
                <a:latin typeface="DejaVu Serif Bold"/>
              </a:rPr>
              <a:t>Bước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 5: c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)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Đóng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nguồn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điện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thử</a:t>
            </a:r>
            <a:r>
              <a:rPr lang="en-US" sz="27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DejaVu Serif Bold"/>
              </a:rPr>
              <a:t>đèn</a:t>
            </a:r>
            <a:r>
              <a:rPr lang="en-US" sz="2799" dirty="0" smtClean="0">
                <a:solidFill>
                  <a:srgbClr val="000000"/>
                </a:solidFill>
                <a:latin typeface="DejaVu Serif Bold"/>
              </a:rPr>
              <a:t>.</a:t>
            </a:r>
            <a:endParaRPr lang="en-US" sz="2799" dirty="0">
              <a:solidFill>
                <a:srgbClr val="000000"/>
              </a:solidFill>
              <a:latin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3574478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264708" y="625657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6615" y="134487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375441" y="6650337"/>
            <a:ext cx="5537118" cy="899611"/>
            <a:chOff x="0" y="0"/>
            <a:chExt cx="1458336" cy="236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01910" y="3632453"/>
            <a:ext cx="8284179" cy="2939365"/>
            <a:chOff x="0" y="0"/>
            <a:chExt cx="2181841" cy="7741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81841" cy="774154"/>
            </a:xfrm>
            <a:custGeom>
              <a:avLst/>
              <a:gdLst/>
              <a:ahLst/>
              <a:cxnLst/>
              <a:rect l="l" t="t" r="r" b="b"/>
              <a:pathLst>
                <a:path w="2181841" h="774154">
                  <a:moveTo>
                    <a:pt x="10280" y="0"/>
                  </a:moveTo>
                  <a:lnTo>
                    <a:pt x="2171561" y="0"/>
                  </a:lnTo>
                  <a:cubicBezTo>
                    <a:pt x="2174288" y="0"/>
                    <a:pt x="2176903" y="1083"/>
                    <a:pt x="2178831" y="3011"/>
                  </a:cubicBezTo>
                  <a:cubicBezTo>
                    <a:pt x="2180758" y="4939"/>
                    <a:pt x="2181841" y="7554"/>
                    <a:pt x="2181841" y="10280"/>
                  </a:cubicBezTo>
                  <a:lnTo>
                    <a:pt x="2181841" y="763874"/>
                  </a:lnTo>
                  <a:cubicBezTo>
                    <a:pt x="2181841" y="766600"/>
                    <a:pt x="2180758" y="769215"/>
                    <a:pt x="2178831" y="771143"/>
                  </a:cubicBezTo>
                  <a:cubicBezTo>
                    <a:pt x="2176903" y="773071"/>
                    <a:pt x="2174288" y="774154"/>
                    <a:pt x="2171561" y="774154"/>
                  </a:cubicBezTo>
                  <a:lnTo>
                    <a:pt x="10280" y="774154"/>
                  </a:lnTo>
                  <a:cubicBezTo>
                    <a:pt x="7554" y="774154"/>
                    <a:pt x="4939" y="773071"/>
                    <a:pt x="3011" y="771143"/>
                  </a:cubicBezTo>
                  <a:cubicBezTo>
                    <a:pt x="1083" y="769215"/>
                    <a:pt x="0" y="766600"/>
                    <a:pt x="0" y="763874"/>
                  </a:cubicBezTo>
                  <a:lnTo>
                    <a:pt x="0" y="10280"/>
                  </a:lnTo>
                  <a:cubicBezTo>
                    <a:pt x="0" y="7554"/>
                    <a:pt x="1083" y="4939"/>
                    <a:pt x="3011" y="3011"/>
                  </a:cubicBezTo>
                  <a:cubicBezTo>
                    <a:pt x="4939" y="1083"/>
                    <a:pt x="7554" y="0"/>
                    <a:pt x="1028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81841" cy="812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935635" y="4261262"/>
            <a:ext cx="828417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Mở</a:t>
            </a:r>
            <a:r>
              <a:rPr lang="en-US" sz="9200" b="1" dirty="0">
                <a:solidFill>
                  <a:srgbClr val="00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rộng</a:t>
            </a:r>
            <a:endParaRPr lang="en-US" sz="9200" b="1" dirty="0">
              <a:solidFill>
                <a:srgbClr val="000000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52600" y="1181100"/>
            <a:ext cx="15240000" cy="777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24550" y="1485900"/>
            <a:ext cx="6896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8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8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80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801736"/>
            <a:ext cx="13411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solidFill>
                  <a:srgbClr val="FFFF00"/>
                </a:solidFill>
                <a:latin typeface="+mj-lt"/>
              </a:rPr>
              <a:t>Quan sát những chiếc bóng đèn trong gia đình em và cho biết: </a:t>
            </a:r>
          </a:p>
          <a:p>
            <a:r>
              <a:rPr lang="en-US" sz="5000" dirty="0" smtClean="0">
                <a:solidFill>
                  <a:srgbClr val="FFFF00"/>
                </a:solidFill>
                <a:latin typeface="+mj-lt"/>
              </a:rPr>
              <a:t>1.</a:t>
            </a:r>
            <a:r>
              <a:rPr lang="vi-VN" sz="50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5000" dirty="0">
                <a:solidFill>
                  <a:srgbClr val="FFFF00"/>
                </a:solidFill>
                <a:latin typeface="+mj-lt"/>
              </a:rPr>
              <a:t>Gia đình em đang sử dụng những loại bóng đèn nào, những chiếc bóng đèn đó đang được sử dụng ở khu vực nào?</a:t>
            </a:r>
          </a:p>
          <a:p>
            <a:r>
              <a:rPr lang="en-US" sz="5000" dirty="0" smtClean="0">
                <a:solidFill>
                  <a:srgbClr val="FFFF00"/>
                </a:solidFill>
                <a:latin typeface="+mj-lt"/>
              </a:rPr>
              <a:t>2.</a:t>
            </a:r>
            <a:r>
              <a:rPr lang="vi-VN" sz="50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5000" dirty="0">
                <a:solidFill>
                  <a:srgbClr val="FFFF00"/>
                </a:solidFill>
                <a:latin typeface="+mj-lt"/>
              </a:rPr>
              <a:t>Hãy đề xuất một số phương án thay thế bóng đèn ở gia đình mình sao cho tiết kiệm điện năng?</a:t>
            </a:r>
          </a:p>
        </p:txBody>
      </p:sp>
    </p:spTree>
    <p:extLst>
      <p:ext uri="{BB962C8B-B14F-4D97-AF65-F5344CB8AC3E}">
        <p14:creationId xmlns:p14="http://schemas.microsoft.com/office/powerpoint/2010/main" val="8897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9856" y="110748"/>
            <a:ext cx="13058175" cy="10065504"/>
            <a:chOff x="0" y="0"/>
            <a:chExt cx="17410900" cy="13420672"/>
          </a:xfrm>
        </p:grpSpPr>
        <p:grpSp>
          <p:nvGrpSpPr>
            <p:cNvPr id="3" name="Group 3"/>
            <p:cNvGrpSpPr/>
            <p:nvPr/>
          </p:nvGrpSpPr>
          <p:grpSpPr>
            <a:xfrm>
              <a:off x="457095" y="496300"/>
              <a:ext cx="16953805" cy="12924372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6953805" cy="12924372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92025" y="8174267"/>
            <a:ext cx="2967275" cy="16376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510" y="0"/>
            <a:ext cx="2561026" cy="2217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27656">
            <a:off x="-348736" y="4874884"/>
            <a:ext cx="1878365" cy="189893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750160" y="5446314"/>
            <a:ext cx="1693121" cy="1640211"/>
          </a:xfrm>
          <a:custGeom>
            <a:avLst/>
            <a:gdLst/>
            <a:ahLst/>
            <a:cxnLst/>
            <a:rect l="l" t="t" r="r" b="b"/>
            <a:pathLst>
              <a:path w="1693121" h="1640211">
                <a:moveTo>
                  <a:pt x="0" y="0"/>
                </a:moveTo>
                <a:lnTo>
                  <a:pt x="1693122" y="0"/>
                </a:lnTo>
                <a:lnTo>
                  <a:pt x="1693122" y="1640211"/>
                </a:lnTo>
                <a:lnTo>
                  <a:pt x="0" y="1640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58640" y="7539429"/>
            <a:ext cx="1737406" cy="2056102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6564719" y="110748"/>
            <a:ext cx="2664912" cy="3179396"/>
          </a:xfrm>
          <a:custGeom>
            <a:avLst/>
            <a:gdLst/>
            <a:ahLst/>
            <a:cxnLst/>
            <a:rect l="l" t="t" r="r" b="b"/>
            <a:pathLst>
              <a:path w="2664912" h="3179396">
                <a:moveTo>
                  <a:pt x="0" y="0"/>
                </a:moveTo>
                <a:lnTo>
                  <a:pt x="2664912" y="0"/>
                </a:lnTo>
                <a:lnTo>
                  <a:pt x="2664912" y="3179396"/>
                </a:lnTo>
                <a:lnTo>
                  <a:pt x="0" y="3179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9807" y="110748"/>
            <a:ext cx="2664912" cy="3179396"/>
          </a:xfrm>
          <a:custGeom>
            <a:avLst/>
            <a:gdLst/>
            <a:ahLst/>
            <a:cxnLst/>
            <a:rect l="l" t="t" r="r" b="b"/>
            <a:pathLst>
              <a:path w="2664912" h="3179396">
                <a:moveTo>
                  <a:pt x="0" y="0"/>
                </a:moveTo>
                <a:lnTo>
                  <a:pt x="2664912" y="0"/>
                </a:lnTo>
                <a:lnTo>
                  <a:pt x="2664912" y="3179396"/>
                </a:lnTo>
                <a:lnTo>
                  <a:pt x="0" y="3179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64265" y="110748"/>
            <a:ext cx="2664912" cy="3179396"/>
          </a:xfrm>
          <a:custGeom>
            <a:avLst/>
            <a:gdLst/>
            <a:ahLst/>
            <a:cxnLst/>
            <a:rect l="l" t="t" r="r" b="b"/>
            <a:pathLst>
              <a:path w="2664912" h="3179396">
                <a:moveTo>
                  <a:pt x="0" y="0"/>
                </a:moveTo>
                <a:lnTo>
                  <a:pt x="2664912" y="0"/>
                </a:lnTo>
                <a:lnTo>
                  <a:pt x="2664912" y="3179396"/>
                </a:lnTo>
                <a:lnTo>
                  <a:pt x="0" y="3179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296815" y="110748"/>
            <a:ext cx="2664912" cy="3179396"/>
          </a:xfrm>
          <a:custGeom>
            <a:avLst/>
            <a:gdLst/>
            <a:ahLst/>
            <a:cxnLst/>
            <a:rect l="l" t="t" r="r" b="b"/>
            <a:pathLst>
              <a:path w="2664912" h="3179396">
                <a:moveTo>
                  <a:pt x="0" y="0"/>
                </a:moveTo>
                <a:lnTo>
                  <a:pt x="2664912" y="0"/>
                </a:lnTo>
                <a:lnTo>
                  <a:pt x="2664912" y="3179396"/>
                </a:lnTo>
                <a:lnTo>
                  <a:pt x="0" y="3179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726311" y="3909902"/>
            <a:ext cx="11728084" cy="3257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23"/>
              </a:lnSpc>
            </a:pPr>
            <a:r>
              <a:rPr lang="en-US" sz="9087" b="1" spc="90" dirty="0" err="1">
                <a:solidFill>
                  <a:srgbClr val="FF1616"/>
                </a:solidFill>
                <a:latin typeface="DejaVu Serif Bold"/>
              </a:rPr>
              <a:t>Tiết</a:t>
            </a:r>
            <a:r>
              <a:rPr lang="en-US" sz="9087" b="1" spc="90" dirty="0">
                <a:solidFill>
                  <a:srgbClr val="FF1616"/>
                </a:solidFill>
                <a:latin typeface="DejaVu Serif Bold"/>
              </a:rPr>
              <a:t> 27-Bài 11: </a:t>
            </a:r>
            <a:r>
              <a:rPr lang="en-US" sz="9087" b="1" spc="90" dirty="0" err="1">
                <a:solidFill>
                  <a:srgbClr val="FF1616"/>
                </a:solidFill>
                <a:latin typeface="DejaVu Serif Bold"/>
              </a:rPr>
              <a:t>Đèn</a:t>
            </a:r>
            <a:r>
              <a:rPr lang="en-US" sz="9087" b="1" spc="9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9087" b="1" spc="90" dirty="0" err="1">
                <a:solidFill>
                  <a:srgbClr val="FF1616"/>
                </a:solidFill>
                <a:latin typeface="DejaVu Serif Bold"/>
              </a:rPr>
              <a:t>Điện</a:t>
            </a:r>
            <a:endParaRPr lang="en-US" sz="9087" b="1" spc="90" dirty="0">
              <a:solidFill>
                <a:srgbClr val="FF1616"/>
              </a:solidFill>
              <a:latin typeface="DejaVu Serif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792016" y="5060557"/>
            <a:ext cx="10257527" cy="0"/>
          </a:xfrm>
          <a:prstGeom prst="line">
            <a:avLst/>
          </a:prstGeom>
          <a:ln w="180975" cap="rnd">
            <a:solidFill>
              <a:srgbClr val="241726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047" y="1257582"/>
            <a:ext cx="1682877" cy="167446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944841" y="6159504"/>
            <a:ext cx="9314459" cy="2268843"/>
            <a:chOff x="0" y="0"/>
            <a:chExt cx="12281637" cy="2991597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2218137" cy="2928097"/>
            </a:xfrm>
            <a:custGeom>
              <a:avLst/>
              <a:gdLst/>
              <a:ahLst/>
              <a:cxnLst/>
              <a:rect l="l" t="t" r="r" b="b"/>
              <a:pathLst>
                <a:path w="12218137" h="2928097">
                  <a:moveTo>
                    <a:pt x="12125427" y="2928097"/>
                  </a:moveTo>
                  <a:lnTo>
                    <a:pt x="92710" y="2928097"/>
                  </a:lnTo>
                  <a:cubicBezTo>
                    <a:pt x="41910" y="2928097"/>
                    <a:pt x="0" y="2886187"/>
                    <a:pt x="0" y="283538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124157" y="0"/>
                  </a:lnTo>
                  <a:cubicBezTo>
                    <a:pt x="12174957" y="0"/>
                    <a:pt x="12216867" y="41910"/>
                    <a:pt x="12216867" y="92710"/>
                  </a:cubicBezTo>
                  <a:lnTo>
                    <a:pt x="12216867" y="2834117"/>
                  </a:lnTo>
                  <a:cubicBezTo>
                    <a:pt x="12218137" y="2886187"/>
                    <a:pt x="12176227" y="2928097"/>
                    <a:pt x="12125427" y="2928097"/>
                  </a:cubicBezTo>
                  <a:close/>
                </a:path>
              </a:pathLst>
            </a:custGeom>
            <a:solidFill>
              <a:srgbClr val="FFE1A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281637" cy="2991597"/>
            </a:xfrm>
            <a:custGeom>
              <a:avLst/>
              <a:gdLst/>
              <a:ahLst/>
              <a:cxnLst/>
              <a:rect l="l" t="t" r="r" b="b"/>
              <a:pathLst>
                <a:path w="12281637" h="2991597">
                  <a:moveTo>
                    <a:pt x="12157177" y="59690"/>
                  </a:moveTo>
                  <a:cubicBezTo>
                    <a:pt x="12192737" y="59690"/>
                    <a:pt x="12221947" y="88900"/>
                    <a:pt x="12221947" y="124460"/>
                  </a:cubicBezTo>
                  <a:lnTo>
                    <a:pt x="12221947" y="2867137"/>
                  </a:lnTo>
                  <a:cubicBezTo>
                    <a:pt x="12221947" y="2902697"/>
                    <a:pt x="12192737" y="2931907"/>
                    <a:pt x="12157177" y="2931907"/>
                  </a:cubicBezTo>
                  <a:lnTo>
                    <a:pt x="124460" y="2931907"/>
                  </a:lnTo>
                  <a:cubicBezTo>
                    <a:pt x="88900" y="2931907"/>
                    <a:pt x="59690" y="2902697"/>
                    <a:pt x="59690" y="286713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157177" y="59690"/>
                  </a:lnTo>
                  <a:moveTo>
                    <a:pt x="1215717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7137"/>
                  </a:lnTo>
                  <a:cubicBezTo>
                    <a:pt x="0" y="2935717"/>
                    <a:pt x="55880" y="2991597"/>
                    <a:pt x="124460" y="2991597"/>
                  </a:cubicBezTo>
                  <a:lnTo>
                    <a:pt x="12157177" y="2991597"/>
                  </a:lnTo>
                  <a:cubicBezTo>
                    <a:pt x="12225757" y="2991597"/>
                    <a:pt x="12281637" y="2935717"/>
                    <a:pt x="12281637" y="2867137"/>
                  </a:cubicBezTo>
                  <a:lnTo>
                    <a:pt x="12281637" y="124460"/>
                  </a:lnTo>
                  <a:cubicBezTo>
                    <a:pt x="12281637" y="55880"/>
                    <a:pt x="12225757" y="0"/>
                    <a:pt x="12157177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44841" y="2040173"/>
            <a:ext cx="9314459" cy="2142122"/>
            <a:chOff x="0" y="0"/>
            <a:chExt cx="12458434" cy="286516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2394934" cy="2801667"/>
            </a:xfrm>
            <a:custGeom>
              <a:avLst/>
              <a:gdLst/>
              <a:ahLst/>
              <a:cxnLst/>
              <a:rect l="l" t="t" r="r" b="b"/>
              <a:pathLst>
                <a:path w="12394934" h="2801667">
                  <a:moveTo>
                    <a:pt x="12302224" y="2801667"/>
                  </a:moveTo>
                  <a:lnTo>
                    <a:pt x="92710" y="2801667"/>
                  </a:lnTo>
                  <a:cubicBezTo>
                    <a:pt x="41910" y="2801667"/>
                    <a:pt x="0" y="2759757"/>
                    <a:pt x="0" y="270895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00954" y="0"/>
                  </a:lnTo>
                  <a:cubicBezTo>
                    <a:pt x="12351754" y="0"/>
                    <a:pt x="12393664" y="41910"/>
                    <a:pt x="12393664" y="92710"/>
                  </a:cubicBezTo>
                  <a:lnTo>
                    <a:pt x="12393664" y="2707687"/>
                  </a:lnTo>
                  <a:cubicBezTo>
                    <a:pt x="12394934" y="2759757"/>
                    <a:pt x="12353024" y="2801667"/>
                    <a:pt x="12302224" y="2801667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458434" cy="2865167"/>
            </a:xfrm>
            <a:custGeom>
              <a:avLst/>
              <a:gdLst/>
              <a:ahLst/>
              <a:cxnLst/>
              <a:rect l="l" t="t" r="r" b="b"/>
              <a:pathLst>
                <a:path w="12458434" h="2865167">
                  <a:moveTo>
                    <a:pt x="12333974" y="59690"/>
                  </a:moveTo>
                  <a:cubicBezTo>
                    <a:pt x="12369534" y="59690"/>
                    <a:pt x="12398744" y="88900"/>
                    <a:pt x="12398744" y="124460"/>
                  </a:cubicBezTo>
                  <a:lnTo>
                    <a:pt x="12398744" y="2740707"/>
                  </a:lnTo>
                  <a:cubicBezTo>
                    <a:pt x="12398744" y="2776267"/>
                    <a:pt x="12369534" y="2805477"/>
                    <a:pt x="12333974" y="2805477"/>
                  </a:cubicBezTo>
                  <a:lnTo>
                    <a:pt x="124460" y="2805477"/>
                  </a:lnTo>
                  <a:cubicBezTo>
                    <a:pt x="88900" y="2805477"/>
                    <a:pt x="59690" y="2776267"/>
                    <a:pt x="59690" y="27407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33974" y="59690"/>
                  </a:lnTo>
                  <a:moveTo>
                    <a:pt x="123339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40707"/>
                  </a:lnTo>
                  <a:cubicBezTo>
                    <a:pt x="0" y="2809287"/>
                    <a:pt x="55880" y="2865167"/>
                    <a:pt x="124460" y="2865167"/>
                  </a:cubicBezTo>
                  <a:lnTo>
                    <a:pt x="12333974" y="2865167"/>
                  </a:lnTo>
                  <a:cubicBezTo>
                    <a:pt x="12402554" y="2865167"/>
                    <a:pt x="12458434" y="2809287"/>
                    <a:pt x="12458434" y="2740707"/>
                  </a:cubicBezTo>
                  <a:lnTo>
                    <a:pt x="12458434" y="124460"/>
                  </a:lnTo>
                  <a:cubicBezTo>
                    <a:pt x="12458434" y="55880"/>
                    <a:pt x="12402554" y="0"/>
                    <a:pt x="12333974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6815595" y="22282"/>
            <a:ext cx="1454556" cy="2072532"/>
          </a:xfrm>
          <a:custGeom>
            <a:avLst/>
            <a:gdLst/>
            <a:ahLst/>
            <a:cxnLst/>
            <a:rect l="l" t="t" r="r" b="b"/>
            <a:pathLst>
              <a:path w="1454556" h="2072532">
                <a:moveTo>
                  <a:pt x="0" y="0"/>
                </a:moveTo>
                <a:lnTo>
                  <a:pt x="1454556" y="0"/>
                </a:lnTo>
                <a:lnTo>
                  <a:pt x="1454556" y="2072531"/>
                </a:lnTo>
                <a:lnTo>
                  <a:pt x="0" y="207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57093" y="7293925"/>
            <a:ext cx="2623786" cy="2423424"/>
          </a:xfrm>
          <a:custGeom>
            <a:avLst/>
            <a:gdLst/>
            <a:ahLst/>
            <a:cxnLst/>
            <a:rect l="l" t="t" r="r" b="b"/>
            <a:pathLst>
              <a:path w="2623786" h="2423424">
                <a:moveTo>
                  <a:pt x="0" y="0"/>
                </a:moveTo>
                <a:lnTo>
                  <a:pt x="2623785" y="0"/>
                </a:lnTo>
                <a:lnTo>
                  <a:pt x="2623785" y="2423424"/>
                </a:lnTo>
                <a:lnTo>
                  <a:pt x="0" y="24234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60835" y="7760717"/>
            <a:ext cx="1553474" cy="1793332"/>
          </a:xfrm>
          <a:custGeom>
            <a:avLst/>
            <a:gdLst/>
            <a:ahLst/>
            <a:cxnLst/>
            <a:rect l="l" t="t" r="r" b="b"/>
            <a:pathLst>
              <a:path w="1553474" h="1793332">
                <a:moveTo>
                  <a:pt x="0" y="0"/>
                </a:moveTo>
                <a:lnTo>
                  <a:pt x="1553474" y="0"/>
                </a:lnTo>
                <a:lnTo>
                  <a:pt x="1553474" y="1793332"/>
                </a:lnTo>
                <a:lnTo>
                  <a:pt x="0" y="17933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06747" y="4240672"/>
            <a:ext cx="6454388" cy="22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1"/>
              </a:lnSpc>
              <a:spcBef>
                <a:spcPct val="0"/>
              </a:spcBef>
            </a:pPr>
            <a:r>
              <a:rPr lang="en-US" sz="6572">
                <a:solidFill>
                  <a:srgbClr val="000000"/>
                </a:solidFill>
                <a:latin typeface="DejaVu Serif Bold"/>
              </a:rPr>
              <a:t>NỘI DUNG BÀI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88546" y="2140954"/>
            <a:ext cx="8427049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Khái quát chung về đèn điện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85752" y="6323645"/>
            <a:ext cx="9232636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Một số loại bóng đèn thông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016453" y="-4866534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61542" y="4004699"/>
            <a:ext cx="7955391" cy="1530913"/>
            <a:chOff x="0" y="0"/>
            <a:chExt cx="12509790" cy="2407348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2446290" cy="2343848"/>
            </a:xfrm>
            <a:custGeom>
              <a:avLst/>
              <a:gdLst/>
              <a:ahLst/>
              <a:cxnLst/>
              <a:rect l="l" t="t" r="r" b="b"/>
              <a:pathLst>
                <a:path w="12446290" h="2343848">
                  <a:moveTo>
                    <a:pt x="12353580" y="2343848"/>
                  </a:moveTo>
                  <a:lnTo>
                    <a:pt x="92710" y="2343848"/>
                  </a:lnTo>
                  <a:cubicBezTo>
                    <a:pt x="41910" y="2343848"/>
                    <a:pt x="0" y="2301938"/>
                    <a:pt x="0" y="225113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52310" y="0"/>
                  </a:lnTo>
                  <a:cubicBezTo>
                    <a:pt x="12403110" y="0"/>
                    <a:pt x="12445020" y="41910"/>
                    <a:pt x="12445020" y="92710"/>
                  </a:cubicBezTo>
                  <a:lnTo>
                    <a:pt x="12445020" y="2249868"/>
                  </a:lnTo>
                  <a:cubicBezTo>
                    <a:pt x="12446290" y="2301938"/>
                    <a:pt x="12404380" y="2343848"/>
                    <a:pt x="12353580" y="2343848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509790" cy="2407348"/>
            </a:xfrm>
            <a:custGeom>
              <a:avLst/>
              <a:gdLst/>
              <a:ahLst/>
              <a:cxnLst/>
              <a:rect l="l" t="t" r="r" b="b"/>
              <a:pathLst>
                <a:path w="12509790" h="2407348">
                  <a:moveTo>
                    <a:pt x="12385330" y="59690"/>
                  </a:moveTo>
                  <a:cubicBezTo>
                    <a:pt x="12420890" y="59690"/>
                    <a:pt x="12450100" y="88900"/>
                    <a:pt x="12450100" y="124460"/>
                  </a:cubicBezTo>
                  <a:lnTo>
                    <a:pt x="12450100" y="2282888"/>
                  </a:lnTo>
                  <a:cubicBezTo>
                    <a:pt x="12450100" y="2318448"/>
                    <a:pt x="12420890" y="2347658"/>
                    <a:pt x="12385330" y="2347658"/>
                  </a:cubicBezTo>
                  <a:lnTo>
                    <a:pt x="124460" y="2347658"/>
                  </a:lnTo>
                  <a:cubicBezTo>
                    <a:pt x="88900" y="2347658"/>
                    <a:pt x="59690" y="2318448"/>
                    <a:pt x="59690" y="22828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85330" y="59690"/>
                  </a:lnTo>
                  <a:moveTo>
                    <a:pt x="123853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2888"/>
                  </a:lnTo>
                  <a:cubicBezTo>
                    <a:pt x="0" y="2351468"/>
                    <a:pt x="55880" y="2407348"/>
                    <a:pt x="124460" y="2407348"/>
                  </a:cubicBezTo>
                  <a:lnTo>
                    <a:pt x="12385330" y="2407348"/>
                  </a:lnTo>
                  <a:cubicBezTo>
                    <a:pt x="12453910" y="2407348"/>
                    <a:pt x="12509790" y="2351468"/>
                    <a:pt x="12509790" y="2282888"/>
                  </a:cubicBezTo>
                  <a:lnTo>
                    <a:pt x="12509790" y="124460"/>
                  </a:lnTo>
                  <a:cubicBezTo>
                    <a:pt x="12509790" y="55880"/>
                    <a:pt x="12453910" y="0"/>
                    <a:pt x="1238533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79206" y="4309780"/>
            <a:ext cx="8120062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DejaVu Serif Bold"/>
              </a:rPr>
              <a:t>I.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Khái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quát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chung</a:t>
            </a:r>
            <a:endParaRPr lang="en-US" sz="52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Freeform 4"/>
          <p:cNvSpPr/>
          <p:nvPr/>
        </p:nvSpPr>
        <p:spPr>
          <a:xfrm rot="2392152">
            <a:off x="-2392479" y="7654748"/>
            <a:ext cx="5147032" cy="3409909"/>
          </a:xfrm>
          <a:custGeom>
            <a:avLst/>
            <a:gdLst/>
            <a:ahLst/>
            <a:cxnLst/>
            <a:rect l="l" t="t" r="r" b="b"/>
            <a:pathLst>
              <a:path w="5147032" h="3409909">
                <a:moveTo>
                  <a:pt x="0" y="0"/>
                </a:moveTo>
                <a:lnTo>
                  <a:pt x="5147032" y="0"/>
                </a:lnTo>
                <a:lnTo>
                  <a:pt x="5147032" y="3409909"/>
                </a:lnTo>
                <a:lnTo>
                  <a:pt x="0" y="3409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656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016453" y="-4866534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2000" y="2039302"/>
            <a:ext cx="15806464" cy="6096000"/>
            <a:chOff x="0" y="0"/>
            <a:chExt cx="12509790" cy="2407348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2446290" cy="2343848"/>
            </a:xfrm>
            <a:custGeom>
              <a:avLst/>
              <a:gdLst/>
              <a:ahLst/>
              <a:cxnLst/>
              <a:rect l="l" t="t" r="r" b="b"/>
              <a:pathLst>
                <a:path w="12446290" h="2343848">
                  <a:moveTo>
                    <a:pt x="12353580" y="2343848"/>
                  </a:moveTo>
                  <a:lnTo>
                    <a:pt x="92710" y="2343848"/>
                  </a:lnTo>
                  <a:cubicBezTo>
                    <a:pt x="41910" y="2343848"/>
                    <a:pt x="0" y="2301938"/>
                    <a:pt x="0" y="225113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52310" y="0"/>
                  </a:lnTo>
                  <a:cubicBezTo>
                    <a:pt x="12403110" y="0"/>
                    <a:pt x="12445020" y="41910"/>
                    <a:pt x="12445020" y="92710"/>
                  </a:cubicBezTo>
                  <a:lnTo>
                    <a:pt x="12445020" y="2249868"/>
                  </a:lnTo>
                  <a:cubicBezTo>
                    <a:pt x="12446290" y="2301938"/>
                    <a:pt x="12404380" y="2343848"/>
                    <a:pt x="12353580" y="2343848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509790" cy="2407348"/>
            </a:xfrm>
            <a:custGeom>
              <a:avLst/>
              <a:gdLst/>
              <a:ahLst/>
              <a:cxnLst/>
              <a:rect l="l" t="t" r="r" b="b"/>
              <a:pathLst>
                <a:path w="12509790" h="2407348">
                  <a:moveTo>
                    <a:pt x="12385330" y="59690"/>
                  </a:moveTo>
                  <a:cubicBezTo>
                    <a:pt x="12420890" y="59690"/>
                    <a:pt x="12450100" y="88900"/>
                    <a:pt x="12450100" y="124460"/>
                  </a:cubicBezTo>
                  <a:lnTo>
                    <a:pt x="12450100" y="2282888"/>
                  </a:lnTo>
                  <a:cubicBezTo>
                    <a:pt x="12450100" y="2318448"/>
                    <a:pt x="12420890" y="2347658"/>
                    <a:pt x="12385330" y="2347658"/>
                  </a:cubicBezTo>
                  <a:lnTo>
                    <a:pt x="124460" y="2347658"/>
                  </a:lnTo>
                  <a:cubicBezTo>
                    <a:pt x="88900" y="2347658"/>
                    <a:pt x="59690" y="2318448"/>
                    <a:pt x="59690" y="22828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85330" y="59690"/>
                  </a:lnTo>
                  <a:moveTo>
                    <a:pt x="123853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2888"/>
                  </a:lnTo>
                  <a:cubicBezTo>
                    <a:pt x="0" y="2351468"/>
                    <a:pt x="55880" y="2407348"/>
                    <a:pt x="124460" y="2407348"/>
                  </a:cubicBezTo>
                  <a:lnTo>
                    <a:pt x="12385330" y="2407348"/>
                  </a:lnTo>
                  <a:cubicBezTo>
                    <a:pt x="12453910" y="2407348"/>
                    <a:pt x="12509790" y="2351468"/>
                    <a:pt x="12509790" y="2282888"/>
                  </a:cubicBezTo>
                  <a:lnTo>
                    <a:pt x="12509790" y="124460"/>
                  </a:lnTo>
                  <a:cubicBezTo>
                    <a:pt x="12509790" y="55880"/>
                    <a:pt x="12453910" y="0"/>
                    <a:pt x="1238533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827101" y="3156004"/>
            <a:ext cx="1596893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Câu</a:t>
            </a:r>
            <a:r>
              <a:rPr lang="en-US" sz="4900" b="1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hỏi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1: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Trước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khi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có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đèn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điện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, con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người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sử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dụng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cái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gì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để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chiếu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sáng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?</a:t>
            </a:r>
          </a:p>
          <a:p>
            <a:endParaRPr lang="en-US" sz="4900" b="1" dirty="0" smtClean="0">
              <a:solidFill>
                <a:srgbClr val="FF0000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Câu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hỏi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2: Ai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là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người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đã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chế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tạo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thành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công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ra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chiếc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đèn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điện</a:t>
            </a:r>
            <a:r>
              <a:rPr lang="en-US" sz="4900" b="1" dirty="0" smtClean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?</a:t>
            </a:r>
            <a:endParaRPr lang="en-US" sz="4900" b="1" dirty="0">
              <a:solidFill>
                <a:srgbClr val="FF0000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016453" y="-4866534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83846" y="451994"/>
            <a:ext cx="7955391" cy="1530913"/>
            <a:chOff x="0" y="0"/>
            <a:chExt cx="12509790" cy="2407348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2446290" cy="2343848"/>
            </a:xfrm>
            <a:custGeom>
              <a:avLst/>
              <a:gdLst/>
              <a:ahLst/>
              <a:cxnLst/>
              <a:rect l="l" t="t" r="r" b="b"/>
              <a:pathLst>
                <a:path w="12446290" h="2343848">
                  <a:moveTo>
                    <a:pt x="12353580" y="2343848"/>
                  </a:moveTo>
                  <a:lnTo>
                    <a:pt x="92710" y="2343848"/>
                  </a:lnTo>
                  <a:cubicBezTo>
                    <a:pt x="41910" y="2343848"/>
                    <a:pt x="0" y="2301938"/>
                    <a:pt x="0" y="225113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52310" y="0"/>
                  </a:lnTo>
                  <a:cubicBezTo>
                    <a:pt x="12403110" y="0"/>
                    <a:pt x="12445020" y="41910"/>
                    <a:pt x="12445020" y="92710"/>
                  </a:cubicBezTo>
                  <a:lnTo>
                    <a:pt x="12445020" y="2249868"/>
                  </a:lnTo>
                  <a:cubicBezTo>
                    <a:pt x="12446290" y="2301938"/>
                    <a:pt x="12404380" y="2343848"/>
                    <a:pt x="12353580" y="2343848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2509790" cy="2407348"/>
            </a:xfrm>
            <a:custGeom>
              <a:avLst/>
              <a:gdLst/>
              <a:ahLst/>
              <a:cxnLst/>
              <a:rect l="l" t="t" r="r" b="b"/>
              <a:pathLst>
                <a:path w="12509790" h="2407348">
                  <a:moveTo>
                    <a:pt x="12385330" y="59690"/>
                  </a:moveTo>
                  <a:cubicBezTo>
                    <a:pt x="12420890" y="59690"/>
                    <a:pt x="12450100" y="88900"/>
                    <a:pt x="12450100" y="124460"/>
                  </a:cubicBezTo>
                  <a:lnTo>
                    <a:pt x="12450100" y="2282888"/>
                  </a:lnTo>
                  <a:cubicBezTo>
                    <a:pt x="12450100" y="2318448"/>
                    <a:pt x="12420890" y="2347658"/>
                    <a:pt x="12385330" y="2347658"/>
                  </a:cubicBezTo>
                  <a:lnTo>
                    <a:pt x="124460" y="2347658"/>
                  </a:lnTo>
                  <a:cubicBezTo>
                    <a:pt x="88900" y="2347658"/>
                    <a:pt x="59690" y="2318448"/>
                    <a:pt x="59690" y="22828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85330" y="59690"/>
                  </a:lnTo>
                  <a:moveTo>
                    <a:pt x="123853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2888"/>
                  </a:lnTo>
                  <a:cubicBezTo>
                    <a:pt x="0" y="2351468"/>
                    <a:pt x="55880" y="2407348"/>
                    <a:pt x="124460" y="2407348"/>
                  </a:cubicBezTo>
                  <a:lnTo>
                    <a:pt x="12385330" y="2407348"/>
                  </a:lnTo>
                  <a:cubicBezTo>
                    <a:pt x="12453910" y="2407348"/>
                    <a:pt x="12509790" y="2351468"/>
                    <a:pt x="12509790" y="2282888"/>
                  </a:cubicBezTo>
                  <a:lnTo>
                    <a:pt x="12509790" y="124460"/>
                  </a:lnTo>
                  <a:cubicBezTo>
                    <a:pt x="12509790" y="55880"/>
                    <a:pt x="12453910" y="0"/>
                    <a:pt x="1238533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699925"/>
            <a:ext cx="8120062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DejaVu Serif Bold"/>
              </a:rPr>
              <a:t>I. Khái quát chung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225090" y="3920019"/>
            <a:ext cx="17847344" cy="310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54"/>
              </a:lnSpc>
            </a:pPr>
            <a:r>
              <a:rPr lang="en-US" sz="5896">
                <a:solidFill>
                  <a:srgbClr val="000000"/>
                </a:solidFill>
                <a:latin typeface="DejaVu Serif"/>
              </a:rPr>
              <a:t>Năm 1879, nhà phát minh nổi tiếng Thomas Edison đã chế tạo thành công bóng đèn sợi đốt đầu tiên.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056368">
            <a:off x="-3685734" y="6370956"/>
            <a:ext cx="10370934" cy="6870744"/>
          </a:xfrm>
          <a:custGeom>
            <a:avLst/>
            <a:gdLst/>
            <a:ahLst/>
            <a:cxnLst/>
            <a:rect l="l" t="t" r="r" b="b"/>
            <a:pathLst>
              <a:path w="10370934" h="6870744">
                <a:moveTo>
                  <a:pt x="0" y="0"/>
                </a:moveTo>
                <a:lnTo>
                  <a:pt x="10370934" y="0"/>
                </a:lnTo>
                <a:lnTo>
                  <a:pt x="10370934" y="6870744"/>
                </a:lnTo>
                <a:lnTo>
                  <a:pt x="0" y="6870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-6941638" y="-3904813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7669">
            <a:off x="12927960" y="-5030450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3924">
            <a:off x="13723417" y="7004747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2" y="0"/>
                </a:lnTo>
                <a:lnTo>
                  <a:pt x="6453202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0328" y="7092084"/>
            <a:ext cx="17847344" cy="3135834"/>
            <a:chOff x="0" y="0"/>
            <a:chExt cx="16306866" cy="2865167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6243367" cy="2801667"/>
            </a:xfrm>
            <a:custGeom>
              <a:avLst/>
              <a:gdLst/>
              <a:ahLst/>
              <a:cxnLst/>
              <a:rect l="l" t="t" r="r" b="b"/>
              <a:pathLst>
                <a:path w="16243367" h="2801667">
                  <a:moveTo>
                    <a:pt x="16150656" y="2801667"/>
                  </a:moveTo>
                  <a:lnTo>
                    <a:pt x="92710" y="2801667"/>
                  </a:lnTo>
                  <a:cubicBezTo>
                    <a:pt x="41910" y="2801667"/>
                    <a:pt x="0" y="2759757"/>
                    <a:pt x="0" y="270895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149386" y="0"/>
                  </a:lnTo>
                  <a:cubicBezTo>
                    <a:pt x="16200186" y="0"/>
                    <a:pt x="16242097" y="41910"/>
                    <a:pt x="16242097" y="92710"/>
                  </a:cubicBezTo>
                  <a:lnTo>
                    <a:pt x="16242097" y="2707687"/>
                  </a:lnTo>
                  <a:cubicBezTo>
                    <a:pt x="16243367" y="2759757"/>
                    <a:pt x="16201456" y="2801667"/>
                    <a:pt x="16150656" y="2801667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306867" cy="2865167"/>
            </a:xfrm>
            <a:custGeom>
              <a:avLst/>
              <a:gdLst/>
              <a:ahLst/>
              <a:cxnLst/>
              <a:rect l="l" t="t" r="r" b="b"/>
              <a:pathLst>
                <a:path w="16306867" h="2865167">
                  <a:moveTo>
                    <a:pt x="16182406" y="59690"/>
                  </a:moveTo>
                  <a:cubicBezTo>
                    <a:pt x="16217967" y="59690"/>
                    <a:pt x="16247176" y="88900"/>
                    <a:pt x="16247176" y="124460"/>
                  </a:cubicBezTo>
                  <a:lnTo>
                    <a:pt x="16247176" y="2740707"/>
                  </a:lnTo>
                  <a:cubicBezTo>
                    <a:pt x="16247176" y="2776267"/>
                    <a:pt x="16217967" y="2805477"/>
                    <a:pt x="16182406" y="2805477"/>
                  </a:cubicBezTo>
                  <a:lnTo>
                    <a:pt x="124460" y="2805477"/>
                  </a:lnTo>
                  <a:cubicBezTo>
                    <a:pt x="88900" y="2805477"/>
                    <a:pt x="59690" y="2776267"/>
                    <a:pt x="59690" y="27407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182406" y="59690"/>
                  </a:lnTo>
                  <a:moveTo>
                    <a:pt x="1618240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40707"/>
                  </a:lnTo>
                  <a:cubicBezTo>
                    <a:pt x="0" y="2809287"/>
                    <a:pt x="55880" y="2865167"/>
                    <a:pt x="124460" y="2865167"/>
                  </a:cubicBezTo>
                  <a:lnTo>
                    <a:pt x="16182406" y="2865167"/>
                  </a:lnTo>
                  <a:cubicBezTo>
                    <a:pt x="16250986" y="2865167"/>
                    <a:pt x="16306867" y="2809287"/>
                    <a:pt x="16306867" y="2740707"/>
                  </a:cubicBezTo>
                  <a:lnTo>
                    <a:pt x="16306867" y="124460"/>
                  </a:lnTo>
                  <a:cubicBezTo>
                    <a:pt x="16306867" y="55880"/>
                    <a:pt x="16250986" y="0"/>
                    <a:pt x="16182406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47161" y="668663"/>
            <a:ext cx="563078" cy="720074"/>
          </a:xfrm>
          <a:custGeom>
            <a:avLst/>
            <a:gdLst/>
            <a:ahLst/>
            <a:cxnLst/>
            <a:rect l="l" t="t" r="r" b="b"/>
            <a:pathLst>
              <a:path w="563078" h="720074">
                <a:moveTo>
                  <a:pt x="0" y="0"/>
                </a:moveTo>
                <a:lnTo>
                  <a:pt x="563078" y="0"/>
                </a:lnTo>
                <a:lnTo>
                  <a:pt x="563078" y="720074"/>
                </a:lnTo>
                <a:lnTo>
                  <a:pt x="0" y="720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26181" y="9384738"/>
            <a:ext cx="499775" cy="843179"/>
          </a:xfrm>
          <a:custGeom>
            <a:avLst/>
            <a:gdLst/>
            <a:ahLst/>
            <a:cxnLst/>
            <a:rect l="l" t="t" r="r" b="b"/>
            <a:pathLst>
              <a:path w="499775" h="843179">
                <a:moveTo>
                  <a:pt x="0" y="0"/>
                </a:moveTo>
                <a:lnTo>
                  <a:pt x="499775" y="0"/>
                </a:lnTo>
                <a:lnTo>
                  <a:pt x="499775" y="843180"/>
                </a:lnTo>
                <a:lnTo>
                  <a:pt x="0" y="843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345828" y="668663"/>
            <a:ext cx="360704" cy="608784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161" y="405265"/>
            <a:ext cx="5200361" cy="5200361"/>
          </a:xfrm>
          <a:custGeom>
            <a:avLst/>
            <a:gdLst/>
            <a:ahLst/>
            <a:cxnLst/>
            <a:rect l="l" t="t" r="r" b="b"/>
            <a:pathLst>
              <a:path w="5200361" h="5200361">
                <a:moveTo>
                  <a:pt x="0" y="0"/>
                </a:moveTo>
                <a:lnTo>
                  <a:pt x="5200361" y="0"/>
                </a:lnTo>
                <a:lnTo>
                  <a:pt x="5200361" y="5200361"/>
                </a:lnTo>
                <a:lnTo>
                  <a:pt x="0" y="52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00691" y="405264"/>
            <a:ext cx="5200361" cy="5200361"/>
          </a:xfrm>
          <a:custGeom>
            <a:avLst/>
            <a:gdLst/>
            <a:ahLst/>
            <a:cxnLst/>
            <a:rect l="l" t="t" r="r" b="b"/>
            <a:pathLst>
              <a:path w="5200361" h="5200361">
                <a:moveTo>
                  <a:pt x="0" y="0"/>
                </a:moveTo>
                <a:lnTo>
                  <a:pt x="5200361" y="0"/>
                </a:lnTo>
                <a:lnTo>
                  <a:pt x="5200361" y="5200361"/>
                </a:lnTo>
                <a:lnTo>
                  <a:pt x="0" y="5200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44509" y="5934458"/>
            <a:ext cx="340566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Đèn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chùm</a:t>
            </a:r>
            <a:endParaRPr lang="en-US" sz="519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34914" y="5928877"/>
            <a:ext cx="293191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Đèn</a:t>
            </a:r>
            <a:r>
              <a:rPr lang="en-US" sz="5199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"/>
              </a:rPr>
              <a:t>sưởi</a:t>
            </a:r>
            <a:endParaRPr lang="en-US" sz="519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1932" y="7204052"/>
            <a:ext cx="17555740" cy="305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20"/>
              </a:lnSpc>
            </a:pP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Đèn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điện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là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đồ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dùng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điện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dùng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để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chiếu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sáng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.</a:t>
            </a:r>
          </a:p>
          <a:p>
            <a:pPr algn="just">
              <a:lnSpc>
                <a:spcPts val="8120"/>
              </a:lnSpc>
            </a:pP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Ngoài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ra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,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một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số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loại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đèn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điện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còn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được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dùng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để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sưởi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ấm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,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trang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800" dirty="0" err="1">
                <a:solidFill>
                  <a:srgbClr val="000000"/>
                </a:solidFill>
                <a:latin typeface="DejaVu Serif"/>
              </a:rPr>
              <a:t>trí</a:t>
            </a:r>
            <a:r>
              <a:rPr lang="en-US" sz="5800" dirty="0">
                <a:solidFill>
                  <a:srgbClr val="000000"/>
                </a:solidFill>
                <a:latin typeface="DejaVu Serif"/>
              </a:rPr>
              <a:t>,...</a:t>
            </a:r>
          </a:p>
        </p:txBody>
      </p:sp>
      <p:sp>
        <p:nvSpPr>
          <p:cNvPr id="17" name="Freeform 7"/>
          <p:cNvSpPr/>
          <p:nvPr/>
        </p:nvSpPr>
        <p:spPr>
          <a:xfrm>
            <a:off x="6651548" y="414633"/>
            <a:ext cx="5122380" cy="5190992"/>
          </a:xfrm>
          <a:custGeom>
            <a:avLst/>
            <a:gdLst/>
            <a:ahLst/>
            <a:cxnLst/>
            <a:rect l="l" t="t" r="r" b="b"/>
            <a:pathLst>
              <a:path w="4322251" h="4322251">
                <a:moveTo>
                  <a:pt x="0" y="0"/>
                </a:moveTo>
                <a:lnTo>
                  <a:pt x="4322251" y="0"/>
                </a:lnTo>
                <a:lnTo>
                  <a:pt x="4322251" y="4322251"/>
                </a:lnTo>
                <a:lnTo>
                  <a:pt x="0" y="43222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8001000" y="5932945"/>
            <a:ext cx="35023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Đèn</a:t>
            </a:r>
            <a:r>
              <a:rPr lang="en-US" sz="5200" dirty="0" smtClean="0">
                <a:latin typeface="DejaVu Serif" panose="02060603050605020204" pitchFamily="18" charset="0"/>
                <a:ea typeface="DejaVu Serif" panose="02060603050605020204" pitchFamily="18" charset="0"/>
              </a:rPr>
              <a:t> </a:t>
            </a:r>
            <a:r>
              <a:rPr lang="en-US" sz="5200" dirty="0" err="1" smtClean="0">
                <a:latin typeface="DejaVu Serif" panose="02060603050605020204" pitchFamily="18" charset="0"/>
                <a:ea typeface="DejaVu Serif" panose="02060603050605020204" pitchFamily="18" charset="0"/>
              </a:rPr>
              <a:t>học</a:t>
            </a:r>
            <a:endParaRPr lang="en-US" sz="5200" dirty="0">
              <a:latin typeface="DejaVu Serif" panose="02060603050605020204" pitchFamily="18" charset="0"/>
              <a:ea typeface="DejaVu Serif" panose="0206060305060502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1182</Words>
  <Application>Microsoft Office PowerPoint</Application>
  <PresentationFormat>Custom</PresentationFormat>
  <Paragraphs>141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Migra Ultra-Bold</vt:lpstr>
      <vt:lpstr>DejaVu Serif</vt:lpstr>
      <vt:lpstr>DejaVu Serif Bold</vt:lpstr>
      <vt:lpstr>DejaVu Sans</vt:lpstr>
      <vt:lpstr>Wedges</vt:lpstr>
      <vt:lpstr>Bungee Shade</vt:lpstr>
      <vt:lpstr>Paytone One</vt:lpstr>
      <vt:lpstr>Times New Roman</vt:lpstr>
      <vt:lpstr>Tahoma</vt:lpstr>
      <vt:lpstr>Calibri</vt:lpstr>
      <vt:lpstr>Arial</vt:lpstr>
      <vt:lpstr>DejaVu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Phấn Vàng Nhạt Mang tính minh họa của Trẻ em Đơn giản Ngày của Mẹ Bản thuyết trình</dc:title>
  <cp:lastModifiedBy>Admin</cp:lastModifiedBy>
  <cp:revision>25</cp:revision>
  <dcterms:created xsi:type="dcterms:W3CDTF">2006-08-16T00:00:00Z</dcterms:created>
  <dcterms:modified xsi:type="dcterms:W3CDTF">2024-03-18T22:34:43Z</dcterms:modified>
  <dc:identifier>DAFOvtLJGdo</dc:identifier>
</cp:coreProperties>
</file>