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84" r:id="rId2"/>
    <p:sldId id="382" r:id="rId3"/>
    <p:sldId id="365" r:id="rId4"/>
    <p:sldId id="367" r:id="rId5"/>
    <p:sldId id="348" r:id="rId6"/>
    <p:sldId id="349" r:id="rId7"/>
    <p:sldId id="352" r:id="rId8"/>
    <p:sldId id="364" r:id="rId9"/>
    <p:sldId id="353" r:id="rId10"/>
    <p:sldId id="347" r:id="rId11"/>
    <p:sldId id="354" r:id="rId12"/>
    <p:sldId id="380" r:id="rId13"/>
    <p:sldId id="355" r:id="rId14"/>
    <p:sldId id="387" r:id="rId15"/>
    <p:sldId id="381" r:id="rId16"/>
    <p:sldId id="358" r:id="rId17"/>
    <p:sldId id="368" r:id="rId18"/>
    <p:sldId id="386" r:id="rId19"/>
    <p:sldId id="385" r:id="rId20"/>
    <p:sldId id="374" r:id="rId21"/>
    <p:sldId id="345" r:id="rId2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00FF"/>
    <a:srgbClr val="0000FF"/>
    <a:srgbClr val="9900CC"/>
    <a:srgbClr val="FF0000"/>
    <a:srgbClr val="000000"/>
    <a:srgbClr val="FFFF00"/>
    <a:srgbClr val="E559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3" autoAdjust="0"/>
    <p:restoredTop sz="94434" autoAdjust="0"/>
  </p:normalViewPr>
  <p:slideViewPr>
    <p:cSldViewPr>
      <p:cViewPr varScale="1">
        <p:scale>
          <a:sx n="62" d="100"/>
          <a:sy n="62" d="100"/>
        </p:scale>
        <p:origin x="686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0" d="100"/>
          <a:sy n="70" d="100"/>
        </p:scale>
        <p:origin x="-3294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4396E-29D8-4827-8EB7-A47C755C6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2277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B48A52D-3961-41F9-8DBD-A46449C491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5284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6001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F97307D-0979-46CD-AD12-70C42756F80B}" type="slidenum">
              <a:rPr lang="en-US"/>
              <a:pPr>
                <a:spcBef>
                  <a:spcPct val="0"/>
                </a:spcBef>
              </a:pPr>
              <a:t>5</a:t>
            </a:fld>
            <a:endParaRPr 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040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23F5BA6-8959-438C-8361-DDEC5F5C5747}" type="slidenum">
              <a:rPr lang="en-US"/>
              <a:pPr>
                <a:spcBef>
                  <a:spcPct val="0"/>
                </a:spcBef>
              </a:pPr>
              <a:t>6</a:t>
            </a:fld>
            <a:endParaRPr lang="en-US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049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0105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9E833B-6E9C-4354-9A7C-9F2FAC62FEB1}" type="slidenum">
              <a:rPr lang="en-US"/>
              <a:pPr/>
              <a:t>17</a:t>
            </a:fld>
            <a:endParaRPr lang="en-US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854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AEABBF-73E7-4A12-8906-CA3BD17304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53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E2D75-D814-4806-AC38-25E1818B32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82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FADD0-A464-4D10-9A12-D272DD8D57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0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25BDAB-B399-41CA-8845-7D389D53D5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82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C3247C1-FBCB-47F8-9EF9-2577F2BCA2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01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1700184" y="1360350"/>
            <a:ext cx="5807399" cy="1546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9pPr>
          </a:lstStyle>
          <a:p>
            <a:endParaRPr/>
          </a:p>
        </p:txBody>
      </p:sp>
      <p:sp>
        <p:nvSpPr>
          <p:cNvPr id="10" name="Shape 10"/>
          <p:cNvSpPr/>
          <p:nvPr/>
        </p:nvSpPr>
        <p:spPr>
          <a:xfrm>
            <a:off x="6897625" y="6199950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>
            <a:off x="7454375" y="5638800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/>
          <p:nvPr/>
        </p:nvSpPr>
        <p:spPr>
          <a:xfrm>
            <a:off x="8827727" y="4597553"/>
            <a:ext cx="75899" cy="75899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Shape 13"/>
          <p:cNvSpPr/>
          <p:nvPr/>
        </p:nvSpPr>
        <p:spPr>
          <a:xfrm>
            <a:off x="8677050" y="6577875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" name="Shape 14"/>
          <p:cNvSpPr/>
          <p:nvPr/>
        </p:nvSpPr>
        <p:spPr>
          <a:xfrm>
            <a:off x="2972225" y="633400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" name="Shape 15"/>
          <p:cNvSpPr/>
          <p:nvPr/>
        </p:nvSpPr>
        <p:spPr>
          <a:xfrm>
            <a:off x="579634" y="3373478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" name="Shape 16"/>
          <p:cNvSpPr/>
          <p:nvPr/>
        </p:nvSpPr>
        <p:spPr>
          <a:xfrm>
            <a:off x="311843" y="791518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" name="Shape 17"/>
          <p:cNvSpPr/>
          <p:nvPr/>
        </p:nvSpPr>
        <p:spPr>
          <a:xfrm>
            <a:off x="626321" y="1339871"/>
            <a:ext cx="253800" cy="2538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" name="Shape 18"/>
          <p:cNvSpPr/>
          <p:nvPr/>
        </p:nvSpPr>
        <p:spPr>
          <a:xfrm>
            <a:off x="8104500" y="4963100"/>
            <a:ext cx="190200" cy="1905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" name="Shape 19"/>
          <p:cNvSpPr/>
          <p:nvPr/>
        </p:nvSpPr>
        <p:spPr>
          <a:xfrm>
            <a:off x="8803950" y="5654656"/>
            <a:ext cx="190200" cy="1905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" name="Shape 20"/>
          <p:cNvSpPr/>
          <p:nvPr/>
        </p:nvSpPr>
        <p:spPr>
          <a:xfrm>
            <a:off x="196310" y="1990890"/>
            <a:ext cx="75899" cy="75899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" name="Shape 21"/>
          <p:cNvSpPr/>
          <p:nvPr/>
        </p:nvSpPr>
        <p:spPr>
          <a:xfrm>
            <a:off x="1738050" y="271321"/>
            <a:ext cx="253800" cy="2538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" name="Shape 22"/>
          <p:cNvSpPr/>
          <p:nvPr/>
        </p:nvSpPr>
        <p:spPr>
          <a:xfrm>
            <a:off x="771658" y="2504485"/>
            <a:ext cx="75899" cy="75899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" name="Shape 23"/>
          <p:cNvSpPr/>
          <p:nvPr/>
        </p:nvSpPr>
        <p:spPr>
          <a:xfrm>
            <a:off x="4271583" y="474825"/>
            <a:ext cx="75899" cy="75899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" name="Shape 24"/>
          <p:cNvSpPr/>
          <p:nvPr/>
        </p:nvSpPr>
        <p:spPr>
          <a:xfrm>
            <a:off x="7729213" y="6127437"/>
            <a:ext cx="253800" cy="2541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1745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4A2796-CC8D-4858-BF32-C447A8303A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51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0289A-3268-491E-8670-CB3DF316A9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1686E-E5A9-4EC4-B0C0-5DE37116A2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3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65D597-4A9C-4E1A-A9C8-2043CE66C8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6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23629-D73F-4563-BBB9-1EC9074E7E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27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26E2E-3B74-40A7-AC08-E0AB331D6C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10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0D3F7-F45B-453D-BB75-D5E9356834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91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F146A-AA60-4069-880C-85DAC39BCD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64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2414879-3E27-45D8-A612-D13E999438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0.png"/><Relationship Id="rId4" Type="http://schemas.openxmlformats.org/officeDocument/2006/relationships/image" Target="../media/image9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5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ctrTitle"/>
          </p:nvPr>
        </p:nvSpPr>
        <p:spPr>
          <a:xfrm>
            <a:off x="228600" y="1676400"/>
            <a:ext cx="8686800" cy="4038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CHƯƠNG VIII. NHỮNG HÌNH HỌC CƠ BẢN</a:t>
            </a:r>
            <a:b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35</a:t>
            </a: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 đo góc (tiết 1)</a:t>
            </a:r>
            <a:endParaRPr lang="e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88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thuocdod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581" y="751682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Oval 3"/>
          <p:cNvSpPr>
            <a:spLocks noChangeArrowheads="1"/>
          </p:cNvSpPr>
          <p:nvPr/>
        </p:nvSpPr>
        <p:spPr bwMode="auto">
          <a:xfrm>
            <a:off x="4908550" y="246380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12" name="Oval 4"/>
          <p:cNvSpPr>
            <a:spLocks noChangeArrowheads="1"/>
          </p:cNvSpPr>
          <p:nvPr/>
        </p:nvSpPr>
        <p:spPr bwMode="auto">
          <a:xfrm>
            <a:off x="4940300" y="220345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400">
              <a:latin typeface="Arial" panose="020B0604020202020204" pitchFamily="34" charset="0"/>
            </a:endParaRPr>
          </a:p>
        </p:txBody>
      </p:sp>
      <p:sp>
        <p:nvSpPr>
          <p:cNvPr id="68613" name="Oval 5"/>
          <p:cNvSpPr>
            <a:spLocks noChangeArrowheads="1"/>
          </p:cNvSpPr>
          <p:nvPr/>
        </p:nvSpPr>
        <p:spPr bwMode="auto">
          <a:xfrm>
            <a:off x="5010150" y="194945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400">
              <a:latin typeface="Arial" panose="020B0604020202020204" pitchFamily="34" charset="0"/>
            </a:endParaRPr>
          </a:p>
        </p:txBody>
      </p:sp>
      <p:sp>
        <p:nvSpPr>
          <p:cNvPr id="68614" name="Oval 6"/>
          <p:cNvSpPr>
            <a:spLocks noChangeArrowheads="1"/>
          </p:cNvSpPr>
          <p:nvPr/>
        </p:nvSpPr>
        <p:spPr bwMode="auto">
          <a:xfrm>
            <a:off x="5137150" y="172085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400">
              <a:latin typeface="Arial" panose="020B0604020202020204" pitchFamily="34" charset="0"/>
            </a:endParaRPr>
          </a:p>
        </p:txBody>
      </p:sp>
      <p:sp>
        <p:nvSpPr>
          <p:cNvPr id="68615" name="Oval 7"/>
          <p:cNvSpPr>
            <a:spLocks noChangeArrowheads="1"/>
          </p:cNvSpPr>
          <p:nvPr/>
        </p:nvSpPr>
        <p:spPr bwMode="auto">
          <a:xfrm>
            <a:off x="5295900" y="151765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400">
              <a:latin typeface="Arial" panose="020B0604020202020204" pitchFamily="34" charset="0"/>
            </a:endParaRPr>
          </a:p>
        </p:txBody>
      </p:sp>
      <p:sp>
        <p:nvSpPr>
          <p:cNvPr id="68616" name="Oval 8"/>
          <p:cNvSpPr>
            <a:spLocks noChangeArrowheads="1"/>
          </p:cNvSpPr>
          <p:nvPr/>
        </p:nvSpPr>
        <p:spPr bwMode="auto">
          <a:xfrm>
            <a:off x="5486400" y="133985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400">
              <a:latin typeface="Arial" panose="020B0604020202020204" pitchFamily="34" charset="0"/>
            </a:endParaRPr>
          </a:p>
        </p:txBody>
      </p:sp>
      <p:sp>
        <p:nvSpPr>
          <p:cNvPr id="68617" name="Oval 9"/>
          <p:cNvSpPr>
            <a:spLocks noChangeArrowheads="1"/>
          </p:cNvSpPr>
          <p:nvPr/>
        </p:nvSpPr>
        <p:spPr bwMode="auto">
          <a:xfrm>
            <a:off x="5695950" y="120015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400">
              <a:latin typeface="Arial" panose="020B0604020202020204" pitchFamily="34" charset="0"/>
            </a:endParaRPr>
          </a:p>
        </p:txBody>
      </p:sp>
      <p:sp>
        <p:nvSpPr>
          <p:cNvPr id="68618" name="Oval 10"/>
          <p:cNvSpPr>
            <a:spLocks noChangeArrowheads="1"/>
          </p:cNvSpPr>
          <p:nvPr/>
        </p:nvSpPr>
        <p:spPr bwMode="auto">
          <a:xfrm>
            <a:off x="5937250" y="107950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19" name="Oval 11"/>
          <p:cNvSpPr>
            <a:spLocks noChangeArrowheads="1"/>
          </p:cNvSpPr>
          <p:nvPr/>
        </p:nvSpPr>
        <p:spPr bwMode="auto">
          <a:xfrm>
            <a:off x="6184900" y="102235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20" name="Oval 12"/>
          <p:cNvSpPr>
            <a:spLocks noChangeArrowheads="1"/>
          </p:cNvSpPr>
          <p:nvPr/>
        </p:nvSpPr>
        <p:spPr bwMode="auto">
          <a:xfrm>
            <a:off x="6429375" y="1165225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21" name="Oval 13"/>
          <p:cNvSpPr>
            <a:spLocks noChangeArrowheads="1"/>
          </p:cNvSpPr>
          <p:nvPr/>
        </p:nvSpPr>
        <p:spPr bwMode="auto">
          <a:xfrm>
            <a:off x="6696075" y="102870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22" name="Oval 14"/>
          <p:cNvSpPr>
            <a:spLocks noChangeArrowheads="1"/>
          </p:cNvSpPr>
          <p:nvPr/>
        </p:nvSpPr>
        <p:spPr bwMode="auto">
          <a:xfrm>
            <a:off x="6956425" y="1082675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23" name="Oval 15"/>
          <p:cNvSpPr>
            <a:spLocks noChangeArrowheads="1"/>
          </p:cNvSpPr>
          <p:nvPr/>
        </p:nvSpPr>
        <p:spPr bwMode="auto">
          <a:xfrm>
            <a:off x="7191375" y="121285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24" name="Oval 16"/>
          <p:cNvSpPr>
            <a:spLocks noChangeArrowheads="1"/>
          </p:cNvSpPr>
          <p:nvPr/>
        </p:nvSpPr>
        <p:spPr bwMode="auto">
          <a:xfrm>
            <a:off x="7413625" y="1349375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25" name="Oval 17"/>
          <p:cNvSpPr>
            <a:spLocks noChangeArrowheads="1"/>
          </p:cNvSpPr>
          <p:nvPr/>
        </p:nvSpPr>
        <p:spPr bwMode="auto">
          <a:xfrm>
            <a:off x="7588250" y="1520825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26" name="Oval 18"/>
          <p:cNvSpPr>
            <a:spLocks noChangeArrowheads="1"/>
          </p:cNvSpPr>
          <p:nvPr/>
        </p:nvSpPr>
        <p:spPr bwMode="auto">
          <a:xfrm>
            <a:off x="7743825" y="172720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27" name="Oval 19"/>
          <p:cNvSpPr>
            <a:spLocks noChangeArrowheads="1"/>
          </p:cNvSpPr>
          <p:nvPr/>
        </p:nvSpPr>
        <p:spPr bwMode="auto">
          <a:xfrm>
            <a:off x="7867650" y="194945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28" name="Oval 20"/>
          <p:cNvSpPr>
            <a:spLocks noChangeArrowheads="1"/>
          </p:cNvSpPr>
          <p:nvPr/>
        </p:nvSpPr>
        <p:spPr bwMode="auto">
          <a:xfrm>
            <a:off x="7931150" y="221615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29" name="Oval 21"/>
          <p:cNvSpPr>
            <a:spLocks noChangeArrowheads="1"/>
          </p:cNvSpPr>
          <p:nvPr/>
        </p:nvSpPr>
        <p:spPr bwMode="auto">
          <a:xfrm>
            <a:off x="7962900" y="247650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30" name="Oval 22"/>
          <p:cNvSpPr>
            <a:spLocks noChangeArrowheads="1"/>
          </p:cNvSpPr>
          <p:nvPr/>
        </p:nvSpPr>
        <p:spPr bwMode="auto">
          <a:xfrm>
            <a:off x="7681913" y="2495550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31" name="Oval 23"/>
          <p:cNvSpPr>
            <a:spLocks noChangeArrowheads="1"/>
          </p:cNvSpPr>
          <p:nvPr/>
        </p:nvSpPr>
        <p:spPr bwMode="auto">
          <a:xfrm>
            <a:off x="7653338" y="2290763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32" name="Oval 24"/>
          <p:cNvSpPr>
            <a:spLocks noChangeArrowheads="1"/>
          </p:cNvSpPr>
          <p:nvPr/>
        </p:nvSpPr>
        <p:spPr bwMode="auto">
          <a:xfrm>
            <a:off x="7591425" y="2085975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33" name="Oval 25"/>
          <p:cNvSpPr>
            <a:spLocks noChangeArrowheads="1"/>
          </p:cNvSpPr>
          <p:nvPr/>
        </p:nvSpPr>
        <p:spPr bwMode="auto">
          <a:xfrm>
            <a:off x="7505700" y="1890713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34" name="Oval 26"/>
          <p:cNvSpPr>
            <a:spLocks noChangeArrowheads="1"/>
          </p:cNvSpPr>
          <p:nvPr/>
        </p:nvSpPr>
        <p:spPr bwMode="auto">
          <a:xfrm>
            <a:off x="7386638" y="1724025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35" name="Oval 27"/>
          <p:cNvSpPr>
            <a:spLocks noChangeArrowheads="1"/>
          </p:cNvSpPr>
          <p:nvPr/>
        </p:nvSpPr>
        <p:spPr bwMode="auto">
          <a:xfrm>
            <a:off x="7229475" y="1585913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36" name="Oval 28"/>
          <p:cNvSpPr>
            <a:spLocks noChangeArrowheads="1"/>
          </p:cNvSpPr>
          <p:nvPr/>
        </p:nvSpPr>
        <p:spPr bwMode="auto">
          <a:xfrm>
            <a:off x="7053263" y="1466850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37" name="Oval 29"/>
          <p:cNvSpPr>
            <a:spLocks noChangeArrowheads="1"/>
          </p:cNvSpPr>
          <p:nvPr/>
        </p:nvSpPr>
        <p:spPr bwMode="auto">
          <a:xfrm>
            <a:off x="6881813" y="1381125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38" name="Oval 30"/>
          <p:cNvSpPr>
            <a:spLocks noChangeArrowheads="1"/>
          </p:cNvSpPr>
          <p:nvPr/>
        </p:nvSpPr>
        <p:spPr bwMode="auto">
          <a:xfrm>
            <a:off x="6662738" y="1333500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39" name="Oval 31"/>
          <p:cNvSpPr>
            <a:spLocks noChangeArrowheads="1"/>
          </p:cNvSpPr>
          <p:nvPr/>
        </p:nvSpPr>
        <p:spPr bwMode="auto">
          <a:xfrm>
            <a:off x="6434138" y="1171575"/>
            <a:ext cx="219075" cy="2190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sz="1800">
              <a:latin typeface="Arial" panose="020B0604020202020204" pitchFamily="34" charset="0"/>
            </a:endParaRPr>
          </a:p>
        </p:txBody>
      </p:sp>
      <p:sp>
        <p:nvSpPr>
          <p:cNvPr id="68640" name="Oval 32"/>
          <p:cNvSpPr>
            <a:spLocks noChangeArrowheads="1"/>
          </p:cNvSpPr>
          <p:nvPr/>
        </p:nvSpPr>
        <p:spPr bwMode="auto">
          <a:xfrm>
            <a:off x="6253163" y="1323975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41" name="Oval 33"/>
          <p:cNvSpPr>
            <a:spLocks noChangeArrowheads="1"/>
          </p:cNvSpPr>
          <p:nvPr/>
        </p:nvSpPr>
        <p:spPr bwMode="auto">
          <a:xfrm>
            <a:off x="6053138" y="1376363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42" name="Oval 34"/>
          <p:cNvSpPr>
            <a:spLocks noChangeArrowheads="1"/>
          </p:cNvSpPr>
          <p:nvPr/>
        </p:nvSpPr>
        <p:spPr bwMode="auto">
          <a:xfrm>
            <a:off x="5853113" y="1462088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43" name="Oval 35"/>
          <p:cNvSpPr>
            <a:spLocks noChangeArrowheads="1"/>
          </p:cNvSpPr>
          <p:nvPr/>
        </p:nvSpPr>
        <p:spPr bwMode="auto">
          <a:xfrm>
            <a:off x="5681663" y="1581150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44" name="Oval 36"/>
          <p:cNvSpPr>
            <a:spLocks noChangeArrowheads="1"/>
          </p:cNvSpPr>
          <p:nvPr/>
        </p:nvSpPr>
        <p:spPr bwMode="auto">
          <a:xfrm>
            <a:off x="5534025" y="1714500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45" name="Oval 37"/>
          <p:cNvSpPr>
            <a:spLocks noChangeArrowheads="1"/>
          </p:cNvSpPr>
          <p:nvPr/>
        </p:nvSpPr>
        <p:spPr bwMode="auto">
          <a:xfrm>
            <a:off x="5410200" y="1881188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46" name="Oval 38"/>
          <p:cNvSpPr>
            <a:spLocks noChangeArrowheads="1"/>
          </p:cNvSpPr>
          <p:nvPr/>
        </p:nvSpPr>
        <p:spPr bwMode="auto">
          <a:xfrm>
            <a:off x="5319713" y="2066925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47" name="Oval 39"/>
          <p:cNvSpPr>
            <a:spLocks noChangeArrowheads="1"/>
          </p:cNvSpPr>
          <p:nvPr/>
        </p:nvSpPr>
        <p:spPr bwMode="auto">
          <a:xfrm>
            <a:off x="5257800" y="2262188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48" name="Oval 40"/>
          <p:cNvSpPr>
            <a:spLocks noChangeArrowheads="1"/>
          </p:cNvSpPr>
          <p:nvPr/>
        </p:nvSpPr>
        <p:spPr bwMode="auto">
          <a:xfrm>
            <a:off x="5233988" y="2486025"/>
            <a:ext cx="180975" cy="180975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49" name="Line 41"/>
          <p:cNvSpPr>
            <a:spLocks noChangeShapeType="1"/>
          </p:cNvSpPr>
          <p:nvPr/>
        </p:nvSpPr>
        <p:spPr bwMode="auto">
          <a:xfrm>
            <a:off x="4733925" y="2576513"/>
            <a:ext cx="3643313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8650" name="Line 42"/>
          <p:cNvSpPr>
            <a:spLocks noChangeShapeType="1"/>
          </p:cNvSpPr>
          <p:nvPr/>
        </p:nvSpPr>
        <p:spPr bwMode="auto">
          <a:xfrm flipH="1">
            <a:off x="6538913" y="838200"/>
            <a:ext cx="4762" cy="1738313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8651" name="Oval 43"/>
          <p:cNvSpPr>
            <a:spLocks noChangeArrowheads="1"/>
          </p:cNvSpPr>
          <p:nvPr/>
        </p:nvSpPr>
        <p:spPr bwMode="auto">
          <a:xfrm>
            <a:off x="6499225" y="2532063"/>
            <a:ext cx="76200" cy="76200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8652" name="Text Box 44"/>
          <p:cNvSpPr txBox="1">
            <a:spLocks noChangeArrowheads="1"/>
          </p:cNvSpPr>
          <p:nvPr/>
        </p:nvSpPr>
        <p:spPr bwMode="auto">
          <a:xfrm>
            <a:off x="215900" y="304800"/>
            <a:ext cx="2590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sz="2800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CÓ BIẾT?</a:t>
            </a:r>
            <a:endParaRPr lang="en-US" sz="2800" b="1" i="1" u="sng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653" name="Text Box 45"/>
          <p:cNvSpPr txBox="1">
            <a:spLocks noChangeArrowheads="1"/>
          </p:cNvSpPr>
          <p:nvPr/>
        </p:nvSpPr>
        <p:spPr bwMode="auto">
          <a:xfrm>
            <a:off x="76200" y="838200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8654" name="Text Box 46"/>
          <p:cNvSpPr txBox="1">
            <a:spLocks noChangeArrowheads="1"/>
          </p:cNvSpPr>
          <p:nvPr/>
        </p:nvSpPr>
        <p:spPr bwMode="auto">
          <a:xfrm>
            <a:off x="2620884" y="8382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sz="2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381000" y="1631950"/>
            <a:ext cx="4062414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457200" indent="-457200" algn="just">
              <a:spcBef>
                <a:spcPct val="0"/>
              </a:spcBef>
              <a:buFontTx/>
              <a:buChar char="-"/>
            </a:pP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180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180. </a:t>
            </a:r>
            <a:endParaRPr lang="vi-VN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spcBef>
                <a:spcPct val="0"/>
              </a:spcBef>
              <a:buFontTx/>
              <a:buChar char="-"/>
            </a:pP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656" name="Text Box 48"/>
          <p:cNvSpPr txBox="1">
            <a:spLocks noChangeArrowheads="1"/>
          </p:cNvSpPr>
          <p:nvPr/>
        </p:nvSpPr>
        <p:spPr bwMode="auto">
          <a:xfrm>
            <a:off x="304800" y="3689350"/>
            <a:ext cx="85344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-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Các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số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từ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0 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180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được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ghi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theo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hai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vòng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ngược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chiều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nhau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để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thuận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tiện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cho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việc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đo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</a:t>
            </a:r>
          </a:p>
        </p:txBody>
      </p:sp>
      <p:sp>
        <p:nvSpPr>
          <p:cNvPr id="68657" name="Text Box 49"/>
          <p:cNvSpPr txBox="1">
            <a:spLocks noChangeArrowheads="1"/>
          </p:cNvSpPr>
          <p:nvPr/>
        </p:nvSpPr>
        <p:spPr bwMode="auto">
          <a:xfrm>
            <a:off x="304800" y="6010275"/>
            <a:ext cx="8839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sz="2800" i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i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8660" name="Text Box 52"/>
          <p:cNvSpPr txBox="1">
            <a:spLocks noChangeArrowheads="1"/>
          </p:cNvSpPr>
          <p:nvPr/>
        </p:nvSpPr>
        <p:spPr bwMode="auto">
          <a:xfrm>
            <a:off x="304800" y="4908550"/>
            <a:ext cx="8839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21192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8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8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68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68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68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68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68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"/>
                                        <p:tgtEl>
                                          <p:spTgt spid="68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"/>
                                        <p:tgtEl>
                                          <p:spTgt spid="68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"/>
                                        <p:tgtEl>
                                          <p:spTgt spid="68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"/>
                                        <p:tgtEl>
                                          <p:spTgt spid="68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"/>
                                        <p:tgtEl>
                                          <p:spTgt spid="68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"/>
                                        <p:tgtEl>
                                          <p:spTgt spid="68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"/>
                                        <p:tgtEl>
                                          <p:spTgt spid="68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"/>
                                        <p:tgtEl>
                                          <p:spTgt spid="68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"/>
                                        <p:tgtEl>
                                          <p:spTgt spid="68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"/>
                                        <p:tgtEl>
                                          <p:spTgt spid="68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"/>
                                        <p:tgtEl>
                                          <p:spTgt spid="68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"/>
                                        <p:tgtEl>
                                          <p:spTgt spid="68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10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68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68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68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"/>
                                        <p:tgtEl>
                                          <p:spTgt spid="68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"/>
                                        <p:tgtEl>
                                          <p:spTgt spid="68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"/>
                                        <p:tgtEl>
                                          <p:spTgt spid="68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"/>
                                        <p:tgtEl>
                                          <p:spTgt spid="68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"/>
                                        <p:tgtEl>
                                          <p:spTgt spid="68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"/>
                                        <p:tgtEl>
                                          <p:spTgt spid="68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"/>
                                        <p:tgtEl>
                                          <p:spTgt spid="68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"/>
                                        <p:tgtEl>
                                          <p:spTgt spid="68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"/>
                                        <p:tgtEl>
                                          <p:spTgt spid="68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1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"/>
                                        <p:tgtEl>
                                          <p:spTgt spid="68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"/>
                                        <p:tgtEl>
                                          <p:spTgt spid="68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"/>
                                        <p:tgtEl>
                                          <p:spTgt spid="68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"/>
                                        <p:tgtEl>
                                          <p:spTgt spid="68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"/>
                                        <p:tgtEl>
                                          <p:spTgt spid="68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1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"/>
                                        <p:tgtEl>
                                          <p:spTgt spid="68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"/>
                                        <p:tgtEl>
                                          <p:spTgt spid="68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"/>
                                        <p:tgtEl>
                                          <p:spTgt spid="68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1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"/>
                                        <p:tgtEl>
                                          <p:spTgt spid="68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1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"/>
                                        <p:tgtEl>
                                          <p:spTgt spid="68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686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68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68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686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68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/>
                                        <p:tgtEl>
                                          <p:spTgt spid="68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686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68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68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686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68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68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686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68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68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86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68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68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686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2" dur="500"/>
                                        <p:tgtEl>
                                          <p:spTgt spid="68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/>
                                        <p:tgtEl>
                                          <p:spTgt spid="68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686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7" dur="500"/>
                                        <p:tgtEl>
                                          <p:spTgt spid="68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/>
                                        <p:tgtEl>
                                          <p:spTgt spid="68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686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2" dur="500"/>
                                        <p:tgtEl>
                                          <p:spTgt spid="68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/>
                                        <p:tgtEl>
                                          <p:spTgt spid="68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686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500"/>
                                        <p:tgtEl>
                                          <p:spTgt spid="68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68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68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500"/>
                                        <p:tgtEl>
                                          <p:spTgt spid="68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/>
                                        <p:tgtEl>
                                          <p:spTgt spid="68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686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500"/>
                                        <p:tgtEl>
                                          <p:spTgt spid="68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/>
                                        <p:tgtEl>
                                          <p:spTgt spid="68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686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2" dur="500"/>
                                        <p:tgtEl>
                                          <p:spTgt spid="68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/>
                                        <p:tgtEl>
                                          <p:spTgt spid="68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686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7" dur="500"/>
                                        <p:tgtEl>
                                          <p:spTgt spid="68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/>
                                        <p:tgtEl>
                                          <p:spTgt spid="68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68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2" dur="500"/>
                                        <p:tgtEl>
                                          <p:spTgt spid="68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/>
                                        <p:tgtEl>
                                          <p:spTgt spid="68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68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7" dur="500"/>
                                        <p:tgtEl>
                                          <p:spTgt spid="68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/>
                                        <p:tgtEl>
                                          <p:spTgt spid="68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68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2" dur="500"/>
                                        <p:tgtEl>
                                          <p:spTgt spid="68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/>
                                        <p:tgtEl>
                                          <p:spTgt spid="68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686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500"/>
                                        <p:tgtEl>
                                          <p:spTgt spid="68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/>
                                        <p:tgtEl>
                                          <p:spTgt spid="68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686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2" dur="500"/>
                                        <p:tgtEl>
                                          <p:spTgt spid="68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/>
                                        <p:tgtEl>
                                          <p:spTgt spid="68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68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7" dur="500"/>
                                        <p:tgtEl>
                                          <p:spTgt spid="68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/>
                                        <p:tgtEl>
                                          <p:spTgt spid="68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686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2" dur="500"/>
                                        <p:tgtEl>
                                          <p:spTgt spid="686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/>
                                        <p:tgtEl>
                                          <p:spTgt spid="686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686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7" dur="500"/>
                                        <p:tgtEl>
                                          <p:spTgt spid="68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/>
                                        <p:tgtEl>
                                          <p:spTgt spid="68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686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2" dur="500"/>
                                        <p:tgtEl>
                                          <p:spTgt spid="68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/>
                                        <p:tgtEl>
                                          <p:spTgt spid="68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686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7" dur="500"/>
                                        <p:tgtEl>
                                          <p:spTgt spid="68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500"/>
                                        <p:tgtEl>
                                          <p:spTgt spid="68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68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2" dur="500"/>
                                        <p:tgtEl>
                                          <p:spTgt spid="68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/>
                                        <p:tgtEl>
                                          <p:spTgt spid="68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686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7" dur="500"/>
                                        <p:tgtEl>
                                          <p:spTgt spid="68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500"/>
                                        <p:tgtEl>
                                          <p:spTgt spid="68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68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2" dur="500"/>
                                        <p:tgtEl>
                                          <p:spTgt spid="68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500"/>
                                        <p:tgtEl>
                                          <p:spTgt spid="68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686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7" dur="500"/>
                                        <p:tgtEl>
                                          <p:spTgt spid="68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500"/>
                                        <p:tgtEl>
                                          <p:spTgt spid="68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686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2" dur="500"/>
                                        <p:tgtEl>
                                          <p:spTgt spid="68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/>
                                        <p:tgtEl>
                                          <p:spTgt spid="68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686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7" dur="500"/>
                                        <p:tgtEl>
                                          <p:spTgt spid="68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500"/>
                                        <p:tgtEl>
                                          <p:spTgt spid="68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686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2" dur="500"/>
                                        <p:tgtEl>
                                          <p:spTgt spid="68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500"/>
                                        <p:tgtEl>
                                          <p:spTgt spid="68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8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7" dur="500"/>
                                        <p:tgtEl>
                                          <p:spTgt spid="68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500"/>
                                        <p:tgtEl>
                                          <p:spTgt spid="68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9" dur="500"/>
                                        <p:tgtEl>
                                          <p:spTgt spid="686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2" dur="500"/>
                                        <p:tgtEl>
                                          <p:spTgt spid="68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500"/>
                                        <p:tgtEl>
                                          <p:spTgt spid="68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4" dur="500"/>
                                        <p:tgtEl>
                                          <p:spTgt spid="686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7" dur="500"/>
                                        <p:tgtEl>
                                          <p:spTgt spid="68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500"/>
                                        <p:tgtEl>
                                          <p:spTgt spid="68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9" dur="500"/>
                                        <p:tgtEl>
                                          <p:spTgt spid="686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 nodeType="clickPar">
                      <p:stCondLst>
                        <p:cond delay="indefinite"/>
                      </p:stCondLst>
                      <p:childTnLst>
                        <p:par>
                          <p:cTn id="3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5" dur="1000"/>
                                        <p:tgtEl>
                                          <p:spTgt spid="68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9" dur="500"/>
                                        <p:tgtEl>
                                          <p:spTgt spid="68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0" fill="hold" nodeType="clickPar">
                      <p:stCondLst>
                        <p:cond delay="indefinite"/>
                      </p:stCondLst>
                      <p:childTnLst>
                        <p:par>
                          <p:cTn id="3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4" dur="1000"/>
                                        <p:tgtEl>
                                          <p:spTgt spid="68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6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7" dur="indefinite"/>
                                        <p:tgtEl>
                                          <p:spTgt spid="686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8" dur="indefinite"/>
                                        <p:tgtEl>
                                          <p:spTgt spid="68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0" dur="indefinite"/>
                                        <p:tgtEl>
                                          <p:spTgt spid="686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1" dur="indefinite"/>
                                        <p:tgtEl>
                                          <p:spTgt spid="68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0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5" dur="1000" fill="hold"/>
                                        <p:tgtEl>
                                          <p:spTgt spid="68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1000" fill="hold"/>
                                        <p:tgtEl>
                                          <p:spTgt spid="68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7" dur="1000"/>
                                        <p:tgtEl>
                                          <p:spTgt spid="68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09" presetID="27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0" dur="250" autoRev="1" fill="hold"/>
                                        <p:tgtEl>
                                          <p:spTgt spid="686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1" dur="250" autoRev="1" fill="hold"/>
                                        <p:tgtEl>
                                          <p:spTgt spid="686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12" dur="250" autoRev="1" fill="hold"/>
                                        <p:tgtEl>
                                          <p:spTgt spid="686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3" dur="250" autoRev="1" fill="hold"/>
                                        <p:tgtEl>
                                          <p:spTgt spid="686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6" dur="500"/>
                                        <p:tgtEl>
                                          <p:spTgt spid="68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animBg="1"/>
      <p:bldP spid="68611" grpId="1" animBg="1"/>
      <p:bldP spid="68612" grpId="0" animBg="1"/>
      <p:bldP spid="68612" grpId="1" animBg="1"/>
      <p:bldP spid="68613" grpId="0" animBg="1"/>
      <p:bldP spid="68613" grpId="1" animBg="1"/>
      <p:bldP spid="68614" grpId="0" animBg="1"/>
      <p:bldP spid="68614" grpId="1" animBg="1"/>
      <p:bldP spid="68615" grpId="0" animBg="1"/>
      <p:bldP spid="68615" grpId="1" animBg="1"/>
      <p:bldP spid="68616" grpId="0" animBg="1"/>
      <p:bldP spid="68616" grpId="1" animBg="1"/>
      <p:bldP spid="68617" grpId="0" animBg="1"/>
      <p:bldP spid="68617" grpId="1" animBg="1"/>
      <p:bldP spid="68618" grpId="0" animBg="1"/>
      <p:bldP spid="68618" grpId="1" animBg="1"/>
      <p:bldP spid="68619" grpId="0" animBg="1"/>
      <p:bldP spid="68619" grpId="1" animBg="1"/>
      <p:bldP spid="68620" grpId="0" animBg="1"/>
      <p:bldP spid="68620" grpId="1" animBg="1"/>
      <p:bldP spid="68621" grpId="0" animBg="1"/>
      <p:bldP spid="68621" grpId="1" animBg="1"/>
      <p:bldP spid="68622" grpId="0" animBg="1"/>
      <p:bldP spid="68622" grpId="1" animBg="1"/>
      <p:bldP spid="68623" grpId="0" animBg="1"/>
      <p:bldP spid="68623" grpId="1" animBg="1"/>
      <p:bldP spid="68624" grpId="0" animBg="1"/>
      <p:bldP spid="68624" grpId="1" animBg="1"/>
      <p:bldP spid="68625" grpId="0" animBg="1"/>
      <p:bldP spid="68625" grpId="1" animBg="1"/>
      <p:bldP spid="68626" grpId="0" animBg="1"/>
      <p:bldP spid="68626" grpId="1" animBg="1"/>
      <p:bldP spid="68627" grpId="0" animBg="1"/>
      <p:bldP spid="68627" grpId="1" animBg="1"/>
      <p:bldP spid="68628" grpId="0" animBg="1"/>
      <p:bldP spid="68628" grpId="1" animBg="1"/>
      <p:bldP spid="68629" grpId="0" animBg="1"/>
      <p:bldP spid="68629" grpId="1" animBg="1"/>
      <p:bldP spid="68630" grpId="0" animBg="1"/>
      <p:bldP spid="68630" grpId="1" animBg="1"/>
      <p:bldP spid="68631" grpId="0" animBg="1"/>
      <p:bldP spid="68631" grpId="1" animBg="1"/>
      <p:bldP spid="68632" grpId="0" animBg="1"/>
      <p:bldP spid="68632" grpId="1" animBg="1"/>
      <p:bldP spid="68633" grpId="0" animBg="1"/>
      <p:bldP spid="68633" grpId="1" animBg="1"/>
      <p:bldP spid="68634" grpId="0" animBg="1"/>
      <p:bldP spid="68634" grpId="1" animBg="1"/>
      <p:bldP spid="68635" grpId="0" animBg="1"/>
      <p:bldP spid="68635" grpId="1" animBg="1"/>
      <p:bldP spid="68636" grpId="0" animBg="1"/>
      <p:bldP spid="68636" grpId="1" animBg="1"/>
      <p:bldP spid="68637" grpId="0" animBg="1"/>
      <p:bldP spid="68637" grpId="1" animBg="1"/>
      <p:bldP spid="68638" grpId="0" animBg="1"/>
      <p:bldP spid="68638" grpId="1" animBg="1"/>
      <p:bldP spid="68639" grpId="0" animBg="1"/>
      <p:bldP spid="68639" grpId="1" animBg="1"/>
      <p:bldP spid="68640" grpId="0" animBg="1"/>
      <p:bldP spid="68640" grpId="1" animBg="1"/>
      <p:bldP spid="68641" grpId="0" animBg="1"/>
      <p:bldP spid="68641" grpId="1" animBg="1"/>
      <p:bldP spid="68642" grpId="0" animBg="1"/>
      <p:bldP spid="68642" grpId="1" animBg="1"/>
      <p:bldP spid="68643" grpId="0" animBg="1"/>
      <p:bldP spid="68643" grpId="1" animBg="1"/>
      <p:bldP spid="68644" grpId="0" animBg="1"/>
      <p:bldP spid="68644" grpId="1" animBg="1"/>
      <p:bldP spid="68645" grpId="0" animBg="1"/>
      <p:bldP spid="68645" grpId="1" animBg="1"/>
      <p:bldP spid="68646" grpId="0" animBg="1"/>
      <p:bldP spid="68646" grpId="1" animBg="1"/>
      <p:bldP spid="68647" grpId="0" animBg="1"/>
      <p:bldP spid="68647" grpId="1" animBg="1"/>
      <p:bldP spid="68648" grpId="0" animBg="1"/>
      <p:bldP spid="68648" grpId="1" animBg="1"/>
      <p:bldP spid="68649" grpId="0" animBg="1"/>
      <p:bldP spid="68649" grpId="1" animBg="1"/>
      <p:bldP spid="68650" grpId="0" animBg="1"/>
      <p:bldP spid="68650" grpId="1" animBg="1"/>
      <p:bldP spid="68651" grpId="0" animBg="1"/>
      <p:bldP spid="68651" grpId="1" animBg="1"/>
      <p:bldP spid="68652" grpId="0"/>
      <p:bldP spid="68653" grpId="0"/>
      <p:bldP spid="68654" grpId="0"/>
      <p:bldP spid="68655" grpId="0"/>
      <p:bldP spid="6865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19" descr="thuocdodo"/>
          <p:cNvPicPr preferRelativeResize="0"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00641">
            <a:off x="2106789" y="1341394"/>
            <a:ext cx="3810000" cy="24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3" name="Picture 19" descr="thuocdodo"/>
          <p:cNvPicPr preferRelativeResize="0"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1353">
            <a:off x="5766654" y="1191614"/>
            <a:ext cx="3810000" cy="24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242" name="Text Box 58"/>
          <p:cNvSpPr txBox="1">
            <a:spLocks noChangeArrowheads="1"/>
          </p:cNvSpPr>
          <p:nvPr/>
        </p:nvSpPr>
        <p:spPr bwMode="auto">
          <a:xfrm>
            <a:off x="215900" y="304800"/>
            <a:ext cx="35941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sz="2400" b="1" i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vi-VN" sz="2400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2400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2400" b="1" i="1" u="sng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243" name="Rectangle 59"/>
          <p:cNvSpPr>
            <a:spLocks noChangeArrowheads="1"/>
          </p:cNvSpPr>
          <p:nvPr/>
        </p:nvSpPr>
        <p:spPr bwMode="auto">
          <a:xfrm>
            <a:off x="609600" y="1143000"/>
            <a:ext cx="77692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em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sau: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244" name="Rectangle 60"/>
          <p:cNvSpPr>
            <a:spLocks noChangeArrowheads="1"/>
          </p:cNvSpPr>
          <p:nvPr/>
        </p:nvSpPr>
        <p:spPr bwMode="auto">
          <a:xfrm>
            <a:off x="801176" y="3940348"/>
            <a:ext cx="7769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Em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sút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8.42: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3202" name="Picture 18" descr="thuocdod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2110" y="1279466"/>
            <a:ext cx="3832258" cy="25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1099719" y="1945675"/>
            <a:ext cx="2000250" cy="1644239"/>
            <a:chOff x="1956" y="1375"/>
            <a:chExt cx="1260" cy="1166"/>
          </a:xfrm>
        </p:grpSpPr>
        <p:grpSp>
          <p:nvGrpSpPr>
            <p:cNvPr id="19503" name="Group 4"/>
            <p:cNvGrpSpPr>
              <a:grpSpLocks/>
            </p:cNvGrpSpPr>
            <p:nvPr/>
          </p:nvGrpSpPr>
          <p:grpSpPr bwMode="auto">
            <a:xfrm>
              <a:off x="2011" y="1452"/>
              <a:ext cx="1104" cy="841"/>
              <a:chOff x="402" y="558"/>
              <a:chExt cx="1104" cy="841"/>
            </a:xfrm>
          </p:grpSpPr>
          <p:sp>
            <p:nvSpPr>
              <p:cNvPr id="19507" name="Line 5"/>
              <p:cNvSpPr>
                <a:spLocks noChangeShapeType="1"/>
              </p:cNvSpPr>
              <p:nvPr/>
            </p:nvSpPr>
            <p:spPr bwMode="auto">
              <a:xfrm>
                <a:off x="402" y="1389"/>
                <a:ext cx="110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08" name="Line 6"/>
              <p:cNvSpPr>
                <a:spLocks noChangeShapeType="1"/>
              </p:cNvSpPr>
              <p:nvPr/>
            </p:nvSpPr>
            <p:spPr bwMode="auto">
              <a:xfrm flipV="1">
                <a:off x="402" y="558"/>
                <a:ext cx="308" cy="84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504" name="Text Box 10"/>
            <p:cNvSpPr txBox="1">
              <a:spLocks noChangeArrowheads="1"/>
            </p:cNvSpPr>
            <p:nvPr/>
          </p:nvSpPr>
          <p:spPr bwMode="auto">
            <a:xfrm>
              <a:off x="2093" y="1375"/>
              <a:ext cx="144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vi-VN" sz="1800" dirty="0">
                  <a:latin typeface="Arial" panose="020B0604020202020204" pitchFamily="34" charset="0"/>
                </a:rPr>
                <a:t>m</a:t>
              </a:r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9505" name="Text Box 11"/>
            <p:cNvSpPr txBox="1">
              <a:spLocks noChangeArrowheads="1"/>
            </p:cNvSpPr>
            <p:nvPr/>
          </p:nvSpPr>
          <p:spPr bwMode="auto">
            <a:xfrm>
              <a:off x="1956" y="2316"/>
              <a:ext cx="144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vi-VN" sz="1800" dirty="0">
                  <a:latin typeface="Arial" panose="020B0604020202020204" pitchFamily="34" charset="0"/>
                </a:rPr>
                <a:t>A</a:t>
              </a:r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9506" name="Text Box 12"/>
            <p:cNvSpPr txBox="1">
              <a:spLocks noChangeArrowheads="1"/>
            </p:cNvSpPr>
            <p:nvPr/>
          </p:nvSpPr>
          <p:spPr bwMode="auto">
            <a:xfrm>
              <a:off x="3072" y="2345"/>
              <a:ext cx="144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vi-VN" sz="1800" dirty="0">
                  <a:latin typeface="Arial" panose="020B0604020202020204" pitchFamily="34" charset="0"/>
                </a:rPr>
                <a:t>n</a:t>
              </a:r>
              <a:endParaRPr lang="en-US" sz="180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9490" name="Group 27"/>
          <p:cNvGrpSpPr>
            <a:grpSpLocks/>
          </p:cNvGrpSpPr>
          <p:nvPr/>
        </p:nvGrpSpPr>
        <p:grpSpPr bwMode="auto">
          <a:xfrm>
            <a:off x="3139129" y="2060529"/>
            <a:ext cx="2689225" cy="1428487"/>
            <a:chOff x="1289" y="1476"/>
            <a:chExt cx="1694" cy="1013"/>
          </a:xfrm>
        </p:grpSpPr>
        <p:grpSp>
          <p:nvGrpSpPr>
            <p:cNvPr id="19493" name="Group 28"/>
            <p:cNvGrpSpPr>
              <a:grpSpLocks/>
            </p:cNvGrpSpPr>
            <p:nvPr/>
          </p:nvGrpSpPr>
          <p:grpSpPr bwMode="auto">
            <a:xfrm>
              <a:off x="1377" y="1476"/>
              <a:ext cx="1527" cy="788"/>
              <a:chOff x="-232" y="582"/>
              <a:chExt cx="1527" cy="788"/>
            </a:xfrm>
          </p:grpSpPr>
          <p:sp>
            <p:nvSpPr>
              <p:cNvPr id="19497" name="Line 29"/>
              <p:cNvSpPr>
                <a:spLocks noChangeShapeType="1"/>
              </p:cNvSpPr>
              <p:nvPr/>
            </p:nvSpPr>
            <p:spPr bwMode="auto">
              <a:xfrm flipV="1">
                <a:off x="395" y="924"/>
                <a:ext cx="900" cy="44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98" name="Line 30"/>
              <p:cNvSpPr>
                <a:spLocks noChangeShapeType="1"/>
              </p:cNvSpPr>
              <p:nvPr/>
            </p:nvSpPr>
            <p:spPr bwMode="auto">
              <a:xfrm flipH="1" flipV="1">
                <a:off x="-232" y="582"/>
                <a:ext cx="634" cy="7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494" name="Text Box 31"/>
            <p:cNvSpPr txBox="1">
              <a:spLocks noChangeArrowheads="1"/>
            </p:cNvSpPr>
            <p:nvPr/>
          </p:nvSpPr>
          <p:spPr bwMode="auto">
            <a:xfrm>
              <a:off x="1289" y="1517"/>
              <a:ext cx="144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vi-VN" sz="1800" dirty="0">
                  <a:latin typeface="Arial" panose="020B0604020202020204" pitchFamily="34" charset="0"/>
                </a:rPr>
                <a:t>x</a:t>
              </a:r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9495" name="Text Box 32"/>
            <p:cNvSpPr txBox="1">
              <a:spLocks noChangeArrowheads="1"/>
            </p:cNvSpPr>
            <p:nvPr/>
          </p:nvSpPr>
          <p:spPr bwMode="auto">
            <a:xfrm>
              <a:off x="1956" y="2316"/>
              <a:ext cx="14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1800" dirty="0">
                  <a:latin typeface="Arial" panose="020B0604020202020204" pitchFamily="34" charset="0"/>
                </a:rPr>
                <a:t>O</a:t>
              </a:r>
            </a:p>
          </p:txBody>
        </p:sp>
        <p:sp>
          <p:nvSpPr>
            <p:cNvPr id="19496" name="Text Box 33"/>
            <p:cNvSpPr txBox="1">
              <a:spLocks noChangeArrowheads="1"/>
            </p:cNvSpPr>
            <p:nvPr/>
          </p:nvSpPr>
          <p:spPr bwMode="auto">
            <a:xfrm>
              <a:off x="2839" y="1835"/>
              <a:ext cx="144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vi-VN" sz="1800" dirty="0">
                  <a:latin typeface="Arial" panose="020B0604020202020204" pitchFamily="34" charset="0"/>
                </a:rPr>
                <a:t>z</a:t>
              </a:r>
              <a:endParaRPr lang="en-US" sz="1800" dirty="0">
                <a:latin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491" name="Text Box 34"/>
              <p:cNvSpPr txBox="1">
                <a:spLocks noChangeArrowheads="1"/>
              </p:cNvSpPr>
              <p:nvPr/>
            </p:nvSpPr>
            <p:spPr bwMode="auto">
              <a:xfrm>
                <a:off x="3991822" y="2125310"/>
                <a:ext cx="768350" cy="738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sz="1800" dirty="0" smtClean="0"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vi-VN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𝟎𝟖</m:t>
                        </m:r>
                      </m:e>
                      <m:sup>
                        <m:r>
                          <a:rPr lang="vi-V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𝒐</m:t>
                        </m:r>
                      </m:sup>
                    </m:sSup>
                  </m:oMath>
                </a14:m>
                <a:endParaRPr lang="en-US" sz="2400" b="1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491" name="Text 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91822" y="2125310"/>
                <a:ext cx="768350" cy="738664"/>
              </a:xfrm>
              <a:prstGeom prst="rect">
                <a:avLst/>
              </a:prstGeom>
              <a:blipFill>
                <a:blip r:embed="rId3"/>
                <a:stretch>
                  <a:fillRect l="-1587" r="-317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492" name="AutoShape 35"/>
          <p:cNvSpPr>
            <a:spLocks noChangeArrowheads="1"/>
          </p:cNvSpPr>
          <p:nvPr/>
        </p:nvSpPr>
        <p:spPr bwMode="auto">
          <a:xfrm rot="1688035">
            <a:off x="3958783" y="2817925"/>
            <a:ext cx="406400" cy="675464"/>
          </a:xfrm>
          <a:custGeom>
            <a:avLst/>
            <a:gdLst>
              <a:gd name="T0" fmla="*/ 3 w 21600"/>
              <a:gd name="T1" fmla="*/ 0 h 21600"/>
              <a:gd name="T2" fmla="*/ 1 w 21600"/>
              <a:gd name="T3" fmla="*/ 2 h 21600"/>
              <a:gd name="T4" fmla="*/ 3 w 21600"/>
              <a:gd name="T5" fmla="*/ 0 h 21600"/>
              <a:gd name="T6" fmla="*/ 4 w 21600"/>
              <a:gd name="T7" fmla="*/ 2 h 21600"/>
              <a:gd name="T8" fmla="*/ 0 60000 65536"/>
              <a:gd name="T9" fmla="*/ 0 60000 65536"/>
              <a:gd name="T10" fmla="*/ 0 60000 65536"/>
              <a:gd name="T11" fmla="*/ 0 60000 65536"/>
              <a:gd name="T12" fmla="*/ 2057 w 21600"/>
              <a:gd name="T13" fmla="*/ 0 h 21600"/>
              <a:gd name="T14" fmla="*/ 19543 w 21600"/>
              <a:gd name="T15" fmla="*/ 445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599" y="2750"/>
                </a:moveTo>
                <a:cubicBezTo>
                  <a:pt x="5579" y="979"/>
                  <a:pt x="8143" y="-1"/>
                  <a:pt x="10800" y="0"/>
                </a:cubicBezTo>
                <a:cubicBezTo>
                  <a:pt x="13456" y="0"/>
                  <a:pt x="16020" y="979"/>
                  <a:pt x="18000" y="2750"/>
                </a:cubicBezTo>
                <a:cubicBezTo>
                  <a:pt x="16020" y="979"/>
                  <a:pt x="13456" y="-1"/>
                  <a:pt x="10799" y="0"/>
                </a:cubicBezTo>
                <a:cubicBezTo>
                  <a:pt x="8143" y="0"/>
                  <a:pt x="5579" y="979"/>
                  <a:pt x="3599" y="2750"/>
                </a:cubicBezTo>
                <a:close/>
              </a:path>
            </a:pathLst>
          </a:custGeom>
          <a:solidFill>
            <a:schemeClr val="tx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481" name="Group 38"/>
          <p:cNvGrpSpPr>
            <a:grpSpLocks/>
          </p:cNvGrpSpPr>
          <p:nvPr/>
        </p:nvGrpSpPr>
        <p:grpSpPr bwMode="auto">
          <a:xfrm flipH="1">
            <a:off x="6330649" y="1769654"/>
            <a:ext cx="1627188" cy="1735899"/>
            <a:chOff x="1859" y="1332"/>
            <a:chExt cx="1025" cy="1231"/>
          </a:xfrm>
        </p:grpSpPr>
        <p:grpSp>
          <p:nvGrpSpPr>
            <p:cNvPr id="19484" name="Group 39"/>
            <p:cNvGrpSpPr>
              <a:grpSpLocks/>
            </p:cNvGrpSpPr>
            <p:nvPr/>
          </p:nvGrpSpPr>
          <p:grpSpPr bwMode="auto">
            <a:xfrm>
              <a:off x="2011" y="1529"/>
              <a:ext cx="863" cy="832"/>
              <a:chOff x="402" y="635"/>
              <a:chExt cx="863" cy="832"/>
            </a:xfrm>
          </p:grpSpPr>
          <p:sp>
            <p:nvSpPr>
              <p:cNvPr id="19488" name="Line 40"/>
              <p:cNvSpPr>
                <a:spLocks noChangeShapeType="1"/>
              </p:cNvSpPr>
              <p:nvPr/>
            </p:nvSpPr>
            <p:spPr bwMode="auto">
              <a:xfrm>
                <a:off x="402" y="1362"/>
                <a:ext cx="863" cy="10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89" name="Line 41"/>
              <p:cNvSpPr>
                <a:spLocks noChangeShapeType="1"/>
              </p:cNvSpPr>
              <p:nvPr/>
            </p:nvSpPr>
            <p:spPr bwMode="auto">
              <a:xfrm flipV="1">
                <a:off x="402" y="635"/>
                <a:ext cx="152" cy="72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485" name="Text Box 42"/>
            <p:cNvSpPr txBox="1">
              <a:spLocks noChangeArrowheads="1"/>
            </p:cNvSpPr>
            <p:nvPr/>
          </p:nvSpPr>
          <p:spPr bwMode="auto">
            <a:xfrm>
              <a:off x="2021" y="1332"/>
              <a:ext cx="144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vi-VN" sz="1800" dirty="0">
                  <a:latin typeface="Arial" panose="020B0604020202020204" pitchFamily="34" charset="0"/>
                </a:rPr>
                <a:t>x</a:t>
              </a:r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9486" name="Text Box 43"/>
            <p:cNvSpPr txBox="1">
              <a:spLocks noChangeArrowheads="1"/>
            </p:cNvSpPr>
            <p:nvPr/>
          </p:nvSpPr>
          <p:spPr bwMode="auto">
            <a:xfrm>
              <a:off x="1859" y="2274"/>
              <a:ext cx="144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vi-VN" sz="1800" dirty="0">
                  <a:latin typeface="Arial" panose="020B0604020202020204" pitchFamily="34" charset="0"/>
                </a:rPr>
                <a:t>M</a:t>
              </a:r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9487" name="Text Box 44"/>
            <p:cNvSpPr txBox="1">
              <a:spLocks noChangeArrowheads="1"/>
            </p:cNvSpPr>
            <p:nvPr/>
          </p:nvSpPr>
          <p:spPr bwMode="auto">
            <a:xfrm>
              <a:off x="2740" y="2367"/>
              <a:ext cx="144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vi-VN" sz="1800" dirty="0">
                  <a:latin typeface="Arial" panose="020B0604020202020204" pitchFamily="34" charset="0"/>
                </a:rPr>
                <a:t>y</a:t>
              </a:r>
              <a:endParaRPr lang="en-US" sz="1800" dirty="0">
                <a:latin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482" name="Text Box 45"/>
              <p:cNvSpPr txBox="1">
                <a:spLocks noChangeArrowheads="1"/>
              </p:cNvSpPr>
              <p:nvPr/>
            </p:nvSpPr>
            <p:spPr bwMode="auto">
              <a:xfrm flipH="1">
                <a:off x="6880578" y="2559837"/>
                <a:ext cx="5334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80</m:t>
                          </m:r>
                        </m:e>
                        <m:sup>
                          <m:r>
                            <a:rPr lang="vi-V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𝒐</m:t>
                          </m:r>
                        </m:sup>
                      </m:sSup>
                    </m:oMath>
                  </m:oMathPara>
                </a14:m>
                <a:endParaRPr lang="en-US" sz="2400" b="1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482" name="Text 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flipH="1">
                <a:off x="6880578" y="2559837"/>
                <a:ext cx="533400" cy="461665"/>
              </a:xfrm>
              <a:prstGeom prst="rect">
                <a:avLst/>
              </a:prstGeom>
              <a:blipFill>
                <a:blip r:embed="rId4"/>
                <a:stretch>
                  <a:fillRect l="-2299" r="-1149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483" name="AutoShape 46"/>
          <p:cNvSpPr>
            <a:spLocks noChangeArrowheads="1"/>
          </p:cNvSpPr>
          <p:nvPr/>
        </p:nvSpPr>
        <p:spPr bwMode="auto">
          <a:xfrm rot="17365226" flipH="1">
            <a:off x="7619997" y="2617243"/>
            <a:ext cx="358179" cy="781050"/>
          </a:xfrm>
          <a:custGeom>
            <a:avLst/>
            <a:gdLst>
              <a:gd name="T0" fmla="*/ 3 w 21600"/>
              <a:gd name="T1" fmla="*/ 0 h 21600"/>
              <a:gd name="T2" fmla="*/ 1 w 21600"/>
              <a:gd name="T3" fmla="*/ 2 h 21600"/>
              <a:gd name="T4" fmla="*/ 3 w 21600"/>
              <a:gd name="T5" fmla="*/ 0 h 21600"/>
              <a:gd name="T6" fmla="*/ 4 w 21600"/>
              <a:gd name="T7" fmla="*/ 2 h 21600"/>
              <a:gd name="T8" fmla="*/ 0 60000 65536"/>
              <a:gd name="T9" fmla="*/ 0 60000 65536"/>
              <a:gd name="T10" fmla="*/ 0 60000 65536"/>
              <a:gd name="T11" fmla="*/ 0 60000 65536"/>
              <a:gd name="T12" fmla="*/ 2057 w 21600"/>
              <a:gd name="T13" fmla="*/ 0 h 21600"/>
              <a:gd name="T14" fmla="*/ 19543 w 21600"/>
              <a:gd name="T15" fmla="*/ 445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599" y="2750"/>
                </a:moveTo>
                <a:cubicBezTo>
                  <a:pt x="5579" y="979"/>
                  <a:pt x="8143" y="-1"/>
                  <a:pt x="10800" y="0"/>
                </a:cubicBezTo>
                <a:cubicBezTo>
                  <a:pt x="13456" y="0"/>
                  <a:pt x="16020" y="979"/>
                  <a:pt x="18000" y="2750"/>
                </a:cubicBezTo>
                <a:cubicBezTo>
                  <a:pt x="16020" y="979"/>
                  <a:pt x="13456" y="-1"/>
                  <a:pt x="10799" y="0"/>
                </a:cubicBezTo>
                <a:cubicBezTo>
                  <a:pt x="8143" y="0"/>
                  <a:pt x="5579" y="979"/>
                  <a:pt x="3599" y="2750"/>
                </a:cubicBezTo>
                <a:close/>
              </a:path>
            </a:pathLst>
          </a:custGeom>
          <a:solidFill>
            <a:schemeClr val="tx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204" name="AutoShape 20"/>
          <p:cNvSpPr>
            <a:spLocks noChangeArrowheads="1"/>
          </p:cNvSpPr>
          <p:nvPr/>
        </p:nvSpPr>
        <p:spPr bwMode="auto">
          <a:xfrm rot="4234774">
            <a:off x="1177355" y="2895331"/>
            <a:ext cx="300661" cy="439718"/>
          </a:xfrm>
          <a:custGeom>
            <a:avLst/>
            <a:gdLst>
              <a:gd name="T0" fmla="*/ 6586008 w 21600"/>
              <a:gd name="T1" fmla="*/ 0 h 21600"/>
              <a:gd name="T2" fmla="*/ 2194719 w 21600"/>
              <a:gd name="T3" fmla="*/ 4141135 h 21600"/>
              <a:gd name="T4" fmla="*/ 6586008 w 21600"/>
              <a:gd name="T5" fmla="*/ 0 h 21600"/>
              <a:gd name="T6" fmla="*/ 10977298 w 21600"/>
              <a:gd name="T7" fmla="*/ 4141135 h 21600"/>
              <a:gd name="T8" fmla="*/ 0 60000 65536"/>
              <a:gd name="T9" fmla="*/ 0 60000 65536"/>
              <a:gd name="T10" fmla="*/ 0 60000 65536"/>
              <a:gd name="T11" fmla="*/ 0 60000 65536"/>
              <a:gd name="T12" fmla="*/ 2066 w 21600"/>
              <a:gd name="T13" fmla="*/ 0 h 21600"/>
              <a:gd name="T14" fmla="*/ 19534 w 21600"/>
              <a:gd name="T15" fmla="*/ 444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599" y="2750"/>
                </a:moveTo>
                <a:cubicBezTo>
                  <a:pt x="5579" y="979"/>
                  <a:pt x="8143" y="-1"/>
                  <a:pt x="10800" y="0"/>
                </a:cubicBezTo>
                <a:cubicBezTo>
                  <a:pt x="13456" y="0"/>
                  <a:pt x="16020" y="979"/>
                  <a:pt x="18000" y="2750"/>
                </a:cubicBezTo>
                <a:cubicBezTo>
                  <a:pt x="16020" y="979"/>
                  <a:pt x="13456" y="-1"/>
                  <a:pt x="10799" y="0"/>
                </a:cubicBezTo>
                <a:cubicBezTo>
                  <a:pt x="8143" y="0"/>
                  <a:pt x="5579" y="979"/>
                  <a:pt x="3599" y="2750"/>
                </a:cubicBezTo>
                <a:close/>
              </a:path>
            </a:pathLst>
          </a:custGeom>
          <a:solidFill>
            <a:schemeClr val="tx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205" name="Text Box 21"/>
              <p:cNvSpPr txBox="1">
                <a:spLocks noChangeArrowheads="1"/>
              </p:cNvSpPr>
              <p:nvPr/>
            </p:nvSpPr>
            <p:spPr bwMode="auto">
              <a:xfrm>
                <a:off x="1468019" y="2755007"/>
                <a:ext cx="5334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vi-VN" sz="2400" b="1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73</m:t>
                          </m:r>
                        </m:e>
                        <m:sup>
                          <m:r>
                            <a:rPr lang="vi-V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𝒐</m:t>
                          </m:r>
                        </m:sup>
                      </m:sSup>
                    </m:oMath>
                  </m:oMathPara>
                </a14:m>
                <a:endParaRPr lang="en-US" sz="2400" b="1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3205" name="Text 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68019" y="2755007"/>
                <a:ext cx="533400" cy="461665"/>
              </a:xfrm>
              <a:prstGeom prst="rect">
                <a:avLst/>
              </a:prstGeom>
              <a:blipFill>
                <a:blip r:embed="rId5"/>
                <a:stretch>
                  <a:fillRect l="-3448" r="-1494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Hình ảnh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2501" y="4499666"/>
            <a:ext cx="3838575" cy="1962150"/>
          </a:xfrm>
          <a:prstGeom prst="rect">
            <a:avLst/>
          </a:prstGeom>
        </p:spPr>
      </p:pic>
      <p:sp>
        <p:nvSpPr>
          <p:cNvPr id="7" name="Hình chữ nhật 6"/>
          <p:cNvSpPr/>
          <p:nvPr/>
        </p:nvSpPr>
        <p:spPr>
          <a:xfrm>
            <a:off x="2909998" y="6541445"/>
            <a:ext cx="1954189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8.42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" name="Picture 19" descr="thuocdodo"/>
          <p:cNvPicPr preferRelativeResize="0"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0690">
            <a:off x="5107607" y="4230837"/>
            <a:ext cx="3810000" cy="24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Nhóm 17"/>
          <p:cNvGrpSpPr/>
          <p:nvPr/>
        </p:nvGrpSpPr>
        <p:grpSpPr>
          <a:xfrm rot="21141348">
            <a:off x="7147262" y="5266503"/>
            <a:ext cx="1959588" cy="684212"/>
            <a:chOff x="2726200" y="5183188"/>
            <a:chExt cx="1959588" cy="684212"/>
          </a:xfrm>
        </p:grpSpPr>
        <p:cxnSp>
          <p:nvCxnSpPr>
            <p:cNvPr id="10" name="Đường nối Thẳng 9"/>
            <p:cNvCxnSpPr/>
            <p:nvPr/>
          </p:nvCxnSpPr>
          <p:spPr>
            <a:xfrm flipV="1">
              <a:off x="2726200" y="5471729"/>
              <a:ext cx="1959588" cy="39567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Đường nối Thẳng 13"/>
            <p:cNvCxnSpPr/>
            <p:nvPr/>
          </p:nvCxnSpPr>
          <p:spPr>
            <a:xfrm flipV="1">
              <a:off x="2726200" y="5183188"/>
              <a:ext cx="1160892" cy="68421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3" name="Nhóm 42"/>
          <p:cNvGrpSpPr/>
          <p:nvPr/>
        </p:nvGrpSpPr>
        <p:grpSpPr>
          <a:xfrm>
            <a:off x="2690944" y="5198546"/>
            <a:ext cx="1959588" cy="684212"/>
            <a:chOff x="2726200" y="5183188"/>
            <a:chExt cx="1959588" cy="684212"/>
          </a:xfrm>
        </p:grpSpPr>
        <p:cxnSp>
          <p:nvCxnSpPr>
            <p:cNvPr id="44" name="Đường nối Thẳng 43"/>
            <p:cNvCxnSpPr/>
            <p:nvPr/>
          </p:nvCxnSpPr>
          <p:spPr>
            <a:xfrm flipV="1">
              <a:off x="2726200" y="5471729"/>
              <a:ext cx="1959588" cy="39567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Đường nối Thẳng 44"/>
            <p:cNvCxnSpPr/>
            <p:nvPr/>
          </p:nvCxnSpPr>
          <p:spPr>
            <a:xfrm flipV="1">
              <a:off x="2726200" y="5183188"/>
              <a:ext cx="1160892" cy="68421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6" name="AutoShape 46"/>
          <p:cNvSpPr>
            <a:spLocks noChangeArrowheads="1"/>
          </p:cNvSpPr>
          <p:nvPr/>
        </p:nvSpPr>
        <p:spPr bwMode="auto">
          <a:xfrm rot="3688204" flipH="1">
            <a:off x="7323585" y="5644249"/>
            <a:ext cx="93945" cy="687405"/>
          </a:xfrm>
          <a:custGeom>
            <a:avLst/>
            <a:gdLst>
              <a:gd name="T0" fmla="*/ 3 w 21600"/>
              <a:gd name="T1" fmla="*/ 0 h 21600"/>
              <a:gd name="T2" fmla="*/ 1 w 21600"/>
              <a:gd name="T3" fmla="*/ 2 h 21600"/>
              <a:gd name="T4" fmla="*/ 3 w 21600"/>
              <a:gd name="T5" fmla="*/ 0 h 21600"/>
              <a:gd name="T6" fmla="*/ 4 w 21600"/>
              <a:gd name="T7" fmla="*/ 2 h 21600"/>
              <a:gd name="T8" fmla="*/ 0 60000 65536"/>
              <a:gd name="T9" fmla="*/ 0 60000 65536"/>
              <a:gd name="T10" fmla="*/ 0 60000 65536"/>
              <a:gd name="T11" fmla="*/ 0 60000 65536"/>
              <a:gd name="T12" fmla="*/ 2057 w 21600"/>
              <a:gd name="T13" fmla="*/ 0 h 21600"/>
              <a:gd name="T14" fmla="*/ 19543 w 21600"/>
              <a:gd name="T15" fmla="*/ 445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599" y="2750"/>
                </a:moveTo>
                <a:cubicBezTo>
                  <a:pt x="5579" y="979"/>
                  <a:pt x="8143" y="-1"/>
                  <a:pt x="10800" y="0"/>
                </a:cubicBezTo>
                <a:cubicBezTo>
                  <a:pt x="13456" y="0"/>
                  <a:pt x="16020" y="979"/>
                  <a:pt x="18000" y="2750"/>
                </a:cubicBezTo>
                <a:cubicBezTo>
                  <a:pt x="16020" y="979"/>
                  <a:pt x="13456" y="-1"/>
                  <a:pt x="10799" y="0"/>
                </a:cubicBezTo>
                <a:cubicBezTo>
                  <a:pt x="8143" y="0"/>
                  <a:pt x="5579" y="979"/>
                  <a:pt x="3599" y="2750"/>
                </a:cubicBezTo>
                <a:close/>
              </a:path>
            </a:pathLst>
          </a:custGeom>
          <a:solidFill>
            <a:schemeClr val="tx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ình chữ nhật 2"/>
              <p:cNvSpPr/>
              <p:nvPr/>
            </p:nvSpPr>
            <p:spPr>
              <a:xfrm>
                <a:off x="7759265" y="5368535"/>
                <a:ext cx="74257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vi-VN" sz="2400" b="1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en-US" sz="2400" b="1" dirty="0"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vi-V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𝒐</m:t>
                          </m:r>
                        </m:sup>
                      </m:sSup>
                    </m:oMath>
                  </m:oMathPara>
                </a14:m>
                <a:endParaRPr lang="en-US" sz="2400" b="1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Hình chữ nhật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9265" y="5368535"/>
                <a:ext cx="742576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2873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3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3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3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3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3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3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3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3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3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3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3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9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9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93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3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3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242" grpId="0"/>
      <p:bldP spid="93243" grpId="0"/>
      <p:bldP spid="93244" grpId="0"/>
      <p:bldP spid="19491" grpId="0"/>
      <p:bldP spid="19492" grpId="0" animBg="1"/>
      <p:bldP spid="19482" grpId="0"/>
      <p:bldP spid="19483" grpId="0" animBg="1"/>
      <p:bldP spid="93204" grpId="0" animBg="1"/>
      <p:bldP spid="93205" grpId="0"/>
      <p:bldP spid="7" grpId="0"/>
      <p:bldP spid="46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203" name="Picture 19" descr="thuocdodo"/>
          <p:cNvPicPr preferRelativeResize="0"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458" y="4105269"/>
            <a:ext cx="3810000" cy="24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2" name="Picture 18" descr="thuocdod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2" y="4067887"/>
            <a:ext cx="3832258" cy="25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3205" name="Text Box 21"/>
              <p:cNvSpPr txBox="1">
                <a:spLocks noChangeArrowheads="1"/>
              </p:cNvSpPr>
              <p:nvPr/>
            </p:nvSpPr>
            <p:spPr bwMode="auto">
              <a:xfrm>
                <a:off x="2588895" y="5561716"/>
                <a:ext cx="533400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vi-VN" sz="2000" b="1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35</m:t>
                          </m:r>
                        </m:e>
                        <m:sup>
                          <m:r>
                            <a:rPr lang="vi-VN" sz="2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𝒐</m:t>
                          </m:r>
                        </m:sup>
                      </m:sSup>
                    </m:oMath>
                  </m:oMathPara>
                </a14:m>
                <a:endParaRPr lang="en-US" sz="2000" b="1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3205" name="Text 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88895" y="5561716"/>
                <a:ext cx="533400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463" name="Group 7"/>
          <p:cNvGrpSpPr>
            <a:grpSpLocks/>
          </p:cNvGrpSpPr>
          <p:nvPr/>
        </p:nvGrpSpPr>
        <p:grpSpPr bwMode="auto">
          <a:xfrm flipH="1">
            <a:off x="4849813" y="4740137"/>
            <a:ext cx="2286000" cy="1246326"/>
            <a:chOff x="402" y="450"/>
            <a:chExt cx="1440" cy="912"/>
          </a:xfrm>
        </p:grpSpPr>
        <p:sp>
          <p:nvSpPr>
            <p:cNvPr id="19501" name="Line 8"/>
            <p:cNvSpPr>
              <a:spLocks noChangeShapeType="1"/>
            </p:cNvSpPr>
            <p:nvPr/>
          </p:nvSpPr>
          <p:spPr bwMode="auto">
            <a:xfrm>
              <a:off x="402" y="1362"/>
              <a:ext cx="1440" cy="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02" name="Line 9"/>
            <p:cNvSpPr>
              <a:spLocks noChangeShapeType="1"/>
            </p:cNvSpPr>
            <p:nvPr/>
          </p:nvSpPr>
          <p:spPr bwMode="auto">
            <a:xfrm flipV="1">
              <a:off x="402" y="450"/>
              <a:ext cx="1104" cy="912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64" name="Text Box 13"/>
          <p:cNvSpPr txBox="1">
            <a:spLocks noChangeArrowheads="1"/>
          </p:cNvSpPr>
          <p:nvPr/>
        </p:nvSpPr>
        <p:spPr bwMode="auto">
          <a:xfrm>
            <a:off x="5116513" y="5967413"/>
            <a:ext cx="228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1800" dirty="0">
                <a:solidFill>
                  <a:srgbClr val="800000"/>
                </a:solidFill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19465" name="Text Box 14"/>
          <p:cNvSpPr txBox="1">
            <a:spLocks noChangeArrowheads="1"/>
          </p:cNvSpPr>
          <p:nvPr/>
        </p:nvSpPr>
        <p:spPr bwMode="auto">
          <a:xfrm>
            <a:off x="7192963" y="6062663"/>
            <a:ext cx="228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1800" dirty="0">
                <a:solidFill>
                  <a:srgbClr val="800000"/>
                </a:solidFill>
                <a:latin typeface="Times New Roman" panose="02020603050405020304" pitchFamily="18" charset="0"/>
              </a:rPr>
              <a:t>I</a:t>
            </a:r>
          </a:p>
        </p:txBody>
      </p:sp>
      <p:sp>
        <p:nvSpPr>
          <p:cNvPr id="19466" name="Text Box 15"/>
          <p:cNvSpPr txBox="1">
            <a:spLocks noChangeArrowheads="1"/>
          </p:cNvSpPr>
          <p:nvPr/>
        </p:nvSpPr>
        <p:spPr bwMode="auto">
          <a:xfrm>
            <a:off x="5668963" y="4548188"/>
            <a:ext cx="228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1800" dirty="0">
                <a:solidFill>
                  <a:srgbClr val="800000"/>
                </a:solidFill>
                <a:latin typeface="Arial" panose="020B0604020202020204" pitchFamily="34" charset="0"/>
              </a:rPr>
              <a:t>v</a:t>
            </a:r>
          </a:p>
        </p:txBody>
      </p:sp>
      <p:grpSp>
        <p:nvGrpSpPr>
          <p:cNvPr id="5" name="Group 48"/>
          <p:cNvGrpSpPr>
            <a:grpSpLocks/>
          </p:cNvGrpSpPr>
          <p:nvPr/>
        </p:nvGrpSpPr>
        <p:grpSpPr bwMode="auto">
          <a:xfrm>
            <a:off x="6053140" y="5575304"/>
            <a:ext cx="1319213" cy="482601"/>
            <a:chOff x="3698" y="1175"/>
            <a:chExt cx="831" cy="30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499" name="Text Box 26"/>
                <p:cNvSpPr txBox="1">
                  <a:spLocks noChangeArrowheads="1"/>
                </p:cNvSpPr>
                <p:nvPr/>
              </p:nvSpPr>
              <p:spPr bwMode="auto">
                <a:xfrm flipH="1">
                  <a:off x="3698" y="1175"/>
                  <a:ext cx="336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317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0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vi-VN" sz="2000" b="1" i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35</m:t>
                            </m:r>
                          </m:e>
                          <m:sup>
                            <m:r>
                              <a:rPr lang="vi-VN" sz="20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𝒐</m:t>
                            </m:r>
                          </m:sup>
                        </m:sSup>
                      </m:oMath>
                    </m:oMathPara>
                  </a14:m>
                  <a:endParaRPr lang="en-US" sz="2000" b="1" dirty="0">
                    <a:solidFill>
                      <a:srgbClr val="800000"/>
                    </a:solidFill>
                    <a:latin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9499" name="Text 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 flipH="1">
                  <a:off x="3698" y="1175"/>
                  <a:ext cx="336" cy="25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17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500" name="AutoShape 25"/>
            <p:cNvSpPr>
              <a:spLocks noChangeArrowheads="1"/>
            </p:cNvSpPr>
            <p:nvPr/>
          </p:nvSpPr>
          <p:spPr bwMode="auto">
            <a:xfrm rot="17365226" flipH="1">
              <a:off x="4179" y="1130"/>
              <a:ext cx="171" cy="528"/>
            </a:xfrm>
            <a:custGeom>
              <a:avLst/>
              <a:gdLst>
                <a:gd name="T0" fmla="*/ 3 w 21600"/>
                <a:gd name="T1" fmla="*/ 0 h 21600"/>
                <a:gd name="T2" fmla="*/ 1 w 21600"/>
                <a:gd name="T3" fmla="*/ 2 h 21600"/>
                <a:gd name="T4" fmla="*/ 3 w 21600"/>
                <a:gd name="T5" fmla="*/ 0 h 21600"/>
                <a:gd name="T6" fmla="*/ 4 w 21600"/>
                <a:gd name="T7" fmla="*/ 2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057 w 21600"/>
                <a:gd name="T13" fmla="*/ 0 h 21600"/>
                <a:gd name="T14" fmla="*/ 19543 w 21600"/>
                <a:gd name="T15" fmla="*/ 445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3599" y="2750"/>
                  </a:moveTo>
                  <a:cubicBezTo>
                    <a:pt x="5579" y="979"/>
                    <a:pt x="8143" y="-1"/>
                    <a:pt x="10800" y="0"/>
                  </a:cubicBezTo>
                  <a:cubicBezTo>
                    <a:pt x="13456" y="0"/>
                    <a:pt x="16020" y="979"/>
                    <a:pt x="18000" y="2750"/>
                  </a:cubicBezTo>
                  <a:cubicBezTo>
                    <a:pt x="16020" y="979"/>
                    <a:pt x="13456" y="-1"/>
                    <a:pt x="10799" y="0"/>
                  </a:cubicBezTo>
                  <a:cubicBezTo>
                    <a:pt x="8143" y="0"/>
                    <a:pt x="5579" y="979"/>
                    <a:pt x="3599" y="2750"/>
                  </a:cubicBezTo>
                  <a:close/>
                </a:path>
              </a:pathLst>
            </a:custGeom>
            <a:solidFill>
              <a:schemeClr val="tx1"/>
            </a:solidFill>
            <a:ln w="2857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36"/>
          <p:cNvGrpSpPr>
            <a:grpSpLocks/>
          </p:cNvGrpSpPr>
          <p:nvPr/>
        </p:nvGrpSpPr>
        <p:grpSpPr bwMode="auto">
          <a:xfrm>
            <a:off x="1833565" y="4519612"/>
            <a:ext cx="2466975" cy="1817688"/>
            <a:chOff x="1098" y="474"/>
            <a:chExt cx="1554" cy="1289"/>
          </a:xfrm>
        </p:grpSpPr>
        <p:grpSp>
          <p:nvGrpSpPr>
            <p:cNvPr id="19490" name="Group 27"/>
            <p:cNvGrpSpPr>
              <a:grpSpLocks/>
            </p:cNvGrpSpPr>
            <p:nvPr/>
          </p:nvGrpSpPr>
          <p:grpSpPr bwMode="auto">
            <a:xfrm>
              <a:off x="1152" y="474"/>
              <a:ext cx="1500" cy="1289"/>
              <a:chOff x="1956" y="1200"/>
              <a:chExt cx="1500" cy="1289"/>
            </a:xfrm>
          </p:grpSpPr>
          <p:grpSp>
            <p:nvGrpSpPr>
              <p:cNvPr id="19493" name="Group 28"/>
              <p:cNvGrpSpPr>
                <a:grpSpLocks/>
              </p:cNvGrpSpPr>
              <p:nvPr/>
            </p:nvGrpSpPr>
            <p:grpSpPr bwMode="auto">
              <a:xfrm>
                <a:off x="2011" y="1344"/>
                <a:ext cx="1440" cy="912"/>
                <a:chOff x="402" y="450"/>
                <a:chExt cx="1440" cy="912"/>
              </a:xfrm>
            </p:grpSpPr>
            <p:sp>
              <p:nvSpPr>
                <p:cNvPr id="19497" name="Line 29"/>
                <p:cNvSpPr>
                  <a:spLocks noChangeShapeType="1"/>
                </p:cNvSpPr>
                <p:nvPr/>
              </p:nvSpPr>
              <p:spPr bwMode="auto">
                <a:xfrm>
                  <a:off x="402" y="1362"/>
                  <a:ext cx="144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498" name="Line 30"/>
                <p:cNvSpPr>
                  <a:spLocks noChangeShapeType="1"/>
                </p:cNvSpPr>
                <p:nvPr/>
              </p:nvSpPr>
              <p:spPr bwMode="auto">
                <a:xfrm flipV="1">
                  <a:off x="402" y="450"/>
                  <a:ext cx="1104" cy="91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9494" name="Text Box 31"/>
              <p:cNvSpPr txBox="1">
                <a:spLocks noChangeArrowheads="1"/>
              </p:cNvSpPr>
              <p:nvPr/>
            </p:nvSpPr>
            <p:spPr bwMode="auto">
              <a:xfrm>
                <a:off x="2928" y="1200"/>
                <a:ext cx="14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sz="1800">
                    <a:latin typeface="Arial" panose="020B0604020202020204" pitchFamily="34" charset="0"/>
                  </a:rPr>
                  <a:t>y</a:t>
                </a:r>
              </a:p>
            </p:txBody>
          </p:sp>
          <p:sp>
            <p:nvSpPr>
              <p:cNvPr id="19495" name="Text Box 32"/>
              <p:cNvSpPr txBox="1">
                <a:spLocks noChangeArrowheads="1"/>
              </p:cNvSpPr>
              <p:nvPr/>
            </p:nvSpPr>
            <p:spPr bwMode="auto">
              <a:xfrm>
                <a:off x="1956" y="2316"/>
                <a:ext cx="14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sz="1800">
                    <a:latin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19496" name="Text Box 33"/>
              <p:cNvSpPr txBox="1">
                <a:spLocks noChangeArrowheads="1"/>
              </p:cNvSpPr>
              <p:nvPr/>
            </p:nvSpPr>
            <p:spPr bwMode="auto">
              <a:xfrm>
                <a:off x="3312" y="2304"/>
                <a:ext cx="14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sz="1800">
                    <a:latin typeface="Arial" panose="020B0604020202020204" pitchFamily="34" charset="0"/>
                  </a:rPr>
                  <a:t>x</a:t>
                </a:r>
              </a:p>
            </p:txBody>
          </p:sp>
        </p:grpSp>
        <p:sp>
          <p:nvSpPr>
            <p:cNvPr id="19492" name="AutoShape 35"/>
            <p:cNvSpPr>
              <a:spLocks noChangeArrowheads="1"/>
            </p:cNvSpPr>
            <p:nvPr/>
          </p:nvSpPr>
          <p:spPr bwMode="auto">
            <a:xfrm rot="4234774">
              <a:off x="1244" y="1234"/>
              <a:ext cx="215" cy="508"/>
            </a:xfrm>
            <a:custGeom>
              <a:avLst/>
              <a:gdLst>
                <a:gd name="T0" fmla="*/ 3 w 21600"/>
                <a:gd name="T1" fmla="*/ 0 h 21600"/>
                <a:gd name="T2" fmla="*/ 1 w 21600"/>
                <a:gd name="T3" fmla="*/ 2 h 21600"/>
                <a:gd name="T4" fmla="*/ 3 w 21600"/>
                <a:gd name="T5" fmla="*/ 0 h 21600"/>
                <a:gd name="T6" fmla="*/ 4 w 21600"/>
                <a:gd name="T7" fmla="*/ 2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057 w 21600"/>
                <a:gd name="T13" fmla="*/ 0 h 21600"/>
                <a:gd name="T14" fmla="*/ 19543 w 21600"/>
                <a:gd name="T15" fmla="*/ 445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3599" y="2750"/>
                  </a:moveTo>
                  <a:cubicBezTo>
                    <a:pt x="5579" y="979"/>
                    <a:pt x="8143" y="-1"/>
                    <a:pt x="10800" y="0"/>
                  </a:cubicBezTo>
                  <a:cubicBezTo>
                    <a:pt x="13456" y="0"/>
                    <a:pt x="16020" y="979"/>
                    <a:pt x="18000" y="2750"/>
                  </a:cubicBezTo>
                  <a:cubicBezTo>
                    <a:pt x="16020" y="979"/>
                    <a:pt x="13456" y="-1"/>
                    <a:pt x="10799" y="0"/>
                  </a:cubicBezTo>
                  <a:cubicBezTo>
                    <a:pt x="8143" y="0"/>
                    <a:pt x="5579" y="979"/>
                    <a:pt x="3599" y="2750"/>
                  </a:cubicBezTo>
                  <a:close/>
                </a:path>
              </a:pathLst>
            </a:custGeom>
            <a:solidFill>
              <a:schemeClr val="tx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3242" name="Text Box 58"/>
          <p:cNvSpPr txBox="1">
            <a:spLocks noChangeArrowheads="1"/>
          </p:cNvSpPr>
          <p:nvPr/>
        </p:nvSpPr>
        <p:spPr bwMode="auto">
          <a:xfrm>
            <a:off x="215900" y="304800"/>
            <a:ext cx="35941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sz="2400" b="1" i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vi-VN" sz="2400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r>
              <a:rPr lang="en-US" sz="24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2 </a:t>
            </a:r>
            <a:r>
              <a:rPr lang="en-US" sz="2400" b="1" i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sz="2400" b="1" i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243" name="Rectangle 59"/>
          <p:cNvSpPr>
            <a:spLocks noChangeArrowheads="1"/>
          </p:cNvSpPr>
          <p:nvPr/>
        </p:nvSpPr>
        <p:spPr bwMode="auto">
          <a:xfrm>
            <a:off x="609600" y="1143000"/>
            <a:ext cx="7769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So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3244" name="Rectangle 60"/>
          <p:cNvSpPr>
            <a:spLocks noChangeArrowheads="1"/>
          </p:cNvSpPr>
          <p:nvPr/>
        </p:nvSpPr>
        <p:spPr bwMode="auto">
          <a:xfrm>
            <a:off x="609600" y="2362200"/>
            <a:ext cx="7769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2" name="Group 81"/>
          <p:cNvGrpSpPr>
            <a:grpSpLocks/>
          </p:cNvGrpSpPr>
          <p:nvPr/>
        </p:nvGrpSpPr>
        <p:grpSpPr bwMode="auto">
          <a:xfrm>
            <a:off x="3455988" y="3382963"/>
            <a:ext cx="2630488" cy="496887"/>
            <a:chOff x="2177" y="2131"/>
            <a:chExt cx="1657" cy="313"/>
          </a:xfrm>
        </p:grpSpPr>
        <p:sp>
          <p:nvSpPr>
            <p:cNvPr id="19474" name="Text Box 62"/>
            <p:cNvSpPr txBox="1">
              <a:spLocks noChangeArrowheads="1"/>
            </p:cNvSpPr>
            <p:nvPr/>
          </p:nvSpPr>
          <p:spPr bwMode="auto">
            <a:xfrm>
              <a:off x="2177" y="2153"/>
              <a:ext cx="163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Ký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xOy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uIv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9475" name="Group 63"/>
            <p:cNvGrpSpPr>
              <a:grpSpLocks/>
            </p:cNvGrpSpPr>
            <p:nvPr/>
          </p:nvGrpSpPr>
          <p:grpSpPr bwMode="auto">
            <a:xfrm>
              <a:off x="2854" y="2131"/>
              <a:ext cx="384" cy="62"/>
              <a:chOff x="2832" y="3264"/>
              <a:chExt cx="288" cy="48"/>
            </a:xfrm>
          </p:grpSpPr>
          <p:sp>
            <p:nvSpPr>
              <p:cNvPr id="19479" name="Line 64"/>
              <p:cNvSpPr>
                <a:spLocks noChangeShapeType="1"/>
              </p:cNvSpPr>
              <p:nvPr/>
            </p:nvSpPr>
            <p:spPr bwMode="auto">
              <a:xfrm flipV="1">
                <a:off x="2832" y="3264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cs typeface="Times New Roman" panose="02020603050405020304" pitchFamily="18" charset="0"/>
                </a:endParaRPr>
              </a:p>
            </p:txBody>
          </p:sp>
          <p:sp>
            <p:nvSpPr>
              <p:cNvPr id="19480" name="Line 65"/>
              <p:cNvSpPr>
                <a:spLocks noChangeShapeType="1"/>
              </p:cNvSpPr>
              <p:nvPr/>
            </p:nvSpPr>
            <p:spPr bwMode="auto">
              <a:xfrm>
                <a:off x="2976" y="3264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9476" name="Group 77"/>
            <p:cNvGrpSpPr>
              <a:grpSpLocks/>
            </p:cNvGrpSpPr>
            <p:nvPr/>
          </p:nvGrpSpPr>
          <p:grpSpPr bwMode="auto">
            <a:xfrm>
              <a:off x="3450" y="2131"/>
              <a:ext cx="384" cy="62"/>
              <a:chOff x="2832" y="3264"/>
              <a:chExt cx="288" cy="48"/>
            </a:xfrm>
          </p:grpSpPr>
          <p:sp>
            <p:nvSpPr>
              <p:cNvPr id="19477" name="Line 78"/>
              <p:cNvSpPr>
                <a:spLocks noChangeShapeType="1"/>
              </p:cNvSpPr>
              <p:nvPr/>
            </p:nvSpPr>
            <p:spPr bwMode="auto">
              <a:xfrm flipV="1">
                <a:off x="2832" y="3264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cs typeface="Times New Roman" panose="02020603050405020304" pitchFamily="18" charset="0"/>
                </a:endParaRPr>
              </a:p>
            </p:txBody>
          </p:sp>
          <p:sp>
            <p:nvSpPr>
              <p:cNvPr id="19478" name="Line 79"/>
              <p:cNvSpPr>
                <a:spLocks noChangeShapeType="1"/>
              </p:cNvSpPr>
              <p:nvPr/>
            </p:nvSpPr>
            <p:spPr bwMode="auto">
              <a:xfrm>
                <a:off x="2976" y="3264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829451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3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3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3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93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93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93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93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93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93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3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3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93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93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93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205" grpId="0"/>
      <p:bldP spid="93205" grpId="1"/>
      <p:bldP spid="93205" grpId="2"/>
      <p:bldP spid="19464" grpId="0"/>
      <p:bldP spid="19465" grpId="0"/>
      <p:bldP spid="19466" grpId="0"/>
      <p:bldP spid="93242" grpId="0"/>
      <p:bldP spid="93243" grpId="0"/>
      <p:bldP spid="932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1" name="Picture 3" descr="thuocdod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333750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50" name="Picture 42" descr="thuocdod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352800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Nhóm 2"/>
          <p:cNvGrpSpPr/>
          <p:nvPr/>
        </p:nvGrpSpPr>
        <p:grpSpPr>
          <a:xfrm>
            <a:off x="685800" y="3505200"/>
            <a:ext cx="8150225" cy="2024063"/>
            <a:chOff x="685800" y="3505200"/>
            <a:chExt cx="8150225" cy="2024063"/>
          </a:xfrm>
        </p:grpSpPr>
        <p:sp>
          <p:nvSpPr>
            <p:cNvPr id="20483" name="Line 6"/>
            <p:cNvSpPr>
              <a:spLocks noChangeShapeType="1"/>
            </p:cNvSpPr>
            <p:nvPr/>
          </p:nvSpPr>
          <p:spPr bwMode="auto">
            <a:xfrm>
              <a:off x="2201863" y="5140325"/>
              <a:ext cx="2057400" cy="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4" name="Line 7"/>
            <p:cNvSpPr>
              <a:spLocks noChangeShapeType="1"/>
            </p:cNvSpPr>
            <p:nvPr/>
          </p:nvSpPr>
          <p:spPr bwMode="auto">
            <a:xfrm flipH="1" flipV="1">
              <a:off x="685800" y="3981449"/>
              <a:ext cx="1516063" cy="115887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5" name="Text Box 8"/>
            <p:cNvSpPr txBox="1">
              <a:spLocks noChangeArrowheads="1"/>
            </p:cNvSpPr>
            <p:nvPr/>
          </p:nvSpPr>
          <p:spPr bwMode="auto">
            <a:xfrm>
              <a:off x="762000" y="3611563"/>
              <a:ext cx="228600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1800">
                  <a:solidFill>
                    <a:srgbClr val="FF00FF"/>
                  </a:solidFill>
                  <a:latin typeface="Arial" panose="020B0604020202020204" pitchFamily="34" charset="0"/>
                </a:rPr>
                <a:t>s</a:t>
              </a:r>
            </a:p>
          </p:txBody>
        </p:sp>
        <p:sp>
          <p:nvSpPr>
            <p:cNvPr id="20486" name="Text Box 9"/>
            <p:cNvSpPr txBox="1">
              <a:spLocks noChangeArrowheads="1"/>
            </p:cNvSpPr>
            <p:nvPr/>
          </p:nvSpPr>
          <p:spPr bwMode="auto">
            <a:xfrm>
              <a:off x="2114550" y="5235575"/>
              <a:ext cx="2286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1800" dirty="0">
                  <a:solidFill>
                    <a:srgbClr val="FF00FF"/>
                  </a:solidFill>
                  <a:latin typeface="Arial" panose="020B0604020202020204" pitchFamily="34" charset="0"/>
                </a:rPr>
                <a:t>O</a:t>
              </a:r>
            </a:p>
          </p:txBody>
        </p:sp>
        <p:sp>
          <p:nvSpPr>
            <p:cNvPr id="20487" name="Text Box 10"/>
            <p:cNvSpPr txBox="1">
              <a:spLocks noChangeArrowheads="1"/>
            </p:cNvSpPr>
            <p:nvPr/>
          </p:nvSpPr>
          <p:spPr bwMode="auto">
            <a:xfrm>
              <a:off x="4038600" y="5216525"/>
              <a:ext cx="2286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1800" dirty="0">
                  <a:solidFill>
                    <a:srgbClr val="FF00FF"/>
                  </a:solidFill>
                  <a:latin typeface="Arial" panose="020B0604020202020204" pitchFamily="34" charset="0"/>
                </a:rPr>
                <a:t>t</a:t>
              </a:r>
            </a:p>
          </p:txBody>
        </p:sp>
        <p:sp>
          <p:nvSpPr>
            <p:cNvPr id="20489" name="Line 43"/>
            <p:cNvSpPr>
              <a:spLocks noChangeShapeType="1"/>
            </p:cNvSpPr>
            <p:nvPr/>
          </p:nvSpPr>
          <p:spPr bwMode="auto">
            <a:xfrm>
              <a:off x="6542088" y="5159375"/>
              <a:ext cx="2038350" cy="9525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0" name="Line 44"/>
            <p:cNvSpPr>
              <a:spLocks noChangeShapeType="1"/>
            </p:cNvSpPr>
            <p:nvPr/>
          </p:nvSpPr>
          <p:spPr bwMode="auto">
            <a:xfrm flipV="1">
              <a:off x="6542088" y="4028678"/>
              <a:ext cx="1611312" cy="1120775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1" name="Text Box 45"/>
            <p:cNvSpPr txBox="1">
              <a:spLocks noChangeArrowheads="1"/>
            </p:cNvSpPr>
            <p:nvPr/>
          </p:nvSpPr>
          <p:spPr bwMode="auto">
            <a:xfrm>
              <a:off x="7772400" y="3505200"/>
              <a:ext cx="2286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1800">
                  <a:solidFill>
                    <a:srgbClr val="FF00FF"/>
                  </a:solidFill>
                  <a:latin typeface="Arial" panose="020B0604020202020204" pitchFamily="34" charset="0"/>
                </a:rPr>
                <a:t>q</a:t>
              </a:r>
            </a:p>
          </p:txBody>
        </p:sp>
        <p:sp>
          <p:nvSpPr>
            <p:cNvPr id="20492" name="Text Box 46"/>
            <p:cNvSpPr txBox="1">
              <a:spLocks noChangeArrowheads="1"/>
            </p:cNvSpPr>
            <p:nvPr/>
          </p:nvSpPr>
          <p:spPr bwMode="auto">
            <a:xfrm>
              <a:off x="6454775" y="5254625"/>
              <a:ext cx="2286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1800">
                  <a:solidFill>
                    <a:srgbClr val="FF00FF"/>
                  </a:solidFill>
                  <a:latin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20493" name="Text Box 47"/>
            <p:cNvSpPr txBox="1">
              <a:spLocks noChangeArrowheads="1"/>
            </p:cNvSpPr>
            <p:nvPr/>
          </p:nvSpPr>
          <p:spPr bwMode="auto">
            <a:xfrm>
              <a:off x="8607425" y="5235575"/>
              <a:ext cx="2286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1800">
                  <a:solidFill>
                    <a:srgbClr val="FF00FF"/>
                  </a:solidFill>
                  <a:latin typeface="Arial" panose="020B0604020202020204" pitchFamily="34" charset="0"/>
                </a:rPr>
                <a:t>p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4257" name="Text Box 49"/>
              <p:cNvSpPr txBox="1">
                <a:spLocks noChangeArrowheads="1"/>
              </p:cNvSpPr>
              <p:nvPr/>
            </p:nvSpPr>
            <p:spPr bwMode="auto">
              <a:xfrm flipH="1">
                <a:off x="7239000" y="4648200"/>
                <a:ext cx="533400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vi-VN" sz="2000" b="1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35</m:t>
                          </m:r>
                        </m:e>
                        <m:sup>
                          <m:r>
                            <a:rPr lang="vi-VN" sz="2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𝒐</m:t>
                          </m:r>
                        </m:sup>
                      </m:sSup>
                    </m:oMath>
                  </m:oMathPara>
                </a14:m>
                <a:endParaRPr lang="en-US" sz="2000" b="1" dirty="0">
                  <a:solidFill>
                    <a:srgbClr val="FF00FF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4257" name="Text 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flipH="1">
                <a:off x="7239000" y="4648200"/>
                <a:ext cx="533400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258" name="AutoShape 50"/>
          <p:cNvSpPr>
            <a:spLocks noChangeArrowheads="1"/>
          </p:cNvSpPr>
          <p:nvPr/>
        </p:nvSpPr>
        <p:spPr bwMode="auto">
          <a:xfrm rot="4222570" flipH="1">
            <a:off x="6672761" y="4688430"/>
            <a:ext cx="328217" cy="793337"/>
          </a:xfrm>
          <a:custGeom>
            <a:avLst/>
            <a:gdLst>
              <a:gd name="T0" fmla="*/ 6586008 w 21600"/>
              <a:gd name="T1" fmla="*/ 0 h 21600"/>
              <a:gd name="T2" fmla="*/ 1603805 w 21600"/>
              <a:gd name="T3" fmla="*/ 5625952 h 21600"/>
              <a:gd name="T4" fmla="*/ 6586008 w 21600"/>
              <a:gd name="T5" fmla="*/ 0 h 21600"/>
              <a:gd name="T6" fmla="*/ 11568211 w 21600"/>
              <a:gd name="T7" fmla="*/ 5625952 h 21600"/>
              <a:gd name="T8" fmla="*/ 0 60000 65536"/>
              <a:gd name="T9" fmla="*/ 0 60000 65536"/>
              <a:gd name="T10" fmla="*/ 0 60000 65536"/>
              <a:gd name="T11" fmla="*/ 0 60000 65536"/>
              <a:gd name="T12" fmla="*/ 1265 w 21600"/>
              <a:gd name="T13" fmla="*/ 0 h 21600"/>
              <a:gd name="T14" fmla="*/ 20335 w 21600"/>
              <a:gd name="T15" fmla="*/ 572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630" y="3736"/>
                </a:moveTo>
                <a:cubicBezTo>
                  <a:pt x="4681" y="1363"/>
                  <a:pt x="7663" y="-1"/>
                  <a:pt x="10800" y="0"/>
                </a:cubicBezTo>
                <a:cubicBezTo>
                  <a:pt x="13936" y="0"/>
                  <a:pt x="16918" y="1363"/>
                  <a:pt x="18969" y="3736"/>
                </a:cubicBezTo>
                <a:cubicBezTo>
                  <a:pt x="16918" y="1363"/>
                  <a:pt x="13936" y="-1"/>
                  <a:pt x="10799" y="0"/>
                </a:cubicBezTo>
                <a:cubicBezTo>
                  <a:pt x="7663" y="0"/>
                  <a:pt x="4681" y="1363"/>
                  <a:pt x="2630" y="3736"/>
                </a:cubicBezTo>
                <a:close/>
              </a:path>
            </a:pathLst>
          </a:custGeom>
          <a:solidFill>
            <a:schemeClr val="tx1"/>
          </a:solidFill>
          <a:ln w="2857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4259" name="Text Box 51"/>
              <p:cNvSpPr txBox="1">
                <a:spLocks noChangeArrowheads="1"/>
              </p:cNvSpPr>
              <p:nvPr/>
            </p:nvSpPr>
            <p:spPr bwMode="auto">
              <a:xfrm flipH="1">
                <a:off x="2133600" y="4343400"/>
                <a:ext cx="685800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vi-VN" sz="20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𝟒𝟐</m:t>
                          </m:r>
                        </m:e>
                        <m:sup>
                          <m:r>
                            <a:rPr lang="vi-VN" sz="2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𝒐</m:t>
                          </m:r>
                        </m:sup>
                      </m:sSup>
                    </m:oMath>
                  </m:oMathPara>
                </a14:m>
                <a:endParaRPr lang="en-US" sz="2000" b="1" dirty="0">
                  <a:solidFill>
                    <a:srgbClr val="FF00FF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4259" name="Text 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flipH="1">
                <a:off x="2133600" y="4343400"/>
                <a:ext cx="685800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261" name="Arc 53"/>
          <p:cNvSpPr>
            <a:spLocks/>
          </p:cNvSpPr>
          <p:nvPr/>
        </p:nvSpPr>
        <p:spPr bwMode="auto">
          <a:xfrm>
            <a:off x="1857375" y="4648200"/>
            <a:ext cx="795338" cy="490538"/>
          </a:xfrm>
          <a:custGeom>
            <a:avLst/>
            <a:gdLst>
              <a:gd name="T0" fmla="*/ 0 w 39237"/>
              <a:gd name="T1" fmla="*/ 4441265 h 22241"/>
              <a:gd name="T2" fmla="*/ 16117468 w 39237"/>
              <a:gd name="T3" fmla="*/ 10819097 h 22241"/>
              <a:gd name="T4" fmla="*/ 7246643 w 39237"/>
              <a:gd name="T5" fmla="*/ 10507275 h 22241"/>
              <a:gd name="T6" fmla="*/ 0 60000 65536"/>
              <a:gd name="T7" fmla="*/ 0 60000 65536"/>
              <a:gd name="T8" fmla="*/ 0 60000 65536"/>
              <a:gd name="T9" fmla="*/ 0 w 39237"/>
              <a:gd name="T10" fmla="*/ 0 h 22241"/>
              <a:gd name="T11" fmla="*/ 39237 w 39237"/>
              <a:gd name="T12" fmla="*/ 22241 h 2224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9237" h="22241" fill="none" extrusionOk="0">
                <a:moveTo>
                  <a:pt x="0" y="9130"/>
                </a:moveTo>
                <a:cubicBezTo>
                  <a:pt x="4048" y="3404"/>
                  <a:pt x="10624" y="-1"/>
                  <a:pt x="17637" y="0"/>
                </a:cubicBezTo>
                <a:cubicBezTo>
                  <a:pt x="29566" y="0"/>
                  <a:pt x="39237" y="9670"/>
                  <a:pt x="39237" y="21600"/>
                </a:cubicBezTo>
                <a:cubicBezTo>
                  <a:pt x="39237" y="21813"/>
                  <a:pt x="39233" y="22027"/>
                  <a:pt x="39227" y="22241"/>
                </a:cubicBezTo>
              </a:path>
              <a:path w="39237" h="22241" stroke="0" extrusionOk="0">
                <a:moveTo>
                  <a:pt x="0" y="9130"/>
                </a:moveTo>
                <a:cubicBezTo>
                  <a:pt x="4048" y="3404"/>
                  <a:pt x="10624" y="-1"/>
                  <a:pt x="17637" y="0"/>
                </a:cubicBezTo>
                <a:cubicBezTo>
                  <a:pt x="29566" y="0"/>
                  <a:pt x="39237" y="9670"/>
                  <a:pt x="39237" y="21600"/>
                </a:cubicBezTo>
                <a:cubicBezTo>
                  <a:pt x="39237" y="21813"/>
                  <a:pt x="39233" y="22027"/>
                  <a:pt x="39227" y="22241"/>
                </a:cubicBezTo>
                <a:lnTo>
                  <a:pt x="17637" y="21600"/>
                </a:lnTo>
                <a:lnTo>
                  <a:pt x="0" y="9130"/>
                </a:lnTo>
                <a:close/>
              </a:path>
            </a:pathLst>
          </a:cu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63" name="Rectangle 55"/>
          <p:cNvSpPr>
            <a:spLocks noChangeArrowheads="1"/>
          </p:cNvSpPr>
          <p:nvPr/>
        </p:nvSpPr>
        <p:spPr bwMode="auto">
          <a:xfrm>
            <a:off x="685800" y="762000"/>
            <a:ext cx="77692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89"/>
          <p:cNvGrpSpPr>
            <a:grpSpLocks/>
          </p:cNvGrpSpPr>
          <p:nvPr/>
        </p:nvGrpSpPr>
        <p:grpSpPr bwMode="auto">
          <a:xfrm>
            <a:off x="1631944" y="2133601"/>
            <a:ext cx="6326189" cy="1101726"/>
            <a:chOff x="1028" y="1344"/>
            <a:chExt cx="3985" cy="694"/>
          </a:xfrm>
        </p:grpSpPr>
        <p:sp>
          <p:nvSpPr>
            <p:cNvPr id="20500" name="Text Box 57"/>
            <p:cNvSpPr txBox="1">
              <a:spLocks noChangeArrowheads="1"/>
            </p:cNvSpPr>
            <p:nvPr/>
          </p:nvSpPr>
          <p:spPr bwMode="auto">
            <a:xfrm>
              <a:off x="1028" y="1359"/>
              <a:ext cx="3985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Ký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sOt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&gt; </a:t>
              </a:r>
              <a:r>
                <a:rPr lang="en-US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pIq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hay   </a:t>
              </a:r>
              <a:r>
                <a:rPr lang="en-US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pIq</a:t>
              </a:r>
              <a:r>
                <a:rPr lang="en-US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&lt; </a:t>
              </a:r>
              <a:r>
                <a:rPr lang="en-US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sOt</a:t>
              </a:r>
              <a:endParaRPr 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0501" name="Group 76"/>
            <p:cNvGrpSpPr>
              <a:grpSpLocks/>
            </p:cNvGrpSpPr>
            <p:nvPr/>
          </p:nvGrpSpPr>
          <p:grpSpPr bwMode="auto">
            <a:xfrm>
              <a:off x="2134" y="1344"/>
              <a:ext cx="384" cy="62"/>
              <a:chOff x="2832" y="3264"/>
              <a:chExt cx="288" cy="48"/>
            </a:xfrm>
          </p:grpSpPr>
          <p:sp>
            <p:nvSpPr>
              <p:cNvPr id="20511" name="Line 77"/>
              <p:cNvSpPr>
                <a:spLocks noChangeShapeType="1"/>
              </p:cNvSpPr>
              <p:nvPr/>
            </p:nvSpPr>
            <p:spPr bwMode="auto">
              <a:xfrm flipV="1">
                <a:off x="2832" y="3264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cs typeface="Times New Roman" panose="02020603050405020304" pitchFamily="18" charset="0"/>
                </a:endParaRPr>
              </a:p>
            </p:txBody>
          </p:sp>
          <p:sp>
            <p:nvSpPr>
              <p:cNvPr id="20512" name="Line 78"/>
              <p:cNvSpPr>
                <a:spLocks noChangeShapeType="1"/>
              </p:cNvSpPr>
              <p:nvPr/>
            </p:nvSpPr>
            <p:spPr bwMode="auto">
              <a:xfrm>
                <a:off x="2976" y="3264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0502" name="Group 79"/>
            <p:cNvGrpSpPr>
              <a:grpSpLocks/>
            </p:cNvGrpSpPr>
            <p:nvPr/>
          </p:nvGrpSpPr>
          <p:grpSpPr bwMode="auto">
            <a:xfrm>
              <a:off x="2730" y="1344"/>
              <a:ext cx="384" cy="62"/>
              <a:chOff x="2832" y="3264"/>
              <a:chExt cx="288" cy="48"/>
            </a:xfrm>
          </p:grpSpPr>
          <p:sp>
            <p:nvSpPr>
              <p:cNvPr id="20509" name="Line 80"/>
              <p:cNvSpPr>
                <a:spLocks noChangeShapeType="1"/>
              </p:cNvSpPr>
              <p:nvPr/>
            </p:nvSpPr>
            <p:spPr bwMode="auto">
              <a:xfrm flipV="1">
                <a:off x="2832" y="3264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cs typeface="Times New Roman" panose="02020603050405020304" pitchFamily="18" charset="0"/>
                </a:endParaRPr>
              </a:p>
            </p:txBody>
          </p:sp>
          <p:sp>
            <p:nvSpPr>
              <p:cNvPr id="20510" name="Line 81"/>
              <p:cNvSpPr>
                <a:spLocks noChangeShapeType="1"/>
              </p:cNvSpPr>
              <p:nvPr/>
            </p:nvSpPr>
            <p:spPr bwMode="auto">
              <a:xfrm>
                <a:off x="2976" y="3264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0503" name="Group 82"/>
            <p:cNvGrpSpPr>
              <a:grpSpLocks/>
            </p:cNvGrpSpPr>
            <p:nvPr/>
          </p:nvGrpSpPr>
          <p:grpSpPr bwMode="auto">
            <a:xfrm>
              <a:off x="3793" y="1344"/>
              <a:ext cx="384" cy="62"/>
              <a:chOff x="2832" y="3264"/>
              <a:chExt cx="288" cy="48"/>
            </a:xfrm>
          </p:grpSpPr>
          <p:sp>
            <p:nvSpPr>
              <p:cNvPr id="20507" name="Line 83"/>
              <p:cNvSpPr>
                <a:spLocks noChangeShapeType="1"/>
              </p:cNvSpPr>
              <p:nvPr/>
            </p:nvSpPr>
            <p:spPr bwMode="auto">
              <a:xfrm flipV="1">
                <a:off x="2832" y="3264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cs typeface="Times New Roman" panose="02020603050405020304" pitchFamily="18" charset="0"/>
                </a:endParaRPr>
              </a:p>
            </p:txBody>
          </p:sp>
          <p:sp>
            <p:nvSpPr>
              <p:cNvPr id="20508" name="Line 84"/>
              <p:cNvSpPr>
                <a:spLocks noChangeShapeType="1"/>
              </p:cNvSpPr>
              <p:nvPr/>
            </p:nvSpPr>
            <p:spPr bwMode="auto">
              <a:xfrm>
                <a:off x="2976" y="3264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0504" name="Group 85"/>
            <p:cNvGrpSpPr>
              <a:grpSpLocks/>
            </p:cNvGrpSpPr>
            <p:nvPr/>
          </p:nvGrpSpPr>
          <p:grpSpPr bwMode="auto">
            <a:xfrm>
              <a:off x="4389" y="1344"/>
              <a:ext cx="384" cy="62"/>
              <a:chOff x="2832" y="3264"/>
              <a:chExt cx="288" cy="48"/>
            </a:xfrm>
          </p:grpSpPr>
          <p:sp>
            <p:nvSpPr>
              <p:cNvPr id="20505" name="Line 86"/>
              <p:cNvSpPr>
                <a:spLocks noChangeShapeType="1"/>
              </p:cNvSpPr>
              <p:nvPr/>
            </p:nvSpPr>
            <p:spPr bwMode="auto">
              <a:xfrm flipV="1">
                <a:off x="2832" y="3264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cs typeface="Times New Roman" panose="02020603050405020304" pitchFamily="18" charset="0"/>
                </a:endParaRPr>
              </a:p>
            </p:txBody>
          </p:sp>
          <p:sp>
            <p:nvSpPr>
              <p:cNvPr id="20506" name="Line 87"/>
              <p:cNvSpPr>
                <a:spLocks noChangeShapeType="1"/>
              </p:cNvSpPr>
              <p:nvPr/>
            </p:nvSpPr>
            <p:spPr bwMode="auto">
              <a:xfrm>
                <a:off x="2976" y="3264"/>
                <a:ext cx="14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3" name="AutoShape 50"/>
          <p:cNvSpPr>
            <a:spLocks noChangeArrowheads="1"/>
          </p:cNvSpPr>
          <p:nvPr/>
        </p:nvSpPr>
        <p:spPr bwMode="auto">
          <a:xfrm rot="4222570" flipH="1">
            <a:off x="6657253" y="4731262"/>
            <a:ext cx="248548" cy="756864"/>
          </a:xfrm>
          <a:custGeom>
            <a:avLst/>
            <a:gdLst>
              <a:gd name="T0" fmla="*/ 6586008 w 21600"/>
              <a:gd name="T1" fmla="*/ 0 h 21600"/>
              <a:gd name="T2" fmla="*/ 1603805 w 21600"/>
              <a:gd name="T3" fmla="*/ 5625952 h 21600"/>
              <a:gd name="T4" fmla="*/ 6586008 w 21600"/>
              <a:gd name="T5" fmla="*/ 0 h 21600"/>
              <a:gd name="T6" fmla="*/ 11568211 w 21600"/>
              <a:gd name="T7" fmla="*/ 5625952 h 21600"/>
              <a:gd name="T8" fmla="*/ 0 60000 65536"/>
              <a:gd name="T9" fmla="*/ 0 60000 65536"/>
              <a:gd name="T10" fmla="*/ 0 60000 65536"/>
              <a:gd name="T11" fmla="*/ 0 60000 65536"/>
              <a:gd name="T12" fmla="*/ 1265 w 21600"/>
              <a:gd name="T13" fmla="*/ 0 h 21600"/>
              <a:gd name="T14" fmla="*/ 20335 w 21600"/>
              <a:gd name="T15" fmla="*/ 572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630" y="3736"/>
                </a:moveTo>
                <a:cubicBezTo>
                  <a:pt x="4681" y="1363"/>
                  <a:pt x="7663" y="-1"/>
                  <a:pt x="10800" y="0"/>
                </a:cubicBezTo>
                <a:cubicBezTo>
                  <a:pt x="13936" y="0"/>
                  <a:pt x="16918" y="1363"/>
                  <a:pt x="18969" y="3736"/>
                </a:cubicBezTo>
                <a:cubicBezTo>
                  <a:pt x="16918" y="1363"/>
                  <a:pt x="13936" y="-1"/>
                  <a:pt x="10799" y="0"/>
                </a:cubicBezTo>
                <a:cubicBezTo>
                  <a:pt x="7663" y="0"/>
                  <a:pt x="4681" y="1363"/>
                  <a:pt x="2630" y="3736"/>
                </a:cubicBezTo>
                <a:close/>
              </a:path>
            </a:pathLst>
          </a:custGeom>
          <a:solidFill>
            <a:schemeClr val="tx1"/>
          </a:solidFill>
          <a:ln w="2857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5267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942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94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94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4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4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4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94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94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4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4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500"/>
                                        <p:tgtEl>
                                          <p:spTgt spid="94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94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57" grpId="0"/>
      <p:bldP spid="94258" grpId="0" animBg="1"/>
      <p:bldP spid="94259" grpId="0"/>
      <p:bldP spid="94261" grpId="0" animBg="1"/>
      <p:bldP spid="94263" grpId="0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ctrTitle"/>
          </p:nvPr>
        </p:nvSpPr>
        <p:spPr>
          <a:xfrm>
            <a:off x="228600" y="1676400"/>
            <a:ext cx="8686800" cy="4038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CHƯƠNG VIII. NHỮNG HÌNH HỌC CƠ BẢN</a:t>
            </a:r>
            <a:b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47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2"/>
          <p:cNvSpPr txBox="1">
            <a:spLocks noChangeArrowheads="1"/>
          </p:cNvSpPr>
          <p:nvPr/>
        </p:nvSpPr>
        <p:spPr bwMode="auto">
          <a:xfrm>
            <a:off x="215900" y="152400"/>
            <a:ext cx="58039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b="1" i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i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i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vi-VN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i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lang="en-US" b="1" i="1" u="sng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92"/>
              <p:cNvSpPr txBox="1">
                <a:spLocks noChangeArrowheads="1"/>
              </p:cNvSpPr>
              <p:nvPr/>
            </p:nvSpPr>
            <p:spPr bwMode="auto">
              <a:xfrm>
                <a:off x="292100" y="849789"/>
                <a:ext cx="8851900" cy="5539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vi-VN" sz="3000" b="1" dirty="0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 </a:t>
                </a:r>
                <a:r>
                  <a:rPr lang="vi-VN" sz="3000" b="1" dirty="0" err="1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vi-VN" sz="3000" b="1" dirty="0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đo, </a:t>
                </a:r>
                <a:r>
                  <a:rPr lang="vi-VN" sz="3000" b="1" dirty="0" err="1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vi-VN" sz="3000" b="1" dirty="0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so sánh </a:t>
                </a:r>
                <a:r>
                  <a:rPr lang="vi-VN" sz="3000" b="1" dirty="0" err="1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vi-VN" sz="3000" b="1" dirty="0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đo  </a:t>
                </a:r>
                <a:r>
                  <a:rPr lang="vi-VN" sz="3000" b="1" dirty="0" err="1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vi-VN" sz="3000" b="1" dirty="0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000" b="1" dirty="0" err="1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vi-VN" sz="3000" b="1" dirty="0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sau </a:t>
                </a:r>
                <a:r>
                  <a:rPr lang="vi-VN" sz="3000" b="1" dirty="0" err="1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vi-VN" sz="3000" b="1" dirty="0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000" b="1" i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𝟗𝟎</m:t>
                    </m:r>
                    <m:r>
                      <a:rPr lang="vi-VN" sz="3000" b="1" i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vi-VN" sz="3000" b="1" dirty="0" smtClean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000" b="1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 Box 9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2100" y="849789"/>
                <a:ext cx="8851900" cy="553998"/>
              </a:xfrm>
              <a:prstGeom prst="rect">
                <a:avLst/>
              </a:prstGeom>
              <a:blipFill>
                <a:blip r:embed="rId2"/>
                <a:stretch>
                  <a:fillRect l="-1653" t="-14286" b="-329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3" descr="thuocdod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668" y="1520069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thuocdod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424" y="4210491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thuocdod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93862">
            <a:off x="884156" y="746032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Nhóm 33"/>
          <p:cNvGrpSpPr/>
          <p:nvPr/>
        </p:nvGrpSpPr>
        <p:grpSpPr>
          <a:xfrm>
            <a:off x="1916131" y="1756582"/>
            <a:ext cx="1902178" cy="1971378"/>
            <a:chOff x="427567" y="2365700"/>
            <a:chExt cx="1902178" cy="1971378"/>
          </a:xfrm>
        </p:grpSpPr>
        <p:grpSp>
          <p:nvGrpSpPr>
            <p:cNvPr id="17" name="Nhóm 16"/>
            <p:cNvGrpSpPr/>
            <p:nvPr/>
          </p:nvGrpSpPr>
          <p:grpSpPr>
            <a:xfrm>
              <a:off x="685800" y="2672246"/>
              <a:ext cx="1371600" cy="1525161"/>
              <a:chOff x="1371600" y="2951589"/>
              <a:chExt cx="1371600" cy="1525161"/>
            </a:xfrm>
          </p:grpSpPr>
          <p:cxnSp>
            <p:nvCxnSpPr>
              <p:cNvPr id="9" name="Đường nối Thẳng 8"/>
              <p:cNvCxnSpPr/>
              <p:nvPr/>
            </p:nvCxnSpPr>
            <p:spPr>
              <a:xfrm>
                <a:off x="1371600" y="2951589"/>
                <a:ext cx="381000" cy="1525161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Đường nối Thẳng 13"/>
              <p:cNvCxnSpPr/>
              <p:nvPr/>
            </p:nvCxnSpPr>
            <p:spPr>
              <a:xfrm>
                <a:off x="1371600" y="2964790"/>
                <a:ext cx="1371600" cy="69281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1" name="Hình chữ nhật 30"/>
            <p:cNvSpPr/>
            <p:nvPr/>
          </p:nvSpPr>
          <p:spPr>
            <a:xfrm>
              <a:off x="427567" y="2365700"/>
              <a:ext cx="299155" cy="3601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 smtClean="0">
                  <a:solidFill>
                    <a:schemeClr val="tx1"/>
                  </a:solidFill>
                </a:rPr>
                <a:t>O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Hình chữ nhật 31"/>
            <p:cNvSpPr/>
            <p:nvPr/>
          </p:nvSpPr>
          <p:spPr>
            <a:xfrm rot="10800000" flipV="1">
              <a:off x="1960739" y="3048000"/>
              <a:ext cx="369006" cy="3190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>
                  <a:solidFill>
                    <a:schemeClr val="tx1"/>
                  </a:solidFill>
                </a:rPr>
                <a:t>a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3" name="Hình chữ nhật 32"/>
            <p:cNvSpPr/>
            <p:nvPr/>
          </p:nvSpPr>
          <p:spPr>
            <a:xfrm rot="10800000" flipV="1">
              <a:off x="726722" y="4018071"/>
              <a:ext cx="315384" cy="3190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 smtClean="0">
                  <a:solidFill>
                    <a:schemeClr val="tx1"/>
                  </a:solidFill>
                </a:rPr>
                <a:t>b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Nhóm 42"/>
          <p:cNvGrpSpPr/>
          <p:nvPr/>
        </p:nvGrpSpPr>
        <p:grpSpPr>
          <a:xfrm>
            <a:off x="5539478" y="1665346"/>
            <a:ext cx="1867607" cy="1971975"/>
            <a:chOff x="4505756" y="1717752"/>
            <a:chExt cx="1867607" cy="1971975"/>
          </a:xfrm>
        </p:grpSpPr>
        <p:sp>
          <p:nvSpPr>
            <p:cNvPr id="35" name="Hình chữ nhật 34"/>
            <p:cNvSpPr/>
            <p:nvPr/>
          </p:nvSpPr>
          <p:spPr>
            <a:xfrm rot="10800000" flipV="1">
              <a:off x="4545941" y="1717752"/>
              <a:ext cx="369006" cy="3190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 smtClean="0">
                  <a:solidFill>
                    <a:schemeClr val="tx1"/>
                  </a:solidFill>
                </a:rPr>
                <a:t>p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38" name="Nhóm 37"/>
            <p:cNvGrpSpPr/>
            <p:nvPr/>
          </p:nvGrpSpPr>
          <p:grpSpPr>
            <a:xfrm>
              <a:off x="4505756" y="1842170"/>
              <a:ext cx="1867607" cy="1847557"/>
              <a:chOff x="2804583" y="1721379"/>
              <a:chExt cx="1867607" cy="1847557"/>
            </a:xfrm>
          </p:grpSpPr>
          <p:grpSp>
            <p:nvGrpSpPr>
              <p:cNvPr id="23" name="Nhóm 22"/>
              <p:cNvGrpSpPr/>
              <p:nvPr/>
            </p:nvGrpSpPr>
            <p:grpSpPr>
              <a:xfrm>
                <a:off x="3146072" y="1721379"/>
                <a:ext cx="1404056" cy="1542589"/>
                <a:chOff x="4114800" y="1835668"/>
                <a:chExt cx="1404056" cy="1542589"/>
              </a:xfrm>
            </p:grpSpPr>
            <p:cxnSp>
              <p:nvCxnSpPr>
                <p:cNvPr id="19" name="Đường nối Thẳng 18"/>
                <p:cNvCxnSpPr/>
                <p:nvPr/>
              </p:nvCxnSpPr>
              <p:spPr>
                <a:xfrm>
                  <a:off x="4114800" y="1835668"/>
                  <a:ext cx="0" cy="1542589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Đường nối Thẳng 20"/>
                <p:cNvCxnSpPr/>
                <p:nvPr/>
              </p:nvCxnSpPr>
              <p:spPr>
                <a:xfrm>
                  <a:off x="4116210" y="3367708"/>
                  <a:ext cx="1402646" cy="10549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6" name="Hình chữ nhật 35"/>
              <p:cNvSpPr/>
              <p:nvPr/>
            </p:nvSpPr>
            <p:spPr>
              <a:xfrm rot="10800000" flipV="1">
                <a:off x="2804583" y="3148287"/>
                <a:ext cx="369006" cy="31900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dirty="0" smtClean="0">
                    <a:solidFill>
                      <a:schemeClr val="tx1"/>
                    </a:solidFill>
                  </a:rPr>
                  <a:t>M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Hình chữ nhật 36"/>
              <p:cNvSpPr/>
              <p:nvPr/>
            </p:nvSpPr>
            <p:spPr>
              <a:xfrm rot="10800000" flipV="1">
                <a:off x="4303184" y="3249929"/>
                <a:ext cx="369006" cy="31900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dirty="0" smtClean="0">
                    <a:solidFill>
                      <a:schemeClr val="tx1"/>
                    </a:solidFill>
                  </a:rPr>
                  <a:t>q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2" name="Nhóm 41"/>
          <p:cNvGrpSpPr/>
          <p:nvPr/>
        </p:nvGrpSpPr>
        <p:grpSpPr>
          <a:xfrm>
            <a:off x="3692877" y="4496444"/>
            <a:ext cx="2368295" cy="1840651"/>
            <a:chOff x="4914547" y="1241102"/>
            <a:chExt cx="2368295" cy="1840651"/>
          </a:xfrm>
        </p:grpSpPr>
        <p:grpSp>
          <p:nvGrpSpPr>
            <p:cNvPr id="30" name="Nhóm 29"/>
            <p:cNvGrpSpPr/>
            <p:nvPr/>
          </p:nvGrpSpPr>
          <p:grpSpPr>
            <a:xfrm>
              <a:off x="5244750" y="1317942"/>
              <a:ext cx="1828800" cy="1448294"/>
              <a:chOff x="3962400" y="1501490"/>
              <a:chExt cx="1828800" cy="1448294"/>
            </a:xfrm>
          </p:grpSpPr>
          <p:cxnSp>
            <p:nvCxnSpPr>
              <p:cNvPr id="24" name="Đường nối Thẳng 23"/>
              <p:cNvCxnSpPr/>
              <p:nvPr/>
            </p:nvCxnSpPr>
            <p:spPr>
              <a:xfrm>
                <a:off x="3962400" y="1501490"/>
                <a:ext cx="529873" cy="1448294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Đường nối Thẳng 26"/>
              <p:cNvCxnSpPr/>
              <p:nvPr/>
            </p:nvCxnSpPr>
            <p:spPr>
              <a:xfrm>
                <a:off x="4491744" y="2949784"/>
                <a:ext cx="1299456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9" name="Hình chữ nhật 38"/>
            <p:cNvSpPr/>
            <p:nvPr/>
          </p:nvSpPr>
          <p:spPr>
            <a:xfrm rot="10800000" flipV="1">
              <a:off x="4914547" y="1241102"/>
              <a:ext cx="369006" cy="3190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 smtClean="0">
                  <a:solidFill>
                    <a:schemeClr val="tx1"/>
                  </a:solidFill>
                </a:rPr>
                <a:t>m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0" name="Hình chữ nhật 39"/>
            <p:cNvSpPr/>
            <p:nvPr/>
          </p:nvSpPr>
          <p:spPr>
            <a:xfrm rot="10800000" flipV="1">
              <a:off x="5564802" y="2762746"/>
              <a:ext cx="369006" cy="3190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 smtClean="0">
                  <a:solidFill>
                    <a:schemeClr val="tx1"/>
                  </a:solidFill>
                </a:rPr>
                <a:t>A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1" name="Hình chữ nhật 40"/>
            <p:cNvSpPr/>
            <p:nvPr/>
          </p:nvSpPr>
          <p:spPr>
            <a:xfrm rot="10800000" flipV="1">
              <a:off x="6913836" y="2756374"/>
              <a:ext cx="369006" cy="3190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 smtClean="0">
                  <a:solidFill>
                    <a:schemeClr val="tx1"/>
                  </a:solidFill>
                </a:rPr>
                <a:t>n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ình chữ nhật 3"/>
              <p:cNvSpPr/>
              <p:nvPr/>
            </p:nvSpPr>
            <p:spPr>
              <a:xfrm>
                <a:off x="1568885" y="3826980"/>
                <a:ext cx="2157077" cy="4912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vi-VN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aOb</m:t>
                          </m:r>
                        </m:e>
                      </m:acc>
                      <m:r>
                        <a:rPr lang="vi-VN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=50</m:t>
                      </m:r>
                      <m:r>
                        <a:rPr lang="vi-V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°&lt;90°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Hình chữ nhật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8885" y="3826980"/>
                <a:ext cx="2157077" cy="4912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Hình chữ nhật 7"/>
              <p:cNvSpPr/>
              <p:nvPr/>
            </p:nvSpPr>
            <p:spPr>
              <a:xfrm>
                <a:off x="5284064" y="3814476"/>
                <a:ext cx="1329210" cy="3767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vi-VN" b="0" i="0" smtClean="0">
                              <a:latin typeface="Cambria Math" panose="02040503050406030204" pitchFamily="18" charset="0"/>
                            </a:rPr>
                            <m:t>pMq</m:t>
                          </m:r>
                        </m:e>
                      </m:acc>
                      <m:r>
                        <a:rPr lang="vi-VN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90°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Hình chữ nhật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4064" y="3814476"/>
                <a:ext cx="1329210" cy="376770"/>
              </a:xfrm>
              <a:prstGeom prst="rect">
                <a:avLst/>
              </a:prstGeom>
              <a:blipFill>
                <a:blip r:embed="rId5"/>
                <a:stretch>
                  <a:fillRect l="-459" b="-14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ình chữ nhật 9"/>
              <p:cNvSpPr/>
              <p:nvPr/>
            </p:nvSpPr>
            <p:spPr>
              <a:xfrm>
                <a:off x="3490275" y="6348247"/>
                <a:ext cx="2124299" cy="3786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vi-VN" b="0" i="0" smtClean="0">
                              <a:latin typeface="Cambria Math" panose="02040503050406030204" pitchFamily="18" charset="0"/>
                            </a:rPr>
                            <m:t>mAn</m:t>
                          </m:r>
                        </m:e>
                      </m:acc>
                      <m:r>
                        <a:rPr lang="vi-VN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b="0" i="1" smtClean="0">
                          <a:latin typeface="Cambria Math" panose="02040503050406030204" pitchFamily="18" charset="0"/>
                        </a:rPr>
                        <m:t>110</m:t>
                      </m:r>
                      <m:r>
                        <a:rPr lang="vi-V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vi-V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lang="vi-V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90°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Hình chữ nhật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0275" y="6348247"/>
                <a:ext cx="2124299" cy="3786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067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8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92"/>
          <p:cNvSpPr txBox="1">
            <a:spLocks noChangeArrowheads="1"/>
          </p:cNvSpPr>
          <p:nvPr/>
        </p:nvSpPr>
        <p:spPr bwMode="auto">
          <a:xfrm>
            <a:off x="215900" y="152400"/>
            <a:ext cx="58039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b="1" i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i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i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vi-VN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i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lang="en-US" b="1" i="1" u="sng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517" name="Text Box 93"/>
              <p:cNvSpPr txBox="1">
                <a:spLocks noChangeArrowheads="1"/>
              </p:cNvSpPr>
              <p:nvPr/>
            </p:nvSpPr>
            <p:spPr bwMode="auto">
              <a:xfrm>
                <a:off x="133349" y="3952424"/>
                <a:ext cx="8747125" cy="1077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457200" indent="-457200" eaLnBrk="1" hangingPunct="1">
                  <a:spcBef>
                    <a:spcPct val="0"/>
                  </a:spcBef>
                  <a:buFontTx/>
                  <a:buChar char="-"/>
                </a:pP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90°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 eaLnBrk="1" hangingPunct="1">
                  <a:spcBef>
                    <a:spcPct val="0"/>
                  </a:spcBef>
                  <a:buFontTx/>
                  <a:buChar char="-"/>
                </a:pPr>
                <a:r>
                  <a:rPr lang="vi-VN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vi-V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bẹt</a:t>
                </a:r>
                <a:r>
                  <a:rPr lang="vi-V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vi-V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vi-V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đo </a:t>
                </a:r>
                <a:r>
                  <a:rPr lang="vi-VN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vi-V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180</a:t>
                </a:r>
                <a14:m>
                  <m:oMath xmlns:m="http://schemas.openxmlformats.org/officeDocument/2006/math">
                    <m:r>
                      <a:rPr lang="vi-V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3517" name="Text Box 9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349" y="3952424"/>
                <a:ext cx="8747125" cy="1077218"/>
              </a:xfrm>
              <a:prstGeom prst="rect">
                <a:avLst/>
              </a:prstGeom>
              <a:blipFill>
                <a:blip r:embed="rId2"/>
                <a:stretch>
                  <a:fillRect l="-1603" t="-7910" b="-1694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518" name="Text Box 94"/>
          <p:cNvSpPr txBox="1">
            <a:spLocks noChangeArrowheads="1"/>
          </p:cNvSpPr>
          <p:nvPr/>
        </p:nvSpPr>
        <p:spPr bwMode="auto">
          <a:xfrm>
            <a:off x="138993" y="4938696"/>
            <a:ext cx="88296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3519" name="Text Box 95"/>
          <p:cNvSpPr txBox="1">
            <a:spLocks noChangeArrowheads="1"/>
          </p:cNvSpPr>
          <p:nvPr/>
        </p:nvSpPr>
        <p:spPr bwMode="auto">
          <a:xfrm>
            <a:off x="133349" y="5614415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bẹt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" name="Group 122"/>
          <p:cNvGrpSpPr>
            <a:grpSpLocks/>
          </p:cNvGrpSpPr>
          <p:nvPr/>
        </p:nvGrpSpPr>
        <p:grpSpPr bwMode="auto">
          <a:xfrm>
            <a:off x="656571" y="986043"/>
            <a:ext cx="2109788" cy="2762250"/>
            <a:chOff x="3012" y="450"/>
            <a:chExt cx="1329" cy="1740"/>
          </a:xfrm>
        </p:grpSpPr>
        <p:sp>
          <p:nvSpPr>
            <p:cNvPr id="23584" name="Line 123"/>
            <p:cNvSpPr>
              <a:spLocks noChangeShapeType="1"/>
            </p:cNvSpPr>
            <p:nvPr/>
          </p:nvSpPr>
          <p:spPr bwMode="auto">
            <a:xfrm>
              <a:off x="3256" y="1941"/>
              <a:ext cx="921" cy="0"/>
            </a:xfrm>
            <a:prstGeom prst="line">
              <a:avLst/>
            </a:prstGeom>
            <a:noFill/>
            <a:ln w="222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5" name="Line 124"/>
            <p:cNvSpPr>
              <a:spLocks noChangeShapeType="1"/>
            </p:cNvSpPr>
            <p:nvPr/>
          </p:nvSpPr>
          <p:spPr bwMode="auto">
            <a:xfrm flipV="1">
              <a:off x="3264" y="450"/>
              <a:ext cx="0" cy="1486"/>
            </a:xfrm>
            <a:prstGeom prst="line">
              <a:avLst/>
            </a:prstGeom>
            <a:noFill/>
            <a:ln w="222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3586" name="Group 125"/>
            <p:cNvGrpSpPr>
              <a:grpSpLocks/>
            </p:cNvGrpSpPr>
            <p:nvPr/>
          </p:nvGrpSpPr>
          <p:grpSpPr bwMode="auto">
            <a:xfrm>
              <a:off x="3012" y="528"/>
              <a:ext cx="1329" cy="1662"/>
              <a:chOff x="3012" y="528"/>
              <a:chExt cx="1329" cy="1662"/>
            </a:xfrm>
          </p:grpSpPr>
          <p:sp>
            <p:nvSpPr>
              <p:cNvPr id="23592" name="Text Box 126"/>
              <p:cNvSpPr txBox="1">
                <a:spLocks noChangeArrowheads="1"/>
              </p:cNvSpPr>
              <p:nvPr/>
            </p:nvSpPr>
            <p:spPr bwMode="auto">
              <a:xfrm>
                <a:off x="3015" y="1839"/>
                <a:ext cx="288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2800">
                    <a:solidFill>
                      <a:srgbClr val="3333FF"/>
                    </a:solidFill>
                    <a:latin typeface="Times New Roman" panose="02020603050405020304" pitchFamily="18" charset="0"/>
                  </a:rPr>
                  <a:t>O</a:t>
                </a:r>
                <a:endParaRPr 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93" name="Text Box 127"/>
              <p:cNvSpPr txBox="1">
                <a:spLocks noChangeArrowheads="1"/>
              </p:cNvSpPr>
              <p:nvPr/>
            </p:nvSpPr>
            <p:spPr bwMode="auto">
              <a:xfrm>
                <a:off x="4053" y="1863"/>
                <a:ext cx="288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2800">
                    <a:solidFill>
                      <a:srgbClr val="3333FF"/>
                    </a:solidFill>
                    <a:latin typeface="Times New Roman" panose="02020603050405020304" pitchFamily="18" charset="0"/>
                  </a:rPr>
                  <a:t>y</a:t>
                </a:r>
                <a:endParaRPr 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94" name="Text Box 128"/>
              <p:cNvSpPr txBox="1">
                <a:spLocks noChangeArrowheads="1"/>
              </p:cNvSpPr>
              <p:nvPr/>
            </p:nvSpPr>
            <p:spPr bwMode="auto">
              <a:xfrm>
                <a:off x="3012" y="528"/>
                <a:ext cx="288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2800">
                    <a:solidFill>
                      <a:srgbClr val="3333FF"/>
                    </a:solidFill>
                    <a:latin typeface="Times New Roman" panose="02020603050405020304" pitchFamily="18" charset="0"/>
                  </a:rPr>
                  <a:t>x</a:t>
                </a:r>
                <a:endParaRPr lang="en-US" sz="240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23587" name="Group 129"/>
            <p:cNvGrpSpPr>
              <a:grpSpLocks/>
            </p:cNvGrpSpPr>
            <p:nvPr/>
          </p:nvGrpSpPr>
          <p:grpSpPr bwMode="auto">
            <a:xfrm>
              <a:off x="3268" y="1602"/>
              <a:ext cx="593" cy="335"/>
              <a:chOff x="3268" y="1593"/>
              <a:chExt cx="593" cy="335"/>
            </a:xfrm>
          </p:grpSpPr>
          <p:grpSp>
            <p:nvGrpSpPr>
              <p:cNvPr id="23588" name="Group 130"/>
              <p:cNvGrpSpPr>
                <a:grpSpLocks/>
              </p:cNvGrpSpPr>
              <p:nvPr/>
            </p:nvGrpSpPr>
            <p:grpSpPr bwMode="auto">
              <a:xfrm>
                <a:off x="3268" y="1836"/>
                <a:ext cx="92" cy="92"/>
                <a:chOff x="1056" y="1008"/>
                <a:chExt cx="147" cy="147"/>
              </a:xfrm>
            </p:grpSpPr>
            <p:sp>
              <p:nvSpPr>
                <p:cNvPr id="23590" name="Line 131"/>
                <p:cNvSpPr>
                  <a:spLocks noChangeShapeType="1"/>
                </p:cNvSpPr>
                <p:nvPr/>
              </p:nvSpPr>
              <p:spPr bwMode="auto">
                <a:xfrm>
                  <a:off x="1056" y="1008"/>
                  <a:ext cx="144" cy="0"/>
                </a:xfrm>
                <a:prstGeom prst="line">
                  <a:avLst/>
                </a:prstGeom>
                <a:noFill/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91" name="Line 132"/>
                <p:cNvSpPr>
                  <a:spLocks noChangeShapeType="1"/>
                </p:cNvSpPr>
                <p:nvPr/>
              </p:nvSpPr>
              <p:spPr bwMode="auto">
                <a:xfrm rot="5400000">
                  <a:off x="1131" y="1083"/>
                  <a:ext cx="144" cy="0"/>
                </a:xfrm>
                <a:prstGeom prst="line">
                  <a:avLst/>
                </a:prstGeom>
                <a:noFill/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3589" name="Text Box 133"/>
              <p:cNvSpPr txBox="1">
                <a:spLocks noChangeArrowheads="1"/>
              </p:cNvSpPr>
              <p:nvPr/>
            </p:nvSpPr>
            <p:spPr bwMode="auto">
              <a:xfrm>
                <a:off x="3363" y="1593"/>
                <a:ext cx="49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sz="2400">
                  <a:latin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6" name="Group 134"/>
          <p:cNvGrpSpPr>
            <a:grpSpLocks/>
          </p:cNvGrpSpPr>
          <p:nvPr/>
        </p:nvGrpSpPr>
        <p:grpSpPr bwMode="auto">
          <a:xfrm>
            <a:off x="3263900" y="1038225"/>
            <a:ext cx="2214563" cy="2859088"/>
            <a:chOff x="4269" y="440"/>
            <a:chExt cx="1395" cy="1801"/>
          </a:xfrm>
        </p:grpSpPr>
        <p:grpSp>
          <p:nvGrpSpPr>
            <p:cNvPr id="23574" name="Group 135"/>
            <p:cNvGrpSpPr>
              <a:grpSpLocks/>
            </p:cNvGrpSpPr>
            <p:nvPr/>
          </p:nvGrpSpPr>
          <p:grpSpPr bwMode="auto">
            <a:xfrm>
              <a:off x="4416" y="440"/>
              <a:ext cx="1248" cy="1492"/>
              <a:chOff x="2177" y="869"/>
              <a:chExt cx="1248" cy="1492"/>
            </a:xfrm>
          </p:grpSpPr>
          <p:sp>
            <p:nvSpPr>
              <p:cNvPr id="23581" name="Line 136"/>
              <p:cNvSpPr>
                <a:spLocks noChangeShapeType="1"/>
              </p:cNvSpPr>
              <p:nvPr/>
            </p:nvSpPr>
            <p:spPr bwMode="auto">
              <a:xfrm>
                <a:off x="2177" y="2361"/>
                <a:ext cx="1248" cy="0"/>
              </a:xfrm>
              <a:prstGeom prst="line">
                <a:avLst/>
              </a:prstGeom>
              <a:noFill/>
              <a:ln w="222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82" name="Line 137"/>
              <p:cNvSpPr>
                <a:spLocks noChangeShapeType="1"/>
              </p:cNvSpPr>
              <p:nvPr/>
            </p:nvSpPr>
            <p:spPr bwMode="auto">
              <a:xfrm flipV="1">
                <a:off x="2178" y="869"/>
                <a:ext cx="1008" cy="1488"/>
              </a:xfrm>
              <a:prstGeom prst="line">
                <a:avLst/>
              </a:prstGeom>
              <a:noFill/>
              <a:ln w="222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83" name="Arc 138"/>
              <p:cNvSpPr>
                <a:spLocks/>
              </p:cNvSpPr>
              <p:nvPr/>
            </p:nvSpPr>
            <p:spPr bwMode="auto">
              <a:xfrm rot="612791">
                <a:off x="2235" y="2117"/>
                <a:ext cx="240" cy="223"/>
              </a:xfrm>
              <a:custGeom>
                <a:avLst/>
                <a:gdLst>
                  <a:gd name="T0" fmla="*/ 1 w 21600"/>
                  <a:gd name="T1" fmla="*/ 0 h 20078"/>
                  <a:gd name="T2" fmla="*/ 3 w 21600"/>
                  <a:gd name="T3" fmla="*/ 2 h 20078"/>
                  <a:gd name="T4" fmla="*/ 0 w 21600"/>
                  <a:gd name="T5" fmla="*/ 2 h 2007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0078"/>
                  <a:gd name="T11" fmla="*/ 21600 w 21600"/>
                  <a:gd name="T12" fmla="*/ 20078 h 200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0078" fill="none" extrusionOk="0">
                    <a:moveTo>
                      <a:pt x="7964" y="-1"/>
                    </a:moveTo>
                    <a:cubicBezTo>
                      <a:pt x="16195" y="3264"/>
                      <a:pt x="21600" y="11222"/>
                      <a:pt x="21600" y="20078"/>
                    </a:cubicBezTo>
                  </a:path>
                  <a:path w="21600" h="20078" stroke="0" extrusionOk="0">
                    <a:moveTo>
                      <a:pt x="7964" y="-1"/>
                    </a:moveTo>
                    <a:cubicBezTo>
                      <a:pt x="16195" y="3264"/>
                      <a:pt x="21600" y="11222"/>
                      <a:pt x="21600" y="20078"/>
                    </a:cubicBezTo>
                    <a:lnTo>
                      <a:pt x="0" y="20078"/>
                    </a:lnTo>
                    <a:lnTo>
                      <a:pt x="7964" y="-1"/>
                    </a:lnTo>
                    <a:close/>
                  </a:path>
                </a:pathLst>
              </a:custGeom>
              <a:noFill/>
              <a:ln w="222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3575" name="Line 139"/>
            <p:cNvSpPr>
              <a:spLocks noChangeShapeType="1"/>
            </p:cNvSpPr>
            <p:nvPr/>
          </p:nvSpPr>
          <p:spPr bwMode="auto">
            <a:xfrm flipV="1">
              <a:off x="4416" y="448"/>
              <a:ext cx="0" cy="148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3576" name="Group 140"/>
            <p:cNvGrpSpPr>
              <a:grpSpLocks/>
            </p:cNvGrpSpPr>
            <p:nvPr/>
          </p:nvGrpSpPr>
          <p:grpSpPr bwMode="auto">
            <a:xfrm>
              <a:off x="4269" y="597"/>
              <a:ext cx="1326" cy="1644"/>
              <a:chOff x="4269" y="597"/>
              <a:chExt cx="1326" cy="1644"/>
            </a:xfrm>
          </p:grpSpPr>
          <p:sp>
            <p:nvSpPr>
              <p:cNvPr id="23578" name="Text Box 141"/>
              <p:cNvSpPr txBox="1">
                <a:spLocks noChangeArrowheads="1"/>
              </p:cNvSpPr>
              <p:nvPr/>
            </p:nvSpPr>
            <p:spPr bwMode="auto">
              <a:xfrm>
                <a:off x="4269" y="1890"/>
                <a:ext cx="288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2800">
                    <a:solidFill>
                      <a:srgbClr val="3333FF"/>
                    </a:solidFill>
                    <a:latin typeface="Times New Roman" panose="02020603050405020304" pitchFamily="18" charset="0"/>
                  </a:rPr>
                  <a:t>O</a:t>
                </a:r>
                <a:endParaRPr 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79" name="Text Box 142"/>
              <p:cNvSpPr txBox="1">
                <a:spLocks noChangeArrowheads="1"/>
              </p:cNvSpPr>
              <p:nvPr/>
            </p:nvSpPr>
            <p:spPr bwMode="auto">
              <a:xfrm>
                <a:off x="5307" y="1914"/>
                <a:ext cx="288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2800">
                    <a:solidFill>
                      <a:srgbClr val="3333FF"/>
                    </a:solidFill>
                    <a:latin typeface="Times New Roman" panose="02020603050405020304" pitchFamily="18" charset="0"/>
                  </a:rPr>
                  <a:t>y</a:t>
                </a:r>
                <a:endParaRPr 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80" name="Text Box 143"/>
              <p:cNvSpPr txBox="1">
                <a:spLocks noChangeArrowheads="1"/>
              </p:cNvSpPr>
              <p:nvPr/>
            </p:nvSpPr>
            <p:spPr bwMode="auto">
              <a:xfrm>
                <a:off x="4944" y="597"/>
                <a:ext cx="288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2800">
                    <a:solidFill>
                      <a:srgbClr val="3333FF"/>
                    </a:solidFill>
                    <a:latin typeface="Times New Roman" panose="02020603050405020304" pitchFamily="18" charset="0"/>
                  </a:rPr>
                  <a:t>x</a:t>
                </a:r>
                <a:endParaRPr lang="en-US" sz="240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23577" name="Text Box 144"/>
            <p:cNvSpPr txBox="1">
              <a:spLocks noChangeArrowheads="1"/>
            </p:cNvSpPr>
            <p:nvPr/>
          </p:nvSpPr>
          <p:spPr bwMode="auto">
            <a:xfrm>
              <a:off x="4665" y="1566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2400">
                  <a:solidFill>
                    <a:srgbClr val="3333CC"/>
                  </a:solidFill>
                  <a:sym typeface="Symbol" panose="05050102010706020507" pitchFamily="18" charset="2"/>
                </a:rPr>
                <a:t></a:t>
              </a:r>
              <a:endParaRPr 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9" name="Group 145"/>
          <p:cNvGrpSpPr>
            <a:grpSpLocks/>
          </p:cNvGrpSpPr>
          <p:nvPr/>
        </p:nvGrpSpPr>
        <p:grpSpPr bwMode="auto">
          <a:xfrm>
            <a:off x="6402388" y="1695450"/>
            <a:ext cx="2195512" cy="2085975"/>
            <a:chOff x="2889" y="2496"/>
            <a:chExt cx="1383" cy="1314"/>
          </a:xfrm>
        </p:grpSpPr>
        <p:sp>
          <p:nvSpPr>
            <p:cNvPr id="23561" name="Line 146"/>
            <p:cNvSpPr>
              <a:spLocks noChangeShapeType="1"/>
            </p:cNvSpPr>
            <p:nvPr/>
          </p:nvSpPr>
          <p:spPr bwMode="auto">
            <a:xfrm rot="5400000" flipV="1">
              <a:off x="3187" y="3318"/>
              <a:ext cx="0" cy="461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3562" name="Group 147"/>
            <p:cNvGrpSpPr>
              <a:grpSpLocks/>
            </p:cNvGrpSpPr>
            <p:nvPr/>
          </p:nvGrpSpPr>
          <p:grpSpPr bwMode="auto">
            <a:xfrm>
              <a:off x="2889" y="2496"/>
              <a:ext cx="1383" cy="1314"/>
              <a:chOff x="2889" y="2508"/>
              <a:chExt cx="1383" cy="1314"/>
            </a:xfrm>
          </p:grpSpPr>
          <p:grpSp>
            <p:nvGrpSpPr>
              <p:cNvPr id="23563" name="Group 148"/>
              <p:cNvGrpSpPr>
                <a:grpSpLocks/>
              </p:cNvGrpSpPr>
              <p:nvPr/>
            </p:nvGrpSpPr>
            <p:grpSpPr bwMode="auto">
              <a:xfrm>
                <a:off x="2976" y="2510"/>
                <a:ext cx="1200" cy="1042"/>
                <a:chOff x="3642" y="834"/>
                <a:chExt cx="1968" cy="1488"/>
              </a:xfrm>
            </p:grpSpPr>
            <p:grpSp>
              <p:nvGrpSpPr>
                <p:cNvPr id="23570" name="Group 149"/>
                <p:cNvGrpSpPr>
                  <a:grpSpLocks/>
                </p:cNvGrpSpPr>
                <p:nvPr/>
              </p:nvGrpSpPr>
              <p:grpSpPr bwMode="auto">
                <a:xfrm>
                  <a:off x="3642" y="834"/>
                  <a:ext cx="1968" cy="1488"/>
                  <a:chOff x="3642" y="834"/>
                  <a:chExt cx="1968" cy="1488"/>
                </a:xfrm>
              </p:grpSpPr>
              <p:sp>
                <p:nvSpPr>
                  <p:cNvPr id="23572" name="Line 150"/>
                  <p:cNvSpPr>
                    <a:spLocks noChangeShapeType="1"/>
                  </p:cNvSpPr>
                  <p:nvPr/>
                </p:nvSpPr>
                <p:spPr bwMode="auto">
                  <a:xfrm>
                    <a:off x="4362" y="2322"/>
                    <a:ext cx="1248" cy="0"/>
                  </a:xfrm>
                  <a:prstGeom prst="line">
                    <a:avLst/>
                  </a:prstGeom>
                  <a:noFill/>
                  <a:ln w="2222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573" name="Line 151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642" y="834"/>
                    <a:ext cx="720" cy="1488"/>
                  </a:xfrm>
                  <a:prstGeom prst="line">
                    <a:avLst/>
                  </a:prstGeom>
                  <a:noFill/>
                  <a:ln w="2222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3571" name="Arc 152"/>
                <p:cNvSpPr>
                  <a:spLocks/>
                </p:cNvSpPr>
                <p:nvPr/>
              </p:nvSpPr>
              <p:spPr bwMode="auto">
                <a:xfrm>
                  <a:off x="4242" y="2082"/>
                  <a:ext cx="335" cy="235"/>
                </a:xfrm>
                <a:custGeom>
                  <a:avLst/>
                  <a:gdLst>
                    <a:gd name="T0" fmla="*/ 0 w 28278"/>
                    <a:gd name="T1" fmla="*/ 0 h 21600"/>
                    <a:gd name="T2" fmla="*/ 4 w 28278"/>
                    <a:gd name="T3" fmla="*/ 3 h 21600"/>
                    <a:gd name="T4" fmla="*/ 1 w 28278"/>
                    <a:gd name="T5" fmla="*/ 3 h 21600"/>
                    <a:gd name="T6" fmla="*/ 0 60000 65536"/>
                    <a:gd name="T7" fmla="*/ 0 60000 65536"/>
                    <a:gd name="T8" fmla="*/ 0 60000 65536"/>
                    <a:gd name="T9" fmla="*/ 0 w 28278"/>
                    <a:gd name="T10" fmla="*/ 0 h 21600"/>
                    <a:gd name="T11" fmla="*/ 28278 w 2827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8278" h="21600" fill="none" extrusionOk="0">
                      <a:moveTo>
                        <a:pt x="0" y="1058"/>
                      </a:moveTo>
                      <a:cubicBezTo>
                        <a:pt x="2157" y="357"/>
                        <a:pt x="4410" y="-1"/>
                        <a:pt x="6679" y="0"/>
                      </a:cubicBezTo>
                      <a:cubicBezTo>
                        <a:pt x="18535" y="0"/>
                        <a:pt x="28175" y="9557"/>
                        <a:pt x="28278" y="21412"/>
                      </a:cubicBezTo>
                    </a:path>
                    <a:path w="28278" h="21600" stroke="0" extrusionOk="0">
                      <a:moveTo>
                        <a:pt x="0" y="1058"/>
                      </a:moveTo>
                      <a:cubicBezTo>
                        <a:pt x="2157" y="357"/>
                        <a:pt x="4410" y="-1"/>
                        <a:pt x="6679" y="0"/>
                      </a:cubicBezTo>
                      <a:cubicBezTo>
                        <a:pt x="18535" y="0"/>
                        <a:pt x="28175" y="9557"/>
                        <a:pt x="28278" y="21412"/>
                      </a:cubicBezTo>
                      <a:lnTo>
                        <a:pt x="6679" y="21600"/>
                      </a:lnTo>
                      <a:lnTo>
                        <a:pt x="0" y="1058"/>
                      </a:lnTo>
                      <a:close/>
                    </a:path>
                  </a:pathLst>
                </a:custGeom>
                <a:noFill/>
                <a:ln w="25400" cmpd="dbl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564" name="Line 153"/>
              <p:cNvSpPr>
                <a:spLocks noChangeShapeType="1"/>
              </p:cNvSpPr>
              <p:nvPr/>
            </p:nvSpPr>
            <p:spPr bwMode="auto">
              <a:xfrm flipV="1">
                <a:off x="3426" y="2508"/>
                <a:ext cx="0" cy="1019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3565" name="Group 154"/>
              <p:cNvGrpSpPr>
                <a:grpSpLocks/>
              </p:cNvGrpSpPr>
              <p:nvPr/>
            </p:nvGrpSpPr>
            <p:grpSpPr bwMode="auto">
              <a:xfrm>
                <a:off x="2889" y="2640"/>
                <a:ext cx="1383" cy="1182"/>
                <a:chOff x="2889" y="2640"/>
                <a:chExt cx="1383" cy="1182"/>
              </a:xfrm>
            </p:grpSpPr>
            <p:sp>
              <p:nvSpPr>
                <p:cNvPr id="23566" name="Text Box 155"/>
                <p:cNvSpPr txBox="1">
                  <a:spLocks noChangeArrowheads="1"/>
                </p:cNvSpPr>
                <p:nvPr/>
              </p:nvSpPr>
              <p:spPr bwMode="auto">
                <a:xfrm>
                  <a:off x="3264" y="3495"/>
                  <a:ext cx="288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2800">
                      <a:solidFill>
                        <a:srgbClr val="3333FF"/>
                      </a:solidFill>
                      <a:latin typeface="Times New Roman" panose="02020603050405020304" pitchFamily="18" charset="0"/>
                    </a:rPr>
                    <a:t>O</a:t>
                  </a:r>
                  <a:endParaRPr 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3567" name="Text Box 156"/>
                <p:cNvSpPr txBox="1">
                  <a:spLocks noChangeArrowheads="1"/>
                </p:cNvSpPr>
                <p:nvPr/>
              </p:nvSpPr>
              <p:spPr bwMode="auto">
                <a:xfrm>
                  <a:off x="3984" y="3474"/>
                  <a:ext cx="288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2800">
                      <a:solidFill>
                        <a:srgbClr val="3333FF"/>
                      </a:solidFill>
                      <a:latin typeface="Times New Roman" panose="02020603050405020304" pitchFamily="18" charset="0"/>
                    </a:rPr>
                    <a:t>y</a:t>
                  </a:r>
                  <a:endParaRPr 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3568" name="Text Box 157"/>
                <p:cNvSpPr txBox="1">
                  <a:spLocks noChangeArrowheads="1"/>
                </p:cNvSpPr>
                <p:nvPr/>
              </p:nvSpPr>
              <p:spPr bwMode="auto">
                <a:xfrm>
                  <a:off x="2889" y="2640"/>
                  <a:ext cx="288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2800">
                      <a:solidFill>
                        <a:srgbClr val="3333FF"/>
                      </a:solidFill>
                      <a:latin typeface="Times New Roman" panose="02020603050405020304" pitchFamily="18" charset="0"/>
                    </a:rPr>
                    <a:t>x</a:t>
                  </a:r>
                  <a:endParaRPr 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3569" name="Text Box 158"/>
                <p:cNvSpPr txBox="1">
                  <a:spLocks noChangeArrowheads="1"/>
                </p:cNvSpPr>
                <p:nvPr/>
              </p:nvSpPr>
              <p:spPr bwMode="auto">
                <a:xfrm>
                  <a:off x="3456" y="3168"/>
                  <a:ext cx="240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2400">
                      <a:solidFill>
                        <a:srgbClr val="3333CC"/>
                      </a:solidFill>
                      <a:sym typeface="Symbol" panose="05050102010706020507" pitchFamily="18" charset="2"/>
                    </a:rPr>
                    <a:t></a:t>
                  </a:r>
                  <a:endParaRPr lang="en-US" sz="2400">
                    <a:latin typeface="Times New Roman" panose="02020603050405020304" pitchFamily="18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8564412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103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103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517" grpId="0"/>
      <p:bldP spid="103518" grpId="0"/>
      <p:bldP spid="1035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4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" t="71635" r="1428" b="-6367"/>
          <a:stretch>
            <a:fillRect/>
          </a:stretch>
        </p:blipFill>
        <p:spPr bwMode="auto">
          <a:xfrm>
            <a:off x="228600" y="5257800"/>
            <a:ext cx="8610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4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" b="26917"/>
          <a:stretch>
            <a:fillRect/>
          </a:stretch>
        </p:blipFill>
        <p:spPr bwMode="auto">
          <a:xfrm>
            <a:off x="304800" y="3200400"/>
            <a:ext cx="84582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609600" y="2362200"/>
            <a:ext cx="1289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Góc vuông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90800" y="2362200"/>
            <a:ext cx="1174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Góc nhọn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4724400" y="2362200"/>
            <a:ext cx="857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Góc tù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6934200" y="2362200"/>
            <a:ext cx="984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Góc bẹt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3048000" y="4343400"/>
            <a:ext cx="2809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latin typeface="Times New Roman" panose="02020603050405020304" pitchFamily="18" charset="0"/>
                <a:sym typeface="Symbol" panose="05050102010706020507" pitchFamily="18" charset="2"/>
              </a:rPr>
              <a:t></a:t>
            </a: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5334000" y="4191000"/>
            <a:ext cx="2809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latin typeface="Times New Roman" panose="02020603050405020304" pitchFamily="18" charset="0"/>
                <a:sym typeface="Symbol" panose="05050102010706020507" pitchFamily="18" charset="2"/>
              </a:rPr>
              <a:t></a:t>
            </a:r>
          </a:p>
        </p:txBody>
      </p:sp>
      <p:grpSp>
        <p:nvGrpSpPr>
          <p:cNvPr id="20490" name="Group 10"/>
          <p:cNvGrpSpPr>
            <a:grpSpLocks/>
          </p:cNvGrpSpPr>
          <p:nvPr/>
        </p:nvGrpSpPr>
        <p:grpSpPr bwMode="auto">
          <a:xfrm>
            <a:off x="228600" y="6172200"/>
            <a:ext cx="8132763" cy="381000"/>
            <a:chOff x="3022" y="2204"/>
            <a:chExt cx="2381" cy="240"/>
          </a:xfrm>
        </p:grpSpPr>
        <p:sp>
          <p:nvSpPr>
            <p:cNvPr id="20491" name="Text Box 11"/>
            <p:cNvSpPr txBox="1">
              <a:spLocks noChangeArrowheads="1"/>
            </p:cNvSpPr>
            <p:nvPr/>
          </p:nvSpPr>
          <p:spPr bwMode="auto">
            <a:xfrm>
              <a:off x="3022" y="2213"/>
              <a:ext cx="36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      Hình 1</a:t>
              </a:r>
            </a:p>
          </p:txBody>
        </p:sp>
        <p:sp>
          <p:nvSpPr>
            <p:cNvPr id="20492" name="Text Box 12"/>
            <p:cNvSpPr txBox="1">
              <a:spLocks noChangeArrowheads="1"/>
            </p:cNvSpPr>
            <p:nvPr/>
          </p:nvSpPr>
          <p:spPr bwMode="auto">
            <a:xfrm>
              <a:off x="3628" y="2207"/>
              <a:ext cx="36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     Hình 2 </a:t>
              </a:r>
            </a:p>
          </p:txBody>
        </p:sp>
        <p:sp>
          <p:nvSpPr>
            <p:cNvPr id="20493" name="Text Box 13"/>
            <p:cNvSpPr txBox="1">
              <a:spLocks noChangeArrowheads="1"/>
            </p:cNvSpPr>
            <p:nvPr/>
          </p:nvSpPr>
          <p:spPr bwMode="auto">
            <a:xfrm>
              <a:off x="4360" y="2204"/>
              <a:ext cx="25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Hình 3</a:t>
              </a:r>
            </a:p>
          </p:txBody>
        </p:sp>
        <p:sp>
          <p:nvSpPr>
            <p:cNvPr id="20494" name="Text Box 14"/>
            <p:cNvSpPr txBox="1">
              <a:spLocks noChangeArrowheads="1"/>
            </p:cNvSpPr>
            <p:nvPr/>
          </p:nvSpPr>
          <p:spPr bwMode="auto">
            <a:xfrm>
              <a:off x="5152" y="2206"/>
              <a:ext cx="25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Hình 4</a:t>
              </a:r>
            </a:p>
          </p:txBody>
        </p:sp>
      </p:grpSp>
      <p:graphicFrame>
        <p:nvGraphicFramePr>
          <p:cNvPr id="20495" name="Group 15"/>
          <p:cNvGraphicFramePr>
            <a:graphicFrameLocks noGrp="1"/>
          </p:cNvGraphicFramePr>
          <p:nvPr>
            <p:ph/>
          </p:nvPr>
        </p:nvGraphicFramePr>
        <p:xfrm>
          <a:off x="304800" y="1905000"/>
          <a:ext cx="8458200" cy="4114801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9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3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939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255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92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512" name="Text Box 32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228600" y="609600"/>
            <a:ext cx="7772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vi-VN" sz="4000" dirty="0">
                <a:solidFill>
                  <a:srgbClr val="FF0000"/>
                </a:solidFill>
              </a:rPr>
              <a:t>*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Góc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vuông</a:t>
            </a:r>
            <a:r>
              <a:rPr lang="en-US" sz="4000" dirty="0" smtClean="0">
                <a:solidFill>
                  <a:srgbClr val="FF0000"/>
                </a:solidFill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</a:rPr>
              <a:t>góc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nhọn</a:t>
            </a:r>
            <a:r>
              <a:rPr lang="en-US" sz="4000" dirty="0" smtClean="0">
                <a:solidFill>
                  <a:srgbClr val="FF0000"/>
                </a:solidFill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</a:rPr>
              <a:t>góc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tù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9722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7" descr="0034-1"/>
          <p:cNvPicPr>
            <a:picLocks noGrp="1" noChangeAspect="1" noChangeArrowheads="1" noCrop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44" y="762000"/>
            <a:ext cx="609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Hình chữ nhật 3"/>
          <p:cNvSpPr/>
          <p:nvPr/>
        </p:nvSpPr>
        <p:spPr>
          <a:xfrm>
            <a:off x="838200" y="609600"/>
            <a:ext cx="8153400" cy="129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nêu </a:t>
            </a:r>
            <a:r>
              <a:rPr lang="vi-VN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nên trong </a:t>
            </a:r>
            <a:r>
              <a:rPr lang="vi-VN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vi-V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vi-V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đây: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Nhóm 10"/>
          <p:cNvGrpSpPr/>
          <p:nvPr/>
        </p:nvGrpSpPr>
        <p:grpSpPr>
          <a:xfrm>
            <a:off x="177801" y="1905000"/>
            <a:ext cx="8839199" cy="4475338"/>
            <a:chOff x="304801" y="2238374"/>
            <a:chExt cx="8839199" cy="4475338"/>
          </a:xfrm>
        </p:grpSpPr>
        <p:pic>
          <p:nvPicPr>
            <p:cNvPr id="5" name="Hình ảnh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4801" y="2286000"/>
              <a:ext cx="2209800" cy="1476375"/>
            </a:xfrm>
            <a:prstGeom prst="rect">
              <a:avLst/>
            </a:prstGeom>
          </p:spPr>
        </p:pic>
        <p:pic>
          <p:nvPicPr>
            <p:cNvPr id="6" name="Hình ảnh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43200" y="2246841"/>
              <a:ext cx="1981200" cy="1371600"/>
            </a:xfrm>
            <a:prstGeom prst="rect">
              <a:avLst/>
            </a:prstGeom>
          </p:spPr>
        </p:pic>
        <p:pic>
          <p:nvPicPr>
            <p:cNvPr id="7" name="Hình ảnh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69556" y="2238374"/>
              <a:ext cx="1651706" cy="1571625"/>
            </a:xfrm>
            <a:prstGeom prst="rect">
              <a:avLst/>
            </a:prstGeom>
          </p:spPr>
        </p:pic>
        <p:pic>
          <p:nvPicPr>
            <p:cNvPr id="8" name="Hình ảnh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68231" y="2466268"/>
              <a:ext cx="2275769" cy="1285875"/>
            </a:xfrm>
            <a:prstGeom prst="rect">
              <a:avLst/>
            </a:prstGeom>
          </p:spPr>
        </p:pic>
        <p:pic>
          <p:nvPicPr>
            <p:cNvPr id="10" name="Hình ảnh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66901" y="4640966"/>
              <a:ext cx="5486400" cy="2072746"/>
            </a:xfrm>
            <a:prstGeom prst="rect">
              <a:avLst/>
            </a:prstGeom>
          </p:spPr>
        </p:pic>
      </p:grpSp>
      <p:sp>
        <p:nvSpPr>
          <p:cNvPr id="13" name="Hình chữ nhật 12"/>
          <p:cNvSpPr/>
          <p:nvPr/>
        </p:nvSpPr>
        <p:spPr>
          <a:xfrm>
            <a:off x="2048933" y="3964693"/>
            <a:ext cx="533400" cy="352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1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vi-VN" sz="3600" i="1" dirty="0" err="1" smtClean="0">
                <a:solidFill>
                  <a:srgbClr val="FF0000"/>
                </a:solidFill>
              </a:rPr>
              <a:t>Luyện</a:t>
            </a:r>
            <a:r>
              <a:rPr lang="vi-VN" sz="3600" i="1" dirty="0" smtClean="0">
                <a:solidFill>
                  <a:srgbClr val="FF0000"/>
                </a:solidFill>
              </a:rPr>
              <a:t> </a:t>
            </a:r>
            <a:r>
              <a:rPr lang="vi-VN" sz="3600" i="1" dirty="0" err="1" smtClean="0">
                <a:solidFill>
                  <a:srgbClr val="FF0000"/>
                </a:solidFill>
              </a:rPr>
              <a:t>tập</a:t>
            </a:r>
            <a:r>
              <a:rPr lang="vi-VN" sz="3600" i="1" dirty="0" smtClean="0">
                <a:solidFill>
                  <a:srgbClr val="FF0000"/>
                </a:solidFill>
              </a:rPr>
              <a:t> 2</a:t>
            </a: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221163"/>
          </a:xfrm>
        </p:spPr>
        <p:txBody>
          <a:bodyPr/>
          <a:lstStyle/>
          <a:p>
            <a:pPr marL="0" indent="0">
              <a:buNone/>
            </a:pP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sau theo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bẹt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sao?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61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op-5-sieu-pham-da-phat-cua-bong-da-viet-the-he-cong-phuon_atH1Jk55_CcF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1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eaLnBrk="1" hangingPunct="1">
              <a:spcBef>
                <a:spcPct val="50000"/>
              </a:spcBef>
            </a:pP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bở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sau: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512" name="Text Box 8"/>
              <p:cNvSpPr txBox="1">
                <a:spLocks noChangeArrowheads="1"/>
              </p:cNvSpPr>
              <p:nvPr/>
            </p:nvSpPr>
            <p:spPr bwMode="auto">
              <a:xfrm>
                <a:off x="0" y="4977920"/>
                <a:ext cx="8839200" cy="9541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Chú ý: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Góc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tạo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bởi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kim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giờ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và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kim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phút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khi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đồng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hồ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chỉ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12h cho ta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hình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ảnh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của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góc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không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độ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(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kí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 </a:t>
                </a:r>
                <a:r>
                  <a:rPr lang="vi-VN" sz="2800" dirty="0" err="1" smtClean="0">
                    <a:solidFill>
                      <a:srgbClr val="FF6600"/>
                    </a:solidFill>
                    <a:latin typeface="Times New Roman" pitchFamily="18" charset="0"/>
                  </a:rPr>
                  <a:t>hiệu</a:t>
                </a:r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: 0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rgbClr val="FF66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vi-VN" sz="2800" dirty="0" smtClean="0">
                    <a:solidFill>
                      <a:srgbClr val="FF6600"/>
                    </a:solidFill>
                    <a:latin typeface="Times New Roman" pitchFamily="18" charset="0"/>
                  </a:rPr>
                  <a:t>).</a:t>
                </a:r>
                <a:endParaRPr lang="vi-VN" sz="2800" dirty="0">
                  <a:solidFill>
                    <a:srgbClr val="FF6600"/>
                  </a:solidFill>
                  <a:latin typeface="Times New Roman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1512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977920"/>
                <a:ext cx="8839200" cy="954107"/>
              </a:xfrm>
              <a:prstGeom prst="rect">
                <a:avLst/>
              </a:prstGeom>
              <a:blipFill>
                <a:blip r:embed="rId2"/>
                <a:stretch>
                  <a:fillRect l="-1379" t="-7051" r="-2000" b="-1730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393" name="Picture 15" descr="hoacuc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6248400"/>
            <a:ext cx="1828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9" name="Text Box 25"/>
          <p:cNvSpPr txBox="1">
            <a:spLocks noChangeArrowheads="1"/>
          </p:cNvSpPr>
          <p:nvPr/>
        </p:nvSpPr>
        <p:spPr bwMode="auto">
          <a:xfrm>
            <a:off x="0" y="3707441"/>
            <a:ext cx="90678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sz="2800" dirty="0" smtClean="0">
                <a:latin typeface="Times New Roman" pitchFamily="18" charset="0"/>
                <a:ea typeface="Cambria Math" panose="02040503050406030204" pitchFamily="18" charset="0"/>
              </a:rPr>
              <a:t>b) Trong </a:t>
            </a:r>
            <a:r>
              <a:rPr lang="vi-VN" sz="2800" dirty="0" err="1" smtClean="0">
                <a:latin typeface="Times New Roman" pitchFamily="18" charset="0"/>
                <a:ea typeface="Cambria Math" panose="02040503050406030204" pitchFamily="18" charset="0"/>
              </a:rPr>
              <a:t>các</a:t>
            </a:r>
            <a:r>
              <a:rPr lang="vi-VN" sz="2800" dirty="0" smtClean="0">
                <a:latin typeface="Times New Roman" pitchFamily="18" charset="0"/>
                <a:ea typeface="Cambria Math" panose="02040503050406030204" pitchFamily="18" charset="0"/>
              </a:rPr>
              <a:t> </a:t>
            </a:r>
            <a:r>
              <a:rPr lang="vi-VN" sz="2800" dirty="0" err="1" smtClean="0">
                <a:latin typeface="Times New Roman" pitchFamily="18" charset="0"/>
                <a:ea typeface="Cambria Math" panose="02040503050406030204" pitchFamily="18" charset="0"/>
              </a:rPr>
              <a:t>góc</a:t>
            </a:r>
            <a:r>
              <a:rPr lang="vi-VN" sz="2800" dirty="0" smtClean="0">
                <a:latin typeface="Times New Roman" pitchFamily="18" charset="0"/>
                <a:ea typeface="Cambria Math" panose="02040503050406030204" pitchFamily="18" charset="0"/>
              </a:rPr>
              <a:t> </a:t>
            </a:r>
            <a:r>
              <a:rPr lang="vi-VN" sz="2800" dirty="0" err="1" smtClean="0">
                <a:latin typeface="Times New Roman" pitchFamily="18" charset="0"/>
                <a:ea typeface="Cambria Math" panose="02040503050406030204" pitchFamily="18" charset="0"/>
              </a:rPr>
              <a:t>đó</a:t>
            </a:r>
            <a:r>
              <a:rPr lang="vi-VN" sz="2800" dirty="0" smtClean="0">
                <a:latin typeface="Times New Roman" pitchFamily="18" charset="0"/>
                <a:ea typeface="Cambria Math" panose="02040503050406030204" pitchFamily="18" charset="0"/>
              </a:rPr>
              <a:t>, </a:t>
            </a:r>
            <a:r>
              <a:rPr lang="vi-VN" sz="2800" dirty="0" err="1" smtClean="0">
                <a:latin typeface="Times New Roman" pitchFamily="18" charset="0"/>
                <a:ea typeface="Cambria Math" panose="02040503050406030204" pitchFamily="18" charset="0"/>
              </a:rPr>
              <a:t>chỉ</a:t>
            </a:r>
            <a:r>
              <a:rPr lang="vi-VN" sz="2800" dirty="0" smtClean="0">
                <a:latin typeface="Times New Roman" pitchFamily="18" charset="0"/>
                <a:ea typeface="Cambria Math" panose="02040503050406030204" pitchFamily="18" charset="0"/>
              </a:rPr>
              <a:t> ra </a:t>
            </a:r>
            <a:r>
              <a:rPr lang="vi-VN" sz="2800" dirty="0" err="1" smtClean="0">
                <a:latin typeface="Times New Roman" pitchFamily="18" charset="0"/>
                <a:ea typeface="Cambria Math" panose="02040503050406030204" pitchFamily="18" charset="0"/>
              </a:rPr>
              <a:t>góc</a:t>
            </a:r>
            <a:r>
              <a:rPr lang="vi-VN" sz="2800" dirty="0" smtClean="0">
                <a:latin typeface="Times New Roman" pitchFamily="18" charset="0"/>
                <a:ea typeface="Cambria Math" panose="02040503050406030204" pitchFamily="18" charset="0"/>
              </a:rPr>
              <a:t> vuông, </a:t>
            </a:r>
            <a:r>
              <a:rPr lang="vi-VN" sz="2800" dirty="0" err="1" smtClean="0">
                <a:latin typeface="Times New Roman" pitchFamily="18" charset="0"/>
                <a:ea typeface="Cambria Math" panose="02040503050406030204" pitchFamily="18" charset="0"/>
              </a:rPr>
              <a:t>góc</a:t>
            </a:r>
            <a:r>
              <a:rPr lang="vi-VN" sz="2800" dirty="0" smtClean="0">
                <a:latin typeface="Times New Roman" pitchFamily="18" charset="0"/>
                <a:ea typeface="Cambria Math" panose="02040503050406030204" pitchFamily="18" charset="0"/>
              </a:rPr>
              <a:t> </a:t>
            </a:r>
            <a:r>
              <a:rPr lang="vi-VN" sz="2800" dirty="0" err="1" smtClean="0">
                <a:latin typeface="Times New Roman" pitchFamily="18" charset="0"/>
                <a:ea typeface="Cambria Math" panose="02040503050406030204" pitchFamily="18" charset="0"/>
              </a:rPr>
              <a:t>nhọn</a:t>
            </a:r>
            <a:r>
              <a:rPr lang="vi-VN" sz="2800" dirty="0" smtClean="0">
                <a:latin typeface="Times New Roman" pitchFamily="18" charset="0"/>
                <a:ea typeface="Cambria Math" panose="02040503050406030204" pitchFamily="18" charset="0"/>
              </a:rPr>
              <a:t>, </a:t>
            </a:r>
            <a:r>
              <a:rPr lang="vi-VN" sz="2800" dirty="0" err="1" smtClean="0">
                <a:latin typeface="Times New Roman" pitchFamily="18" charset="0"/>
                <a:ea typeface="Cambria Math" panose="02040503050406030204" pitchFamily="18" charset="0"/>
              </a:rPr>
              <a:t>góc</a:t>
            </a:r>
            <a:r>
              <a:rPr lang="vi-VN" sz="2800" dirty="0" smtClean="0">
                <a:latin typeface="Times New Roman" pitchFamily="18" charset="0"/>
                <a:ea typeface="Cambria Math" panose="02040503050406030204" pitchFamily="18" charset="0"/>
              </a:rPr>
              <a:t> </a:t>
            </a:r>
            <a:r>
              <a:rPr lang="vi-VN" sz="2800" dirty="0" err="1" smtClean="0">
                <a:latin typeface="Times New Roman" pitchFamily="18" charset="0"/>
                <a:ea typeface="Cambria Math" panose="02040503050406030204" pitchFamily="18" charset="0"/>
              </a:rPr>
              <a:t>tù</a:t>
            </a:r>
            <a:r>
              <a:rPr lang="vi-VN" sz="2800" dirty="0" smtClean="0">
                <a:latin typeface="Times New Roman" pitchFamily="18" charset="0"/>
                <a:ea typeface="Cambria Math" panose="02040503050406030204" pitchFamily="18" charset="0"/>
              </a:rPr>
              <a:t>, </a:t>
            </a:r>
            <a:r>
              <a:rPr lang="vi-VN" sz="2800" dirty="0" err="1" smtClean="0">
                <a:latin typeface="Times New Roman" pitchFamily="18" charset="0"/>
                <a:ea typeface="Cambria Math" panose="02040503050406030204" pitchFamily="18" charset="0"/>
              </a:rPr>
              <a:t>góc</a:t>
            </a:r>
            <a:r>
              <a:rPr lang="vi-VN" sz="2800" dirty="0" smtClean="0">
                <a:latin typeface="Times New Roman" pitchFamily="18" charset="0"/>
                <a:ea typeface="Cambria Math" panose="02040503050406030204" pitchFamily="18" charset="0"/>
              </a:rPr>
              <a:t> </a:t>
            </a:r>
            <a:r>
              <a:rPr lang="vi-VN" sz="2800" dirty="0" err="1" smtClean="0">
                <a:latin typeface="Times New Roman" pitchFamily="18" charset="0"/>
                <a:ea typeface="Cambria Math" panose="02040503050406030204" pitchFamily="18" charset="0"/>
              </a:rPr>
              <a:t>bẹt</a:t>
            </a:r>
            <a:endParaRPr lang="vi-VN" sz="2800" dirty="0" smtClean="0">
              <a:latin typeface="Times New Roman" pitchFamily="18" charset="0"/>
              <a:ea typeface="Cambria Math" panose="02040503050406030204" pitchFamily="18" charset="0"/>
            </a:endParaRPr>
          </a:p>
        </p:txBody>
      </p:sp>
      <p:pic>
        <p:nvPicPr>
          <p:cNvPr id="2" name="Hình ảnh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828800"/>
            <a:ext cx="6705600" cy="179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0937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  <p:bldP spid="21512" grpId="0" autoUpdateAnimBg="0"/>
      <p:bldP spid="21529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990600" y="627717"/>
            <a:ext cx="7315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HỌC Ở NHÀ</a:t>
            </a:r>
            <a:endParaRPr 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452" name="Text Box 4"/>
          <p:cNvSpPr txBox="1">
            <a:spLocks noChangeArrowheads="1"/>
          </p:cNvSpPr>
          <p:nvPr/>
        </p:nvSpPr>
        <p:spPr bwMode="auto">
          <a:xfrm>
            <a:off x="76200" y="2410673"/>
            <a:ext cx="8915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8.31 </a:t>
            </a:r>
            <a:r>
              <a:rPr lang="vi-VN" sz="4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8.34</a:t>
            </a:r>
            <a:r>
              <a:rPr lang="en-US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(SGK/</a:t>
            </a:r>
            <a:r>
              <a:rPr lang="vi-VN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en-US" sz="4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481" name="Text Box 33"/>
          <p:cNvSpPr txBox="1">
            <a:spLocks noChangeArrowheads="1"/>
          </p:cNvSpPr>
          <p:nvPr/>
        </p:nvSpPr>
        <p:spPr bwMode="auto">
          <a:xfrm>
            <a:off x="76200" y="3733800"/>
            <a:ext cx="8915400" cy="728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sz="4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40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vi-VN" sz="4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4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chung</a:t>
            </a:r>
            <a:r>
              <a:rPr lang="en-US" sz="4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8668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4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4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4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4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4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04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2" grpId="0"/>
      <p:bldP spid="10448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4" name="Text Box 6" descr="Stationery"/>
          <p:cNvSpPr txBox="1">
            <a:spLocks noChangeArrowheads="1"/>
          </p:cNvSpPr>
          <p:nvPr/>
        </p:nvSpPr>
        <p:spPr bwMode="auto">
          <a:xfrm>
            <a:off x="14288" y="519113"/>
            <a:ext cx="3200400" cy="6338887"/>
          </a:xfrm>
          <a:prstGeom prst="rect">
            <a:avLst/>
          </a:prstGeom>
          <a:noFill/>
          <a:ln w="38100" cmpd="dbl">
            <a:solidFill>
              <a:srgbClr val="D6009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b="1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277" name="Text Box 29"/>
          <p:cNvSpPr txBox="1">
            <a:spLocks noChangeArrowheads="1"/>
          </p:cNvSpPr>
          <p:nvPr/>
        </p:nvSpPr>
        <p:spPr bwMode="auto">
          <a:xfrm>
            <a:off x="0" y="-12700"/>
            <a:ext cx="9144000" cy="584775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§3. SỐ ĐO GÓC</a:t>
            </a:r>
            <a:endParaRPr lang="en-US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436144" y="685800"/>
            <a:ext cx="5486400" cy="1180524"/>
          </a:xfrm>
        </p:spPr>
        <p:txBody>
          <a:bodyPr/>
          <a:lstStyle/>
          <a:p>
            <a:pPr marL="457200" indent="-457200">
              <a:buAutoNum type="alphaLcPeriod"/>
            </a:pPr>
            <a:r>
              <a:rPr lang="en-US" sz="3200" i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sz="3200" i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Placeholder 5"/>
          <p:cNvSpPr txBox="1">
            <a:spLocks/>
          </p:cNvSpPr>
          <p:nvPr/>
        </p:nvSpPr>
        <p:spPr bwMode="auto">
          <a:xfrm>
            <a:off x="3436144" y="1447800"/>
            <a:ext cx="5486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994" y="2514600"/>
            <a:ext cx="57912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9123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4" name="Text Box 6" descr="Stationery"/>
          <p:cNvSpPr txBox="1">
            <a:spLocks noChangeArrowheads="1"/>
          </p:cNvSpPr>
          <p:nvPr/>
        </p:nvSpPr>
        <p:spPr bwMode="auto">
          <a:xfrm>
            <a:off x="14288" y="519113"/>
            <a:ext cx="3200400" cy="6338887"/>
          </a:xfrm>
          <a:prstGeom prst="rect">
            <a:avLst/>
          </a:prstGeom>
          <a:noFill/>
          <a:ln w="38100" cmpd="dbl">
            <a:solidFill>
              <a:srgbClr val="D6009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1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1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1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1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b="1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277" name="Text Box 29"/>
          <p:cNvSpPr txBox="1">
            <a:spLocks noChangeArrowheads="1"/>
          </p:cNvSpPr>
          <p:nvPr/>
        </p:nvSpPr>
        <p:spPr bwMode="auto">
          <a:xfrm>
            <a:off x="0" y="-12700"/>
            <a:ext cx="9144000" cy="584775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99"/>
                </a:solidFill>
                <a:latin typeface=".VnArial Narrow" panose="020B7200000000000000" pitchFamily="34" charset="0"/>
                <a:cs typeface="Times New Roman" panose="02020603050405020304" pitchFamily="18" charset="0"/>
              </a:rPr>
              <a:t>			</a:t>
            </a:r>
            <a:r>
              <a:rPr lang="en-US" sz="3200" b="1" dirty="0" smtClean="0">
                <a:solidFill>
                  <a:srgbClr val="000099"/>
                </a:solidFill>
                <a:cs typeface="Times New Roman" panose="02020603050405020304" pitchFamily="18" charset="0"/>
              </a:rPr>
              <a:t>§3. SỐ ĐO GÓC</a:t>
            </a:r>
            <a:endParaRPr lang="en-US" sz="3200" b="1" dirty="0">
              <a:solidFill>
                <a:srgbClr val="000099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Text Placeholder 5"/>
          <p:cNvSpPr txBox="1">
            <a:spLocks/>
          </p:cNvSpPr>
          <p:nvPr/>
        </p:nvSpPr>
        <p:spPr bwMode="auto">
          <a:xfrm>
            <a:off x="3436144" y="867645"/>
            <a:ext cx="5486400" cy="1180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4000" i="1" kern="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i="1" kern="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i="1" kern="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i="1" kern="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4000" i="1" kern="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sz="4000" i="1" kern="0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Placeholder 5"/>
          <p:cNvSpPr txBox="1">
            <a:spLocks/>
          </p:cNvSpPr>
          <p:nvPr/>
        </p:nvSpPr>
        <p:spPr bwMode="auto">
          <a:xfrm>
            <a:off x="3456616" y="5029200"/>
            <a:ext cx="5486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kern="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kern="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).</a:t>
            </a:r>
          </a:p>
          <a:p>
            <a:endParaRPr lang="en-US" sz="4400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32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vi-VN" sz="3200" i="1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2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	=  60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(60’) </a:t>
            </a:r>
          </a:p>
          <a:p>
            <a:pPr eaLnBrk="1" hangingPunct="1">
              <a:spcBef>
                <a:spcPct val="0"/>
              </a:spcBef>
            </a:pP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(1’) </a:t>
            </a:r>
            <a:r>
              <a:rPr lang="en-US" sz="32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(60”)</a:t>
            </a:r>
          </a:p>
          <a:p>
            <a:r>
              <a:rPr lang="en-US" sz="4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80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thuocdod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70840">
            <a:off x="-9525" y="914400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733925" y="4048125"/>
            <a:ext cx="3810000" cy="2381250"/>
            <a:chOff x="2928" y="1200"/>
            <a:chExt cx="2400" cy="1500"/>
          </a:xfrm>
        </p:grpSpPr>
        <p:pic>
          <p:nvPicPr>
            <p:cNvPr id="10276" name="Picture 4" descr="thuocdodo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200"/>
              <a:ext cx="2400" cy="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77" name="Oval 5"/>
            <p:cNvSpPr>
              <a:spLocks noChangeArrowheads="1"/>
            </p:cNvSpPr>
            <p:nvPr/>
          </p:nvSpPr>
          <p:spPr bwMode="auto">
            <a:xfrm>
              <a:off x="4092" y="2320"/>
              <a:ext cx="48" cy="48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101382" name="Picture 6" descr="thuocdod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048125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3" name="Oval 7"/>
          <p:cNvSpPr>
            <a:spLocks noChangeArrowheads="1"/>
          </p:cNvSpPr>
          <p:nvPr/>
        </p:nvSpPr>
        <p:spPr bwMode="auto">
          <a:xfrm>
            <a:off x="6575425" y="5819775"/>
            <a:ext cx="76200" cy="7620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19100" y="742950"/>
            <a:ext cx="3810000" cy="2381250"/>
            <a:chOff x="2928" y="1200"/>
            <a:chExt cx="2400" cy="1500"/>
          </a:xfrm>
        </p:grpSpPr>
        <p:pic>
          <p:nvPicPr>
            <p:cNvPr id="10274" name="Picture 9" descr="thuocdodo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200"/>
              <a:ext cx="2400" cy="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75" name="Oval 10"/>
            <p:cNvSpPr>
              <a:spLocks noChangeArrowheads="1"/>
            </p:cNvSpPr>
            <p:nvPr/>
          </p:nvSpPr>
          <p:spPr bwMode="auto">
            <a:xfrm>
              <a:off x="4092" y="2320"/>
              <a:ext cx="48" cy="48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419100" y="742950"/>
            <a:ext cx="3810000" cy="2381250"/>
            <a:chOff x="192" y="2256"/>
            <a:chExt cx="2400" cy="1500"/>
          </a:xfrm>
        </p:grpSpPr>
        <p:pic>
          <p:nvPicPr>
            <p:cNvPr id="10271" name="Picture 12" descr="thuocdodo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256"/>
              <a:ext cx="2400" cy="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72" name="Line 13"/>
            <p:cNvSpPr>
              <a:spLocks noChangeShapeType="1"/>
            </p:cNvSpPr>
            <p:nvPr/>
          </p:nvSpPr>
          <p:spPr bwMode="auto">
            <a:xfrm>
              <a:off x="246" y="3402"/>
              <a:ext cx="2280" cy="0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3" name="Oval 14"/>
            <p:cNvSpPr>
              <a:spLocks noChangeArrowheads="1"/>
            </p:cNvSpPr>
            <p:nvPr/>
          </p:nvSpPr>
          <p:spPr bwMode="auto">
            <a:xfrm>
              <a:off x="1356" y="3376"/>
              <a:ext cx="48" cy="48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10248" name="Group 15"/>
          <p:cNvGrpSpPr>
            <a:grpSpLocks/>
          </p:cNvGrpSpPr>
          <p:nvPr/>
        </p:nvGrpSpPr>
        <p:grpSpPr bwMode="auto">
          <a:xfrm>
            <a:off x="1733550" y="152400"/>
            <a:ext cx="2781300" cy="2835275"/>
            <a:chOff x="1092" y="96"/>
            <a:chExt cx="1752" cy="1786"/>
          </a:xfrm>
        </p:grpSpPr>
        <p:sp>
          <p:nvSpPr>
            <p:cNvPr id="10266" name="Line 16"/>
            <p:cNvSpPr>
              <a:spLocks noChangeShapeType="1"/>
            </p:cNvSpPr>
            <p:nvPr/>
          </p:nvSpPr>
          <p:spPr bwMode="auto">
            <a:xfrm flipV="1">
              <a:off x="1460" y="360"/>
              <a:ext cx="1320" cy="125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7" name="Line 17"/>
            <p:cNvSpPr>
              <a:spLocks noChangeShapeType="1"/>
            </p:cNvSpPr>
            <p:nvPr/>
          </p:nvSpPr>
          <p:spPr bwMode="auto">
            <a:xfrm flipH="1" flipV="1">
              <a:off x="1092" y="150"/>
              <a:ext cx="364" cy="146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8" name="Text Box 18"/>
            <p:cNvSpPr txBox="1">
              <a:spLocks noChangeArrowheads="1"/>
            </p:cNvSpPr>
            <p:nvPr/>
          </p:nvSpPr>
          <p:spPr bwMode="auto">
            <a:xfrm>
              <a:off x="1152" y="96"/>
              <a:ext cx="14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y</a:t>
              </a:r>
            </a:p>
          </p:txBody>
        </p:sp>
        <p:sp>
          <p:nvSpPr>
            <p:cNvPr id="10269" name="Text Box 19"/>
            <p:cNvSpPr txBox="1">
              <a:spLocks noChangeArrowheads="1"/>
            </p:cNvSpPr>
            <p:nvPr/>
          </p:nvSpPr>
          <p:spPr bwMode="auto">
            <a:xfrm>
              <a:off x="2700" y="360"/>
              <a:ext cx="14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x</a:t>
              </a:r>
            </a:p>
          </p:txBody>
        </p:sp>
        <p:sp>
          <p:nvSpPr>
            <p:cNvPr id="10270" name="Text Box 20"/>
            <p:cNvSpPr txBox="1">
              <a:spLocks noChangeArrowheads="1"/>
            </p:cNvSpPr>
            <p:nvPr/>
          </p:nvSpPr>
          <p:spPr bwMode="auto">
            <a:xfrm>
              <a:off x="1400" y="1652"/>
              <a:ext cx="14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O</a:t>
              </a:r>
            </a:p>
          </p:txBody>
        </p:sp>
      </p:grpSp>
      <p:sp>
        <p:nvSpPr>
          <p:cNvPr id="101397" name="Line 21"/>
          <p:cNvSpPr>
            <a:spLocks noChangeShapeType="1"/>
          </p:cNvSpPr>
          <p:nvPr/>
        </p:nvSpPr>
        <p:spPr bwMode="auto">
          <a:xfrm>
            <a:off x="504825" y="2562225"/>
            <a:ext cx="3619500" cy="0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8" name="Line 22"/>
          <p:cNvSpPr>
            <a:spLocks noChangeShapeType="1"/>
          </p:cNvSpPr>
          <p:nvPr/>
        </p:nvSpPr>
        <p:spPr bwMode="auto">
          <a:xfrm flipV="1">
            <a:off x="2316163" y="588963"/>
            <a:ext cx="2074862" cy="1973262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9" name="Oval 23"/>
          <p:cNvSpPr>
            <a:spLocks noChangeArrowheads="1"/>
          </p:cNvSpPr>
          <p:nvPr/>
        </p:nvSpPr>
        <p:spPr bwMode="auto">
          <a:xfrm>
            <a:off x="3076575" y="1609725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101400" name="Oval 24"/>
          <p:cNvSpPr>
            <a:spLocks noChangeArrowheads="1"/>
          </p:cNvSpPr>
          <p:nvPr/>
        </p:nvSpPr>
        <p:spPr bwMode="auto">
          <a:xfrm>
            <a:off x="1895475" y="129540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grpSp>
        <p:nvGrpSpPr>
          <p:cNvPr id="6" name="Group 25"/>
          <p:cNvGrpSpPr>
            <a:grpSpLocks/>
          </p:cNvGrpSpPr>
          <p:nvPr/>
        </p:nvGrpSpPr>
        <p:grpSpPr bwMode="auto">
          <a:xfrm rot="1800000">
            <a:off x="3295650" y="1304925"/>
            <a:ext cx="323850" cy="323850"/>
            <a:chOff x="2076" y="822"/>
            <a:chExt cx="204" cy="204"/>
          </a:xfrm>
        </p:grpSpPr>
        <p:sp>
          <p:nvSpPr>
            <p:cNvPr id="10264" name="Line 26"/>
            <p:cNvSpPr>
              <a:spLocks noChangeShapeType="1"/>
            </p:cNvSpPr>
            <p:nvPr/>
          </p:nvSpPr>
          <p:spPr bwMode="auto">
            <a:xfrm>
              <a:off x="2076" y="822"/>
              <a:ext cx="204" cy="20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Line 27"/>
            <p:cNvSpPr>
              <a:spLocks noChangeShapeType="1"/>
            </p:cNvSpPr>
            <p:nvPr/>
          </p:nvSpPr>
          <p:spPr bwMode="auto">
            <a:xfrm flipH="1">
              <a:off x="2088" y="828"/>
              <a:ext cx="192" cy="192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1404" name="Oval 28"/>
          <p:cNvSpPr>
            <a:spLocks noChangeArrowheads="1"/>
          </p:cNvSpPr>
          <p:nvPr/>
        </p:nvSpPr>
        <p:spPr bwMode="auto">
          <a:xfrm>
            <a:off x="3343275" y="1362075"/>
            <a:ext cx="228600" cy="228600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101405" name="Oval 29"/>
          <p:cNvSpPr>
            <a:spLocks noChangeArrowheads="1"/>
          </p:cNvSpPr>
          <p:nvPr/>
        </p:nvSpPr>
        <p:spPr bwMode="auto">
          <a:xfrm>
            <a:off x="2266951" y="2517775"/>
            <a:ext cx="76199" cy="83819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101406" name="Text Box 30"/>
          <p:cNvSpPr txBox="1">
            <a:spLocks noChangeArrowheads="1"/>
          </p:cNvSpPr>
          <p:nvPr/>
        </p:nvSpPr>
        <p:spPr bwMode="auto">
          <a:xfrm>
            <a:off x="4495800" y="228600"/>
            <a:ext cx="43434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1407" name="Text Box 31"/>
          <p:cNvSpPr txBox="1">
            <a:spLocks noChangeArrowheads="1"/>
          </p:cNvSpPr>
          <p:nvPr/>
        </p:nvSpPr>
        <p:spPr bwMode="auto">
          <a:xfrm>
            <a:off x="1447800" y="3048000"/>
            <a:ext cx="1981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000" b="1">
                <a:latin typeface="Arial" panose="020B0604020202020204" pitchFamily="34" charset="0"/>
              </a:rPr>
              <a:t>Đỉnh của góc</a:t>
            </a:r>
          </a:p>
        </p:txBody>
      </p:sp>
      <p:sp>
        <p:nvSpPr>
          <p:cNvPr id="101408" name="Text Box 32"/>
          <p:cNvSpPr txBox="1">
            <a:spLocks noChangeArrowheads="1"/>
          </p:cNvSpPr>
          <p:nvPr/>
        </p:nvSpPr>
        <p:spPr bwMode="auto">
          <a:xfrm>
            <a:off x="5334000" y="6172200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000" b="1">
                <a:latin typeface="Arial" panose="020B0604020202020204" pitchFamily="34" charset="0"/>
              </a:rPr>
              <a:t>Tâm của thước</a:t>
            </a:r>
          </a:p>
        </p:txBody>
      </p:sp>
      <p:sp>
        <p:nvSpPr>
          <p:cNvPr id="101409" name="Text Box 33"/>
          <p:cNvSpPr txBox="1">
            <a:spLocks noChangeArrowheads="1"/>
          </p:cNvSpPr>
          <p:nvPr/>
        </p:nvSpPr>
        <p:spPr bwMode="auto">
          <a:xfrm>
            <a:off x="4387850" y="1295400"/>
            <a:ext cx="44958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vi-VN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B1: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1410" name="Text Box 34"/>
          <p:cNvSpPr txBox="1">
            <a:spLocks noChangeArrowheads="1"/>
          </p:cNvSpPr>
          <p:nvPr/>
        </p:nvSpPr>
        <p:spPr bwMode="auto">
          <a:xfrm>
            <a:off x="4362450" y="2635250"/>
            <a:ext cx="44958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vi-VN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B2: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và đi qua vạch số 0.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411" name="Text Box 35"/>
          <p:cNvSpPr txBox="1">
            <a:spLocks noChangeArrowheads="1"/>
          </p:cNvSpPr>
          <p:nvPr/>
        </p:nvSpPr>
        <p:spPr bwMode="auto">
          <a:xfrm>
            <a:off x="4335462" y="4538833"/>
            <a:ext cx="443547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vi-VN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B3: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ạ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33049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1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01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hold"/>
                                        <p:tgtEl>
                                          <p:spTgt spid="1014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hold"/>
                                        <p:tgtEl>
                                          <p:spTgt spid="1014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hold"/>
                                        <p:tgtEl>
                                          <p:spTgt spid="1014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hold"/>
                                        <p:tgtEl>
                                          <p:spTgt spid="1014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1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1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01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01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-0.47048 -0.4842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24" y="-2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7" presetClass="emph" presetSubtype="0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50" autoRev="1" fill="hold"/>
                                        <p:tgtEl>
                                          <p:spTgt spid="1014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0" dur="250" autoRev="1" fill="hold"/>
                                        <p:tgtEl>
                                          <p:spTgt spid="1014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1" dur="250" autoRev="1" fill="hold"/>
                                        <p:tgtEl>
                                          <p:spTgt spid="1014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autoRev="1" fill="hold"/>
                                        <p:tgtEl>
                                          <p:spTgt spid="1014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101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1" dur="500"/>
                                        <p:tgtEl>
                                          <p:spTgt spid="101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5" dur="500"/>
                                        <p:tgtEl>
                                          <p:spTgt spid="101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7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1000" fill="hold"/>
                                        <p:tgtEl>
                                          <p:spTgt spid="10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1000" fill="hold"/>
                                        <p:tgtEl>
                                          <p:spTgt spid="10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580000">
                                      <p:cBhvr>
                                        <p:cTn id="9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7037E-7 L -0.04723 0.0203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1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5" presetClass="emph" presetSubtype="0" repeatCount="5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1" dur="500" fill="hold"/>
                                        <p:tgtEl>
                                          <p:spTgt spid="10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8" dur="500"/>
                                        <p:tgtEl>
                                          <p:spTgt spid="101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"/>
                                        <p:tgtEl>
                                          <p:spTgt spid="101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"/>
                                        <p:tgtEl>
                                          <p:spTgt spid="10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121" presetID="27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2" dur="250" autoRev="1" fill="hold"/>
                                        <p:tgtEl>
                                          <p:spTgt spid="1013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3" dur="250" autoRev="1" fill="hold"/>
                                        <p:tgtEl>
                                          <p:spTgt spid="1013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4" dur="250" autoRev="1" fill="hold"/>
                                        <p:tgtEl>
                                          <p:spTgt spid="1013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250" autoRev="1" fill="hold"/>
                                        <p:tgtEl>
                                          <p:spTgt spid="1013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7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7" dur="250" autoRev="1" fill="hold"/>
                                        <p:tgtEl>
                                          <p:spTgt spid="1014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8" dur="250" autoRev="1" fill="hold"/>
                                        <p:tgtEl>
                                          <p:spTgt spid="1014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9" dur="250" autoRev="1" fill="hold"/>
                                        <p:tgtEl>
                                          <p:spTgt spid="1014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250" autoRev="1" fill="hold"/>
                                        <p:tgtEl>
                                          <p:spTgt spid="1014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"/>
                                        <p:tgtEl>
                                          <p:spTgt spid="10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139" presetID="27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250" autoRev="1" fill="hold"/>
                                        <p:tgtEl>
                                          <p:spTgt spid="1014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1" dur="250" autoRev="1" fill="hold"/>
                                        <p:tgtEl>
                                          <p:spTgt spid="1014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2" dur="250" autoRev="1" fill="hold"/>
                                        <p:tgtEl>
                                          <p:spTgt spid="1014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250" autoRev="1" fill="hold"/>
                                        <p:tgtEl>
                                          <p:spTgt spid="1014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14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7" dur="500"/>
                                        <p:tgtEl>
                                          <p:spTgt spid="101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1" dur="500"/>
                                        <p:tgtEl>
                                          <p:spTgt spid="1014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4" dur="500"/>
                                        <p:tgtEl>
                                          <p:spTgt spid="101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7" dur="500"/>
                                        <p:tgtEl>
                                          <p:spTgt spid="1014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3" grpId="0" animBg="1"/>
      <p:bldP spid="101383" grpId="1" animBg="1"/>
      <p:bldP spid="101383" grpId="2" animBg="1"/>
      <p:bldP spid="101397" grpId="0" animBg="1"/>
      <p:bldP spid="101397" grpId="1" animBg="1"/>
      <p:bldP spid="101397" grpId="2" animBg="1"/>
      <p:bldP spid="101398" grpId="0" animBg="1"/>
      <p:bldP spid="101398" grpId="1" animBg="1"/>
      <p:bldP spid="101398" grpId="2" animBg="1"/>
      <p:bldP spid="101398" grpId="3" animBg="1"/>
      <p:bldP spid="101399" grpId="0" animBg="1"/>
      <p:bldP spid="101399" grpId="1" animBg="1"/>
      <p:bldP spid="101400" grpId="0" animBg="1"/>
      <p:bldP spid="101400" grpId="1" animBg="1"/>
      <p:bldP spid="101404" grpId="0" animBg="1"/>
      <p:bldP spid="101404" grpId="1" animBg="1"/>
      <p:bldP spid="101405" grpId="0" animBg="1"/>
      <p:bldP spid="101405" grpId="1" animBg="1"/>
      <p:bldP spid="101405" grpId="2" animBg="1"/>
      <p:bldP spid="101406" grpId="0"/>
      <p:bldP spid="101406" grpId="1"/>
      <p:bldP spid="101407" grpId="0"/>
      <p:bldP spid="101407" grpId="1"/>
      <p:bldP spid="101408" grpId="0"/>
      <p:bldP spid="101408" grpId="1"/>
      <p:bldP spid="101409" grpId="0"/>
      <p:bldP spid="101409" grpId="1"/>
      <p:bldP spid="101410" grpId="0"/>
      <p:bldP spid="101410" grpId="1"/>
      <p:bldP spid="101411" grpId="0"/>
      <p:bldP spid="10141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814" name="Picture 38" descr="thuocdod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476750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815" name="Picture 39" descr="thuocdod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54134">
            <a:off x="4927600" y="1216025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2" descr="thuocdod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70840">
            <a:off x="-9525" y="914400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3" name="Group 15"/>
          <p:cNvGrpSpPr>
            <a:grpSpLocks/>
          </p:cNvGrpSpPr>
          <p:nvPr/>
        </p:nvGrpSpPr>
        <p:grpSpPr bwMode="auto">
          <a:xfrm>
            <a:off x="1733550" y="152400"/>
            <a:ext cx="2781300" cy="2835275"/>
            <a:chOff x="1092" y="96"/>
            <a:chExt cx="1752" cy="1786"/>
          </a:xfrm>
        </p:grpSpPr>
        <p:sp>
          <p:nvSpPr>
            <p:cNvPr id="12321" name="Line 16"/>
            <p:cNvSpPr>
              <a:spLocks noChangeShapeType="1"/>
            </p:cNvSpPr>
            <p:nvPr/>
          </p:nvSpPr>
          <p:spPr bwMode="auto">
            <a:xfrm flipV="1">
              <a:off x="1460" y="360"/>
              <a:ext cx="1320" cy="125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2" name="Line 17"/>
            <p:cNvSpPr>
              <a:spLocks noChangeShapeType="1"/>
            </p:cNvSpPr>
            <p:nvPr/>
          </p:nvSpPr>
          <p:spPr bwMode="auto">
            <a:xfrm flipH="1" flipV="1">
              <a:off x="1092" y="150"/>
              <a:ext cx="364" cy="146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3" name="Text Box 18"/>
            <p:cNvSpPr txBox="1">
              <a:spLocks noChangeArrowheads="1"/>
            </p:cNvSpPr>
            <p:nvPr/>
          </p:nvSpPr>
          <p:spPr bwMode="auto">
            <a:xfrm>
              <a:off x="1152" y="96"/>
              <a:ext cx="14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y</a:t>
              </a:r>
            </a:p>
          </p:txBody>
        </p:sp>
        <p:sp>
          <p:nvSpPr>
            <p:cNvPr id="12324" name="Text Box 19"/>
            <p:cNvSpPr txBox="1">
              <a:spLocks noChangeArrowheads="1"/>
            </p:cNvSpPr>
            <p:nvPr/>
          </p:nvSpPr>
          <p:spPr bwMode="auto">
            <a:xfrm>
              <a:off x="2700" y="360"/>
              <a:ext cx="14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x</a:t>
              </a:r>
            </a:p>
          </p:txBody>
        </p:sp>
        <p:sp>
          <p:nvSpPr>
            <p:cNvPr id="12325" name="Text Box 20"/>
            <p:cNvSpPr txBox="1">
              <a:spLocks noChangeArrowheads="1"/>
            </p:cNvSpPr>
            <p:nvPr/>
          </p:nvSpPr>
          <p:spPr bwMode="auto">
            <a:xfrm>
              <a:off x="1400" y="1652"/>
              <a:ext cx="14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O</a:t>
              </a:r>
            </a:p>
          </p:txBody>
        </p:sp>
      </p:grpSp>
      <p:sp>
        <p:nvSpPr>
          <p:cNvPr id="12294" name="Oval 23"/>
          <p:cNvSpPr>
            <a:spLocks noChangeArrowheads="1"/>
          </p:cNvSpPr>
          <p:nvPr/>
        </p:nvSpPr>
        <p:spPr bwMode="auto">
          <a:xfrm>
            <a:off x="2266950" y="2514600"/>
            <a:ext cx="76200" cy="7620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12295" name="Oval 24"/>
          <p:cNvSpPr>
            <a:spLocks noChangeArrowheads="1"/>
          </p:cNvSpPr>
          <p:nvPr/>
        </p:nvSpPr>
        <p:spPr bwMode="auto">
          <a:xfrm>
            <a:off x="3076575" y="1609725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12296" name="Oval 25"/>
          <p:cNvSpPr>
            <a:spLocks noChangeArrowheads="1"/>
          </p:cNvSpPr>
          <p:nvPr/>
        </p:nvSpPr>
        <p:spPr bwMode="auto">
          <a:xfrm>
            <a:off x="1895475" y="129540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5638800" y="152400"/>
            <a:ext cx="2667000" cy="2835275"/>
            <a:chOff x="1092" y="96"/>
            <a:chExt cx="1752" cy="1786"/>
          </a:xfrm>
        </p:grpSpPr>
        <p:sp>
          <p:nvSpPr>
            <p:cNvPr id="12316" name="Line 27"/>
            <p:cNvSpPr>
              <a:spLocks noChangeShapeType="1"/>
            </p:cNvSpPr>
            <p:nvPr/>
          </p:nvSpPr>
          <p:spPr bwMode="auto">
            <a:xfrm flipV="1">
              <a:off x="1460" y="360"/>
              <a:ext cx="1320" cy="125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7" name="Line 28"/>
            <p:cNvSpPr>
              <a:spLocks noChangeShapeType="1"/>
            </p:cNvSpPr>
            <p:nvPr/>
          </p:nvSpPr>
          <p:spPr bwMode="auto">
            <a:xfrm flipH="1" flipV="1">
              <a:off x="1092" y="150"/>
              <a:ext cx="364" cy="146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8" name="Text Box 29"/>
            <p:cNvSpPr txBox="1">
              <a:spLocks noChangeArrowheads="1"/>
            </p:cNvSpPr>
            <p:nvPr/>
          </p:nvSpPr>
          <p:spPr bwMode="auto">
            <a:xfrm>
              <a:off x="1152" y="96"/>
              <a:ext cx="14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400" dirty="0">
                  <a:latin typeface="Arial" panose="020B0604020202020204" pitchFamily="34" charset="0"/>
                </a:rPr>
                <a:t>y</a:t>
              </a:r>
            </a:p>
          </p:txBody>
        </p:sp>
        <p:sp>
          <p:nvSpPr>
            <p:cNvPr id="12319" name="Text Box 30"/>
            <p:cNvSpPr txBox="1">
              <a:spLocks noChangeArrowheads="1"/>
            </p:cNvSpPr>
            <p:nvPr/>
          </p:nvSpPr>
          <p:spPr bwMode="auto">
            <a:xfrm>
              <a:off x="2700" y="360"/>
              <a:ext cx="14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x</a:t>
              </a:r>
            </a:p>
          </p:txBody>
        </p:sp>
        <p:sp>
          <p:nvSpPr>
            <p:cNvPr id="12320" name="Text Box 31"/>
            <p:cNvSpPr txBox="1">
              <a:spLocks noChangeArrowheads="1"/>
            </p:cNvSpPr>
            <p:nvPr/>
          </p:nvSpPr>
          <p:spPr bwMode="auto">
            <a:xfrm>
              <a:off x="1400" y="1652"/>
              <a:ext cx="14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O</a:t>
              </a:r>
            </a:p>
          </p:txBody>
        </p:sp>
      </p:grpSp>
      <p:grpSp>
        <p:nvGrpSpPr>
          <p:cNvPr id="4" name="Group 32"/>
          <p:cNvGrpSpPr>
            <a:grpSpLocks/>
          </p:cNvGrpSpPr>
          <p:nvPr/>
        </p:nvGrpSpPr>
        <p:grpSpPr bwMode="auto">
          <a:xfrm>
            <a:off x="1730375" y="152400"/>
            <a:ext cx="2781300" cy="2835275"/>
            <a:chOff x="1092" y="96"/>
            <a:chExt cx="1752" cy="1786"/>
          </a:xfrm>
        </p:grpSpPr>
        <p:sp>
          <p:nvSpPr>
            <p:cNvPr id="12311" name="Line 33"/>
            <p:cNvSpPr>
              <a:spLocks noChangeShapeType="1"/>
            </p:cNvSpPr>
            <p:nvPr/>
          </p:nvSpPr>
          <p:spPr bwMode="auto">
            <a:xfrm flipV="1">
              <a:off x="1460" y="360"/>
              <a:ext cx="1320" cy="125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2" name="Line 34"/>
            <p:cNvSpPr>
              <a:spLocks noChangeShapeType="1"/>
            </p:cNvSpPr>
            <p:nvPr/>
          </p:nvSpPr>
          <p:spPr bwMode="auto">
            <a:xfrm flipH="1" flipV="1">
              <a:off x="1092" y="150"/>
              <a:ext cx="364" cy="146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3" name="Text Box 35"/>
            <p:cNvSpPr txBox="1">
              <a:spLocks noChangeArrowheads="1"/>
            </p:cNvSpPr>
            <p:nvPr/>
          </p:nvSpPr>
          <p:spPr bwMode="auto">
            <a:xfrm>
              <a:off x="1152" y="96"/>
              <a:ext cx="14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y</a:t>
              </a:r>
            </a:p>
          </p:txBody>
        </p:sp>
        <p:sp>
          <p:nvSpPr>
            <p:cNvPr id="12314" name="Text Box 36"/>
            <p:cNvSpPr txBox="1">
              <a:spLocks noChangeArrowheads="1"/>
            </p:cNvSpPr>
            <p:nvPr/>
          </p:nvSpPr>
          <p:spPr bwMode="auto">
            <a:xfrm>
              <a:off x="2700" y="360"/>
              <a:ext cx="14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x</a:t>
              </a:r>
            </a:p>
          </p:txBody>
        </p:sp>
        <p:sp>
          <p:nvSpPr>
            <p:cNvPr id="12315" name="Text Box 37"/>
            <p:cNvSpPr txBox="1">
              <a:spLocks noChangeArrowheads="1"/>
            </p:cNvSpPr>
            <p:nvPr/>
          </p:nvSpPr>
          <p:spPr bwMode="auto">
            <a:xfrm>
              <a:off x="1400" y="1652"/>
              <a:ext cx="14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O</a:t>
              </a:r>
            </a:p>
          </p:txBody>
        </p:sp>
      </p:grpSp>
      <p:sp>
        <p:nvSpPr>
          <p:cNvPr id="75817" name="Oval 41"/>
          <p:cNvSpPr>
            <a:spLocks noChangeArrowheads="1"/>
          </p:cNvSpPr>
          <p:nvPr/>
        </p:nvSpPr>
        <p:spPr bwMode="auto">
          <a:xfrm>
            <a:off x="5734050" y="981075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sz="1800">
              <a:latin typeface="Arial" panose="020B0604020202020204" pitchFamily="34" charset="0"/>
            </a:endParaRPr>
          </a:p>
        </p:txBody>
      </p:sp>
      <p:sp>
        <p:nvSpPr>
          <p:cNvPr id="75818" name="Oval 42"/>
          <p:cNvSpPr>
            <a:spLocks noChangeArrowheads="1"/>
          </p:cNvSpPr>
          <p:nvPr/>
        </p:nvSpPr>
        <p:spPr bwMode="auto">
          <a:xfrm>
            <a:off x="7153275" y="1428750"/>
            <a:ext cx="228600" cy="228600"/>
          </a:xfrm>
          <a:prstGeom prst="ellipse">
            <a:avLst/>
          </a:prstGeom>
          <a:solidFill>
            <a:srgbClr val="FF00FF">
              <a:alpha val="30196"/>
            </a:srgbClr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sz="1800">
              <a:latin typeface="Arial" panose="020B0604020202020204" pitchFamily="34" charset="0"/>
            </a:endParaRPr>
          </a:p>
        </p:txBody>
      </p:sp>
      <p:grpSp>
        <p:nvGrpSpPr>
          <p:cNvPr id="12301" name="Group 51"/>
          <p:cNvGrpSpPr>
            <a:grpSpLocks/>
          </p:cNvGrpSpPr>
          <p:nvPr/>
        </p:nvGrpSpPr>
        <p:grpSpPr bwMode="auto">
          <a:xfrm>
            <a:off x="3295650" y="1304925"/>
            <a:ext cx="323850" cy="323850"/>
            <a:chOff x="2076" y="822"/>
            <a:chExt cx="204" cy="204"/>
          </a:xfrm>
        </p:grpSpPr>
        <p:grpSp>
          <p:nvGrpSpPr>
            <p:cNvPr id="12307" name="Group 48"/>
            <p:cNvGrpSpPr>
              <a:grpSpLocks/>
            </p:cNvGrpSpPr>
            <p:nvPr/>
          </p:nvGrpSpPr>
          <p:grpSpPr bwMode="auto">
            <a:xfrm rot="1800000">
              <a:off x="2076" y="822"/>
              <a:ext cx="204" cy="204"/>
              <a:chOff x="2076" y="822"/>
              <a:chExt cx="204" cy="204"/>
            </a:xfrm>
          </p:grpSpPr>
          <p:sp>
            <p:nvSpPr>
              <p:cNvPr id="12309" name="Line 49"/>
              <p:cNvSpPr>
                <a:spLocks noChangeShapeType="1"/>
              </p:cNvSpPr>
              <p:nvPr/>
            </p:nvSpPr>
            <p:spPr bwMode="auto">
              <a:xfrm>
                <a:off x="2076" y="822"/>
                <a:ext cx="204" cy="204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10" name="Line 50"/>
              <p:cNvSpPr>
                <a:spLocks noChangeShapeType="1"/>
              </p:cNvSpPr>
              <p:nvPr/>
            </p:nvSpPr>
            <p:spPr bwMode="auto">
              <a:xfrm flipH="1">
                <a:off x="2088" y="828"/>
                <a:ext cx="192" cy="192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308" name="Oval 47"/>
            <p:cNvSpPr>
              <a:spLocks noChangeArrowheads="1"/>
            </p:cNvSpPr>
            <p:nvPr/>
          </p:nvSpPr>
          <p:spPr bwMode="auto">
            <a:xfrm>
              <a:off x="2106" y="858"/>
              <a:ext cx="144" cy="144"/>
            </a:xfrm>
            <a:prstGeom prst="ellipse">
              <a:avLst/>
            </a:prstGeom>
            <a:solidFill>
              <a:srgbClr val="0000FF">
                <a:alpha val="30196"/>
              </a:srgbClr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7" name="Group 52"/>
          <p:cNvGrpSpPr>
            <a:grpSpLocks/>
          </p:cNvGrpSpPr>
          <p:nvPr/>
        </p:nvGrpSpPr>
        <p:grpSpPr bwMode="auto">
          <a:xfrm rot="-795858">
            <a:off x="5824538" y="1262063"/>
            <a:ext cx="219075" cy="219075"/>
            <a:chOff x="2076" y="822"/>
            <a:chExt cx="204" cy="204"/>
          </a:xfrm>
        </p:grpSpPr>
        <p:sp>
          <p:nvSpPr>
            <p:cNvPr id="12305" name="Line 53"/>
            <p:cNvSpPr>
              <a:spLocks noChangeShapeType="1"/>
            </p:cNvSpPr>
            <p:nvPr/>
          </p:nvSpPr>
          <p:spPr bwMode="auto">
            <a:xfrm>
              <a:off x="2076" y="822"/>
              <a:ext cx="204" cy="20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6" name="Line 54"/>
            <p:cNvSpPr>
              <a:spLocks noChangeShapeType="1"/>
            </p:cNvSpPr>
            <p:nvPr/>
          </p:nvSpPr>
          <p:spPr bwMode="auto">
            <a:xfrm flipH="1">
              <a:off x="2088" y="828"/>
              <a:ext cx="192" cy="192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5831" name="Oval 55"/>
          <p:cNvSpPr>
            <a:spLocks noChangeArrowheads="1"/>
          </p:cNvSpPr>
          <p:nvPr/>
        </p:nvSpPr>
        <p:spPr bwMode="auto">
          <a:xfrm>
            <a:off x="5848350" y="1295400"/>
            <a:ext cx="171450" cy="171450"/>
          </a:xfrm>
          <a:prstGeom prst="ellipse">
            <a:avLst/>
          </a:prstGeom>
          <a:solidFill>
            <a:srgbClr val="0000FF">
              <a:alpha val="30196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75819" name="Oval 43"/>
          <p:cNvSpPr>
            <a:spLocks noChangeArrowheads="1"/>
          </p:cNvSpPr>
          <p:nvPr/>
        </p:nvSpPr>
        <p:spPr bwMode="auto">
          <a:xfrm>
            <a:off x="6181725" y="2514600"/>
            <a:ext cx="76200" cy="7620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38" name="Text Box 57"/>
          <p:cNvSpPr txBox="1">
            <a:spLocks noChangeArrowheads="1"/>
          </p:cNvSpPr>
          <p:nvPr/>
        </p:nvSpPr>
        <p:spPr bwMode="auto">
          <a:xfrm>
            <a:off x="304800" y="4387850"/>
            <a:ext cx="142398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Group 36"/>
          <p:cNvGrpSpPr>
            <a:grpSpLocks/>
          </p:cNvGrpSpPr>
          <p:nvPr/>
        </p:nvGrpSpPr>
        <p:grpSpPr bwMode="auto">
          <a:xfrm>
            <a:off x="1981200" y="4191004"/>
            <a:ext cx="2005013" cy="635001"/>
            <a:chOff x="1617" y="3606"/>
            <a:chExt cx="1263" cy="400"/>
          </a:xfrm>
        </p:grpSpPr>
        <p:sp>
          <p:nvSpPr>
            <p:cNvPr id="40" name="Text Box 32"/>
            <p:cNvSpPr txBox="1">
              <a:spLocks noChangeArrowheads="1"/>
            </p:cNvSpPr>
            <p:nvPr/>
          </p:nvSpPr>
          <p:spPr bwMode="auto">
            <a:xfrm>
              <a:off x="1632" y="3696"/>
              <a:ext cx="1248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xOy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60</a:t>
              </a:r>
              <a:r>
                <a:rPr lang="vi-VN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1" name="Group 33"/>
            <p:cNvGrpSpPr>
              <a:grpSpLocks/>
            </p:cNvGrpSpPr>
            <p:nvPr/>
          </p:nvGrpSpPr>
          <p:grpSpPr bwMode="auto">
            <a:xfrm>
              <a:off x="1617" y="3606"/>
              <a:ext cx="477" cy="138"/>
              <a:chOff x="2127" y="3606"/>
              <a:chExt cx="477" cy="138"/>
            </a:xfrm>
          </p:grpSpPr>
          <p:sp>
            <p:nvSpPr>
              <p:cNvPr id="42" name="Line 34"/>
              <p:cNvSpPr>
                <a:spLocks noChangeShapeType="1"/>
              </p:cNvSpPr>
              <p:nvPr/>
            </p:nvSpPr>
            <p:spPr bwMode="auto">
              <a:xfrm flipV="1">
                <a:off x="2127" y="3606"/>
                <a:ext cx="239" cy="13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Line 35"/>
              <p:cNvSpPr>
                <a:spLocks noChangeShapeType="1"/>
              </p:cNvSpPr>
              <p:nvPr/>
            </p:nvSpPr>
            <p:spPr bwMode="auto">
              <a:xfrm flipH="1" flipV="1">
                <a:off x="2365" y="3606"/>
                <a:ext cx="239" cy="13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44" name="Text Box 68"/>
          <p:cNvSpPr txBox="1">
            <a:spLocks noChangeArrowheads="1"/>
          </p:cNvSpPr>
          <p:nvPr/>
        </p:nvSpPr>
        <p:spPr bwMode="auto">
          <a:xfrm>
            <a:off x="3886200" y="4387850"/>
            <a:ext cx="142398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</a:t>
            </a:r>
          </a:p>
        </p:txBody>
      </p:sp>
      <p:grpSp>
        <p:nvGrpSpPr>
          <p:cNvPr id="45" name="Group 63"/>
          <p:cNvGrpSpPr>
            <a:grpSpLocks/>
          </p:cNvGrpSpPr>
          <p:nvPr/>
        </p:nvGrpSpPr>
        <p:grpSpPr bwMode="auto">
          <a:xfrm>
            <a:off x="4800600" y="4191004"/>
            <a:ext cx="2005013" cy="635001"/>
            <a:chOff x="1617" y="3606"/>
            <a:chExt cx="1263" cy="400"/>
          </a:xfrm>
        </p:grpSpPr>
        <p:sp>
          <p:nvSpPr>
            <p:cNvPr id="46" name="Text Box 64"/>
            <p:cNvSpPr txBox="1">
              <a:spLocks noChangeArrowheads="1"/>
            </p:cNvSpPr>
            <p:nvPr/>
          </p:nvSpPr>
          <p:spPr bwMode="auto">
            <a:xfrm>
              <a:off x="1632" y="3696"/>
              <a:ext cx="1248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yOx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60</a:t>
              </a:r>
              <a:r>
                <a:rPr lang="vi-VN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7" name="Group 65"/>
            <p:cNvGrpSpPr>
              <a:grpSpLocks/>
            </p:cNvGrpSpPr>
            <p:nvPr/>
          </p:nvGrpSpPr>
          <p:grpSpPr bwMode="auto">
            <a:xfrm>
              <a:off x="1617" y="3606"/>
              <a:ext cx="477" cy="138"/>
              <a:chOff x="2127" y="3606"/>
              <a:chExt cx="477" cy="138"/>
            </a:xfrm>
          </p:grpSpPr>
          <p:sp>
            <p:nvSpPr>
              <p:cNvPr id="48" name="Line 66"/>
              <p:cNvSpPr>
                <a:spLocks noChangeShapeType="1"/>
              </p:cNvSpPr>
              <p:nvPr/>
            </p:nvSpPr>
            <p:spPr bwMode="auto">
              <a:xfrm flipV="1">
                <a:off x="2127" y="3606"/>
                <a:ext cx="239" cy="13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Line 67"/>
              <p:cNvSpPr>
                <a:spLocks noChangeShapeType="1"/>
              </p:cNvSpPr>
              <p:nvPr/>
            </p:nvSpPr>
            <p:spPr bwMode="auto">
              <a:xfrm flipH="1" flipV="1">
                <a:off x="2365" y="3606"/>
                <a:ext cx="239" cy="13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757791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0.42639 4.81481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19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5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5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.04896 -0.4736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58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8" y="-2368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500000">
                                      <p:cBhvr>
                                        <p:cTn id="26" dur="2000" fill="hold"/>
                                        <p:tgtEl>
                                          <p:spTgt spid="758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7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hold"/>
                                        <p:tgtEl>
                                          <p:spTgt spid="758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hold"/>
                                        <p:tgtEl>
                                          <p:spTgt spid="758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hold"/>
                                        <p:tgtEl>
                                          <p:spTgt spid="758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hold"/>
                                        <p:tgtEl>
                                          <p:spTgt spid="758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"/>
                                        <p:tgtEl>
                                          <p:spTgt spid="75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47" presetID="27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50" autoRev="1" fill="hold"/>
                                        <p:tgtEl>
                                          <p:spTgt spid="758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" dur="250" autoRev="1" fill="hold"/>
                                        <p:tgtEl>
                                          <p:spTgt spid="758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" dur="250" autoRev="1" fill="hold"/>
                                        <p:tgtEl>
                                          <p:spTgt spid="758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autoRev="1" fill="hold"/>
                                        <p:tgtEl>
                                          <p:spTgt spid="758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"/>
                                        <p:tgtEl>
                                          <p:spTgt spid="75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7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50" autoRev="1" fill="hold"/>
                                        <p:tgtEl>
                                          <p:spTgt spid="758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0" dur="250" autoRev="1" fill="hold"/>
                                        <p:tgtEl>
                                          <p:spTgt spid="758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1" dur="250" autoRev="1" fill="hold"/>
                                        <p:tgtEl>
                                          <p:spTgt spid="758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autoRev="1" fill="hold"/>
                                        <p:tgtEl>
                                          <p:spTgt spid="758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"/>
                                        <p:tgtEl>
                                          <p:spTgt spid="75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71" presetID="27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250" autoRev="1" fill="hold"/>
                                        <p:tgtEl>
                                          <p:spTgt spid="758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3" dur="250" autoRev="1" fill="hold"/>
                                        <p:tgtEl>
                                          <p:spTgt spid="758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4" dur="250" autoRev="1" fill="hold"/>
                                        <p:tgtEl>
                                          <p:spTgt spid="758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autoRev="1" fill="hold"/>
                                        <p:tgtEl>
                                          <p:spTgt spid="758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817" grpId="0" animBg="1"/>
      <p:bldP spid="75817" grpId="1" animBg="1"/>
      <p:bldP spid="75818" grpId="0" animBg="1"/>
      <p:bldP spid="75818" grpId="1" animBg="1"/>
      <p:bldP spid="75831" grpId="0" animBg="1"/>
      <p:bldP spid="75831" grpId="1" animBg="1"/>
      <p:bldP spid="75819" grpId="0" animBg="1"/>
      <p:bldP spid="75819" grpId="1" animBg="1"/>
      <p:bldP spid="38" grpId="0"/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9" descr="thuocdod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1041400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0" name="Picture 25" descr="thuocdod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060450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Nhóm 2"/>
          <p:cNvGrpSpPr/>
          <p:nvPr/>
        </p:nvGrpSpPr>
        <p:grpSpPr>
          <a:xfrm>
            <a:off x="4800600" y="1670050"/>
            <a:ext cx="3838576" cy="1752600"/>
            <a:chOff x="4800600" y="1670050"/>
            <a:chExt cx="3838576" cy="1752600"/>
          </a:xfrm>
        </p:grpSpPr>
        <p:sp>
          <p:nvSpPr>
            <p:cNvPr id="17431" name="Text Box 8"/>
            <p:cNvSpPr txBox="1">
              <a:spLocks noChangeArrowheads="1"/>
            </p:cNvSpPr>
            <p:nvPr/>
          </p:nvSpPr>
          <p:spPr bwMode="auto">
            <a:xfrm>
              <a:off x="6477000" y="2911475"/>
              <a:ext cx="34766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2400" dirty="0">
                  <a:latin typeface="Arial" panose="020B0604020202020204" pitchFamily="34" charset="0"/>
                </a:rPr>
                <a:t>O</a:t>
              </a:r>
            </a:p>
          </p:txBody>
        </p:sp>
        <p:sp>
          <p:nvSpPr>
            <p:cNvPr id="17432" name="Line 10"/>
            <p:cNvSpPr>
              <a:spLocks noChangeShapeType="1"/>
            </p:cNvSpPr>
            <p:nvPr/>
          </p:nvSpPr>
          <p:spPr bwMode="auto">
            <a:xfrm>
              <a:off x="6684963" y="2876550"/>
              <a:ext cx="1927225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33" name="Line 11"/>
            <p:cNvSpPr>
              <a:spLocks noChangeShapeType="1"/>
            </p:cNvSpPr>
            <p:nvPr/>
          </p:nvSpPr>
          <p:spPr bwMode="auto">
            <a:xfrm rot="11700000">
              <a:off x="4860925" y="1954213"/>
              <a:ext cx="1946275" cy="677863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34" name="Text Box 12"/>
            <p:cNvSpPr txBox="1">
              <a:spLocks noChangeArrowheads="1"/>
            </p:cNvSpPr>
            <p:nvPr/>
          </p:nvSpPr>
          <p:spPr bwMode="auto">
            <a:xfrm>
              <a:off x="4800600" y="1670050"/>
              <a:ext cx="304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2400" dirty="0">
                  <a:latin typeface="Arial" panose="020B0604020202020204" pitchFamily="34" charset="0"/>
                </a:rPr>
                <a:t>s</a:t>
              </a:r>
            </a:p>
          </p:txBody>
        </p:sp>
        <p:sp>
          <p:nvSpPr>
            <p:cNvPr id="17435" name="Text Box 13"/>
            <p:cNvSpPr txBox="1">
              <a:spLocks noChangeArrowheads="1"/>
            </p:cNvSpPr>
            <p:nvPr/>
          </p:nvSpPr>
          <p:spPr bwMode="auto">
            <a:xfrm>
              <a:off x="8348663" y="2965450"/>
              <a:ext cx="2905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t</a:t>
              </a:r>
            </a:p>
          </p:txBody>
        </p:sp>
      </p:grpSp>
      <p:grpSp>
        <p:nvGrpSpPr>
          <p:cNvPr id="9" name="Nhóm 8"/>
          <p:cNvGrpSpPr/>
          <p:nvPr/>
        </p:nvGrpSpPr>
        <p:grpSpPr>
          <a:xfrm>
            <a:off x="533400" y="850900"/>
            <a:ext cx="2209800" cy="2481263"/>
            <a:chOff x="533400" y="850900"/>
            <a:chExt cx="2209800" cy="2481263"/>
          </a:xfrm>
        </p:grpSpPr>
        <p:sp>
          <p:nvSpPr>
            <p:cNvPr id="17425" name="Line 5"/>
            <p:cNvSpPr>
              <a:spLocks noChangeShapeType="1"/>
            </p:cNvSpPr>
            <p:nvPr/>
          </p:nvSpPr>
          <p:spPr bwMode="auto">
            <a:xfrm rot="15014021">
              <a:off x="1276350" y="1993900"/>
              <a:ext cx="182880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26" name="Line 6"/>
            <p:cNvSpPr>
              <a:spLocks noChangeShapeType="1"/>
            </p:cNvSpPr>
            <p:nvPr/>
          </p:nvSpPr>
          <p:spPr bwMode="auto">
            <a:xfrm rot="10814022">
              <a:off x="656114" y="2843977"/>
              <a:ext cx="1844675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27" name="Text Box 14"/>
            <p:cNvSpPr txBox="1">
              <a:spLocks noChangeArrowheads="1"/>
            </p:cNvSpPr>
            <p:nvPr/>
          </p:nvSpPr>
          <p:spPr bwMode="auto">
            <a:xfrm>
              <a:off x="533400" y="2827338"/>
              <a:ext cx="381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2400" dirty="0">
                  <a:latin typeface="Arial" panose="020B0604020202020204" pitchFamily="34" charset="0"/>
                </a:rPr>
                <a:t>u</a:t>
              </a:r>
            </a:p>
          </p:txBody>
        </p:sp>
        <p:sp>
          <p:nvSpPr>
            <p:cNvPr id="17428" name="Text Box 15"/>
            <p:cNvSpPr txBox="1">
              <a:spLocks noChangeArrowheads="1"/>
            </p:cNvSpPr>
            <p:nvPr/>
          </p:nvSpPr>
          <p:spPr bwMode="auto">
            <a:xfrm>
              <a:off x="2362200" y="2874963"/>
              <a:ext cx="381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2400" dirty="0">
                  <a:latin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17429" name="Text Box 16"/>
            <p:cNvSpPr txBox="1">
              <a:spLocks noChangeArrowheads="1"/>
            </p:cNvSpPr>
            <p:nvPr/>
          </p:nvSpPr>
          <p:spPr bwMode="auto">
            <a:xfrm>
              <a:off x="1809750" y="850900"/>
              <a:ext cx="381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2400" dirty="0">
                  <a:latin typeface="Arial" panose="020B0604020202020204" pitchFamily="34" charset="0"/>
                </a:rPr>
                <a:t>v</a:t>
              </a:r>
            </a:p>
          </p:txBody>
        </p:sp>
      </p:grpSp>
      <p:pic>
        <p:nvPicPr>
          <p:cNvPr id="17417" name="Picture 29" descr="thuocdod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3952875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Nhóm 3"/>
          <p:cNvGrpSpPr/>
          <p:nvPr/>
        </p:nvGrpSpPr>
        <p:grpSpPr>
          <a:xfrm>
            <a:off x="377825" y="5734050"/>
            <a:ext cx="4270376" cy="571500"/>
            <a:chOff x="377825" y="5734050"/>
            <a:chExt cx="4270376" cy="571500"/>
          </a:xfrm>
        </p:grpSpPr>
        <p:sp>
          <p:nvSpPr>
            <p:cNvPr id="17418" name="Text Box 17"/>
            <p:cNvSpPr txBox="1">
              <a:spLocks noChangeArrowheads="1"/>
            </p:cNvSpPr>
            <p:nvPr/>
          </p:nvSpPr>
          <p:spPr bwMode="auto">
            <a:xfrm>
              <a:off x="2325688" y="5848350"/>
              <a:ext cx="34766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17419" name="Text Box 20"/>
            <p:cNvSpPr txBox="1">
              <a:spLocks noChangeArrowheads="1"/>
            </p:cNvSpPr>
            <p:nvPr/>
          </p:nvSpPr>
          <p:spPr bwMode="auto">
            <a:xfrm>
              <a:off x="377825" y="5791200"/>
              <a:ext cx="534988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p</a:t>
              </a:r>
            </a:p>
          </p:txBody>
        </p:sp>
        <p:sp>
          <p:nvSpPr>
            <p:cNvPr id="17420" name="Text Box 21"/>
            <p:cNvSpPr txBox="1">
              <a:spLocks noChangeArrowheads="1"/>
            </p:cNvSpPr>
            <p:nvPr/>
          </p:nvSpPr>
          <p:spPr bwMode="auto">
            <a:xfrm>
              <a:off x="4197350" y="5846763"/>
              <a:ext cx="2905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2400">
                  <a:latin typeface="Arial" panose="020B0604020202020204" pitchFamily="34" charset="0"/>
                </a:rPr>
                <a:t>q</a:t>
              </a:r>
            </a:p>
          </p:txBody>
        </p:sp>
        <p:grpSp>
          <p:nvGrpSpPr>
            <p:cNvPr id="17421" name="Group 23"/>
            <p:cNvGrpSpPr>
              <a:grpSpLocks/>
            </p:cNvGrpSpPr>
            <p:nvPr/>
          </p:nvGrpSpPr>
          <p:grpSpPr bwMode="auto">
            <a:xfrm>
              <a:off x="455613" y="5734050"/>
              <a:ext cx="4192588" cy="92075"/>
              <a:chOff x="1776" y="3612"/>
              <a:chExt cx="2641" cy="58"/>
            </a:xfrm>
          </p:grpSpPr>
          <p:sp>
            <p:nvSpPr>
              <p:cNvPr id="17422" name="Line 18"/>
              <p:cNvSpPr>
                <a:spLocks noChangeShapeType="1"/>
              </p:cNvSpPr>
              <p:nvPr/>
            </p:nvSpPr>
            <p:spPr bwMode="auto">
              <a:xfrm>
                <a:off x="1776" y="3640"/>
                <a:ext cx="2641" cy="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23" name="Oval 22"/>
              <p:cNvSpPr>
                <a:spLocks noChangeArrowheads="1"/>
              </p:cNvSpPr>
              <p:nvPr/>
            </p:nvSpPr>
            <p:spPr bwMode="auto">
              <a:xfrm>
                <a:off x="3048" y="3612"/>
                <a:ext cx="58" cy="5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17413" name="Text Box 36"/>
          <p:cNvSpPr txBox="1">
            <a:spLocks noChangeArrowheads="1"/>
          </p:cNvSpPr>
          <p:nvPr/>
        </p:nvSpPr>
        <p:spPr bwMode="auto">
          <a:xfrm>
            <a:off x="228600" y="0"/>
            <a:ext cx="86868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bẹt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933" name="Text Box 37"/>
              <p:cNvSpPr txBox="1">
                <a:spLocks noChangeArrowheads="1"/>
              </p:cNvSpPr>
              <p:nvPr/>
            </p:nvSpPr>
            <p:spPr bwMode="auto">
              <a:xfrm>
                <a:off x="1688396" y="2348580"/>
                <a:ext cx="75732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vi-VN" sz="2400" b="1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  <m:r>
                            <m:rPr>
                              <m:nor/>
                            </m:rPr>
                            <a:rPr lang="en-US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vi-V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𝒐</m:t>
                          </m:r>
                        </m:sup>
                      </m:sSup>
                    </m:oMath>
                  </m:oMathPara>
                </a14:m>
                <a:endParaRPr lang="en-US" sz="2400" b="1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0933" name="Text 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88396" y="2348580"/>
                <a:ext cx="757325" cy="369332"/>
              </a:xfrm>
              <a:prstGeom prst="rect">
                <a:avLst/>
              </a:prstGeom>
              <a:blipFill>
                <a:blip r:embed="rId3"/>
                <a:stretch>
                  <a:fillRect b="-983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934" name="Text Box 38"/>
              <p:cNvSpPr txBox="1">
                <a:spLocks noChangeArrowheads="1"/>
              </p:cNvSpPr>
              <p:nvPr/>
            </p:nvSpPr>
            <p:spPr bwMode="auto">
              <a:xfrm>
                <a:off x="6629400" y="2438400"/>
                <a:ext cx="7620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vi-VN" sz="24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𝟒𝟓</m:t>
                          </m:r>
                        </m:e>
                        <m:sup>
                          <m:r>
                            <a:rPr lang="vi-V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𝒐</m:t>
                          </m:r>
                        </m:sup>
                      </m:sSup>
                    </m:oMath>
                  </m:oMathPara>
                </a14:m>
                <a:endParaRPr lang="en-US" sz="2400" b="1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0934" name="Text 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29400" y="2438400"/>
                <a:ext cx="762000" cy="369332"/>
              </a:xfrm>
              <a:prstGeom prst="rect">
                <a:avLst/>
              </a:prstGeom>
              <a:blipFill>
                <a:blip r:embed="rId4"/>
                <a:stretch>
                  <a:fillRect l="-12800" b="-983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935" name="Text Box 39"/>
              <p:cNvSpPr txBox="1">
                <a:spLocks noChangeArrowheads="1"/>
              </p:cNvSpPr>
              <p:nvPr/>
            </p:nvSpPr>
            <p:spPr bwMode="auto">
              <a:xfrm>
                <a:off x="2133600" y="5257800"/>
                <a:ext cx="7620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180</m:t>
                          </m:r>
                        </m:e>
                        <m:sup>
                          <m:r>
                            <a:rPr lang="vi-V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𝒐</m:t>
                          </m:r>
                        </m:sup>
                      </m:sSup>
                    </m:oMath>
                  </m:oMathPara>
                </a14:m>
                <a:endParaRPr lang="en-US" sz="2400" b="1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0935" name="Text 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33600" y="5257800"/>
                <a:ext cx="762000" cy="369332"/>
              </a:xfrm>
              <a:prstGeom prst="rect">
                <a:avLst/>
              </a:prstGeom>
              <a:blipFill>
                <a:blip r:embed="rId5"/>
                <a:stretch>
                  <a:fillRect l="-8800" b="-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25156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09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0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0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09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09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09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/>
      <p:bldP spid="80933" grpId="0"/>
      <p:bldP spid="80934" grpId="0"/>
      <p:bldP spid="809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64" name="Text Box 16"/>
          <p:cNvSpPr txBox="1">
            <a:spLocks noChangeArrowheads="1"/>
          </p:cNvSpPr>
          <p:nvPr/>
        </p:nvSpPr>
        <p:spPr bwMode="auto">
          <a:xfrm>
            <a:off x="3810000" y="2743200"/>
            <a:ext cx="502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53254" name="Text Box 6" descr="Stationery"/>
          <p:cNvSpPr txBox="1">
            <a:spLocks noChangeArrowheads="1"/>
          </p:cNvSpPr>
          <p:nvPr/>
        </p:nvSpPr>
        <p:spPr bwMode="auto">
          <a:xfrm>
            <a:off x="14288" y="519113"/>
            <a:ext cx="3200400" cy="6338887"/>
          </a:xfrm>
          <a:prstGeom prst="rect">
            <a:avLst/>
          </a:prstGeom>
          <a:noFill/>
          <a:ln w="38100" cmpd="dbl">
            <a:solidFill>
              <a:srgbClr val="D6009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1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1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1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1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b="1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1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b="1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b="1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277" name="Text Box 29"/>
          <p:cNvSpPr txBox="1">
            <a:spLocks noChangeArrowheads="1"/>
          </p:cNvSpPr>
          <p:nvPr/>
        </p:nvSpPr>
        <p:spPr bwMode="auto">
          <a:xfrm>
            <a:off x="0" y="-12700"/>
            <a:ext cx="9144000" cy="584775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99"/>
                </a:solidFill>
                <a:latin typeface=".VnArial Narrow" panose="020B7200000000000000" pitchFamily="34" charset="0"/>
                <a:cs typeface="Times New Roman" panose="02020603050405020304" pitchFamily="18" charset="0"/>
              </a:rPr>
              <a:t>			</a:t>
            </a:r>
            <a:r>
              <a:rPr lang="en-US" sz="3200" b="1" dirty="0" smtClean="0">
                <a:solidFill>
                  <a:srgbClr val="000099"/>
                </a:solidFill>
                <a:cs typeface="Times New Roman" panose="02020603050405020304" pitchFamily="18" charset="0"/>
              </a:rPr>
              <a:t>§3. SỐ ĐO GÓC</a:t>
            </a:r>
            <a:endParaRPr lang="en-US" sz="3200" b="1" dirty="0">
              <a:solidFill>
                <a:srgbClr val="000099"/>
              </a:solidFill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228976" y="914400"/>
                <a:ext cx="5457824" cy="990600"/>
              </a:xfrm>
            </p:spPr>
            <p:txBody>
              <a:bodyPr/>
              <a:lstStyle/>
              <a:p>
                <a:pPr algn="just">
                  <a:spcBef>
                    <a:spcPct val="0"/>
                  </a:spcBef>
                </a:pPr>
                <a:r>
                  <a:rPr lang="en-US" b="1" i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:r>
                  <a:rPr lang="en-US" b="1" i="1" dirty="0" err="1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b="1" i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i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b="1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i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ct val="0"/>
                  </a:spcBef>
                </a:pPr>
                <a:endParaRPr lang="en-US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ct val="0"/>
                  </a:spcBef>
                </a:pPr>
                <a:r>
                  <a:rPr lang="en-US" sz="4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4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4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bẹt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4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vi-VN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4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ct val="0"/>
                  </a:spcBef>
                </a:pPr>
                <a:r>
                  <a:rPr lang="en-US" sz="4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4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vượt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quá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4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vi-VN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4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Sub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228976" y="914400"/>
                <a:ext cx="5457824" cy="990600"/>
              </a:xfrm>
              <a:blipFill>
                <a:blip r:embed="rId2"/>
                <a:stretch>
                  <a:fillRect l="-4022" t="-8589" r="-3911" b="-401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11263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Line 45"/>
          <p:cNvSpPr>
            <a:spLocks noChangeShapeType="1"/>
          </p:cNvSpPr>
          <p:nvPr/>
        </p:nvSpPr>
        <p:spPr bwMode="auto">
          <a:xfrm>
            <a:off x="4278313" y="6232525"/>
            <a:ext cx="4268787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8" name="Line 46"/>
          <p:cNvSpPr>
            <a:spLocks noChangeShapeType="1"/>
          </p:cNvSpPr>
          <p:nvPr/>
        </p:nvSpPr>
        <p:spPr bwMode="auto">
          <a:xfrm flipV="1">
            <a:off x="4278313" y="3260725"/>
            <a:ext cx="2592387" cy="2971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" name="Group 56"/>
          <p:cNvGrpSpPr>
            <a:grpSpLocks/>
          </p:cNvGrpSpPr>
          <p:nvPr/>
        </p:nvGrpSpPr>
        <p:grpSpPr bwMode="auto">
          <a:xfrm>
            <a:off x="609600" y="482600"/>
            <a:ext cx="3505201" cy="584200"/>
            <a:chOff x="231" y="2016"/>
            <a:chExt cx="2208" cy="368"/>
          </a:xfrm>
        </p:grpSpPr>
        <p:pic>
          <p:nvPicPr>
            <p:cNvPr id="18449" name="Picture 57" descr="0034-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" y="2064"/>
              <a:ext cx="240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50" name="Text Box 58"/>
            <p:cNvSpPr txBox="1">
              <a:spLocks noChangeArrowheads="1"/>
            </p:cNvSpPr>
            <p:nvPr/>
          </p:nvSpPr>
          <p:spPr bwMode="auto">
            <a:xfrm>
              <a:off x="432" y="2016"/>
              <a:ext cx="2007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  <a:buFontTx/>
                <a:buNone/>
              </a:pPr>
              <a:r>
                <a:rPr lang="en-US" b="1" dirty="0" smtClean="0">
                  <a:solidFill>
                    <a:srgbClr val="FF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(SGK /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61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1979" name="Text Box 59"/>
          <p:cNvSpPr txBox="1">
            <a:spLocks noChangeArrowheads="1"/>
          </p:cNvSpPr>
          <p:nvPr/>
        </p:nvSpPr>
        <p:spPr bwMode="auto">
          <a:xfrm>
            <a:off x="609600" y="1066800"/>
            <a:ext cx="815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8.52 sau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8" name="Text Box 63"/>
          <p:cNvSpPr txBox="1">
            <a:spLocks noChangeArrowheads="1"/>
          </p:cNvSpPr>
          <p:nvPr/>
        </p:nvSpPr>
        <p:spPr bwMode="auto">
          <a:xfrm>
            <a:off x="3974305" y="5720475"/>
            <a:ext cx="14239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i="1" dirty="0" err="1">
                <a:latin typeface="Times New Roman" panose="02020603050405020304" pitchFamily="18" charset="0"/>
              </a:rPr>
              <a:t>Hình</a:t>
            </a:r>
            <a:r>
              <a:rPr lang="en-US" sz="2400" i="1" dirty="0">
                <a:latin typeface="Times New Roman" panose="02020603050405020304" pitchFamily="18" charset="0"/>
              </a:rPr>
              <a:t> </a:t>
            </a:r>
            <a:r>
              <a:rPr lang="vi-VN" sz="2400" i="1" dirty="0" smtClean="0">
                <a:latin typeface="Times New Roman" panose="02020603050405020304" pitchFamily="18" charset="0"/>
              </a:rPr>
              <a:t>8.52</a:t>
            </a:r>
            <a:endParaRPr lang="en-US" sz="2400" i="1" dirty="0">
              <a:latin typeface="Times New Roman" panose="02020603050405020304" pitchFamily="18" charset="0"/>
            </a:endParaRPr>
          </a:p>
        </p:txBody>
      </p:sp>
      <p:pic>
        <p:nvPicPr>
          <p:cNvPr id="3" name="Hình ảnh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7364" y="2712280"/>
            <a:ext cx="4269272" cy="2449434"/>
          </a:xfrm>
          <a:prstGeom prst="rect">
            <a:avLst/>
          </a:prstGeom>
        </p:spPr>
      </p:pic>
      <p:sp>
        <p:nvSpPr>
          <p:cNvPr id="81971" name="Arc 51"/>
          <p:cNvSpPr>
            <a:spLocks/>
          </p:cNvSpPr>
          <p:nvPr/>
        </p:nvSpPr>
        <p:spPr bwMode="auto">
          <a:xfrm rot="715125">
            <a:off x="4229018" y="4631759"/>
            <a:ext cx="574947" cy="417358"/>
          </a:xfrm>
          <a:custGeom>
            <a:avLst/>
            <a:gdLst>
              <a:gd name="T0" fmla="*/ 0 w 21604"/>
              <a:gd name="T1" fmla="*/ 529675 h 21600"/>
              <a:gd name="T2" fmla="*/ 17201081 w 21604"/>
              <a:gd name="T3" fmla="*/ 5903609 h 21600"/>
              <a:gd name="T4" fmla="*/ 4233396 w 21604"/>
              <a:gd name="T5" fmla="*/ 17204267 h 21600"/>
              <a:gd name="T6" fmla="*/ 0 60000 65536"/>
              <a:gd name="T7" fmla="*/ 0 60000 65536"/>
              <a:gd name="T8" fmla="*/ 0 60000 65536"/>
              <a:gd name="T9" fmla="*/ 0 w 21604"/>
              <a:gd name="T10" fmla="*/ 0 h 21600"/>
              <a:gd name="T11" fmla="*/ 21604 w 2160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4" h="21600" fill="none" extrusionOk="0">
                <a:moveTo>
                  <a:pt x="-1" y="664"/>
                </a:moveTo>
                <a:cubicBezTo>
                  <a:pt x="1737" y="223"/>
                  <a:pt x="3523" y="-1"/>
                  <a:pt x="5317" y="0"/>
                </a:cubicBezTo>
                <a:cubicBezTo>
                  <a:pt x="11562" y="0"/>
                  <a:pt x="17501" y="2703"/>
                  <a:pt x="21603" y="7412"/>
                </a:cubicBezTo>
              </a:path>
              <a:path w="21604" h="21600" stroke="0" extrusionOk="0">
                <a:moveTo>
                  <a:pt x="-1" y="664"/>
                </a:moveTo>
                <a:cubicBezTo>
                  <a:pt x="1737" y="223"/>
                  <a:pt x="3523" y="-1"/>
                  <a:pt x="5317" y="0"/>
                </a:cubicBezTo>
                <a:cubicBezTo>
                  <a:pt x="11562" y="0"/>
                  <a:pt x="17501" y="2703"/>
                  <a:pt x="21603" y="7412"/>
                </a:cubicBezTo>
                <a:lnTo>
                  <a:pt x="5317" y="21600"/>
                </a:lnTo>
                <a:lnTo>
                  <a:pt x="-1" y="664"/>
                </a:lnTo>
                <a:close/>
              </a:path>
            </a:pathLst>
          </a:cu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972" name="Text Box 52"/>
              <p:cNvSpPr txBox="1">
                <a:spLocks noChangeArrowheads="1"/>
              </p:cNvSpPr>
              <p:nvPr/>
            </p:nvSpPr>
            <p:spPr bwMode="auto">
              <a:xfrm>
                <a:off x="4389497" y="4295669"/>
                <a:ext cx="533400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vi-VN" sz="2000" b="0" i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m:rPr>
                              <m:nor/>
                            </m:rP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vi-V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srgbClr val="0000FF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1972" name="Text 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89497" y="4295669"/>
                <a:ext cx="533400" cy="307777"/>
              </a:xfrm>
              <a:prstGeom prst="rect">
                <a:avLst/>
              </a:prstGeom>
              <a:blipFill>
                <a:blip r:embed="rId4"/>
                <a:stretch>
                  <a:fillRect l="-20455" b="-1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57877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1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1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1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9" grpId="0"/>
      <p:bldP spid="18448" grpId="0"/>
      <p:bldP spid="81971" grpId="0" animBg="1"/>
      <p:bldP spid="81972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2133</TotalTime>
  <Words>749</Words>
  <Application>Microsoft Office PowerPoint</Application>
  <PresentationFormat>On-screen Show (4:3)</PresentationFormat>
  <Paragraphs>174</Paragraphs>
  <Slides>21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.VnArial Narrow</vt:lpstr>
      <vt:lpstr>Arial</vt:lpstr>
      <vt:lpstr>Cambria Math</vt:lpstr>
      <vt:lpstr>Symbol</vt:lpstr>
      <vt:lpstr>Times New Roman</vt:lpstr>
      <vt:lpstr>Verdana</vt:lpstr>
      <vt:lpstr>Default Design</vt:lpstr>
      <vt:lpstr>CHƯƠNG VIII. NHỮNG HÌNH HỌC CƠ BẢN  Tiết 35: Số đo góc (tiết 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CHƯƠNG VIII. NHỮNG HÌNH HỌC CƠ BẢN  Tiết: Số đo góc (tiết 2)</vt:lpstr>
      <vt:lpstr>PowerPoint Presentation</vt:lpstr>
      <vt:lpstr>PowerPoint Presentation</vt:lpstr>
      <vt:lpstr>PowerPoint Presentation</vt:lpstr>
      <vt:lpstr>PowerPoint Presentation</vt:lpstr>
      <vt:lpstr>Luyện tập 2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Hoang Vu</dc:creator>
  <cp:lastModifiedBy>Admin</cp:lastModifiedBy>
  <cp:revision>158</cp:revision>
  <cp:lastPrinted>2020-03-15T07:04:12Z</cp:lastPrinted>
  <dcterms:created xsi:type="dcterms:W3CDTF">2008-10-10T13:51:40Z</dcterms:created>
  <dcterms:modified xsi:type="dcterms:W3CDTF">2024-04-10T02:46:40Z</dcterms:modified>
</cp:coreProperties>
</file>