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33"/>
  </p:notesMasterIdLst>
  <p:sldIdLst>
    <p:sldId id="567" r:id="rId2"/>
    <p:sldId id="367" r:id="rId3"/>
    <p:sldId id="581" r:id="rId4"/>
    <p:sldId id="582" r:id="rId5"/>
    <p:sldId id="583" r:id="rId6"/>
    <p:sldId id="589" r:id="rId7"/>
    <p:sldId id="577" r:id="rId8"/>
    <p:sldId id="590" r:id="rId9"/>
    <p:sldId id="591" r:id="rId10"/>
    <p:sldId id="592" r:id="rId11"/>
    <p:sldId id="593" r:id="rId12"/>
    <p:sldId id="584" r:id="rId13"/>
    <p:sldId id="571" r:id="rId14"/>
    <p:sldId id="594" r:id="rId15"/>
    <p:sldId id="578" r:id="rId16"/>
    <p:sldId id="585" r:id="rId17"/>
    <p:sldId id="572" r:id="rId18"/>
    <p:sldId id="595" r:id="rId19"/>
    <p:sldId id="573" r:id="rId20"/>
    <p:sldId id="587" r:id="rId21"/>
    <p:sldId id="574" r:id="rId22"/>
    <p:sldId id="596" r:id="rId23"/>
    <p:sldId id="597" r:id="rId24"/>
    <p:sldId id="599" r:id="rId25"/>
    <p:sldId id="598" r:id="rId26"/>
    <p:sldId id="600" r:id="rId27"/>
    <p:sldId id="602" r:id="rId28"/>
    <p:sldId id="601" r:id="rId29"/>
    <p:sldId id="603" r:id="rId30"/>
    <p:sldId id="576" r:id="rId31"/>
    <p:sldId id="58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95571-BB5B-48DC-8B33-4B03A8D66B50}"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93529-EDF3-40DD-B87C-A7315B68CE48}" type="slidenum">
              <a:rPr lang="en-US" smtClean="0"/>
              <a:t>‹#›</a:t>
            </a:fld>
            <a:endParaRPr lang="en-US"/>
          </a:p>
        </p:txBody>
      </p:sp>
    </p:spTree>
    <p:extLst>
      <p:ext uri="{BB962C8B-B14F-4D97-AF65-F5344CB8AC3E}">
        <p14:creationId xmlns:p14="http://schemas.microsoft.com/office/powerpoint/2010/main" val="316435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1</a:t>
            </a:fld>
            <a:endParaRPr lang="zh-CN" altLang="en-US"/>
          </a:p>
        </p:txBody>
      </p:sp>
    </p:spTree>
    <p:extLst>
      <p:ext uri="{BB962C8B-B14F-4D97-AF65-F5344CB8AC3E}">
        <p14:creationId xmlns:p14="http://schemas.microsoft.com/office/powerpoint/2010/main" val="191186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19</a:t>
            </a:fld>
            <a:endParaRPr lang="zh-CN" altLang="en-US"/>
          </a:p>
        </p:txBody>
      </p:sp>
    </p:spTree>
    <p:extLst>
      <p:ext uri="{BB962C8B-B14F-4D97-AF65-F5344CB8AC3E}">
        <p14:creationId xmlns:p14="http://schemas.microsoft.com/office/powerpoint/2010/main" val="238574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21</a:t>
            </a:fld>
            <a:endParaRPr lang="zh-CN" altLang="en-US"/>
          </a:p>
        </p:txBody>
      </p:sp>
    </p:spTree>
    <p:extLst>
      <p:ext uri="{BB962C8B-B14F-4D97-AF65-F5344CB8AC3E}">
        <p14:creationId xmlns:p14="http://schemas.microsoft.com/office/powerpoint/2010/main" val="366836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30</a:t>
            </a:fld>
            <a:endParaRPr lang="zh-CN" altLang="en-US"/>
          </a:p>
        </p:txBody>
      </p:sp>
    </p:spTree>
    <p:extLst>
      <p:ext uri="{BB962C8B-B14F-4D97-AF65-F5344CB8AC3E}">
        <p14:creationId xmlns:p14="http://schemas.microsoft.com/office/powerpoint/2010/main" val="326364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2</a:t>
            </a:fld>
            <a:endParaRPr lang="zh-CN" altLang="en-US"/>
          </a:p>
        </p:txBody>
      </p:sp>
    </p:spTree>
    <p:extLst>
      <p:ext uri="{BB962C8B-B14F-4D97-AF65-F5344CB8AC3E}">
        <p14:creationId xmlns:p14="http://schemas.microsoft.com/office/powerpoint/2010/main" val="92156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3</a:t>
            </a:fld>
            <a:endParaRPr lang="zh-CN" altLang="en-US"/>
          </a:p>
        </p:txBody>
      </p:sp>
    </p:spTree>
    <p:extLst>
      <p:ext uri="{BB962C8B-B14F-4D97-AF65-F5344CB8AC3E}">
        <p14:creationId xmlns:p14="http://schemas.microsoft.com/office/powerpoint/2010/main" val="121693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7</a:t>
            </a:fld>
            <a:endParaRPr lang="zh-CN" altLang="en-US"/>
          </a:p>
        </p:txBody>
      </p:sp>
    </p:spTree>
    <p:extLst>
      <p:ext uri="{BB962C8B-B14F-4D97-AF65-F5344CB8AC3E}">
        <p14:creationId xmlns:p14="http://schemas.microsoft.com/office/powerpoint/2010/main" val="198461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13</a:t>
            </a:fld>
            <a:endParaRPr lang="zh-CN" altLang="en-US"/>
          </a:p>
        </p:txBody>
      </p:sp>
    </p:spTree>
    <p:extLst>
      <p:ext uri="{BB962C8B-B14F-4D97-AF65-F5344CB8AC3E}">
        <p14:creationId xmlns:p14="http://schemas.microsoft.com/office/powerpoint/2010/main" val="360502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14</a:t>
            </a:fld>
            <a:endParaRPr lang="zh-CN" altLang="en-US"/>
          </a:p>
        </p:txBody>
      </p:sp>
    </p:spTree>
    <p:extLst>
      <p:ext uri="{BB962C8B-B14F-4D97-AF65-F5344CB8AC3E}">
        <p14:creationId xmlns:p14="http://schemas.microsoft.com/office/powerpoint/2010/main" val="232910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15</a:t>
            </a:fld>
            <a:endParaRPr lang="zh-CN" altLang="en-US"/>
          </a:p>
        </p:txBody>
      </p:sp>
    </p:spTree>
    <p:extLst>
      <p:ext uri="{BB962C8B-B14F-4D97-AF65-F5344CB8AC3E}">
        <p14:creationId xmlns:p14="http://schemas.microsoft.com/office/powerpoint/2010/main" val="48011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16</a:t>
            </a:fld>
            <a:endParaRPr lang="zh-CN" altLang="en-US"/>
          </a:p>
        </p:txBody>
      </p:sp>
    </p:spTree>
    <p:extLst>
      <p:ext uri="{BB962C8B-B14F-4D97-AF65-F5344CB8AC3E}">
        <p14:creationId xmlns:p14="http://schemas.microsoft.com/office/powerpoint/2010/main" val="2670648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pPr/>
              <a:t>17</a:t>
            </a:fld>
            <a:endParaRPr lang="zh-CN" altLang="en-US"/>
          </a:p>
        </p:txBody>
      </p:sp>
    </p:spTree>
    <p:extLst>
      <p:ext uri="{BB962C8B-B14F-4D97-AF65-F5344CB8AC3E}">
        <p14:creationId xmlns:p14="http://schemas.microsoft.com/office/powerpoint/2010/main" val="355446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3B5026-16E7-4465-A991-EC9A21BCFF86}"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7422E-ADA5-4BCC-8FE6-BFE3327E8C7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31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3B5026-16E7-4465-A991-EC9A21BCFF86}"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112192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3B5026-16E7-4465-A991-EC9A21BCFF86}"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3785199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862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24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3B5026-16E7-4465-A991-EC9A21BCFF86}"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221688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3B5026-16E7-4465-A991-EC9A21BCFF86}"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7422E-ADA5-4BCC-8FE6-BFE3327E8C7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5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3B5026-16E7-4465-A991-EC9A21BCFF86}"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423228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3B5026-16E7-4465-A991-EC9A21BCFF86}" type="datetimeFigureOut">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306118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3B5026-16E7-4465-A991-EC9A21BCFF86}" type="datetimeFigureOut">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1614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33B5026-16E7-4465-A991-EC9A21BCFF86}" type="datetimeFigureOut">
              <a:rPr lang="en-US" smtClean="0"/>
              <a:t>9/8/2023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180200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33B5026-16E7-4465-A991-EC9A21BCFF86}" type="datetimeFigureOut">
              <a:rPr lang="en-US" smtClean="0"/>
              <a:t>9/8/2023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B27422E-ADA5-4BCC-8FE6-BFE3327E8C76}" type="slidenum">
              <a:rPr lang="en-US" smtClean="0"/>
              <a:t>‹#›</a:t>
            </a:fld>
            <a:endParaRPr lang="en-US"/>
          </a:p>
        </p:txBody>
      </p:sp>
    </p:spTree>
    <p:extLst>
      <p:ext uri="{BB962C8B-B14F-4D97-AF65-F5344CB8AC3E}">
        <p14:creationId xmlns:p14="http://schemas.microsoft.com/office/powerpoint/2010/main" val="420602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3B5026-16E7-4465-A991-EC9A21BCFF86}"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7422E-ADA5-4BCC-8FE6-BFE3327E8C76}" type="slidenum">
              <a:rPr lang="en-US" smtClean="0"/>
              <a:t>‹#›</a:t>
            </a:fld>
            <a:endParaRPr lang="en-US"/>
          </a:p>
        </p:txBody>
      </p:sp>
    </p:spTree>
    <p:extLst>
      <p:ext uri="{BB962C8B-B14F-4D97-AF65-F5344CB8AC3E}">
        <p14:creationId xmlns:p14="http://schemas.microsoft.com/office/powerpoint/2010/main" val="162906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33B5026-16E7-4465-A991-EC9A21BCFF86}" type="datetimeFigureOut">
              <a:rPr lang="en-US" smtClean="0"/>
              <a:t>9/8/2023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B27422E-ADA5-4BCC-8FE6-BFE3327E8C7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0498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tiff"/><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gi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36.jp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083760" cy="1510951"/>
          </a:xfrm>
          <a:prstGeom prst="rect">
            <a:avLst/>
          </a:prstGeom>
        </p:spPr>
      </p:pic>
      <p:sp>
        <p:nvSpPr>
          <p:cNvPr id="15" name="矩形 14"/>
          <p:cNvSpPr/>
          <p:nvPr/>
        </p:nvSpPr>
        <p:spPr>
          <a:xfrm>
            <a:off x="4880280" y="594070"/>
            <a:ext cx="1930337" cy="830997"/>
          </a:xfrm>
          <a:prstGeom prst="rect">
            <a:avLst/>
          </a:prstGeom>
        </p:spPr>
        <p:txBody>
          <a:bodyPr wrap="none">
            <a:spAutoFit/>
          </a:bodyPr>
          <a:lstStyle/>
          <a:p>
            <a:r>
              <a:rPr lang="en-US" altLang="zh-CN" sz="4800" b="1" err="1">
                <a:solidFill>
                  <a:schemeClr val="accent2"/>
                </a:solidFill>
                <a:latin typeface="Arial" panose="020B0604020202020204" pitchFamily="34" charset="0"/>
                <a:ea typeface="站酷快乐体2016修订版" panose="02010600030101010101" pitchFamily="2" charset="-122"/>
                <a:cs typeface="Arial" panose="020B0604020202020204" pitchFamily="34" charset="0"/>
              </a:rPr>
              <a:t>BÀI</a:t>
            </a:r>
            <a:r>
              <a:rPr lang="en-US" altLang="zh-CN" sz="4800" b="1">
                <a:solidFill>
                  <a:schemeClr val="accent2"/>
                </a:solidFill>
                <a:latin typeface="Arial" panose="020B0604020202020204" pitchFamily="34" charset="0"/>
                <a:ea typeface="站酷快乐体2016修订版" panose="02010600030101010101" pitchFamily="2" charset="-122"/>
                <a:cs typeface="Arial" panose="020B0604020202020204" pitchFamily="34" charset="0"/>
              </a:rPr>
              <a:t> </a:t>
            </a:r>
            <a:r>
              <a:rPr lang="en-US" altLang="zh-CN" sz="4800" b="1" smtClean="0">
                <a:solidFill>
                  <a:schemeClr val="accent2"/>
                </a:solidFill>
                <a:latin typeface="Arial" panose="020B0604020202020204" pitchFamily="34" charset="0"/>
                <a:ea typeface="站酷快乐体2016修订版" panose="02010600030101010101" pitchFamily="2" charset="-122"/>
                <a:cs typeface="Arial" panose="020B0604020202020204" pitchFamily="34" charset="0"/>
              </a:rPr>
              <a:t> 1</a:t>
            </a:r>
            <a:endParaRPr lang="zh-CN" altLang="en-US" sz="4800" b="1" dirty="0">
              <a:solidFill>
                <a:schemeClr val="accent2"/>
              </a:solidFill>
              <a:latin typeface="Arial" panose="020B0604020202020204" pitchFamily="34" charset="0"/>
              <a:ea typeface="站酷快乐体2016修订版" panose="02010600030101010101" pitchFamily="2" charset="-122"/>
              <a:cs typeface="Arial" panose="020B0604020202020204" pitchFamily="34" charset="0"/>
            </a:endParaRPr>
          </a:p>
        </p:txBody>
      </p:sp>
      <p:grpSp>
        <p:nvGrpSpPr>
          <p:cNvPr id="25" name="组合 24"/>
          <p:cNvGrpSpPr/>
          <p:nvPr/>
        </p:nvGrpSpPr>
        <p:grpSpPr>
          <a:xfrm>
            <a:off x="4650634" y="1052970"/>
            <a:ext cx="3056452" cy="632280"/>
            <a:chOff x="3649078" y="1556771"/>
            <a:chExt cx="2646857" cy="632280"/>
          </a:xfrm>
        </p:grpSpPr>
        <p:sp>
          <p:nvSpPr>
            <p:cNvPr id="24" name="任意多边形 23"/>
            <p:cNvSpPr/>
            <p:nvPr/>
          </p:nvSpPr>
          <p:spPr>
            <a:xfrm>
              <a:off x="3649078" y="2014752"/>
              <a:ext cx="2161381" cy="153653"/>
            </a:xfrm>
            <a:custGeom>
              <a:avLst/>
              <a:gdLst>
                <a:gd name="connsiteX0" fmla="*/ 0 w 2937934"/>
                <a:gd name="connsiteY0" fmla="*/ 23946 h 178330"/>
                <a:gd name="connsiteX1" fmla="*/ 1938867 w 2937934"/>
                <a:gd name="connsiteY1" fmla="*/ 100146 h 178330"/>
                <a:gd name="connsiteX2" fmla="*/ 1540934 w 2937934"/>
                <a:gd name="connsiteY2" fmla="*/ 176346 h 178330"/>
                <a:gd name="connsiteX3" fmla="*/ 1828800 w 2937934"/>
                <a:gd name="connsiteY3" fmla="*/ 15479 h 178330"/>
                <a:gd name="connsiteX4" fmla="*/ 2937934 w 2937934"/>
                <a:gd name="connsiteY4" fmla="*/ 15479 h 17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934" h="178330">
                  <a:moveTo>
                    <a:pt x="0" y="23946"/>
                  </a:moveTo>
                  <a:lnTo>
                    <a:pt x="1938867" y="100146"/>
                  </a:lnTo>
                  <a:cubicBezTo>
                    <a:pt x="2195689" y="125546"/>
                    <a:pt x="1559278" y="190457"/>
                    <a:pt x="1540934" y="176346"/>
                  </a:cubicBezTo>
                  <a:cubicBezTo>
                    <a:pt x="1522590" y="162235"/>
                    <a:pt x="1595967" y="42290"/>
                    <a:pt x="1828800" y="15479"/>
                  </a:cubicBezTo>
                  <a:cubicBezTo>
                    <a:pt x="2061633" y="-11332"/>
                    <a:pt x="2499783" y="2073"/>
                    <a:pt x="2937934" y="15479"/>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55024">
              <a:off x="5769367" y="1556771"/>
              <a:ext cx="526568" cy="632280"/>
            </a:xfrm>
            <a:prstGeom prst="rect">
              <a:avLst/>
            </a:prstGeom>
          </p:spPr>
        </p:pic>
      </p:grpSp>
      <p:sp>
        <p:nvSpPr>
          <p:cNvPr id="14" name="Rectangle 13">
            <a:extLst>
              <a:ext uri="{FF2B5EF4-FFF2-40B4-BE49-F238E27FC236}">
                <a16:creationId xmlns:a16="http://schemas.microsoft.com/office/drawing/2014/main" id="{AFADC12E-5CD7-4209-A686-3A40BC306890}"/>
              </a:ext>
            </a:extLst>
          </p:cNvPr>
          <p:cNvSpPr/>
          <p:nvPr/>
        </p:nvSpPr>
        <p:spPr>
          <a:xfrm>
            <a:off x="-176981" y="2888374"/>
            <a:ext cx="12506632" cy="1938992"/>
          </a:xfrm>
          <a:prstGeom prst="rect">
            <a:avLst/>
          </a:prstGeom>
          <a:noFill/>
          <a:ln>
            <a:noFill/>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a:sp3d>
        </p:spPr>
        <p:txBody>
          <a:bodyPr wrap="square">
            <a:spAutoFit/>
          </a:bodyPr>
          <a:lstStyle/>
          <a:p>
            <a:pPr algn="ctr">
              <a:defRPr/>
            </a:pPr>
            <a:r>
              <a:rPr lang="en-US" sz="6000" b="1" smtClean="0">
                <a:ln w="0">
                  <a:solidFill>
                    <a:srgbClr val="FF0000"/>
                  </a:solidFill>
                </a:ln>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GIỚI THIỆU VỀ </a:t>
            </a:r>
          </a:p>
          <a:p>
            <a:pPr algn="ctr">
              <a:defRPr/>
            </a:pPr>
            <a:r>
              <a:rPr lang="en-US" sz="6000" b="1" smtClean="0">
                <a:ln w="0">
                  <a:solidFill>
                    <a:srgbClr val="FF0000"/>
                  </a:solidFill>
                </a:ln>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KHOA HỌC TỰ NHIÊN</a:t>
            </a:r>
            <a:endParaRPr lang="en-US" sz="6000" b="1" dirty="0">
              <a:ln w="0">
                <a:solidFill>
                  <a:srgbClr val="FF0000"/>
                </a:solidFill>
              </a:ln>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945153656"/>
      </p:ext>
    </p:extLst>
  </p:cSld>
  <p:clrMapOvr>
    <a:masterClrMapping/>
  </p:clrMapOvr>
  <mc:AlternateContent xmlns:mc="http://schemas.openxmlformats.org/markup-compatibility/2006" xmlns:p14="http://schemas.microsoft.com/office/powerpoint/2010/main">
    <mc:Choice Requires="p14">
      <p:transition spd="slow" p14:dur="1200" advTm="9000">
        <p14:prism/>
      </p:transition>
    </mc:Choice>
    <mc:Fallback xmlns="">
      <p:transition spd="slow" advTm="9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2515" y="751856"/>
            <a:ext cx="7359707" cy="461665"/>
          </a:xfrm>
          <a:prstGeom prst="rect">
            <a:avLst/>
          </a:prstGeom>
        </p:spPr>
        <p:txBody>
          <a:bodyPr wrap="none">
            <a:spAutoFit/>
          </a:bodyPr>
          <a:lstStyle/>
          <a:p>
            <a:r>
              <a:rPr lang="en-US" sz="2400" b="1" smtClean="0">
                <a:solidFill>
                  <a:schemeClr val="accent5"/>
                </a:solidFill>
                <a:latin typeface="Arial" panose="020B0604020202020204" pitchFamily="34" charset="0"/>
                <a:ea typeface="Calibri" panose="020F0502020204030204" pitchFamily="34" charset="0"/>
                <a:cs typeface="Arial" panose="020B0604020202020204" pitchFamily="34" charset="0"/>
              </a:rPr>
              <a:t>3. Bảo </a:t>
            </a:r>
            <a:r>
              <a:rPr lang="en-US" sz="2400" b="1">
                <a:solidFill>
                  <a:schemeClr val="accent5"/>
                </a:solidFill>
                <a:latin typeface="Arial" panose="020B0604020202020204" pitchFamily="34" charset="0"/>
                <a:ea typeface="Calibri" panose="020F0502020204030204" pitchFamily="34" charset="0"/>
                <a:cs typeface="Arial" panose="020B0604020202020204" pitchFamily="34" charset="0"/>
              </a:rPr>
              <a:t>vệ sức khỏe và cuộc sống của con người.</a:t>
            </a:r>
            <a:endParaRPr lang="en-US" sz="2400" b="1">
              <a:solidFill>
                <a:schemeClr val="accent5"/>
              </a:solidFill>
              <a:latin typeface="Arial" panose="020B0604020202020204" pitchFamily="34" charset="0"/>
              <a:cs typeface="Arial" panose="020B0604020202020204" pitchFamily="34" charset="0"/>
            </a:endParaRPr>
          </a:p>
        </p:txBody>
      </p:sp>
      <p:grpSp>
        <p:nvGrpSpPr>
          <p:cNvPr id="5" name="Group 4"/>
          <p:cNvGrpSpPr/>
          <p:nvPr/>
        </p:nvGrpSpPr>
        <p:grpSpPr>
          <a:xfrm>
            <a:off x="2884026" y="1535522"/>
            <a:ext cx="6978633" cy="4776070"/>
            <a:chOff x="2884026" y="1535522"/>
            <a:chExt cx="6978633" cy="4776070"/>
          </a:xfrm>
        </p:grpSpPr>
        <p:pic>
          <p:nvPicPr>
            <p:cNvPr id="6146" name="Picture 2" descr="Chạy đua&amp;quot; nghiên cứu sản xuất vắc xin phòng Covid-19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026" y="1535522"/>
              <a:ext cx="6343650" cy="42386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56296" y="5880705"/>
              <a:ext cx="6006363" cy="430887"/>
            </a:xfrm>
            <a:prstGeom prst="rect">
              <a:avLst/>
            </a:prstGeom>
          </p:spPr>
          <p:txBody>
            <a:bodyPr wrap="square">
              <a:spAutoFit/>
            </a:bodyPr>
            <a:lstStyle/>
            <a:p>
              <a:r>
                <a:rPr lang="vi-VN" sz="2200" b="1">
                  <a:solidFill>
                    <a:srgbClr val="000000"/>
                  </a:solidFill>
                  <a:latin typeface="Arial" panose="020B0604020202020204" pitchFamily="34" charset="0"/>
                  <a:cs typeface="Arial" panose="020B0604020202020204" pitchFamily="34" charset="0"/>
                </a:rPr>
                <a:t>Nghiên cứu và sản xuất các </a:t>
              </a:r>
              <a:r>
                <a:rPr lang="vi-VN" sz="2200" b="1" smtClean="0">
                  <a:solidFill>
                    <a:srgbClr val="000000"/>
                  </a:solidFill>
                  <a:latin typeface="Arial" panose="020B0604020202020204" pitchFamily="34" charset="0"/>
                  <a:cs typeface="Arial" panose="020B0604020202020204" pitchFamily="34" charset="0"/>
                </a:rPr>
                <a:t>vacxin</a:t>
              </a:r>
              <a:endParaRPr lang="en-US" sz="2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74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6250" y="751857"/>
            <a:ext cx="7776488" cy="461665"/>
          </a:xfrm>
          <a:prstGeom prst="rect">
            <a:avLst/>
          </a:prstGeom>
        </p:spPr>
        <p:txBody>
          <a:bodyPr wrap="none">
            <a:spAutoFit/>
          </a:bodyPr>
          <a:lstStyle/>
          <a:p>
            <a:r>
              <a:rPr lang="en-US" sz="2400" b="1" smtClean="0">
                <a:solidFill>
                  <a:schemeClr val="accent5"/>
                </a:solidFill>
                <a:latin typeface="Arial" panose="020B0604020202020204" pitchFamily="34" charset="0"/>
                <a:ea typeface="Calibri" panose="020F0502020204030204" pitchFamily="34" charset="0"/>
                <a:cs typeface="Arial" panose="020B0604020202020204" pitchFamily="34" charset="0"/>
              </a:rPr>
              <a:t>4. Bảo </a:t>
            </a:r>
            <a:r>
              <a:rPr lang="en-US" sz="2400" b="1">
                <a:solidFill>
                  <a:schemeClr val="accent5"/>
                </a:solidFill>
                <a:latin typeface="Arial" panose="020B0604020202020204" pitchFamily="34" charset="0"/>
                <a:ea typeface="Calibri" panose="020F0502020204030204" pitchFamily="34" charset="0"/>
                <a:cs typeface="Arial" panose="020B0604020202020204" pitchFamily="34" charset="0"/>
              </a:rPr>
              <a:t>vệ môi trường, ứng phó với biến đổi khí hậu.</a:t>
            </a:r>
            <a:endParaRPr lang="en-US" sz="2400" b="1">
              <a:solidFill>
                <a:schemeClr val="accent5"/>
              </a:solidFill>
              <a:latin typeface="Arial" panose="020B0604020202020204" pitchFamily="34" charset="0"/>
              <a:cs typeface="Arial" panose="020B0604020202020204" pitchFamily="34" charset="0"/>
            </a:endParaRPr>
          </a:p>
        </p:txBody>
      </p:sp>
      <p:grpSp>
        <p:nvGrpSpPr>
          <p:cNvPr id="5" name="Group 4"/>
          <p:cNvGrpSpPr/>
          <p:nvPr/>
        </p:nvGrpSpPr>
        <p:grpSpPr>
          <a:xfrm>
            <a:off x="2515205" y="1542913"/>
            <a:ext cx="7807533" cy="4699135"/>
            <a:chOff x="2515205" y="1542913"/>
            <a:chExt cx="7807533" cy="4699135"/>
          </a:xfrm>
        </p:grpSpPr>
        <p:pic>
          <p:nvPicPr>
            <p:cNvPr id="7174" name="Picture 6" descr="Chuyên gia lý giải nguyên nhân sạt lở đất ở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26" y="1542913"/>
              <a:ext cx="7150735" cy="4022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5" y="5811161"/>
              <a:ext cx="7807533" cy="430887"/>
            </a:xfrm>
            <a:prstGeom prst="rect">
              <a:avLst/>
            </a:prstGeom>
          </p:spPr>
          <p:txBody>
            <a:bodyPr wrap="square">
              <a:spAutoFit/>
            </a:bodyPr>
            <a:lstStyle/>
            <a:p>
              <a:r>
                <a:rPr lang="vi-VN" sz="2200" b="1">
                  <a:solidFill>
                    <a:srgbClr val="000000"/>
                  </a:solidFill>
                  <a:latin typeface="Arial" panose="020B0604020202020204" pitchFamily="34" charset="0"/>
                  <a:cs typeface="Arial" panose="020B0604020202020204" pitchFamily="34" charset="0"/>
                </a:rPr>
                <a:t>Nghiên cứu về đặc điểm địa hình ở tại các vùng núi </a:t>
              </a:r>
              <a:r>
                <a:rPr lang="vi-VN" sz="2200" b="1" smtClean="0">
                  <a:solidFill>
                    <a:srgbClr val="000000"/>
                  </a:solidFill>
                  <a:latin typeface="Arial" panose="020B0604020202020204" pitchFamily="34" charset="0"/>
                  <a:cs typeface="Arial" panose="020B0604020202020204" pitchFamily="34" charset="0"/>
                </a:rPr>
                <a:t>cao</a:t>
              </a:r>
              <a:endParaRPr lang="en-US" sz="2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72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6"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42434" y="4685710"/>
            <a:ext cx="2063147" cy="1133528"/>
          </a:xfrm>
          <a:prstGeom prst="rect">
            <a:avLst/>
          </a:prstGeom>
        </p:spPr>
      </p:pic>
      <p:sp>
        <p:nvSpPr>
          <p:cNvPr id="7" name="Content Placeholder 2">
            <a:extLst>
              <a:ext uri="{FF2B5EF4-FFF2-40B4-BE49-F238E27FC236}">
                <a16:creationId xmlns:a16="http://schemas.microsoft.com/office/drawing/2014/main" id="{44624C4D-367F-4269-B933-DBDCE0D78D50}"/>
              </a:ext>
            </a:extLst>
          </p:cNvPr>
          <p:cNvSpPr txBox="1">
            <a:spLocks/>
          </p:cNvSpPr>
          <p:nvPr/>
        </p:nvSpPr>
        <p:spPr>
          <a:xfrm>
            <a:off x="3156154" y="1413646"/>
            <a:ext cx="8700908" cy="1760875"/>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30000"/>
              </a:lnSpc>
              <a:spcBef>
                <a:spcPts val="300"/>
              </a:spcBef>
              <a:spcAft>
                <a:spcPts val="300"/>
              </a:spcAft>
              <a:buNone/>
              <a:defRPr/>
            </a:pPr>
            <a:r>
              <a:rPr lang="en-US" sz="2400" b="1" smtClean="0">
                <a:solidFill>
                  <a:srgbClr val="C00000"/>
                </a:solidFill>
                <a:latin typeface="Arial" panose="020B0604020202020204" pitchFamily="34" charset="0"/>
                <a:cs typeface="Arial" panose="020B0604020202020204" pitchFamily="34" charset="0"/>
              </a:rPr>
              <a:t>Nhiệm vụ: </a:t>
            </a:r>
            <a:r>
              <a:rPr lang="en-US" sz="2400" smtClean="0">
                <a:latin typeface="Arial" panose="020B0604020202020204" pitchFamily="34" charset="0"/>
                <a:ea typeface="Arial" panose="020B0604020202020204" pitchFamily="34" charset="0"/>
                <a:cs typeface="Arial" panose="020B0604020202020204" pitchFamily="34" charset="0"/>
              </a:rPr>
              <a:t>Hãy </a:t>
            </a:r>
            <a:r>
              <a:rPr lang="en-US" sz="2400">
                <a:latin typeface="Arial" panose="020B0604020202020204" pitchFamily="34" charset="0"/>
                <a:ea typeface="Arial" panose="020B0604020202020204" pitchFamily="34" charset="0"/>
                <a:cs typeface="Arial" panose="020B0604020202020204" pitchFamily="34" charset="0"/>
              </a:rPr>
              <a:t>nêu tối thiểu 10 hoạt động nghiên cứu khoa học tự nhiên và xác định lợi ích của chúng với cuộc sống con người bằng cách đánh dấu tích vào cột tương ứng.</a:t>
            </a:r>
            <a:endParaRPr lang="en-US" sz="2400">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741719" y="342948"/>
            <a:ext cx="3332964" cy="492443"/>
          </a:xfrm>
          <a:prstGeom prst="rect">
            <a:avLst/>
          </a:prstGeom>
        </p:spPr>
        <p:txBody>
          <a:bodyPr wrap="none">
            <a:spAutoFit/>
          </a:bodyPr>
          <a:lstStyle/>
          <a:p>
            <a:r>
              <a:rPr lang="en-US" sz="2600" b="1" smtClean="0">
                <a:solidFill>
                  <a:srgbClr val="C00000"/>
                </a:solidFill>
                <a:latin typeface="Arial" panose="020B0604020202020204" pitchFamily="34" charset="0"/>
                <a:cs typeface="Arial" panose="020B0604020202020204" pitchFamily="34" charset="0"/>
              </a:rPr>
              <a:t>HOẠT ĐỘNG NHÓM</a:t>
            </a:r>
            <a:endParaRPr lang="en-US" sz="2600"/>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80" y="1654759"/>
            <a:ext cx="2155601" cy="214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4000568230"/>
              </p:ext>
            </p:extLst>
          </p:nvPr>
        </p:nvGraphicFramePr>
        <p:xfrm>
          <a:off x="3123335" y="3517080"/>
          <a:ext cx="8645878" cy="3154680"/>
        </p:xfrm>
        <a:graphic>
          <a:graphicData uri="http://schemas.openxmlformats.org/drawingml/2006/table">
            <a:tbl>
              <a:tblPr firstRow="1" firstCol="1" bandRow="1">
                <a:tableStyleId>{7DF18680-E054-41AD-8BC1-D1AEF772440D}</a:tableStyleId>
              </a:tblPr>
              <a:tblGrid>
                <a:gridCol w="3544699">
                  <a:extLst>
                    <a:ext uri="{9D8B030D-6E8A-4147-A177-3AD203B41FA5}">
                      <a16:colId xmlns:a16="http://schemas.microsoft.com/office/drawing/2014/main" val="1363878219"/>
                    </a:ext>
                  </a:extLst>
                </a:gridCol>
                <a:gridCol w="1403994">
                  <a:extLst>
                    <a:ext uri="{9D8B030D-6E8A-4147-A177-3AD203B41FA5}">
                      <a16:colId xmlns:a16="http://schemas.microsoft.com/office/drawing/2014/main" val="3243891240"/>
                    </a:ext>
                  </a:extLst>
                </a:gridCol>
                <a:gridCol w="1160462">
                  <a:extLst>
                    <a:ext uri="{9D8B030D-6E8A-4147-A177-3AD203B41FA5}">
                      <a16:colId xmlns:a16="http://schemas.microsoft.com/office/drawing/2014/main" val="4246401476"/>
                    </a:ext>
                  </a:extLst>
                </a:gridCol>
                <a:gridCol w="1300490">
                  <a:extLst>
                    <a:ext uri="{9D8B030D-6E8A-4147-A177-3AD203B41FA5}">
                      <a16:colId xmlns:a16="http://schemas.microsoft.com/office/drawing/2014/main" val="3321738234"/>
                    </a:ext>
                  </a:extLst>
                </a:gridCol>
                <a:gridCol w="1236233">
                  <a:extLst>
                    <a:ext uri="{9D8B030D-6E8A-4147-A177-3AD203B41FA5}">
                      <a16:colId xmlns:a16="http://schemas.microsoft.com/office/drawing/2014/main" val="2926205626"/>
                    </a:ext>
                  </a:extLst>
                </a:gridCol>
              </a:tblGrid>
              <a:tr h="1045845">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Vai trò của</a:t>
                      </a:r>
                    </a:p>
                    <a:p>
                      <a:pPr marR="179070" algn="just">
                        <a:lnSpc>
                          <a:spcPct val="115000"/>
                        </a:lnSpc>
                        <a:spcAft>
                          <a:spcPts val="0"/>
                        </a:spcAft>
                      </a:pPr>
                      <a:r>
                        <a:rPr lang="en-US" sz="2000">
                          <a:effectLst/>
                          <a:latin typeface="Arial" panose="020B0604020202020204" pitchFamily="34" charset="0"/>
                          <a:cs typeface="Arial" panose="020B0604020202020204" pitchFamily="34" charset="0"/>
                        </a:rPr>
                        <a:t>Hoạt             khoa học</a:t>
                      </a:r>
                    </a:p>
                    <a:p>
                      <a:pPr marR="179070" algn="just">
                        <a:lnSpc>
                          <a:spcPct val="115000"/>
                        </a:lnSpc>
                        <a:spcAft>
                          <a:spcPts val="0"/>
                        </a:spcAft>
                      </a:pPr>
                      <a:r>
                        <a:rPr lang="en-US" sz="2000">
                          <a:effectLst/>
                          <a:latin typeface="Arial" panose="020B0604020202020204" pitchFamily="34" charset="0"/>
                          <a:cs typeface="Arial" panose="020B0604020202020204" pitchFamily="34" charset="0"/>
                        </a:rPr>
                        <a:t>động                  tự nhiên</a:t>
                      </a:r>
                    </a:p>
                    <a:p>
                      <a:pPr marR="179070" algn="just">
                        <a:lnSpc>
                          <a:spcPct val="115000"/>
                        </a:lnSpc>
                        <a:spcAft>
                          <a:spcPts val="0"/>
                        </a:spcAft>
                      </a:pPr>
                      <a:r>
                        <a:rPr lang="en-US" sz="2000">
                          <a:effectLst/>
                          <a:latin typeface="Arial" panose="020B0604020202020204" pitchFamily="34" charset="0"/>
                          <a:cs typeface="Arial" panose="020B0604020202020204" pitchFamily="34" charset="0"/>
                        </a:rPr>
                        <a:t>nghiên cứu</a:t>
                      </a:r>
                    </a:p>
                    <a:p>
                      <a:pPr marR="179070" algn="just">
                        <a:lnSpc>
                          <a:spcPct val="115000"/>
                        </a:lnSpc>
                        <a:spcAft>
                          <a:spcPts val="0"/>
                        </a:spcAft>
                      </a:pPr>
                      <a:r>
                        <a:rPr lang="en-US" sz="2000" smtClean="0">
                          <a:effectLst/>
                          <a:latin typeface="Arial" panose="020B0604020202020204" pitchFamily="34" charset="0"/>
                          <a:cs typeface="Arial" panose="020B0604020202020204" pitchFamily="34" charset="0"/>
                        </a:rPr>
                        <a:t>KHTN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2540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26035"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266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45241086"/>
                  </a:ext>
                </a:extLst>
              </a:tr>
              <a:tr h="0">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33867530"/>
                  </a:ext>
                </a:extLst>
              </a:tr>
              <a:tr h="0">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90262713"/>
                  </a:ext>
                </a:extLst>
              </a:tr>
              <a:tr h="0">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17455982"/>
                  </a:ext>
                </a:extLst>
              </a:tr>
              <a:tr h="0">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r>
                        <a:rPr lang="en-US" sz="2000">
                          <a:effectLst/>
                          <a:latin typeface="Arial" panose="020B0604020202020204" pitchFamily="34" charset="0"/>
                          <a:cs typeface="Arial" panose="020B0604020202020204" pitchFamily="34" charset="0"/>
                        </a:rPr>
                        <a:t>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R="179070" algn="just">
                        <a:lnSpc>
                          <a:spcPct val="115000"/>
                        </a:lnSpc>
                        <a:spcAft>
                          <a:spcPts val="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1969633"/>
                  </a:ext>
                </a:extLst>
              </a:tr>
            </a:tbl>
          </a:graphicData>
        </a:graphic>
      </p:graphicFrame>
      <p:cxnSp>
        <p:nvCxnSpPr>
          <p:cNvPr id="14" name="Straight Connector 13"/>
          <p:cNvCxnSpPr/>
          <p:nvPr/>
        </p:nvCxnSpPr>
        <p:spPr>
          <a:xfrm>
            <a:off x="3156154" y="3526913"/>
            <a:ext cx="3510116" cy="17255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480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B213EA-DED3-484A-8A63-99FBCCD48625}"/>
              </a:ext>
            </a:extLst>
          </p:cNvPr>
          <p:cNvSpPr txBox="1">
            <a:spLocks noChangeArrowheads="1"/>
          </p:cNvSpPr>
          <p:nvPr/>
        </p:nvSpPr>
        <p:spPr bwMode="auto">
          <a:xfrm>
            <a:off x="1607577" y="767926"/>
            <a:ext cx="9291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smtClean="0">
                <a:solidFill>
                  <a:srgbClr val="006600"/>
                </a:solidFill>
              </a:rPr>
              <a:t>III. CÁC LĨNH VỰC CHỦ YẾU CỦA KHOA HỌA TỰ NHIÊN</a:t>
            </a:r>
            <a:endParaRPr lang="en-US" altLang="en-US" sz="2400" b="1" dirty="0">
              <a:solidFill>
                <a:srgbClr val="006600"/>
              </a:solidFill>
            </a:endParaRPr>
          </a:p>
        </p:txBody>
      </p:sp>
      <p:sp>
        <p:nvSpPr>
          <p:cNvPr id="13" name="Freeform 12"/>
          <p:cNvSpPr/>
          <p:nvPr/>
        </p:nvSpPr>
        <p:spPr>
          <a:xfrm>
            <a:off x="3258801" y="2095038"/>
            <a:ext cx="4701239" cy="1118306"/>
          </a:xfrm>
          <a:custGeom>
            <a:avLst/>
            <a:gdLst>
              <a:gd name="connsiteX0" fmla="*/ 0 w 2691158"/>
              <a:gd name="connsiteY0" fmla="*/ 0 h 1152706"/>
              <a:gd name="connsiteX1" fmla="*/ 2691158 w 2691158"/>
              <a:gd name="connsiteY1" fmla="*/ 0 h 1152706"/>
              <a:gd name="connsiteX2" fmla="*/ 2691158 w 2691158"/>
              <a:gd name="connsiteY2" fmla="*/ 1152706 h 1152706"/>
              <a:gd name="connsiteX3" fmla="*/ 0 w 2691158"/>
              <a:gd name="connsiteY3" fmla="*/ 1152706 h 1152706"/>
              <a:gd name="connsiteX4" fmla="*/ 0 w 2691158"/>
              <a:gd name="connsiteY4" fmla="*/ 0 h 115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158" h="1152706">
                <a:moveTo>
                  <a:pt x="0" y="0"/>
                </a:moveTo>
                <a:lnTo>
                  <a:pt x="2691158" y="0"/>
                </a:lnTo>
                <a:lnTo>
                  <a:pt x="2691158" y="1152706"/>
                </a:lnTo>
                <a:lnTo>
                  <a:pt x="0" y="1152706"/>
                </a:lnTo>
                <a:lnTo>
                  <a:pt x="0" y="0"/>
                </a:lnTo>
                <a:close/>
              </a:path>
            </a:pathLst>
          </a:custGeom>
          <a:solidFill>
            <a:srgbClr val="FFC000"/>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120000"/>
              </a:lnSpc>
              <a:spcBef>
                <a:spcPts val="600"/>
              </a:spcBef>
              <a:spcAft>
                <a:spcPts val="600"/>
              </a:spcAft>
            </a:pPr>
            <a:r>
              <a:rPr lang="en-GB" sz="2600" kern="1200" smtClean="0">
                <a:latin typeface="Arial" panose="020B0604020202020204" pitchFamily="34" charset="0"/>
                <a:cs typeface="Arial" panose="020B0604020202020204" pitchFamily="34" charset="0"/>
              </a:rPr>
              <a:t>Các lĩnh vực chủ yếu của khoa học tự nhiên</a:t>
            </a:r>
            <a:endParaRPr lang="en-US" sz="2600" kern="1200">
              <a:latin typeface="Arial" panose="020B0604020202020204" pitchFamily="34" charset="0"/>
              <a:cs typeface="Arial" panose="020B0604020202020204" pitchFamily="34" charset="0"/>
            </a:endParaRPr>
          </a:p>
        </p:txBody>
      </p:sp>
      <p:sp>
        <p:nvSpPr>
          <p:cNvPr id="14" name="Freeform 13"/>
          <p:cNvSpPr/>
          <p:nvPr/>
        </p:nvSpPr>
        <p:spPr>
          <a:xfrm>
            <a:off x="521949" y="4204428"/>
            <a:ext cx="1472370" cy="909407"/>
          </a:xfrm>
          <a:custGeom>
            <a:avLst/>
            <a:gdLst>
              <a:gd name="connsiteX0" fmla="*/ 0 w 1128931"/>
              <a:gd name="connsiteY0" fmla="*/ 0 h 1395252"/>
              <a:gd name="connsiteX1" fmla="*/ 1128931 w 1128931"/>
              <a:gd name="connsiteY1" fmla="*/ 0 h 1395252"/>
              <a:gd name="connsiteX2" fmla="*/ 1128931 w 1128931"/>
              <a:gd name="connsiteY2" fmla="*/ 1395252 h 1395252"/>
              <a:gd name="connsiteX3" fmla="*/ 0 w 1128931"/>
              <a:gd name="connsiteY3" fmla="*/ 1395252 h 1395252"/>
              <a:gd name="connsiteX4" fmla="*/ 0 w 1128931"/>
              <a:gd name="connsiteY4" fmla="*/ 0 h 139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931" h="1395252">
                <a:moveTo>
                  <a:pt x="0" y="0"/>
                </a:moveTo>
                <a:lnTo>
                  <a:pt x="1128931" y="0"/>
                </a:lnTo>
                <a:lnTo>
                  <a:pt x="1128931" y="1395252"/>
                </a:lnTo>
                <a:lnTo>
                  <a:pt x="0" y="1395252"/>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120000"/>
              </a:lnSpc>
              <a:spcBef>
                <a:spcPts val="600"/>
              </a:spcBef>
              <a:spcAft>
                <a:spcPts val="600"/>
              </a:spcAft>
            </a:pPr>
            <a:r>
              <a:rPr lang="en-GB" sz="2600" kern="1200" smtClean="0">
                <a:latin typeface="Arial" panose="020B0604020202020204" pitchFamily="34" charset="0"/>
                <a:cs typeface="Arial" panose="020B0604020202020204" pitchFamily="34" charset="0"/>
              </a:rPr>
              <a:t>Vật lí</a:t>
            </a:r>
            <a:endParaRPr lang="en-US" sz="2600" kern="1200">
              <a:latin typeface="Arial" panose="020B0604020202020204" pitchFamily="34" charset="0"/>
              <a:cs typeface="Arial" panose="020B0604020202020204" pitchFamily="34" charset="0"/>
            </a:endParaRPr>
          </a:p>
        </p:txBody>
      </p:sp>
      <p:sp>
        <p:nvSpPr>
          <p:cNvPr id="18" name="Freeform 17"/>
          <p:cNvSpPr/>
          <p:nvPr/>
        </p:nvSpPr>
        <p:spPr>
          <a:xfrm>
            <a:off x="2400155" y="4170552"/>
            <a:ext cx="1631346" cy="909407"/>
          </a:xfrm>
          <a:custGeom>
            <a:avLst/>
            <a:gdLst>
              <a:gd name="connsiteX0" fmla="*/ 0 w 1128931"/>
              <a:gd name="connsiteY0" fmla="*/ 0 h 1467729"/>
              <a:gd name="connsiteX1" fmla="*/ 1128931 w 1128931"/>
              <a:gd name="connsiteY1" fmla="*/ 0 h 1467729"/>
              <a:gd name="connsiteX2" fmla="*/ 1128931 w 1128931"/>
              <a:gd name="connsiteY2" fmla="*/ 1467729 h 1467729"/>
              <a:gd name="connsiteX3" fmla="*/ 0 w 1128931"/>
              <a:gd name="connsiteY3" fmla="*/ 1467729 h 1467729"/>
              <a:gd name="connsiteX4" fmla="*/ 0 w 1128931"/>
              <a:gd name="connsiteY4" fmla="*/ 0 h 1467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931" h="1467729">
                <a:moveTo>
                  <a:pt x="0" y="0"/>
                </a:moveTo>
                <a:lnTo>
                  <a:pt x="1128931" y="0"/>
                </a:lnTo>
                <a:lnTo>
                  <a:pt x="1128931" y="1467729"/>
                </a:lnTo>
                <a:lnTo>
                  <a:pt x="0" y="1467729"/>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120000"/>
              </a:lnSpc>
              <a:spcBef>
                <a:spcPts val="600"/>
              </a:spcBef>
              <a:spcAft>
                <a:spcPts val="600"/>
              </a:spcAft>
            </a:pPr>
            <a:r>
              <a:rPr lang="en-GB" sz="2600" kern="1200" smtClean="0">
                <a:latin typeface="Arial" panose="020B0604020202020204" pitchFamily="34" charset="0"/>
                <a:cs typeface="Arial" panose="020B0604020202020204" pitchFamily="34" charset="0"/>
              </a:rPr>
              <a:t>Sinh học</a:t>
            </a:r>
            <a:endParaRPr lang="en-US" sz="2600" kern="1200">
              <a:latin typeface="Arial" panose="020B0604020202020204" pitchFamily="34" charset="0"/>
              <a:cs typeface="Arial" panose="020B0604020202020204" pitchFamily="34" charset="0"/>
            </a:endParaRPr>
          </a:p>
        </p:txBody>
      </p:sp>
      <p:sp>
        <p:nvSpPr>
          <p:cNvPr id="19" name="Freeform 18"/>
          <p:cNvSpPr/>
          <p:nvPr/>
        </p:nvSpPr>
        <p:spPr>
          <a:xfrm>
            <a:off x="4473860" y="4204428"/>
            <a:ext cx="1784877" cy="894658"/>
          </a:xfrm>
          <a:custGeom>
            <a:avLst/>
            <a:gdLst>
              <a:gd name="connsiteX0" fmla="*/ 0 w 1128931"/>
              <a:gd name="connsiteY0" fmla="*/ 0 h 1200099"/>
              <a:gd name="connsiteX1" fmla="*/ 1128931 w 1128931"/>
              <a:gd name="connsiteY1" fmla="*/ 0 h 1200099"/>
              <a:gd name="connsiteX2" fmla="*/ 1128931 w 1128931"/>
              <a:gd name="connsiteY2" fmla="*/ 1200099 h 1200099"/>
              <a:gd name="connsiteX3" fmla="*/ 0 w 1128931"/>
              <a:gd name="connsiteY3" fmla="*/ 1200099 h 1200099"/>
              <a:gd name="connsiteX4" fmla="*/ 0 w 1128931"/>
              <a:gd name="connsiteY4" fmla="*/ 0 h 120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931" h="1200099">
                <a:moveTo>
                  <a:pt x="0" y="0"/>
                </a:moveTo>
                <a:lnTo>
                  <a:pt x="1128931" y="0"/>
                </a:lnTo>
                <a:lnTo>
                  <a:pt x="1128931" y="1200099"/>
                </a:lnTo>
                <a:lnTo>
                  <a:pt x="0" y="1200099"/>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120000"/>
              </a:lnSpc>
              <a:spcBef>
                <a:spcPts val="600"/>
              </a:spcBef>
              <a:spcAft>
                <a:spcPts val="600"/>
              </a:spcAft>
            </a:pPr>
            <a:r>
              <a:rPr lang="en-GB" sz="2400" kern="1200" smtClean="0">
                <a:latin typeface="Arial" panose="020B0604020202020204" pitchFamily="34" charset="0"/>
                <a:cs typeface="Arial" panose="020B0604020202020204" pitchFamily="34" charset="0"/>
              </a:rPr>
              <a:t>Hóa học</a:t>
            </a:r>
            <a:endParaRPr lang="en-US" sz="2400" kern="1200">
              <a:latin typeface="Arial" panose="020B0604020202020204" pitchFamily="34" charset="0"/>
              <a:cs typeface="Arial" panose="020B0604020202020204" pitchFamily="34" charset="0"/>
            </a:endParaRPr>
          </a:p>
        </p:txBody>
      </p:sp>
      <p:sp>
        <p:nvSpPr>
          <p:cNvPr id="20" name="Freeform 19"/>
          <p:cNvSpPr/>
          <p:nvPr/>
        </p:nvSpPr>
        <p:spPr>
          <a:xfrm>
            <a:off x="6480639" y="4204428"/>
            <a:ext cx="2219769" cy="894658"/>
          </a:xfrm>
          <a:custGeom>
            <a:avLst/>
            <a:gdLst>
              <a:gd name="connsiteX0" fmla="*/ 0 w 1128931"/>
              <a:gd name="connsiteY0" fmla="*/ 0 h 1272576"/>
              <a:gd name="connsiteX1" fmla="*/ 1128931 w 1128931"/>
              <a:gd name="connsiteY1" fmla="*/ 0 h 1272576"/>
              <a:gd name="connsiteX2" fmla="*/ 1128931 w 1128931"/>
              <a:gd name="connsiteY2" fmla="*/ 1272576 h 1272576"/>
              <a:gd name="connsiteX3" fmla="*/ 0 w 1128931"/>
              <a:gd name="connsiteY3" fmla="*/ 1272576 h 1272576"/>
              <a:gd name="connsiteX4" fmla="*/ 0 w 1128931"/>
              <a:gd name="connsiteY4" fmla="*/ 0 h 127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931" h="1272576">
                <a:moveTo>
                  <a:pt x="0" y="0"/>
                </a:moveTo>
                <a:lnTo>
                  <a:pt x="1128931" y="0"/>
                </a:lnTo>
                <a:lnTo>
                  <a:pt x="1128931" y="1272576"/>
                </a:lnTo>
                <a:lnTo>
                  <a:pt x="0" y="1272576"/>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120000"/>
              </a:lnSpc>
              <a:spcBef>
                <a:spcPts val="600"/>
              </a:spcBef>
              <a:spcAft>
                <a:spcPts val="600"/>
              </a:spcAft>
            </a:pPr>
            <a:r>
              <a:rPr lang="en-GB" sz="2600" kern="1200" smtClean="0">
                <a:latin typeface="Arial" panose="020B0604020202020204" pitchFamily="34" charset="0"/>
                <a:cs typeface="Arial" panose="020B0604020202020204" pitchFamily="34" charset="0"/>
              </a:rPr>
              <a:t>Thiên văn học</a:t>
            </a:r>
            <a:endParaRPr lang="en-US" sz="2600" kern="1200">
              <a:latin typeface="Arial" panose="020B0604020202020204" pitchFamily="34" charset="0"/>
              <a:cs typeface="Arial" panose="020B0604020202020204" pitchFamily="34" charset="0"/>
            </a:endParaRPr>
          </a:p>
        </p:txBody>
      </p:sp>
      <p:sp>
        <p:nvSpPr>
          <p:cNvPr id="21" name="Freeform 20"/>
          <p:cNvSpPr/>
          <p:nvPr/>
        </p:nvSpPr>
        <p:spPr>
          <a:xfrm>
            <a:off x="8922310" y="4162392"/>
            <a:ext cx="2886241" cy="936694"/>
          </a:xfrm>
          <a:custGeom>
            <a:avLst/>
            <a:gdLst>
              <a:gd name="connsiteX0" fmla="*/ 0 w 1128931"/>
              <a:gd name="connsiteY0" fmla="*/ 0 h 1272571"/>
              <a:gd name="connsiteX1" fmla="*/ 1128931 w 1128931"/>
              <a:gd name="connsiteY1" fmla="*/ 0 h 1272571"/>
              <a:gd name="connsiteX2" fmla="*/ 1128931 w 1128931"/>
              <a:gd name="connsiteY2" fmla="*/ 1272571 h 1272571"/>
              <a:gd name="connsiteX3" fmla="*/ 0 w 1128931"/>
              <a:gd name="connsiteY3" fmla="*/ 1272571 h 1272571"/>
              <a:gd name="connsiteX4" fmla="*/ 0 w 1128931"/>
              <a:gd name="connsiteY4" fmla="*/ 0 h 127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931" h="1272571">
                <a:moveTo>
                  <a:pt x="0" y="0"/>
                </a:moveTo>
                <a:lnTo>
                  <a:pt x="1128931" y="0"/>
                </a:lnTo>
                <a:lnTo>
                  <a:pt x="1128931" y="1272571"/>
                </a:lnTo>
                <a:lnTo>
                  <a:pt x="0" y="1272571"/>
                </a:lnTo>
                <a:lnTo>
                  <a:pt x="0" y="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120000"/>
              </a:lnSpc>
              <a:spcBef>
                <a:spcPts val="600"/>
              </a:spcBef>
              <a:spcAft>
                <a:spcPts val="600"/>
              </a:spcAft>
            </a:pPr>
            <a:r>
              <a:rPr lang="en-GB" sz="2600" kern="1200" smtClean="0">
                <a:latin typeface="Arial" panose="020B0604020202020204" pitchFamily="34" charset="0"/>
                <a:cs typeface="Arial" panose="020B0604020202020204" pitchFamily="34" charset="0"/>
              </a:rPr>
              <a:t>Khoa học Trái Đất</a:t>
            </a:r>
            <a:endParaRPr lang="en-US" sz="2600" kern="1200">
              <a:latin typeface="Arial" panose="020B0604020202020204" pitchFamily="34" charset="0"/>
              <a:cs typeface="Arial" panose="020B0604020202020204" pitchFamily="34" charset="0"/>
            </a:endParaRPr>
          </a:p>
        </p:txBody>
      </p:sp>
      <p:grpSp>
        <p:nvGrpSpPr>
          <p:cNvPr id="22" name="Group 21"/>
          <p:cNvGrpSpPr/>
          <p:nvPr/>
        </p:nvGrpSpPr>
        <p:grpSpPr>
          <a:xfrm>
            <a:off x="1204684" y="3213344"/>
            <a:ext cx="9015948" cy="949048"/>
            <a:chOff x="1570762" y="1905667"/>
            <a:chExt cx="5581600" cy="949048"/>
          </a:xfrm>
        </p:grpSpPr>
        <p:cxnSp>
          <p:nvCxnSpPr>
            <p:cNvPr id="23" name="Straight Connector 22"/>
            <p:cNvCxnSpPr/>
            <p:nvPr/>
          </p:nvCxnSpPr>
          <p:spPr>
            <a:xfrm>
              <a:off x="4190038" y="1905667"/>
              <a:ext cx="0" cy="94904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1570762" y="2319455"/>
              <a:ext cx="5581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1570762" y="2319455"/>
              <a:ext cx="0" cy="53526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2802597" y="2319455"/>
              <a:ext cx="0" cy="53526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5545795" y="2319455"/>
              <a:ext cx="0" cy="53526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7152362" y="2319455"/>
              <a:ext cx="0" cy="535260"/>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5280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08781" y="0"/>
            <a:ext cx="6481998" cy="6556075"/>
            <a:chOff x="6091861" y="217524"/>
            <a:chExt cx="6481998" cy="6556075"/>
          </a:xfrm>
        </p:grpSpPr>
        <p:pic>
          <p:nvPicPr>
            <p:cNvPr id="3" name="Picture 2"/>
            <p:cNvPicPr>
              <a:picLocks noChangeAspect="1"/>
            </p:cNvPicPr>
            <p:nvPr/>
          </p:nvPicPr>
          <p:blipFill>
            <a:blip r:embed="rId3"/>
            <a:stretch>
              <a:fillRect/>
            </a:stretch>
          </p:blipFill>
          <p:spPr>
            <a:xfrm>
              <a:off x="6314776" y="217524"/>
              <a:ext cx="6036169" cy="5846493"/>
            </a:xfrm>
            <a:prstGeom prst="rect">
              <a:avLst/>
            </a:prstGeom>
          </p:spPr>
        </p:pic>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6091861" y="6282566"/>
              <a:ext cx="6481998" cy="491033"/>
            </a:xfrm>
            <a:prstGeom prst="rect">
              <a:avLst/>
            </a:prstGeom>
            <a:solidFill>
              <a:schemeClr val="bg1"/>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b="1" smtClean="0">
                  <a:solidFill>
                    <a:schemeClr val="tx1"/>
                  </a:solidFill>
                  <a:latin typeface="Arial" panose="020B0604020202020204" pitchFamily="34" charset="0"/>
                  <a:cs typeface="Arial" panose="020B0604020202020204" pitchFamily="34" charset="0"/>
                </a:rPr>
                <a:t>Hình 1.3. </a:t>
              </a:r>
              <a:r>
                <a:rPr lang="en-GB" smtClean="0">
                  <a:solidFill>
                    <a:schemeClr val="tx1"/>
                  </a:solidFill>
                  <a:latin typeface="Arial" panose="020B0604020202020204" pitchFamily="34" charset="0"/>
                  <a:cs typeface="Arial" panose="020B0604020202020204" pitchFamily="34" charset="0"/>
                </a:rPr>
                <a:t>Đối tượng nghiên cứu của khoa học tự nhiên</a:t>
              </a:r>
              <a:endParaRPr lang="en-US" dirty="0">
                <a:latin typeface="Arial" panose="020B0604020202020204" pitchFamily="34" charset="0"/>
                <a:cs typeface="Arial" panose="020B0604020202020204" pitchFamily="34" charset="0"/>
              </a:endParaRPr>
            </a:p>
          </p:txBody>
        </p:sp>
      </p:grpSp>
      <p:sp>
        <p:nvSpPr>
          <p:cNvPr id="12" name="Rectangle 11"/>
          <p:cNvSpPr/>
          <p:nvPr/>
        </p:nvSpPr>
        <p:spPr>
          <a:xfrm>
            <a:off x="566373" y="2668525"/>
            <a:ext cx="4536568" cy="1472711"/>
          </a:xfrm>
          <a:prstGeom prst="rect">
            <a:avLst/>
          </a:prstGeom>
        </p:spPr>
        <p:txBody>
          <a:bodyPr wrap="square">
            <a:spAutoFit/>
          </a:bodyPr>
          <a:lstStyle/>
          <a:p>
            <a:pPr algn="ctr">
              <a:lnSpc>
                <a:spcPct val="130000"/>
              </a:lnSpc>
              <a:spcBef>
                <a:spcPts val="600"/>
              </a:spcBef>
              <a:spcAft>
                <a:spcPts val="600"/>
              </a:spcAft>
            </a:pPr>
            <a:r>
              <a:rPr lang="en-US" sz="2300" smtClean="0">
                <a:solidFill>
                  <a:srgbClr val="002060"/>
                </a:solidFill>
                <a:latin typeface="Arial" panose="020B0604020202020204" pitchFamily="34" charset="0"/>
                <a:ea typeface="Calibri" panose="020F0502020204030204" pitchFamily="34" charset="0"/>
                <a:cs typeface="Arial" panose="020B0604020202020204" pitchFamily="34" charset="0"/>
              </a:rPr>
              <a:t>Quan sát hình và cho biết đối tượng nghiên cứu của từng lĩnh vực của KHTN.</a:t>
            </a:r>
            <a:endParaRPr lang="en-US" sz="23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4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Sách Giải] ✓ Bài 10: Lực kế - Phép đo lực - Trọng lượng và khối lượng -  Sách Giải - Học Online Cùng Sachgiaibaitap.com">
            <a:extLst>
              <a:ext uri="{FF2B5EF4-FFF2-40B4-BE49-F238E27FC236}">
                <a16:creationId xmlns:a16="http://schemas.microsoft.com/office/drawing/2014/main" id="{01F8ECD9-1164-40DB-9141-69B727F5F8BD}"/>
              </a:ext>
            </a:extLst>
          </p:cNvPr>
          <p:cNvSpPr>
            <a:spLocks noChangeAspect="1" noChangeArrowheads="1"/>
          </p:cNvSpPr>
          <p:nvPr/>
        </p:nvSpPr>
        <p:spPr bwMode="auto">
          <a:xfrm>
            <a:off x="795591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Sách Giải] ✓ Bài 10: Lực kế - Phép đo lực - Trọng lượng và khối lượng -  Sách Giải - Học Online Cùng Sachgiaibaitap.com">
            <a:extLst>
              <a:ext uri="{FF2B5EF4-FFF2-40B4-BE49-F238E27FC236}">
                <a16:creationId xmlns:a16="http://schemas.microsoft.com/office/drawing/2014/main" id="{908004F0-4CCC-4432-A461-8844E38934D6}"/>
              </a:ext>
            </a:extLst>
          </p:cNvPr>
          <p:cNvSpPr>
            <a:spLocks noChangeAspect="1" noChangeArrowheads="1"/>
          </p:cNvSpPr>
          <p:nvPr/>
        </p:nvSpPr>
        <p:spPr bwMode="auto">
          <a:xfrm>
            <a:off x="8108318"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Rounded Corners 20">
            <a:extLst>
              <a:ext uri="{FF2B5EF4-FFF2-40B4-BE49-F238E27FC236}">
                <a16:creationId xmlns:a16="http://schemas.microsoft.com/office/drawing/2014/main" id="{8C96DB50-E53C-426A-9FC7-C460D9E32B71}"/>
              </a:ext>
            </a:extLst>
          </p:cNvPr>
          <p:cNvSpPr/>
          <p:nvPr/>
        </p:nvSpPr>
        <p:spPr bwMode="auto">
          <a:xfrm>
            <a:off x="1445342" y="795921"/>
            <a:ext cx="9984658" cy="5570957"/>
          </a:xfrm>
          <a:prstGeom prst="roundRect">
            <a:avLst/>
          </a:prstGeom>
          <a:solidFill>
            <a:srgbClr val="FFFFCC"/>
          </a:solidFill>
          <a:ln w="9525" cap="flat" cmpd="sng" algn="ctr">
            <a:solidFill>
              <a:schemeClr val="accent5">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68580" tIns="34290" rIns="68580" bIns="34290" numCol="1" rtlCol="0" anchor="t" anchorCtr="0" compatLnSpc="1">
            <a:prstTxWarp prst="textNoShape">
              <a:avLst/>
            </a:prstTxWarp>
          </a:bodyPr>
          <a:lstStyle/>
          <a:p>
            <a:pPr marL="693738" marR="179070" indent="-693738" algn="just">
              <a:lnSpc>
                <a:spcPct val="135000"/>
              </a:lnSpc>
              <a:spcBef>
                <a:spcPts val="600"/>
              </a:spcBef>
              <a:spcAft>
                <a:spcPts val="600"/>
              </a:spcAft>
              <a:buFont typeface="Wingdings" panose="05000000000000000000" pitchFamily="2" charset="2"/>
              <a:buChar char="q"/>
              <a:tabLst>
                <a:tab pos="450215" algn="l"/>
              </a:tabLst>
            </a:pPr>
            <a:r>
              <a:rPr lang="en-US" sz="2400" b="1" spc="-40">
                <a:latin typeface="Arial" panose="020B0604020202020204" pitchFamily="34" charset="0"/>
                <a:ea typeface="Arial" panose="020B0604020202020204" pitchFamily="34" charset="0"/>
                <a:cs typeface="Arial" panose="020B0604020202020204" pitchFamily="34" charset="0"/>
              </a:rPr>
              <a:t>Vật lí: </a:t>
            </a:r>
            <a:r>
              <a:rPr lang="en-US" sz="2400" spc="-40">
                <a:latin typeface="Arial" panose="020B0604020202020204" pitchFamily="34" charset="0"/>
                <a:ea typeface="Arial" panose="020B0604020202020204" pitchFamily="34" charset="0"/>
                <a:cs typeface="Arial" panose="020B0604020202020204" pitchFamily="34" charset="0"/>
              </a:rPr>
              <a:t>nghiên cứu về vật chất, năng lượng và sự vận động của chúng trong tự nhiên.</a:t>
            </a:r>
          </a:p>
          <a:p>
            <a:pPr marL="693738" marR="179070" indent="-693738" algn="just">
              <a:lnSpc>
                <a:spcPct val="135000"/>
              </a:lnSpc>
              <a:spcBef>
                <a:spcPts val="600"/>
              </a:spcBef>
              <a:spcAft>
                <a:spcPts val="600"/>
              </a:spcAft>
              <a:buFont typeface="Wingdings" panose="05000000000000000000" pitchFamily="2" charset="2"/>
              <a:buChar char="q"/>
              <a:tabLst>
                <a:tab pos="450215" algn="l"/>
              </a:tabLst>
            </a:pPr>
            <a:r>
              <a:rPr lang="en-US" sz="2400" b="1">
                <a:latin typeface="Arial" panose="020B0604020202020204" pitchFamily="34" charset="0"/>
                <a:ea typeface="Arial" panose="020B0604020202020204" pitchFamily="34" charset="0"/>
                <a:cs typeface="Arial" panose="020B0604020202020204" pitchFamily="34" charset="0"/>
              </a:rPr>
              <a:t>Sinh học: </a:t>
            </a:r>
            <a:r>
              <a:rPr lang="en-US" sz="2400">
                <a:latin typeface="Arial" panose="020B0604020202020204" pitchFamily="34" charset="0"/>
                <a:ea typeface="Arial" panose="020B0604020202020204" pitchFamily="34" charset="0"/>
                <a:cs typeface="Arial" panose="020B0604020202020204" pitchFamily="34" charset="0"/>
              </a:rPr>
              <a:t>nghiên cứu các sinh vật và sự sống trên Trái Đất.</a:t>
            </a:r>
            <a:endParaRPr lang="en-US" sz="2400">
              <a:latin typeface="Arial" panose="020B0604020202020204" pitchFamily="34" charset="0"/>
              <a:ea typeface="Calibri" panose="020F0502020204030204" pitchFamily="34" charset="0"/>
              <a:cs typeface="Arial" panose="020B0604020202020204" pitchFamily="34" charset="0"/>
            </a:endParaRPr>
          </a:p>
          <a:p>
            <a:pPr marL="693738" marR="179070" indent="-693738" algn="just">
              <a:lnSpc>
                <a:spcPct val="135000"/>
              </a:lnSpc>
              <a:spcBef>
                <a:spcPts val="600"/>
              </a:spcBef>
              <a:spcAft>
                <a:spcPts val="600"/>
              </a:spcAft>
              <a:buFont typeface="Wingdings" panose="05000000000000000000" pitchFamily="2" charset="2"/>
              <a:buChar char="q"/>
              <a:tabLst>
                <a:tab pos="450215" algn="l"/>
              </a:tabLst>
            </a:pPr>
            <a:r>
              <a:rPr lang="en-US" sz="2400" b="1">
                <a:latin typeface="Arial" panose="020B0604020202020204" pitchFamily="34" charset="0"/>
                <a:ea typeface="Arial" panose="020B0604020202020204" pitchFamily="34" charset="0"/>
                <a:cs typeface="Arial" panose="020B0604020202020204" pitchFamily="34" charset="0"/>
              </a:rPr>
              <a:t>Hóa học: </a:t>
            </a:r>
            <a:r>
              <a:rPr lang="en-US" sz="2400">
                <a:latin typeface="Arial" panose="020B0604020202020204" pitchFamily="34" charset="0"/>
                <a:ea typeface="Arial" panose="020B0604020202020204" pitchFamily="34" charset="0"/>
                <a:cs typeface="Arial" panose="020B0604020202020204" pitchFamily="34" charset="0"/>
              </a:rPr>
              <a:t>nghiên cứu về các chất và sự biến đổi các chất trong tự nhiên.</a:t>
            </a:r>
            <a:endParaRPr lang="en-US" sz="2400">
              <a:latin typeface="Arial" panose="020B0604020202020204" pitchFamily="34" charset="0"/>
              <a:ea typeface="Calibri" panose="020F0502020204030204" pitchFamily="34" charset="0"/>
              <a:cs typeface="Arial" panose="020B0604020202020204" pitchFamily="34" charset="0"/>
            </a:endParaRPr>
          </a:p>
          <a:p>
            <a:pPr marL="693738" marR="179070" indent="-693738" algn="just">
              <a:lnSpc>
                <a:spcPct val="135000"/>
              </a:lnSpc>
              <a:spcBef>
                <a:spcPts val="600"/>
              </a:spcBef>
              <a:spcAft>
                <a:spcPts val="600"/>
              </a:spcAft>
              <a:buFont typeface="Wingdings" panose="05000000000000000000" pitchFamily="2" charset="2"/>
              <a:buChar char="q"/>
              <a:tabLst>
                <a:tab pos="450215" algn="l"/>
              </a:tabLst>
            </a:pPr>
            <a:r>
              <a:rPr lang="en-US" sz="2400" b="1">
                <a:latin typeface="Arial" panose="020B0604020202020204" pitchFamily="34" charset="0"/>
                <a:ea typeface="Arial" panose="020B0604020202020204" pitchFamily="34" charset="0"/>
                <a:cs typeface="Arial" panose="020B0604020202020204" pitchFamily="34" charset="0"/>
              </a:rPr>
              <a:t>Thiên văn học: </a:t>
            </a:r>
            <a:r>
              <a:rPr lang="en-US" sz="2400">
                <a:latin typeface="Arial" panose="020B0604020202020204" pitchFamily="34" charset="0"/>
                <a:ea typeface="Arial" panose="020B0604020202020204" pitchFamily="34" charset="0"/>
                <a:cs typeface="Arial" panose="020B0604020202020204" pitchFamily="34" charset="0"/>
              </a:rPr>
              <a:t>nghiên cứu về vũ trụ, hành tinh và các ngôi sao.</a:t>
            </a:r>
            <a:endParaRPr lang="en-US" sz="2400">
              <a:latin typeface="Arial" panose="020B0604020202020204" pitchFamily="34" charset="0"/>
              <a:ea typeface="Calibri" panose="020F0502020204030204" pitchFamily="34" charset="0"/>
              <a:cs typeface="Arial" panose="020B0604020202020204" pitchFamily="34" charset="0"/>
            </a:endParaRPr>
          </a:p>
          <a:p>
            <a:pPr marL="693738" marR="179070" indent="-693738" algn="just">
              <a:lnSpc>
                <a:spcPct val="135000"/>
              </a:lnSpc>
              <a:spcBef>
                <a:spcPts val="600"/>
              </a:spcBef>
              <a:spcAft>
                <a:spcPts val="600"/>
              </a:spcAft>
              <a:buFont typeface="Wingdings" panose="05000000000000000000" pitchFamily="2" charset="2"/>
              <a:buChar char="q"/>
              <a:tabLst>
                <a:tab pos="450215" algn="l"/>
              </a:tabLst>
            </a:pPr>
            <a:r>
              <a:rPr lang="en-US" sz="2400" b="1">
                <a:latin typeface="Arial" panose="020B0604020202020204" pitchFamily="34" charset="0"/>
                <a:ea typeface="Arial" panose="020B0604020202020204" pitchFamily="34" charset="0"/>
                <a:cs typeface="Arial" panose="020B0604020202020204" pitchFamily="34" charset="0"/>
              </a:rPr>
              <a:t>Khoa học Trái Đất: </a:t>
            </a:r>
            <a:r>
              <a:rPr lang="en-US" sz="2400">
                <a:latin typeface="Arial" panose="020B0604020202020204" pitchFamily="34" charset="0"/>
                <a:ea typeface="Arial" panose="020B0604020202020204" pitchFamily="34" charset="0"/>
                <a:cs typeface="Arial" panose="020B0604020202020204" pitchFamily="34" charset="0"/>
              </a:rPr>
              <a:t>nghiên cứu về Trái Đất – ngôi nhà chung của chúng ta.</a:t>
            </a:r>
            <a:endParaRPr lang="en-US" sz="2400">
              <a:latin typeface="Arial" panose="020B0604020202020204" pitchFamily="34" charset="0"/>
              <a:ea typeface="Calibri" panose="020F0502020204030204" pitchFamily="34" charset="0"/>
              <a:cs typeface="Arial" panose="020B0604020202020204" pitchFamily="34" charset="0"/>
            </a:endParaRPr>
          </a:p>
        </p:txBody>
      </p:sp>
      <p:pic>
        <p:nvPicPr>
          <p:cNvPr id="18" name="Graphic 21">
            <a:extLst>
              <a:ext uri="{FF2B5EF4-FFF2-40B4-BE49-F238E27FC236}">
                <a16:creationId xmlns:a16="http://schemas.microsoft.com/office/drawing/2014/main" id="{3F5D1486-4992-4EA5-AA17-4766DB1D5E7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H="1">
            <a:off x="393290" y="5594677"/>
            <a:ext cx="1052052" cy="1072452"/>
          </a:xfrm>
          <a:prstGeom prst="rect">
            <a:avLst/>
          </a:prstGeom>
        </p:spPr>
      </p:pic>
    </p:spTree>
    <p:extLst>
      <p:ext uri="{BB962C8B-B14F-4D97-AF65-F5344CB8AC3E}">
        <p14:creationId xmlns:p14="http://schemas.microsoft.com/office/powerpoint/2010/main" val="31744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0192" y="653455"/>
            <a:ext cx="9238426" cy="646331"/>
          </a:xfrm>
          <a:prstGeom prst="rect">
            <a:avLst/>
          </a:prstGeom>
        </p:spPr>
        <p:txBody>
          <a:bodyPr wrap="none">
            <a:spAutoFit/>
          </a:bodyPr>
          <a:lstStyle/>
          <a:p>
            <a:pPr>
              <a:lnSpc>
                <a:spcPct val="150000"/>
              </a:lnSpc>
              <a:spcAft>
                <a:spcPts val="1000"/>
              </a:spcAft>
            </a:pPr>
            <a:r>
              <a:rPr lang="en-GB" sz="2400" b="1" smtClean="0">
                <a:solidFill>
                  <a:srgbClr val="002060"/>
                </a:solidFill>
                <a:latin typeface="Arial" panose="020B0604020202020204" pitchFamily="34" charset="0"/>
                <a:ea typeface="Calibri" panose="020F0502020204030204" pitchFamily="34" charset="0"/>
                <a:cs typeface="Arial" panose="020B0604020202020204" pitchFamily="34" charset="0"/>
              </a:rPr>
              <a:t>Hãy lấy ví dụ về đối tượng nghiên cứu của các lĩnh vực KHTN</a:t>
            </a:r>
            <a:endParaRPr lang="en-US" sz="2400" b="1">
              <a:solidFill>
                <a:srgbClr val="00206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72240048"/>
              </p:ext>
            </p:extLst>
          </p:nvPr>
        </p:nvGraphicFramePr>
        <p:xfrm>
          <a:off x="275297" y="1825793"/>
          <a:ext cx="11788883" cy="4424573"/>
        </p:xfrm>
        <a:graphic>
          <a:graphicData uri="http://schemas.openxmlformats.org/drawingml/2006/table">
            <a:tbl>
              <a:tblPr firstRow="1" bandRow="1">
                <a:tableStyleId>{7DF18680-E054-41AD-8BC1-D1AEF772440D}</a:tableStyleId>
              </a:tblPr>
              <a:tblGrid>
                <a:gridCol w="1863219">
                  <a:extLst>
                    <a:ext uri="{9D8B030D-6E8A-4147-A177-3AD203B41FA5}">
                      <a16:colId xmlns:a16="http://schemas.microsoft.com/office/drawing/2014/main" val="1611768097"/>
                    </a:ext>
                  </a:extLst>
                </a:gridCol>
                <a:gridCol w="1858297">
                  <a:extLst>
                    <a:ext uri="{9D8B030D-6E8A-4147-A177-3AD203B41FA5}">
                      <a16:colId xmlns:a16="http://schemas.microsoft.com/office/drawing/2014/main" val="843990883"/>
                    </a:ext>
                  </a:extLst>
                </a:gridCol>
                <a:gridCol w="1828800">
                  <a:extLst>
                    <a:ext uri="{9D8B030D-6E8A-4147-A177-3AD203B41FA5}">
                      <a16:colId xmlns:a16="http://schemas.microsoft.com/office/drawing/2014/main" val="2505988668"/>
                    </a:ext>
                  </a:extLst>
                </a:gridCol>
                <a:gridCol w="2308939">
                  <a:extLst>
                    <a:ext uri="{9D8B030D-6E8A-4147-A177-3AD203B41FA5}">
                      <a16:colId xmlns:a16="http://schemas.microsoft.com/office/drawing/2014/main" val="3170278679"/>
                    </a:ext>
                  </a:extLst>
                </a:gridCol>
                <a:gridCol w="1964814">
                  <a:extLst>
                    <a:ext uri="{9D8B030D-6E8A-4147-A177-3AD203B41FA5}">
                      <a16:colId xmlns:a16="http://schemas.microsoft.com/office/drawing/2014/main" val="3183891136"/>
                    </a:ext>
                  </a:extLst>
                </a:gridCol>
                <a:gridCol w="1964814">
                  <a:extLst>
                    <a:ext uri="{9D8B030D-6E8A-4147-A177-3AD203B41FA5}">
                      <a16:colId xmlns:a16="http://schemas.microsoft.com/office/drawing/2014/main" val="1493531223"/>
                    </a:ext>
                  </a:extLst>
                </a:gridCol>
              </a:tblGrid>
              <a:tr h="1315613">
                <a:tc>
                  <a:txBody>
                    <a:bodyPr/>
                    <a:lstStyle/>
                    <a:p>
                      <a:pPr algn="ctr"/>
                      <a:r>
                        <a:rPr lang="en-GB" sz="2200" smtClean="0">
                          <a:latin typeface="Arial" panose="020B0604020202020204" pitchFamily="34" charset="0"/>
                          <a:cs typeface="Arial" panose="020B0604020202020204" pitchFamily="34" charset="0"/>
                        </a:rPr>
                        <a:t>Các</a:t>
                      </a:r>
                      <a:r>
                        <a:rPr lang="en-GB" sz="2200" baseline="0" smtClean="0">
                          <a:latin typeface="Arial" panose="020B0604020202020204" pitchFamily="34" charset="0"/>
                          <a:cs typeface="Arial" panose="020B0604020202020204" pitchFamily="34" charset="0"/>
                        </a:rPr>
                        <a:t> lĩnh vực chủ yếu của KHTN</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Vật</a:t>
                      </a:r>
                      <a:r>
                        <a:rPr lang="en-GB" sz="2200" baseline="0" smtClean="0">
                          <a:latin typeface="Arial" panose="020B0604020202020204" pitchFamily="34" charset="0"/>
                          <a:cs typeface="Arial" panose="020B0604020202020204" pitchFamily="34" charset="0"/>
                        </a:rPr>
                        <a:t> lí</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Hóa</a:t>
                      </a:r>
                      <a:r>
                        <a:rPr lang="en-GB" sz="2200" baseline="0" smtClean="0">
                          <a:latin typeface="Arial" panose="020B0604020202020204" pitchFamily="34" charset="0"/>
                          <a:cs typeface="Arial" panose="020B0604020202020204" pitchFamily="34" charset="0"/>
                        </a:rPr>
                        <a:t> học</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Sinh học</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Thiên</a:t>
                      </a:r>
                      <a:r>
                        <a:rPr lang="en-GB" sz="2200" baseline="0" smtClean="0">
                          <a:latin typeface="Arial" panose="020B0604020202020204" pitchFamily="34" charset="0"/>
                          <a:cs typeface="Arial" panose="020B0604020202020204" pitchFamily="34" charset="0"/>
                        </a:rPr>
                        <a:t> văn học</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Khoa học</a:t>
                      </a:r>
                      <a:r>
                        <a:rPr lang="en-GB" sz="2200" baseline="0" smtClean="0">
                          <a:latin typeface="Arial" panose="020B0604020202020204" pitchFamily="34" charset="0"/>
                          <a:cs typeface="Arial" panose="020B0604020202020204" pitchFamily="34" charset="0"/>
                        </a:rPr>
                        <a:t> Trái Đất</a:t>
                      </a:r>
                      <a:endParaRPr lang="en-US"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65105373"/>
                  </a:ext>
                </a:extLst>
              </a:tr>
              <a:tr h="2640208">
                <a:tc>
                  <a:txBody>
                    <a:bodyPr/>
                    <a:lstStyle/>
                    <a:p>
                      <a:pPr algn="ctr"/>
                      <a:r>
                        <a:rPr lang="en-GB" sz="2200" smtClean="0">
                          <a:latin typeface="Arial" panose="020B0604020202020204" pitchFamily="34" charset="0"/>
                          <a:cs typeface="Arial" panose="020B0604020202020204" pitchFamily="34" charset="0"/>
                        </a:rPr>
                        <a:t>Đối</a:t>
                      </a:r>
                      <a:r>
                        <a:rPr lang="en-GB" sz="2200" baseline="0" smtClean="0">
                          <a:latin typeface="Arial" panose="020B0604020202020204" pitchFamily="34" charset="0"/>
                          <a:cs typeface="Arial" panose="020B0604020202020204" pitchFamily="34" charset="0"/>
                        </a:rPr>
                        <a:t> tượng nghiên cứu</a:t>
                      </a:r>
                      <a:endParaRPr lang="en-US" sz="2200">
                        <a:latin typeface="Arial" panose="020B0604020202020204" pitchFamily="34" charset="0"/>
                        <a:cs typeface="Arial" panose="020B0604020202020204" pitchFamily="34" charset="0"/>
                      </a:endParaRPr>
                    </a:p>
                  </a:txBody>
                  <a:tcPr anchor="ctr"/>
                </a:tc>
                <a:tc>
                  <a:txBody>
                    <a:bodyPr/>
                    <a:lstStyle/>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GB" sz="2200" smtClean="0">
                        <a:latin typeface="Arial" panose="020B0604020202020204" pitchFamily="34" charset="0"/>
                        <a:cs typeface="Arial" panose="020B0604020202020204" pitchFamily="34" charset="0"/>
                      </a:endParaRPr>
                    </a:p>
                    <a:p>
                      <a:pPr algn="ctr"/>
                      <a:endParaRPr lang="en-US" sz="2200">
                        <a:latin typeface="Arial" panose="020B0604020202020204" pitchFamily="34" charset="0"/>
                        <a:cs typeface="Arial" panose="020B0604020202020204" pitchFamily="34" charset="0"/>
                      </a:endParaRPr>
                    </a:p>
                  </a:txBody>
                  <a:tcPr anchor="ctr"/>
                </a:tc>
                <a:tc>
                  <a:txBody>
                    <a:bodyPr/>
                    <a:lstStyle/>
                    <a:p>
                      <a:pPr algn="ctr"/>
                      <a:endParaRPr lang="en-US" sz="2200">
                        <a:latin typeface="Arial" panose="020B0604020202020204" pitchFamily="34" charset="0"/>
                        <a:cs typeface="Arial" panose="020B0604020202020204" pitchFamily="34" charset="0"/>
                      </a:endParaRPr>
                    </a:p>
                  </a:txBody>
                  <a:tcPr anchor="ctr"/>
                </a:tc>
                <a:tc>
                  <a:txBody>
                    <a:bodyPr/>
                    <a:lstStyle/>
                    <a:p>
                      <a:pPr algn="ctr"/>
                      <a:endParaRPr lang="en-US" sz="2200">
                        <a:latin typeface="Arial" panose="020B0604020202020204" pitchFamily="34" charset="0"/>
                        <a:cs typeface="Arial" panose="020B0604020202020204" pitchFamily="34" charset="0"/>
                      </a:endParaRPr>
                    </a:p>
                  </a:txBody>
                  <a:tcPr anchor="ctr"/>
                </a:tc>
                <a:tc>
                  <a:txBody>
                    <a:bodyPr/>
                    <a:lstStyle/>
                    <a:p>
                      <a:pPr algn="ctr"/>
                      <a:endParaRPr lang="en-US" sz="2200">
                        <a:latin typeface="Arial" panose="020B0604020202020204" pitchFamily="34" charset="0"/>
                        <a:cs typeface="Arial" panose="020B0604020202020204" pitchFamily="34" charset="0"/>
                      </a:endParaRPr>
                    </a:p>
                  </a:txBody>
                  <a:tcPr anchor="ctr"/>
                </a:tc>
                <a:tc>
                  <a:txBody>
                    <a:bodyPr/>
                    <a:lstStyle/>
                    <a:p>
                      <a:pPr algn="ctr"/>
                      <a:endParaRPr lang="en-US"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26199125"/>
                  </a:ext>
                </a:extLst>
              </a:tr>
            </a:tbl>
          </a:graphicData>
        </a:graphic>
      </p:graphicFrame>
      <p:sp>
        <p:nvSpPr>
          <p:cNvPr id="4" name="Rectangle 3"/>
          <p:cNvSpPr/>
          <p:nvPr/>
        </p:nvSpPr>
        <p:spPr>
          <a:xfrm>
            <a:off x="2143494" y="3333208"/>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Năng </a:t>
            </a:r>
            <a:r>
              <a:rPr lang="en-GB" sz="2200">
                <a:latin typeface="Arial" panose="020B0604020202020204" pitchFamily="34" charset="0"/>
                <a:cs typeface="Arial" panose="020B0604020202020204" pitchFamily="34" charset="0"/>
              </a:rPr>
              <a:t>lượng điện</a:t>
            </a:r>
            <a:endParaRPr lang="en-US" sz="2200">
              <a:latin typeface="Arial" panose="020B0604020202020204" pitchFamily="34" charset="0"/>
              <a:cs typeface="Arial" panose="020B0604020202020204" pitchFamily="34" charset="0"/>
            </a:endParaRPr>
          </a:p>
        </p:txBody>
      </p:sp>
      <p:sp>
        <p:nvSpPr>
          <p:cNvPr id="8" name="Rectangle 7"/>
          <p:cNvSpPr/>
          <p:nvPr/>
        </p:nvSpPr>
        <p:spPr>
          <a:xfrm>
            <a:off x="2143494" y="4365653"/>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về lực</a:t>
            </a:r>
            <a:endParaRPr lang="en-US" sz="2200">
              <a:latin typeface="Arial" panose="020B0604020202020204" pitchFamily="34" charset="0"/>
              <a:cs typeface="Arial" panose="020B0604020202020204" pitchFamily="34" charset="0"/>
            </a:endParaRPr>
          </a:p>
        </p:txBody>
      </p:sp>
      <p:sp>
        <p:nvSpPr>
          <p:cNvPr id="9" name="Rectangle 8"/>
          <p:cNvSpPr/>
          <p:nvPr/>
        </p:nvSpPr>
        <p:spPr>
          <a:xfrm>
            <a:off x="2143494" y="5325413"/>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Dòng điện xoay chiều</a:t>
            </a:r>
            <a:endParaRPr lang="en-US" sz="2200">
              <a:latin typeface="Arial" panose="020B0604020202020204" pitchFamily="34" charset="0"/>
              <a:cs typeface="Arial" panose="020B0604020202020204" pitchFamily="34" charset="0"/>
            </a:endParaRPr>
          </a:p>
        </p:txBody>
      </p:sp>
      <p:sp>
        <p:nvSpPr>
          <p:cNvPr id="10" name="Rectangle 9"/>
          <p:cNvSpPr/>
          <p:nvPr/>
        </p:nvSpPr>
        <p:spPr>
          <a:xfrm>
            <a:off x="4026312" y="3268638"/>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Sự biến đổi chất</a:t>
            </a:r>
            <a:endParaRPr lang="en-US" sz="2200">
              <a:latin typeface="Arial" panose="020B0604020202020204" pitchFamily="34" charset="0"/>
              <a:cs typeface="Arial" panose="020B0604020202020204" pitchFamily="34" charset="0"/>
            </a:endParaRPr>
          </a:p>
        </p:txBody>
      </p:sp>
      <p:sp>
        <p:nvSpPr>
          <p:cNvPr id="11" name="Rectangle 10"/>
          <p:cNvSpPr/>
          <p:nvPr/>
        </p:nvSpPr>
        <p:spPr>
          <a:xfrm>
            <a:off x="4026312" y="4365653"/>
            <a:ext cx="1882818" cy="769441"/>
          </a:xfrm>
          <a:prstGeom prst="rect">
            <a:avLst/>
          </a:prstGeom>
        </p:spPr>
        <p:txBody>
          <a:bodyPr wrap="square">
            <a:spAutoFit/>
          </a:bodyPr>
          <a:lstStyle/>
          <a:p>
            <a:pPr algn="just"/>
            <a:r>
              <a:rPr lang="en-GB" sz="2200" dirty="0" smtClean="0">
                <a:latin typeface="Arial" panose="020B0604020202020204" pitchFamily="34" charset="0"/>
                <a:cs typeface="Arial" panose="020B0604020202020204" pitchFamily="34" charset="0"/>
              </a:rPr>
              <a:t>- </a:t>
            </a:r>
            <a:r>
              <a:rPr lang="en-GB" sz="2200" dirty="0" err="1" smtClean="0">
                <a:latin typeface="Arial" panose="020B0604020202020204" pitchFamily="34" charset="0"/>
                <a:cs typeface="Arial" panose="020B0604020202020204" pitchFamily="34" charset="0"/>
              </a:rPr>
              <a:t>Cấu</a:t>
            </a:r>
            <a:r>
              <a:rPr lang="en-GB" sz="2200" dirty="0" smtClean="0">
                <a:latin typeface="Arial" panose="020B0604020202020204" pitchFamily="34" charset="0"/>
                <a:cs typeface="Arial" panose="020B0604020202020204" pitchFamily="34" charset="0"/>
              </a:rPr>
              <a:t> </a:t>
            </a:r>
            <a:r>
              <a:rPr lang="en-GB" sz="2200" dirty="0" err="1" smtClean="0">
                <a:latin typeface="Arial" panose="020B0604020202020204" pitchFamily="34" charset="0"/>
                <a:cs typeface="Arial" panose="020B0604020202020204" pitchFamily="34" charset="0"/>
              </a:rPr>
              <a:t>tạo</a:t>
            </a:r>
            <a:r>
              <a:rPr lang="en-GB" sz="2200" dirty="0" smtClean="0">
                <a:latin typeface="Arial" panose="020B0604020202020204" pitchFamily="34" charset="0"/>
                <a:cs typeface="Arial" panose="020B0604020202020204" pitchFamily="34" charset="0"/>
              </a:rPr>
              <a:t> </a:t>
            </a:r>
            <a:r>
              <a:rPr lang="en-GB" sz="2200" dirty="0" err="1" smtClean="0">
                <a:latin typeface="Arial" panose="020B0604020202020204" pitchFamily="34" charset="0"/>
                <a:cs typeface="Arial" panose="020B0604020202020204" pitchFamily="34" charset="0"/>
              </a:rPr>
              <a:t>của</a:t>
            </a:r>
            <a:r>
              <a:rPr lang="en-GB" sz="2200" dirty="0" smtClean="0">
                <a:latin typeface="Arial" panose="020B0604020202020204" pitchFamily="34" charset="0"/>
                <a:cs typeface="Arial" panose="020B0604020202020204" pitchFamily="34" charset="0"/>
              </a:rPr>
              <a:t> </a:t>
            </a:r>
            <a:r>
              <a:rPr lang="en-GB" sz="2200" dirty="0" err="1" smtClean="0">
                <a:latin typeface="Arial" panose="020B0604020202020204" pitchFamily="34" charset="0"/>
                <a:cs typeface="Arial" panose="020B0604020202020204" pitchFamily="34" charset="0"/>
              </a:rPr>
              <a:t>tế</a:t>
            </a:r>
            <a:r>
              <a:rPr lang="en-GB" sz="2200" dirty="0" smtClean="0">
                <a:latin typeface="Arial" panose="020B0604020202020204" pitchFamily="34" charset="0"/>
                <a:cs typeface="Arial" panose="020B0604020202020204" pitchFamily="34" charset="0"/>
              </a:rPr>
              <a:t> </a:t>
            </a:r>
            <a:r>
              <a:rPr lang="en-GB" sz="2200" dirty="0" err="1" smtClean="0">
                <a:latin typeface="Arial" panose="020B0604020202020204" pitchFamily="34" charset="0"/>
                <a:cs typeface="Arial" panose="020B0604020202020204" pitchFamily="34" charset="0"/>
              </a:rPr>
              <a:t>bào</a:t>
            </a:r>
            <a:endParaRPr lang="en-US" sz="2200" dirty="0">
              <a:latin typeface="Arial" panose="020B0604020202020204" pitchFamily="34" charset="0"/>
              <a:cs typeface="Arial" panose="020B0604020202020204" pitchFamily="34" charset="0"/>
            </a:endParaRPr>
          </a:p>
        </p:txBody>
      </p:sp>
      <p:sp>
        <p:nvSpPr>
          <p:cNvPr id="12" name="Rectangle 11"/>
          <p:cNvSpPr/>
          <p:nvPr/>
        </p:nvSpPr>
        <p:spPr>
          <a:xfrm>
            <a:off x="4026312" y="5462668"/>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Các hợp chất hữu cơ</a:t>
            </a:r>
            <a:endParaRPr lang="en-US" sz="2200">
              <a:latin typeface="Arial" panose="020B0604020202020204" pitchFamily="34" charset="0"/>
              <a:cs typeface="Arial" panose="020B0604020202020204" pitchFamily="34" charset="0"/>
            </a:endParaRPr>
          </a:p>
        </p:txBody>
      </p:sp>
      <p:sp>
        <p:nvSpPr>
          <p:cNvPr id="13" name="Rectangle 12"/>
          <p:cNvSpPr/>
          <p:nvPr/>
        </p:nvSpPr>
        <p:spPr>
          <a:xfrm>
            <a:off x="5879635" y="3257657"/>
            <a:ext cx="2222142" cy="1107996"/>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Sự hình thành và sinh sản của vi khuẩn</a:t>
            </a:r>
            <a:endParaRPr lang="en-US" sz="2200">
              <a:latin typeface="Arial" panose="020B0604020202020204" pitchFamily="34" charset="0"/>
              <a:cs typeface="Arial" panose="020B0604020202020204" pitchFamily="34" charset="0"/>
            </a:endParaRPr>
          </a:p>
        </p:txBody>
      </p:sp>
      <p:sp>
        <p:nvSpPr>
          <p:cNvPr id="17" name="Rectangle 16"/>
          <p:cNvSpPr/>
          <p:nvPr/>
        </p:nvSpPr>
        <p:spPr>
          <a:xfrm>
            <a:off x="5953499" y="4479177"/>
            <a:ext cx="2177773"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Đặc điểm của các loài bò sát</a:t>
            </a:r>
            <a:endParaRPr lang="en-US" sz="2200">
              <a:latin typeface="Arial" panose="020B0604020202020204" pitchFamily="34" charset="0"/>
              <a:cs typeface="Arial" panose="020B0604020202020204" pitchFamily="34" charset="0"/>
            </a:endParaRPr>
          </a:p>
        </p:txBody>
      </p:sp>
      <p:sp>
        <p:nvSpPr>
          <p:cNvPr id="18" name="Rectangle 17"/>
          <p:cNvSpPr/>
          <p:nvPr/>
        </p:nvSpPr>
        <p:spPr>
          <a:xfrm>
            <a:off x="5953499" y="5377758"/>
            <a:ext cx="2067289"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về thủy tức</a:t>
            </a:r>
            <a:endParaRPr lang="en-US" sz="2200">
              <a:latin typeface="Arial" panose="020B0604020202020204" pitchFamily="34" charset="0"/>
              <a:cs typeface="Arial" panose="020B0604020202020204" pitchFamily="34" charset="0"/>
            </a:endParaRPr>
          </a:p>
        </p:txBody>
      </p:sp>
      <p:sp>
        <p:nvSpPr>
          <p:cNvPr id="23" name="Rectangle 22"/>
          <p:cNvSpPr/>
          <p:nvPr/>
        </p:nvSpPr>
        <p:spPr>
          <a:xfrm>
            <a:off x="8131272" y="3183729"/>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về Ngân Hà</a:t>
            </a:r>
            <a:endParaRPr lang="en-US" sz="2200">
              <a:latin typeface="Arial" panose="020B0604020202020204" pitchFamily="34" charset="0"/>
              <a:cs typeface="Arial" panose="020B0604020202020204" pitchFamily="34" charset="0"/>
            </a:endParaRPr>
          </a:p>
        </p:txBody>
      </p:sp>
      <p:sp>
        <p:nvSpPr>
          <p:cNvPr id="24" name="Rectangle 23"/>
          <p:cNvSpPr/>
          <p:nvPr/>
        </p:nvSpPr>
        <p:spPr>
          <a:xfrm>
            <a:off x="8131272" y="4280744"/>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về Mặt Trời</a:t>
            </a:r>
            <a:endParaRPr lang="en-US" sz="2200">
              <a:latin typeface="Arial" panose="020B0604020202020204" pitchFamily="34" charset="0"/>
              <a:cs typeface="Arial" panose="020B0604020202020204" pitchFamily="34" charset="0"/>
            </a:endParaRPr>
          </a:p>
        </p:txBody>
      </p:sp>
      <p:sp>
        <p:nvSpPr>
          <p:cNvPr id="25" name="Rectangle 24"/>
          <p:cNvSpPr/>
          <p:nvPr/>
        </p:nvSpPr>
        <p:spPr>
          <a:xfrm>
            <a:off x="8131272" y="5377759"/>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về Mặt Trăng</a:t>
            </a:r>
            <a:endParaRPr lang="en-US" sz="2200">
              <a:latin typeface="Arial" panose="020B0604020202020204" pitchFamily="34" charset="0"/>
              <a:cs typeface="Arial" panose="020B0604020202020204" pitchFamily="34" charset="0"/>
            </a:endParaRPr>
          </a:p>
        </p:txBody>
      </p:sp>
      <p:sp>
        <p:nvSpPr>
          <p:cNvPr id="27" name="Rectangle 26"/>
          <p:cNvSpPr/>
          <p:nvPr/>
        </p:nvSpPr>
        <p:spPr>
          <a:xfrm>
            <a:off x="10135831" y="3283459"/>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Hình dạng Trái Đất</a:t>
            </a:r>
            <a:endParaRPr lang="en-US" sz="2200">
              <a:latin typeface="Arial" panose="020B0604020202020204" pitchFamily="34" charset="0"/>
              <a:cs typeface="Arial" panose="020B0604020202020204" pitchFamily="34" charset="0"/>
            </a:endParaRPr>
          </a:p>
        </p:txBody>
      </p:sp>
      <p:sp>
        <p:nvSpPr>
          <p:cNvPr id="28" name="Rectangle 27"/>
          <p:cNvSpPr/>
          <p:nvPr/>
        </p:nvSpPr>
        <p:spPr>
          <a:xfrm>
            <a:off x="10100754" y="4339868"/>
            <a:ext cx="1978174"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bầu khí quyển</a:t>
            </a:r>
            <a:endParaRPr lang="en-US" sz="2200">
              <a:latin typeface="Arial" panose="020B0604020202020204" pitchFamily="34" charset="0"/>
              <a:cs typeface="Arial" panose="020B0604020202020204" pitchFamily="34" charset="0"/>
            </a:endParaRPr>
          </a:p>
        </p:txBody>
      </p:sp>
      <p:sp>
        <p:nvSpPr>
          <p:cNvPr id="29" name="Rectangle 28"/>
          <p:cNvSpPr/>
          <p:nvPr/>
        </p:nvSpPr>
        <p:spPr>
          <a:xfrm>
            <a:off x="10135831" y="5477489"/>
            <a:ext cx="1882818" cy="769441"/>
          </a:xfrm>
          <a:prstGeom prst="rect">
            <a:avLst/>
          </a:prstGeom>
        </p:spPr>
        <p:txBody>
          <a:bodyPr wrap="square">
            <a:spAutoFit/>
          </a:bodyPr>
          <a:lstStyle/>
          <a:p>
            <a:pPr algn="just"/>
            <a:r>
              <a:rPr lang="en-GB" sz="2200" smtClean="0">
                <a:latin typeface="Arial" panose="020B0604020202020204" pitchFamily="34" charset="0"/>
                <a:cs typeface="Arial" panose="020B0604020202020204" pitchFamily="34" charset="0"/>
              </a:rPr>
              <a:t>- Tìm hiểu về động đất</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7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24" grpId="0"/>
      <p:bldP spid="25"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5">
            <a:extLst>
              <a:ext uri="{FF2B5EF4-FFF2-40B4-BE49-F238E27FC236}">
                <a16:creationId xmlns:a16="http://schemas.microsoft.com/office/drawing/2014/main" id="{003A510F-AE4A-42BD-8A61-8D8E5E4125F4}"/>
              </a:ext>
            </a:extLst>
          </p:cNvPr>
          <p:cNvSpPr txBox="1">
            <a:spLocks noChangeArrowheads="1"/>
          </p:cNvSpPr>
          <p:nvPr/>
        </p:nvSpPr>
        <p:spPr bwMode="auto">
          <a:xfrm>
            <a:off x="1764619" y="504953"/>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smtClean="0">
                <a:solidFill>
                  <a:srgbClr val="006600"/>
                </a:solidFill>
              </a:rPr>
              <a:t>IV. VẬT SỐNG VÀ VẬT KHÔNG SỐNG</a:t>
            </a:r>
            <a:endParaRPr lang="en-US" altLang="en-US" sz="2400" b="1" dirty="0">
              <a:solidFill>
                <a:srgbClr val="006600"/>
              </a:solidFill>
            </a:endParaRPr>
          </a:p>
        </p:txBody>
      </p:sp>
      <p:sp>
        <p:nvSpPr>
          <p:cNvPr id="4" name="Rectangle 3"/>
          <p:cNvSpPr/>
          <p:nvPr/>
        </p:nvSpPr>
        <p:spPr>
          <a:xfrm>
            <a:off x="3000494" y="1114311"/>
            <a:ext cx="6367449" cy="461665"/>
          </a:xfrm>
          <a:prstGeom prst="rect">
            <a:avLst/>
          </a:prstGeom>
        </p:spPr>
        <p:txBody>
          <a:bodyPr wrap="none">
            <a:spAutoFit/>
          </a:bodyPr>
          <a:lstStyle/>
          <a:p>
            <a:r>
              <a:rPr lang="en-US" sz="2400" b="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1. Thế nào là vật sống và vật không sống?</a:t>
            </a:r>
            <a:endParaRPr lang="en-US" sz="2400" b="1">
              <a:solidFill>
                <a:schemeClr val="accent5">
                  <a:lumMod val="50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427706" y="1723669"/>
            <a:ext cx="11102923" cy="4868289"/>
            <a:chOff x="427706" y="1928330"/>
            <a:chExt cx="11102923" cy="4868289"/>
          </a:xfrm>
        </p:grpSpPr>
        <p:pic>
          <p:nvPicPr>
            <p:cNvPr id="9218" name="Picture 2" descr="Hình ảnh Con Cá Trong Chiêm Bao Mang Ý Nghĩa Gì? | THỜI TRANG ÁO KHOÁC DA N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06" y="1985771"/>
              <a:ext cx="2475988" cy="1856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465874" y="1985771"/>
              <a:ext cx="1651819" cy="1881627"/>
            </a:xfrm>
            <a:prstGeom prst="rect">
              <a:avLst/>
            </a:prstGeom>
          </p:spPr>
        </p:pic>
        <p:pic>
          <p:nvPicPr>
            <p:cNvPr id="9220" name="Picture 4" descr="Hạt nảy mầm là gì? Dinh dưỡng và lợi ích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873" y="1985771"/>
              <a:ext cx="3243496" cy="1824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9284794" y="1928330"/>
              <a:ext cx="2245835" cy="1939068"/>
            </a:xfrm>
            <a:prstGeom prst="rect">
              <a:avLst/>
            </a:prstGeom>
          </p:spPr>
        </p:pic>
        <p:pic>
          <p:nvPicPr>
            <p:cNvPr id="8" name="Picture 7"/>
            <p:cNvPicPr>
              <a:picLocks noChangeAspect="1"/>
            </p:cNvPicPr>
            <p:nvPr/>
          </p:nvPicPr>
          <p:blipFill>
            <a:blip r:embed="rId7"/>
            <a:stretch>
              <a:fillRect/>
            </a:stretch>
          </p:blipFill>
          <p:spPr>
            <a:xfrm>
              <a:off x="949296" y="4252557"/>
              <a:ext cx="2829978" cy="1909609"/>
            </a:xfrm>
            <a:prstGeom prst="rect">
              <a:avLst/>
            </a:prstGeom>
          </p:spPr>
        </p:pic>
        <p:pic>
          <p:nvPicPr>
            <p:cNvPr id="9" name="Picture 8"/>
            <p:cNvPicPr>
              <a:picLocks noChangeAspect="1"/>
            </p:cNvPicPr>
            <p:nvPr/>
          </p:nvPicPr>
          <p:blipFill>
            <a:blip r:embed="rId8"/>
            <a:stretch>
              <a:fillRect/>
            </a:stretch>
          </p:blipFill>
          <p:spPr>
            <a:xfrm>
              <a:off x="4660491" y="4209310"/>
              <a:ext cx="2481116" cy="1996102"/>
            </a:xfrm>
            <a:prstGeom prst="rect">
              <a:avLst/>
            </a:prstGeom>
          </p:spPr>
        </p:pic>
        <p:pic>
          <p:nvPicPr>
            <p:cNvPr id="10" name="Picture 9"/>
            <p:cNvPicPr>
              <a:picLocks noChangeAspect="1"/>
            </p:cNvPicPr>
            <p:nvPr/>
          </p:nvPicPr>
          <p:blipFill>
            <a:blip r:embed="rId9"/>
            <a:stretch>
              <a:fillRect/>
            </a:stretch>
          </p:blipFill>
          <p:spPr>
            <a:xfrm>
              <a:off x="7781791" y="4188383"/>
              <a:ext cx="3006005" cy="2052585"/>
            </a:xfrm>
            <a:prstGeom prst="rect">
              <a:avLst/>
            </a:prstGeom>
          </p:spPr>
        </p:pic>
        <p:sp>
          <p:nvSpPr>
            <p:cNvPr id="15" name="Content Placeholder 2">
              <a:extLst>
                <a:ext uri="{FF2B5EF4-FFF2-40B4-BE49-F238E27FC236}">
                  <a16:creationId xmlns:a16="http://schemas.microsoft.com/office/drawing/2014/main" id="{796743E1-2DFC-4963-A6A7-EC3DF8425E5B}"/>
                </a:ext>
              </a:extLst>
            </p:cNvPr>
            <p:cNvSpPr txBox="1">
              <a:spLocks/>
            </p:cNvSpPr>
            <p:nvPr/>
          </p:nvSpPr>
          <p:spPr>
            <a:xfrm>
              <a:off x="3000494" y="6291339"/>
              <a:ext cx="6481998" cy="505280"/>
            </a:xfrm>
            <a:prstGeom prst="rect">
              <a:avLst/>
            </a:prstGeom>
            <a:solidFill>
              <a:schemeClr val="bg1"/>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b="1" smtClean="0">
                  <a:solidFill>
                    <a:schemeClr val="tx1"/>
                  </a:solidFill>
                  <a:latin typeface="Arial" panose="020B0604020202020204" pitchFamily="34" charset="0"/>
                  <a:cs typeface="Arial" panose="020B0604020202020204" pitchFamily="34" charset="0"/>
                </a:rPr>
                <a:t>Hình 1.4. </a:t>
              </a:r>
              <a:r>
                <a:rPr lang="en-GB" smtClean="0">
                  <a:solidFill>
                    <a:schemeClr val="tx1"/>
                  </a:solidFill>
                  <a:latin typeface="Arial" panose="020B0604020202020204" pitchFamily="34" charset="0"/>
                  <a:cs typeface="Arial" panose="020B0604020202020204" pitchFamily="34" charset="0"/>
                </a:rPr>
                <a:t>Một số ví dụ về vật sống và vật không sống</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168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6743E1-2DFC-4963-A6A7-EC3DF8425E5B}"/>
              </a:ext>
            </a:extLst>
          </p:cNvPr>
          <p:cNvSpPr txBox="1">
            <a:spLocks/>
          </p:cNvSpPr>
          <p:nvPr/>
        </p:nvSpPr>
        <p:spPr>
          <a:xfrm>
            <a:off x="4807421" y="2496892"/>
            <a:ext cx="6524763" cy="30927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gn="just">
              <a:lnSpc>
                <a:spcPct val="130000"/>
              </a:lnSpc>
              <a:spcBef>
                <a:spcPts val="600"/>
              </a:spcBef>
              <a:spcAft>
                <a:spcPts val="600"/>
              </a:spcAft>
            </a:pPr>
            <a:r>
              <a:rPr lang="en-US" sz="2400" b="1" smtClean="0">
                <a:solidFill>
                  <a:schemeClr val="accent2">
                    <a:lumMod val="50000"/>
                  </a:schemeClr>
                </a:solidFill>
                <a:latin typeface="Arial" panose="020B0604020202020204" pitchFamily="34" charset="0"/>
                <a:cs typeface="Arial" panose="020B0604020202020204" pitchFamily="34" charset="0"/>
              </a:rPr>
              <a:t>Nhiệm </a:t>
            </a:r>
            <a:r>
              <a:rPr lang="en-US" sz="2400" b="1">
                <a:solidFill>
                  <a:schemeClr val="accent2">
                    <a:lumMod val="50000"/>
                  </a:schemeClr>
                </a:solidFill>
                <a:latin typeface="Arial" panose="020B0604020202020204" pitchFamily="34" charset="0"/>
                <a:cs typeface="Arial" panose="020B0604020202020204" pitchFamily="34" charset="0"/>
              </a:rPr>
              <a:t>vụ: </a:t>
            </a:r>
          </a:p>
          <a:p>
            <a:pPr marR="179070" algn="just">
              <a:lnSpc>
                <a:spcPct val="130000"/>
              </a:lnSpc>
              <a:spcBef>
                <a:spcPts val="600"/>
              </a:spcBef>
              <a:spcAft>
                <a:spcPts val="600"/>
              </a:spcAft>
              <a:tabLst>
                <a:tab pos="450215" algn="l"/>
              </a:tabLst>
            </a:pPr>
            <a:r>
              <a:rPr lang="en-US" sz="2400" b="1" smtClean="0">
                <a:solidFill>
                  <a:schemeClr val="tx1"/>
                </a:solidFill>
                <a:latin typeface="Arial" panose="020B0604020202020204" pitchFamily="34" charset="0"/>
                <a:ea typeface="Arial" panose="020B0604020202020204" pitchFamily="34" charset="0"/>
                <a:cs typeface="Arial" panose="020B0604020202020204" pitchFamily="34" charset="0"/>
              </a:rPr>
              <a:t>1. </a:t>
            </a:r>
            <a:r>
              <a:rPr lang="en-US" sz="2400" smtClean="0">
                <a:solidFill>
                  <a:schemeClr val="tx1"/>
                </a:solidFill>
                <a:latin typeface="Arial" panose="020B0604020202020204" pitchFamily="34" charset="0"/>
                <a:ea typeface="Arial" panose="020B0604020202020204" pitchFamily="34" charset="0"/>
                <a:cs typeface="Arial" panose="020B0604020202020204" pitchFamily="34" charset="0"/>
              </a:rPr>
              <a:t>Quan </a:t>
            </a:r>
            <a:r>
              <a:rPr lang="en-US" sz="2400">
                <a:solidFill>
                  <a:schemeClr val="tx1"/>
                </a:solidFill>
                <a:latin typeface="Arial" panose="020B0604020202020204" pitchFamily="34" charset="0"/>
                <a:ea typeface="Arial" panose="020B0604020202020204" pitchFamily="34" charset="0"/>
                <a:cs typeface="Arial" panose="020B0604020202020204" pitchFamily="34" charset="0"/>
              </a:rPr>
              <a:t>sát hình 1.4 SGK, hãy xác định những vật đó là vật sống hay vật không sống.</a:t>
            </a:r>
            <a:endParaRPr lang="en-US" sz="2400">
              <a:solidFill>
                <a:schemeClr val="tx1"/>
              </a:solidFill>
              <a:latin typeface="Arial" panose="020B0604020202020204" pitchFamily="34" charset="0"/>
              <a:ea typeface="Calibri" panose="020F0502020204030204" pitchFamily="34" charset="0"/>
              <a:cs typeface="Arial" panose="020B0604020202020204" pitchFamily="34" charset="0"/>
            </a:endParaRPr>
          </a:p>
          <a:p>
            <a:pPr marR="179070" algn="just">
              <a:lnSpc>
                <a:spcPct val="130000"/>
              </a:lnSpc>
              <a:spcBef>
                <a:spcPts val="600"/>
              </a:spcBef>
              <a:spcAft>
                <a:spcPts val="600"/>
              </a:spcAft>
              <a:tabLst>
                <a:tab pos="450215" algn="l"/>
              </a:tabLst>
            </a:pPr>
            <a:r>
              <a:rPr lang="en-US" sz="2400" b="1">
                <a:solidFill>
                  <a:schemeClr val="tx1"/>
                </a:solidFill>
                <a:latin typeface="Arial" panose="020B0604020202020204" pitchFamily="34" charset="0"/>
                <a:ea typeface="Arial" panose="020B0604020202020204" pitchFamily="34" charset="0"/>
                <a:cs typeface="Arial" panose="020B0604020202020204" pitchFamily="34" charset="0"/>
              </a:rPr>
              <a:t>2. </a:t>
            </a:r>
            <a:r>
              <a:rPr lang="en-US" sz="2400" smtClean="0">
                <a:solidFill>
                  <a:schemeClr val="tx1"/>
                </a:solidFill>
                <a:latin typeface="Arial" panose="020B0604020202020204" pitchFamily="34" charset="0"/>
                <a:ea typeface="Arial" panose="020B0604020202020204" pitchFamily="34" charset="0"/>
                <a:cs typeface="Arial" panose="020B0604020202020204" pitchFamily="34" charset="0"/>
              </a:rPr>
              <a:t>Lấy ví dụ về vật sống và vật không sống</a:t>
            </a:r>
            <a:endParaRPr lang="en-US" sz="24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4807421" y="688172"/>
            <a:ext cx="2401619" cy="523220"/>
          </a:xfrm>
          <a:prstGeom prst="rect">
            <a:avLst/>
          </a:prstGeom>
        </p:spPr>
        <p:txBody>
          <a:bodyPr wrap="none">
            <a:spAutoFit/>
          </a:bodyPr>
          <a:lstStyle/>
          <a:p>
            <a:pPr algn="just"/>
            <a:r>
              <a:rPr lang="en-US" sz="2800" b="1" smtClean="0">
                <a:solidFill>
                  <a:schemeClr val="accent5"/>
                </a:solidFill>
                <a:latin typeface="Arial" panose="020B0604020202020204" pitchFamily="34" charset="0"/>
                <a:cs typeface="Arial" panose="020B0604020202020204" pitchFamily="34" charset="0"/>
              </a:rPr>
              <a:t>Thảo cặp đôi</a:t>
            </a:r>
            <a:endParaRPr lang="en-US" sz="2800" b="1" dirty="0">
              <a:solidFill>
                <a:schemeClr val="accent5"/>
              </a:solidFill>
              <a:latin typeface="Arial" panose="020B0604020202020204" pitchFamily="34" charset="0"/>
              <a:cs typeface="Arial" panose="020B0604020202020204" pitchFamily="34" charset="0"/>
            </a:endParaRPr>
          </a:p>
        </p:txBody>
      </p:sp>
      <p:pic>
        <p:nvPicPr>
          <p:cNvPr id="12"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1699" y="4583596"/>
            <a:ext cx="1977837" cy="1143202"/>
          </a:xfrm>
          <a:prstGeom prst="rect">
            <a:avLst/>
          </a:prstGeom>
        </p:spPr>
      </p:pic>
      <p:pic>
        <p:nvPicPr>
          <p:cNvPr id="12290" name="Picture 2" descr="http://1.bp.blogspot.com/-6N61USrMs0Q/VdCYbG_x_iI/AAAAAAAAAU8/ooFvbnoW3-8/s1600/homework-help-clip-art-671390.gif"/>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1238" y="2070134"/>
            <a:ext cx="2818758" cy="197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2"/>
                </p:tgtEl>
              </p:cMediaNode>
            </p:vide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20">
            <a:extLst>
              <a:ext uri="{FF2B5EF4-FFF2-40B4-BE49-F238E27FC236}">
                <a16:creationId xmlns:a16="http://schemas.microsoft.com/office/drawing/2014/main" id="{8C96DB50-E53C-426A-9FC7-C460D9E32B71}"/>
              </a:ext>
            </a:extLst>
          </p:cNvPr>
          <p:cNvSpPr/>
          <p:nvPr/>
        </p:nvSpPr>
        <p:spPr bwMode="auto">
          <a:xfrm>
            <a:off x="2374490" y="1289726"/>
            <a:ext cx="8406582" cy="4393799"/>
          </a:xfrm>
          <a:prstGeom prst="roundRect">
            <a:avLst/>
          </a:prstGeom>
          <a:solidFill>
            <a:srgbClr val="FFFFCC"/>
          </a:solidFill>
          <a:ln w="9525" cap="flat" cmpd="sng" algn="ctr">
            <a:solidFill>
              <a:schemeClr val="accent5">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68580" tIns="34290" rIns="68580" bIns="34290" numCol="1" rtlCol="0" anchor="t" anchorCtr="0" compatLnSpc="1">
            <a:prstTxWarp prst="textNoShape">
              <a:avLst/>
            </a:prstTxWarp>
          </a:bodyPr>
          <a:lstStyle/>
          <a:p>
            <a:pPr marR="179070" algn="just">
              <a:lnSpc>
                <a:spcPct val="135000"/>
              </a:lnSpc>
              <a:spcBef>
                <a:spcPts val="600"/>
              </a:spcBef>
              <a:spcAft>
                <a:spcPts val="600"/>
              </a:spcAft>
              <a:tabLst>
                <a:tab pos="450215" algn="l"/>
              </a:tabLst>
            </a:pPr>
            <a:endParaRPr lang="en-US" sz="240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856272" y="1541477"/>
            <a:ext cx="7924800" cy="3890296"/>
          </a:xfrm>
          <a:prstGeom prst="rect">
            <a:avLst/>
          </a:prstGeom>
        </p:spPr>
        <p:txBody>
          <a:bodyPr wrap="square">
            <a:spAutoFit/>
          </a:bodyPr>
          <a:lstStyle/>
          <a:p>
            <a:pPr>
              <a:lnSpc>
                <a:spcPct val="135000"/>
              </a:lnSpc>
              <a:spcBef>
                <a:spcPts val="600"/>
              </a:spcBef>
              <a:spcAft>
                <a:spcPts val="600"/>
              </a:spcAft>
            </a:pPr>
            <a:r>
              <a:rPr lang="en-US" sz="2400">
                <a:latin typeface="Arial" panose="020B0604020202020204" pitchFamily="34" charset="0"/>
                <a:ea typeface="Arial" panose="020B0604020202020204" pitchFamily="34" charset="0"/>
                <a:cs typeface="Arial" panose="020B0604020202020204" pitchFamily="34" charset="0"/>
              </a:rPr>
              <a:t>Các nhà khoa học phân chia các vật trong tự nhiên thành 2 loại: </a:t>
            </a:r>
            <a:r>
              <a:rPr lang="en-US" sz="2400" b="1">
                <a:solidFill>
                  <a:srgbClr val="FF0000"/>
                </a:solidFill>
                <a:latin typeface="Arial" panose="020B0604020202020204" pitchFamily="34" charset="0"/>
                <a:ea typeface="Arial" panose="020B0604020202020204" pitchFamily="34" charset="0"/>
                <a:cs typeface="Arial" panose="020B0604020202020204" pitchFamily="34" charset="0"/>
              </a:rPr>
              <a:t>vật sống (hữu sinh) </a:t>
            </a:r>
            <a:r>
              <a:rPr lang="en-US" sz="2400">
                <a:latin typeface="Arial" panose="020B0604020202020204" pitchFamily="34" charset="0"/>
                <a:ea typeface="Arial" panose="020B0604020202020204" pitchFamily="34" charset="0"/>
                <a:cs typeface="Arial" panose="020B0604020202020204" pitchFamily="34" charset="0"/>
              </a:rPr>
              <a:t>và </a:t>
            </a:r>
            <a:r>
              <a:rPr lang="en-US" sz="2400" b="1">
                <a:solidFill>
                  <a:srgbClr val="FF0000"/>
                </a:solidFill>
                <a:latin typeface="Arial" panose="020B0604020202020204" pitchFamily="34" charset="0"/>
                <a:ea typeface="Arial" panose="020B0604020202020204" pitchFamily="34" charset="0"/>
                <a:cs typeface="Arial" panose="020B0604020202020204" pitchFamily="34" charset="0"/>
              </a:rPr>
              <a:t>vật không sống (vô sinh). </a:t>
            </a:r>
            <a:endParaRPr lang="en-US" sz="2400" b="1" smtClean="0">
              <a:solidFill>
                <a:srgbClr val="FF0000"/>
              </a:solidFill>
              <a:latin typeface="Arial" panose="020B0604020202020204" pitchFamily="34" charset="0"/>
              <a:ea typeface="Arial" panose="020B0604020202020204" pitchFamily="34" charset="0"/>
              <a:cs typeface="Arial" panose="020B0604020202020204" pitchFamily="34" charset="0"/>
            </a:endParaRPr>
          </a:p>
          <a:p>
            <a:pPr marL="342900" indent="-342900">
              <a:lnSpc>
                <a:spcPct val="135000"/>
              </a:lnSpc>
              <a:spcBef>
                <a:spcPts val="600"/>
              </a:spcBef>
              <a:spcAft>
                <a:spcPts val="600"/>
              </a:spcAft>
              <a:buFont typeface="Wingdings" panose="05000000000000000000" pitchFamily="2" charset="2"/>
              <a:buChar char="Ø"/>
            </a:pPr>
            <a:r>
              <a:rPr lang="en-US" sz="2400" smtClean="0">
                <a:latin typeface="Arial" panose="020B0604020202020204" pitchFamily="34" charset="0"/>
                <a:ea typeface="Calibri" panose="020F0502020204030204" pitchFamily="34" charset="0"/>
                <a:cs typeface="Arial" panose="020B0604020202020204" pitchFamily="34" charset="0"/>
              </a:rPr>
              <a:t>Vật sống mang đặc điểm của sự sống: </a:t>
            </a:r>
            <a:r>
              <a:rPr lang="en-US" sz="2400">
                <a:latin typeface="Arial" panose="020B0604020202020204" pitchFamily="34" charset="0"/>
                <a:ea typeface="Calibri" panose="020F0502020204030204" pitchFamily="34" charset="0"/>
                <a:cs typeface="Arial" panose="020B0604020202020204" pitchFamily="34" charset="0"/>
              </a:rPr>
              <a:t>con cá, con chim, mầm cây, con sứa</a:t>
            </a:r>
          </a:p>
          <a:p>
            <a:pPr marL="342900" indent="-342900">
              <a:lnSpc>
                <a:spcPct val="135000"/>
              </a:lnSpc>
              <a:spcBef>
                <a:spcPts val="600"/>
              </a:spcBef>
              <a:spcAft>
                <a:spcPts val="600"/>
              </a:spcAft>
              <a:buFont typeface="Wingdings" panose="05000000000000000000" pitchFamily="2" charset="2"/>
              <a:buChar char="Ø"/>
            </a:pPr>
            <a:r>
              <a:rPr lang="en-US" sz="2400" smtClean="0">
                <a:latin typeface="Arial" panose="020B0604020202020204" pitchFamily="34" charset="0"/>
                <a:ea typeface="Calibri" panose="020F0502020204030204" pitchFamily="34" charset="0"/>
                <a:cs typeface="Arial" panose="020B0604020202020204" pitchFamily="34" charset="0"/>
              </a:rPr>
              <a:t>Vật </a:t>
            </a:r>
            <a:r>
              <a:rPr lang="en-US" sz="2400">
                <a:latin typeface="Arial" panose="020B0604020202020204" pitchFamily="34" charset="0"/>
                <a:ea typeface="Calibri" panose="020F0502020204030204" pitchFamily="34" charset="0"/>
                <a:cs typeface="Arial" panose="020B0604020202020204" pitchFamily="34" charset="0"/>
              </a:rPr>
              <a:t>không </a:t>
            </a:r>
            <a:r>
              <a:rPr lang="en-US" sz="2400" smtClean="0">
                <a:latin typeface="Arial" panose="020B0604020202020204" pitchFamily="34" charset="0"/>
                <a:ea typeface="Calibri" panose="020F0502020204030204" pitchFamily="34" charset="0"/>
                <a:cs typeface="Arial" panose="020B0604020202020204" pitchFamily="34" charset="0"/>
              </a:rPr>
              <a:t>sống không mang đặc điểm của sự sống: </a:t>
            </a:r>
            <a:r>
              <a:rPr lang="en-US" sz="2400">
                <a:latin typeface="Arial" panose="020B0604020202020204" pitchFamily="34" charset="0"/>
                <a:ea typeface="Calibri" panose="020F0502020204030204" pitchFamily="34" charset="0"/>
                <a:cs typeface="Arial" panose="020B0604020202020204" pitchFamily="34" charset="0"/>
              </a:rPr>
              <a:t>xe đạp, cái cốc, đôi </a:t>
            </a:r>
            <a:r>
              <a:rPr lang="en-US" sz="2400" smtClean="0">
                <a:latin typeface="Arial" panose="020B0604020202020204" pitchFamily="34" charset="0"/>
                <a:ea typeface="Calibri" panose="020F0502020204030204" pitchFamily="34" charset="0"/>
                <a:cs typeface="Arial" panose="020B0604020202020204" pitchFamily="34" charset="0"/>
              </a:rPr>
              <a:t>giày</a:t>
            </a:r>
            <a:endParaRPr lang="en-US" sz="2400" smtClean="0">
              <a:latin typeface="Arial" panose="020B0604020202020204" pitchFamily="34" charset="0"/>
              <a:ea typeface="Arial" panose="020B0604020202020204" pitchFamily="34" charset="0"/>
              <a:cs typeface="Arial" panose="020B0604020202020204" pitchFamily="34" charset="0"/>
            </a:endParaRPr>
          </a:p>
        </p:txBody>
      </p:sp>
      <p:pic>
        <p:nvPicPr>
          <p:cNvPr id="18" name="Graphic 21">
            <a:extLst>
              <a:ext uri="{FF2B5EF4-FFF2-40B4-BE49-F238E27FC236}">
                <a16:creationId xmlns:a16="http://schemas.microsoft.com/office/drawing/2014/main" id="{3F5D1486-4992-4EA5-AA17-4766DB1D5E7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H="1">
            <a:off x="868506" y="4557252"/>
            <a:ext cx="1373248" cy="1399876"/>
          </a:xfrm>
          <a:prstGeom prst="rect">
            <a:avLst/>
          </a:prstGeom>
        </p:spPr>
      </p:pic>
    </p:spTree>
    <p:extLst>
      <p:ext uri="{BB962C8B-B14F-4D97-AF65-F5344CB8AC3E}">
        <p14:creationId xmlns:p14="http://schemas.microsoft.com/office/powerpoint/2010/main" val="95068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4624C4D-367F-4269-B933-DBDCE0D78D50}"/>
              </a:ext>
            </a:extLst>
          </p:cNvPr>
          <p:cNvSpPr txBox="1">
            <a:spLocks/>
          </p:cNvSpPr>
          <p:nvPr/>
        </p:nvSpPr>
        <p:spPr>
          <a:xfrm>
            <a:off x="4439904" y="2069827"/>
            <a:ext cx="7215373" cy="412449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30000"/>
              </a:lnSpc>
              <a:spcBef>
                <a:spcPts val="300"/>
              </a:spcBef>
              <a:spcAft>
                <a:spcPts val="300"/>
              </a:spcAft>
              <a:buNone/>
              <a:defRPr/>
            </a:pPr>
            <a:r>
              <a:rPr lang="en-US" sz="2200" b="1" smtClean="0">
                <a:solidFill>
                  <a:srgbClr val="C00000"/>
                </a:solidFill>
                <a:latin typeface="Arial" panose="020B0604020202020204" pitchFamily="34" charset="0"/>
                <a:cs typeface="Arial" panose="020B0604020202020204" pitchFamily="34" charset="0"/>
              </a:rPr>
              <a:t>Nhiệm vụ: </a:t>
            </a:r>
            <a:r>
              <a:rPr lang="en-US" sz="2200" smtClean="0">
                <a:latin typeface="Arial" panose="020B0604020202020204" pitchFamily="34" charset="0"/>
                <a:cs typeface="Arial" panose="020B0604020202020204" pitchFamily="34" charset="0"/>
              </a:rPr>
              <a:t>Trả lời các câu hỏi:</a:t>
            </a:r>
          </a:p>
          <a:p>
            <a:pPr marL="0" indent="0" algn="just">
              <a:lnSpc>
                <a:spcPct val="130000"/>
              </a:lnSpc>
              <a:spcBef>
                <a:spcPts val="300"/>
              </a:spcBef>
              <a:spcAft>
                <a:spcPts val="300"/>
              </a:spcAft>
              <a:buNone/>
              <a:defRPr/>
            </a:pPr>
            <a:r>
              <a:rPr lang="en-US" sz="2200" b="1" smtClean="0">
                <a:solidFill>
                  <a:srgbClr val="002060"/>
                </a:solidFill>
                <a:latin typeface="Arial" panose="020B0604020202020204" pitchFamily="34" charset="0"/>
                <a:cs typeface="Arial" panose="020B0604020202020204" pitchFamily="34" charset="0"/>
              </a:rPr>
              <a:t>Nhóm 1: </a:t>
            </a:r>
            <a:r>
              <a:rPr lang="vi-VN" sz="2200">
                <a:latin typeface="Arial" panose="020B0604020202020204" pitchFamily="34" charset="0"/>
                <a:cs typeface="Arial" panose="020B0604020202020204" pitchFamily="34" charset="0"/>
              </a:rPr>
              <a:t>Cuộc sống sẽ như thế nào nếu không có điện</a:t>
            </a:r>
            <a:r>
              <a:rPr lang="vi-VN" sz="2200" smtClean="0">
                <a:latin typeface="Arial" panose="020B0604020202020204" pitchFamily="34" charset="0"/>
                <a:cs typeface="Arial" panose="020B0604020202020204" pitchFamily="34" charset="0"/>
              </a:rPr>
              <a:t>?</a:t>
            </a:r>
            <a:endParaRPr lang="en-GB" sz="2200" smtClean="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defRPr/>
            </a:pPr>
            <a:r>
              <a:rPr lang="en-GB" sz="2200" b="1" smtClean="0">
                <a:solidFill>
                  <a:srgbClr val="002060"/>
                </a:solidFill>
                <a:latin typeface="Arial" panose="020B0604020202020204" pitchFamily="34" charset="0"/>
                <a:cs typeface="Arial" panose="020B0604020202020204" pitchFamily="34" charset="0"/>
              </a:rPr>
              <a:t>Nhóm 2: </a:t>
            </a:r>
            <a:r>
              <a:rPr lang="vi-VN" sz="2200">
                <a:latin typeface="Arial" panose="020B0604020202020204" pitchFamily="34" charset="0"/>
                <a:cs typeface="Arial" panose="020B0604020202020204" pitchFamily="34" charset="0"/>
              </a:rPr>
              <a:t>Cuộc sống sẽ như thế nào nếu không có dự báo thời tiết</a:t>
            </a:r>
            <a:r>
              <a:rPr lang="vi-VN" sz="2200" smtClean="0">
                <a:latin typeface="Arial" panose="020B0604020202020204" pitchFamily="34" charset="0"/>
                <a:cs typeface="Arial" panose="020B0604020202020204" pitchFamily="34" charset="0"/>
              </a:rPr>
              <a:t>?</a:t>
            </a:r>
            <a:endParaRPr lang="en-GB" sz="2200" smtClean="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defRPr/>
            </a:pPr>
            <a:r>
              <a:rPr lang="en-GB" sz="2200" b="1" smtClean="0">
                <a:solidFill>
                  <a:srgbClr val="002060"/>
                </a:solidFill>
                <a:latin typeface="Arial" panose="020B0604020202020204" pitchFamily="34" charset="0"/>
                <a:cs typeface="Arial" panose="020B0604020202020204" pitchFamily="34" charset="0"/>
              </a:rPr>
              <a:t>Nhóm 3: </a:t>
            </a:r>
            <a:r>
              <a:rPr lang="vi-VN" sz="2200">
                <a:latin typeface="Arial" panose="020B0604020202020204" pitchFamily="34" charset="0"/>
                <a:cs typeface="Arial" panose="020B0604020202020204" pitchFamily="34" charset="0"/>
              </a:rPr>
              <a:t>Cuộc sống sẽ như thế nào nếu không phát hiện ra virus corona và vaxcin</a:t>
            </a:r>
            <a:r>
              <a:rPr lang="vi-VN" sz="2200" smtClean="0">
                <a:latin typeface="Arial" panose="020B0604020202020204" pitchFamily="34" charset="0"/>
                <a:cs typeface="Arial" panose="020B0604020202020204" pitchFamily="34" charset="0"/>
              </a:rPr>
              <a:t>?</a:t>
            </a:r>
            <a:endParaRPr lang="en-GB" sz="2200" smtClean="0">
              <a:latin typeface="Arial" panose="020B0604020202020204" pitchFamily="34" charset="0"/>
              <a:cs typeface="Arial" panose="020B0604020202020204" pitchFamily="34" charset="0"/>
            </a:endParaRPr>
          </a:p>
          <a:p>
            <a:pPr marL="0" indent="0" algn="just">
              <a:lnSpc>
                <a:spcPct val="130000"/>
              </a:lnSpc>
              <a:spcBef>
                <a:spcPts val="300"/>
              </a:spcBef>
              <a:spcAft>
                <a:spcPts val="300"/>
              </a:spcAft>
              <a:buNone/>
              <a:defRPr/>
            </a:pPr>
            <a:r>
              <a:rPr lang="en-GB" sz="2200" b="1" smtClean="0">
                <a:solidFill>
                  <a:srgbClr val="002060"/>
                </a:solidFill>
                <a:latin typeface="Arial" panose="020B0604020202020204" pitchFamily="34" charset="0"/>
                <a:cs typeface="Arial" panose="020B0604020202020204" pitchFamily="34" charset="0"/>
              </a:rPr>
              <a:t>Nhóm 4: </a:t>
            </a:r>
            <a:r>
              <a:rPr lang="vi-VN" sz="2200">
                <a:latin typeface="Arial" panose="020B0604020202020204" pitchFamily="34" charset="0"/>
                <a:cs typeface="Arial" panose="020B0604020202020204" pitchFamily="34" charset="0"/>
              </a:rPr>
              <a:t>Cuộc sống sẽ như thế nào nếu con người không biết gì về vũ trụ?</a:t>
            </a:r>
            <a:endParaRPr lang="en-US" sz="2200" b="1">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4712222" y="581593"/>
            <a:ext cx="3090911" cy="461665"/>
          </a:xfrm>
          <a:prstGeom prst="rect">
            <a:avLst/>
          </a:prstGeom>
        </p:spPr>
        <p:txBody>
          <a:bodyPr wrap="none">
            <a:spAutoFit/>
          </a:bodyPr>
          <a:lstStyle/>
          <a:p>
            <a:r>
              <a:rPr lang="en-US" sz="2400" b="1" smtClean="0">
                <a:solidFill>
                  <a:srgbClr val="C00000"/>
                </a:solidFill>
                <a:latin typeface="Arial" panose="020B0604020202020204" pitchFamily="34" charset="0"/>
                <a:cs typeface="Arial" panose="020B0604020202020204" pitchFamily="34" charset="0"/>
              </a:rPr>
              <a:t>HOẠT ĐỘNG NHÓM</a:t>
            </a:r>
            <a:endParaRPr lang="en-US" sz="2400"/>
          </a:p>
        </p:txBody>
      </p:sp>
      <p:sp>
        <p:nvSpPr>
          <p:cNvPr id="14" name="Rectangle 13"/>
          <p:cNvSpPr/>
          <p:nvPr/>
        </p:nvSpPr>
        <p:spPr>
          <a:xfrm>
            <a:off x="4467765" y="1146497"/>
            <a:ext cx="3579826" cy="461665"/>
          </a:xfrm>
          <a:prstGeom prst="rect">
            <a:avLst/>
          </a:prstGeom>
        </p:spPr>
        <p:txBody>
          <a:bodyPr wrap="none">
            <a:spAutoFit/>
          </a:bodyPr>
          <a:lstStyle/>
          <a:p>
            <a:r>
              <a:rPr lang="en-GB" sz="2400" b="1" smtClean="0">
                <a:latin typeface="Arial" panose="020B0604020202020204" pitchFamily="34" charset="0"/>
                <a:cs typeface="Arial" panose="020B0604020202020204" pitchFamily="34" charset="0"/>
              </a:rPr>
              <a:t>Lớp chia thành 4 nhóm</a:t>
            </a:r>
            <a:endParaRPr lang="en-US" sz="2400"/>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962" y="2069827"/>
            <a:ext cx="2155601" cy="214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296019" y="4700055"/>
            <a:ext cx="2017486" cy="1134018"/>
          </a:xfrm>
          <a:prstGeom prst="rect">
            <a:avLst/>
          </a:prstGeom>
          <a:solidFill>
            <a:srgbClr val="4472C4"/>
          </a:solidFill>
        </p:spPr>
      </p:pic>
    </p:spTree>
    <p:extLst>
      <p:ext uri="{BB962C8B-B14F-4D97-AF65-F5344CB8AC3E}">
        <p14:creationId xmlns:p14="http://schemas.microsoft.com/office/powerpoint/2010/main" val="4022129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7"/>
                </p:tgtEl>
              </p:cMediaNode>
            </p:video>
          </p:childTnLst>
        </p:cTn>
      </p:par>
    </p:tnLst>
    <p:bldLst>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9991" y="327806"/>
            <a:ext cx="6146234" cy="461665"/>
          </a:xfrm>
          <a:prstGeom prst="rect">
            <a:avLst/>
          </a:prstGeom>
        </p:spPr>
        <p:txBody>
          <a:bodyPr wrap="none">
            <a:spAutoFit/>
          </a:bodyPr>
          <a:lstStyle/>
          <a:p>
            <a:r>
              <a:rPr lang="en-US" sz="2400" b="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2. Những đặc điểm để nhận biết sự sống</a:t>
            </a:r>
            <a:endParaRPr lang="en-US" sz="2400" b="1">
              <a:solidFill>
                <a:schemeClr val="accent5">
                  <a:lumMod val="50000"/>
                </a:schemeClr>
              </a:solidFill>
              <a:latin typeface="Arial" panose="020B0604020202020204" pitchFamily="34" charset="0"/>
              <a:cs typeface="Arial" panose="020B0604020202020204" pitchFamily="34" charset="0"/>
            </a:endParaRPr>
          </a:p>
        </p:txBody>
      </p:sp>
      <p:grpSp>
        <p:nvGrpSpPr>
          <p:cNvPr id="13" name="Group 12"/>
          <p:cNvGrpSpPr/>
          <p:nvPr/>
        </p:nvGrpSpPr>
        <p:grpSpPr>
          <a:xfrm>
            <a:off x="1018409" y="1801479"/>
            <a:ext cx="10459675" cy="5027024"/>
            <a:chOff x="1018409" y="1801479"/>
            <a:chExt cx="10459675" cy="5027024"/>
          </a:xfrm>
        </p:grpSpPr>
        <p:pic>
          <p:nvPicPr>
            <p:cNvPr id="5" name="Picture 4"/>
            <p:cNvPicPr>
              <a:picLocks noChangeAspect="1"/>
            </p:cNvPicPr>
            <p:nvPr/>
          </p:nvPicPr>
          <p:blipFill>
            <a:blip r:embed="rId2"/>
            <a:stretch>
              <a:fillRect/>
            </a:stretch>
          </p:blipFill>
          <p:spPr>
            <a:xfrm>
              <a:off x="1018409" y="1917291"/>
              <a:ext cx="2686679" cy="1505103"/>
            </a:xfrm>
            <a:prstGeom prst="rect">
              <a:avLst/>
            </a:prstGeom>
          </p:spPr>
        </p:pic>
        <p:pic>
          <p:nvPicPr>
            <p:cNvPr id="6" name="Picture 5"/>
            <p:cNvPicPr>
              <a:picLocks noChangeAspect="1"/>
            </p:cNvPicPr>
            <p:nvPr/>
          </p:nvPicPr>
          <p:blipFill>
            <a:blip r:embed="rId3"/>
            <a:stretch>
              <a:fillRect/>
            </a:stretch>
          </p:blipFill>
          <p:spPr>
            <a:xfrm>
              <a:off x="4320662" y="1917291"/>
              <a:ext cx="2456645" cy="1505103"/>
            </a:xfrm>
            <a:prstGeom prst="rect">
              <a:avLst/>
            </a:prstGeom>
          </p:spPr>
        </p:pic>
        <p:pic>
          <p:nvPicPr>
            <p:cNvPr id="7" name="Picture 6"/>
            <p:cNvPicPr>
              <a:picLocks noChangeAspect="1"/>
            </p:cNvPicPr>
            <p:nvPr/>
          </p:nvPicPr>
          <p:blipFill>
            <a:blip r:embed="rId4"/>
            <a:stretch>
              <a:fillRect/>
            </a:stretch>
          </p:blipFill>
          <p:spPr>
            <a:xfrm>
              <a:off x="7365827" y="1801479"/>
              <a:ext cx="1431878" cy="1584205"/>
            </a:xfrm>
            <a:prstGeom prst="rect">
              <a:avLst/>
            </a:prstGeom>
          </p:spPr>
        </p:pic>
        <p:pic>
          <p:nvPicPr>
            <p:cNvPr id="8" name="Picture 7"/>
            <p:cNvPicPr>
              <a:picLocks noChangeAspect="1"/>
            </p:cNvPicPr>
            <p:nvPr/>
          </p:nvPicPr>
          <p:blipFill>
            <a:blip r:embed="rId5"/>
            <a:stretch>
              <a:fillRect/>
            </a:stretch>
          </p:blipFill>
          <p:spPr>
            <a:xfrm>
              <a:off x="9386225" y="1874897"/>
              <a:ext cx="2091859" cy="1510787"/>
            </a:xfrm>
            <a:prstGeom prst="rect">
              <a:avLst/>
            </a:prstGeom>
          </p:spPr>
        </p:pic>
        <p:pic>
          <p:nvPicPr>
            <p:cNvPr id="9" name="Picture 8"/>
            <p:cNvPicPr>
              <a:picLocks noChangeAspect="1"/>
            </p:cNvPicPr>
            <p:nvPr/>
          </p:nvPicPr>
          <p:blipFill>
            <a:blip r:embed="rId6"/>
            <a:stretch>
              <a:fillRect/>
            </a:stretch>
          </p:blipFill>
          <p:spPr>
            <a:xfrm>
              <a:off x="1251547" y="4151403"/>
              <a:ext cx="2220401" cy="1501566"/>
            </a:xfrm>
            <a:prstGeom prst="rect">
              <a:avLst/>
            </a:prstGeom>
          </p:spPr>
        </p:pic>
        <p:pic>
          <p:nvPicPr>
            <p:cNvPr id="10" name="Picture 9"/>
            <p:cNvPicPr>
              <a:picLocks noChangeAspect="1"/>
            </p:cNvPicPr>
            <p:nvPr/>
          </p:nvPicPr>
          <p:blipFill>
            <a:blip r:embed="rId7"/>
            <a:stretch>
              <a:fillRect/>
            </a:stretch>
          </p:blipFill>
          <p:spPr>
            <a:xfrm>
              <a:off x="5234384" y="4177340"/>
              <a:ext cx="1945349" cy="1564301"/>
            </a:xfrm>
            <a:prstGeom prst="rect">
              <a:avLst/>
            </a:prstGeom>
          </p:spPr>
        </p:pic>
        <p:pic>
          <p:nvPicPr>
            <p:cNvPr id="11" name="Picture 10"/>
            <p:cNvPicPr>
              <a:picLocks noChangeAspect="1"/>
            </p:cNvPicPr>
            <p:nvPr/>
          </p:nvPicPr>
          <p:blipFill>
            <a:blip r:embed="rId8"/>
            <a:stretch>
              <a:fillRect/>
            </a:stretch>
          </p:blipFill>
          <p:spPr>
            <a:xfrm>
              <a:off x="8306695" y="4203429"/>
              <a:ext cx="2281913" cy="1252815"/>
            </a:xfrm>
            <a:prstGeom prst="rect">
              <a:avLst/>
            </a:prstGeom>
          </p:spPr>
        </p:pic>
        <p:sp>
          <p:nvSpPr>
            <p:cNvPr id="12" name="Content Placeholder 2">
              <a:extLst>
                <a:ext uri="{FF2B5EF4-FFF2-40B4-BE49-F238E27FC236}">
                  <a16:creationId xmlns:a16="http://schemas.microsoft.com/office/drawing/2014/main" id="{796743E1-2DFC-4963-A6A7-EC3DF8425E5B}"/>
                </a:ext>
              </a:extLst>
            </p:cNvPr>
            <p:cNvSpPr txBox="1">
              <a:spLocks/>
            </p:cNvSpPr>
            <p:nvPr/>
          </p:nvSpPr>
          <p:spPr>
            <a:xfrm>
              <a:off x="5442155" y="6341806"/>
              <a:ext cx="1753773" cy="486697"/>
            </a:xfrm>
            <a:prstGeom prst="rect">
              <a:avLst/>
            </a:prstGeom>
            <a:solidFill>
              <a:schemeClr val="bg1"/>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Hình 1.5</a:t>
              </a:r>
              <a:endParaRPr lang="en-US" sz="2200" dirty="0">
                <a:latin typeface="Arial" panose="020B0604020202020204" pitchFamily="34" charset="0"/>
                <a:cs typeface="Arial" panose="020B0604020202020204" pitchFamily="34" charset="0"/>
              </a:endParaRPr>
            </a:p>
          </p:txBody>
        </p:sp>
      </p:grpSp>
      <p:sp>
        <p:nvSpPr>
          <p:cNvPr id="14" name="Rectangle 13"/>
          <p:cNvSpPr/>
          <p:nvPr/>
        </p:nvSpPr>
        <p:spPr>
          <a:xfrm>
            <a:off x="899316" y="990144"/>
            <a:ext cx="10199950" cy="552459"/>
          </a:xfrm>
          <a:prstGeom prst="rect">
            <a:avLst/>
          </a:prstGeom>
        </p:spPr>
        <p:txBody>
          <a:bodyPr wrap="square">
            <a:spAutoFit/>
          </a:bodyPr>
          <a:lstStyle/>
          <a:p>
            <a:pPr algn="ctr">
              <a:lnSpc>
                <a:spcPct val="130000"/>
              </a:lnSpc>
              <a:spcBef>
                <a:spcPts val="600"/>
              </a:spcBef>
              <a:spcAft>
                <a:spcPts val="600"/>
              </a:spcAft>
            </a:pPr>
            <a:r>
              <a:rPr lang="en-US" sz="2300" smtClean="0">
                <a:solidFill>
                  <a:srgbClr val="002060"/>
                </a:solidFill>
                <a:latin typeface="Arial" panose="020B0604020202020204" pitchFamily="34" charset="0"/>
                <a:ea typeface="Calibri" panose="020F0502020204030204" pitchFamily="34" charset="0"/>
                <a:cs typeface="Arial" panose="020B0604020202020204" pitchFamily="34" charset="0"/>
              </a:rPr>
              <a:t>Quan sát hình 1.5 và cho biết những đặc điểm giúp em nhận biết vật sống </a:t>
            </a:r>
            <a:endParaRPr lang="en-US" sz="2300">
              <a:solidFill>
                <a:srgbClr val="002060"/>
              </a:solidFill>
              <a:latin typeface="Arial" panose="020B0604020202020204" pitchFamily="34" charset="0"/>
              <a:cs typeface="Arial" panose="020B0604020202020204" pitchFamily="34" charset="0"/>
            </a:endParaRPr>
          </a:p>
        </p:txBody>
      </p:sp>
      <p:sp>
        <p:nvSpPr>
          <p:cNvPr id="15" name="Rectangle 14"/>
          <p:cNvSpPr/>
          <p:nvPr/>
        </p:nvSpPr>
        <p:spPr>
          <a:xfrm>
            <a:off x="770944" y="3569692"/>
            <a:ext cx="3152127"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Thu nhận chất cần thiết</a:t>
            </a:r>
            <a:endParaRPr lang="en-US" sz="2000" b="1">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4523734" y="3542094"/>
            <a:ext cx="2448232"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Thải bỏ chất thải</a:t>
            </a:r>
            <a:endParaRPr lang="en-US" sz="2000" b="1">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7572629" y="3542094"/>
            <a:ext cx="1468132"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Vận động</a:t>
            </a:r>
            <a:endParaRPr lang="en-US" sz="2000" b="1">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9729914" y="3517923"/>
            <a:ext cx="1468132"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Lớn lên</a:t>
            </a:r>
            <a:endParaRPr lang="en-US" sz="2000" b="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1627681" y="5834570"/>
            <a:ext cx="1468132"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Sinh sản</a:t>
            </a:r>
            <a:endParaRPr lang="en-US" sz="2000" b="1">
              <a:solidFill>
                <a:srgbClr val="FF0000"/>
              </a:solidFill>
              <a:latin typeface="Arial" panose="020B0604020202020204" pitchFamily="34" charset="0"/>
              <a:cs typeface="Arial" panose="020B0604020202020204" pitchFamily="34" charset="0"/>
            </a:endParaRPr>
          </a:p>
        </p:txBody>
      </p:sp>
      <p:sp>
        <p:nvSpPr>
          <p:cNvPr id="20" name="Rectangle 19"/>
          <p:cNvSpPr/>
          <p:nvPr/>
        </p:nvSpPr>
        <p:spPr>
          <a:xfrm>
            <a:off x="5442154" y="5808713"/>
            <a:ext cx="1529811"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Cảm ứng</a:t>
            </a:r>
            <a:endParaRPr lang="en-US" sz="2000" b="1">
              <a:solidFill>
                <a:srgbClr val="FF0000"/>
              </a:solidFill>
              <a:latin typeface="Arial" panose="020B0604020202020204" pitchFamily="34" charset="0"/>
              <a:cs typeface="Arial" panose="020B0604020202020204" pitchFamily="34" charset="0"/>
            </a:endParaRPr>
          </a:p>
        </p:txBody>
      </p:sp>
      <p:sp>
        <p:nvSpPr>
          <p:cNvPr id="21" name="Rectangle 20"/>
          <p:cNvSpPr/>
          <p:nvPr/>
        </p:nvSpPr>
        <p:spPr>
          <a:xfrm>
            <a:off x="9051488" y="5741641"/>
            <a:ext cx="1186953" cy="400110"/>
          </a:xfrm>
          <a:prstGeom prst="rect">
            <a:avLst/>
          </a:prstGeom>
        </p:spPr>
        <p:txBody>
          <a:bodyPr wrap="square">
            <a:spAutoFit/>
          </a:bodyPr>
          <a:lstStyle/>
          <a:p>
            <a:r>
              <a:rPr lang="en-GB" sz="2000" b="1" smtClean="0">
                <a:solidFill>
                  <a:srgbClr val="FF0000"/>
                </a:solidFill>
                <a:latin typeface="Arial" panose="020B0604020202020204" pitchFamily="34" charset="0"/>
                <a:cs typeface="Arial" panose="020B0604020202020204" pitchFamily="34" charset="0"/>
              </a:rPr>
              <a:t>Chết</a:t>
            </a:r>
            <a:endParaRPr lang="en-US" sz="20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683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barn(inVertical)">
                                      <p:cBhvr>
                                        <p:cTn id="33" dur="500"/>
                                        <p:tgtEl>
                                          <p:spTgt spid="1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ontent Placeholder 2">
            <a:extLst>
              <a:ext uri="{FF2B5EF4-FFF2-40B4-BE49-F238E27FC236}">
                <a16:creationId xmlns:a16="http://schemas.microsoft.com/office/drawing/2014/main" id="{814887E7-130A-497C-9813-7CCA5AD26480}"/>
              </a:ext>
            </a:extLst>
          </p:cNvPr>
          <p:cNvSpPr txBox="1">
            <a:spLocks/>
          </p:cNvSpPr>
          <p:nvPr/>
        </p:nvSpPr>
        <p:spPr>
          <a:xfrm>
            <a:off x="4734838" y="2877876"/>
            <a:ext cx="6914514" cy="2431543"/>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50000"/>
              </a:lnSpc>
              <a:spcBef>
                <a:spcPts val="0"/>
              </a:spcBef>
              <a:buNone/>
              <a:defRPr/>
            </a:pPr>
            <a:r>
              <a:rPr lang="en-US" sz="2400" b="1" smtClean="0">
                <a:solidFill>
                  <a:srgbClr val="FF0000"/>
                </a:solidFill>
                <a:latin typeface="Arial" panose="020B0604020202020204" pitchFamily="34" charset="0"/>
                <a:cs typeface="Arial" panose="020B0604020202020204" pitchFamily="34" charset="0"/>
              </a:rPr>
              <a:t>Nhiệm </a:t>
            </a:r>
            <a:r>
              <a:rPr lang="en-US" sz="2400" b="1" dirty="0" err="1">
                <a:solidFill>
                  <a:srgbClr val="FF0000"/>
                </a:solidFill>
                <a:latin typeface="Arial" panose="020B0604020202020204" pitchFamily="34" charset="0"/>
                <a:cs typeface="Arial" panose="020B0604020202020204" pitchFamily="34" charset="0"/>
              </a:rPr>
              <a:t>vụ</a:t>
            </a:r>
            <a:r>
              <a:rPr lang="en-US" sz="2400" b="1">
                <a:solidFill>
                  <a:srgbClr val="FF0000"/>
                </a:solidFill>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Hãy lấy ví dụ về vật sống và vật không sống trong tự nhiên và đánh dấu x vào những đặc điểm để nhận biết vật đó là sống hay không sống.</a:t>
            </a:r>
            <a:endParaRPr lang="en-US" sz="2400" dirty="0">
              <a:latin typeface="Arial" panose="020B0604020202020204" pitchFamily="34" charset="0"/>
              <a:cs typeface="Arial" panose="020B0604020202020204" pitchFamily="34" charset="0"/>
            </a:endParaRPr>
          </a:p>
          <a:p>
            <a:pPr marL="385763" indent="-385763" algn="just">
              <a:lnSpc>
                <a:spcPct val="150000"/>
              </a:lnSpc>
              <a:spcBef>
                <a:spcPts val="0"/>
              </a:spcBef>
              <a:buFontTx/>
              <a:buAutoNum type="arabicPeriod"/>
              <a:defRPr/>
            </a:pPr>
            <a:endParaRPr lang="en-US" sz="2400" b="1" dirty="0">
              <a:solidFill>
                <a:srgbClr val="C00000"/>
              </a:solidFill>
              <a:latin typeface="Arial" panose="020B0604020202020204" pitchFamily="34" charset="0"/>
              <a:cs typeface="Arial" panose="020B0604020202020204" pitchFamily="34" charset="0"/>
            </a:endParaRPr>
          </a:p>
        </p:txBody>
      </p:sp>
      <p:pic>
        <p:nvPicPr>
          <p:cNvPr id="141" name="Picture 140">
            <a:extLst>
              <a:ext uri="{FF2B5EF4-FFF2-40B4-BE49-F238E27FC236}">
                <a16:creationId xmlns:a16="http://schemas.microsoft.com/office/drawing/2014/main" id="{C7AE654A-1276-4975-AFFF-9046625F4DA0}"/>
              </a:ext>
            </a:extLst>
          </p:cNvPr>
          <p:cNvPicPr>
            <a:picLocks noChangeAspect="1"/>
          </p:cNvPicPr>
          <p:nvPr/>
        </p:nvPicPr>
        <p:blipFill rotWithShape="1">
          <a:blip r:embed="rId5"/>
          <a:srcRect r="9500" b="7397"/>
          <a:stretch/>
        </p:blipFill>
        <p:spPr>
          <a:xfrm>
            <a:off x="778439" y="2442075"/>
            <a:ext cx="2972319" cy="2569991"/>
          </a:xfrm>
          <a:prstGeom prst="ellipse">
            <a:avLst/>
          </a:prstGeom>
          <a:ln>
            <a:noFill/>
          </a:ln>
          <a:effectLst>
            <a:softEdge rad="112500"/>
          </a:effectLst>
        </p:spPr>
      </p:pic>
      <p:sp>
        <p:nvSpPr>
          <p:cNvPr id="2" name="Rectangle 1"/>
          <p:cNvSpPr/>
          <p:nvPr/>
        </p:nvSpPr>
        <p:spPr>
          <a:xfrm>
            <a:off x="4137732" y="505369"/>
            <a:ext cx="3039615" cy="658835"/>
          </a:xfrm>
          <a:prstGeom prst="rect">
            <a:avLst/>
          </a:prstGeom>
        </p:spPr>
        <p:txBody>
          <a:bodyPr wrap="none">
            <a:spAutoFit/>
          </a:bodyPr>
          <a:lstStyle/>
          <a:p>
            <a:pPr algn="just">
              <a:lnSpc>
                <a:spcPct val="150000"/>
              </a:lnSpc>
              <a:defRPr/>
            </a:pPr>
            <a:r>
              <a:rPr lang="en-US" sz="2800" b="1">
                <a:solidFill>
                  <a:schemeClr val="accent5"/>
                </a:solidFill>
                <a:latin typeface="Arial" panose="020B0604020202020204" pitchFamily="34" charset="0"/>
                <a:cs typeface="Arial" panose="020B0604020202020204" pitchFamily="34" charset="0"/>
              </a:rPr>
              <a:t>Hoạt động nhóm</a:t>
            </a:r>
            <a:endParaRPr lang="en-US" sz="2800" b="1" dirty="0">
              <a:solidFill>
                <a:schemeClr val="accent5"/>
              </a:solidFill>
              <a:latin typeface="Arial" panose="020B0604020202020204" pitchFamily="34" charset="0"/>
              <a:cs typeface="Arial" panose="020B0604020202020204" pitchFamily="34" charset="0"/>
            </a:endParaRPr>
          </a:p>
        </p:txBody>
      </p:sp>
      <p:pic>
        <p:nvPicPr>
          <p:cNvPr id="8"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71515" y="263185"/>
            <a:ext cx="1977837" cy="1143202"/>
          </a:xfrm>
          <a:prstGeom prst="rect">
            <a:avLst/>
          </a:prstGeom>
        </p:spPr>
      </p:pic>
    </p:spTree>
    <p:extLst>
      <p:ext uri="{BB962C8B-B14F-4D97-AF65-F5344CB8AC3E}">
        <p14:creationId xmlns:p14="http://schemas.microsoft.com/office/powerpoint/2010/main" val="26498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8"/>
                </p:tgtEl>
              </p:cMediaNode>
            </p:video>
          </p:childTnLst>
        </p:cTn>
      </p:par>
    </p:tnLst>
    <p:bldLst>
      <p:bldP spid="13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47908908"/>
              </p:ext>
            </p:extLst>
          </p:nvPr>
        </p:nvGraphicFramePr>
        <p:xfrm>
          <a:off x="575188" y="501445"/>
          <a:ext cx="11253019" cy="5281260"/>
        </p:xfrm>
        <a:graphic>
          <a:graphicData uri="http://schemas.openxmlformats.org/drawingml/2006/table">
            <a:tbl>
              <a:tblPr firstRow="1" bandRow="1">
                <a:tableStyleId>{91EBBBCC-DAD2-459C-BE2E-F6DE35CF9A28}</a:tableStyleId>
              </a:tblPr>
              <a:tblGrid>
                <a:gridCol w="1902541">
                  <a:extLst>
                    <a:ext uri="{9D8B030D-6E8A-4147-A177-3AD203B41FA5}">
                      <a16:colId xmlns:a16="http://schemas.microsoft.com/office/drawing/2014/main" val="1978823521"/>
                    </a:ext>
                  </a:extLst>
                </a:gridCol>
                <a:gridCol w="1017639">
                  <a:extLst>
                    <a:ext uri="{9D8B030D-6E8A-4147-A177-3AD203B41FA5}">
                      <a16:colId xmlns:a16="http://schemas.microsoft.com/office/drawing/2014/main" val="988980581"/>
                    </a:ext>
                  </a:extLst>
                </a:gridCol>
                <a:gridCol w="958645">
                  <a:extLst>
                    <a:ext uri="{9D8B030D-6E8A-4147-A177-3AD203B41FA5}">
                      <a16:colId xmlns:a16="http://schemas.microsoft.com/office/drawing/2014/main" val="169843579"/>
                    </a:ext>
                  </a:extLst>
                </a:gridCol>
                <a:gridCol w="1106129">
                  <a:extLst>
                    <a:ext uri="{9D8B030D-6E8A-4147-A177-3AD203B41FA5}">
                      <a16:colId xmlns:a16="http://schemas.microsoft.com/office/drawing/2014/main" val="467407747"/>
                    </a:ext>
                  </a:extLst>
                </a:gridCol>
                <a:gridCol w="1371600">
                  <a:extLst>
                    <a:ext uri="{9D8B030D-6E8A-4147-A177-3AD203B41FA5}">
                      <a16:colId xmlns:a16="http://schemas.microsoft.com/office/drawing/2014/main" val="3038148344"/>
                    </a:ext>
                  </a:extLst>
                </a:gridCol>
                <a:gridCol w="1356852">
                  <a:extLst>
                    <a:ext uri="{9D8B030D-6E8A-4147-A177-3AD203B41FA5}">
                      <a16:colId xmlns:a16="http://schemas.microsoft.com/office/drawing/2014/main" val="2560028504"/>
                    </a:ext>
                  </a:extLst>
                </a:gridCol>
                <a:gridCol w="1165122">
                  <a:extLst>
                    <a:ext uri="{9D8B030D-6E8A-4147-A177-3AD203B41FA5}">
                      <a16:colId xmlns:a16="http://schemas.microsoft.com/office/drawing/2014/main" val="3015293357"/>
                    </a:ext>
                  </a:extLst>
                </a:gridCol>
                <a:gridCol w="973394">
                  <a:extLst>
                    <a:ext uri="{9D8B030D-6E8A-4147-A177-3AD203B41FA5}">
                      <a16:colId xmlns:a16="http://schemas.microsoft.com/office/drawing/2014/main" val="2307037593"/>
                    </a:ext>
                  </a:extLst>
                </a:gridCol>
                <a:gridCol w="1401097">
                  <a:extLst>
                    <a:ext uri="{9D8B030D-6E8A-4147-A177-3AD203B41FA5}">
                      <a16:colId xmlns:a16="http://schemas.microsoft.com/office/drawing/2014/main" val="1921109151"/>
                    </a:ext>
                  </a:extLst>
                </a:gridCol>
              </a:tblGrid>
              <a:tr h="868068">
                <a:tc rowSpan="2">
                  <a:txBody>
                    <a:bodyPr/>
                    <a:lstStyle/>
                    <a:p>
                      <a:pPr algn="ctr"/>
                      <a:r>
                        <a:rPr lang="en-GB" sz="2200" smtClean="0">
                          <a:latin typeface="Arial" panose="020B0604020202020204" pitchFamily="34" charset="0"/>
                          <a:cs typeface="Arial" panose="020B0604020202020204" pitchFamily="34" charset="0"/>
                        </a:rPr>
                        <a:t>Vật trong tự</a:t>
                      </a:r>
                      <a:r>
                        <a:rPr lang="en-GB" sz="2200" baseline="0" smtClean="0">
                          <a:latin typeface="Arial" panose="020B0604020202020204" pitchFamily="34" charset="0"/>
                          <a:cs typeface="Arial" panose="020B0604020202020204" pitchFamily="34" charset="0"/>
                        </a:rPr>
                        <a:t> nhiên</a:t>
                      </a:r>
                      <a:endParaRPr lang="en-US" sz="2200">
                        <a:latin typeface="Arial" panose="020B0604020202020204" pitchFamily="34" charset="0"/>
                        <a:cs typeface="Arial" panose="020B0604020202020204" pitchFamily="34" charset="0"/>
                      </a:endParaRPr>
                    </a:p>
                  </a:txBody>
                  <a:tcPr anchor="ctr"/>
                </a:tc>
                <a:tc gridSpan="6">
                  <a:txBody>
                    <a:bodyPr/>
                    <a:lstStyle/>
                    <a:p>
                      <a:pPr algn="ctr"/>
                      <a:r>
                        <a:rPr lang="en-GB" sz="2200" smtClean="0">
                          <a:latin typeface="Arial" panose="020B0604020202020204" pitchFamily="34" charset="0"/>
                          <a:cs typeface="Arial" panose="020B0604020202020204" pitchFamily="34" charset="0"/>
                        </a:rPr>
                        <a:t>Đặc</a:t>
                      </a:r>
                      <a:r>
                        <a:rPr lang="en-GB" sz="2200" baseline="0" smtClean="0">
                          <a:latin typeface="Arial" panose="020B0604020202020204" pitchFamily="34" charset="0"/>
                          <a:cs typeface="Arial" panose="020B0604020202020204" pitchFamily="34" charset="0"/>
                        </a:rPr>
                        <a:t> điểm nhận biết</a:t>
                      </a:r>
                      <a:endParaRPr lang="en-US" sz="2200">
                        <a:latin typeface="Arial" panose="020B0604020202020204" pitchFamily="34" charset="0"/>
                        <a:cs typeface="Arial" panose="020B0604020202020204" pitchFamily="34" charset="0"/>
                      </a:endParaRPr>
                    </a:p>
                  </a:txBody>
                  <a:tcPr anchor="ctr"/>
                </a:tc>
                <a:tc hMerge="1">
                  <a:txBody>
                    <a:bodyPr/>
                    <a:lstStyle/>
                    <a:p>
                      <a:pPr algn="ctr"/>
                      <a:endParaRPr lang="en-US" sz="1900"/>
                    </a:p>
                  </a:txBody>
                  <a:tcPr anchor="ctr"/>
                </a:tc>
                <a:tc hMerge="1">
                  <a:txBody>
                    <a:bodyPr/>
                    <a:lstStyle/>
                    <a:p>
                      <a:pPr algn="ctr"/>
                      <a:endParaRPr lang="en-US" sz="1900"/>
                    </a:p>
                  </a:txBody>
                  <a:tcPr anchor="ctr"/>
                </a:tc>
                <a:tc hMerge="1">
                  <a:txBody>
                    <a:bodyPr/>
                    <a:lstStyle/>
                    <a:p>
                      <a:pPr algn="ctr"/>
                      <a:endParaRPr lang="en-US" sz="1900"/>
                    </a:p>
                  </a:txBody>
                  <a:tcPr anchor="ctr"/>
                </a:tc>
                <a:tc hMerge="1">
                  <a:txBody>
                    <a:bodyPr/>
                    <a:lstStyle/>
                    <a:p>
                      <a:pPr algn="ctr"/>
                      <a:endParaRPr lang="en-US" sz="1900"/>
                    </a:p>
                  </a:txBody>
                  <a:tcPr anchor="ctr"/>
                </a:tc>
                <a:tc hMerge="1">
                  <a:txBody>
                    <a:bodyPr/>
                    <a:lstStyle/>
                    <a:p>
                      <a:endParaRPr lang="en-US"/>
                    </a:p>
                  </a:txBody>
                  <a:tcPr/>
                </a:tc>
                <a:tc gridSpan="2">
                  <a:txBody>
                    <a:bodyPr/>
                    <a:lstStyle/>
                    <a:p>
                      <a:pPr algn="ctr"/>
                      <a:r>
                        <a:rPr lang="en-GB" sz="2200" smtClean="0">
                          <a:latin typeface="Arial" panose="020B0604020202020204" pitchFamily="34" charset="0"/>
                          <a:cs typeface="Arial" panose="020B0604020202020204" pitchFamily="34" charset="0"/>
                        </a:rPr>
                        <a:t>Phân</a:t>
                      </a:r>
                      <a:r>
                        <a:rPr lang="en-GB" sz="2200" baseline="0" smtClean="0">
                          <a:latin typeface="Arial" panose="020B0604020202020204" pitchFamily="34" charset="0"/>
                          <a:cs typeface="Arial" panose="020B0604020202020204" pitchFamily="34" charset="0"/>
                        </a:rPr>
                        <a:t> loại</a:t>
                      </a:r>
                      <a:endParaRPr lang="en-US" sz="2200">
                        <a:latin typeface="Arial" panose="020B0604020202020204" pitchFamily="34" charset="0"/>
                        <a:cs typeface="Arial" panose="020B0604020202020204" pitchFamily="34" charset="0"/>
                      </a:endParaRPr>
                    </a:p>
                  </a:txBody>
                  <a:tcPr anchor="ctr"/>
                </a:tc>
                <a:tc hMerge="1">
                  <a:txBody>
                    <a:bodyPr/>
                    <a:lstStyle/>
                    <a:p>
                      <a:endParaRPr lang="en-US"/>
                    </a:p>
                  </a:txBody>
                  <a:tcPr anchor="ctr"/>
                </a:tc>
                <a:extLst>
                  <a:ext uri="{0D108BD9-81ED-4DB2-BD59-A6C34878D82A}">
                    <a16:rowId xmlns:a16="http://schemas.microsoft.com/office/drawing/2014/main" val="1378925297"/>
                  </a:ext>
                </a:extLst>
              </a:tr>
              <a:tr h="1137713">
                <a:tc vMerge="1">
                  <a:txBody>
                    <a:bodyPr/>
                    <a:lstStyle/>
                    <a:p>
                      <a:pPr algn="ctr"/>
                      <a:endParaRPr lang="en-US" sz="1900"/>
                    </a:p>
                  </a:txBody>
                  <a:tcPr anchor="ctr"/>
                </a:tc>
                <a:tc>
                  <a:txBody>
                    <a:bodyPr/>
                    <a:lstStyle/>
                    <a:p>
                      <a:pPr algn="ctr"/>
                      <a:r>
                        <a:rPr lang="en-GB" sz="2200" smtClean="0">
                          <a:latin typeface="Arial" panose="020B0604020202020204" pitchFamily="34" charset="0"/>
                          <a:cs typeface="Arial" panose="020B0604020202020204" pitchFamily="34" charset="0"/>
                        </a:rPr>
                        <a:t>Lớn</a:t>
                      </a:r>
                      <a:r>
                        <a:rPr lang="en-GB" sz="2200" baseline="0" smtClean="0">
                          <a:latin typeface="Arial" panose="020B0604020202020204" pitchFamily="34" charset="0"/>
                          <a:cs typeface="Arial" panose="020B0604020202020204" pitchFamily="34" charset="0"/>
                        </a:rPr>
                        <a:t> lên</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Sinh sản</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Vận</a:t>
                      </a:r>
                      <a:r>
                        <a:rPr lang="en-GB" sz="2200" baseline="0" smtClean="0">
                          <a:latin typeface="Arial" panose="020B0604020202020204" pitchFamily="34" charset="0"/>
                          <a:cs typeface="Arial" panose="020B0604020202020204" pitchFamily="34" charset="0"/>
                        </a:rPr>
                        <a:t> động</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Lấy</a:t>
                      </a:r>
                      <a:r>
                        <a:rPr lang="en-GB" sz="2200" baseline="0" smtClean="0">
                          <a:latin typeface="Arial" panose="020B0604020202020204" pitchFamily="34" charset="0"/>
                          <a:cs typeface="Arial" panose="020B0604020202020204" pitchFamily="34" charset="0"/>
                        </a:rPr>
                        <a:t> các chất cần thiết</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Thải</a:t>
                      </a:r>
                      <a:r>
                        <a:rPr lang="en-GB" sz="2200" baseline="0" smtClean="0">
                          <a:latin typeface="Arial" panose="020B0604020202020204" pitchFamily="34" charset="0"/>
                          <a:cs typeface="Arial" panose="020B0604020202020204" pitchFamily="34" charset="0"/>
                        </a:rPr>
                        <a:t> bỏ chất thải</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Cảm</a:t>
                      </a:r>
                      <a:r>
                        <a:rPr lang="en-GB" sz="2200" baseline="0" smtClean="0">
                          <a:latin typeface="Arial" panose="020B0604020202020204" pitchFamily="34" charset="0"/>
                          <a:cs typeface="Arial" panose="020B0604020202020204" pitchFamily="34" charset="0"/>
                        </a:rPr>
                        <a:t> ứng</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Vật</a:t>
                      </a:r>
                      <a:r>
                        <a:rPr lang="en-GB" sz="2200" baseline="0" smtClean="0">
                          <a:latin typeface="Arial" panose="020B0604020202020204" pitchFamily="34" charset="0"/>
                          <a:cs typeface="Arial" panose="020B0604020202020204" pitchFamily="34" charset="0"/>
                        </a:rPr>
                        <a:t> sống</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latin typeface="Arial" panose="020B0604020202020204" pitchFamily="34" charset="0"/>
                          <a:cs typeface="Arial" panose="020B0604020202020204" pitchFamily="34" charset="0"/>
                        </a:rPr>
                        <a:t>Vật</a:t>
                      </a:r>
                      <a:r>
                        <a:rPr lang="en-GB" sz="2200" baseline="0" smtClean="0">
                          <a:latin typeface="Arial" panose="020B0604020202020204" pitchFamily="34" charset="0"/>
                          <a:cs typeface="Arial" panose="020B0604020202020204" pitchFamily="34" charset="0"/>
                        </a:rPr>
                        <a:t> không sống</a:t>
                      </a:r>
                      <a:endParaRPr lang="en-US"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32866153"/>
                  </a:ext>
                </a:extLst>
              </a:tr>
              <a:tr h="737419">
                <a:tc>
                  <a:txBody>
                    <a:bodyPr/>
                    <a:lstStyle/>
                    <a:p>
                      <a:pPr algn="ctr"/>
                      <a:r>
                        <a:rPr lang="en-GB" sz="2200" smtClean="0">
                          <a:latin typeface="Arial" panose="020B0604020202020204" pitchFamily="34" charset="0"/>
                          <a:cs typeface="Arial" panose="020B0604020202020204" pitchFamily="34" charset="0"/>
                        </a:rPr>
                        <a:t>Con gà</a:t>
                      </a:r>
                      <a:endParaRPr lang="en-US" sz="2200">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GB" sz="2200" smtClean="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75946958"/>
                  </a:ext>
                </a:extLst>
              </a:tr>
              <a:tr h="846020">
                <a:tc>
                  <a:txBody>
                    <a:bodyPr/>
                    <a:lstStyle/>
                    <a:p>
                      <a:pPr algn="ctr"/>
                      <a:endParaRPr lang="en-US" sz="2200">
                        <a:latin typeface="Arial" panose="020B0604020202020204" pitchFamily="34" charset="0"/>
                        <a:cs typeface="Arial" panose="020B0604020202020204" pitchFamily="34" charset="0"/>
                      </a:endParaRPr>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25150913"/>
                  </a:ext>
                </a:extLst>
              </a:tr>
              <a:tr h="846020">
                <a:tc>
                  <a:txBody>
                    <a:bodyPr/>
                    <a:lstStyle/>
                    <a:p>
                      <a:pPr algn="ctr"/>
                      <a:endParaRPr lang="en-US" sz="2200">
                        <a:latin typeface="Arial" panose="020B0604020202020204" pitchFamily="34" charset="0"/>
                        <a:cs typeface="Arial" panose="020B0604020202020204" pitchFamily="34" charset="0"/>
                      </a:endParaRPr>
                    </a:p>
                  </a:txBody>
                  <a:tcPr anchor="ctr"/>
                </a:tc>
                <a:tc>
                  <a:txBody>
                    <a:bodyPr/>
                    <a:lstStyle/>
                    <a:p>
                      <a:pPr algn="ctr"/>
                      <a:endParaRPr lang="en-US" sz="2200">
                        <a:solidFill>
                          <a:srgbClr val="00206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720101"/>
                  </a:ext>
                </a:extLst>
              </a:tr>
              <a:tr h="846020">
                <a:tc>
                  <a:txBody>
                    <a:bodyPr/>
                    <a:lstStyle/>
                    <a:p>
                      <a:pPr algn="ctr"/>
                      <a:endParaRPr lang="en-US" sz="220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smtClean="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00086944"/>
                  </a:ext>
                </a:extLst>
              </a:tr>
            </a:tbl>
          </a:graphicData>
        </a:graphic>
      </p:graphicFrame>
      <p:sp>
        <p:nvSpPr>
          <p:cNvPr id="3" name="Rectangle 2"/>
          <p:cNvSpPr/>
          <p:nvPr/>
        </p:nvSpPr>
        <p:spPr>
          <a:xfrm>
            <a:off x="691243" y="3465560"/>
            <a:ext cx="1754006" cy="430887"/>
          </a:xfrm>
          <a:prstGeom prst="rect">
            <a:avLst/>
          </a:prstGeom>
        </p:spPr>
        <p:txBody>
          <a:bodyPr wrap="none">
            <a:spAutoFit/>
          </a:bodyPr>
          <a:lstStyle/>
          <a:p>
            <a:pPr algn="ctr"/>
            <a:r>
              <a:rPr lang="en-GB" sz="2200">
                <a:latin typeface="Arial" panose="020B0604020202020204" pitchFamily="34" charset="0"/>
                <a:cs typeface="Arial" panose="020B0604020202020204" pitchFamily="34" charset="0"/>
              </a:rPr>
              <a:t>Cây cà chua</a:t>
            </a:r>
            <a:endParaRPr lang="en-US" sz="2200">
              <a:latin typeface="Arial" panose="020B0604020202020204" pitchFamily="34" charset="0"/>
              <a:cs typeface="Arial" panose="020B0604020202020204" pitchFamily="34" charset="0"/>
            </a:endParaRPr>
          </a:p>
        </p:txBody>
      </p:sp>
      <p:sp>
        <p:nvSpPr>
          <p:cNvPr id="4" name="Rectangle 3"/>
          <p:cNvSpPr/>
          <p:nvPr/>
        </p:nvSpPr>
        <p:spPr>
          <a:xfrm>
            <a:off x="934098" y="4288322"/>
            <a:ext cx="1063113" cy="430887"/>
          </a:xfrm>
          <a:prstGeom prst="rect">
            <a:avLst/>
          </a:prstGeom>
        </p:spPr>
        <p:txBody>
          <a:bodyPr wrap="none">
            <a:spAutoFit/>
          </a:bodyPr>
          <a:lstStyle/>
          <a:p>
            <a:pPr algn="ctr"/>
            <a:r>
              <a:rPr lang="en-GB" sz="2200">
                <a:latin typeface="Arial" panose="020B0604020202020204" pitchFamily="34" charset="0"/>
                <a:cs typeface="Arial" panose="020B0604020202020204" pitchFamily="34" charset="0"/>
              </a:rPr>
              <a:t>Đá, sỏi</a:t>
            </a:r>
            <a:endParaRPr lang="en-US" sz="2200">
              <a:latin typeface="Arial" panose="020B0604020202020204" pitchFamily="34" charset="0"/>
              <a:cs typeface="Arial" panose="020B0604020202020204" pitchFamily="34" charset="0"/>
            </a:endParaRPr>
          </a:p>
        </p:txBody>
      </p:sp>
      <p:sp>
        <p:nvSpPr>
          <p:cNvPr id="5" name="Rectangle 4"/>
          <p:cNvSpPr/>
          <p:nvPr/>
        </p:nvSpPr>
        <p:spPr>
          <a:xfrm>
            <a:off x="831505" y="5133974"/>
            <a:ext cx="1268297" cy="430887"/>
          </a:xfrm>
          <a:prstGeom prst="rect">
            <a:avLst/>
          </a:prstGeom>
        </p:spPr>
        <p:txBody>
          <a:bodyPr wrap="none">
            <a:spAutoFit/>
          </a:bodyPr>
          <a:lstStyle/>
          <a:p>
            <a:pPr algn="ctr"/>
            <a:r>
              <a:rPr lang="en-GB" sz="2200">
                <a:latin typeface="Arial" panose="020B0604020202020204" pitchFamily="34" charset="0"/>
                <a:cs typeface="Arial" panose="020B0604020202020204" pitchFamily="34" charset="0"/>
              </a:rPr>
              <a:t>Máy tính</a:t>
            </a:r>
            <a:endParaRPr lang="en-US" sz="2200">
              <a:latin typeface="Arial" panose="020B0604020202020204" pitchFamily="34" charset="0"/>
              <a:cs typeface="Arial" panose="020B0604020202020204" pitchFamily="34" charset="0"/>
            </a:endParaRPr>
          </a:p>
        </p:txBody>
      </p:sp>
      <p:sp>
        <p:nvSpPr>
          <p:cNvPr id="6" name="Rectangle 5"/>
          <p:cNvSpPr/>
          <p:nvPr/>
        </p:nvSpPr>
        <p:spPr>
          <a:xfrm>
            <a:off x="2806477" y="3465560"/>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3799535" y="3465559"/>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4793259" y="3465558"/>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6038831" y="3465557"/>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7454989" y="3465556"/>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8718418" y="3465555"/>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9849143" y="3465555"/>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1099987" y="4355965"/>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11099987" y="5186869"/>
            <a:ext cx="325731" cy="430887"/>
          </a:xfrm>
          <a:prstGeom prst="rect">
            <a:avLst/>
          </a:prstGeom>
        </p:spPr>
        <p:txBody>
          <a:bodyPr wrap="none">
            <a:spAutoFit/>
          </a:bodyPr>
          <a:lstStyle/>
          <a:p>
            <a:pPr algn="ctr"/>
            <a:r>
              <a:rPr lang="en-GB" sz="2200">
                <a:solidFill>
                  <a:srgbClr val="002060"/>
                </a:solidFill>
                <a:latin typeface="Arial" panose="020B0604020202020204" pitchFamily="34" charset="0"/>
                <a:cs typeface="Arial" panose="020B0604020202020204" pitchFamily="34" charset="0"/>
              </a:rPr>
              <a:t>x</a:t>
            </a:r>
            <a:endParaRPr lang="en-US" sz="22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08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6;p29"/>
          <p:cNvSpPr txBox="1">
            <a:spLocks/>
          </p:cNvSpPr>
          <p:nvPr/>
        </p:nvSpPr>
        <p:spPr>
          <a:xfrm>
            <a:off x="3345366" y="648928"/>
            <a:ext cx="5486400" cy="606839"/>
          </a:xfrm>
          <a:prstGeom prst="rect">
            <a:avLst/>
          </a:prstGeom>
        </p:spPr>
        <p:txBody>
          <a:bodyPr spcFirstLastPara="1" wrap="square" lIns="121900" tIns="121900" rIns="121900" bIns="121900" anchor="ctr"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400" b="1" smtClean="0">
                <a:solidFill>
                  <a:schemeClr val="accent5"/>
                </a:solidFill>
                <a:latin typeface="Arial" panose="020B0604020202020204" pitchFamily="34" charset="0"/>
                <a:cs typeface="Arial" panose="020B0604020202020204" pitchFamily="34" charset="0"/>
              </a:rPr>
              <a:t>Phân biệt vật sống và vật không sống</a:t>
            </a:r>
            <a:endParaRPr lang="en-US" sz="2400" b="1">
              <a:solidFill>
                <a:schemeClr val="accent5"/>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3240869"/>
              </p:ext>
            </p:extLst>
          </p:nvPr>
        </p:nvGraphicFramePr>
        <p:xfrm>
          <a:off x="431181" y="2226008"/>
          <a:ext cx="11314769" cy="3443456"/>
        </p:xfrm>
        <a:graphic>
          <a:graphicData uri="http://schemas.openxmlformats.org/drawingml/2006/table">
            <a:tbl>
              <a:tblPr firstRow="1" bandRow="1">
                <a:tableStyleId>{912C8C85-51F0-491E-9774-3900AFEF0FD7}</a:tableStyleId>
              </a:tblPr>
              <a:tblGrid>
                <a:gridCol w="5826937">
                  <a:extLst>
                    <a:ext uri="{9D8B030D-6E8A-4147-A177-3AD203B41FA5}">
                      <a16:colId xmlns:a16="http://schemas.microsoft.com/office/drawing/2014/main" val="3013254880"/>
                    </a:ext>
                  </a:extLst>
                </a:gridCol>
                <a:gridCol w="2320887">
                  <a:extLst>
                    <a:ext uri="{9D8B030D-6E8A-4147-A177-3AD203B41FA5}">
                      <a16:colId xmlns:a16="http://schemas.microsoft.com/office/drawing/2014/main" val="3424249356"/>
                    </a:ext>
                  </a:extLst>
                </a:gridCol>
                <a:gridCol w="3166945">
                  <a:extLst>
                    <a:ext uri="{9D8B030D-6E8A-4147-A177-3AD203B41FA5}">
                      <a16:colId xmlns:a16="http://schemas.microsoft.com/office/drawing/2014/main" val="3069268283"/>
                    </a:ext>
                  </a:extLst>
                </a:gridCol>
              </a:tblGrid>
              <a:tr h="860864">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GB" sz="2400" smtClean="0">
                          <a:latin typeface="Arial" panose="020B0604020202020204" pitchFamily="34" charset="0"/>
                          <a:cs typeface="Arial" panose="020B0604020202020204" pitchFamily="34" charset="0"/>
                        </a:rPr>
                        <a:t>Vật</a:t>
                      </a:r>
                      <a:r>
                        <a:rPr lang="en-GB" sz="2400" baseline="0" smtClean="0">
                          <a:latin typeface="Arial" panose="020B0604020202020204" pitchFamily="34" charset="0"/>
                          <a:cs typeface="Arial" panose="020B0604020202020204" pitchFamily="34" charset="0"/>
                        </a:rPr>
                        <a:t> sống</a:t>
                      </a: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r>
                        <a:rPr lang="en-GB" sz="2400" smtClean="0">
                          <a:latin typeface="Arial" panose="020B0604020202020204" pitchFamily="34" charset="0"/>
                          <a:cs typeface="Arial" panose="020B0604020202020204" pitchFamily="34" charset="0"/>
                        </a:rPr>
                        <a:t>Vật</a:t>
                      </a:r>
                      <a:r>
                        <a:rPr lang="en-GB" sz="2400" baseline="0" smtClean="0">
                          <a:latin typeface="Arial" panose="020B0604020202020204" pitchFamily="34" charset="0"/>
                          <a:cs typeface="Arial" panose="020B0604020202020204" pitchFamily="34" charset="0"/>
                        </a:rPr>
                        <a:t> không sống</a:t>
                      </a:r>
                      <a:endParaRPr lang="en-US" sz="24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316537399"/>
                  </a:ext>
                </a:extLst>
              </a:tr>
              <a:tr h="860864">
                <a:tc>
                  <a:txBody>
                    <a:bodyPr/>
                    <a:lstStyle/>
                    <a:p>
                      <a:pPr algn="l"/>
                      <a:r>
                        <a:rPr lang="en-GB" sz="2400" smtClean="0">
                          <a:latin typeface="Arial" panose="020B0604020202020204" pitchFamily="34" charset="0"/>
                          <a:cs typeface="Arial" panose="020B0604020202020204" pitchFamily="34" charset="0"/>
                        </a:rPr>
                        <a:t>Sự</a:t>
                      </a:r>
                      <a:r>
                        <a:rPr lang="en-GB" sz="2400" baseline="0" smtClean="0">
                          <a:latin typeface="Arial" panose="020B0604020202020204" pitchFamily="34" charset="0"/>
                          <a:cs typeface="Arial" panose="020B0604020202020204" pitchFamily="34" charset="0"/>
                        </a:rPr>
                        <a:t> trao đổi chất với môi trường</a:t>
                      </a: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643238036"/>
                  </a:ext>
                </a:extLst>
              </a:tr>
              <a:tr h="860864">
                <a:tc>
                  <a:txBody>
                    <a:bodyPr/>
                    <a:lstStyle/>
                    <a:p>
                      <a:pPr algn="l"/>
                      <a:r>
                        <a:rPr lang="en-GB" sz="2400" smtClean="0">
                          <a:latin typeface="Arial" panose="020B0604020202020204" pitchFamily="34" charset="0"/>
                          <a:cs typeface="Arial" panose="020B0604020202020204" pitchFamily="34" charset="0"/>
                        </a:rPr>
                        <a:t>Khả</a:t>
                      </a:r>
                      <a:r>
                        <a:rPr lang="en-GB" sz="2400" baseline="0" smtClean="0">
                          <a:latin typeface="Arial" panose="020B0604020202020204" pitchFamily="34" charset="0"/>
                          <a:cs typeface="Arial" panose="020B0604020202020204" pitchFamily="34" charset="0"/>
                        </a:rPr>
                        <a:t> năng sinh trưởng phát triển</a:t>
                      </a: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652924237"/>
                  </a:ext>
                </a:extLst>
              </a:tr>
              <a:tr h="860864">
                <a:tc>
                  <a:txBody>
                    <a:bodyPr/>
                    <a:lstStyle/>
                    <a:p>
                      <a:pPr algn="l"/>
                      <a:r>
                        <a:rPr lang="en-GB" sz="2400" smtClean="0">
                          <a:latin typeface="Arial" panose="020B0604020202020204" pitchFamily="34" charset="0"/>
                          <a:cs typeface="Arial" panose="020B0604020202020204" pitchFamily="34" charset="0"/>
                        </a:rPr>
                        <a:t>Khả</a:t>
                      </a:r>
                      <a:r>
                        <a:rPr lang="en-GB" sz="2400" baseline="0" smtClean="0">
                          <a:latin typeface="Arial" panose="020B0604020202020204" pitchFamily="34" charset="0"/>
                          <a:cs typeface="Arial" panose="020B0604020202020204" pitchFamily="34" charset="0"/>
                        </a:rPr>
                        <a:t> năng sinh sản</a:t>
                      </a: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tc>
                  <a:txBody>
                    <a:bodyPr/>
                    <a:lstStyle/>
                    <a:p>
                      <a:pPr algn="ctr"/>
                      <a:endParaRPr lang="en-US" sz="24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803388893"/>
                  </a:ext>
                </a:extLst>
              </a:tr>
            </a:tbl>
          </a:graphicData>
        </a:graphic>
      </p:graphicFrame>
      <p:sp>
        <p:nvSpPr>
          <p:cNvPr id="4" name="TextBox 3"/>
          <p:cNvSpPr txBox="1"/>
          <p:nvPr/>
        </p:nvSpPr>
        <p:spPr>
          <a:xfrm>
            <a:off x="7181144" y="3366223"/>
            <a:ext cx="1531435" cy="461665"/>
          </a:xfrm>
          <a:prstGeom prst="rect">
            <a:avLst/>
          </a:prstGeom>
          <a:noFill/>
        </p:spPr>
        <p:txBody>
          <a:bodyPr wrap="square" rtlCol="0">
            <a:spAutoFit/>
          </a:bodyPr>
          <a:lstStyle/>
          <a:p>
            <a:pPr defTabSz="1219170">
              <a:buClr>
                <a:srgbClr val="000000"/>
              </a:buClr>
            </a:pPr>
            <a:r>
              <a:rPr lang="en-GB" sz="2400" kern="0">
                <a:solidFill>
                  <a:srgbClr val="FF0000"/>
                </a:solidFill>
                <a:latin typeface="Arial"/>
                <a:cs typeface="Arial"/>
                <a:sym typeface="Arial"/>
              </a:rPr>
              <a:t>Có</a:t>
            </a:r>
            <a:endParaRPr lang="en-US" sz="2400" kern="0">
              <a:solidFill>
                <a:srgbClr val="FF0000"/>
              </a:solidFill>
              <a:latin typeface="Arial"/>
              <a:cs typeface="Arial"/>
              <a:sym typeface="Arial"/>
            </a:endParaRPr>
          </a:p>
        </p:txBody>
      </p:sp>
      <p:sp>
        <p:nvSpPr>
          <p:cNvPr id="5" name="TextBox 4"/>
          <p:cNvSpPr txBox="1"/>
          <p:nvPr/>
        </p:nvSpPr>
        <p:spPr>
          <a:xfrm>
            <a:off x="7181144" y="4175823"/>
            <a:ext cx="1531435" cy="461665"/>
          </a:xfrm>
          <a:prstGeom prst="rect">
            <a:avLst/>
          </a:prstGeom>
          <a:noFill/>
        </p:spPr>
        <p:txBody>
          <a:bodyPr wrap="square" rtlCol="0">
            <a:spAutoFit/>
          </a:bodyPr>
          <a:lstStyle/>
          <a:p>
            <a:pPr defTabSz="1219170">
              <a:buClr>
                <a:srgbClr val="000000"/>
              </a:buClr>
            </a:pPr>
            <a:r>
              <a:rPr lang="en-GB" sz="2400" kern="0">
                <a:solidFill>
                  <a:srgbClr val="FF0000"/>
                </a:solidFill>
                <a:latin typeface="Arial"/>
                <a:cs typeface="Arial"/>
                <a:sym typeface="Arial"/>
              </a:rPr>
              <a:t>Có</a:t>
            </a:r>
            <a:endParaRPr lang="en-US" sz="2400" kern="0">
              <a:solidFill>
                <a:srgbClr val="FF0000"/>
              </a:solidFill>
              <a:latin typeface="Arial"/>
              <a:cs typeface="Arial"/>
              <a:sym typeface="Arial"/>
            </a:endParaRPr>
          </a:p>
        </p:txBody>
      </p:sp>
      <p:sp>
        <p:nvSpPr>
          <p:cNvPr id="6" name="TextBox 5"/>
          <p:cNvSpPr txBox="1"/>
          <p:nvPr/>
        </p:nvSpPr>
        <p:spPr>
          <a:xfrm>
            <a:off x="7181144" y="5187344"/>
            <a:ext cx="1531435" cy="461665"/>
          </a:xfrm>
          <a:prstGeom prst="rect">
            <a:avLst/>
          </a:prstGeom>
          <a:noFill/>
        </p:spPr>
        <p:txBody>
          <a:bodyPr wrap="square" rtlCol="0">
            <a:spAutoFit/>
          </a:bodyPr>
          <a:lstStyle/>
          <a:p>
            <a:pPr defTabSz="1219170">
              <a:buClr>
                <a:srgbClr val="000000"/>
              </a:buClr>
            </a:pPr>
            <a:r>
              <a:rPr lang="en-GB" sz="2400" kern="0">
                <a:solidFill>
                  <a:srgbClr val="FF0000"/>
                </a:solidFill>
                <a:latin typeface="Arial"/>
                <a:cs typeface="Arial"/>
                <a:sym typeface="Arial"/>
              </a:rPr>
              <a:t>Có</a:t>
            </a:r>
            <a:endParaRPr lang="en-US" sz="2400" kern="0">
              <a:solidFill>
                <a:srgbClr val="FF0000"/>
              </a:solidFill>
              <a:latin typeface="Arial"/>
              <a:cs typeface="Arial"/>
              <a:sym typeface="Arial"/>
            </a:endParaRPr>
          </a:p>
        </p:txBody>
      </p:sp>
      <p:sp>
        <p:nvSpPr>
          <p:cNvPr id="7" name="TextBox 6"/>
          <p:cNvSpPr txBox="1"/>
          <p:nvPr/>
        </p:nvSpPr>
        <p:spPr>
          <a:xfrm>
            <a:off x="9753361" y="3366221"/>
            <a:ext cx="1531435" cy="461665"/>
          </a:xfrm>
          <a:prstGeom prst="rect">
            <a:avLst/>
          </a:prstGeom>
          <a:noFill/>
        </p:spPr>
        <p:txBody>
          <a:bodyPr wrap="square" rtlCol="0">
            <a:spAutoFit/>
          </a:bodyPr>
          <a:lstStyle/>
          <a:p>
            <a:pPr defTabSz="1219170">
              <a:buClr>
                <a:srgbClr val="000000"/>
              </a:buClr>
            </a:pPr>
            <a:r>
              <a:rPr lang="en-GB" sz="2400" kern="0">
                <a:solidFill>
                  <a:srgbClr val="FF0000"/>
                </a:solidFill>
                <a:latin typeface="Arial"/>
                <a:cs typeface="Arial"/>
                <a:sym typeface="Arial"/>
              </a:rPr>
              <a:t>Không</a:t>
            </a:r>
            <a:endParaRPr lang="en-US" sz="2400" kern="0">
              <a:solidFill>
                <a:srgbClr val="FF0000"/>
              </a:solidFill>
              <a:latin typeface="Arial"/>
              <a:cs typeface="Arial"/>
              <a:sym typeface="Arial"/>
            </a:endParaRPr>
          </a:p>
        </p:txBody>
      </p:sp>
      <p:sp>
        <p:nvSpPr>
          <p:cNvPr id="8" name="TextBox 7"/>
          <p:cNvSpPr txBox="1"/>
          <p:nvPr/>
        </p:nvSpPr>
        <p:spPr>
          <a:xfrm>
            <a:off x="9753361" y="4224144"/>
            <a:ext cx="1531435" cy="461665"/>
          </a:xfrm>
          <a:prstGeom prst="rect">
            <a:avLst/>
          </a:prstGeom>
          <a:noFill/>
        </p:spPr>
        <p:txBody>
          <a:bodyPr wrap="square" rtlCol="0">
            <a:spAutoFit/>
          </a:bodyPr>
          <a:lstStyle/>
          <a:p>
            <a:pPr defTabSz="1219170">
              <a:buClr>
                <a:srgbClr val="000000"/>
              </a:buClr>
            </a:pPr>
            <a:r>
              <a:rPr lang="en-GB" sz="2400" kern="0">
                <a:solidFill>
                  <a:srgbClr val="FF0000"/>
                </a:solidFill>
                <a:latin typeface="Arial"/>
                <a:cs typeface="Arial"/>
                <a:sym typeface="Arial"/>
              </a:rPr>
              <a:t>Không</a:t>
            </a:r>
            <a:endParaRPr lang="en-US" sz="2400" kern="0">
              <a:solidFill>
                <a:srgbClr val="FF0000"/>
              </a:solidFill>
              <a:latin typeface="Arial"/>
              <a:cs typeface="Arial"/>
              <a:sym typeface="Arial"/>
            </a:endParaRPr>
          </a:p>
        </p:txBody>
      </p:sp>
      <p:sp>
        <p:nvSpPr>
          <p:cNvPr id="9" name="TextBox 8"/>
          <p:cNvSpPr txBox="1"/>
          <p:nvPr/>
        </p:nvSpPr>
        <p:spPr>
          <a:xfrm>
            <a:off x="9753361" y="5104124"/>
            <a:ext cx="1531435" cy="461665"/>
          </a:xfrm>
          <a:prstGeom prst="rect">
            <a:avLst/>
          </a:prstGeom>
          <a:noFill/>
        </p:spPr>
        <p:txBody>
          <a:bodyPr wrap="square" rtlCol="0">
            <a:spAutoFit/>
          </a:bodyPr>
          <a:lstStyle/>
          <a:p>
            <a:pPr defTabSz="1219170">
              <a:buClr>
                <a:srgbClr val="000000"/>
              </a:buClr>
            </a:pPr>
            <a:r>
              <a:rPr lang="en-GB" sz="2400" kern="0">
                <a:solidFill>
                  <a:srgbClr val="FF0000"/>
                </a:solidFill>
                <a:latin typeface="Arial"/>
                <a:cs typeface="Arial"/>
                <a:sym typeface="Arial"/>
              </a:rPr>
              <a:t>Không</a:t>
            </a:r>
            <a:endParaRPr lang="en-US" sz="2400" kern="0">
              <a:solidFill>
                <a:srgbClr val="FF0000"/>
              </a:solidFill>
              <a:latin typeface="Arial"/>
              <a:cs typeface="Arial"/>
              <a:sym typeface="Arial"/>
            </a:endParaRPr>
          </a:p>
        </p:txBody>
      </p:sp>
    </p:spTree>
    <p:extLst>
      <p:ext uri="{BB962C8B-B14F-4D97-AF65-F5344CB8AC3E}">
        <p14:creationId xmlns:p14="http://schemas.microsoft.com/office/powerpoint/2010/main" val="338491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99;p30"/>
          <p:cNvSpPr txBox="1">
            <a:spLocks/>
          </p:cNvSpPr>
          <p:nvPr/>
        </p:nvSpPr>
        <p:spPr>
          <a:xfrm>
            <a:off x="3775345" y="816527"/>
            <a:ext cx="4233605" cy="396300"/>
          </a:xfrm>
          <a:prstGeom prst="rect">
            <a:avLst/>
          </a:prstGeom>
        </p:spPr>
        <p:txBody>
          <a:bodyPr spcFirstLastPara="1" wrap="square" lIns="0" tIns="0" rIns="0" bIns="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Bef>
                <a:spcPts val="0"/>
              </a:spcBef>
            </a:pPr>
            <a:r>
              <a:rPr lang="en-US" sz="3000" b="1" smtClean="0">
                <a:solidFill>
                  <a:schemeClr val="accent5"/>
                </a:solidFill>
                <a:latin typeface="Arial" panose="020B0604020202020204" pitchFamily="34" charset="0"/>
                <a:cs typeface="Arial" panose="020B0604020202020204" pitchFamily="34" charset="0"/>
              </a:rPr>
              <a:t>LUYỆN TẬP</a:t>
            </a:r>
            <a:endParaRPr lang="en-US" sz="3000" b="1">
              <a:solidFill>
                <a:schemeClr val="accent5"/>
              </a:solidFill>
              <a:latin typeface="Arial" panose="020B0604020202020204" pitchFamily="34" charset="0"/>
              <a:cs typeface="Arial" panose="020B0604020202020204" pitchFamily="34" charset="0"/>
            </a:endParaRPr>
          </a:p>
        </p:txBody>
      </p:sp>
      <p:grpSp>
        <p:nvGrpSpPr>
          <p:cNvPr id="5" name="Google Shape;1301;p49"/>
          <p:cNvGrpSpPr/>
          <p:nvPr/>
        </p:nvGrpSpPr>
        <p:grpSpPr>
          <a:xfrm>
            <a:off x="3537707" y="560439"/>
            <a:ext cx="950557" cy="788552"/>
            <a:chOff x="8095060" y="5664590"/>
            <a:chExt cx="497404" cy="594389"/>
          </a:xfrm>
        </p:grpSpPr>
        <p:grpSp>
          <p:nvGrpSpPr>
            <p:cNvPr id="6" name="Google Shape;1302;p49"/>
            <p:cNvGrpSpPr/>
            <p:nvPr/>
          </p:nvGrpSpPr>
          <p:grpSpPr>
            <a:xfrm>
              <a:off x="8095060" y="5969027"/>
              <a:ext cx="497404" cy="289951"/>
              <a:chOff x="8095060" y="5969027"/>
              <a:chExt cx="497404" cy="289951"/>
            </a:xfrm>
          </p:grpSpPr>
          <p:sp>
            <p:nvSpPr>
              <p:cNvPr id="19" name="Google Shape;1303;p49"/>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0" name="Google Shape;1304;p49"/>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1" name="Google Shape;1305;p49"/>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7" name="Google Shape;1306;p49"/>
            <p:cNvGrpSpPr/>
            <p:nvPr/>
          </p:nvGrpSpPr>
          <p:grpSpPr>
            <a:xfrm>
              <a:off x="8095060" y="5867832"/>
              <a:ext cx="497404" cy="289312"/>
              <a:chOff x="8095060" y="5867832"/>
              <a:chExt cx="497404" cy="289312"/>
            </a:xfrm>
          </p:grpSpPr>
          <p:sp>
            <p:nvSpPr>
              <p:cNvPr id="16" name="Google Shape;1307;p49"/>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7" name="Google Shape;1308;p49"/>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8" name="Google Shape;1309;p49"/>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 name="Google Shape;1310;p49"/>
            <p:cNvGrpSpPr/>
            <p:nvPr/>
          </p:nvGrpSpPr>
          <p:grpSpPr>
            <a:xfrm>
              <a:off x="8095060" y="5765998"/>
              <a:ext cx="497404" cy="289312"/>
              <a:chOff x="8095060" y="5765998"/>
              <a:chExt cx="497404" cy="289312"/>
            </a:xfrm>
          </p:grpSpPr>
          <p:sp>
            <p:nvSpPr>
              <p:cNvPr id="13" name="Google Shape;1311;p49"/>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1312;p49"/>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313;p49"/>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 name="Google Shape;1314;p49"/>
            <p:cNvGrpSpPr/>
            <p:nvPr/>
          </p:nvGrpSpPr>
          <p:grpSpPr>
            <a:xfrm>
              <a:off x="8095060" y="5664590"/>
              <a:ext cx="497404" cy="290164"/>
              <a:chOff x="8095060" y="5664590"/>
              <a:chExt cx="497404" cy="290164"/>
            </a:xfrm>
          </p:grpSpPr>
          <p:sp>
            <p:nvSpPr>
              <p:cNvPr id="10" name="Google Shape;1315;p49"/>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316;p49"/>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317;p49"/>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
        <p:nvSpPr>
          <p:cNvPr id="22" name="Rectangle 21"/>
          <p:cNvSpPr/>
          <p:nvPr/>
        </p:nvSpPr>
        <p:spPr>
          <a:xfrm>
            <a:off x="1105567" y="1838545"/>
            <a:ext cx="9723336" cy="1192058"/>
          </a:xfrm>
          <a:prstGeom prst="rect">
            <a:avLst/>
          </a:prstGeom>
        </p:spPr>
        <p:txBody>
          <a:bodyPr wrap="square">
            <a:spAutoFit/>
          </a:bodyPr>
          <a:lstStyle/>
          <a:p>
            <a:pPr algn="just">
              <a:lnSpc>
                <a:spcPct val="135000"/>
              </a:lnSpc>
              <a:spcBef>
                <a:spcPts val="600"/>
              </a:spcBef>
              <a:spcAft>
                <a:spcPts val="600"/>
              </a:spcAft>
            </a:pPr>
            <a:r>
              <a:rPr lang="en-US" sz="2800" b="1" smtClean="0">
                <a:latin typeface="Arial" panose="020B0604020202020204" pitchFamily="34" charset="0"/>
                <a:cs typeface="Arial" panose="020B0604020202020204" pitchFamily="34" charset="0"/>
              </a:rPr>
              <a:t>Câu 1: </a:t>
            </a:r>
            <a:r>
              <a:rPr lang="en-GB" sz="2800" smtClean="0">
                <a:latin typeface="Arial" panose="020B0604020202020204" pitchFamily="34" charset="0"/>
                <a:cs typeface="Arial" panose="020B0604020202020204" pitchFamily="34" charset="0"/>
              </a:rPr>
              <a:t>Người chuyên nghiên cứu khoa học tự nhiên được gọi là</a:t>
            </a:r>
            <a:endParaRPr lang="en-US" sz="2800">
              <a:latin typeface="Arial" panose="020B0604020202020204" pitchFamily="34" charset="0"/>
              <a:cs typeface="Arial" panose="020B0604020202020204" pitchFamily="34" charset="0"/>
            </a:endParaRPr>
          </a:p>
        </p:txBody>
      </p:sp>
      <p:sp>
        <p:nvSpPr>
          <p:cNvPr id="23" name="Rectangle 22"/>
          <p:cNvSpPr/>
          <p:nvPr/>
        </p:nvSpPr>
        <p:spPr>
          <a:xfrm>
            <a:off x="3540268" y="3344795"/>
            <a:ext cx="7288635" cy="2817118"/>
          </a:xfrm>
          <a:prstGeom prst="rect">
            <a:avLst/>
          </a:prstGeom>
        </p:spPr>
        <p:txBody>
          <a:bodyPr wrap="square">
            <a:spAutoFit/>
          </a:bodyPr>
          <a:lstStyle/>
          <a:p>
            <a:pPr>
              <a:lnSpc>
                <a:spcPct val="135000"/>
              </a:lnSpc>
              <a:spcBef>
                <a:spcPts val="600"/>
              </a:spcBef>
              <a:spcAft>
                <a:spcPts val="600"/>
              </a:spcAft>
            </a:pPr>
            <a:r>
              <a:rPr lang="vi-VN" sz="2800" b="1">
                <a:solidFill>
                  <a:schemeClr val="accent5"/>
                </a:solidFill>
                <a:latin typeface="Arial" panose="020B0604020202020204" pitchFamily="34" charset="0"/>
                <a:cs typeface="Arial" panose="020B0604020202020204" pitchFamily="34" charset="0"/>
              </a:rPr>
              <a:t>A. </a:t>
            </a:r>
            <a:r>
              <a:rPr lang="en-GB" sz="2800" b="1" smtClean="0">
                <a:solidFill>
                  <a:schemeClr val="accent5"/>
                </a:solidFill>
                <a:latin typeface="Arial" panose="020B0604020202020204" pitchFamily="34" charset="0"/>
                <a:cs typeface="Arial" panose="020B0604020202020204" pitchFamily="34" charset="0"/>
              </a:rPr>
              <a:t>nhà sinh học.</a:t>
            </a:r>
            <a:endParaRPr lang="vi-VN" sz="28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800" b="1">
                <a:solidFill>
                  <a:schemeClr val="accent5"/>
                </a:solidFill>
                <a:latin typeface="Arial" panose="020B0604020202020204" pitchFamily="34" charset="0"/>
                <a:cs typeface="Arial" panose="020B0604020202020204" pitchFamily="34" charset="0"/>
              </a:rPr>
              <a:t>B. </a:t>
            </a:r>
            <a:r>
              <a:rPr lang="en-GB" sz="2800" b="1" smtClean="0">
                <a:solidFill>
                  <a:schemeClr val="accent5"/>
                </a:solidFill>
                <a:latin typeface="Arial" panose="020B0604020202020204" pitchFamily="34" charset="0"/>
                <a:cs typeface="Arial" panose="020B0604020202020204" pitchFamily="34" charset="0"/>
              </a:rPr>
              <a:t>kĩ thuật viên</a:t>
            </a:r>
            <a:r>
              <a:rPr lang="vi-VN" sz="2800" b="1" smtClean="0">
                <a:solidFill>
                  <a:schemeClr val="accent5"/>
                </a:solidFill>
                <a:latin typeface="Arial" panose="020B0604020202020204" pitchFamily="34" charset="0"/>
                <a:cs typeface="Arial" panose="020B0604020202020204" pitchFamily="34" charset="0"/>
              </a:rPr>
              <a:t>.</a:t>
            </a:r>
            <a:endParaRPr lang="vi-VN" sz="28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800" b="1">
                <a:solidFill>
                  <a:schemeClr val="accent5"/>
                </a:solidFill>
                <a:latin typeface="Arial" panose="020B0604020202020204" pitchFamily="34" charset="0"/>
                <a:cs typeface="Arial" panose="020B0604020202020204" pitchFamily="34" charset="0"/>
              </a:rPr>
              <a:t>C. </a:t>
            </a:r>
            <a:r>
              <a:rPr lang="en-GB" sz="2800" b="1" smtClean="0">
                <a:solidFill>
                  <a:schemeClr val="accent5"/>
                </a:solidFill>
                <a:latin typeface="Arial" panose="020B0604020202020204" pitchFamily="34" charset="0"/>
                <a:cs typeface="Arial" panose="020B0604020202020204" pitchFamily="34" charset="0"/>
              </a:rPr>
              <a:t>nhà khoa học</a:t>
            </a:r>
            <a:r>
              <a:rPr lang="vi-VN" sz="2800" b="1" smtClean="0">
                <a:solidFill>
                  <a:schemeClr val="accent5"/>
                </a:solidFill>
                <a:latin typeface="Arial" panose="020B0604020202020204" pitchFamily="34" charset="0"/>
                <a:cs typeface="Arial" panose="020B0604020202020204" pitchFamily="34" charset="0"/>
              </a:rPr>
              <a:t>.</a:t>
            </a:r>
            <a:endParaRPr lang="vi-VN" sz="28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800" b="1">
                <a:solidFill>
                  <a:schemeClr val="accent5"/>
                </a:solidFill>
                <a:latin typeface="Arial" panose="020B0604020202020204" pitchFamily="34" charset="0"/>
                <a:cs typeface="Arial" panose="020B0604020202020204" pitchFamily="34" charset="0"/>
              </a:rPr>
              <a:t>D. </a:t>
            </a:r>
            <a:r>
              <a:rPr lang="en-GB" sz="2800" b="1" smtClean="0">
                <a:solidFill>
                  <a:schemeClr val="accent5"/>
                </a:solidFill>
                <a:latin typeface="Arial" panose="020B0604020202020204" pitchFamily="34" charset="0"/>
                <a:cs typeface="Arial" panose="020B0604020202020204" pitchFamily="34" charset="0"/>
              </a:rPr>
              <a:t>nghiên cứu viên</a:t>
            </a:r>
            <a:r>
              <a:rPr lang="vi-VN" sz="2800" b="1" smtClean="0">
                <a:solidFill>
                  <a:schemeClr val="accent5"/>
                </a:solidFill>
                <a:latin typeface="Arial" panose="020B0604020202020204" pitchFamily="34" charset="0"/>
                <a:cs typeface="Arial" panose="020B0604020202020204" pitchFamily="34" charset="0"/>
              </a:rPr>
              <a:t>.</a:t>
            </a:r>
            <a:endParaRPr lang="vi-VN" sz="2800" b="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54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heel(1)">
                                      <p:cBhvr>
                                        <p:cTn id="11" dur="20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wheel(1)">
                                      <p:cBhvr>
                                        <p:cTn id="16" dur="2000"/>
                                        <p:tgtEl>
                                          <p:spTgt spid="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wheel(1)">
                                      <p:cBhvr>
                                        <p:cTn id="21" dur="2000"/>
                                        <p:tgtEl>
                                          <p:spTgt spid="2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wheel(1)">
                                      <p:cBhvr>
                                        <p:cTn id="26" dur="2000"/>
                                        <p:tgtEl>
                                          <p:spTgt spid="2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2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9812" y="583095"/>
            <a:ext cx="9723336" cy="1113510"/>
          </a:xfrm>
          <a:prstGeom prst="rect">
            <a:avLst/>
          </a:prstGeom>
        </p:spPr>
        <p:txBody>
          <a:bodyPr wrap="square">
            <a:spAutoFit/>
          </a:bodyPr>
          <a:lstStyle/>
          <a:p>
            <a:pPr algn="just">
              <a:lnSpc>
                <a:spcPct val="135000"/>
              </a:lnSpc>
              <a:spcBef>
                <a:spcPts val="600"/>
              </a:spcBef>
              <a:spcAft>
                <a:spcPts val="600"/>
              </a:spcAft>
            </a:pPr>
            <a:r>
              <a:rPr lang="en-US" sz="2600" b="1" smtClean="0">
                <a:latin typeface="Arial" panose="020B0604020202020204" pitchFamily="34" charset="0"/>
                <a:cs typeface="Arial" panose="020B0604020202020204" pitchFamily="34" charset="0"/>
              </a:rPr>
              <a:t>Câu 2: </a:t>
            </a:r>
            <a:r>
              <a:rPr lang="vi-VN" sz="2600">
                <a:latin typeface="Arial" panose="020B0604020202020204" pitchFamily="34" charset="0"/>
                <a:cs typeface="Arial" panose="020B0604020202020204" pitchFamily="34" charset="0"/>
              </a:rPr>
              <a:t>Đối tượng nghiên cứu nào sau đây là của khoa học tự nhiên?</a:t>
            </a:r>
            <a:endParaRPr lang="en-US" sz="2600">
              <a:latin typeface="Arial" panose="020B0604020202020204" pitchFamily="34" charset="0"/>
              <a:cs typeface="Arial" panose="020B0604020202020204" pitchFamily="34" charset="0"/>
            </a:endParaRPr>
          </a:p>
        </p:txBody>
      </p:sp>
      <p:sp>
        <p:nvSpPr>
          <p:cNvPr id="5" name="Rectangle 4"/>
          <p:cNvSpPr/>
          <p:nvPr/>
        </p:nvSpPr>
        <p:spPr>
          <a:xfrm>
            <a:off x="2367162" y="2464992"/>
            <a:ext cx="7288635" cy="3254737"/>
          </a:xfrm>
          <a:prstGeom prst="rect">
            <a:avLst/>
          </a:prstGeom>
        </p:spPr>
        <p:txBody>
          <a:bodyPr wrap="square">
            <a:spAutoFit/>
          </a:bodyPr>
          <a:lstStyle/>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A. Nghiên cứu về tâm lí của vận động viên bóng đá.</a:t>
            </a: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B. Nghiên cứu về lịch sử hình thành vũ trụ.</a:t>
            </a: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C. Nghiên cứu về ngoại ngữ.</a:t>
            </a: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D. Nghiên cứu về luật đi đường.</a:t>
            </a:r>
          </a:p>
        </p:txBody>
      </p:sp>
    </p:spTree>
    <p:extLst>
      <p:ext uri="{BB962C8B-B14F-4D97-AF65-F5344CB8AC3E}">
        <p14:creationId xmlns:p14="http://schemas.microsoft.com/office/powerpoint/2010/main" val="20685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1" end="1"/>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9088" y="597843"/>
            <a:ext cx="9424782" cy="1172629"/>
          </a:xfrm>
          <a:prstGeom prst="rect">
            <a:avLst/>
          </a:prstGeom>
        </p:spPr>
        <p:txBody>
          <a:bodyPr wrap="square">
            <a:spAutoFit/>
          </a:bodyPr>
          <a:lstStyle/>
          <a:p>
            <a:pPr algn="just">
              <a:lnSpc>
                <a:spcPct val="135000"/>
              </a:lnSpc>
              <a:spcBef>
                <a:spcPts val="600"/>
              </a:spcBef>
              <a:spcAft>
                <a:spcPts val="600"/>
              </a:spcAft>
            </a:pPr>
            <a:r>
              <a:rPr lang="en-US" sz="2600" b="1" smtClean="0">
                <a:latin typeface="Arial" panose="020B0604020202020204" pitchFamily="34" charset="0"/>
                <a:cs typeface="Arial" panose="020B0604020202020204" pitchFamily="34" charset="0"/>
              </a:rPr>
              <a:t>Câu 3: </a:t>
            </a:r>
            <a:r>
              <a:rPr lang="en-GB" sz="2600" smtClean="0">
                <a:latin typeface="Arial" panose="020B0604020202020204" pitchFamily="34" charset="0"/>
                <a:cs typeface="Arial" panose="020B0604020202020204" pitchFamily="34" charset="0"/>
              </a:rPr>
              <a:t>Ý nào dưới đây không phải là vai trò của KHTN trong đời sống?</a:t>
            </a:r>
            <a:endParaRPr lang="en-US" sz="2600">
              <a:latin typeface="Arial" panose="020B0604020202020204" pitchFamily="34" charset="0"/>
              <a:cs typeface="Arial" panose="020B0604020202020204" pitchFamily="34" charset="0"/>
            </a:endParaRPr>
          </a:p>
        </p:txBody>
      </p:sp>
      <p:sp>
        <p:nvSpPr>
          <p:cNvPr id="5" name="Rectangle 4"/>
          <p:cNvSpPr/>
          <p:nvPr/>
        </p:nvSpPr>
        <p:spPr>
          <a:xfrm>
            <a:off x="1705277" y="2759959"/>
            <a:ext cx="9018593" cy="2714589"/>
          </a:xfrm>
          <a:prstGeom prst="rect">
            <a:avLst/>
          </a:prstGeom>
        </p:spPr>
        <p:txBody>
          <a:bodyPr wrap="square">
            <a:spAutoFit/>
          </a:bodyPr>
          <a:lstStyle/>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A. </a:t>
            </a:r>
            <a:r>
              <a:rPr lang="en-GB" sz="2600" b="1" smtClean="0">
                <a:solidFill>
                  <a:schemeClr val="accent5"/>
                </a:solidFill>
                <a:latin typeface="Arial" panose="020B0604020202020204" pitchFamily="34" charset="0"/>
                <a:cs typeface="Arial" panose="020B0604020202020204" pitchFamily="34" charset="0"/>
              </a:rPr>
              <a:t>Mở rộng sản xuất, phát triển kinh tế</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B. </a:t>
            </a:r>
            <a:r>
              <a:rPr lang="en-GB" sz="2600" b="1" smtClean="0">
                <a:solidFill>
                  <a:schemeClr val="accent5"/>
                </a:solidFill>
                <a:latin typeface="Arial" panose="020B0604020202020204" pitchFamily="34" charset="0"/>
                <a:cs typeface="Arial" panose="020B0604020202020204" pitchFamily="34" charset="0"/>
              </a:rPr>
              <a:t>Bảo vệ môi trường, ứng phó với biến đổi khí  hậu</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C. </a:t>
            </a:r>
            <a:r>
              <a:rPr lang="en-GB" sz="2600" b="1" smtClean="0">
                <a:solidFill>
                  <a:schemeClr val="accent5"/>
                </a:solidFill>
                <a:latin typeface="Arial" panose="020B0604020202020204" pitchFamily="34" charset="0"/>
                <a:cs typeface="Arial" panose="020B0604020202020204" pitchFamily="34" charset="0"/>
              </a:rPr>
              <a:t>Bảo vệ sức khỏe và cuộc sống của con người</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D. </a:t>
            </a:r>
            <a:r>
              <a:rPr lang="en-GB" sz="2600" b="1" smtClean="0">
                <a:solidFill>
                  <a:schemeClr val="accent5"/>
                </a:solidFill>
                <a:latin typeface="Arial" panose="020B0604020202020204" pitchFamily="34" charset="0"/>
                <a:cs typeface="Arial" panose="020B0604020202020204" pitchFamily="34" charset="0"/>
              </a:rPr>
              <a:t>Định hướng tư tưởng, phát triển hệ thống chính trị</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08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1453" y="873888"/>
            <a:ext cx="9846240" cy="632481"/>
          </a:xfrm>
          <a:prstGeom prst="rect">
            <a:avLst/>
          </a:prstGeom>
        </p:spPr>
        <p:txBody>
          <a:bodyPr wrap="square">
            <a:spAutoFit/>
          </a:bodyPr>
          <a:lstStyle/>
          <a:p>
            <a:pPr algn="just">
              <a:lnSpc>
                <a:spcPct val="135000"/>
              </a:lnSpc>
              <a:spcBef>
                <a:spcPts val="600"/>
              </a:spcBef>
              <a:spcAft>
                <a:spcPts val="600"/>
              </a:spcAft>
            </a:pPr>
            <a:r>
              <a:rPr lang="en-US" sz="2600" b="1" smtClean="0">
                <a:latin typeface="Arial" panose="020B0604020202020204" pitchFamily="34" charset="0"/>
                <a:cs typeface="Arial" panose="020B0604020202020204" pitchFamily="34" charset="0"/>
              </a:rPr>
              <a:t>Câu 4: </a:t>
            </a:r>
            <a:r>
              <a:rPr lang="en-GB" sz="2600" smtClean="0">
                <a:latin typeface="Arial" panose="020B0604020202020204" pitchFamily="34" charset="0"/>
                <a:cs typeface="Arial" panose="020B0604020202020204" pitchFamily="34" charset="0"/>
              </a:rPr>
              <a:t>Vật nào dưới đây là vật sống?</a:t>
            </a:r>
            <a:endParaRPr lang="en-US" sz="2600">
              <a:latin typeface="Arial" panose="020B0604020202020204" pitchFamily="34" charset="0"/>
              <a:cs typeface="Arial" panose="020B0604020202020204" pitchFamily="34" charset="0"/>
            </a:endParaRPr>
          </a:p>
        </p:txBody>
      </p:sp>
      <p:sp>
        <p:nvSpPr>
          <p:cNvPr id="5" name="Rectangle 4"/>
          <p:cNvSpPr/>
          <p:nvPr/>
        </p:nvSpPr>
        <p:spPr>
          <a:xfrm>
            <a:off x="2895722" y="2639189"/>
            <a:ext cx="5558165" cy="2714589"/>
          </a:xfrm>
          <a:prstGeom prst="rect">
            <a:avLst/>
          </a:prstGeom>
        </p:spPr>
        <p:txBody>
          <a:bodyPr wrap="square">
            <a:spAutoFit/>
          </a:bodyPr>
          <a:lstStyle/>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A. </a:t>
            </a:r>
            <a:r>
              <a:rPr lang="en-GB" sz="2600" b="1" smtClean="0">
                <a:solidFill>
                  <a:schemeClr val="accent5"/>
                </a:solidFill>
                <a:latin typeface="Arial" panose="020B0604020202020204" pitchFamily="34" charset="0"/>
                <a:cs typeface="Arial" panose="020B0604020202020204" pitchFamily="34" charset="0"/>
              </a:rPr>
              <a:t>Vi khuẩn</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B. </a:t>
            </a:r>
            <a:r>
              <a:rPr lang="en-GB" sz="2600" b="1" smtClean="0">
                <a:solidFill>
                  <a:schemeClr val="accent5"/>
                </a:solidFill>
                <a:latin typeface="Arial" panose="020B0604020202020204" pitchFamily="34" charset="0"/>
                <a:cs typeface="Arial" panose="020B0604020202020204" pitchFamily="34" charset="0"/>
              </a:rPr>
              <a:t>Cành gỗ mục</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C. </a:t>
            </a:r>
            <a:r>
              <a:rPr lang="en-GB" sz="2600" b="1" smtClean="0">
                <a:solidFill>
                  <a:schemeClr val="accent5"/>
                </a:solidFill>
                <a:latin typeface="Arial" panose="020B0604020202020204" pitchFamily="34" charset="0"/>
                <a:cs typeface="Arial" panose="020B0604020202020204" pitchFamily="34" charset="0"/>
              </a:rPr>
              <a:t>Hòn dá</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D. </a:t>
            </a:r>
            <a:r>
              <a:rPr lang="en-GB" sz="2600" b="1" smtClean="0">
                <a:solidFill>
                  <a:schemeClr val="accent5"/>
                </a:solidFill>
                <a:latin typeface="Arial" panose="020B0604020202020204" pitchFamily="34" charset="0"/>
                <a:cs typeface="Arial" panose="020B0604020202020204" pitchFamily="34" charset="0"/>
              </a:rPr>
              <a:t>Cái bàn</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43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1453" y="873888"/>
            <a:ext cx="9846240" cy="632481"/>
          </a:xfrm>
          <a:prstGeom prst="rect">
            <a:avLst/>
          </a:prstGeom>
        </p:spPr>
        <p:txBody>
          <a:bodyPr wrap="square">
            <a:spAutoFit/>
          </a:bodyPr>
          <a:lstStyle/>
          <a:p>
            <a:pPr algn="just">
              <a:lnSpc>
                <a:spcPct val="135000"/>
              </a:lnSpc>
              <a:spcBef>
                <a:spcPts val="600"/>
              </a:spcBef>
              <a:spcAft>
                <a:spcPts val="600"/>
              </a:spcAft>
            </a:pPr>
            <a:r>
              <a:rPr lang="en-US" sz="2600" b="1" smtClean="0">
                <a:latin typeface="Arial" panose="020B0604020202020204" pitchFamily="34" charset="0"/>
                <a:cs typeface="Arial" panose="020B0604020202020204" pitchFamily="34" charset="0"/>
              </a:rPr>
              <a:t>Câu 5: </a:t>
            </a:r>
            <a:r>
              <a:rPr lang="en-GB" sz="2600" smtClean="0">
                <a:latin typeface="Arial" panose="020B0604020202020204" pitchFamily="34" charset="0"/>
                <a:cs typeface="Arial" panose="020B0604020202020204" pitchFamily="34" charset="0"/>
              </a:rPr>
              <a:t>Đặc điểm nào dưới đây là biểu hiện của sinh sản thực vật </a:t>
            </a:r>
            <a:endParaRPr lang="en-US" sz="2600">
              <a:latin typeface="Arial" panose="020B0604020202020204" pitchFamily="34" charset="0"/>
              <a:cs typeface="Arial" panose="020B0604020202020204" pitchFamily="34" charset="0"/>
            </a:endParaRPr>
          </a:p>
        </p:txBody>
      </p:sp>
      <p:sp>
        <p:nvSpPr>
          <p:cNvPr id="5" name="Rectangle 4"/>
          <p:cNvSpPr/>
          <p:nvPr/>
        </p:nvSpPr>
        <p:spPr>
          <a:xfrm>
            <a:off x="2895722" y="2639189"/>
            <a:ext cx="5558165" cy="2714589"/>
          </a:xfrm>
          <a:prstGeom prst="rect">
            <a:avLst/>
          </a:prstGeom>
        </p:spPr>
        <p:txBody>
          <a:bodyPr wrap="square">
            <a:spAutoFit/>
          </a:bodyPr>
          <a:lstStyle/>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A. </a:t>
            </a:r>
            <a:r>
              <a:rPr lang="en-GB" sz="2600" b="1" smtClean="0">
                <a:solidFill>
                  <a:schemeClr val="accent5"/>
                </a:solidFill>
                <a:latin typeface="Arial" panose="020B0604020202020204" pitchFamily="34" charset="0"/>
                <a:cs typeface="Arial" panose="020B0604020202020204" pitchFamily="34" charset="0"/>
              </a:rPr>
              <a:t>Tăng chiều cao</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B. </a:t>
            </a:r>
            <a:r>
              <a:rPr lang="en-GB" sz="2600" b="1" smtClean="0">
                <a:solidFill>
                  <a:schemeClr val="accent5"/>
                </a:solidFill>
                <a:latin typeface="Arial" panose="020B0604020202020204" pitchFamily="34" charset="0"/>
                <a:cs typeface="Arial" panose="020B0604020202020204" pitchFamily="34" charset="0"/>
              </a:rPr>
              <a:t>Tăng trọng lượng cơ thể</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C. </a:t>
            </a:r>
            <a:r>
              <a:rPr lang="en-GB" sz="2600" b="1" smtClean="0">
                <a:solidFill>
                  <a:schemeClr val="accent5"/>
                </a:solidFill>
                <a:latin typeface="Arial" panose="020B0604020202020204" pitchFamily="34" charset="0"/>
                <a:cs typeface="Arial" panose="020B0604020202020204" pitchFamily="34" charset="0"/>
              </a:rPr>
              <a:t>Ra hoa, tạo quả và hạt</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a:p>
            <a:pPr>
              <a:lnSpc>
                <a:spcPct val="135000"/>
              </a:lnSpc>
              <a:spcBef>
                <a:spcPts val="600"/>
              </a:spcBef>
              <a:spcAft>
                <a:spcPts val="600"/>
              </a:spcAft>
            </a:pPr>
            <a:r>
              <a:rPr lang="vi-VN" sz="2600" b="1">
                <a:solidFill>
                  <a:schemeClr val="accent5"/>
                </a:solidFill>
                <a:latin typeface="Arial" panose="020B0604020202020204" pitchFamily="34" charset="0"/>
                <a:cs typeface="Arial" panose="020B0604020202020204" pitchFamily="34" charset="0"/>
              </a:rPr>
              <a:t>D. </a:t>
            </a:r>
            <a:r>
              <a:rPr lang="en-GB" sz="2600" b="1" smtClean="0">
                <a:solidFill>
                  <a:schemeClr val="accent5"/>
                </a:solidFill>
                <a:latin typeface="Arial" panose="020B0604020202020204" pitchFamily="34" charset="0"/>
                <a:cs typeface="Arial" panose="020B0604020202020204" pitchFamily="34" charset="0"/>
              </a:rPr>
              <a:t>Tăng số lượng cành, nhánh</a:t>
            </a:r>
            <a:r>
              <a:rPr lang="vi-VN" sz="2600" b="1" smtClean="0">
                <a:solidFill>
                  <a:schemeClr val="accent5"/>
                </a:solidFill>
                <a:latin typeface="Arial" panose="020B0604020202020204" pitchFamily="34" charset="0"/>
                <a:cs typeface="Arial" panose="020B0604020202020204" pitchFamily="34" charset="0"/>
              </a:rPr>
              <a:t>.</a:t>
            </a:r>
            <a:endParaRPr lang="vi-VN" sz="2600" b="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99;p30"/>
          <p:cNvSpPr txBox="1">
            <a:spLocks/>
          </p:cNvSpPr>
          <p:nvPr/>
        </p:nvSpPr>
        <p:spPr>
          <a:xfrm>
            <a:off x="3775345" y="795614"/>
            <a:ext cx="4233605" cy="396300"/>
          </a:xfrm>
          <a:prstGeom prst="rect">
            <a:avLst/>
          </a:prstGeom>
        </p:spPr>
        <p:txBody>
          <a:bodyPr spcFirstLastPara="1" wrap="square" lIns="0" tIns="0" rIns="0" bIns="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spcBef>
                <a:spcPts val="0"/>
              </a:spcBef>
            </a:pPr>
            <a:r>
              <a:rPr lang="en-US" sz="3000" b="1" smtClean="0">
                <a:solidFill>
                  <a:schemeClr val="accent5"/>
                </a:solidFill>
                <a:latin typeface="Arial" panose="020B0604020202020204" pitchFamily="34" charset="0"/>
                <a:cs typeface="Arial" panose="020B0604020202020204" pitchFamily="34" charset="0"/>
              </a:rPr>
              <a:t>VẬN DỤNG</a:t>
            </a:r>
            <a:endParaRPr lang="en-US" sz="3000" b="1">
              <a:solidFill>
                <a:schemeClr val="accent5"/>
              </a:solidFill>
              <a:latin typeface="Arial" panose="020B0604020202020204" pitchFamily="34" charset="0"/>
              <a:cs typeface="Arial" panose="020B0604020202020204" pitchFamily="34" charset="0"/>
            </a:endParaRPr>
          </a:p>
        </p:txBody>
      </p:sp>
      <p:grpSp>
        <p:nvGrpSpPr>
          <p:cNvPr id="5" name="Google Shape;1301;p49"/>
          <p:cNvGrpSpPr/>
          <p:nvPr/>
        </p:nvGrpSpPr>
        <p:grpSpPr>
          <a:xfrm>
            <a:off x="3537707" y="560439"/>
            <a:ext cx="950557" cy="788552"/>
            <a:chOff x="8095060" y="5664590"/>
            <a:chExt cx="497404" cy="594389"/>
          </a:xfrm>
        </p:grpSpPr>
        <p:grpSp>
          <p:nvGrpSpPr>
            <p:cNvPr id="6" name="Google Shape;1302;p49"/>
            <p:cNvGrpSpPr/>
            <p:nvPr/>
          </p:nvGrpSpPr>
          <p:grpSpPr>
            <a:xfrm>
              <a:off x="8095060" y="5969027"/>
              <a:ext cx="497404" cy="289951"/>
              <a:chOff x="8095060" y="5969027"/>
              <a:chExt cx="497404" cy="289951"/>
            </a:xfrm>
          </p:grpSpPr>
          <p:sp>
            <p:nvSpPr>
              <p:cNvPr id="19" name="Google Shape;1303;p49"/>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0" name="Google Shape;1304;p49"/>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1" name="Google Shape;1305;p49"/>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7" name="Google Shape;1306;p49"/>
            <p:cNvGrpSpPr/>
            <p:nvPr/>
          </p:nvGrpSpPr>
          <p:grpSpPr>
            <a:xfrm>
              <a:off x="8095060" y="5867832"/>
              <a:ext cx="497404" cy="289312"/>
              <a:chOff x="8095060" y="5867832"/>
              <a:chExt cx="497404" cy="289312"/>
            </a:xfrm>
          </p:grpSpPr>
          <p:sp>
            <p:nvSpPr>
              <p:cNvPr id="16" name="Google Shape;1307;p49"/>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7" name="Google Shape;1308;p49"/>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8" name="Google Shape;1309;p49"/>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8" name="Google Shape;1310;p49"/>
            <p:cNvGrpSpPr/>
            <p:nvPr/>
          </p:nvGrpSpPr>
          <p:grpSpPr>
            <a:xfrm>
              <a:off x="8095060" y="5765998"/>
              <a:ext cx="497404" cy="289312"/>
              <a:chOff x="8095060" y="5765998"/>
              <a:chExt cx="497404" cy="289312"/>
            </a:xfrm>
          </p:grpSpPr>
          <p:sp>
            <p:nvSpPr>
              <p:cNvPr id="13" name="Google Shape;1311;p49"/>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1312;p49"/>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313;p49"/>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9" name="Google Shape;1314;p49"/>
            <p:cNvGrpSpPr/>
            <p:nvPr/>
          </p:nvGrpSpPr>
          <p:grpSpPr>
            <a:xfrm>
              <a:off x="8095060" y="5664590"/>
              <a:ext cx="497404" cy="290164"/>
              <a:chOff x="8095060" y="5664590"/>
              <a:chExt cx="497404" cy="290164"/>
            </a:xfrm>
          </p:grpSpPr>
          <p:sp>
            <p:nvSpPr>
              <p:cNvPr id="10" name="Google Shape;1315;p49"/>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316;p49"/>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317;p49"/>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
        <p:nvSpPr>
          <p:cNvPr id="22" name="Rectangle 21"/>
          <p:cNvSpPr/>
          <p:nvPr/>
        </p:nvSpPr>
        <p:spPr>
          <a:xfrm>
            <a:off x="1223554" y="1779552"/>
            <a:ext cx="9723336" cy="1034899"/>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Bài tập: </a:t>
            </a:r>
            <a:r>
              <a:rPr lang="en-GB" sz="2400" smtClean="0">
                <a:latin typeface="Arial" panose="020B0604020202020204" pitchFamily="34" charset="0"/>
                <a:cs typeface="Arial" panose="020B0604020202020204" pitchFamily="34" charset="0"/>
              </a:rPr>
              <a:t>Chiếc xe máy nhận xăng, thải khói và chuyển động. Vậy xe máy có phải vật sống không? Vì sao</a:t>
            </a:r>
            <a:endParaRPr lang="en-US" sz="2400">
              <a:latin typeface="Arial" panose="020B0604020202020204" pitchFamily="34" charset="0"/>
              <a:cs typeface="Arial" panose="020B0604020202020204" pitchFamily="34" charset="0"/>
            </a:endParaRPr>
          </a:p>
        </p:txBody>
      </p:sp>
      <p:pic>
        <p:nvPicPr>
          <p:cNvPr id="13314" name="Picture 2" descr="Báo Công an Nghệ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21328" y="3104694"/>
            <a:ext cx="3512677" cy="31848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32154" y="4006534"/>
            <a:ext cx="6096000" cy="138114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lnSpc>
                <a:spcPct val="120000"/>
              </a:lnSpc>
              <a:spcBef>
                <a:spcPts val="600"/>
              </a:spcBef>
              <a:spcAft>
                <a:spcPts val="600"/>
              </a:spcAft>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Chiếc xe máy không phải là vật sống vì xe máy không có những đặc điểm sau: sinh sản, cảm ứng và lớn lên và </a:t>
            </a:r>
            <a:r>
              <a:rPr lang="en-US" sz="2400" smtClean="0">
                <a:solidFill>
                  <a:srgbClr val="000000"/>
                </a:solidFill>
                <a:latin typeface="Arial" panose="020B0604020202020204" pitchFamily="34" charset="0"/>
                <a:ea typeface="Calibri" panose="020F0502020204030204" pitchFamily="34" charset="0"/>
                <a:cs typeface="Arial" panose="020B0604020202020204" pitchFamily="34" charset="0"/>
              </a:rPr>
              <a:t>chết.a</a:t>
            </a:r>
            <a:endParaRPr lang="en-US" sz="2400">
              <a:latin typeface="Arial" panose="020B0604020202020204" pitchFamily="34" charset="0"/>
              <a:cs typeface="Arial" panose="020B0604020202020204" pitchFamily="34" charset="0"/>
            </a:endParaRPr>
          </a:p>
        </p:txBody>
      </p:sp>
      <p:sp>
        <p:nvSpPr>
          <p:cNvPr id="24" name="Notched Right Arrow 23"/>
          <p:cNvSpPr/>
          <p:nvPr/>
        </p:nvSpPr>
        <p:spPr>
          <a:xfrm>
            <a:off x="685237" y="4306529"/>
            <a:ext cx="752167" cy="825910"/>
          </a:xfrm>
          <a:prstGeom prst="notched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5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C96DB50-E53C-426A-9FC7-C460D9E32B71}"/>
              </a:ext>
            </a:extLst>
          </p:cNvPr>
          <p:cNvSpPr/>
          <p:nvPr/>
        </p:nvSpPr>
        <p:spPr bwMode="auto">
          <a:xfrm>
            <a:off x="2385079" y="2756363"/>
            <a:ext cx="7959213" cy="2651166"/>
          </a:xfrm>
          <a:prstGeom prst="roundRect">
            <a:avLst/>
          </a:prstGeom>
          <a:solidFill>
            <a:srgbClr val="FFFFCC"/>
          </a:solidFill>
          <a:ln w="9525" cap="flat" cmpd="sng" algn="ctr">
            <a:solidFill>
              <a:schemeClr val="accent5">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68580" tIns="34290" rIns="68580" bIns="34290" numCol="1" rtlCol="0" anchor="t" anchorCtr="0" compatLnSpc="1">
            <a:prstTxWarp prst="textNoShape">
              <a:avLst/>
            </a:prstTxWarp>
          </a:bodyPr>
          <a:lstStyle/>
          <a:p>
            <a:pPr algn="just">
              <a:lnSpc>
                <a:spcPct val="135000"/>
              </a:lnSpc>
              <a:spcBef>
                <a:spcPts val="600"/>
              </a:spcBef>
              <a:spcAft>
                <a:spcPts val="600"/>
              </a:spcAft>
            </a:pPr>
            <a:r>
              <a:rPr lang="en-US" sz="2800" b="1" i="1">
                <a:latin typeface="Arial" panose="020B0604020202020204" pitchFamily="34" charset="0"/>
                <a:ea typeface="Calibri" panose="020F0502020204030204" pitchFamily="34" charset="0"/>
                <a:cs typeface="Arial" panose="020B0604020202020204" pitchFamily="34" charset="0"/>
              </a:rPr>
              <a:t>Khoa học tự nhiên </a:t>
            </a:r>
            <a:r>
              <a:rPr lang="en-US" sz="2800">
                <a:latin typeface="Arial" panose="020B0604020202020204" pitchFamily="34" charset="0"/>
                <a:ea typeface="Calibri" panose="020F0502020204030204" pitchFamily="34" charset="0"/>
                <a:cs typeface="Arial" panose="020B0604020202020204" pitchFamily="34" charset="0"/>
              </a:rPr>
              <a:t>nghiên cứu các sự vật, hiện tượng của thế giới tự nhiên và ảnh hưởng của thế giới tự nhiên đến cuộc sống của con người.</a:t>
            </a:r>
            <a:endParaRPr lang="en-US" sz="2800">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3F5D1486-4992-4EA5-AA17-4766DB1D5E7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H="1">
            <a:off x="1333027" y="4612888"/>
            <a:ext cx="1052052" cy="1072452"/>
          </a:xfrm>
          <a:prstGeom prst="rect">
            <a:avLst/>
          </a:prstGeom>
        </p:spPr>
      </p:pic>
      <p:sp>
        <p:nvSpPr>
          <p:cNvPr id="6" name="TextBox 5">
            <a:extLst>
              <a:ext uri="{FF2B5EF4-FFF2-40B4-BE49-F238E27FC236}">
                <a16:creationId xmlns:a16="http://schemas.microsoft.com/office/drawing/2014/main" id="{A184200F-B66B-44BD-8926-797786263DBC}"/>
              </a:ext>
            </a:extLst>
          </p:cNvPr>
          <p:cNvSpPr txBox="1">
            <a:spLocks noChangeArrowheads="1"/>
          </p:cNvSpPr>
          <p:nvPr/>
        </p:nvSpPr>
        <p:spPr bwMode="auto">
          <a:xfrm>
            <a:off x="2060615" y="680250"/>
            <a:ext cx="81227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3000" b="1" smtClean="0">
                <a:solidFill>
                  <a:srgbClr val="006600"/>
                </a:solidFill>
              </a:rPr>
              <a:t>I. THẾ NÀO LÀ KHOA HỌC TỰ NHIÊN?</a:t>
            </a:r>
            <a:endParaRPr lang="en-US" altLang="en-US" sz="3000" b="1" dirty="0">
              <a:solidFill>
                <a:srgbClr val="006600"/>
              </a:solidFill>
            </a:endParaRPr>
          </a:p>
        </p:txBody>
      </p:sp>
    </p:spTree>
    <p:extLst>
      <p:ext uri="{BB962C8B-B14F-4D97-AF65-F5344CB8AC3E}">
        <p14:creationId xmlns:p14="http://schemas.microsoft.com/office/powerpoint/2010/main" val="102848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84A3755-3DC6-4107-BC2B-44D415EF70B7}"/>
              </a:ext>
            </a:extLst>
          </p:cNvPr>
          <p:cNvSpPr txBox="1">
            <a:spLocks/>
          </p:cNvSpPr>
          <p:nvPr/>
        </p:nvSpPr>
        <p:spPr>
          <a:xfrm>
            <a:off x="2777055" y="2289002"/>
            <a:ext cx="8608700" cy="3594105"/>
          </a:xfrm>
          <a:prstGeom prst="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lvl="0" indent="0" algn="just">
              <a:lnSpc>
                <a:spcPct val="150000"/>
              </a:lnSpc>
              <a:buNone/>
              <a:defRPr/>
            </a:pPr>
            <a:r>
              <a:rPr lang="en-US" sz="2800">
                <a:latin typeface="Arial" panose="020B0604020202020204" pitchFamily="34" charset="0"/>
                <a:ea typeface="Arial" panose="020B0604020202020204" pitchFamily="34" charset="0"/>
                <a:cs typeface="Arial" panose="020B0604020202020204" pitchFamily="34" charset="0"/>
              </a:rPr>
              <a:t>Tìm hiểu thông tin về một thành tựu của nghiên cứu khoa học tự nhiên mà em biết, hoặc sưu tầm tranh ảnh, tài liệu về sự phát triển nhờ khoa học công nghệ của các lĩnh vực mà em quan tâm như: giao thông vận tải, du hành vũ trụ, thông tin liên lạc, y tế,… Chia sẻ với các bạn khác qua “Góc học tập” của lớp</a:t>
            </a:r>
            <a:r>
              <a:rPr lang="en-US" sz="2800" smtClean="0">
                <a:latin typeface="Arial" panose="020B0604020202020204" pitchFamily="34" charset="0"/>
                <a:ea typeface="Arial" panose="020B0604020202020204" pitchFamily="34" charset="0"/>
                <a:cs typeface="Arial" panose="020B0604020202020204" pitchFamily="34" charset="0"/>
              </a:rPr>
              <a:t>.</a:t>
            </a:r>
            <a:endParaRPr lang="en-US" sz="1600">
              <a:latin typeface="Arial" panose="020B0604020202020204" pitchFamily="34" charset="0"/>
              <a:ea typeface="Calibri" panose="020F0502020204030204" pitchFamily="34" charset="0"/>
              <a:cs typeface="Arial" panose="020B0604020202020204" pitchFamily="34" charset="0"/>
            </a:endParaRPr>
          </a:p>
        </p:txBody>
      </p:sp>
      <p:sp>
        <p:nvSpPr>
          <p:cNvPr id="11" name="TextBox 5">
            <a:extLst>
              <a:ext uri="{FF2B5EF4-FFF2-40B4-BE49-F238E27FC236}">
                <a16:creationId xmlns:a16="http://schemas.microsoft.com/office/drawing/2014/main" id="{EB01A6D4-15D4-4ECB-BFA1-65A15AE44E26}"/>
              </a:ext>
            </a:extLst>
          </p:cNvPr>
          <p:cNvSpPr txBox="1">
            <a:spLocks noChangeArrowheads="1"/>
          </p:cNvSpPr>
          <p:nvPr/>
        </p:nvSpPr>
        <p:spPr bwMode="auto">
          <a:xfrm>
            <a:off x="2108541" y="671398"/>
            <a:ext cx="6629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000" b="1" dirty="0" err="1">
                <a:solidFill>
                  <a:srgbClr val="006600"/>
                </a:solidFill>
              </a:rPr>
              <a:t>NHIỆM</a:t>
            </a:r>
            <a:r>
              <a:rPr lang="en-US" altLang="en-US" sz="3000" b="1" dirty="0">
                <a:solidFill>
                  <a:srgbClr val="006600"/>
                </a:solidFill>
              </a:rPr>
              <a:t> </a:t>
            </a:r>
            <a:r>
              <a:rPr lang="en-US" altLang="en-US" sz="3000" b="1" dirty="0" err="1">
                <a:solidFill>
                  <a:srgbClr val="006600"/>
                </a:solidFill>
              </a:rPr>
              <a:t>VỤ</a:t>
            </a:r>
            <a:r>
              <a:rPr lang="en-US" altLang="en-US" sz="3000" b="1" dirty="0">
                <a:solidFill>
                  <a:srgbClr val="006600"/>
                </a:solidFill>
              </a:rPr>
              <a:t> </a:t>
            </a:r>
            <a:r>
              <a:rPr lang="en-US" altLang="en-US" sz="3000" b="1" dirty="0" err="1">
                <a:solidFill>
                  <a:srgbClr val="006600"/>
                </a:solidFill>
              </a:rPr>
              <a:t>VỀ</a:t>
            </a:r>
            <a:r>
              <a:rPr lang="en-US" altLang="en-US" sz="3000" b="1" dirty="0">
                <a:solidFill>
                  <a:srgbClr val="006600"/>
                </a:solidFill>
              </a:rPr>
              <a:t> </a:t>
            </a:r>
            <a:r>
              <a:rPr lang="en-US" altLang="en-US" sz="3000" b="1" dirty="0" err="1">
                <a:solidFill>
                  <a:srgbClr val="006600"/>
                </a:solidFill>
              </a:rPr>
              <a:t>NHÀ</a:t>
            </a:r>
            <a:endParaRPr lang="en-US" altLang="en-US" sz="3000" b="1" dirty="0">
              <a:solidFill>
                <a:srgbClr val="006600"/>
              </a:solidFill>
            </a:endParaRPr>
          </a:p>
        </p:txBody>
      </p:sp>
      <p:sp>
        <p:nvSpPr>
          <p:cNvPr id="13" name="Freeform 116">
            <a:extLst>
              <a:ext uri="{FF2B5EF4-FFF2-40B4-BE49-F238E27FC236}">
                <a16:creationId xmlns:a16="http://schemas.microsoft.com/office/drawing/2014/main" id="{8DA8E521-FC98-4CE2-9561-1D58E1A7B1CA}"/>
              </a:ext>
            </a:extLst>
          </p:cNvPr>
          <p:cNvSpPr>
            <a:spLocks noEditPoints="1"/>
          </p:cNvSpPr>
          <p:nvPr/>
        </p:nvSpPr>
        <p:spPr bwMode="auto">
          <a:xfrm>
            <a:off x="2609986" y="537170"/>
            <a:ext cx="973872" cy="736971"/>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accent1"/>
          </a:solidFill>
          <a:ln w="9525">
            <a:noFill/>
            <a:round/>
            <a:headEnd/>
            <a:tailEnd/>
          </a:ln>
        </p:spPr>
        <p:txBody>
          <a:bodyPr/>
          <a:lstStyle/>
          <a:p>
            <a:pPr>
              <a:defRPr/>
            </a:pPr>
            <a:endParaRPr lang="en-US" sz="2000" kern="0">
              <a:solidFill>
                <a:srgbClr val="5F5F5F"/>
              </a:solidFill>
            </a:endParaRPr>
          </a:p>
        </p:txBody>
      </p:sp>
      <p:grpSp>
        <p:nvGrpSpPr>
          <p:cNvPr id="14" name="组合 1">
            <a:extLst>
              <a:ext uri="{FF2B5EF4-FFF2-40B4-BE49-F238E27FC236}">
                <a16:creationId xmlns:a16="http://schemas.microsoft.com/office/drawing/2014/main" id="{8EAE9839-C37F-4834-8259-906E2B4B28FC}"/>
              </a:ext>
            </a:extLst>
          </p:cNvPr>
          <p:cNvGrpSpPr/>
          <p:nvPr/>
        </p:nvGrpSpPr>
        <p:grpSpPr>
          <a:xfrm>
            <a:off x="497845" y="2671705"/>
            <a:ext cx="1994632" cy="2445986"/>
            <a:chOff x="5091861" y="1777487"/>
            <a:chExt cx="2645468" cy="4620446"/>
          </a:xfrm>
          <a:solidFill>
            <a:schemeClr val="accent6">
              <a:lumMod val="75000"/>
            </a:schemeClr>
          </a:solidFill>
        </p:grpSpPr>
        <p:sp>
          <p:nvSpPr>
            <p:cNvPr id="15" name="Oval 5">
              <a:extLst>
                <a:ext uri="{FF2B5EF4-FFF2-40B4-BE49-F238E27FC236}">
                  <a16:creationId xmlns:a16="http://schemas.microsoft.com/office/drawing/2014/main" id="{D55E31D5-47C3-4957-83FD-2CC14E33DD36}"/>
                </a:ext>
              </a:extLst>
            </p:cNvPr>
            <p:cNvSpPr>
              <a:spLocks noChangeArrowheads="1"/>
            </p:cNvSpPr>
            <p:nvPr/>
          </p:nvSpPr>
          <p:spPr bwMode="auto">
            <a:xfrm>
              <a:off x="6136365" y="2763836"/>
              <a:ext cx="594090" cy="59409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6" name="Freeform 6">
              <a:extLst>
                <a:ext uri="{FF2B5EF4-FFF2-40B4-BE49-F238E27FC236}">
                  <a16:creationId xmlns:a16="http://schemas.microsoft.com/office/drawing/2014/main" id="{2776C748-9279-4701-A297-5DB91ECF7D69}"/>
                </a:ext>
              </a:extLst>
            </p:cNvPr>
            <p:cNvSpPr>
              <a:spLocks/>
            </p:cNvSpPr>
            <p:nvPr/>
          </p:nvSpPr>
          <p:spPr bwMode="auto">
            <a:xfrm>
              <a:off x="5728142" y="2181149"/>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7" name="Freeform 7">
              <a:extLst>
                <a:ext uri="{FF2B5EF4-FFF2-40B4-BE49-F238E27FC236}">
                  <a16:creationId xmlns:a16="http://schemas.microsoft.com/office/drawing/2014/main" id="{C49FC13A-06A9-45E2-8B73-A8778FB38B6C}"/>
                </a:ext>
              </a:extLst>
            </p:cNvPr>
            <p:cNvSpPr>
              <a:spLocks/>
            </p:cNvSpPr>
            <p:nvPr/>
          </p:nvSpPr>
          <p:spPr bwMode="auto">
            <a:xfrm>
              <a:off x="5225275" y="2863041"/>
              <a:ext cx="595230" cy="263406"/>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8" name="Freeform 8">
              <a:extLst>
                <a:ext uri="{FF2B5EF4-FFF2-40B4-BE49-F238E27FC236}">
                  <a16:creationId xmlns:a16="http://schemas.microsoft.com/office/drawing/2014/main" id="{642ADA49-0AC0-4234-AF4A-77A3093B20C6}"/>
                </a:ext>
              </a:extLst>
            </p:cNvPr>
            <p:cNvSpPr>
              <a:spLocks/>
            </p:cNvSpPr>
            <p:nvPr/>
          </p:nvSpPr>
          <p:spPr bwMode="auto">
            <a:xfrm>
              <a:off x="5801120" y="2872163"/>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9" name="Freeform 9">
              <a:extLst>
                <a:ext uri="{FF2B5EF4-FFF2-40B4-BE49-F238E27FC236}">
                  <a16:creationId xmlns:a16="http://schemas.microsoft.com/office/drawing/2014/main" id="{A87E3D43-31D1-4C69-8338-C9BB64D31B5F}"/>
                </a:ext>
              </a:extLst>
            </p:cNvPr>
            <p:cNvSpPr>
              <a:spLocks/>
            </p:cNvSpPr>
            <p:nvPr/>
          </p:nvSpPr>
          <p:spPr bwMode="auto">
            <a:xfrm>
              <a:off x="6075929" y="3884739"/>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0" name="Freeform 10">
              <a:extLst>
                <a:ext uri="{FF2B5EF4-FFF2-40B4-BE49-F238E27FC236}">
                  <a16:creationId xmlns:a16="http://schemas.microsoft.com/office/drawing/2014/main" id="{0C7A377A-817E-410B-BF31-951A82A21BB5}"/>
                </a:ext>
              </a:extLst>
            </p:cNvPr>
            <p:cNvSpPr>
              <a:spLocks/>
            </p:cNvSpPr>
            <p:nvPr/>
          </p:nvSpPr>
          <p:spPr bwMode="auto">
            <a:xfrm>
              <a:off x="6983599" y="3092239"/>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1" name="Freeform 11">
              <a:extLst>
                <a:ext uri="{FF2B5EF4-FFF2-40B4-BE49-F238E27FC236}">
                  <a16:creationId xmlns:a16="http://schemas.microsoft.com/office/drawing/2014/main" id="{AC3E0FFD-4396-4234-A871-A067EB8FCC11}"/>
                </a:ext>
              </a:extLst>
            </p:cNvPr>
            <p:cNvSpPr>
              <a:spLocks/>
            </p:cNvSpPr>
            <p:nvPr/>
          </p:nvSpPr>
          <p:spPr bwMode="auto">
            <a:xfrm>
              <a:off x="6134084" y="2718224"/>
              <a:ext cx="599791" cy="1174496"/>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2" name="Freeform 12">
              <a:extLst>
                <a:ext uri="{FF2B5EF4-FFF2-40B4-BE49-F238E27FC236}">
                  <a16:creationId xmlns:a16="http://schemas.microsoft.com/office/drawing/2014/main" id="{4CE60B54-FA77-4B0C-AB21-0B2C4C694318}"/>
                </a:ext>
              </a:extLst>
            </p:cNvPr>
            <p:cNvSpPr>
              <a:spLocks/>
            </p:cNvSpPr>
            <p:nvPr/>
          </p:nvSpPr>
          <p:spPr bwMode="auto">
            <a:xfrm>
              <a:off x="6143206" y="3624753"/>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3" name="Freeform 13">
              <a:extLst>
                <a:ext uri="{FF2B5EF4-FFF2-40B4-BE49-F238E27FC236}">
                  <a16:creationId xmlns:a16="http://schemas.microsoft.com/office/drawing/2014/main" id="{D05EF4B7-816C-4550-A207-065FC6A29502}"/>
                </a:ext>
              </a:extLst>
            </p:cNvPr>
            <p:cNvSpPr>
              <a:spLocks/>
            </p:cNvSpPr>
            <p:nvPr/>
          </p:nvSpPr>
          <p:spPr bwMode="auto">
            <a:xfrm>
              <a:off x="5803401" y="1906340"/>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4" name="Freeform 14">
              <a:extLst>
                <a:ext uri="{FF2B5EF4-FFF2-40B4-BE49-F238E27FC236}">
                  <a16:creationId xmlns:a16="http://schemas.microsoft.com/office/drawing/2014/main" id="{329AC5ED-A4C4-499F-929C-7018006C2E8F}"/>
                </a:ext>
              </a:extLst>
            </p:cNvPr>
            <p:cNvSpPr>
              <a:spLocks/>
            </p:cNvSpPr>
            <p:nvPr/>
          </p:nvSpPr>
          <p:spPr bwMode="auto">
            <a:xfrm>
              <a:off x="6137505" y="3874476"/>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5" name="Freeform 15">
              <a:extLst>
                <a:ext uri="{FF2B5EF4-FFF2-40B4-BE49-F238E27FC236}">
                  <a16:creationId xmlns:a16="http://schemas.microsoft.com/office/drawing/2014/main" id="{5BBC0596-1458-4092-8052-6710B3F10E3C}"/>
                </a:ext>
              </a:extLst>
            </p:cNvPr>
            <p:cNvSpPr>
              <a:spLocks/>
            </p:cNvSpPr>
            <p:nvPr/>
          </p:nvSpPr>
          <p:spPr bwMode="auto">
            <a:xfrm>
              <a:off x="7314282" y="2345350"/>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6" name="Freeform 16">
              <a:extLst>
                <a:ext uri="{FF2B5EF4-FFF2-40B4-BE49-F238E27FC236}">
                  <a16:creationId xmlns:a16="http://schemas.microsoft.com/office/drawing/2014/main" id="{D4EA37CB-70FF-413F-BA21-CF7B9C9E0DF2}"/>
                </a:ext>
              </a:extLst>
            </p:cNvPr>
            <p:cNvSpPr>
              <a:spLocks/>
            </p:cNvSpPr>
            <p:nvPr/>
          </p:nvSpPr>
          <p:spPr bwMode="auto">
            <a:xfrm>
              <a:off x="6720192" y="4429796"/>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7" name="Freeform 17">
              <a:extLst>
                <a:ext uri="{FF2B5EF4-FFF2-40B4-BE49-F238E27FC236}">
                  <a16:creationId xmlns:a16="http://schemas.microsoft.com/office/drawing/2014/main" id="{2E205782-EA6F-4BBC-B85A-E1837DCBDD62}"/>
                </a:ext>
              </a:extLst>
            </p:cNvPr>
            <p:cNvSpPr>
              <a:spLocks/>
            </p:cNvSpPr>
            <p:nvPr/>
          </p:nvSpPr>
          <p:spPr bwMode="auto">
            <a:xfrm>
              <a:off x="5421404" y="3791235"/>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8" name="Freeform 18">
              <a:extLst>
                <a:ext uri="{FF2B5EF4-FFF2-40B4-BE49-F238E27FC236}">
                  <a16:creationId xmlns:a16="http://schemas.microsoft.com/office/drawing/2014/main" id="{DAFDB83D-9EB8-4268-A687-10C844C063EA}"/>
                </a:ext>
              </a:extLst>
            </p:cNvPr>
            <p:cNvSpPr>
              <a:spLocks/>
            </p:cNvSpPr>
            <p:nvPr/>
          </p:nvSpPr>
          <p:spPr bwMode="auto">
            <a:xfrm>
              <a:off x="6706509" y="1998703"/>
              <a:ext cx="354630" cy="730924"/>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29" name="Freeform 19">
              <a:extLst>
                <a:ext uri="{FF2B5EF4-FFF2-40B4-BE49-F238E27FC236}">
                  <a16:creationId xmlns:a16="http://schemas.microsoft.com/office/drawing/2014/main" id="{906FC3A2-0087-4ED1-AB47-76CDD5067DD9}"/>
                </a:ext>
              </a:extLst>
            </p:cNvPr>
            <p:cNvSpPr>
              <a:spLocks/>
            </p:cNvSpPr>
            <p:nvPr/>
          </p:nvSpPr>
          <p:spPr bwMode="auto">
            <a:xfrm>
              <a:off x="6131804" y="3126447"/>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0" name="Freeform 20">
              <a:extLst>
                <a:ext uri="{FF2B5EF4-FFF2-40B4-BE49-F238E27FC236}">
                  <a16:creationId xmlns:a16="http://schemas.microsoft.com/office/drawing/2014/main" id="{4AF90E3C-3C23-4AE0-B9C0-CC593F9F971F}"/>
                </a:ext>
              </a:extLst>
            </p:cNvPr>
            <p:cNvSpPr>
              <a:spLocks/>
            </p:cNvSpPr>
            <p:nvPr/>
          </p:nvSpPr>
          <p:spPr bwMode="auto">
            <a:xfrm>
              <a:off x="6139786" y="1853886"/>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1" name="Freeform 21">
              <a:extLst>
                <a:ext uri="{FF2B5EF4-FFF2-40B4-BE49-F238E27FC236}">
                  <a16:creationId xmlns:a16="http://schemas.microsoft.com/office/drawing/2014/main" id="{63DC70F3-E3DA-42E3-B1C6-15D80E91464D}"/>
                </a:ext>
              </a:extLst>
            </p:cNvPr>
            <p:cNvSpPr>
              <a:spLocks/>
            </p:cNvSpPr>
            <p:nvPr/>
          </p:nvSpPr>
          <p:spPr bwMode="auto">
            <a:xfrm>
              <a:off x="6916322" y="3639577"/>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2" name="Freeform 22">
              <a:extLst>
                <a:ext uri="{FF2B5EF4-FFF2-40B4-BE49-F238E27FC236}">
                  <a16:creationId xmlns:a16="http://schemas.microsoft.com/office/drawing/2014/main" id="{609428B4-5FE1-4B73-88FA-49152F51400C}"/>
                </a:ext>
              </a:extLst>
            </p:cNvPr>
            <p:cNvSpPr>
              <a:spLocks/>
            </p:cNvSpPr>
            <p:nvPr/>
          </p:nvSpPr>
          <p:spPr bwMode="auto">
            <a:xfrm>
              <a:off x="6985879" y="3627034"/>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3" name="Freeform 23">
              <a:extLst>
                <a:ext uri="{FF2B5EF4-FFF2-40B4-BE49-F238E27FC236}">
                  <a16:creationId xmlns:a16="http://schemas.microsoft.com/office/drawing/2014/main" id="{DF260194-4CCC-4AA0-927A-54F2175D6E3A}"/>
                </a:ext>
              </a:extLst>
            </p:cNvPr>
            <p:cNvSpPr>
              <a:spLocks/>
            </p:cNvSpPr>
            <p:nvPr/>
          </p:nvSpPr>
          <p:spPr bwMode="auto">
            <a:xfrm>
              <a:off x="5222994" y="3100221"/>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4" name="Freeform 24">
              <a:extLst>
                <a:ext uri="{FF2B5EF4-FFF2-40B4-BE49-F238E27FC236}">
                  <a16:creationId xmlns:a16="http://schemas.microsoft.com/office/drawing/2014/main" id="{1C6B1F01-49CD-454E-A5B7-BCCF772E0798}"/>
                </a:ext>
              </a:extLst>
            </p:cNvPr>
            <p:cNvSpPr>
              <a:spLocks/>
            </p:cNvSpPr>
            <p:nvPr/>
          </p:nvSpPr>
          <p:spPr bwMode="auto">
            <a:xfrm>
              <a:off x="5254922" y="2170886"/>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5" name="Freeform 25">
              <a:extLst>
                <a:ext uri="{FF2B5EF4-FFF2-40B4-BE49-F238E27FC236}">
                  <a16:creationId xmlns:a16="http://schemas.microsoft.com/office/drawing/2014/main" id="{B172E3EC-46DC-4BF1-98F7-5FD3312C3712}"/>
                </a:ext>
              </a:extLst>
            </p:cNvPr>
            <p:cNvSpPr>
              <a:spLocks/>
            </p:cNvSpPr>
            <p:nvPr/>
          </p:nvSpPr>
          <p:spPr bwMode="auto">
            <a:xfrm>
              <a:off x="5173962" y="3522127"/>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6" name="Freeform 26">
              <a:extLst>
                <a:ext uri="{FF2B5EF4-FFF2-40B4-BE49-F238E27FC236}">
                  <a16:creationId xmlns:a16="http://schemas.microsoft.com/office/drawing/2014/main" id="{9011B1E1-31B8-4764-B1EE-2261DCFD00EC}"/>
                </a:ext>
              </a:extLst>
            </p:cNvPr>
            <p:cNvSpPr>
              <a:spLocks/>
            </p:cNvSpPr>
            <p:nvPr/>
          </p:nvSpPr>
          <p:spPr bwMode="auto">
            <a:xfrm>
              <a:off x="6685984" y="4437778"/>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7" name="Freeform 27">
              <a:extLst>
                <a:ext uri="{FF2B5EF4-FFF2-40B4-BE49-F238E27FC236}">
                  <a16:creationId xmlns:a16="http://schemas.microsoft.com/office/drawing/2014/main" id="{66216133-1286-4DB6-9F2F-1AF427E2172D}"/>
                </a:ext>
              </a:extLst>
            </p:cNvPr>
            <p:cNvSpPr>
              <a:spLocks/>
            </p:cNvSpPr>
            <p:nvPr/>
          </p:nvSpPr>
          <p:spPr bwMode="auto">
            <a:xfrm>
              <a:off x="5573063" y="3874476"/>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8" name="Freeform 28">
              <a:extLst>
                <a:ext uri="{FF2B5EF4-FFF2-40B4-BE49-F238E27FC236}">
                  <a16:creationId xmlns:a16="http://schemas.microsoft.com/office/drawing/2014/main" id="{BD56A712-194C-425A-A6A8-1EDE39D140AE}"/>
                </a:ext>
              </a:extLst>
            </p:cNvPr>
            <p:cNvSpPr>
              <a:spLocks/>
            </p:cNvSpPr>
            <p:nvPr/>
          </p:nvSpPr>
          <p:spPr bwMode="auto">
            <a:xfrm>
              <a:off x="5860415" y="4709167"/>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39" name="Freeform 29">
              <a:extLst>
                <a:ext uri="{FF2B5EF4-FFF2-40B4-BE49-F238E27FC236}">
                  <a16:creationId xmlns:a16="http://schemas.microsoft.com/office/drawing/2014/main" id="{E26EE6F3-9B78-43B3-BC00-6CF6B9827208}"/>
                </a:ext>
              </a:extLst>
            </p:cNvPr>
            <p:cNvSpPr>
              <a:spLocks/>
            </p:cNvSpPr>
            <p:nvPr/>
          </p:nvSpPr>
          <p:spPr bwMode="auto">
            <a:xfrm>
              <a:off x="6833081" y="1890375"/>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0" name="Freeform 30">
              <a:extLst>
                <a:ext uri="{FF2B5EF4-FFF2-40B4-BE49-F238E27FC236}">
                  <a16:creationId xmlns:a16="http://schemas.microsoft.com/office/drawing/2014/main" id="{4F723EA9-1AF8-4BFB-95E6-2B19362985CA}"/>
                </a:ext>
              </a:extLst>
            </p:cNvPr>
            <p:cNvSpPr>
              <a:spLocks/>
            </p:cNvSpPr>
            <p:nvPr/>
          </p:nvSpPr>
          <p:spPr bwMode="auto">
            <a:xfrm>
              <a:off x="7513833" y="2653228"/>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1" name="Freeform 31">
              <a:extLst>
                <a:ext uri="{FF2B5EF4-FFF2-40B4-BE49-F238E27FC236}">
                  <a16:creationId xmlns:a16="http://schemas.microsoft.com/office/drawing/2014/main" id="{60286F0E-0678-4308-874D-A213A8BD4785}"/>
                </a:ext>
              </a:extLst>
            </p:cNvPr>
            <p:cNvSpPr>
              <a:spLocks/>
            </p:cNvSpPr>
            <p:nvPr/>
          </p:nvSpPr>
          <p:spPr bwMode="auto">
            <a:xfrm>
              <a:off x="6973336" y="3175480"/>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2" name="Freeform 32">
              <a:extLst>
                <a:ext uri="{FF2B5EF4-FFF2-40B4-BE49-F238E27FC236}">
                  <a16:creationId xmlns:a16="http://schemas.microsoft.com/office/drawing/2014/main" id="{89B9BB76-1461-4F8E-857B-5ADBB02C15C0}"/>
                </a:ext>
              </a:extLst>
            </p:cNvPr>
            <p:cNvSpPr>
              <a:spLocks/>
            </p:cNvSpPr>
            <p:nvPr/>
          </p:nvSpPr>
          <p:spPr bwMode="auto">
            <a:xfrm>
              <a:off x="6992721" y="3441167"/>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3" name="Freeform 33">
              <a:extLst>
                <a:ext uri="{FF2B5EF4-FFF2-40B4-BE49-F238E27FC236}">
                  <a16:creationId xmlns:a16="http://schemas.microsoft.com/office/drawing/2014/main" id="{A2639067-CB93-4AEC-A456-294C5757ED6C}"/>
                </a:ext>
              </a:extLst>
            </p:cNvPr>
            <p:cNvSpPr>
              <a:spLocks/>
            </p:cNvSpPr>
            <p:nvPr/>
          </p:nvSpPr>
          <p:spPr bwMode="auto">
            <a:xfrm>
              <a:off x="6655196" y="2720505"/>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4" name="Freeform 34">
              <a:extLst>
                <a:ext uri="{FF2B5EF4-FFF2-40B4-BE49-F238E27FC236}">
                  <a16:creationId xmlns:a16="http://schemas.microsoft.com/office/drawing/2014/main" id="{4262B8F0-5472-48F8-BEE1-AEAE3362E6F8}"/>
                </a:ext>
              </a:extLst>
            </p:cNvPr>
            <p:cNvSpPr>
              <a:spLocks/>
            </p:cNvSpPr>
            <p:nvPr/>
          </p:nvSpPr>
          <p:spPr bwMode="auto">
            <a:xfrm>
              <a:off x="5747527" y="2143519"/>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5" name="Freeform 35">
              <a:extLst>
                <a:ext uri="{FF2B5EF4-FFF2-40B4-BE49-F238E27FC236}">
                  <a16:creationId xmlns:a16="http://schemas.microsoft.com/office/drawing/2014/main" id="{21ECE2B6-75B9-4AE3-B99A-DE3984C27DEF}"/>
                </a:ext>
              </a:extLst>
            </p:cNvPr>
            <p:cNvSpPr>
              <a:spLocks/>
            </p:cNvSpPr>
            <p:nvPr/>
          </p:nvSpPr>
          <p:spPr bwMode="auto">
            <a:xfrm>
              <a:off x="5137473" y="2855059"/>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6" name="Freeform 36">
              <a:extLst>
                <a:ext uri="{FF2B5EF4-FFF2-40B4-BE49-F238E27FC236}">
                  <a16:creationId xmlns:a16="http://schemas.microsoft.com/office/drawing/2014/main" id="{89DA31E3-762D-4E4B-942A-0A2A1E9E76E8}"/>
                </a:ext>
              </a:extLst>
            </p:cNvPr>
            <p:cNvSpPr>
              <a:spLocks/>
            </p:cNvSpPr>
            <p:nvPr/>
          </p:nvSpPr>
          <p:spPr bwMode="auto">
            <a:xfrm>
              <a:off x="6670019" y="4045519"/>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7" name="Freeform 37">
              <a:extLst>
                <a:ext uri="{FF2B5EF4-FFF2-40B4-BE49-F238E27FC236}">
                  <a16:creationId xmlns:a16="http://schemas.microsoft.com/office/drawing/2014/main" id="{4CDD6559-C445-4069-A719-048A2228DEDE}"/>
                </a:ext>
              </a:extLst>
            </p:cNvPr>
            <p:cNvSpPr>
              <a:spLocks/>
            </p:cNvSpPr>
            <p:nvPr/>
          </p:nvSpPr>
          <p:spPr bwMode="auto">
            <a:xfrm>
              <a:off x="6082771" y="4701185"/>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8" name="Freeform 38">
              <a:extLst>
                <a:ext uri="{FF2B5EF4-FFF2-40B4-BE49-F238E27FC236}">
                  <a16:creationId xmlns:a16="http://schemas.microsoft.com/office/drawing/2014/main" id="{CF37C318-D5C0-4222-AC8D-6079B856CD11}"/>
                </a:ext>
              </a:extLst>
            </p:cNvPr>
            <p:cNvSpPr>
              <a:spLocks/>
            </p:cNvSpPr>
            <p:nvPr/>
          </p:nvSpPr>
          <p:spPr bwMode="auto">
            <a:xfrm>
              <a:off x="5736124" y="4690922"/>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49" name="Freeform 39">
              <a:extLst>
                <a:ext uri="{FF2B5EF4-FFF2-40B4-BE49-F238E27FC236}">
                  <a16:creationId xmlns:a16="http://schemas.microsoft.com/office/drawing/2014/main" id="{3729C093-6A1E-4000-8382-43E95E67DDD2}"/>
                </a:ext>
              </a:extLst>
            </p:cNvPr>
            <p:cNvSpPr>
              <a:spLocks/>
            </p:cNvSpPr>
            <p:nvPr/>
          </p:nvSpPr>
          <p:spPr bwMode="auto">
            <a:xfrm>
              <a:off x="5408861" y="3645278"/>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0" name="Freeform 40">
              <a:extLst>
                <a:ext uri="{FF2B5EF4-FFF2-40B4-BE49-F238E27FC236}">
                  <a16:creationId xmlns:a16="http://schemas.microsoft.com/office/drawing/2014/main" id="{9F7F0D6F-D225-4315-B077-48F53222A684}"/>
                </a:ext>
              </a:extLst>
            </p:cNvPr>
            <p:cNvSpPr>
              <a:spLocks/>
            </p:cNvSpPr>
            <p:nvPr/>
          </p:nvSpPr>
          <p:spPr bwMode="auto">
            <a:xfrm>
              <a:off x="6752120" y="4385325"/>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1" name="Freeform 41">
              <a:extLst>
                <a:ext uri="{FF2B5EF4-FFF2-40B4-BE49-F238E27FC236}">
                  <a16:creationId xmlns:a16="http://schemas.microsoft.com/office/drawing/2014/main" id="{62F8D242-226E-4502-8E4B-A08EBAE97C1B}"/>
                </a:ext>
              </a:extLst>
            </p:cNvPr>
            <p:cNvSpPr>
              <a:spLocks/>
            </p:cNvSpPr>
            <p:nvPr/>
          </p:nvSpPr>
          <p:spPr bwMode="auto">
            <a:xfrm>
              <a:off x="5835329" y="5227998"/>
              <a:ext cx="1191601" cy="1059327"/>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2" name="Freeform 42">
              <a:extLst>
                <a:ext uri="{FF2B5EF4-FFF2-40B4-BE49-F238E27FC236}">
                  <a16:creationId xmlns:a16="http://schemas.microsoft.com/office/drawing/2014/main" id="{C4111F80-4F2E-4F3F-8771-D09F9344F8B2}"/>
                </a:ext>
              </a:extLst>
            </p:cNvPr>
            <p:cNvSpPr>
              <a:spLocks/>
            </p:cNvSpPr>
            <p:nvPr/>
          </p:nvSpPr>
          <p:spPr bwMode="auto">
            <a:xfrm>
              <a:off x="6090753" y="5227998"/>
              <a:ext cx="336385" cy="1059327"/>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3" name="Oval 43">
              <a:extLst>
                <a:ext uri="{FF2B5EF4-FFF2-40B4-BE49-F238E27FC236}">
                  <a16:creationId xmlns:a16="http://schemas.microsoft.com/office/drawing/2014/main" id="{BA437904-833D-4A5D-B8AA-C9C61D9B91AF}"/>
                </a:ext>
              </a:extLst>
            </p:cNvPr>
            <p:cNvSpPr>
              <a:spLocks noChangeArrowheads="1"/>
            </p:cNvSpPr>
            <p:nvPr/>
          </p:nvSpPr>
          <p:spPr bwMode="auto">
            <a:xfrm>
              <a:off x="6303987" y="6277062"/>
              <a:ext cx="271389" cy="1208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4" name="Oval 44">
              <a:extLst>
                <a:ext uri="{FF2B5EF4-FFF2-40B4-BE49-F238E27FC236}">
                  <a16:creationId xmlns:a16="http://schemas.microsoft.com/office/drawing/2014/main" id="{3031905F-0BC2-4707-BA96-636B7D3FBF25}"/>
                </a:ext>
              </a:extLst>
            </p:cNvPr>
            <p:cNvSpPr>
              <a:spLocks noChangeArrowheads="1"/>
            </p:cNvSpPr>
            <p:nvPr/>
          </p:nvSpPr>
          <p:spPr bwMode="auto">
            <a:xfrm>
              <a:off x="6203642" y="6223469"/>
              <a:ext cx="473219" cy="1311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5" name="Freeform 45">
              <a:extLst>
                <a:ext uri="{FF2B5EF4-FFF2-40B4-BE49-F238E27FC236}">
                  <a16:creationId xmlns:a16="http://schemas.microsoft.com/office/drawing/2014/main" id="{E73CC8C8-D2E1-4BD8-B2E0-407820EC01F6}"/>
                </a:ext>
              </a:extLst>
            </p:cNvPr>
            <p:cNvSpPr>
              <a:spLocks/>
            </p:cNvSpPr>
            <p:nvPr/>
          </p:nvSpPr>
          <p:spPr bwMode="auto">
            <a:xfrm>
              <a:off x="6139786" y="6261098"/>
              <a:ext cx="599791"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6" name="Freeform 46">
              <a:extLst>
                <a:ext uri="{FF2B5EF4-FFF2-40B4-BE49-F238E27FC236}">
                  <a16:creationId xmlns:a16="http://schemas.microsoft.com/office/drawing/2014/main" id="{216F839D-F694-4F5E-B4FE-524865EF42B4}"/>
                </a:ext>
              </a:extLst>
            </p:cNvPr>
            <p:cNvSpPr>
              <a:spLocks/>
            </p:cNvSpPr>
            <p:nvPr/>
          </p:nvSpPr>
          <p:spPr bwMode="auto">
            <a:xfrm>
              <a:off x="5894624" y="5529034"/>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7" name="Freeform 47">
              <a:extLst>
                <a:ext uri="{FF2B5EF4-FFF2-40B4-BE49-F238E27FC236}">
                  <a16:creationId xmlns:a16="http://schemas.microsoft.com/office/drawing/2014/main" id="{6BAD6541-9906-4748-A80B-9940E75F1EFC}"/>
                </a:ext>
              </a:extLst>
            </p:cNvPr>
            <p:cNvSpPr>
              <a:spLocks/>
            </p:cNvSpPr>
            <p:nvPr/>
          </p:nvSpPr>
          <p:spPr bwMode="auto">
            <a:xfrm>
              <a:off x="5872958" y="5437811"/>
              <a:ext cx="1118622"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8" name="Freeform 48">
              <a:extLst>
                <a:ext uri="{FF2B5EF4-FFF2-40B4-BE49-F238E27FC236}">
                  <a16:creationId xmlns:a16="http://schemas.microsoft.com/office/drawing/2014/main" id="{4A051F17-E8D0-4A8A-9FAA-B8B42AB4B329}"/>
                </a:ext>
              </a:extLst>
            </p:cNvPr>
            <p:cNvSpPr>
              <a:spLocks/>
            </p:cNvSpPr>
            <p:nvPr/>
          </p:nvSpPr>
          <p:spPr bwMode="auto">
            <a:xfrm>
              <a:off x="5898045" y="5602012"/>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59" name="Freeform 49">
              <a:extLst>
                <a:ext uri="{FF2B5EF4-FFF2-40B4-BE49-F238E27FC236}">
                  <a16:creationId xmlns:a16="http://schemas.microsoft.com/office/drawing/2014/main" id="{0B9BBBD2-C019-49C6-A6A6-B64A1DA1C92A}"/>
                </a:ext>
              </a:extLst>
            </p:cNvPr>
            <p:cNvSpPr>
              <a:spLocks/>
            </p:cNvSpPr>
            <p:nvPr/>
          </p:nvSpPr>
          <p:spPr bwMode="auto">
            <a:xfrm>
              <a:off x="5906027" y="5673850"/>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0" name="Freeform 50">
              <a:extLst>
                <a:ext uri="{FF2B5EF4-FFF2-40B4-BE49-F238E27FC236}">
                  <a16:creationId xmlns:a16="http://schemas.microsoft.com/office/drawing/2014/main" id="{3ED6C955-4A9E-4F44-A1CF-3C9D8CE30480}"/>
                </a:ext>
              </a:extLst>
            </p:cNvPr>
            <p:cNvSpPr>
              <a:spLocks/>
            </p:cNvSpPr>
            <p:nvPr/>
          </p:nvSpPr>
          <p:spPr bwMode="auto">
            <a:xfrm>
              <a:off x="5898045" y="5758232"/>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1" name="Freeform 51">
              <a:extLst>
                <a:ext uri="{FF2B5EF4-FFF2-40B4-BE49-F238E27FC236}">
                  <a16:creationId xmlns:a16="http://schemas.microsoft.com/office/drawing/2014/main" id="{4B1EF149-3EC0-446C-A1C0-937074657834}"/>
                </a:ext>
              </a:extLst>
            </p:cNvPr>
            <p:cNvSpPr>
              <a:spLocks/>
            </p:cNvSpPr>
            <p:nvPr/>
          </p:nvSpPr>
          <p:spPr bwMode="auto">
            <a:xfrm>
              <a:off x="5894624" y="5833491"/>
              <a:ext cx="1102658"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2" name="Freeform 52">
              <a:extLst>
                <a:ext uri="{FF2B5EF4-FFF2-40B4-BE49-F238E27FC236}">
                  <a16:creationId xmlns:a16="http://schemas.microsoft.com/office/drawing/2014/main" id="{56179B76-7A53-4B8C-95AB-D3CFA3C27B09}"/>
                </a:ext>
              </a:extLst>
            </p:cNvPr>
            <p:cNvSpPr>
              <a:spLocks/>
            </p:cNvSpPr>
            <p:nvPr/>
          </p:nvSpPr>
          <p:spPr bwMode="auto">
            <a:xfrm>
              <a:off x="5906027" y="5911030"/>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3" name="Freeform 53">
              <a:extLst>
                <a:ext uri="{FF2B5EF4-FFF2-40B4-BE49-F238E27FC236}">
                  <a16:creationId xmlns:a16="http://schemas.microsoft.com/office/drawing/2014/main" id="{C68DF0C7-4085-4E6D-B0A4-C780518F9D90}"/>
                </a:ext>
              </a:extLst>
            </p:cNvPr>
            <p:cNvSpPr>
              <a:spLocks/>
            </p:cNvSpPr>
            <p:nvPr/>
          </p:nvSpPr>
          <p:spPr bwMode="auto">
            <a:xfrm>
              <a:off x="5924271" y="6023919"/>
              <a:ext cx="1053626" cy="263406"/>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4" name="Freeform 54">
              <a:extLst>
                <a:ext uri="{FF2B5EF4-FFF2-40B4-BE49-F238E27FC236}">
                  <a16:creationId xmlns:a16="http://schemas.microsoft.com/office/drawing/2014/main" id="{02C2E1BD-C52E-46DF-999C-EA9367DA0CF2}"/>
                </a:ext>
              </a:extLst>
            </p:cNvPr>
            <p:cNvSpPr>
              <a:spLocks/>
            </p:cNvSpPr>
            <p:nvPr/>
          </p:nvSpPr>
          <p:spPr bwMode="auto">
            <a:xfrm>
              <a:off x="6110138" y="6050145"/>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5" name="Oval 55">
              <a:extLst>
                <a:ext uri="{FF2B5EF4-FFF2-40B4-BE49-F238E27FC236}">
                  <a16:creationId xmlns:a16="http://schemas.microsoft.com/office/drawing/2014/main" id="{350EAD11-7FAE-4F39-8262-4BB493B752CF}"/>
                </a:ext>
              </a:extLst>
            </p:cNvPr>
            <p:cNvSpPr>
              <a:spLocks noChangeArrowheads="1"/>
            </p:cNvSpPr>
            <p:nvPr/>
          </p:nvSpPr>
          <p:spPr bwMode="auto">
            <a:xfrm>
              <a:off x="5833048" y="4454883"/>
              <a:ext cx="521112" cy="521112"/>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6" name="Oval 56">
              <a:extLst>
                <a:ext uri="{FF2B5EF4-FFF2-40B4-BE49-F238E27FC236}">
                  <a16:creationId xmlns:a16="http://schemas.microsoft.com/office/drawing/2014/main" id="{393402BE-1E59-4CB2-94A6-446914DEFFD2}"/>
                </a:ext>
              </a:extLst>
            </p:cNvPr>
            <p:cNvSpPr>
              <a:spLocks noChangeArrowheads="1"/>
            </p:cNvSpPr>
            <p:nvPr/>
          </p:nvSpPr>
          <p:spPr bwMode="auto">
            <a:xfrm>
              <a:off x="6532045" y="4239368"/>
              <a:ext cx="397960" cy="39796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7" name="Oval 57">
              <a:extLst>
                <a:ext uri="{FF2B5EF4-FFF2-40B4-BE49-F238E27FC236}">
                  <a16:creationId xmlns:a16="http://schemas.microsoft.com/office/drawing/2014/main" id="{1596423E-A285-460F-BADF-49FA47B488E0}"/>
                </a:ext>
              </a:extLst>
            </p:cNvPr>
            <p:cNvSpPr>
              <a:spLocks noChangeArrowheads="1"/>
            </p:cNvSpPr>
            <p:nvPr/>
          </p:nvSpPr>
          <p:spPr bwMode="auto">
            <a:xfrm>
              <a:off x="5785156" y="3524408"/>
              <a:ext cx="722943" cy="722942"/>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8" name="Oval 58">
              <a:extLst>
                <a:ext uri="{FF2B5EF4-FFF2-40B4-BE49-F238E27FC236}">
                  <a16:creationId xmlns:a16="http://schemas.microsoft.com/office/drawing/2014/main" id="{C01A8D42-2121-4E4C-9E12-FDB4D831ECC0}"/>
                </a:ext>
              </a:extLst>
            </p:cNvPr>
            <p:cNvSpPr>
              <a:spLocks noChangeArrowheads="1"/>
            </p:cNvSpPr>
            <p:nvPr/>
          </p:nvSpPr>
          <p:spPr bwMode="auto">
            <a:xfrm>
              <a:off x="6733876" y="3379591"/>
              <a:ext cx="521112" cy="521112"/>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69" name="Oval 59">
              <a:extLst>
                <a:ext uri="{FF2B5EF4-FFF2-40B4-BE49-F238E27FC236}">
                  <a16:creationId xmlns:a16="http://schemas.microsoft.com/office/drawing/2014/main" id="{214BD4B6-C62B-4FC5-9FBB-7556E3FB1380}"/>
                </a:ext>
              </a:extLst>
            </p:cNvPr>
            <p:cNvSpPr>
              <a:spLocks noChangeArrowheads="1"/>
            </p:cNvSpPr>
            <p:nvPr/>
          </p:nvSpPr>
          <p:spPr bwMode="auto">
            <a:xfrm>
              <a:off x="7330246" y="2904091"/>
              <a:ext cx="397960" cy="39796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0" name="Oval 60">
              <a:extLst>
                <a:ext uri="{FF2B5EF4-FFF2-40B4-BE49-F238E27FC236}">
                  <a16:creationId xmlns:a16="http://schemas.microsoft.com/office/drawing/2014/main" id="{FFA8F4D5-014A-4FD2-8D80-06193D3DA6BD}"/>
                </a:ext>
              </a:extLst>
            </p:cNvPr>
            <p:cNvSpPr>
              <a:spLocks noChangeArrowheads="1"/>
            </p:cNvSpPr>
            <p:nvPr/>
          </p:nvSpPr>
          <p:spPr bwMode="auto">
            <a:xfrm>
              <a:off x="7191131" y="2210796"/>
              <a:ext cx="277090" cy="27709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1" name="Oval 61">
              <a:extLst>
                <a:ext uri="{FF2B5EF4-FFF2-40B4-BE49-F238E27FC236}">
                  <a16:creationId xmlns:a16="http://schemas.microsoft.com/office/drawing/2014/main" id="{F090AC68-C4A2-4F51-A803-F4525CF8B955}"/>
                </a:ext>
              </a:extLst>
            </p:cNvPr>
            <p:cNvSpPr>
              <a:spLocks noChangeArrowheads="1"/>
            </p:cNvSpPr>
            <p:nvPr/>
          </p:nvSpPr>
          <p:spPr bwMode="auto">
            <a:xfrm>
              <a:off x="6357581" y="2361314"/>
              <a:ext cx="722943" cy="725223"/>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2" name="Oval 62">
              <a:extLst>
                <a:ext uri="{FF2B5EF4-FFF2-40B4-BE49-F238E27FC236}">
                  <a16:creationId xmlns:a16="http://schemas.microsoft.com/office/drawing/2014/main" id="{82D00F21-AF7C-44BF-A27E-52571CBA6256}"/>
                </a:ext>
              </a:extLst>
            </p:cNvPr>
            <p:cNvSpPr>
              <a:spLocks noChangeArrowheads="1"/>
            </p:cNvSpPr>
            <p:nvPr/>
          </p:nvSpPr>
          <p:spPr bwMode="auto">
            <a:xfrm>
              <a:off x="5555958" y="2616739"/>
              <a:ext cx="518831" cy="521112"/>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3" name="Oval 63">
              <a:extLst>
                <a:ext uri="{FF2B5EF4-FFF2-40B4-BE49-F238E27FC236}">
                  <a16:creationId xmlns:a16="http://schemas.microsoft.com/office/drawing/2014/main" id="{CDC17100-4A16-42FA-A051-536433C185AC}"/>
                </a:ext>
              </a:extLst>
            </p:cNvPr>
            <p:cNvSpPr>
              <a:spLocks noChangeArrowheads="1"/>
            </p:cNvSpPr>
            <p:nvPr/>
          </p:nvSpPr>
          <p:spPr bwMode="auto">
            <a:xfrm>
              <a:off x="5543415" y="1985019"/>
              <a:ext cx="397960" cy="39796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4" name="Oval 64">
              <a:extLst>
                <a:ext uri="{FF2B5EF4-FFF2-40B4-BE49-F238E27FC236}">
                  <a16:creationId xmlns:a16="http://schemas.microsoft.com/office/drawing/2014/main" id="{36F97FD4-0AC7-4745-B6C5-173FD822B071}"/>
                </a:ext>
              </a:extLst>
            </p:cNvPr>
            <p:cNvSpPr>
              <a:spLocks noChangeArrowheads="1"/>
            </p:cNvSpPr>
            <p:nvPr/>
          </p:nvSpPr>
          <p:spPr bwMode="auto">
            <a:xfrm>
              <a:off x="5282289" y="3666944"/>
              <a:ext cx="277090" cy="27709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5" name="Oval 65">
              <a:extLst>
                <a:ext uri="{FF2B5EF4-FFF2-40B4-BE49-F238E27FC236}">
                  <a16:creationId xmlns:a16="http://schemas.microsoft.com/office/drawing/2014/main" id="{5FEC2477-1137-440F-8760-DE2D0FA72B2B}"/>
                </a:ext>
              </a:extLst>
            </p:cNvPr>
            <p:cNvSpPr>
              <a:spLocks noChangeArrowheads="1"/>
            </p:cNvSpPr>
            <p:nvPr/>
          </p:nvSpPr>
          <p:spPr bwMode="auto">
            <a:xfrm>
              <a:off x="6357581" y="1777487"/>
              <a:ext cx="277090" cy="27709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6" name="Oval 66">
              <a:extLst>
                <a:ext uri="{FF2B5EF4-FFF2-40B4-BE49-F238E27FC236}">
                  <a16:creationId xmlns:a16="http://schemas.microsoft.com/office/drawing/2014/main" id="{BFD22EFF-DABA-4027-A032-0D15F78F28CF}"/>
                </a:ext>
              </a:extLst>
            </p:cNvPr>
            <p:cNvSpPr>
              <a:spLocks noChangeArrowheads="1"/>
            </p:cNvSpPr>
            <p:nvPr/>
          </p:nvSpPr>
          <p:spPr bwMode="auto">
            <a:xfrm>
              <a:off x="5091861" y="2973649"/>
              <a:ext cx="277090" cy="27709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7" name="Oval 67">
              <a:extLst>
                <a:ext uri="{FF2B5EF4-FFF2-40B4-BE49-F238E27FC236}">
                  <a16:creationId xmlns:a16="http://schemas.microsoft.com/office/drawing/2014/main" id="{CAD17DB0-9F81-40B3-9892-96B42FED9CF2}"/>
                </a:ext>
              </a:extLst>
            </p:cNvPr>
            <p:cNvSpPr>
              <a:spLocks noChangeArrowheads="1"/>
            </p:cNvSpPr>
            <p:nvPr/>
          </p:nvSpPr>
          <p:spPr bwMode="auto">
            <a:xfrm>
              <a:off x="6930005" y="4723991"/>
              <a:ext cx="277090" cy="278230"/>
            </a:xfrm>
            <a:prstGeom prst="ellipse">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8" name="Oval 68">
              <a:extLst>
                <a:ext uri="{FF2B5EF4-FFF2-40B4-BE49-F238E27FC236}">
                  <a16:creationId xmlns:a16="http://schemas.microsoft.com/office/drawing/2014/main" id="{67983B31-43B8-4C66-922D-3456FAEF8083}"/>
                </a:ext>
              </a:extLst>
            </p:cNvPr>
            <p:cNvSpPr>
              <a:spLocks noChangeArrowheads="1"/>
            </p:cNvSpPr>
            <p:nvPr/>
          </p:nvSpPr>
          <p:spPr bwMode="auto">
            <a:xfrm>
              <a:off x="7395243" y="3871055"/>
              <a:ext cx="13911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79" name="Oval 69">
              <a:extLst>
                <a:ext uri="{FF2B5EF4-FFF2-40B4-BE49-F238E27FC236}">
                  <a16:creationId xmlns:a16="http://schemas.microsoft.com/office/drawing/2014/main" id="{DE998199-C5A3-4A0C-9F1A-9A286C03147A}"/>
                </a:ext>
              </a:extLst>
            </p:cNvPr>
            <p:cNvSpPr>
              <a:spLocks noChangeArrowheads="1"/>
            </p:cNvSpPr>
            <p:nvPr/>
          </p:nvSpPr>
          <p:spPr bwMode="auto">
            <a:xfrm>
              <a:off x="6072509" y="1801433"/>
              <a:ext cx="13911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0" name="Oval 70">
              <a:extLst>
                <a:ext uri="{FF2B5EF4-FFF2-40B4-BE49-F238E27FC236}">
                  <a16:creationId xmlns:a16="http://schemas.microsoft.com/office/drawing/2014/main" id="{73583288-BCB1-4CDE-AB4E-E849A23A5F8A}"/>
                </a:ext>
              </a:extLst>
            </p:cNvPr>
            <p:cNvSpPr>
              <a:spLocks noChangeArrowheads="1"/>
            </p:cNvSpPr>
            <p:nvPr/>
          </p:nvSpPr>
          <p:spPr bwMode="auto">
            <a:xfrm>
              <a:off x="5115807" y="3462832"/>
              <a:ext cx="139115" cy="139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1" name="Oval 71">
              <a:extLst>
                <a:ext uri="{FF2B5EF4-FFF2-40B4-BE49-F238E27FC236}">
                  <a16:creationId xmlns:a16="http://schemas.microsoft.com/office/drawing/2014/main" id="{A25CF75D-06CF-4E70-AFCF-3E955F52EA46}"/>
                </a:ext>
              </a:extLst>
            </p:cNvPr>
            <p:cNvSpPr>
              <a:spLocks noChangeArrowheads="1"/>
            </p:cNvSpPr>
            <p:nvPr/>
          </p:nvSpPr>
          <p:spPr bwMode="auto">
            <a:xfrm>
              <a:off x="5193347" y="2478764"/>
              <a:ext cx="13797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2" name="Oval 72">
              <a:extLst>
                <a:ext uri="{FF2B5EF4-FFF2-40B4-BE49-F238E27FC236}">
                  <a16:creationId xmlns:a16="http://schemas.microsoft.com/office/drawing/2014/main" id="{13C1C662-8275-46A7-9C57-9CD35EE5FF05}"/>
                </a:ext>
              </a:extLst>
            </p:cNvPr>
            <p:cNvSpPr>
              <a:spLocks noChangeArrowheads="1"/>
            </p:cNvSpPr>
            <p:nvPr/>
          </p:nvSpPr>
          <p:spPr bwMode="auto">
            <a:xfrm>
              <a:off x="6977897" y="1935987"/>
              <a:ext cx="137975" cy="1402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3" name="Oval 73">
              <a:extLst>
                <a:ext uri="{FF2B5EF4-FFF2-40B4-BE49-F238E27FC236}">
                  <a16:creationId xmlns:a16="http://schemas.microsoft.com/office/drawing/2014/main" id="{183A6ACC-5C4B-4E7A-8353-8834CB4A338D}"/>
                </a:ext>
              </a:extLst>
            </p:cNvPr>
            <p:cNvSpPr>
              <a:spLocks noChangeArrowheads="1"/>
            </p:cNvSpPr>
            <p:nvPr/>
          </p:nvSpPr>
          <p:spPr bwMode="auto">
            <a:xfrm>
              <a:off x="5805681" y="5061516"/>
              <a:ext cx="13797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4" name="Oval 74">
              <a:extLst>
                <a:ext uri="{FF2B5EF4-FFF2-40B4-BE49-F238E27FC236}">
                  <a16:creationId xmlns:a16="http://schemas.microsoft.com/office/drawing/2014/main" id="{11AE67AD-CF67-4EB6-B2A6-9FCDB437551F}"/>
                </a:ext>
              </a:extLst>
            </p:cNvPr>
            <p:cNvSpPr>
              <a:spLocks noChangeArrowheads="1"/>
            </p:cNvSpPr>
            <p:nvPr/>
          </p:nvSpPr>
          <p:spPr bwMode="auto">
            <a:xfrm>
              <a:off x="6631250" y="5048973"/>
              <a:ext cx="137975" cy="139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5" name="Oval 75">
              <a:extLst>
                <a:ext uri="{FF2B5EF4-FFF2-40B4-BE49-F238E27FC236}">
                  <a16:creationId xmlns:a16="http://schemas.microsoft.com/office/drawing/2014/main" id="{1A575EF4-0233-457B-BEAB-21AAF29D90A5}"/>
                </a:ext>
              </a:extLst>
            </p:cNvPr>
            <p:cNvSpPr>
              <a:spLocks noChangeArrowheads="1"/>
            </p:cNvSpPr>
            <p:nvPr/>
          </p:nvSpPr>
          <p:spPr bwMode="auto">
            <a:xfrm>
              <a:off x="5513768" y="4316908"/>
              <a:ext cx="13911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6" name="Oval 76">
              <a:extLst>
                <a:ext uri="{FF2B5EF4-FFF2-40B4-BE49-F238E27FC236}">
                  <a16:creationId xmlns:a16="http://schemas.microsoft.com/office/drawing/2014/main" id="{9067AB9D-C8C8-478A-8B55-73155FF8ACF0}"/>
                </a:ext>
              </a:extLst>
            </p:cNvPr>
            <p:cNvSpPr>
              <a:spLocks noChangeArrowheads="1"/>
            </p:cNvSpPr>
            <p:nvPr/>
          </p:nvSpPr>
          <p:spPr bwMode="auto">
            <a:xfrm>
              <a:off x="6155750" y="3056890"/>
              <a:ext cx="140255" cy="1402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7" name="Oval 77">
              <a:extLst>
                <a:ext uri="{FF2B5EF4-FFF2-40B4-BE49-F238E27FC236}">
                  <a16:creationId xmlns:a16="http://schemas.microsoft.com/office/drawing/2014/main" id="{2AB062E8-5C55-4991-BA1B-6F3CF8274FA7}"/>
                </a:ext>
              </a:extLst>
            </p:cNvPr>
            <p:cNvSpPr>
              <a:spLocks noChangeArrowheads="1"/>
            </p:cNvSpPr>
            <p:nvPr/>
          </p:nvSpPr>
          <p:spPr bwMode="auto">
            <a:xfrm>
              <a:off x="6860448" y="4023854"/>
              <a:ext cx="14025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8" name="Oval 78">
              <a:extLst>
                <a:ext uri="{FF2B5EF4-FFF2-40B4-BE49-F238E27FC236}">
                  <a16:creationId xmlns:a16="http://schemas.microsoft.com/office/drawing/2014/main" id="{F84FD394-BF13-4005-B34C-2D7FFA94A21D}"/>
                </a:ext>
              </a:extLst>
            </p:cNvPr>
            <p:cNvSpPr>
              <a:spLocks noChangeArrowheads="1"/>
            </p:cNvSpPr>
            <p:nvPr/>
          </p:nvSpPr>
          <p:spPr bwMode="auto">
            <a:xfrm>
              <a:off x="5585606" y="3323717"/>
              <a:ext cx="137975" cy="139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89" name="Freeform 79">
              <a:extLst>
                <a:ext uri="{FF2B5EF4-FFF2-40B4-BE49-F238E27FC236}">
                  <a16:creationId xmlns:a16="http://schemas.microsoft.com/office/drawing/2014/main" id="{F3B79955-91DE-4C9C-B9E7-209F82EC2423}"/>
                </a:ext>
              </a:extLst>
            </p:cNvPr>
            <p:cNvSpPr>
              <a:spLocks noEditPoints="1"/>
            </p:cNvSpPr>
            <p:nvPr/>
          </p:nvSpPr>
          <p:spPr bwMode="auto">
            <a:xfrm>
              <a:off x="6749840" y="1836782"/>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90" name="Freeform 80">
              <a:extLst>
                <a:ext uri="{FF2B5EF4-FFF2-40B4-BE49-F238E27FC236}">
                  <a16:creationId xmlns:a16="http://schemas.microsoft.com/office/drawing/2014/main" id="{8690E9C8-B8BC-41E7-A1B7-382BFFB1F730}"/>
                </a:ext>
              </a:extLst>
            </p:cNvPr>
            <p:cNvSpPr>
              <a:spLocks noEditPoints="1"/>
            </p:cNvSpPr>
            <p:nvPr/>
          </p:nvSpPr>
          <p:spPr bwMode="auto">
            <a:xfrm>
              <a:off x="5094142" y="2761555"/>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91" name="Freeform 81">
              <a:extLst>
                <a:ext uri="{FF2B5EF4-FFF2-40B4-BE49-F238E27FC236}">
                  <a16:creationId xmlns:a16="http://schemas.microsoft.com/office/drawing/2014/main" id="{A4E2BEC4-DCA0-4362-926B-CD2B0C7EC293}"/>
                </a:ext>
              </a:extLst>
            </p:cNvPr>
            <p:cNvSpPr>
              <a:spLocks noEditPoints="1"/>
            </p:cNvSpPr>
            <p:nvPr/>
          </p:nvSpPr>
          <p:spPr bwMode="auto">
            <a:xfrm>
              <a:off x="5642620" y="4656714"/>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92" name="Freeform 82">
              <a:extLst>
                <a:ext uri="{FF2B5EF4-FFF2-40B4-BE49-F238E27FC236}">
                  <a16:creationId xmlns:a16="http://schemas.microsoft.com/office/drawing/2014/main" id="{03259A80-A0C0-4C41-8A08-4C7561F9AB08}"/>
                </a:ext>
              </a:extLst>
            </p:cNvPr>
            <p:cNvSpPr>
              <a:spLocks noEditPoints="1"/>
            </p:cNvSpPr>
            <p:nvPr/>
          </p:nvSpPr>
          <p:spPr bwMode="auto">
            <a:xfrm>
              <a:off x="6293724" y="5013624"/>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93" name="Freeform 83">
              <a:extLst>
                <a:ext uri="{FF2B5EF4-FFF2-40B4-BE49-F238E27FC236}">
                  <a16:creationId xmlns:a16="http://schemas.microsoft.com/office/drawing/2014/main" id="{4F8E24BA-025C-4662-9697-A70D0D494754}"/>
                </a:ext>
              </a:extLst>
            </p:cNvPr>
            <p:cNvSpPr>
              <a:spLocks noEditPoints="1"/>
            </p:cNvSpPr>
            <p:nvPr/>
          </p:nvSpPr>
          <p:spPr bwMode="auto">
            <a:xfrm>
              <a:off x="7215077" y="4349976"/>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94" name="Freeform 84">
              <a:extLst>
                <a:ext uri="{FF2B5EF4-FFF2-40B4-BE49-F238E27FC236}">
                  <a16:creationId xmlns:a16="http://schemas.microsoft.com/office/drawing/2014/main" id="{79E8DDC7-890B-4B09-9DA0-DA7B739EAFC8}"/>
                </a:ext>
              </a:extLst>
            </p:cNvPr>
            <p:cNvSpPr>
              <a:spLocks noEditPoints="1"/>
            </p:cNvSpPr>
            <p:nvPr/>
          </p:nvSpPr>
          <p:spPr bwMode="auto">
            <a:xfrm>
              <a:off x="7636984" y="3390994"/>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3" name="Freeform 85">
              <a:extLst>
                <a:ext uri="{FF2B5EF4-FFF2-40B4-BE49-F238E27FC236}">
                  <a16:creationId xmlns:a16="http://schemas.microsoft.com/office/drawing/2014/main" id="{92124DF6-E4DF-4D86-B15B-DFB0E5BAB26C}"/>
                </a:ext>
              </a:extLst>
            </p:cNvPr>
            <p:cNvSpPr>
              <a:spLocks noEditPoints="1"/>
            </p:cNvSpPr>
            <p:nvPr/>
          </p:nvSpPr>
          <p:spPr bwMode="auto">
            <a:xfrm>
              <a:off x="7559444" y="2563145"/>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4" name="Freeform 86">
              <a:extLst>
                <a:ext uri="{FF2B5EF4-FFF2-40B4-BE49-F238E27FC236}">
                  <a16:creationId xmlns:a16="http://schemas.microsoft.com/office/drawing/2014/main" id="{FFD3DA3E-B1D2-4649-B644-3708B30C5271}"/>
                </a:ext>
              </a:extLst>
            </p:cNvPr>
            <p:cNvSpPr>
              <a:spLocks noEditPoints="1"/>
            </p:cNvSpPr>
            <p:nvPr/>
          </p:nvSpPr>
          <p:spPr bwMode="auto">
            <a:xfrm>
              <a:off x="6615286" y="326442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5" name="Freeform 87">
              <a:extLst>
                <a:ext uri="{FF2B5EF4-FFF2-40B4-BE49-F238E27FC236}">
                  <a16:creationId xmlns:a16="http://schemas.microsoft.com/office/drawing/2014/main" id="{9434B1A5-9A95-438D-9A40-F525B1D4F43E}"/>
                </a:ext>
              </a:extLst>
            </p:cNvPr>
            <p:cNvSpPr>
              <a:spLocks noEditPoints="1"/>
            </p:cNvSpPr>
            <p:nvPr/>
          </p:nvSpPr>
          <p:spPr bwMode="auto">
            <a:xfrm>
              <a:off x="6056545" y="2108170"/>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6" name="Freeform 88">
              <a:extLst>
                <a:ext uri="{FF2B5EF4-FFF2-40B4-BE49-F238E27FC236}">
                  <a16:creationId xmlns:a16="http://schemas.microsoft.com/office/drawing/2014/main" id="{29F3D171-D15B-4A8C-B845-56E814F9988A}"/>
                </a:ext>
              </a:extLst>
            </p:cNvPr>
            <p:cNvSpPr>
              <a:spLocks noEditPoints="1"/>
            </p:cNvSpPr>
            <p:nvPr/>
          </p:nvSpPr>
          <p:spPr bwMode="auto">
            <a:xfrm>
              <a:off x="5624375" y="3587124"/>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7" name="Freeform 89">
              <a:extLst>
                <a:ext uri="{FF2B5EF4-FFF2-40B4-BE49-F238E27FC236}">
                  <a16:creationId xmlns:a16="http://schemas.microsoft.com/office/drawing/2014/main" id="{7A6DBA9A-BF78-40A9-9506-95F1A6BA1FD0}"/>
                </a:ext>
              </a:extLst>
            </p:cNvPr>
            <p:cNvSpPr>
              <a:spLocks noEditPoints="1"/>
            </p:cNvSpPr>
            <p:nvPr/>
          </p:nvSpPr>
          <p:spPr bwMode="auto">
            <a:xfrm>
              <a:off x="7054297" y="3081976"/>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8" name="Freeform 90">
              <a:extLst>
                <a:ext uri="{FF2B5EF4-FFF2-40B4-BE49-F238E27FC236}">
                  <a16:creationId xmlns:a16="http://schemas.microsoft.com/office/drawing/2014/main" id="{19C39511-C36F-4C26-91DD-07456E067BBB}"/>
                </a:ext>
              </a:extLst>
            </p:cNvPr>
            <p:cNvSpPr>
              <a:spLocks noEditPoints="1"/>
            </p:cNvSpPr>
            <p:nvPr/>
          </p:nvSpPr>
          <p:spPr bwMode="auto">
            <a:xfrm>
              <a:off x="6624408" y="3955437"/>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09" name="Freeform 91">
              <a:extLst>
                <a:ext uri="{FF2B5EF4-FFF2-40B4-BE49-F238E27FC236}">
                  <a16:creationId xmlns:a16="http://schemas.microsoft.com/office/drawing/2014/main" id="{9FE7CC69-5349-4A51-B55F-BC56347C8AE0}"/>
                </a:ext>
              </a:extLst>
            </p:cNvPr>
            <p:cNvSpPr>
              <a:spLocks/>
            </p:cNvSpPr>
            <p:nvPr/>
          </p:nvSpPr>
          <p:spPr bwMode="auto">
            <a:xfrm>
              <a:off x="6115840" y="2632703"/>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0" name="Freeform 92">
              <a:extLst>
                <a:ext uri="{FF2B5EF4-FFF2-40B4-BE49-F238E27FC236}">
                  <a16:creationId xmlns:a16="http://schemas.microsoft.com/office/drawing/2014/main" id="{898669EA-B53E-453C-87BA-E8073C78B643}"/>
                </a:ext>
              </a:extLst>
            </p:cNvPr>
            <p:cNvSpPr>
              <a:spLocks/>
            </p:cNvSpPr>
            <p:nvPr/>
          </p:nvSpPr>
          <p:spPr bwMode="auto">
            <a:xfrm>
              <a:off x="6129523" y="2718224"/>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1" name="Freeform 93">
              <a:extLst>
                <a:ext uri="{FF2B5EF4-FFF2-40B4-BE49-F238E27FC236}">
                  <a16:creationId xmlns:a16="http://schemas.microsoft.com/office/drawing/2014/main" id="{3640E992-516C-4A78-B846-BA79D7156E53}"/>
                </a:ext>
              </a:extLst>
            </p:cNvPr>
            <p:cNvSpPr>
              <a:spLocks/>
            </p:cNvSpPr>
            <p:nvPr/>
          </p:nvSpPr>
          <p:spPr bwMode="auto">
            <a:xfrm>
              <a:off x="6233289" y="2718224"/>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2" name="Freeform 94">
              <a:extLst>
                <a:ext uri="{FF2B5EF4-FFF2-40B4-BE49-F238E27FC236}">
                  <a16:creationId xmlns:a16="http://schemas.microsoft.com/office/drawing/2014/main" id="{7528BA3D-03A2-4D73-B758-D42383ADBF11}"/>
                </a:ext>
              </a:extLst>
            </p:cNvPr>
            <p:cNvSpPr>
              <a:spLocks/>
            </p:cNvSpPr>
            <p:nvPr/>
          </p:nvSpPr>
          <p:spPr bwMode="auto">
            <a:xfrm>
              <a:off x="7120433" y="4062624"/>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3" name="Freeform 95">
              <a:extLst>
                <a:ext uri="{FF2B5EF4-FFF2-40B4-BE49-F238E27FC236}">
                  <a16:creationId xmlns:a16="http://schemas.microsoft.com/office/drawing/2014/main" id="{387F13A8-4ACC-4D0B-92A9-2E51F7F77879}"/>
                </a:ext>
              </a:extLst>
            </p:cNvPr>
            <p:cNvSpPr>
              <a:spLocks/>
            </p:cNvSpPr>
            <p:nvPr/>
          </p:nvSpPr>
          <p:spPr bwMode="auto">
            <a:xfrm>
              <a:off x="7225340" y="4062624"/>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4" name="Freeform 96">
              <a:extLst>
                <a:ext uri="{FF2B5EF4-FFF2-40B4-BE49-F238E27FC236}">
                  <a16:creationId xmlns:a16="http://schemas.microsoft.com/office/drawing/2014/main" id="{F729EAD1-0487-4945-93DF-E4CDDEEBB654}"/>
                </a:ext>
              </a:extLst>
            </p:cNvPr>
            <p:cNvSpPr>
              <a:spLocks/>
            </p:cNvSpPr>
            <p:nvPr/>
          </p:nvSpPr>
          <p:spPr bwMode="auto">
            <a:xfrm>
              <a:off x="7270951" y="4153847"/>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5" name="Freeform 97">
              <a:extLst>
                <a:ext uri="{FF2B5EF4-FFF2-40B4-BE49-F238E27FC236}">
                  <a16:creationId xmlns:a16="http://schemas.microsoft.com/office/drawing/2014/main" id="{B0D83CC4-D01C-4343-BFF7-F20147CC8DE5}"/>
                </a:ext>
              </a:extLst>
            </p:cNvPr>
            <p:cNvSpPr>
              <a:spLocks/>
            </p:cNvSpPr>
            <p:nvPr/>
          </p:nvSpPr>
          <p:spPr bwMode="auto">
            <a:xfrm>
              <a:off x="7120433" y="4153847"/>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6" name="Freeform 98">
              <a:extLst>
                <a:ext uri="{FF2B5EF4-FFF2-40B4-BE49-F238E27FC236}">
                  <a16:creationId xmlns:a16="http://schemas.microsoft.com/office/drawing/2014/main" id="{1FF94A75-5448-48FB-8D47-2BFC9BCB9356}"/>
                </a:ext>
              </a:extLst>
            </p:cNvPr>
            <p:cNvSpPr>
              <a:spLocks/>
            </p:cNvSpPr>
            <p:nvPr/>
          </p:nvSpPr>
          <p:spPr bwMode="auto">
            <a:xfrm>
              <a:off x="7121574" y="4100253"/>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7" name="Freeform 99">
              <a:extLst>
                <a:ext uri="{FF2B5EF4-FFF2-40B4-BE49-F238E27FC236}">
                  <a16:creationId xmlns:a16="http://schemas.microsoft.com/office/drawing/2014/main" id="{437983D8-95A8-4BC3-9976-C50C77AF05DD}"/>
                </a:ext>
              </a:extLst>
            </p:cNvPr>
            <p:cNvSpPr>
              <a:spLocks/>
            </p:cNvSpPr>
            <p:nvPr/>
          </p:nvSpPr>
          <p:spPr bwMode="auto">
            <a:xfrm>
              <a:off x="7123854" y="4061483"/>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8" name="Freeform 100">
              <a:extLst>
                <a:ext uri="{FF2B5EF4-FFF2-40B4-BE49-F238E27FC236}">
                  <a16:creationId xmlns:a16="http://schemas.microsoft.com/office/drawing/2014/main" id="{64EB8F59-D310-4D65-99FC-99123F4F3E03}"/>
                </a:ext>
              </a:extLst>
            </p:cNvPr>
            <p:cNvSpPr>
              <a:spLocks/>
            </p:cNvSpPr>
            <p:nvPr/>
          </p:nvSpPr>
          <p:spPr bwMode="auto">
            <a:xfrm>
              <a:off x="5309656" y="2674893"/>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19" name="Freeform 101">
              <a:extLst>
                <a:ext uri="{FF2B5EF4-FFF2-40B4-BE49-F238E27FC236}">
                  <a16:creationId xmlns:a16="http://schemas.microsoft.com/office/drawing/2014/main" id="{4654F20A-7615-4A44-97F0-7A449609711D}"/>
                </a:ext>
              </a:extLst>
            </p:cNvPr>
            <p:cNvSpPr>
              <a:spLocks/>
            </p:cNvSpPr>
            <p:nvPr/>
          </p:nvSpPr>
          <p:spPr bwMode="auto">
            <a:xfrm>
              <a:off x="6803433" y="3148113"/>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0" name="Freeform 102">
              <a:extLst>
                <a:ext uri="{FF2B5EF4-FFF2-40B4-BE49-F238E27FC236}">
                  <a16:creationId xmlns:a16="http://schemas.microsoft.com/office/drawing/2014/main" id="{6526B4CF-3ED3-4C1F-990B-A89BF44857BB}"/>
                </a:ext>
              </a:extLst>
            </p:cNvPr>
            <p:cNvSpPr>
              <a:spLocks/>
            </p:cNvSpPr>
            <p:nvPr/>
          </p:nvSpPr>
          <p:spPr bwMode="auto">
            <a:xfrm>
              <a:off x="6779487" y="3264422"/>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1" name="Freeform 103">
              <a:extLst>
                <a:ext uri="{FF2B5EF4-FFF2-40B4-BE49-F238E27FC236}">
                  <a16:creationId xmlns:a16="http://schemas.microsoft.com/office/drawing/2014/main" id="{0A04F9AA-01DA-429B-B7B6-1AC482623D27}"/>
                </a:ext>
              </a:extLst>
            </p:cNvPr>
            <p:cNvSpPr>
              <a:spLocks noEditPoints="1"/>
            </p:cNvSpPr>
            <p:nvPr/>
          </p:nvSpPr>
          <p:spPr bwMode="auto">
            <a:xfrm>
              <a:off x="5801120" y="4304365"/>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2" name="Oval 104">
              <a:extLst>
                <a:ext uri="{FF2B5EF4-FFF2-40B4-BE49-F238E27FC236}">
                  <a16:creationId xmlns:a16="http://schemas.microsoft.com/office/drawing/2014/main" id="{2B791B45-198D-4A10-96D8-6A4317BBE152}"/>
                </a:ext>
              </a:extLst>
            </p:cNvPr>
            <p:cNvSpPr>
              <a:spLocks noChangeArrowheads="1"/>
            </p:cNvSpPr>
            <p:nvPr/>
          </p:nvSpPr>
          <p:spPr bwMode="auto">
            <a:xfrm>
              <a:off x="7183149" y="2696559"/>
              <a:ext cx="39910" cy="387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3" name="Freeform 105">
              <a:extLst>
                <a:ext uri="{FF2B5EF4-FFF2-40B4-BE49-F238E27FC236}">
                  <a16:creationId xmlns:a16="http://schemas.microsoft.com/office/drawing/2014/main" id="{6C7C903A-70D6-4EC2-9D45-098BFE1949B3}"/>
                </a:ext>
              </a:extLst>
            </p:cNvPr>
            <p:cNvSpPr>
              <a:spLocks/>
            </p:cNvSpPr>
            <p:nvPr/>
          </p:nvSpPr>
          <p:spPr bwMode="auto">
            <a:xfrm>
              <a:off x="7155782" y="2743311"/>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4" name="Oval 106">
              <a:extLst>
                <a:ext uri="{FF2B5EF4-FFF2-40B4-BE49-F238E27FC236}">
                  <a16:creationId xmlns:a16="http://schemas.microsoft.com/office/drawing/2014/main" id="{51A9FC6D-2737-4E25-B9BB-956283E008BA}"/>
                </a:ext>
              </a:extLst>
            </p:cNvPr>
            <p:cNvSpPr>
              <a:spLocks noChangeArrowheads="1"/>
            </p:cNvSpPr>
            <p:nvPr/>
          </p:nvSpPr>
          <p:spPr bwMode="auto">
            <a:xfrm>
              <a:off x="7290336" y="2696559"/>
              <a:ext cx="37630" cy="387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5" name="Freeform 107">
              <a:extLst>
                <a:ext uri="{FF2B5EF4-FFF2-40B4-BE49-F238E27FC236}">
                  <a16:creationId xmlns:a16="http://schemas.microsoft.com/office/drawing/2014/main" id="{118B7AC6-4557-4A04-BB22-74C7DD9736D3}"/>
                </a:ext>
              </a:extLst>
            </p:cNvPr>
            <p:cNvSpPr>
              <a:spLocks/>
            </p:cNvSpPr>
            <p:nvPr/>
          </p:nvSpPr>
          <p:spPr bwMode="auto">
            <a:xfrm>
              <a:off x="7254987" y="2743311"/>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6" name="Freeform 108">
              <a:extLst>
                <a:ext uri="{FF2B5EF4-FFF2-40B4-BE49-F238E27FC236}">
                  <a16:creationId xmlns:a16="http://schemas.microsoft.com/office/drawing/2014/main" id="{BB251DA8-7D7C-4A5E-B653-17CDAB97CA50}"/>
                </a:ext>
              </a:extLst>
            </p:cNvPr>
            <p:cNvSpPr>
              <a:spLocks noEditPoints="1"/>
            </p:cNvSpPr>
            <p:nvPr/>
          </p:nvSpPr>
          <p:spPr bwMode="auto">
            <a:xfrm>
              <a:off x="6422577" y="4674958"/>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7" name="Freeform 109">
              <a:extLst>
                <a:ext uri="{FF2B5EF4-FFF2-40B4-BE49-F238E27FC236}">
                  <a16:creationId xmlns:a16="http://schemas.microsoft.com/office/drawing/2014/main" id="{0F41F819-BE9F-4BA0-9247-AFB44A13A4C0}"/>
                </a:ext>
              </a:extLst>
            </p:cNvPr>
            <p:cNvSpPr>
              <a:spLocks noEditPoints="1"/>
            </p:cNvSpPr>
            <p:nvPr/>
          </p:nvSpPr>
          <p:spPr bwMode="auto">
            <a:xfrm>
              <a:off x="5959620" y="2278073"/>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8" name="Freeform 110">
              <a:extLst>
                <a:ext uri="{FF2B5EF4-FFF2-40B4-BE49-F238E27FC236}">
                  <a16:creationId xmlns:a16="http://schemas.microsoft.com/office/drawing/2014/main" id="{B4776525-50D3-4ECE-8943-5EEC68C41926}"/>
                </a:ext>
              </a:extLst>
            </p:cNvPr>
            <p:cNvSpPr>
              <a:spLocks/>
            </p:cNvSpPr>
            <p:nvPr/>
          </p:nvSpPr>
          <p:spPr bwMode="auto">
            <a:xfrm>
              <a:off x="5932253" y="2353332"/>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29" name="Freeform 111">
              <a:extLst>
                <a:ext uri="{FF2B5EF4-FFF2-40B4-BE49-F238E27FC236}">
                  <a16:creationId xmlns:a16="http://schemas.microsoft.com/office/drawing/2014/main" id="{28484E03-6B2C-4459-9924-38187E52924D}"/>
                </a:ext>
              </a:extLst>
            </p:cNvPr>
            <p:cNvSpPr>
              <a:spLocks noEditPoints="1"/>
            </p:cNvSpPr>
            <p:nvPr/>
          </p:nvSpPr>
          <p:spPr bwMode="auto">
            <a:xfrm>
              <a:off x="5360969" y="3377311"/>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0" name="Freeform 112">
              <a:extLst>
                <a:ext uri="{FF2B5EF4-FFF2-40B4-BE49-F238E27FC236}">
                  <a16:creationId xmlns:a16="http://schemas.microsoft.com/office/drawing/2014/main" id="{13CE5102-CE8C-4701-970C-269AA901052C}"/>
                </a:ext>
              </a:extLst>
            </p:cNvPr>
            <p:cNvSpPr>
              <a:spLocks/>
            </p:cNvSpPr>
            <p:nvPr/>
          </p:nvSpPr>
          <p:spPr bwMode="auto">
            <a:xfrm>
              <a:off x="5335883" y="3441167"/>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1" name="Oval 113">
              <a:extLst>
                <a:ext uri="{FF2B5EF4-FFF2-40B4-BE49-F238E27FC236}">
                  <a16:creationId xmlns:a16="http://schemas.microsoft.com/office/drawing/2014/main" id="{C68ED8F2-00F7-4378-BF5C-4E27F55C0EE7}"/>
                </a:ext>
              </a:extLst>
            </p:cNvPr>
            <p:cNvSpPr>
              <a:spLocks noChangeArrowheads="1"/>
            </p:cNvSpPr>
            <p:nvPr/>
          </p:nvSpPr>
          <p:spPr bwMode="auto">
            <a:xfrm>
              <a:off x="5405440" y="3401257"/>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2" name="Oval 114">
              <a:extLst>
                <a:ext uri="{FF2B5EF4-FFF2-40B4-BE49-F238E27FC236}">
                  <a16:creationId xmlns:a16="http://schemas.microsoft.com/office/drawing/2014/main" id="{DBB5D633-D171-475F-B1FE-50B3EE05423F}"/>
                </a:ext>
              </a:extLst>
            </p:cNvPr>
            <p:cNvSpPr>
              <a:spLocks noChangeArrowheads="1"/>
            </p:cNvSpPr>
            <p:nvPr/>
          </p:nvSpPr>
          <p:spPr bwMode="auto">
            <a:xfrm>
              <a:off x="5446491" y="3401257"/>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3" name="Oval 115">
              <a:extLst>
                <a:ext uri="{FF2B5EF4-FFF2-40B4-BE49-F238E27FC236}">
                  <a16:creationId xmlns:a16="http://schemas.microsoft.com/office/drawing/2014/main" id="{F9AD11B3-709E-4A83-98C6-0CBABB288B95}"/>
                </a:ext>
              </a:extLst>
            </p:cNvPr>
            <p:cNvSpPr>
              <a:spLocks noChangeArrowheads="1"/>
            </p:cNvSpPr>
            <p:nvPr/>
          </p:nvSpPr>
          <p:spPr bwMode="auto">
            <a:xfrm>
              <a:off x="5405440" y="3435465"/>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4" name="Oval 116">
              <a:extLst>
                <a:ext uri="{FF2B5EF4-FFF2-40B4-BE49-F238E27FC236}">
                  <a16:creationId xmlns:a16="http://schemas.microsoft.com/office/drawing/2014/main" id="{37F5EFAF-FBE1-482F-92BF-8ADB5CB32840}"/>
                </a:ext>
              </a:extLst>
            </p:cNvPr>
            <p:cNvSpPr>
              <a:spLocks noChangeArrowheads="1"/>
            </p:cNvSpPr>
            <p:nvPr/>
          </p:nvSpPr>
          <p:spPr bwMode="auto">
            <a:xfrm>
              <a:off x="5446491" y="3435465"/>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5" name="Freeform 117">
              <a:extLst>
                <a:ext uri="{FF2B5EF4-FFF2-40B4-BE49-F238E27FC236}">
                  <a16:creationId xmlns:a16="http://schemas.microsoft.com/office/drawing/2014/main" id="{ACBCA0FE-BFBB-4CC8-861A-3215F92193C5}"/>
                </a:ext>
              </a:extLst>
            </p:cNvPr>
            <p:cNvSpPr>
              <a:spLocks/>
            </p:cNvSpPr>
            <p:nvPr/>
          </p:nvSpPr>
          <p:spPr bwMode="auto">
            <a:xfrm>
              <a:off x="6610725" y="2060278"/>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6" name="Freeform 118">
              <a:extLst>
                <a:ext uri="{FF2B5EF4-FFF2-40B4-BE49-F238E27FC236}">
                  <a16:creationId xmlns:a16="http://schemas.microsoft.com/office/drawing/2014/main" id="{9BD485D0-5A94-4C8C-B308-A61158FD0603}"/>
                </a:ext>
              </a:extLst>
            </p:cNvPr>
            <p:cNvSpPr>
              <a:spLocks/>
            </p:cNvSpPr>
            <p:nvPr/>
          </p:nvSpPr>
          <p:spPr bwMode="auto">
            <a:xfrm>
              <a:off x="6722473" y="2177728"/>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7" name="Freeform 119">
              <a:extLst>
                <a:ext uri="{FF2B5EF4-FFF2-40B4-BE49-F238E27FC236}">
                  <a16:creationId xmlns:a16="http://schemas.microsoft.com/office/drawing/2014/main" id="{7808A159-0731-477D-9C3A-0A7D7AE30F54}"/>
                </a:ext>
              </a:extLst>
            </p:cNvPr>
            <p:cNvSpPr>
              <a:spLocks/>
            </p:cNvSpPr>
            <p:nvPr/>
          </p:nvSpPr>
          <p:spPr bwMode="auto">
            <a:xfrm>
              <a:off x="6527484" y="3444588"/>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8" name="Freeform 120">
              <a:extLst>
                <a:ext uri="{FF2B5EF4-FFF2-40B4-BE49-F238E27FC236}">
                  <a16:creationId xmlns:a16="http://schemas.microsoft.com/office/drawing/2014/main" id="{9A2062EB-EAF8-48B2-91A8-3802E0F48971}"/>
                </a:ext>
              </a:extLst>
            </p:cNvPr>
            <p:cNvSpPr>
              <a:spLocks/>
            </p:cNvSpPr>
            <p:nvPr/>
          </p:nvSpPr>
          <p:spPr bwMode="auto">
            <a:xfrm>
              <a:off x="6559412" y="3494760"/>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39" name="Freeform 121">
              <a:extLst>
                <a:ext uri="{FF2B5EF4-FFF2-40B4-BE49-F238E27FC236}">
                  <a16:creationId xmlns:a16="http://schemas.microsoft.com/office/drawing/2014/main" id="{5C87B239-7D49-42A3-834D-C4F4150BF39C}"/>
                </a:ext>
              </a:extLst>
            </p:cNvPr>
            <p:cNvSpPr>
              <a:spLocks/>
            </p:cNvSpPr>
            <p:nvPr/>
          </p:nvSpPr>
          <p:spPr bwMode="auto">
            <a:xfrm>
              <a:off x="6559412" y="3549494"/>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40" name="Freeform 122">
              <a:extLst>
                <a:ext uri="{FF2B5EF4-FFF2-40B4-BE49-F238E27FC236}">
                  <a16:creationId xmlns:a16="http://schemas.microsoft.com/office/drawing/2014/main" id="{76A40813-CAFD-49F0-A91B-B0D807CFE9B9}"/>
                </a:ext>
              </a:extLst>
            </p:cNvPr>
            <p:cNvSpPr>
              <a:spLocks/>
            </p:cNvSpPr>
            <p:nvPr/>
          </p:nvSpPr>
          <p:spPr bwMode="auto">
            <a:xfrm>
              <a:off x="6470469" y="3494760"/>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41" name="Freeform 123">
              <a:extLst>
                <a:ext uri="{FF2B5EF4-FFF2-40B4-BE49-F238E27FC236}">
                  <a16:creationId xmlns:a16="http://schemas.microsoft.com/office/drawing/2014/main" id="{2B2A0D11-A3A6-4447-979E-F6E97140D810}"/>
                </a:ext>
              </a:extLst>
            </p:cNvPr>
            <p:cNvSpPr>
              <a:spLocks/>
            </p:cNvSpPr>
            <p:nvPr/>
          </p:nvSpPr>
          <p:spPr bwMode="auto">
            <a:xfrm>
              <a:off x="6470469" y="3549494"/>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42" name="Freeform 124">
              <a:extLst>
                <a:ext uri="{FF2B5EF4-FFF2-40B4-BE49-F238E27FC236}">
                  <a16:creationId xmlns:a16="http://schemas.microsoft.com/office/drawing/2014/main" id="{623B7FFC-A875-41A2-9E65-DE2D3F01C1B6}"/>
                </a:ext>
              </a:extLst>
            </p:cNvPr>
            <p:cNvSpPr>
              <a:spLocks/>
            </p:cNvSpPr>
            <p:nvPr/>
          </p:nvSpPr>
          <p:spPr bwMode="auto">
            <a:xfrm>
              <a:off x="6545728" y="3530109"/>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43" name="Freeform 125">
              <a:extLst>
                <a:ext uri="{FF2B5EF4-FFF2-40B4-BE49-F238E27FC236}">
                  <a16:creationId xmlns:a16="http://schemas.microsoft.com/office/drawing/2014/main" id="{DD08D3CF-CBA3-4B9F-8421-1450338BB69D}"/>
                </a:ext>
              </a:extLst>
            </p:cNvPr>
            <p:cNvSpPr>
              <a:spLocks/>
            </p:cNvSpPr>
            <p:nvPr/>
          </p:nvSpPr>
          <p:spPr bwMode="auto">
            <a:xfrm>
              <a:off x="5561660" y="4038678"/>
              <a:ext cx="104906"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sp>
          <p:nvSpPr>
            <p:cNvPr id="144" name="Freeform 126">
              <a:extLst>
                <a:ext uri="{FF2B5EF4-FFF2-40B4-BE49-F238E27FC236}">
                  <a16:creationId xmlns:a16="http://schemas.microsoft.com/office/drawing/2014/main" id="{0A1283AD-A1BF-4F16-BDA9-ACCD5B625B84}"/>
                </a:ext>
              </a:extLst>
            </p:cNvPr>
            <p:cNvSpPr>
              <a:spLocks/>
            </p:cNvSpPr>
            <p:nvPr/>
          </p:nvSpPr>
          <p:spPr bwMode="auto">
            <a:xfrm>
              <a:off x="5589027" y="4009030"/>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solidFill>
                  <a:srgbClr val="92D050"/>
                </a:solidFill>
              </a:endParaRPr>
            </a:p>
          </p:txBody>
        </p:sp>
      </p:grpSp>
    </p:spTree>
    <p:extLst>
      <p:ext uri="{BB962C8B-B14F-4D97-AF65-F5344CB8AC3E}">
        <p14:creationId xmlns:p14="http://schemas.microsoft.com/office/powerpoint/2010/main" val="3137161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WordArt 11"/>
          <p:cNvSpPr>
            <a:spLocks noChangeArrowheads="1" noChangeShapeType="1" noTextEdit="1"/>
          </p:cNvSpPr>
          <p:nvPr/>
        </p:nvSpPr>
        <p:spPr bwMode="auto">
          <a:xfrm>
            <a:off x="694480" y="2518554"/>
            <a:ext cx="10883003" cy="971952"/>
          </a:xfrm>
          <a:prstGeom prst="rect">
            <a:avLst/>
          </a:prstGeom>
        </p:spPr>
        <p:txBody>
          <a:bodyPr wrap="none" fromWordArt="1">
            <a:prstTxWarp prst="textWave1">
              <a:avLst/>
            </a:prstTxWarp>
            <a:scene3d>
              <a:camera prst="obliqueTopRight"/>
              <a:lightRig rig="threePt" dir="t"/>
            </a:scene3d>
          </a:bodyPr>
          <a:lstStyle/>
          <a:p>
            <a:pPr algn="ctr"/>
            <a:r>
              <a:rPr lang="en-US" sz="5300" b="1" kern="10">
                <a:ln w="22225">
                  <a:solidFill>
                    <a:srgbClr val="FF0000"/>
                  </a:solidFill>
                  <a:prstDash val="solid"/>
                </a:ln>
                <a:solidFill>
                  <a:srgbClr val="FFC1C1"/>
                </a:solidFill>
                <a:latin typeface="Arial" panose="020B0604020202020204" pitchFamily="34" charset="0"/>
                <a:cs typeface="Arial" panose="020B0604020202020204" pitchFamily="34" charset="0"/>
              </a:rPr>
              <a:t> </a:t>
            </a:r>
            <a:r>
              <a:rPr lang="en-US" sz="5300" b="1" kern="10" smtClean="0">
                <a:ln w="22225">
                  <a:solidFill>
                    <a:srgbClr val="FF0000"/>
                  </a:solidFill>
                  <a:prstDash val="solid"/>
                </a:ln>
                <a:solidFill>
                  <a:srgbClr val="FFC1C1"/>
                </a:solidFill>
                <a:latin typeface="Arial" panose="020B0604020202020204" pitchFamily="34" charset="0"/>
                <a:cs typeface="Arial" panose="020B0604020202020204" pitchFamily="34" charset="0"/>
              </a:rPr>
              <a:t>CẢM ƠN CÁC EM ĐÃ LẮNG NGHE!</a:t>
            </a:r>
            <a:endParaRPr lang="en-US" sz="5300" b="1" kern="10">
              <a:ln w="22225">
                <a:solidFill>
                  <a:srgbClr val="FF0000"/>
                </a:solidFill>
                <a:prstDash val="solid"/>
              </a:ln>
              <a:solidFill>
                <a:srgbClr val="FFC1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692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30436" y="622541"/>
            <a:ext cx="8877662" cy="871008"/>
          </a:xfrm>
          <a:prstGeom prst="rect">
            <a:avLst/>
          </a:prstGeom>
        </p:spPr>
        <p:txBody>
          <a:bodyPr wrap="square">
            <a:spAutoFit/>
          </a:bodyPr>
          <a:lstStyle/>
          <a:p>
            <a:pPr algn="ctr">
              <a:lnSpc>
                <a:spcPct val="115000"/>
              </a:lnSpc>
              <a:spcAft>
                <a:spcPts val="0"/>
              </a:spcAft>
            </a:pPr>
            <a:r>
              <a:rPr lang="en-US" sz="2200" b="1">
                <a:latin typeface="Arial" panose="020B0604020202020204" pitchFamily="34" charset="0"/>
                <a:ea typeface="Arial" panose="020B0604020202020204" pitchFamily="34" charset="0"/>
                <a:cs typeface="Arial" panose="020B0604020202020204" pitchFamily="34" charset="0"/>
              </a:rPr>
              <a:t>Hãy </a:t>
            </a:r>
            <a:r>
              <a:rPr lang="en-US" sz="2200" b="1" smtClean="0">
                <a:latin typeface="Arial" panose="020B0604020202020204" pitchFamily="34" charset="0"/>
                <a:ea typeface="Arial" panose="020B0604020202020204" pitchFamily="34" charset="0"/>
                <a:cs typeface="Arial" panose="020B0604020202020204" pitchFamily="34" charset="0"/>
              </a:rPr>
              <a:t>quan sát hình và cho biết những hoạt động nào là hoạt động nghiên cứu khoa học tự nhiên?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2271864" y="1920982"/>
            <a:ext cx="7594805" cy="4328645"/>
          </a:xfrm>
          <a:prstGeom prst="rect">
            <a:avLst/>
          </a:prstGeom>
        </p:spPr>
      </p:pic>
      <p:sp>
        <p:nvSpPr>
          <p:cNvPr id="9" name="Oval 8"/>
          <p:cNvSpPr/>
          <p:nvPr/>
        </p:nvSpPr>
        <p:spPr>
          <a:xfrm>
            <a:off x="2161378" y="3392130"/>
            <a:ext cx="641430" cy="5604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15972" y="3392130"/>
            <a:ext cx="641430" cy="5604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18090" y="5427408"/>
            <a:ext cx="641430" cy="5604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226127" y="3268617"/>
            <a:ext cx="641430" cy="5604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05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P spid="19" grpId="0" animBg="1"/>
      <p:bldP spid="20"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6564" y="445497"/>
            <a:ext cx="10463367" cy="1006429"/>
          </a:xfrm>
          <a:prstGeom prst="rect">
            <a:avLst/>
          </a:prstGeom>
        </p:spPr>
        <p:txBody>
          <a:bodyPr wrap="square">
            <a:spAutoFit/>
          </a:bodyPr>
          <a:lstStyle/>
          <a:p>
            <a:pPr algn="ctr">
              <a:lnSpc>
                <a:spcPct val="135000"/>
              </a:lnSpc>
              <a:spcBef>
                <a:spcPts val="600"/>
              </a:spcBef>
              <a:spcAft>
                <a:spcPts val="600"/>
              </a:spcAft>
            </a:pPr>
            <a:r>
              <a:rPr lang="en-US" sz="2200" b="1" smtClean="0">
                <a:latin typeface="Arial" panose="020B0604020202020204" pitchFamily="34" charset="0"/>
                <a:ea typeface="Arial" panose="020B0604020202020204" pitchFamily="34" charset="0"/>
                <a:cs typeface="Arial" panose="020B0604020202020204" pitchFamily="34" charset="0"/>
              </a:rPr>
              <a:t>Tìm thêm ví dụ về những hoạt động được coi là nghiên cứu khoa học tự nhiên và những hoạt động không được coi là nghiên cứu khoa học tự nhiên.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88655" y="3042521"/>
            <a:ext cx="3559421" cy="2882635"/>
            <a:chOff x="778591" y="2483505"/>
            <a:chExt cx="3559421" cy="2882635"/>
          </a:xfrm>
        </p:grpSpPr>
        <p:pic>
          <p:nvPicPr>
            <p:cNvPr id="6" name="Picture 5"/>
            <p:cNvPicPr>
              <a:picLocks noChangeAspect="1"/>
            </p:cNvPicPr>
            <p:nvPr/>
          </p:nvPicPr>
          <p:blipFill>
            <a:blip r:embed="rId2"/>
            <a:stretch>
              <a:fillRect/>
            </a:stretch>
          </p:blipFill>
          <p:spPr>
            <a:xfrm>
              <a:off x="778591" y="2483505"/>
              <a:ext cx="3559421" cy="1932257"/>
            </a:xfrm>
            <a:prstGeom prst="rect">
              <a:avLst/>
            </a:prstGeom>
          </p:spPr>
        </p:pic>
        <p:sp>
          <p:nvSpPr>
            <p:cNvPr id="8" name="Content Placeholder 2">
              <a:extLst>
                <a:ext uri="{FF2B5EF4-FFF2-40B4-BE49-F238E27FC236}">
                  <a16:creationId xmlns:a16="http://schemas.microsoft.com/office/drawing/2014/main" id="{796743E1-2DFC-4963-A6A7-EC3DF8425E5B}"/>
                </a:ext>
              </a:extLst>
            </p:cNvPr>
            <p:cNvSpPr txBox="1">
              <a:spLocks/>
            </p:cNvSpPr>
            <p:nvPr/>
          </p:nvSpPr>
          <p:spPr>
            <a:xfrm>
              <a:off x="1386384" y="4548498"/>
              <a:ext cx="2100346" cy="8176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Lấy mẫu nước nghiên cứu</a:t>
              </a:r>
              <a:endParaRPr lang="en-US" sz="2200" dirty="0">
                <a:latin typeface="Arial" panose="020B0604020202020204" pitchFamily="34" charset="0"/>
                <a:cs typeface="Arial" panose="020B0604020202020204" pitchFamily="34" charset="0"/>
              </a:endParaRPr>
            </a:p>
          </p:txBody>
        </p:sp>
      </p:grpSp>
      <p:grpSp>
        <p:nvGrpSpPr>
          <p:cNvPr id="11" name="Group 10"/>
          <p:cNvGrpSpPr/>
          <p:nvPr/>
        </p:nvGrpSpPr>
        <p:grpSpPr>
          <a:xfrm>
            <a:off x="3927599" y="3042521"/>
            <a:ext cx="3488297" cy="2766071"/>
            <a:chOff x="5069207" y="2395015"/>
            <a:chExt cx="3488297" cy="2766071"/>
          </a:xfrm>
        </p:grpSpPr>
        <p:sp>
          <p:nvSpPr>
            <p:cNvPr id="9" name="Content Placeholder 2">
              <a:extLst>
                <a:ext uri="{FF2B5EF4-FFF2-40B4-BE49-F238E27FC236}">
                  <a16:creationId xmlns:a16="http://schemas.microsoft.com/office/drawing/2014/main" id="{796743E1-2DFC-4963-A6A7-EC3DF8425E5B}"/>
                </a:ext>
              </a:extLst>
            </p:cNvPr>
            <p:cNvSpPr txBox="1">
              <a:spLocks/>
            </p:cNvSpPr>
            <p:nvPr/>
          </p:nvSpPr>
          <p:spPr>
            <a:xfrm>
              <a:off x="5645453" y="4576571"/>
              <a:ext cx="2335806" cy="5845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35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Làm thí nghiệm</a:t>
              </a:r>
              <a:endParaRPr lang="en-US" sz="2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5069207" y="2395015"/>
              <a:ext cx="3488297" cy="1933730"/>
            </a:xfrm>
            <a:prstGeom prst="rect">
              <a:avLst/>
            </a:prstGeom>
          </p:spPr>
        </p:pic>
      </p:grpSp>
      <p:grpSp>
        <p:nvGrpSpPr>
          <p:cNvPr id="12" name="Group 11"/>
          <p:cNvGrpSpPr/>
          <p:nvPr/>
        </p:nvGrpSpPr>
        <p:grpSpPr>
          <a:xfrm>
            <a:off x="7595419" y="2843647"/>
            <a:ext cx="4326296" cy="3291456"/>
            <a:chOff x="7595419" y="2925957"/>
            <a:chExt cx="4326296" cy="3291456"/>
          </a:xfrm>
        </p:grpSpPr>
        <p:pic>
          <p:nvPicPr>
            <p:cNvPr id="1026" name="Picture 2" descr="Hiện tượng biến đổi khí hậu toàn cầu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419" y="2925957"/>
              <a:ext cx="4326296" cy="246931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796743E1-2DFC-4963-A6A7-EC3DF8425E5B}"/>
                </a:ext>
              </a:extLst>
            </p:cNvPr>
            <p:cNvSpPr txBox="1">
              <a:spLocks/>
            </p:cNvSpPr>
            <p:nvPr/>
          </p:nvSpPr>
          <p:spPr>
            <a:xfrm>
              <a:off x="7957202" y="5632898"/>
              <a:ext cx="3602729" cy="5845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35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Tìm hiểu biến đổi khí hậu</a:t>
              </a:r>
              <a:endParaRPr lang="en-US" sz="2200" dirty="0">
                <a:latin typeface="Arial" panose="020B0604020202020204" pitchFamily="34" charset="0"/>
                <a:cs typeface="Arial" panose="020B0604020202020204" pitchFamily="34" charset="0"/>
              </a:endParaRPr>
            </a:p>
          </p:txBody>
        </p:sp>
      </p:grpSp>
      <p:sp>
        <p:nvSpPr>
          <p:cNvPr id="15" name="Content Placeholder 2">
            <a:extLst>
              <a:ext uri="{FF2B5EF4-FFF2-40B4-BE49-F238E27FC236}">
                <a16:creationId xmlns:a16="http://schemas.microsoft.com/office/drawing/2014/main" id="{796743E1-2DFC-4963-A6A7-EC3DF8425E5B}"/>
              </a:ext>
            </a:extLst>
          </p:cNvPr>
          <p:cNvSpPr txBox="1">
            <a:spLocks/>
          </p:cNvSpPr>
          <p:nvPr/>
        </p:nvSpPr>
        <p:spPr>
          <a:xfrm>
            <a:off x="2896794" y="2021508"/>
            <a:ext cx="6139452" cy="5845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35000"/>
              </a:lnSpc>
              <a:spcBef>
                <a:spcPts val="600"/>
              </a:spcBef>
              <a:spcAft>
                <a:spcPts val="600"/>
              </a:spcAft>
              <a:buFont typeface="Quicksand Light"/>
              <a:buNone/>
            </a:pPr>
            <a:r>
              <a:rPr lang="en-GB" sz="2200" b="1" smtClean="0">
                <a:solidFill>
                  <a:srgbClr val="FF0000"/>
                </a:solidFill>
                <a:latin typeface="Arial" panose="020B0604020202020204" pitchFamily="34" charset="0"/>
                <a:cs typeface="Arial" panose="020B0604020202020204" pitchFamily="34" charset="0"/>
              </a:rPr>
              <a:t>Hoạt động nghiên cứu khoa học tự nhiên</a:t>
            </a:r>
            <a:endParaRPr lang="en-US" sz="2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991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796743E1-2DFC-4963-A6A7-EC3DF8425E5B}"/>
              </a:ext>
            </a:extLst>
          </p:cNvPr>
          <p:cNvSpPr txBox="1">
            <a:spLocks/>
          </p:cNvSpPr>
          <p:nvPr/>
        </p:nvSpPr>
        <p:spPr>
          <a:xfrm>
            <a:off x="2346138" y="738398"/>
            <a:ext cx="7884277" cy="5845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35000"/>
              </a:lnSpc>
              <a:spcBef>
                <a:spcPts val="600"/>
              </a:spcBef>
              <a:spcAft>
                <a:spcPts val="600"/>
              </a:spcAft>
              <a:buFont typeface="Quicksand Light"/>
              <a:buNone/>
            </a:pPr>
            <a:r>
              <a:rPr lang="en-GB" sz="2400" b="1" smtClean="0">
                <a:solidFill>
                  <a:srgbClr val="FF0000"/>
                </a:solidFill>
                <a:latin typeface="Arial" panose="020B0604020202020204" pitchFamily="34" charset="0"/>
                <a:cs typeface="Arial" panose="020B0604020202020204" pitchFamily="34" charset="0"/>
              </a:rPr>
              <a:t>Hoạt động không phải nghiên cứu khoa học tự nhiên</a:t>
            </a:r>
            <a:endParaRPr lang="en-US" sz="2400" dirty="0">
              <a:solidFill>
                <a:srgbClr val="FF0000"/>
              </a:solidFill>
              <a:latin typeface="Arial" panose="020B0604020202020204" pitchFamily="34" charset="0"/>
              <a:cs typeface="Arial" panose="020B0604020202020204" pitchFamily="34" charset="0"/>
            </a:endParaRPr>
          </a:p>
        </p:txBody>
      </p:sp>
      <p:grpSp>
        <p:nvGrpSpPr>
          <p:cNvPr id="2" name="Group 1"/>
          <p:cNvGrpSpPr/>
          <p:nvPr/>
        </p:nvGrpSpPr>
        <p:grpSpPr>
          <a:xfrm>
            <a:off x="137527" y="2359742"/>
            <a:ext cx="4037620" cy="3599667"/>
            <a:chOff x="137527" y="2359742"/>
            <a:chExt cx="4037620" cy="3599667"/>
          </a:xfrm>
        </p:grpSpPr>
        <p:sp>
          <p:nvSpPr>
            <p:cNvPr id="8" name="Content Placeholder 2">
              <a:extLst>
                <a:ext uri="{FF2B5EF4-FFF2-40B4-BE49-F238E27FC236}">
                  <a16:creationId xmlns:a16="http://schemas.microsoft.com/office/drawing/2014/main" id="{796743E1-2DFC-4963-A6A7-EC3DF8425E5B}"/>
                </a:ext>
              </a:extLst>
            </p:cNvPr>
            <p:cNvSpPr txBox="1">
              <a:spLocks/>
            </p:cNvSpPr>
            <p:nvPr/>
          </p:nvSpPr>
          <p:spPr>
            <a:xfrm>
              <a:off x="1106164" y="5141767"/>
              <a:ext cx="2100346" cy="8176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Thả diều</a:t>
              </a:r>
              <a:endParaRPr lang="en-US" sz="2200" dirty="0">
                <a:latin typeface="Arial" panose="020B0604020202020204" pitchFamily="34" charset="0"/>
                <a:cs typeface="Arial" panose="020B0604020202020204" pitchFamily="34" charset="0"/>
              </a:endParaRPr>
            </a:p>
          </p:txBody>
        </p:sp>
        <p:pic>
          <p:nvPicPr>
            <p:cNvPr id="2050" name="Picture 2" descr="Món quà quý nhất cho trẻ 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27" y="2359742"/>
              <a:ext cx="4037620" cy="2433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439917" y="2305738"/>
            <a:ext cx="3687098" cy="3385627"/>
            <a:chOff x="4439917" y="2305738"/>
            <a:chExt cx="3687098" cy="3385627"/>
          </a:xfrm>
        </p:grpSpPr>
        <p:sp>
          <p:nvSpPr>
            <p:cNvPr id="9" name="Content Placeholder 2">
              <a:extLst>
                <a:ext uri="{FF2B5EF4-FFF2-40B4-BE49-F238E27FC236}">
                  <a16:creationId xmlns:a16="http://schemas.microsoft.com/office/drawing/2014/main" id="{796743E1-2DFC-4963-A6A7-EC3DF8425E5B}"/>
                </a:ext>
              </a:extLst>
            </p:cNvPr>
            <p:cNvSpPr txBox="1">
              <a:spLocks/>
            </p:cNvSpPr>
            <p:nvPr/>
          </p:nvSpPr>
          <p:spPr>
            <a:xfrm>
              <a:off x="4857806" y="5106850"/>
              <a:ext cx="2335806" cy="5845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35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Đá bóng</a:t>
              </a:r>
              <a:endParaRPr lang="en-US" sz="2200" dirty="0">
                <a:latin typeface="Arial" panose="020B0604020202020204" pitchFamily="34" charset="0"/>
                <a:cs typeface="Arial" panose="020B0604020202020204" pitchFamily="34" charset="0"/>
              </a:endParaRPr>
            </a:p>
          </p:txBody>
        </p:sp>
        <p:pic>
          <p:nvPicPr>
            <p:cNvPr id="2054" name="Picture 6" descr="Báo châu Á: Đương kim Á quân U23 Việt Nam lại gây thất vọ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917" y="2305738"/>
              <a:ext cx="3687098" cy="25418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8372068" y="2359742"/>
            <a:ext cx="3716696" cy="3483103"/>
            <a:chOff x="8372068" y="2359742"/>
            <a:chExt cx="3716696" cy="3483103"/>
          </a:xfrm>
        </p:grpSpPr>
        <p:sp>
          <p:nvSpPr>
            <p:cNvPr id="13" name="Content Placeholder 2">
              <a:extLst>
                <a:ext uri="{FF2B5EF4-FFF2-40B4-BE49-F238E27FC236}">
                  <a16:creationId xmlns:a16="http://schemas.microsoft.com/office/drawing/2014/main" id="{796743E1-2DFC-4963-A6A7-EC3DF8425E5B}"/>
                </a:ext>
              </a:extLst>
            </p:cNvPr>
            <p:cNvSpPr txBox="1">
              <a:spLocks/>
            </p:cNvSpPr>
            <p:nvPr/>
          </p:nvSpPr>
          <p:spPr>
            <a:xfrm>
              <a:off x="8429051" y="5258330"/>
              <a:ext cx="3602729" cy="5845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35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Rửa bát đĩa</a:t>
              </a:r>
              <a:endParaRPr lang="en-US" sz="2200" dirty="0">
                <a:latin typeface="Arial" panose="020B0604020202020204" pitchFamily="34" charset="0"/>
                <a:cs typeface="Arial" panose="020B0604020202020204" pitchFamily="34" charset="0"/>
              </a:endParaRPr>
            </a:p>
          </p:txBody>
        </p:sp>
        <p:pic>
          <p:nvPicPr>
            <p:cNvPr id="2056" name="Picture 8" descr="6 điều cần biết để chọn mua máy rửa chén phù hợp cho gia đình b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068" y="2359742"/>
              <a:ext cx="3716696" cy="25609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746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B213EA-DED3-484A-8A63-99FBCCD48625}"/>
              </a:ext>
            </a:extLst>
          </p:cNvPr>
          <p:cNvSpPr txBox="1">
            <a:spLocks noChangeArrowheads="1"/>
          </p:cNvSpPr>
          <p:nvPr/>
        </p:nvSpPr>
        <p:spPr bwMode="auto">
          <a:xfrm>
            <a:off x="707924" y="576197"/>
            <a:ext cx="11223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smtClean="0">
                <a:solidFill>
                  <a:srgbClr val="006600"/>
                </a:solidFill>
              </a:rPr>
              <a:t>II. VAI TRÒ CỦA KHOA HỌC TỰ NHIÊN TRONG CUỘC SỐNG</a:t>
            </a:r>
            <a:endParaRPr lang="en-US" altLang="en-US" sz="2400" b="1" dirty="0">
              <a:solidFill>
                <a:srgbClr val="006600"/>
              </a:solidFill>
            </a:endParaRPr>
          </a:p>
        </p:txBody>
      </p:sp>
      <p:grpSp>
        <p:nvGrpSpPr>
          <p:cNvPr id="8" name="Group 7"/>
          <p:cNvGrpSpPr/>
          <p:nvPr/>
        </p:nvGrpSpPr>
        <p:grpSpPr>
          <a:xfrm>
            <a:off x="6292679" y="1285565"/>
            <a:ext cx="5899320" cy="5483947"/>
            <a:chOff x="6292679" y="1285565"/>
            <a:chExt cx="5899320" cy="5483947"/>
          </a:xfrm>
        </p:grpSpPr>
        <p:pic>
          <p:nvPicPr>
            <p:cNvPr id="3" name="Picture 2"/>
            <p:cNvPicPr>
              <a:picLocks noChangeAspect="1"/>
            </p:cNvPicPr>
            <p:nvPr/>
          </p:nvPicPr>
          <p:blipFill>
            <a:blip r:embed="rId3"/>
            <a:stretch>
              <a:fillRect/>
            </a:stretch>
          </p:blipFill>
          <p:spPr>
            <a:xfrm>
              <a:off x="6694402" y="1285565"/>
              <a:ext cx="5095875" cy="4886325"/>
            </a:xfrm>
            <a:prstGeom prst="rect">
              <a:avLst/>
            </a:prstGeom>
          </p:spPr>
        </p:pic>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6292679" y="6262590"/>
              <a:ext cx="5899320" cy="506922"/>
            </a:xfrm>
            <a:prstGeom prst="rect">
              <a:avLst/>
            </a:prstGeom>
            <a:solidFill>
              <a:schemeClr val="bg1"/>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sz="1600" b="1" smtClean="0">
                  <a:solidFill>
                    <a:schemeClr val="tx1"/>
                  </a:solidFill>
                  <a:latin typeface="Arial" panose="020B0604020202020204" pitchFamily="34" charset="0"/>
                  <a:cs typeface="Arial" panose="020B0604020202020204" pitchFamily="34" charset="0"/>
                </a:rPr>
                <a:t>Hình 1.2. </a:t>
              </a:r>
              <a:r>
                <a:rPr lang="en-GB" sz="1600" smtClean="0">
                  <a:solidFill>
                    <a:schemeClr val="tx1"/>
                  </a:solidFill>
                  <a:latin typeface="Arial" panose="020B0604020202020204" pitchFamily="34" charset="0"/>
                  <a:cs typeface="Arial" panose="020B0604020202020204" pitchFamily="34" charset="0"/>
                </a:rPr>
                <a:t>Một số vai trò của khoa học tự nhiên trong cuộc sống</a:t>
              </a:r>
              <a:endParaRPr lang="en-US" sz="1600" dirty="0">
                <a:latin typeface="Arial" panose="020B0604020202020204" pitchFamily="34" charset="0"/>
                <a:cs typeface="Arial" panose="020B0604020202020204" pitchFamily="34" charset="0"/>
              </a:endParaRPr>
            </a:p>
          </p:txBody>
        </p:sp>
      </p:grpSp>
      <p:sp>
        <p:nvSpPr>
          <p:cNvPr id="13" name="Rectangle 12"/>
          <p:cNvSpPr/>
          <p:nvPr/>
        </p:nvSpPr>
        <p:spPr>
          <a:xfrm>
            <a:off x="846593" y="2816009"/>
            <a:ext cx="4536568" cy="1932837"/>
          </a:xfrm>
          <a:prstGeom prst="rect">
            <a:avLst/>
          </a:prstGeom>
        </p:spPr>
        <p:txBody>
          <a:bodyPr wrap="square">
            <a:spAutoFit/>
          </a:bodyPr>
          <a:lstStyle/>
          <a:p>
            <a:pPr algn="ctr">
              <a:lnSpc>
                <a:spcPct val="130000"/>
              </a:lnSpc>
              <a:spcBef>
                <a:spcPts val="600"/>
              </a:spcBef>
              <a:spcAft>
                <a:spcPts val="600"/>
              </a:spcAft>
            </a:pPr>
            <a:r>
              <a:rPr lang="en-US" sz="2300" smtClean="0">
                <a:solidFill>
                  <a:srgbClr val="002060"/>
                </a:solidFill>
                <a:latin typeface="Arial" panose="020B0604020202020204" pitchFamily="34" charset="0"/>
                <a:ea typeface="Calibri" panose="020F0502020204030204" pitchFamily="34" charset="0"/>
                <a:cs typeface="Arial" panose="020B0604020202020204" pitchFamily="34" charset="0"/>
              </a:rPr>
              <a:t>Quan sát hình và cho biết KHTN </a:t>
            </a:r>
            <a:r>
              <a:rPr lang="en-US" sz="2300">
                <a:solidFill>
                  <a:srgbClr val="002060"/>
                </a:solidFill>
                <a:latin typeface="Arial" panose="020B0604020202020204" pitchFamily="34" charset="0"/>
                <a:ea typeface="Calibri" panose="020F0502020204030204" pitchFamily="34" charset="0"/>
                <a:cs typeface="Arial" panose="020B0604020202020204" pitchFamily="34" charset="0"/>
              </a:rPr>
              <a:t>có vai trò như thế nào trong cuộc sống của con người</a:t>
            </a:r>
            <a:r>
              <a:rPr lang="en-US" sz="2300" smtClean="0">
                <a:solidFill>
                  <a:srgbClr val="002060"/>
                </a:solidFill>
                <a:latin typeface="Arial" panose="020B0604020202020204" pitchFamily="34" charset="0"/>
                <a:ea typeface="Calibri" panose="020F0502020204030204" pitchFamily="34" charset="0"/>
                <a:cs typeface="Arial" panose="020B0604020202020204" pitchFamily="34" charset="0"/>
              </a:rPr>
              <a:t>? Cho ví dụ minh họa.</a:t>
            </a:r>
            <a:endParaRPr lang="en-US" sz="23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252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barn(inVertical)">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3446" y="869844"/>
            <a:ext cx="8770350" cy="461665"/>
          </a:xfrm>
          <a:prstGeom prst="rect">
            <a:avLst/>
          </a:prstGeom>
        </p:spPr>
        <p:txBody>
          <a:bodyPr wrap="none">
            <a:spAutoFit/>
          </a:bodyPr>
          <a:lstStyle/>
          <a:p>
            <a:r>
              <a:rPr lang="en-US" sz="2400" b="1" smtClean="0">
                <a:solidFill>
                  <a:schemeClr val="accent5"/>
                </a:solidFill>
                <a:latin typeface="Arial" panose="020B0604020202020204" pitchFamily="34" charset="0"/>
                <a:ea typeface="Calibri" panose="020F0502020204030204" pitchFamily="34" charset="0"/>
                <a:cs typeface="Arial" panose="020B0604020202020204" pitchFamily="34" charset="0"/>
              </a:rPr>
              <a:t>1. Cung </a:t>
            </a:r>
            <a:r>
              <a:rPr lang="en-US" sz="2400" b="1">
                <a:solidFill>
                  <a:schemeClr val="accent5"/>
                </a:solidFill>
                <a:latin typeface="Arial" panose="020B0604020202020204" pitchFamily="34" charset="0"/>
                <a:ea typeface="Calibri" panose="020F0502020204030204" pitchFamily="34" charset="0"/>
                <a:cs typeface="Arial" panose="020B0604020202020204" pitchFamily="34" charset="0"/>
              </a:rPr>
              <a:t>cấp thông tin và nâng cao hiểu biết của con </a:t>
            </a:r>
            <a:r>
              <a:rPr lang="en-US" sz="2400" b="1" smtClean="0">
                <a:solidFill>
                  <a:schemeClr val="accent5"/>
                </a:solidFill>
                <a:latin typeface="Arial" panose="020B0604020202020204" pitchFamily="34" charset="0"/>
                <a:ea typeface="Calibri" panose="020F0502020204030204" pitchFamily="34" charset="0"/>
                <a:cs typeface="Arial" panose="020B0604020202020204" pitchFamily="34" charset="0"/>
              </a:rPr>
              <a:t>người</a:t>
            </a:r>
            <a:endParaRPr lang="en-US" sz="2400" b="1">
              <a:solidFill>
                <a:schemeClr val="accent5"/>
              </a:solidFill>
              <a:latin typeface="Arial" panose="020B0604020202020204" pitchFamily="34" charset="0"/>
              <a:cs typeface="Arial" panose="020B0604020202020204" pitchFamily="34" charset="0"/>
            </a:endParaRPr>
          </a:p>
        </p:txBody>
      </p:sp>
      <p:grpSp>
        <p:nvGrpSpPr>
          <p:cNvPr id="3" name="Group 2"/>
          <p:cNvGrpSpPr/>
          <p:nvPr/>
        </p:nvGrpSpPr>
        <p:grpSpPr>
          <a:xfrm>
            <a:off x="2839924" y="1796176"/>
            <a:ext cx="6997394" cy="4353901"/>
            <a:chOff x="2839924" y="1796176"/>
            <a:chExt cx="6997394" cy="4353901"/>
          </a:xfrm>
        </p:grpSpPr>
        <p:pic>
          <p:nvPicPr>
            <p:cNvPr id="3074" name="Picture 2" descr="Tìm hiểu hệ Mặt Trời: Những thông tin cơ bản thú vị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924" y="1796176"/>
              <a:ext cx="6997394" cy="367363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96743E1-2DFC-4963-A6A7-EC3DF8425E5B}"/>
                </a:ext>
              </a:extLst>
            </p:cNvPr>
            <p:cNvSpPr txBox="1">
              <a:spLocks/>
            </p:cNvSpPr>
            <p:nvPr/>
          </p:nvSpPr>
          <p:spPr>
            <a:xfrm>
              <a:off x="4100085" y="5672709"/>
              <a:ext cx="5044058" cy="47736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ctr">
                <a:lnSpc>
                  <a:spcPct val="110000"/>
                </a:lnSpc>
                <a:spcBef>
                  <a:spcPts val="600"/>
                </a:spcBef>
                <a:spcAft>
                  <a:spcPts val="600"/>
                </a:spcAft>
                <a:buFont typeface="Quicksand Light"/>
                <a:buNone/>
              </a:pPr>
              <a:r>
                <a:rPr lang="en-GB" sz="2200" b="1" smtClean="0">
                  <a:solidFill>
                    <a:schemeClr val="tx1"/>
                  </a:solidFill>
                  <a:latin typeface="Arial" panose="020B0604020202020204" pitchFamily="34" charset="0"/>
                  <a:cs typeface="Arial" panose="020B0604020202020204" pitchFamily="34" charset="0"/>
                </a:rPr>
                <a:t>Tìm hiểu hệ Mặt Trời</a:t>
              </a:r>
              <a:endParaRPr lang="en-US"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659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90023" y="796103"/>
            <a:ext cx="6093335" cy="461665"/>
          </a:xfrm>
          <a:prstGeom prst="rect">
            <a:avLst/>
          </a:prstGeom>
        </p:spPr>
        <p:txBody>
          <a:bodyPr wrap="none">
            <a:spAutoFit/>
          </a:bodyPr>
          <a:lstStyle/>
          <a:p>
            <a:r>
              <a:rPr lang="en-US" sz="2400" b="1" smtClean="0">
                <a:solidFill>
                  <a:schemeClr val="accent5"/>
                </a:solidFill>
                <a:latin typeface="Arial" panose="020B0604020202020204" pitchFamily="34" charset="0"/>
                <a:ea typeface="Calibri" panose="020F0502020204030204" pitchFamily="34" charset="0"/>
                <a:cs typeface="Arial" panose="020B0604020202020204" pitchFamily="34" charset="0"/>
              </a:rPr>
              <a:t>2. Mở </a:t>
            </a:r>
            <a:r>
              <a:rPr lang="en-US" sz="2400" b="1">
                <a:solidFill>
                  <a:schemeClr val="accent5"/>
                </a:solidFill>
                <a:latin typeface="Arial" panose="020B0604020202020204" pitchFamily="34" charset="0"/>
                <a:ea typeface="Calibri" panose="020F0502020204030204" pitchFamily="34" charset="0"/>
                <a:cs typeface="Arial" panose="020B0604020202020204" pitchFamily="34" charset="0"/>
              </a:rPr>
              <a:t>rộng sản xuất và phát triển kinh tế</a:t>
            </a:r>
            <a:endParaRPr lang="en-US" sz="2400" b="1">
              <a:solidFill>
                <a:schemeClr val="accent5"/>
              </a:solidFill>
              <a:latin typeface="Arial" panose="020B0604020202020204" pitchFamily="34" charset="0"/>
              <a:cs typeface="Arial" panose="020B0604020202020204" pitchFamily="34" charset="0"/>
            </a:endParaRPr>
          </a:p>
        </p:txBody>
      </p:sp>
      <p:grpSp>
        <p:nvGrpSpPr>
          <p:cNvPr id="6" name="Group 5"/>
          <p:cNvGrpSpPr/>
          <p:nvPr/>
        </p:nvGrpSpPr>
        <p:grpSpPr>
          <a:xfrm>
            <a:off x="2403543" y="1659155"/>
            <a:ext cx="8362780" cy="4958663"/>
            <a:chOff x="2403543" y="1659155"/>
            <a:chExt cx="8362780" cy="4958663"/>
          </a:xfrm>
        </p:grpSpPr>
        <p:pic>
          <p:nvPicPr>
            <p:cNvPr id="5122" name="Picture 2" descr="Mô hình giống lúa mới cho năng suất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233" y="1659155"/>
              <a:ext cx="6334125" cy="37147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03543" y="5509822"/>
              <a:ext cx="8362780" cy="1107996"/>
            </a:xfrm>
            <a:prstGeom prst="rect">
              <a:avLst/>
            </a:prstGeom>
          </p:spPr>
          <p:txBody>
            <a:bodyPr wrap="square">
              <a:spAutoFit/>
            </a:bodyPr>
            <a:lstStyle/>
            <a:p>
              <a:pPr algn="ctr"/>
              <a:r>
                <a:rPr lang="en-US" sz="2200" b="1">
                  <a:solidFill>
                    <a:srgbClr val="000000"/>
                  </a:solidFill>
                  <a:latin typeface="Arial" panose="020B0604020202020204" pitchFamily="34" charset="0"/>
                  <a:cs typeface="Arial" panose="020B0604020202020204" pitchFamily="34" charset="0"/>
                </a:rPr>
                <a:t>Nghiên cứu giống lúa mới Ma Lâm 54 và Ma Lâm 232, cho năng suất cao trên vùng đất hạn Bình </a:t>
              </a:r>
              <a:r>
                <a:rPr lang="en-US" sz="2200" b="1" smtClean="0">
                  <a:solidFill>
                    <a:srgbClr val="000000"/>
                  </a:solidFill>
                  <a:latin typeface="Arial" panose="020B0604020202020204" pitchFamily="34" charset="0"/>
                  <a:cs typeface="Arial" panose="020B0604020202020204" pitchFamily="34" charset="0"/>
                </a:rPr>
                <a:t>Thuận</a:t>
              </a:r>
            </a:p>
            <a:p>
              <a:pPr algn="ctr"/>
              <a:endParaRPr lang="en-US" sz="2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3537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729</TotalTime>
  <Words>1452</Words>
  <Application>Microsoft Office PowerPoint</Application>
  <PresentationFormat>Widescreen</PresentationFormat>
  <Paragraphs>204</Paragraphs>
  <Slides>31</Slides>
  <Notes>12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宋体</vt:lpstr>
      <vt:lpstr>Arial</vt:lpstr>
      <vt:lpstr>Calibri</vt:lpstr>
      <vt:lpstr>Calibri Light</vt:lpstr>
      <vt:lpstr>等线</vt:lpstr>
      <vt:lpstr>Quicksand Light</vt:lpstr>
      <vt:lpstr>Tahoma</vt:lpstr>
      <vt:lpstr>Wingdings</vt:lpstr>
      <vt:lpstr>站酷快乐体2016修订版</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Khánh Uyên</dc:creator>
  <cp:lastModifiedBy>TRANG-PC</cp:lastModifiedBy>
  <cp:revision>73</cp:revision>
  <dcterms:created xsi:type="dcterms:W3CDTF">2021-04-20T14:35:22Z</dcterms:created>
  <dcterms:modified xsi:type="dcterms:W3CDTF">2023-09-08T14:15:27Z</dcterms:modified>
</cp:coreProperties>
</file>