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55"/>
  </p:notesMasterIdLst>
  <p:sldIdLst>
    <p:sldId id="307" r:id="rId3"/>
    <p:sldId id="283" r:id="rId4"/>
    <p:sldId id="287" r:id="rId5"/>
    <p:sldId id="7876" r:id="rId6"/>
    <p:sldId id="308" r:id="rId7"/>
    <p:sldId id="288" r:id="rId8"/>
    <p:sldId id="7870" r:id="rId9"/>
    <p:sldId id="303" r:id="rId10"/>
    <p:sldId id="7835" r:id="rId11"/>
    <p:sldId id="7836" r:id="rId12"/>
    <p:sldId id="290" r:id="rId13"/>
    <p:sldId id="7832" r:id="rId14"/>
    <p:sldId id="7833" r:id="rId15"/>
    <p:sldId id="7878" r:id="rId16"/>
    <p:sldId id="7840" r:id="rId17"/>
    <p:sldId id="7872" r:id="rId18"/>
    <p:sldId id="7873" r:id="rId19"/>
    <p:sldId id="7841" r:id="rId20"/>
    <p:sldId id="7844" r:id="rId21"/>
    <p:sldId id="7845" r:id="rId22"/>
    <p:sldId id="309" r:id="rId23"/>
    <p:sldId id="7877" r:id="rId24"/>
    <p:sldId id="7842" r:id="rId25"/>
    <p:sldId id="7851" r:id="rId26"/>
    <p:sldId id="7874" r:id="rId27"/>
    <p:sldId id="7849" r:id="rId28"/>
    <p:sldId id="7850" r:id="rId29"/>
    <p:sldId id="7852" r:id="rId30"/>
    <p:sldId id="7847" r:id="rId31"/>
    <p:sldId id="7848" r:id="rId32"/>
    <p:sldId id="7875" r:id="rId33"/>
    <p:sldId id="7880" r:id="rId34"/>
    <p:sldId id="7853" r:id="rId35"/>
    <p:sldId id="7854" r:id="rId36"/>
    <p:sldId id="7855" r:id="rId37"/>
    <p:sldId id="7879" r:id="rId38"/>
    <p:sldId id="7856" r:id="rId39"/>
    <p:sldId id="261" r:id="rId40"/>
    <p:sldId id="7857" r:id="rId41"/>
    <p:sldId id="7858" r:id="rId42"/>
    <p:sldId id="7860" r:id="rId43"/>
    <p:sldId id="7861" r:id="rId44"/>
    <p:sldId id="7862" r:id="rId45"/>
    <p:sldId id="7859" r:id="rId46"/>
    <p:sldId id="7863" r:id="rId47"/>
    <p:sldId id="7864" r:id="rId48"/>
    <p:sldId id="7865" r:id="rId49"/>
    <p:sldId id="7866" r:id="rId50"/>
    <p:sldId id="7867" r:id="rId51"/>
    <p:sldId id="7868" r:id="rId52"/>
    <p:sldId id="7869" r:id="rId53"/>
    <p:sldId id="312"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D0BF"/>
    <a:srgbClr val="FFFFCC"/>
    <a:srgbClr val="629C8B"/>
    <a:srgbClr val="3D8672"/>
    <a:srgbClr val="040404"/>
    <a:srgbClr val="DEEAE2"/>
    <a:srgbClr val="969696"/>
    <a:srgbClr val="3A3A3A"/>
    <a:srgbClr val="1B1B1B"/>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3" autoAdjust="0"/>
    <p:restoredTop sz="94660"/>
  </p:normalViewPr>
  <p:slideViewPr>
    <p:cSldViewPr snapToGrid="0">
      <p:cViewPr varScale="1">
        <p:scale>
          <a:sx n="68" d="100"/>
          <a:sy n="68" d="100"/>
        </p:scale>
        <p:origin x="664" y="64"/>
      </p:cViewPr>
      <p:guideLst>
        <p:guide orient="horz" pos="2160"/>
        <p:guide pos="3840"/>
      </p:guideLst>
    </p:cSldViewPr>
  </p:slideViewPr>
  <p:notesTextViewPr>
    <p:cViewPr>
      <p:scale>
        <a:sx n="1" d="1"/>
        <a:sy n="1" d="1"/>
      </p:scale>
      <p:origin x="0" y="0"/>
    </p:cViewPr>
  </p:notesTextViewPr>
  <p:sorterViewPr>
    <p:cViewPr>
      <p:scale>
        <a:sx n="150" d="100"/>
        <a:sy n="150" d="100"/>
      </p:scale>
      <p:origin x="0" y="-228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9FFCD-FA6C-4381-825D-FF4789C10A97}" type="datetimeFigureOut">
              <a:rPr lang="vi-VN" smtClean="0"/>
              <a:t>10/10/2022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3FB537-3B2F-4064-80C6-A48E2F6210A8}" type="slidenum">
              <a:rPr lang="vi-VN" smtClean="0"/>
              <a:t>‹#›</a:t>
            </a:fld>
            <a:endParaRPr lang="vi-VN"/>
          </a:p>
        </p:txBody>
      </p:sp>
    </p:spTree>
    <p:extLst>
      <p:ext uri="{BB962C8B-B14F-4D97-AF65-F5344CB8AC3E}">
        <p14:creationId xmlns:p14="http://schemas.microsoft.com/office/powerpoint/2010/main" val="210562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- 1 nguyên tử C ghép được tối đa 4 nguyên tử H =&gt; CH</a:t>
            </a:r>
            <a:r>
              <a:rPr lang="vi-VN" b="0" i="0" baseline="-25000" dirty="0">
                <a:solidFill>
                  <a:srgbClr val="333333"/>
                </a:solidFill>
                <a:effectLst/>
                <a:latin typeface="OpenSans"/>
              </a:rPr>
              <a:t>4</a:t>
            </a:r>
            <a:endParaRPr lang="vi-VN" b="0" i="0" dirty="0">
              <a:solidFill>
                <a:srgbClr val="333333"/>
              </a:solidFill>
              <a:effectLst/>
              <a:latin typeface="OpenSans"/>
            </a:endParaRPr>
          </a:p>
          <a:p>
            <a:pPr algn="l" latinLnBrk="0"/>
            <a:r>
              <a:rPr lang="vi-VN" b="0" i="0" dirty="0">
                <a:solidFill>
                  <a:srgbClr val="333333"/>
                </a:solidFill>
                <a:effectLst/>
                <a:latin typeface="OpenSans"/>
              </a:rPr>
              <a:t>- 1 nguyên tử O ghép được tối đa 2 nguyên tử H =&gt; H</a:t>
            </a:r>
            <a:r>
              <a:rPr lang="vi-VN" b="0" i="0" baseline="-25000" dirty="0">
                <a:solidFill>
                  <a:srgbClr val="333333"/>
                </a:solidFill>
                <a:effectLst/>
                <a:latin typeface="OpenSans"/>
              </a:rPr>
              <a:t>2</a:t>
            </a:r>
            <a:r>
              <a:rPr lang="vi-VN" b="0" i="0" dirty="0">
                <a:solidFill>
                  <a:srgbClr val="333333"/>
                </a:solidFill>
                <a:effectLst/>
                <a:latin typeface="OpenSans"/>
              </a:rPr>
              <a:t>O</a:t>
            </a:r>
          </a:p>
          <a:p>
            <a:pPr algn="l" latinLnBrk="0"/>
            <a:r>
              <a:rPr lang="vi-VN" b="0" i="0" dirty="0">
                <a:solidFill>
                  <a:srgbClr val="333333"/>
                </a:solidFill>
                <a:effectLst/>
                <a:latin typeface="OpenSans"/>
              </a:rPr>
              <a:t>- 1 nguyên tử Cl ghép được tối đa 1 nguyên tử H =&gt; HCl</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3</a:t>
            </a:fld>
            <a:endParaRPr lang="vi-VN"/>
          </a:p>
        </p:txBody>
      </p:sp>
    </p:spTree>
    <p:extLst>
      <p:ext uri="{BB962C8B-B14F-4D97-AF65-F5344CB8AC3E}">
        <p14:creationId xmlns:p14="http://schemas.microsoft.com/office/powerpoint/2010/main" val="2048699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Liên</a:t>
            </a:r>
            <a:r>
              <a:rPr lang="en-US" dirty="0"/>
              <a:t> </a:t>
            </a:r>
            <a:r>
              <a:rPr lang="en-US" dirty="0" err="1"/>
              <a:t>hệ</a:t>
            </a:r>
            <a:r>
              <a:rPr lang="en-US" dirty="0"/>
              <a:t> them </a:t>
            </a:r>
            <a:r>
              <a:rPr lang="en-US" dirty="0" err="1"/>
              <a:t>với</a:t>
            </a:r>
            <a:r>
              <a:rPr lang="en-US" dirty="0"/>
              <a:t> </a:t>
            </a:r>
            <a:r>
              <a:rPr lang="en-US" dirty="0" err="1"/>
              <a:t>bài</a:t>
            </a:r>
            <a:r>
              <a:rPr lang="en-US" dirty="0"/>
              <a:t> </a:t>
            </a:r>
            <a:r>
              <a:rPr lang="en-US" dirty="0" err="1"/>
              <a:t>trước</a:t>
            </a:r>
            <a:r>
              <a:rPr lang="en-US" dirty="0"/>
              <a:t> </a:t>
            </a:r>
            <a:r>
              <a:rPr lang="en-US" dirty="0" err="1"/>
              <a:t>để</a:t>
            </a:r>
            <a:r>
              <a:rPr lang="en-US" dirty="0"/>
              <a:t> </a:t>
            </a:r>
            <a:r>
              <a:rPr lang="en-US" dirty="0" err="1"/>
              <a:t>vào</a:t>
            </a:r>
            <a:r>
              <a:rPr lang="en-US" dirty="0"/>
              <a:t> </a:t>
            </a:r>
            <a:r>
              <a:rPr lang="en-US" dirty="0" err="1"/>
              <a:t>bài</a:t>
            </a:r>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23</a:t>
            </a:fld>
            <a:endParaRPr lang="vi-VN"/>
          </a:p>
        </p:txBody>
      </p:sp>
    </p:spTree>
    <p:extLst>
      <p:ext uri="{BB962C8B-B14F-4D97-AF65-F5344CB8AC3E}">
        <p14:creationId xmlns:p14="http://schemas.microsoft.com/office/powerpoint/2010/main" val="23025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a) Sodium sulfide: 2 nguyên tử Na, 1 nguyên tử S</a:t>
            </a:r>
          </a:p>
          <a:p>
            <a:pPr algn="l" latinLnBrk="0"/>
            <a:r>
              <a:rPr lang="vi-VN" b="0" i="0" dirty="0">
                <a:solidFill>
                  <a:srgbClr val="333333"/>
                </a:solidFill>
                <a:effectLst/>
                <a:latin typeface="OpenSans"/>
              </a:rPr>
              <a:t>=&gt; Na</a:t>
            </a:r>
            <a:r>
              <a:rPr lang="vi-VN" b="0" i="0" baseline="-25000" dirty="0">
                <a:solidFill>
                  <a:srgbClr val="333333"/>
                </a:solidFill>
                <a:effectLst/>
                <a:latin typeface="OpenSans"/>
              </a:rPr>
              <a:t>2</a:t>
            </a:r>
            <a:r>
              <a:rPr lang="vi-VN" b="0" i="0" dirty="0">
                <a:solidFill>
                  <a:srgbClr val="333333"/>
                </a:solidFill>
                <a:effectLst/>
                <a:latin typeface="OpenSans"/>
              </a:rPr>
              <a:t>S</a:t>
            </a:r>
          </a:p>
          <a:p>
            <a:pPr algn="l" latinLnBrk="0"/>
            <a:r>
              <a:rPr lang="vi-VN" b="0" i="0" dirty="0">
                <a:solidFill>
                  <a:srgbClr val="333333"/>
                </a:solidFill>
                <a:effectLst/>
                <a:latin typeface="OpenSans"/>
              </a:rPr>
              <a:t>b) Phosphoric acid: 3 nguyên tử H, 1 nguyên tử P, 4 nguyên tử O</a:t>
            </a:r>
          </a:p>
          <a:p>
            <a:pPr algn="l" latinLnBrk="0"/>
            <a:r>
              <a:rPr lang="vi-VN" b="0" i="0" dirty="0">
                <a:solidFill>
                  <a:srgbClr val="333333"/>
                </a:solidFill>
                <a:effectLst/>
                <a:latin typeface="OpenSans"/>
              </a:rPr>
              <a:t>=&gt; H</a:t>
            </a:r>
            <a:r>
              <a:rPr lang="vi-VN" b="0" i="0" baseline="-25000" dirty="0">
                <a:solidFill>
                  <a:srgbClr val="333333"/>
                </a:solidFill>
                <a:effectLst/>
                <a:latin typeface="OpenSans"/>
              </a:rPr>
              <a:t>3</a:t>
            </a:r>
            <a:r>
              <a:rPr lang="vi-VN" b="0" i="0" dirty="0">
                <a:solidFill>
                  <a:srgbClr val="333333"/>
                </a:solidFill>
                <a:effectLst/>
                <a:latin typeface="OpenSans"/>
              </a:rPr>
              <a:t>PO</a:t>
            </a:r>
            <a:r>
              <a:rPr lang="vi-VN" b="0" i="0" baseline="-25000" dirty="0">
                <a:solidFill>
                  <a:srgbClr val="333333"/>
                </a:solidFill>
                <a:effectLst/>
                <a:latin typeface="OpenSans"/>
              </a:rPr>
              <a:t>4</a:t>
            </a:r>
            <a:endParaRPr lang="vi-VN" b="0" i="0" dirty="0">
              <a:solidFill>
                <a:srgbClr val="333333"/>
              </a:solidFill>
              <a:effectLst/>
              <a:latin typeface="OpenSans"/>
            </a:endParaRP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26</a:t>
            </a:fld>
            <a:endParaRPr lang="vi-VN"/>
          </a:p>
        </p:txBody>
      </p:sp>
    </p:spTree>
    <p:extLst>
      <p:ext uri="{BB962C8B-B14F-4D97-AF65-F5344CB8AC3E}">
        <p14:creationId xmlns:p14="http://schemas.microsoft.com/office/powerpoint/2010/main" val="2299786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Thong </a:t>
            </a:r>
            <a:r>
              <a:rPr lang="en-US" dirty="0" err="1">
                <a:solidFill>
                  <a:srgbClr val="FF0000"/>
                </a:solidFill>
              </a:rPr>
              <a:t>thường</a:t>
            </a:r>
            <a:r>
              <a:rPr lang="en-US" dirty="0">
                <a:solidFill>
                  <a:srgbClr val="FF0000"/>
                </a:solidFill>
              </a:rPr>
              <a:t> x </a:t>
            </a:r>
            <a:r>
              <a:rPr lang="en-US" dirty="0" err="1">
                <a:solidFill>
                  <a:srgbClr val="FF0000"/>
                </a:solidFill>
              </a:rPr>
              <a:t>bằng</a:t>
            </a:r>
            <a:r>
              <a:rPr lang="en-US" dirty="0">
                <a:solidFill>
                  <a:srgbClr val="FF0000"/>
                </a:solidFill>
              </a:rPr>
              <a:t> 2, 1 </a:t>
            </a:r>
            <a:r>
              <a:rPr lang="en-US" dirty="0" err="1">
                <a:solidFill>
                  <a:srgbClr val="FF0000"/>
                </a:solidFill>
              </a:rPr>
              <a:t>số</a:t>
            </a:r>
            <a:r>
              <a:rPr lang="en-US" dirty="0">
                <a:solidFill>
                  <a:srgbClr val="FF0000"/>
                </a:solidFill>
              </a:rPr>
              <a:t> </a:t>
            </a:r>
            <a:r>
              <a:rPr lang="en-US" dirty="0" err="1">
                <a:solidFill>
                  <a:srgbClr val="FF0000"/>
                </a:solidFill>
              </a:rPr>
              <a:t>ngto</a:t>
            </a:r>
            <a:r>
              <a:rPr lang="en-US" dirty="0">
                <a:solidFill>
                  <a:srgbClr val="FF0000"/>
                </a:solidFill>
              </a:rPr>
              <a:t> </a:t>
            </a:r>
            <a:r>
              <a:rPr lang="en-US" dirty="0" err="1">
                <a:solidFill>
                  <a:srgbClr val="FF0000"/>
                </a:solidFill>
              </a:rPr>
              <a:t>nta</a:t>
            </a:r>
            <a:r>
              <a:rPr lang="en-US" dirty="0">
                <a:solidFill>
                  <a:srgbClr val="FF0000"/>
                </a:solidFill>
              </a:rPr>
              <a:t> </a:t>
            </a:r>
            <a:r>
              <a:rPr lang="en-US" dirty="0" err="1">
                <a:solidFill>
                  <a:srgbClr val="FF0000"/>
                </a:solidFill>
              </a:rPr>
              <a:t>sử</a:t>
            </a:r>
            <a:r>
              <a:rPr lang="en-US" dirty="0">
                <a:solidFill>
                  <a:srgbClr val="FF0000"/>
                </a:solidFill>
              </a:rPr>
              <a:t> </a:t>
            </a:r>
            <a:r>
              <a:rPr lang="en-US" dirty="0" err="1">
                <a:solidFill>
                  <a:srgbClr val="FF0000"/>
                </a:solidFill>
              </a:rPr>
              <a:t>dụng</a:t>
            </a:r>
            <a:r>
              <a:rPr lang="en-US" dirty="0">
                <a:solidFill>
                  <a:srgbClr val="FF0000"/>
                </a:solidFill>
              </a:rPr>
              <a:t> KHHH </a:t>
            </a:r>
            <a:r>
              <a:rPr lang="en-US" dirty="0" err="1">
                <a:solidFill>
                  <a:srgbClr val="FF0000"/>
                </a:solidFill>
              </a:rPr>
              <a:t>làm</a:t>
            </a:r>
            <a:r>
              <a:rPr lang="en-US" dirty="0">
                <a:solidFill>
                  <a:srgbClr val="FF0000"/>
                </a:solidFill>
              </a:rPr>
              <a:t> CTHH!</a:t>
            </a:r>
          </a:p>
        </p:txBody>
      </p:sp>
      <p:sp>
        <p:nvSpPr>
          <p:cNvPr id="4" name="Slide Number Placeholder 3"/>
          <p:cNvSpPr>
            <a:spLocks noGrp="1"/>
          </p:cNvSpPr>
          <p:nvPr>
            <p:ph type="sldNum" sz="quarter" idx="5"/>
          </p:nvPr>
        </p:nvSpPr>
        <p:spPr/>
        <p:txBody>
          <a:bodyPr/>
          <a:lstStyle/>
          <a:p>
            <a:fld id="{C53FB537-3B2F-4064-80C6-A48E2F6210A8}" type="slidenum">
              <a:rPr lang="vi-VN" smtClean="0"/>
              <a:t>31</a:t>
            </a:fld>
            <a:endParaRPr lang="vi-VN"/>
          </a:p>
        </p:txBody>
      </p:sp>
    </p:spTree>
    <p:extLst>
      <p:ext uri="{BB962C8B-B14F-4D97-AF65-F5344CB8AC3E}">
        <p14:creationId xmlns:p14="http://schemas.microsoft.com/office/powerpoint/2010/main" val="1342864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Hỏi</a:t>
            </a:r>
            <a:r>
              <a:rPr lang="en-US" dirty="0"/>
              <a:t> them </a:t>
            </a:r>
            <a:r>
              <a:rPr lang="en-US" dirty="0" err="1"/>
              <a:t>câu</a:t>
            </a:r>
            <a:r>
              <a:rPr lang="en-US" dirty="0"/>
              <a:t> </a:t>
            </a:r>
            <a:r>
              <a:rPr lang="en-US" dirty="0" err="1"/>
              <a:t>hỏi</a:t>
            </a:r>
            <a:r>
              <a:rPr lang="en-US" dirty="0"/>
              <a:t> </a:t>
            </a:r>
            <a:r>
              <a:rPr lang="en-US" dirty="0" err="1"/>
              <a:t>về</a:t>
            </a:r>
            <a:r>
              <a:rPr lang="en-US" dirty="0"/>
              <a:t> </a:t>
            </a:r>
            <a:r>
              <a:rPr lang="en-US" dirty="0" err="1"/>
              <a:t>bài</a:t>
            </a:r>
            <a:r>
              <a:rPr lang="en-US" dirty="0"/>
              <a:t> </a:t>
            </a:r>
            <a:r>
              <a:rPr lang="en-US" dirty="0" err="1"/>
              <a:t>trước</a:t>
            </a:r>
            <a:endParaRPr lang="en-US" dirty="0"/>
          </a:p>
          <a:p>
            <a:r>
              <a:rPr lang="en-US" dirty="0"/>
              <a:t>H </a:t>
            </a:r>
            <a:r>
              <a:rPr lang="en-US" dirty="0" err="1"/>
              <a:t>và</a:t>
            </a:r>
            <a:r>
              <a:rPr lang="en-US" dirty="0"/>
              <a:t> O</a:t>
            </a:r>
          </a:p>
          <a:p>
            <a:r>
              <a:rPr lang="en-US" dirty="0"/>
              <a:t>2 </a:t>
            </a:r>
            <a:r>
              <a:rPr lang="en-US" dirty="0" err="1"/>
              <a:t>Nguyên</a:t>
            </a:r>
            <a:r>
              <a:rPr lang="en-US" dirty="0"/>
              <a:t> </a:t>
            </a:r>
            <a:r>
              <a:rPr lang="en-US" dirty="0" err="1"/>
              <a:t>tử</a:t>
            </a:r>
            <a:r>
              <a:rPr lang="en-US" dirty="0"/>
              <a:t> H </a:t>
            </a:r>
            <a:r>
              <a:rPr lang="en-US" dirty="0" err="1"/>
              <a:t>và</a:t>
            </a:r>
            <a:r>
              <a:rPr lang="en-US" dirty="0"/>
              <a:t> 1 </a:t>
            </a:r>
            <a:r>
              <a:rPr lang="en-US" dirty="0" err="1"/>
              <a:t>nguyên</a:t>
            </a:r>
            <a:r>
              <a:rPr lang="en-US" dirty="0"/>
              <a:t> </a:t>
            </a:r>
            <a:r>
              <a:rPr lang="en-US" dirty="0" err="1"/>
              <a:t>tử</a:t>
            </a:r>
            <a:r>
              <a:rPr lang="en-US" dirty="0"/>
              <a:t> O</a:t>
            </a:r>
          </a:p>
          <a:p>
            <a:r>
              <a:rPr lang="en-US" dirty="0"/>
              <a:t>2.1 amu + 16 amu bang 18 amu</a:t>
            </a:r>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32</a:t>
            </a:fld>
            <a:endParaRPr lang="vi-VN"/>
          </a:p>
        </p:txBody>
      </p:sp>
    </p:spTree>
    <p:extLst>
      <p:ext uri="{BB962C8B-B14F-4D97-AF65-F5344CB8AC3E}">
        <p14:creationId xmlns:p14="http://schemas.microsoft.com/office/powerpoint/2010/main" val="1265188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33</a:t>
            </a:fld>
            <a:endParaRPr lang="vi-VN"/>
          </a:p>
        </p:txBody>
      </p:sp>
    </p:spTree>
    <p:extLst>
      <p:ext uri="{BB962C8B-B14F-4D97-AF65-F5344CB8AC3E}">
        <p14:creationId xmlns:p14="http://schemas.microsoft.com/office/powerpoint/2010/main" val="972706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34</a:t>
            </a:fld>
            <a:endParaRPr lang="vi-VN"/>
          </a:p>
        </p:txBody>
      </p:sp>
    </p:spTree>
    <p:extLst>
      <p:ext uri="{BB962C8B-B14F-4D97-AF65-F5344CB8AC3E}">
        <p14:creationId xmlns:p14="http://schemas.microsoft.com/office/powerpoint/2010/main" val="1736978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a) Glucose được tạo thành từ những nguyên tố: C, H và O</a:t>
            </a:r>
          </a:p>
          <a:p>
            <a:pPr algn="l" latinLnBrk="0"/>
            <a:r>
              <a:rPr lang="vi-VN" b="0" i="0" dirty="0">
                <a:solidFill>
                  <a:srgbClr val="333333"/>
                </a:solidFill>
                <a:effectLst/>
                <a:latin typeface="OpenSans"/>
              </a:rPr>
              <a:t>b)</a:t>
            </a:r>
          </a:p>
          <a:p>
            <a:pPr algn="l" latinLnBrk="0"/>
            <a:r>
              <a:rPr lang="vi-VN" b="0" i="0" dirty="0">
                <a:solidFill>
                  <a:srgbClr val="333333"/>
                </a:solidFill>
                <a:effectLst/>
                <a:latin typeface="OpenSans"/>
              </a:rPr>
              <a:t>- Nguyên tố C: Có 6 nguyên tử C (khối lượng nguyên tử: 12 amu)</a:t>
            </a:r>
          </a:p>
          <a:p>
            <a:pPr algn="l" latinLnBrk="0"/>
            <a:r>
              <a:rPr lang="vi-VN" b="0" i="0" dirty="0">
                <a:solidFill>
                  <a:srgbClr val="333333"/>
                </a:solidFill>
                <a:effectLst/>
                <a:latin typeface="OpenSans"/>
              </a:rPr>
              <a:t>=&gt; Khối lượng nguyên tố C trong 1 phân tử glucose = 12 amu x 6 = 72 amu</a:t>
            </a:r>
          </a:p>
          <a:p>
            <a:pPr algn="l" latinLnBrk="0"/>
            <a:r>
              <a:rPr lang="vi-VN" b="0" i="0" dirty="0">
                <a:solidFill>
                  <a:srgbClr val="333333"/>
                </a:solidFill>
                <a:effectLst/>
                <a:latin typeface="OpenSans"/>
              </a:rPr>
              <a:t>- Nguyên tố H: Có 12 nguyên tử H (khối lượng nguyên tử: 1 amu)</a:t>
            </a:r>
          </a:p>
          <a:p>
            <a:pPr algn="l" latinLnBrk="0"/>
            <a:r>
              <a:rPr lang="vi-VN" b="0" i="0" dirty="0">
                <a:solidFill>
                  <a:srgbClr val="333333"/>
                </a:solidFill>
                <a:effectLst/>
                <a:latin typeface="OpenSans"/>
              </a:rPr>
              <a:t>=&gt; Khối lượng nguyên tố H trong 1 phân tử glucose = 1 amu x 12 = 12 amu</a:t>
            </a:r>
          </a:p>
          <a:p>
            <a:pPr algn="l" latinLnBrk="0"/>
            <a:r>
              <a:rPr lang="vi-VN" b="0" i="0" dirty="0">
                <a:solidFill>
                  <a:srgbClr val="333333"/>
                </a:solidFill>
                <a:effectLst/>
                <a:latin typeface="OpenSans"/>
              </a:rPr>
              <a:t>- Nguyên tố O: Có 6 nguyên tử O (khối lượng nguyên tử: 16 amu)</a:t>
            </a:r>
          </a:p>
          <a:p>
            <a:pPr algn="l" latinLnBrk="0"/>
            <a:r>
              <a:rPr lang="vi-VN" b="0" i="0" dirty="0">
                <a:solidFill>
                  <a:srgbClr val="333333"/>
                </a:solidFill>
                <a:effectLst/>
                <a:latin typeface="OpenSans"/>
              </a:rPr>
              <a:t>=&gt; Khối lượng nguyên tố O trong 1 phân tử glucose = 16 amu x 6 = 96 amu</a:t>
            </a:r>
          </a:p>
          <a:p>
            <a:pPr algn="l" latinLnBrk="0"/>
            <a:r>
              <a:rPr lang="vi-VN" b="0" i="0" dirty="0">
                <a:solidFill>
                  <a:srgbClr val="333333"/>
                </a:solidFill>
                <a:effectLst/>
                <a:latin typeface="OpenSans"/>
              </a:rPr>
              <a:t>c)</a:t>
            </a:r>
          </a:p>
          <a:p>
            <a:pPr algn="l" latinLnBrk="0"/>
            <a:r>
              <a:rPr lang="vi-VN" b="0" i="0" dirty="0">
                <a:solidFill>
                  <a:srgbClr val="333333"/>
                </a:solidFill>
                <a:effectLst/>
                <a:latin typeface="OpenSans"/>
              </a:rPr>
              <a:t>Khối lượng phân tử glucose = khối lượng nguyên tố C + khối lượng nguyên tố H + khối lượng nguyên tố O</a:t>
            </a:r>
          </a:p>
          <a:p>
            <a:pPr algn="l" latinLnBrk="0"/>
            <a:r>
              <a:rPr lang="vi-VN" b="0" i="0" dirty="0">
                <a:solidFill>
                  <a:srgbClr val="333333"/>
                </a:solidFill>
                <a:effectLst/>
                <a:latin typeface="OpenSans"/>
              </a:rPr>
              <a:t>= 72 amu + 12 amu + 96 amu = 180 amu</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35</a:t>
            </a:fld>
            <a:endParaRPr lang="vi-VN"/>
          </a:p>
        </p:txBody>
      </p:sp>
    </p:spTree>
    <p:extLst>
      <p:ext uri="{BB962C8B-B14F-4D97-AF65-F5344CB8AC3E}">
        <p14:creationId xmlns:p14="http://schemas.microsoft.com/office/powerpoint/2010/main" val="1278821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bang (2/18) .100% </a:t>
            </a:r>
          </a:p>
        </p:txBody>
      </p:sp>
      <p:sp>
        <p:nvSpPr>
          <p:cNvPr id="4" name="Slide Number Placeholder 3"/>
          <p:cNvSpPr>
            <a:spLocks noGrp="1"/>
          </p:cNvSpPr>
          <p:nvPr>
            <p:ph type="sldNum" sz="quarter" idx="5"/>
          </p:nvPr>
        </p:nvSpPr>
        <p:spPr/>
        <p:txBody>
          <a:bodyPr/>
          <a:lstStyle/>
          <a:p>
            <a:fld id="{C53FB537-3B2F-4064-80C6-A48E2F6210A8}" type="slidenum">
              <a:rPr lang="vi-VN" smtClean="0"/>
              <a:t>36</a:t>
            </a:fld>
            <a:endParaRPr lang="vi-VN"/>
          </a:p>
        </p:txBody>
      </p:sp>
    </p:spTree>
    <p:extLst>
      <p:ext uri="{BB962C8B-B14F-4D97-AF65-F5344CB8AC3E}">
        <p14:creationId xmlns:p14="http://schemas.microsoft.com/office/powerpoint/2010/main" val="3079807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37</a:t>
            </a:fld>
            <a:endParaRPr lang="vi-VN"/>
          </a:p>
        </p:txBody>
      </p:sp>
    </p:spTree>
    <p:extLst>
      <p:ext uri="{BB962C8B-B14F-4D97-AF65-F5344CB8AC3E}">
        <p14:creationId xmlns:p14="http://schemas.microsoft.com/office/powerpoint/2010/main" val="255051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39</a:t>
            </a:fld>
            <a:endParaRPr lang="vi-VN"/>
          </a:p>
        </p:txBody>
      </p:sp>
    </p:spTree>
    <p:extLst>
      <p:ext uri="{BB962C8B-B14F-4D97-AF65-F5344CB8AC3E}">
        <p14:creationId xmlns:p14="http://schemas.microsoft.com/office/powerpoint/2010/main" val="3471150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6</a:t>
            </a:fld>
            <a:endParaRPr lang="vi-VN"/>
          </a:p>
        </p:txBody>
      </p:sp>
    </p:spTree>
    <p:extLst>
      <p:ext uri="{BB962C8B-B14F-4D97-AF65-F5344CB8AC3E}">
        <p14:creationId xmlns:p14="http://schemas.microsoft.com/office/powerpoint/2010/main" val="3866473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1" i="0" dirty="0">
                <a:solidFill>
                  <a:srgbClr val="333333"/>
                </a:solidFill>
                <a:effectLst/>
                <a:latin typeface="OpenSansBold"/>
              </a:rPr>
              <a:t>Phương pháp giải:</a:t>
            </a:r>
            <a:endParaRPr lang="vi-VN" b="0" i="0" dirty="0">
              <a:solidFill>
                <a:srgbClr val="333333"/>
              </a:solidFill>
              <a:effectLst/>
              <a:latin typeface="OpenSans"/>
            </a:endParaRPr>
          </a:p>
          <a:p>
            <a:pPr algn="l" latinLnBrk="0"/>
            <a:r>
              <a:rPr lang="vi-VN" b="0" i="0" dirty="0">
                <a:solidFill>
                  <a:srgbClr val="333333"/>
                </a:solidFill>
                <a:effectLst/>
                <a:latin typeface="OpenSans"/>
              </a:rPr>
              <a:t>Bước 1: Tính khối lượng mỗi nguyên tố có trong 1 phân tử hợp chất</a:t>
            </a:r>
          </a:p>
          <a:p>
            <a:pPr algn="l" latinLnBrk="0"/>
            <a:r>
              <a:rPr lang="vi-VN" b="0" i="0" dirty="0">
                <a:solidFill>
                  <a:srgbClr val="333333"/>
                </a:solidFill>
                <a:effectLst/>
                <a:latin typeface="OpenSans"/>
              </a:rPr>
              <a:t>Bước 2: Tính khối lượng phân tử</a:t>
            </a:r>
          </a:p>
          <a:p>
            <a:pPr algn="l" latinLnBrk="0"/>
            <a:r>
              <a:rPr lang="vi-VN" b="0" i="0" dirty="0">
                <a:solidFill>
                  <a:srgbClr val="333333"/>
                </a:solidFill>
                <a:effectLst/>
                <a:latin typeface="OpenSans"/>
              </a:rPr>
              <a:t>Bước 3: Tính phần trăm khối lượng của nguyên tố theo công thức</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41</a:t>
            </a:fld>
            <a:endParaRPr lang="vi-VN"/>
          </a:p>
        </p:txBody>
      </p:sp>
    </p:spTree>
    <p:extLst>
      <p:ext uri="{BB962C8B-B14F-4D97-AF65-F5344CB8AC3E}">
        <p14:creationId xmlns:p14="http://schemas.microsoft.com/office/powerpoint/2010/main" val="203809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42</a:t>
            </a:fld>
            <a:endParaRPr lang="vi-VN"/>
          </a:p>
        </p:txBody>
      </p:sp>
    </p:spTree>
    <p:extLst>
      <p:ext uri="{BB962C8B-B14F-4D97-AF65-F5344CB8AC3E}">
        <p14:creationId xmlns:p14="http://schemas.microsoft.com/office/powerpoint/2010/main" val="936283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Xét hợp chất HBr:</a:t>
            </a:r>
          </a:p>
          <a:p>
            <a:pPr algn="l" latinLnBrk="0"/>
            <a:r>
              <a:rPr lang="vi-VN" b="0" i="0" dirty="0">
                <a:solidFill>
                  <a:srgbClr val="333333"/>
                </a:solidFill>
                <a:effectLst/>
                <a:latin typeface="OpenSans"/>
              </a:rPr>
              <a:t>   + Gọi hóa trị của Br trong hợp chất là a</a:t>
            </a:r>
          </a:p>
          <a:p>
            <a:pPr algn="l" latinLnBrk="0"/>
            <a:r>
              <a:rPr lang="vi-VN" b="0" i="0" dirty="0">
                <a:solidFill>
                  <a:srgbClr val="333333"/>
                </a:solidFill>
                <a:effectLst/>
                <a:latin typeface="OpenSans"/>
              </a:rPr>
              <a:t>   + Vì H có hóa trị I nên ta có biểu thức:</a:t>
            </a:r>
          </a:p>
          <a:p>
            <a:pPr algn="ctr" latinLnBrk="0"/>
            <a:r>
              <a:rPr lang="vi-VN" b="0" i="0" dirty="0">
                <a:solidFill>
                  <a:srgbClr val="333333"/>
                </a:solidFill>
                <a:effectLst/>
                <a:latin typeface="OpenSans"/>
              </a:rPr>
              <a:t>a x 1 = I x 1 =&gt; a = I</a:t>
            </a:r>
          </a:p>
          <a:p>
            <a:pPr algn="l" latinLnBrk="0"/>
            <a:r>
              <a:rPr lang="vi-VN" b="0" i="0" dirty="0">
                <a:solidFill>
                  <a:srgbClr val="333333"/>
                </a:solidFill>
                <a:effectLst/>
                <a:latin typeface="OpenSans"/>
              </a:rPr>
              <a:t>=&gt; Vậy H có hóa trị I và Br có hóa trị I</a:t>
            </a:r>
          </a:p>
          <a:p>
            <a:pPr algn="l" latinLnBrk="0"/>
            <a:r>
              <a:rPr lang="vi-VN" b="0" i="0" dirty="0">
                <a:solidFill>
                  <a:srgbClr val="333333"/>
                </a:solidFill>
                <a:effectLst/>
                <a:latin typeface="OpenSans"/>
              </a:rPr>
              <a:t>- Xét hợp chất BaO</a:t>
            </a:r>
          </a:p>
          <a:p>
            <a:pPr algn="l" latinLnBrk="0"/>
            <a:r>
              <a:rPr lang="vi-VN" b="0" i="0" dirty="0">
                <a:solidFill>
                  <a:srgbClr val="333333"/>
                </a:solidFill>
                <a:effectLst/>
                <a:latin typeface="OpenSans"/>
              </a:rPr>
              <a:t>   + Gọi hóa trị của Ba trong hợp chất là a</a:t>
            </a:r>
          </a:p>
          <a:p>
            <a:pPr algn="l" latinLnBrk="0"/>
            <a:r>
              <a:rPr lang="vi-VN" b="0" i="0" dirty="0">
                <a:solidFill>
                  <a:srgbClr val="333333"/>
                </a:solidFill>
                <a:effectLst/>
                <a:latin typeface="OpenSans"/>
              </a:rPr>
              <a:t>   + Vì O có hóa trị II nên ta có biểu thức:</a:t>
            </a:r>
          </a:p>
          <a:p>
            <a:pPr algn="ctr" latinLnBrk="0"/>
            <a:r>
              <a:rPr lang="vi-VN" b="0" i="0" dirty="0">
                <a:solidFill>
                  <a:srgbClr val="333333"/>
                </a:solidFill>
                <a:effectLst/>
                <a:latin typeface="OpenSans"/>
              </a:rPr>
              <a:t>a x 1 = II x 1 =&gt; a = II</a:t>
            </a:r>
          </a:p>
          <a:p>
            <a:pPr algn="l" latinLnBrk="0"/>
            <a:r>
              <a:rPr lang="vi-VN" b="0" i="0" dirty="0">
                <a:solidFill>
                  <a:srgbClr val="333333"/>
                </a:solidFill>
                <a:effectLst/>
                <a:latin typeface="OpenSans"/>
              </a:rPr>
              <a:t>=&gt; Vậy O có hóa trị II và Ba có hóa trị II</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44</a:t>
            </a:fld>
            <a:endParaRPr lang="vi-VN"/>
          </a:p>
        </p:txBody>
      </p:sp>
    </p:spTree>
    <p:extLst>
      <p:ext uri="{BB962C8B-B14F-4D97-AF65-F5344CB8AC3E}">
        <p14:creationId xmlns:p14="http://schemas.microsoft.com/office/powerpoint/2010/main" val="2363982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Tính phần trăm của K trong 2 hợp chất là KCl và K</a:t>
            </a:r>
            <a:r>
              <a:rPr lang="vi-VN" b="0" i="0" baseline="-25000" dirty="0">
                <a:solidFill>
                  <a:srgbClr val="333333"/>
                </a:solidFill>
                <a:effectLst/>
                <a:latin typeface="OpenSans"/>
              </a:rPr>
              <a:t>2</a:t>
            </a:r>
            <a:r>
              <a:rPr lang="vi-VN" b="0" i="0" dirty="0">
                <a:solidFill>
                  <a:srgbClr val="333333"/>
                </a:solidFill>
                <a:effectLst/>
                <a:latin typeface="OpenSans"/>
              </a:rPr>
              <a:t>SO</a:t>
            </a:r>
            <a:r>
              <a:rPr lang="vi-VN" b="0" i="0" baseline="-25000" dirty="0">
                <a:solidFill>
                  <a:srgbClr val="333333"/>
                </a:solidFill>
                <a:effectLst/>
                <a:latin typeface="OpenSans"/>
              </a:rPr>
              <a:t>4</a:t>
            </a:r>
            <a:endParaRPr lang="vi-VN" b="0" i="0" dirty="0">
              <a:solidFill>
                <a:srgbClr val="333333"/>
              </a:solidFill>
              <a:effectLst/>
              <a:latin typeface="OpenSans"/>
            </a:endParaRPr>
          </a:p>
          <a:p>
            <a:pPr algn="l" latinLnBrk="0"/>
            <a:r>
              <a:rPr lang="vi-VN" b="0" i="0" dirty="0">
                <a:solidFill>
                  <a:srgbClr val="333333"/>
                </a:solidFill>
                <a:effectLst/>
                <a:latin typeface="OpenSans"/>
              </a:rPr>
              <a:t>Bước 1: Tính khối lượng nguyên tố K có trong 1 phân tử hợp chất</a:t>
            </a:r>
          </a:p>
          <a:p>
            <a:pPr algn="l" latinLnBrk="0"/>
            <a:r>
              <a:rPr lang="vi-VN" b="0" i="0" dirty="0">
                <a:solidFill>
                  <a:srgbClr val="333333"/>
                </a:solidFill>
                <a:effectLst/>
                <a:latin typeface="OpenSans"/>
              </a:rPr>
              <a:t>Bước 2: Tính khối lượng phân tử</a:t>
            </a:r>
          </a:p>
          <a:p>
            <a:pPr algn="l" latinLnBrk="0"/>
            <a:r>
              <a:rPr lang="vi-VN" b="0" i="0" dirty="0">
                <a:solidFill>
                  <a:srgbClr val="333333"/>
                </a:solidFill>
                <a:effectLst/>
                <a:latin typeface="OpenSans"/>
              </a:rPr>
              <a:t>Bước 3: Tính phần trăm khối lượng của nguyên tố theo công thứ</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45</a:t>
            </a:fld>
            <a:endParaRPr lang="vi-VN"/>
          </a:p>
        </p:txBody>
      </p:sp>
    </p:spTree>
    <p:extLst>
      <p:ext uri="{BB962C8B-B14F-4D97-AF65-F5344CB8AC3E}">
        <p14:creationId xmlns:p14="http://schemas.microsoft.com/office/powerpoint/2010/main" val="986631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46</a:t>
            </a:fld>
            <a:endParaRPr lang="vi-VN"/>
          </a:p>
        </p:txBody>
      </p:sp>
    </p:spTree>
    <p:extLst>
      <p:ext uri="{BB962C8B-B14F-4D97-AF65-F5344CB8AC3E}">
        <p14:creationId xmlns:p14="http://schemas.microsoft.com/office/powerpoint/2010/main" val="4290020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48</a:t>
            </a:fld>
            <a:endParaRPr lang="vi-VN"/>
          </a:p>
        </p:txBody>
      </p:sp>
    </p:spTree>
    <p:extLst>
      <p:ext uri="{BB962C8B-B14F-4D97-AF65-F5344CB8AC3E}">
        <p14:creationId xmlns:p14="http://schemas.microsoft.com/office/powerpoint/2010/main" val="205584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50</a:t>
            </a:fld>
            <a:endParaRPr lang="vi-VN"/>
          </a:p>
        </p:txBody>
      </p:sp>
    </p:spTree>
    <p:extLst>
      <p:ext uri="{BB962C8B-B14F-4D97-AF65-F5344CB8AC3E}">
        <p14:creationId xmlns:p14="http://schemas.microsoft.com/office/powerpoint/2010/main" val="377683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olidFill>
                  <a:srgbClr val="FF0000"/>
                </a:solidFill>
              </a:rPr>
              <a:t>Ghi</a:t>
            </a:r>
            <a:r>
              <a:rPr lang="en-US" dirty="0">
                <a:solidFill>
                  <a:srgbClr val="FF0000"/>
                </a:solidFill>
              </a:rPr>
              <a:t> </a:t>
            </a:r>
            <a:r>
              <a:rPr lang="en-US" dirty="0" err="1">
                <a:solidFill>
                  <a:srgbClr val="FF0000"/>
                </a:solidFill>
              </a:rPr>
              <a:t>tên</a:t>
            </a:r>
            <a:r>
              <a:rPr lang="en-US" dirty="0">
                <a:solidFill>
                  <a:srgbClr val="FF0000"/>
                </a:solidFill>
              </a:rPr>
              <a:t> </a:t>
            </a:r>
            <a:r>
              <a:rPr lang="en-US" dirty="0" err="1">
                <a:solidFill>
                  <a:srgbClr val="FF0000"/>
                </a:solidFill>
              </a:rPr>
              <a:t>chất</a:t>
            </a:r>
            <a:endParaRPr lang="en-US" dirty="0">
              <a:solidFill>
                <a:srgbClr val="FF0000"/>
              </a:solidFill>
            </a:endParaRPr>
          </a:p>
          <a:p>
            <a:r>
              <a:rPr lang="en-US" dirty="0" err="1">
                <a:solidFill>
                  <a:srgbClr val="FF0000"/>
                </a:solidFill>
              </a:rPr>
              <a:t>Không</a:t>
            </a:r>
            <a:r>
              <a:rPr lang="en-US" dirty="0">
                <a:solidFill>
                  <a:srgbClr val="FF0000"/>
                </a:solidFill>
              </a:rPr>
              <a:t> </a:t>
            </a:r>
            <a:r>
              <a:rPr lang="en-US" dirty="0" err="1">
                <a:solidFill>
                  <a:srgbClr val="FF0000"/>
                </a:solidFill>
              </a:rPr>
              <a:t>để</a:t>
            </a:r>
            <a:r>
              <a:rPr lang="en-US" dirty="0">
                <a:solidFill>
                  <a:srgbClr val="FF0000"/>
                </a:solidFill>
              </a:rPr>
              <a:t> </a:t>
            </a:r>
            <a:r>
              <a:rPr lang="en-US" dirty="0" err="1">
                <a:solidFill>
                  <a:srgbClr val="FF0000"/>
                </a:solidFill>
              </a:rPr>
              <a:t>trước</a:t>
            </a:r>
            <a:r>
              <a:rPr lang="en-US" dirty="0">
                <a:solidFill>
                  <a:srgbClr val="FF0000"/>
                </a:solidFill>
              </a:rPr>
              <a:t> </a:t>
            </a:r>
            <a:r>
              <a:rPr lang="en-US" dirty="0" err="1">
                <a:solidFill>
                  <a:srgbClr val="FF0000"/>
                </a:solidFill>
              </a:rPr>
              <a:t>hoá</a:t>
            </a:r>
            <a:r>
              <a:rPr lang="en-US" dirty="0">
                <a:solidFill>
                  <a:srgbClr val="FF0000"/>
                </a:solidFill>
              </a:rPr>
              <a:t> </a:t>
            </a:r>
            <a:r>
              <a:rPr lang="en-US" dirty="0" err="1">
                <a:solidFill>
                  <a:srgbClr val="FF0000"/>
                </a:solidFill>
              </a:rPr>
              <a:t>trị</a:t>
            </a:r>
            <a:r>
              <a:rPr lang="en-US" dirty="0">
                <a:solidFill>
                  <a:srgbClr val="FF0000"/>
                </a:solidFill>
              </a:rPr>
              <a:t>, </a:t>
            </a:r>
            <a:r>
              <a:rPr lang="en-US" dirty="0" err="1">
                <a:solidFill>
                  <a:srgbClr val="FF0000"/>
                </a:solidFill>
              </a:rPr>
              <a:t>sau</a:t>
            </a:r>
            <a:r>
              <a:rPr lang="en-US" dirty="0">
                <a:solidFill>
                  <a:srgbClr val="FF0000"/>
                </a:solidFill>
              </a:rPr>
              <a:t> </a:t>
            </a:r>
            <a:r>
              <a:rPr lang="en-US" dirty="0" err="1">
                <a:solidFill>
                  <a:srgbClr val="FF0000"/>
                </a:solidFill>
              </a:rPr>
              <a:t>khi</a:t>
            </a:r>
            <a:r>
              <a:rPr lang="en-US" dirty="0">
                <a:solidFill>
                  <a:srgbClr val="FF0000"/>
                </a:solidFill>
              </a:rPr>
              <a:t> </a:t>
            </a:r>
            <a:r>
              <a:rPr lang="en-US" dirty="0" err="1">
                <a:solidFill>
                  <a:srgbClr val="FF0000"/>
                </a:solidFill>
              </a:rPr>
              <a:t>hs</a:t>
            </a:r>
            <a:r>
              <a:rPr lang="en-US" dirty="0">
                <a:solidFill>
                  <a:srgbClr val="FF0000"/>
                </a:solidFill>
              </a:rPr>
              <a:t> </a:t>
            </a:r>
            <a:r>
              <a:rPr lang="en-US" dirty="0" err="1">
                <a:solidFill>
                  <a:srgbClr val="FF0000"/>
                </a:solidFill>
              </a:rPr>
              <a:t>điền</a:t>
            </a:r>
            <a:r>
              <a:rPr lang="en-US" dirty="0">
                <a:solidFill>
                  <a:srgbClr val="FF0000"/>
                </a:solidFill>
              </a:rPr>
              <a:t> </a:t>
            </a:r>
            <a:r>
              <a:rPr lang="en-US" dirty="0" err="1">
                <a:solidFill>
                  <a:srgbClr val="FF0000"/>
                </a:solidFill>
              </a:rPr>
              <a:t>xong</a:t>
            </a:r>
            <a:r>
              <a:rPr lang="en-US" dirty="0">
                <a:solidFill>
                  <a:srgbClr val="FF0000"/>
                </a:solidFill>
              </a:rPr>
              <a:t>, </a:t>
            </a:r>
            <a:r>
              <a:rPr lang="en-US" dirty="0" err="1">
                <a:solidFill>
                  <a:srgbClr val="FF0000"/>
                </a:solidFill>
              </a:rPr>
              <a:t>chúng</a:t>
            </a:r>
            <a:r>
              <a:rPr lang="en-US" dirty="0">
                <a:solidFill>
                  <a:srgbClr val="FF0000"/>
                </a:solidFill>
              </a:rPr>
              <a:t> ta </a:t>
            </a:r>
            <a:r>
              <a:rPr lang="en-US" dirty="0" err="1">
                <a:solidFill>
                  <a:srgbClr val="FF0000"/>
                </a:solidFill>
              </a:rPr>
              <a:t>giới</a:t>
            </a:r>
            <a:r>
              <a:rPr lang="en-US" dirty="0">
                <a:solidFill>
                  <a:srgbClr val="FF0000"/>
                </a:solidFill>
              </a:rPr>
              <a:t> </a:t>
            </a:r>
            <a:r>
              <a:rPr lang="en-US" dirty="0" err="1">
                <a:solidFill>
                  <a:srgbClr val="FF0000"/>
                </a:solidFill>
              </a:rPr>
              <a:t>thiệu</a:t>
            </a:r>
            <a:r>
              <a:rPr lang="en-US" dirty="0">
                <a:solidFill>
                  <a:srgbClr val="FF0000"/>
                </a:solidFill>
              </a:rPr>
              <a:t> </a:t>
            </a:r>
            <a:r>
              <a:rPr lang="en-US" dirty="0" err="1">
                <a:solidFill>
                  <a:srgbClr val="FF0000"/>
                </a:solidFill>
              </a:rPr>
              <a:t>cột</a:t>
            </a:r>
            <a:r>
              <a:rPr lang="en-US" dirty="0">
                <a:solidFill>
                  <a:srgbClr val="FF0000"/>
                </a:solidFill>
              </a:rPr>
              <a:t> </a:t>
            </a:r>
            <a:r>
              <a:rPr lang="en-US" dirty="0" err="1">
                <a:solidFill>
                  <a:srgbClr val="FF0000"/>
                </a:solidFill>
              </a:rPr>
              <a:t>hoá</a:t>
            </a:r>
            <a:r>
              <a:rPr lang="en-US" dirty="0">
                <a:solidFill>
                  <a:srgbClr val="FF0000"/>
                </a:solidFill>
              </a:rPr>
              <a:t> </a:t>
            </a:r>
            <a:r>
              <a:rPr lang="en-US" dirty="0" err="1">
                <a:solidFill>
                  <a:srgbClr val="FF0000"/>
                </a:solidFill>
              </a:rPr>
              <a:t>trị</a:t>
            </a:r>
            <a:endParaRPr lang="en-US" dirty="0">
              <a:solidFill>
                <a:srgbClr val="FF0000"/>
              </a:solidFill>
            </a:endParaRPr>
          </a:p>
          <a:p>
            <a:r>
              <a:rPr lang="en-US" dirty="0" err="1">
                <a:solidFill>
                  <a:srgbClr val="FF0000"/>
                </a:solidFill>
              </a:rPr>
              <a:t>Ẩn</a:t>
            </a:r>
            <a:r>
              <a:rPr lang="en-US" dirty="0">
                <a:solidFill>
                  <a:srgbClr val="FF0000"/>
                </a:solidFill>
              </a:rPr>
              <a:t> </a:t>
            </a:r>
            <a:r>
              <a:rPr lang="en-US" dirty="0" err="1">
                <a:solidFill>
                  <a:srgbClr val="FF0000"/>
                </a:solidFill>
              </a:rPr>
              <a:t>nguyên</a:t>
            </a:r>
            <a:r>
              <a:rPr lang="en-US" dirty="0">
                <a:solidFill>
                  <a:srgbClr val="FF0000"/>
                </a:solidFill>
              </a:rPr>
              <a:t> </a:t>
            </a:r>
            <a:r>
              <a:rPr lang="en-US" dirty="0" err="1">
                <a:solidFill>
                  <a:srgbClr val="FF0000"/>
                </a:solidFill>
              </a:rPr>
              <a:t>tố</a:t>
            </a:r>
            <a:r>
              <a:rPr lang="en-US" dirty="0">
                <a:solidFill>
                  <a:srgbClr val="FF0000"/>
                </a:solidFill>
              </a:rPr>
              <a:t>, </a:t>
            </a:r>
            <a:r>
              <a:rPr lang="en-US" dirty="0" err="1">
                <a:solidFill>
                  <a:srgbClr val="FF0000"/>
                </a:solidFill>
              </a:rPr>
              <a:t>bắt</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sinh</a:t>
            </a:r>
            <a:r>
              <a:rPr lang="en-US" dirty="0">
                <a:solidFill>
                  <a:srgbClr val="FF0000"/>
                </a:solidFill>
              </a:rPr>
              <a:t> </a:t>
            </a:r>
            <a:r>
              <a:rPr lang="en-US" dirty="0" err="1">
                <a:solidFill>
                  <a:srgbClr val="FF0000"/>
                </a:solidFill>
              </a:rPr>
              <a:t>nhìn</a:t>
            </a:r>
            <a:r>
              <a:rPr lang="en-US" dirty="0">
                <a:solidFill>
                  <a:srgbClr val="FF0000"/>
                </a:solidFill>
              </a:rPr>
              <a:t> </a:t>
            </a:r>
            <a:r>
              <a:rPr lang="en-US" dirty="0" err="1">
                <a:solidFill>
                  <a:srgbClr val="FF0000"/>
                </a:solidFill>
              </a:rPr>
              <a:t>hình</a:t>
            </a:r>
            <a:r>
              <a:rPr lang="en-US" dirty="0">
                <a:solidFill>
                  <a:srgbClr val="FF0000"/>
                </a:solidFill>
              </a:rPr>
              <a:t> </a:t>
            </a:r>
            <a:r>
              <a:rPr lang="en-US" dirty="0" err="1">
                <a:solidFill>
                  <a:srgbClr val="FF0000"/>
                </a:solidFill>
              </a:rPr>
              <a:t>và</a:t>
            </a:r>
            <a:r>
              <a:rPr lang="en-US" dirty="0">
                <a:solidFill>
                  <a:srgbClr val="FF0000"/>
                </a:solidFill>
              </a:rPr>
              <a:t> </a:t>
            </a:r>
            <a:r>
              <a:rPr lang="en-US" dirty="0" err="1">
                <a:solidFill>
                  <a:srgbClr val="FF0000"/>
                </a:solidFill>
              </a:rPr>
              <a:t>điền</a:t>
            </a:r>
            <a:endParaRPr lang="en-US" dirty="0">
              <a:solidFill>
                <a:srgbClr val="FF0000"/>
              </a:solidFill>
            </a:endParaRPr>
          </a:p>
        </p:txBody>
      </p:sp>
      <p:sp>
        <p:nvSpPr>
          <p:cNvPr id="4" name="Slide Number Placeholder 3"/>
          <p:cNvSpPr>
            <a:spLocks noGrp="1"/>
          </p:cNvSpPr>
          <p:nvPr>
            <p:ph type="sldNum" sz="quarter" idx="5"/>
          </p:nvPr>
        </p:nvSpPr>
        <p:spPr/>
        <p:txBody>
          <a:bodyPr/>
          <a:lstStyle/>
          <a:p>
            <a:fld id="{C53FB537-3B2F-4064-80C6-A48E2F6210A8}" type="slidenum">
              <a:rPr lang="vi-VN" smtClean="0"/>
              <a:t>7</a:t>
            </a:fld>
            <a:endParaRPr lang="vi-VN"/>
          </a:p>
        </p:txBody>
      </p:sp>
    </p:spTree>
    <p:extLst>
      <p:ext uri="{BB962C8B-B14F-4D97-AF65-F5344CB8AC3E}">
        <p14:creationId xmlns:p14="http://schemas.microsoft.com/office/powerpoint/2010/main" val="212286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latinLnBrk="0"/>
            <a:r>
              <a:rPr lang="vi-VN" b="0" i="0" dirty="0">
                <a:solidFill>
                  <a:srgbClr val="333333"/>
                </a:solidFill>
                <a:effectLst/>
                <a:latin typeface="OpenSans"/>
              </a:rPr>
              <a:t>- Mỗi nguyên tử O góp chung 2 electron</a:t>
            </a:r>
          </a:p>
          <a:p>
            <a:pPr algn="l" latinLnBrk="0"/>
            <a:r>
              <a:rPr lang="vi-VN" b="0" i="0" dirty="0">
                <a:solidFill>
                  <a:srgbClr val="333333"/>
                </a:solidFill>
                <a:effectLst/>
                <a:latin typeface="OpenSans"/>
              </a:rPr>
              <a:t>- Nguyên tử C góp chung 4 electron</a:t>
            </a:r>
          </a:p>
          <a:p>
            <a:pPr algn="l" latinLnBrk="0"/>
            <a:r>
              <a:rPr lang="vi-VN" b="0" i="0" dirty="0">
                <a:solidFill>
                  <a:srgbClr val="333333"/>
                </a:solidFill>
                <a:effectLst/>
                <a:latin typeface="OpenSans"/>
              </a:rPr>
              <a:t>=&gt; Nguyên tử C liên kết với 2 nguyên tử O bằng 4 cặp đôi electron chung</a:t>
            </a:r>
          </a:p>
          <a:p>
            <a:pPr algn="l" latinLnBrk="0"/>
            <a:r>
              <a:rPr lang="vi-VN" b="0" i="0" dirty="0">
                <a:solidFill>
                  <a:srgbClr val="333333"/>
                </a:solidFill>
                <a:effectLst/>
                <a:latin typeface="OpenSans"/>
              </a:rPr>
              <a:t>=&gt; C có hóa trị IV và O có hóa trị II</a:t>
            </a:r>
          </a:p>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11</a:t>
            </a:fld>
            <a:endParaRPr lang="vi-VN"/>
          </a:p>
        </p:txBody>
      </p:sp>
    </p:spTree>
    <p:extLst>
      <p:ext uri="{BB962C8B-B14F-4D97-AF65-F5344CB8AC3E}">
        <p14:creationId xmlns:p14="http://schemas.microsoft.com/office/powerpoint/2010/main" val="247904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12</a:t>
            </a:fld>
            <a:endParaRPr lang="vi-VN"/>
          </a:p>
        </p:txBody>
      </p:sp>
    </p:spTree>
    <p:extLst>
      <p:ext uri="{BB962C8B-B14F-4D97-AF65-F5344CB8AC3E}">
        <p14:creationId xmlns:p14="http://schemas.microsoft.com/office/powerpoint/2010/main" val="226746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3FB537-3B2F-4064-80C6-A48E2F6210A8}" type="slidenum">
              <a:rPr lang="vi-VN" smtClean="0"/>
              <a:t>13</a:t>
            </a:fld>
            <a:endParaRPr lang="vi-VN"/>
          </a:p>
        </p:txBody>
      </p:sp>
    </p:spTree>
    <p:extLst>
      <p:ext uri="{BB962C8B-B14F-4D97-AF65-F5344CB8AC3E}">
        <p14:creationId xmlns:p14="http://schemas.microsoft.com/office/powerpoint/2010/main" val="1758520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Bỏ</a:t>
            </a:r>
            <a:r>
              <a:rPr lang="en-US" dirty="0"/>
              <a:t> </a:t>
            </a:r>
            <a:r>
              <a:rPr lang="en-US" dirty="0" err="1"/>
              <a:t>phần</a:t>
            </a:r>
            <a:r>
              <a:rPr lang="en-US" dirty="0"/>
              <a:t> </a:t>
            </a:r>
            <a:r>
              <a:rPr lang="en-US" dirty="0" err="1"/>
              <a:t>công</a:t>
            </a:r>
            <a:r>
              <a:rPr lang="en-US" dirty="0"/>
              <a:t> </a:t>
            </a:r>
            <a:r>
              <a:rPr lang="en-US" dirty="0" err="1"/>
              <a:t>thức</a:t>
            </a:r>
            <a:r>
              <a:rPr lang="en-US" dirty="0"/>
              <a:t> </a:t>
            </a:r>
            <a:r>
              <a:rPr lang="en-US" dirty="0" err="1"/>
              <a:t>tổng</a:t>
            </a:r>
            <a:r>
              <a:rPr lang="en-US" dirty="0"/>
              <a:t> </a:t>
            </a:r>
            <a:r>
              <a:rPr lang="en-US" dirty="0" err="1"/>
              <a:t>quát</a:t>
            </a:r>
            <a:r>
              <a:rPr lang="en-US" dirty="0"/>
              <a:t> </a:t>
            </a:r>
            <a:r>
              <a:rPr lang="en-US" dirty="0" err="1"/>
              <a:t>hoá</a:t>
            </a:r>
            <a:r>
              <a:rPr lang="en-US" dirty="0"/>
              <a:t> </a:t>
            </a:r>
            <a:r>
              <a:rPr lang="en-US" dirty="0" err="1"/>
              <a:t>trị</a:t>
            </a:r>
            <a:r>
              <a:rPr lang="en-US" dirty="0"/>
              <a:t> </a:t>
            </a:r>
            <a:r>
              <a:rPr lang="en-US" dirty="0" err="1"/>
              <a:t>chuyển</a:t>
            </a:r>
            <a:r>
              <a:rPr lang="en-US" dirty="0"/>
              <a:t> </a:t>
            </a:r>
            <a:r>
              <a:rPr lang="en-US" dirty="0" err="1"/>
              <a:t>xuống</a:t>
            </a:r>
            <a:r>
              <a:rPr lang="en-US" dirty="0"/>
              <a:t> </a:t>
            </a:r>
            <a:r>
              <a:rPr lang="en-US" dirty="0" err="1"/>
              <a:t>phần</a:t>
            </a:r>
            <a:r>
              <a:rPr lang="en-US" dirty="0"/>
              <a:t> CTHH </a:t>
            </a:r>
            <a:r>
              <a:rPr lang="en-US" dirty="0" err="1"/>
              <a:t>sau</a:t>
            </a:r>
            <a:r>
              <a:rPr lang="en-US" dirty="0"/>
              <a:t> ( </a:t>
            </a:r>
            <a:r>
              <a:rPr lang="en-US" dirty="0" err="1"/>
              <a:t>bổ</a:t>
            </a:r>
            <a:r>
              <a:rPr lang="en-US" dirty="0"/>
              <a:t> sung </a:t>
            </a:r>
            <a:r>
              <a:rPr lang="en-US" dirty="0" err="1"/>
              <a:t>chuyển</a:t>
            </a:r>
            <a:r>
              <a:rPr lang="en-US" dirty="0"/>
              <a:t> </a:t>
            </a:r>
            <a:r>
              <a:rPr lang="en-US" dirty="0" err="1"/>
              <a:t>tỉ</a:t>
            </a:r>
            <a:r>
              <a:rPr lang="en-US" dirty="0"/>
              <a:t> </a:t>
            </a:r>
            <a:r>
              <a:rPr lang="en-US" dirty="0" err="1"/>
              <a:t>lệ</a:t>
            </a:r>
            <a:r>
              <a:rPr lang="en-US" dirty="0"/>
              <a:t> )</a:t>
            </a:r>
          </a:p>
        </p:txBody>
      </p:sp>
      <p:sp>
        <p:nvSpPr>
          <p:cNvPr id="4" name="Slide Number Placeholder 3"/>
          <p:cNvSpPr>
            <a:spLocks noGrp="1"/>
          </p:cNvSpPr>
          <p:nvPr>
            <p:ph type="sldNum" sz="quarter" idx="5"/>
          </p:nvPr>
        </p:nvSpPr>
        <p:spPr/>
        <p:txBody>
          <a:bodyPr/>
          <a:lstStyle/>
          <a:p>
            <a:fld id="{C53FB537-3B2F-4064-80C6-A48E2F6210A8}" type="slidenum">
              <a:rPr lang="vi-VN" smtClean="0"/>
              <a:t>15</a:t>
            </a:fld>
            <a:endParaRPr lang="vi-VN"/>
          </a:p>
        </p:txBody>
      </p:sp>
    </p:spTree>
    <p:extLst>
      <p:ext uri="{BB962C8B-B14F-4D97-AF65-F5344CB8AC3E}">
        <p14:creationId xmlns:p14="http://schemas.microsoft.com/office/powerpoint/2010/main" val="3072245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16</a:t>
            </a:fld>
            <a:endParaRPr lang="vi-VN"/>
          </a:p>
        </p:txBody>
      </p:sp>
    </p:spTree>
    <p:extLst>
      <p:ext uri="{BB962C8B-B14F-4D97-AF65-F5344CB8AC3E}">
        <p14:creationId xmlns:p14="http://schemas.microsoft.com/office/powerpoint/2010/main" val="109874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53FB537-3B2F-4064-80C6-A48E2F6210A8}" type="slidenum">
              <a:rPr lang="vi-VN" smtClean="0"/>
              <a:t>18</a:t>
            </a:fld>
            <a:endParaRPr lang="vi-VN"/>
          </a:p>
        </p:txBody>
      </p:sp>
    </p:spTree>
    <p:extLst>
      <p:ext uri="{BB962C8B-B14F-4D97-AF65-F5344CB8AC3E}">
        <p14:creationId xmlns:p14="http://schemas.microsoft.com/office/powerpoint/2010/main" val="171853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262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831770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3298727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2427636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6722878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3146057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1917953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8720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119802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580289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3212572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54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
        <p:nvSpPr>
          <p:cNvPr id="7" name="TextBox 6"/>
          <p:cNvSpPr txBox="1"/>
          <p:nvPr userDrawn="1"/>
        </p:nvSpPr>
        <p:spPr>
          <a:xfrm>
            <a:off x="1051361" y="6734889"/>
            <a:ext cx="1096753"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下载</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http://www.1ppt.com/xiazai/</a:t>
            </a:r>
          </a:p>
        </p:txBody>
      </p:sp>
    </p:spTree>
    <p:extLst>
      <p:ext uri="{BB962C8B-B14F-4D97-AF65-F5344CB8AC3E}">
        <p14:creationId xmlns:p14="http://schemas.microsoft.com/office/powerpoint/2010/main" val="8127335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469873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1315479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2022/10/10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07708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2022/10/10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85571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95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51C7C25-CB5D-46F6-AFF3-6BEB7C29B818}"/>
              </a:ext>
            </a:extLst>
          </p:cNvPr>
          <p:cNvSpPr>
            <a:spLocks noGrp="1"/>
          </p:cNvSpPr>
          <p:nvPr>
            <p:ph type="dt" sz="half" idx="10"/>
          </p:nvPr>
        </p:nvSpPr>
        <p:spPr/>
        <p:txBody>
          <a:bodyPr/>
          <a:lstStyle>
            <a:lvl1pPr>
              <a:defRPr>
                <a:latin typeface="思源黑体" panose="020B0500000000000000" pitchFamily="34" charset="-122"/>
                <a:ea typeface="思源黑体" panose="020B0500000000000000" pitchFamily="34" charset="-122"/>
              </a:defRPr>
            </a:lvl1pPr>
          </a:lstStyle>
          <a:p>
            <a:fld id="{8DFC3BBA-EA33-45B6-9E58-1250F177BF65}" type="datetimeFigureOut">
              <a:rPr lang="zh-CN" altLang="en-US" smtClean="0"/>
              <a:pPr/>
              <a:t>2022/10/10</a:t>
            </a:fld>
            <a:endParaRPr lang="zh-CN" altLang="en-US"/>
          </a:p>
        </p:txBody>
      </p:sp>
      <p:sp>
        <p:nvSpPr>
          <p:cNvPr id="3" name="页脚占位符 2">
            <a:extLst>
              <a:ext uri="{FF2B5EF4-FFF2-40B4-BE49-F238E27FC236}">
                <a16:creationId xmlns:a16="http://schemas.microsoft.com/office/drawing/2014/main" id="{CE95110B-A6F4-4A3F-BF0F-A6682AB72DE0}"/>
              </a:ext>
            </a:extLst>
          </p:cNvPr>
          <p:cNvSpPr>
            <a:spLocks noGrp="1"/>
          </p:cNvSpPr>
          <p:nvPr>
            <p:ph type="ftr" sz="quarter" idx="11"/>
          </p:nvPr>
        </p:nvSpPr>
        <p:spPr/>
        <p:txBody>
          <a:bodyPr/>
          <a:lstStyle>
            <a:lvl1pPr>
              <a:defRPr>
                <a:latin typeface="思源黑体" panose="020B0500000000000000" pitchFamily="34" charset="-122"/>
                <a:ea typeface="思源黑体" panose="020B0500000000000000" pitchFamily="34" charset="-122"/>
              </a:defRPr>
            </a:lvl1pPr>
          </a:lstStyle>
          <a:p>
            <a:endParaRPr lang="zh-CN" altLang="en-US"/>
          </a:p>
        </p:txBody>
      </p:sp>
      <p:sp>
        <p:nvSpPr>
          <p:cNvPr id="4" name="灯片编号占位符 3">
            <a:extLst>
              <a:ext uri="{FF2B5EF4-FFF2-40B4-BE49-F238E27FC236}">
                <a16:creationId xmlns:a16="http://schemas.microsoft.com/office/drawing/2014/main" id="{5E308437-AA65-436E-95D8-B543F2C72E49}"/>
              </a:ext>
            </a:extLst>
          </p:cNvPr>
          <p:cNvSpPr>
            <a:spLocks noGrp="1"/>
          </p:cNvSpPr>
          <p:nvPr>
            <p:ph type="sldNum" sz="quarter" idx="12"/>
          </p:nvPr>
        </p:nvSpPr>
        <p:spPr/>
        <p:txBody>
          <a:bodyPr/>
          <a:lstStyle>
            <a:lvl1pPr>
              <a:defRPr>
                <a:latin typeface="思源黑体" panose="020B0500000000000000" pitchFamily="34" charset="-122"/>
                <a:ea typeface="思源黑体" panose="020B0500000000000000" pitchFamily="34" charset="-122"/>
              </a:defRPr>
            </a:lvl1pPr>
          </a:lstStyle>
          <a:p>
            <a:fld id="{FEA0DBF0-0789-41DF-9EF0-A02B7F41CDF1}" type="slidenum">
              <a:rPr lang="zh-CN" altLang="en-US" smtClean="0"/>
              <a:pPr/>
              <a:t>‹#›</a:t>
            </a:fld>
            <a:endParaRPr lang="zh-CN" altLang="en-US"/>
          </a:p>
        </p:txBody>
      </p:sp>
      <p:grpSp>
        <p:nvGrpSpPr>
          <p:cNvPr id="6" name="组合 5"/>
          <p:cNvGrpSpPr/>
          <p:nvPr userDrawn="1"/>
        </p:nvGrpSpPr>
        <p:grpSpPr>
          <a:xfrm>
            <a:off x="0" y="0"/>
            <a:ext cx="12192000" cy="6858000"/>
            <a:chOff x="0" y="0"/>
            <a:chExt cx="12192000" cy="6858000"/>
          </a:xfrm>
        </p:grpSpPr>
        <p:pic>
          <p:nvPicPr>
            <p:cNvPr id="7" name="图片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矩形 7"/>
            <p:cNvSpPr/>
            <p:nvPr/>
          </p:nvSpPr>
          <p:spPr>
            <a:xfrm>
              <a:off x="322217" y="322217"/>
              <a:ext cx="11582400" cy="6270172"/>
            </a:xfrm>
            <a:prstGeom prst="rect">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sp>
          <p:nvSpPr>
            <p:cNvPr id="9" name="矩形 8"/>
            <p:cNvSpPr/>
            <p:nvPr/>
          </p:nvSpPr>
          <p:spPr>
            <a:xfrm>
              <a:off x="474617" y="474617"/>
              <a:ext cx="11247120" cy="5926183"/>
            </a:xfrm>
            <a:prstGeom prst="rect">
              <a:avLst/>
            </a:prstGeom>
            <a:solidFill>
              <a:schemeClr val="bg1"/>
            </a:solidFill>
            <a:ln w="19050">
              <a:solidFill>
                <a:srgbClr val="9696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endParaRPr>
            </a:p>
          </p:txBody>
        </p:sp>
      </p:grpSp>
    </p:spTree>
    <p:extLst>
      <p:ext uri="{BB962C8B-B14F-4D97-AF65-F5344CB8AC3E}">
        <p14:creationId xmlns:p14="http://schemas.microsoft.com/office/powerpoint/2010/main" val="21266359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2022/10/10</a:t>
            </a:fld>
            <a:endParaRPr lang="zh-CN" altLang="en-US"/>
          </a:p>
        </p:txBody>
      </p:sp>
      <p:sp>
        <p:nvSpPr>
          <p:cNvPr id="3" name="页脚占位符 2">
            <a:extLst>
              <a:ext uri="{FF2B5EF4-FFF2-40B4-BE49-F238E27FC236}">
                <a16:creationId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Tree>
    <p:extLst>
      <p:ext uri="{BB962C8B-B14F-4D97-AF65-F5344CB8AC3E}">
        <p14:creationId xmlns:p14="http://schemas.microsoft.com/office/powerpoint/2010/main" val="2036220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空白">
    <p:bg>
      <p:bgPr>
        <a:solidFill>
          <a:schemeClr val="bg1"/>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2022/10/10</a:t>
            </a:fld>
            <a:endParaRPr lang="zh-CN" altLang="en-US"/>
          </a:p>
        </p:txBody>
      </p:sp>
      <p:sp>
        <p:nvSpPr>
          <p:cNvPr id="3" name="页脚占位符 2">
            <a:extLst>
              <a:ext uri="{FF2B5EF4-FFF2-40B4-BE49-F238E27FC236}">
                <a16:creationId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6" name="等腰三角形 5">
            <a:extLst>
              <a:ext uri="{FF2B5EF4-FFF2-40B4-BE49-F238E27FC236}">
                <a16:creationId xmlns:a16="http://schemas.microsoft.com/office/drawing/2014/main" id="{EF909995-EEBE-45F2-9653-8E74A73A96FA}"/>
              </a:ext>
            </a:extLst>
          </p:cNvPr>
          <p:cNvSpPr/>
          <p:nvPr userDrawn="1"/>
        </p:nvSpPr>
        <p:spPr>
          <a:xfrm>
            <a:off x="0" y="0"/>
            <a:ext cx="12191998" cy="6858000"/>
          </a:xfrm>
          <a:prstGeom prst="triangle">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671028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2022/10/10</a:t>
            </a:fld>
            <a:endParaRPr lang="zh-CN" altLang="en-US"/>
          </a:p>
        </p:txBody>
      </p:sp>
      <p:sp>
        <p:nvSpPr>
          <p:cNvPr id="3" name="页脚占位符 2">
            <a:extLst>
              <a:ext uri="{FF2B5EF4-FFF2-40B4-BE49-F238E27FC236}">
                <a16:creationId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6" name="等腰三角形 5">
            <a:extLst>
              <a:ext uri="{FF2B5EF4-FFF2-40B4-BE49-F238E27FC236}">
                <a16:creationId xmlns:a16="http://schemas.microsoft.com/office/drawing/2014/main" id="{EF909995-EEBE-45F2-9653-8E74A73A96FA}"/>
              </a:ext>
            </a:extLst>
          </p:cNvPr>
          <p:cNvSpPr/>
          <p:nvPr userDrawn="1"/>
        </p:nvSpPr>
        <p:spPr>
          <a:xfrm rot="10800000" flipH="1">
            <a:off x="0" y="0"/>
            <a:ext cx="12191998" cy="6858000"/>
          </a:xfrm>
          <a:prstGeom prst="triangle">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6470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空白">
    <p:bg>
      <p:bgPr>
        <a:solidFill>
          <a:schemeClr val="bg1"/>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2022/10/10</a:t>
            </a:fld>
            <a:endParaRPr lang="zh-CN" altLang="en-US"/>
          </a:p>
        </p:txBody>
      </p:sp>
      <p:sp>
        <p:nvSpPr>
          <p:cNvPr id="3" name="页脚占位符 2">
            <a:extLst>
              <a:ext uri="{FF2B5EF4-FFF2-40B4-BE49-F238E27FC236}">
                <a16:creationId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5" name="矩形 4">
            <a:extLst>
              <a:ext uri="{FF2B5EF4-FFF2-40B4-BE49-F238E27FC236}">
                <a16:creationId xmlns:a16="http://schemas.microsoft.com/office/drawing/2014/main" id="{D6279CB6-32FD-46B7-B5AA-4AC695D4D0EA}"/>
              </a:ext>
            </a:extLst>
          </p:cNvPr>
          <p:cNvSpPr/>
          <p:nvPr userDrawn="1"/>
        </p:nvSpPr>
        <p:spPr>
          <a:xfrm>
            <a:off x="0" y="0"/>
            <a:ext cx="12192000" cy="68580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a16="http://schemas.microsoft.com/office/drawing/2014/main" id="{EF909995-EEBE-45F2-9653-8E74A73A96FA}"/>
              </a:ext>
            </a:extLst>
          </p:cNvPr>
          <p:cNvSpPr/>
          <p:nvPr userDrawn="1"/>
        </p:nvSpPr>
        <p:spPr>
          <a:xfrm flipH="1">
            <a:off x="0" y="0"/>
            <a:ext cx="12191998" cy="6858000"/>
          </a:xfrm>
          <a:prstGeom prst="triangle">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73931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空白">
    <p:bg>
      <p:bgPr>
        <a:solidFill>
          <a:schemeClr val="bg1"/>
        </a:soli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51C7C25-CB5D-46F6-AFF3-6BEB7C29B818}"/>
              </a:ext>
            </a:extLst>
          </p:cNvPr>
          <p:cNvSpPr>
            <a:spLocks noGrp="1"/>
          </p:cNvSpPr>
          <p:nvPr>
            <p:ph type="dt" sz="half" idx="10"/>
          </p:nvPr>
        </p:nvSpPr>
        <p:spPr/>
        <p:txBody>
          <a:bodyPr/>
          <a:lstStyle/>
          <a:p>
            <a:fld id="{8DFC3BBA-EA33-45B6-9E58-1250F177BF65}" type="datetimeFigureOut">
              <a:rPr lang="zh-CN" altLang="en-US" smtClean="0"/>
              <a:t>2022/10/10</a:t>
            </a:fld>
            <a:endParaRPr lang="zh-CN" altLang="en-US"/>
          </a:p>
        </p:txBody>
      </p:sp>
      <p:sp>
        <p:nvSpPr>
          <p:cNvPr id="3" name="页脚占位符 2">
            <a:extLst>
              <a:ext uri="{FF2B5EF4-FFF2-40B4-BE49-F238E27FC236}">
                <a16:creationId xmlns:a16="http://schemas.microsoft.com/office/drawing/2014/main" id="{CE95110B-A6F4-4A3F-BF0F-A6682AB72DE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E308437-AA65-436E-95D8-B543F2C72E49}"/>
              </a:ext>
            </a:extLst>
          </p:cNvPr>
          <p:cNvSpPr>
            <a:spLocks noGrp="1"/>
          </p:cNvSpPr>
          <p:nvPr>
            <p:ph type="sldNum" sz="quarter" idx="12"/>
          </p:nvPr>
        </p:nvSpPr>
        <p:spPr/>
        <p:txBody>
          <a:bodyPr/>
          <a:lstStyle/>
          <a:p>
            <a:fld id="{FEA0DBF0-0789-41DF-9EF0-A02B7F41CDF1}" type="slidenum">
              <a:rPr lang="zh-CN" altLang="en-US" smtClean="0"/>
              <a:t>‹#›</a:t>
            </a:fld>
            <a:endParaRPr lang="zh-CN" altLang="en-US"/>
          </a:p>
        </p:txBody>
      </p:sp>
      <p:sp>
        <p:nvSpPr>
          <p:cNvPr id="5" name="矩形 4">
            <a:extLst>
              <a:ext uri="{FF2B5EF4-FFF2-40B4-BE49-F238E27FC236}">
                <a16:creationId xmlns:a16="http://schemas.microsoft.com/office/drawing/2014/main" id="{D6279CB6-32FD-46B7-B5AA-4AC695D4D0EA}"/>
              </a:ext>
            </a:extLst>
          </p:cNvPr>
          <p:cNvSpPr/>
          <p:nvPr userDrawn="1"/>
        </p:nvSpPr>
        <p:spPr>
          <a:xfrm>
            <a:off x="0" y="0"/>
            <a:ext cx="12192000" cy="68580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a16="http://schemas.microsoft.com/office/drawing/2014/main" id="{EF909995-EEBE-45F2-9653-8E74A73A96FA}"/>
              </a:ext>
            </a:extLst>
          </p:cNvPr>
          <p:cNvSpPr/>
          <p:nvPr userDrawn="1"/>
        </p:nvSpPr>
        <p:spPr>
          <a:xfrm flipH="1" flipV="1">
            <a:off x="2" y="0"/>
            <a:ext cx="12191998" cy="6858000"/>
          </a:xfrm>
          <a:prstGeom prst="triangle">
            <a:avLst>
              <a:gd name="adj" fmla="val 0"/>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99588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DFC3BBA-EA33-45B6-9E58-1250F177BF65}" type="datetimeFigureOut">
              <a:rPr lang="zh-CN" altLang="en-US" smtClean="0"/>
              <a:pPr/>
              <a:t>2022/10/10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422965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D43D4F-ACB9-4F40-A25A-44B9121B26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933E436-901D-4CFC-B11B-E8B4C40FD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49AD14-25E2-4C01-9F1B-9BB4FD707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panose="020B0500000000000000" pitchFamily="34" charset="-122"/>
                <a:ea typeface="思源黑体" panose="020B0500000000000000" pitchFamily="34" charset="-122"/>
              </a:defRPr>
            </a:lvl1pPr>
          </a:lstStyle>
          <a:p>
            <a:fld id="{8DFC3BBA-EA33-45B6-9E58-1250F177BF65}" type="datetimeFigureOut">
              <a:rPr lang="zh-CN" altLang="en-US" smtClean="0"/>
              <a:pPr/>
              <a:t>2022/10/10</a:t>
            </a:fld>
            <a:endParaRPr lang="zh-CN" altLang="en-US"/>
          </a:p>
        </p:txBody>
      </p:sp>
      <p:sp>
        <p:nvSpPr>
          <p:cNvPr id="5" name="页脚占位符 4">
            <a:extLst>
              <a:ext uri="{FF2B5EF4-FFF2-40B4-BE49-F238E27FC236}">
                <a16:creationId xmlns:a16="http://schemas.microsoft.com/office/drawing/2014/main" id="{085DC643-2AD0-45E6-A69B-EC52EF413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panose="020B0500000000000000" pitchFamily="34" charset="-122"/>
                <a:ea typeface="思源黑体" panose="020B0500000000000000" pitchFamily="34" charset="-122"/>
              </a:defRPr>
            </a:lvl1pPr>
          </a:lstStyle>
          <a:p>
            <a:endParaRPr lang="zh-CN" altLang="en-US"/>
          </a:p>
        </p:txBody>
      </p:sp>
      <p:sp>
        <p:nvSpPr>
          <p:cNvPr id="6" name="灯片编号占位符 5">
            <a:extLst>
              <a:ext uri="{FF2B5EF4-FFF2-40B4-BE49-F238E27FC236}">
                <a16:creationId xmlns:a16="http://schemas.microsoft.com/office/drawing/2014/main" id="{C66BAB14-1EFB-455F-B2DC-826AB1C134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panose="020B0500000000000000" pitchFamily="34" charset="-122"/>
                <a:ea typeface="思源黑体" panose="020B0500000000000000" pitchFamily="34" charset="-122"/>
              </a:defRPr>
            </a:lvl1pPr>
          </a:lstStyle>
          <a:p>
            <a:fld id="{FEA0DBF0-0789-41DF-9EF0-A02B7F41CDF1}" type="slidenum">
              <a:rPr lang="zh-CN" altLang="en-US" smtClean="0"/>
              <a:pPr/>
              <a:t>‹#›</a:t>
            </a:fld>
            <a:endParaRPr lang="zh-CN" altLang="en-US"/>
          </a:p>
        </p:txBody>
      </p:sp>
    </p:spTree>
    <p:extLst>
      <p:ext uri="{BB962C8B-B14F-4D97-AF65-F5344CB8AC3E}">
        <p14:creationId xmlns:p14="http://schemas.microsoft.com/office/powerpoint/2010/main" val="3959440491"/>
      </p:ext>
    </p:extLst>
  </p:cSld>
  <p:clrMap bg1="lt1" tx1="dk1" bg2="lt2" tx2="dk2" accent1="accent1" accent2="accent2" accent3="accent3" accent4="accent4" accent5="accent5" accent6="accent6" hlink="hlink" folHlink="folHlink"/>
  <p:sldLayoutIdLst>
    <p:sldLayoutId id="2147483655" r:id="rId1"/>
    <p:sldLayoutId id="2147483662" r:id="rId2"/>
    <p:sldLayoutId id="2147483656" r:id="rId3"/>
    <p:sldLayoutId id="2147483661" r:id="rId4"/>
    <p:sldLayoutId id="2147483657" r:id="rId5"/>
    <p:sldLayoutId id="2147483658" r:id="rId6"/>
    <p:sldLayoutId id="2147483659" r:id="rId7"/>
    <p:sldLayoutId id="2147483660"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Lst>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76428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sp>
          <p:nvSpPr>
            <p:cNvPr id="4" name="矩形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600" y="386495"/>
              <a:ext cx="11402536" cy="6311643"/>
            </a:xfrm>
            <a:prstGeom prst="rect">
              <a:avLst/>
            </a:prstGeom>
          </p:spPr>
        </p:pic>
      </p:grpSp>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80" y="3317247"/>
            <a:ext cx="4906438" cy="3540753"/>
          </a:xfrm>
          <a:prstGeom prst="rect">
            <a:avLst/>
          </a:prstGeom>
        </p:spPr>
      </p:pic>
      <p:pic>
        <p:nvPicPr>
          <p:cNvPr id="35" name="图片 34"/>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9185793" y="10878"/>
            <a:ext cx="3026997" cy="2142981"/>
          </a:xfrm>
          <a:prstGeom prst="rect">
            <a:avLst/>
          </a:prstGeom>
        </p:spPr>
      </p:pic>
      <p:pic>
        <p:nvPicPr>
          <p:cNvPr id="50" name="图片 4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907178" y="1"/>
            <a:ext cx="1338835" cy="748937"/>
          </a:xfrm>
          <a:custGeom>
            <a:avLst/>
            <a:gdLst>
              <a:gd name="connsiteX0" fmla="*/ 0 w 1338835"/>
              <a:gd name="connsiteY0" fmla="*/ 0 h 748937"/>
              <a:gd name="connsiteX1" fmla="*/ 1338835 w 1338835"/>
              <a:gd name="connsiteY1" fmla="*/ 0 h 748937"/>
              <a:gd name="connsiteX2" fmla="*/ 1338835 w 1338835"/>
              <a:gd name="connsiteY2" fmla="*/ 748937 h 748937"/>
              <a:gd name="connsiteX3" fmla="*/ 0 w 1338835"/>
              <a:gd name="connsiteY3" fmla="*/ 748937 h 748937"/>
              <a:gd name="connsiteX4" fmla="*/ 0 w 1338835"/>
              <a:gd name="connsiteY4" fmla="*/ 0 h 7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748937">
                <a:moveTo>
                  <a:pt x="0" y="0"/>
                </a:moveTo>
                <a:lnTo>
                  <a:pt x="1338835" y="0"/>
                </a:lnTo>
                <a:lnTo>
                  <a:pt x="1338835" y="748937"/>
                </a:lnTo>
                <a:lnTo>
                  <a:pt x="0" y="748937"/>
                </a:lnTo>
                <a:lnTo>
                  <a:pt x="0" y="0"/>
                </a:lnTo>
                <a:close/>
              </a:path>
            </a:pathLst>
          </a:custGeom>
        </p:spPr>
      </p:pic>
      <p:pic>
        <p:nvPicPr>
          <p:cNvPr id="49" name="图片 4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629990" y="-13142"/>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8" name="图片 4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800827" y="271950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7" name="图片 46"/>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687094" y="586571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6" name="图片 45"/>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1080738" y="5431577"/>
            <a:ext cx="1096815" cy="810400"/>
          </a:xfrm>
          <a:custGeom>
            <a:avLst/>
            <a:gdLst>
              <a:gd name="connsiteX0" fmla="*/ 0 w 1096815"/>
              <a:gd name="connsiteY0" fmla="*/ 0 h 810400"/>
              <a:gd name="connsiteX1" fmla="*/ 1096815 w 1096815"/>
              <a:gd name="connsiteY1" fmla="*/ 0 h 810400"/>
              <a:gd name="connsiteX2" fmla="*/ 1096815 w 1096815"/>
              <a:gd name="connsiteY2" fmla="*/ 810400 h 810400"/>
              <a:gd name="connsiteX3" fmla="*/ 0 w 1096815"/>
              <a:gd name="connsiteY3" fmla="*/ 810400 h 810400"/>
              <a:gd name="connsiteX4" fmla="*/ 0 w 1096815"/>
              <a:gd name="connsiteY4" fmla="*/ 0 h 81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815" h="810400">
                <a:moveTo>
                  <a:pt x="0" y="0"/>
                </a:moveTo>
                <a:lnTo>
                  <a:pt x="1096815" y="0"/>
                </a:lnTo>
                <a:lnTo>
                  <a:pt x="1096815" y="810400"/>
                </a:lnTo>
                <a:lnTo>
                  <a:pt x="0" y="810400"/>
                </a:lnTo>
                <a:lnTo>
                  <a:pt x="0" y="0"/>
                </a:lnTo>
                <a:close/>
              </a:path>
            </a:pathLst>
          </a:custGeom>
        </p:spPr>
      </p:pic>
      <p:pic>
        <p:nvPicPr>
          <p:cNvPr id="45" name="图片 44"/>
          <p:cNvPicPr>
            <a:picLocks noChangeAspect="1"/>
          </p:cNvPicPr>
          <p:nvPr/>
        </p:nvPicPr>
        <p:blipFill>
          <a:blip r:embed="rId10"/>
          <a:srcRect/>
          <a:stretch/>
        </p:blipFill>
        <p:spPr>
          <a:xfrm>
            <a:off x="1907178" y="-87086"/>
            <a:ext cx="1338835" cy="87086"/>
          </a:xfrm>
          <a:custGeom>
            <a:avLst/>
            <a:gdLst>
              <a:gd name="connsiteX0" fmla="*/ 0 w 1338835"/>
              <a:gd name="connsiteY0" fmla="*/ 0 h 87086"/>
              <a:gd name="connsiteX1" fmla="*/ 1338835 w 1338835"/>
              <a:gd name="connsiteY1" fmla="*/ 0 h 87086"/>
              <a:gd name="connsiteX2" fmla="*/ 1338835 w 1338835"/>
              <a:gd name="connsiteY2" fmla="*/ 87086 h 87086"/>
              <a:gd name="connsiteX3" fmla="*/ 0 w 1338835"/>
              <a:gd name="connsiteY3" fmla="*/ 87086 h 87086"/>
              <a:gd name="connsiteX4" fmla="*/ 0 w 1338835"/>
              <a:gd name="connsiteY4" fmla="*/ 0 h 8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7086">
                <a:moveTo>
                  <a:pt x="0" y="0"/>
                </a:moveTo>
                <a:lnTo>
                  <a:pt x="1338835" y="0"/>
                </a:lnTo>
                <a:lnTo>
                  <a:pt x="1338835" y="87086"/>
                </a:lnTo>
                <a:lnTo>
                  <a:pt x="0" y="87086"/>
                </a:lnTo>
                <a:lnTo>
                  <a:pt x="0" y="0"/>
                </a:lnTo>
                <a:close/>
              </a:path>
            </a:pathLst>
          </a:custGeom>
        </p:spPr>
      </p:pic>
      <p:pic>
        <p:nvPicPr>
          <p:cNvPr id="43" name="图片 42"/>
          <p:cNvPicPr>
            <a:picLocks noChangeAspect="1"/>
          </p:cNvPicPr>
          <p:nvPr/>
        </p:nvPicPr>
        <p:blipFill>
          <a:blip r:embed="rId11" cstate="screen">
            <a:extLst>
              <a:ext uri="{28A0092B-C50C-407E-A947-70E740481C1C}">
                <a14:useLocalDpi xmlns:a14="http://schemas.microsoft.com/office/drawing/2010/main"/>
              </a:ext>
            </a:extLst>
          </a:blip>
          <a:srcRect r="-22065" b="-3159"/>
          <a:stretch>
            <a:fillRect/>
          </a:stretch>
        </p:blipFill>
        <p:spPr>
          <a:xfrm>
            <a:off x="11226356" y="5285601"/>
            <a:ext cx="1338835" cy="836023"/>
          </a:xfrm>
          <a:custGeom>
            <a:avLst/>
            <a:gdLst>
              <a:gd name="connsiteX0" fmla="*/ 1096815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810400 h 836023"/>
              <a:gd name="connsiteX5" fmla="*/ 1096815 w 1338835"/>
              <a:gd name="connsiteY5" fmla="*/ 810400 h 836023"/>
              <a:gd name="connsiteX6" fmla="*/ 1096815 w 1338835"/>
              <a:gd name="connsiteY6"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835" h="836023">
                <a:moveTo>
                  <a:pt x="1096815" y="0"/>
                </a:moveTo>
                <a:lnTo>
                  <a:pt x="1338835" y="0"/>
                </a:lnTo>
                <a:lnTo>
                  <a:pt x="1338835" y="836023"/>
                </a:lnTo>
                <a:lnTo>
                  <a:pt x="0" y="836023"/>
                </a:lnTo>
                <a:lnTo>
                  <a:pt x="0" y="810400"/>
                </a:lnTo>
                <a:lnTo>
                  <a:pt x="1096815" y="810400"/>
                </a:lnTo>
                <a:lnTo>
                  <a:pt x="1096815" y="0"/>
                </a:lnTo>
                <a:close/>
              </a:path>
            </a:pathLst>
          </a:custGeom>
        </p:spPr>
      </p:pic>
      <p:sp>
        <p:nvSpPr>
          <p:cNvPr id="41" name="TextBox 40">
            <a:extLst>
              <a:ext uri="{FF2B5EF4-FFF2-40B4-BE49-F238E27FC236}">
                <a16:creationId xmlns:a16="http://schemas.microsoft.com/office/drawing/2014/main" id="{3511ED58-E526-481B-A433-7CDAA2E2624C}"/>
              </a:ext>
            </a:extLst>
          </p:cNvPr>
          <p:cNvSpPr txBox="1"/>
          <p:nvPr/>
        </p:nvSpPr>
        <p:spPr>
          <a:xfrm>
            <a:off x="1014706" y="1775363"/>
            <a:ext cx="10211650" cy="3231654"/>
          </a:xfrm>
          <a:prstGeom prst="rect">
            <a:avLst/>
          </a:prstGeom>
          <a:noFill/>
        </p:spPr>
        <p:txBody>
          <a:bodyPr wrap="square" rtlCol="0">
            <a:spAutoFit/>
          </a:bodyPr>
          <a:lstStyle/>
          <a:p>
            <a:pPr algn="ctr"/>
            <a:r>
              <a:rPr lang="en-US" sz="4400" b="1" i="1" dirty="0" err="1">
                <a:solidFill>
                  <a:schemeClr val="accent4"/>
                </a:solidFill>
                <a:latin typeface="Arial" panose="020B0604020202020204" pitchFamily="34" charset="0"/>
                <a:cs typeface="Arial" panose="020B0604020202020204" pitchFamily="34" charset="0"/>
              </a:rPr>
              <a:t>Bài</a:t>
            </a:r>
            <a:r>
              <a:rPr lang="en-US" sz="4400" b="1" i="1" dirty="0">
                <a:solidFill>
                  <a:schemeClr val="accent4"/>
                </a:solidFill>
                <a:latin typeface="Arial" panose="020B0604020202020204" pitchFamily="34" charset="0"/>
                <a:cs typeface="Arial" panose="020B0604020202020204" pitchFamily="34" charset="0"/>
              </a:rPr>
              <a:t> 6: </a:t>
            </a:r>
          </a:p>
          <a:p>
            <a:pPr algn="ctr"/>
            <a:r>
              <a:rPr lang="en-US" sz="8000" b="1" dirty="0">
                <a:solidFill>
                  <a:schemeClr val="accent4"/>
                </a:solidFill>
                <a:latin typeface="Arial" panose="020B0604020202020204" pitchFamily="34" charset="0"/>
                <a:cs typeface="Arial" panose="020B0604020202020204" pitchFamily="34" charset="0"/>
              </a:rPr>
              <a:t>HÓA TRỊ , CÔNG THỨC HÓA HỌC</a:t>
            </a:r>
            <a:endParaRPr lang="vi-VN" sz="8000" b="1"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840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right)">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iterate type="lt">
                                    <p:tmPct val="0"/>
                                  </p:iterate>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4" presetClass="emph" presetSubtype="0" fill="hold" grpId="1" nodeType="clickEffect">
                                  <p:stCondLst>
                                    <p:cond delay="0"/>
                                  </p:stCondLst>
                                  <p:iterate type="lt">
                                    <p:tmPct val="10000"/>
                                  </p:iterate>
                                  <p:childTnLst>
                                    <p:animMotion origin="layout" path="M 0.0 0.0 L 0.0 -0.07213" pathEditMode="relative" ptsTypes="">
                                      <p:cBhvr>
                                        <p:cTn id="40" dur="250" accel="50000" decel="50000" autoRev="1" fill="hold">
                                          <p:stCondLst>
                                            <p:cond delay="0"/>
                                          </p:stCondLst>
                                        </p:cTn>
                                        <p:tgtEl>
                                          <p:spTgt spid="41"/>
                                        </p:tgtEl>
                                        <p:attrNameLst>
                                          <p:attrName>ppt_x</p:attrName>
                                          <p:attrName>ppt_y</p:attrName>
                                        </p:attrNameLst>
                                      </p:cBhvr>
                                    </p:animMotion>
                                    <p:animRot by="1500000">
                                      <p:cBhvr>
                                        <p:cTn id="41" dur="125" fill="hold">
                                          <p:stCondLst>
                                            <p:cond delay="0"/>
                                          </p:stCondLst>
                                        </p:cTn>
                                        <p:tgtEl>
                                          <p:spTgt spid="41"/>
                                        </p:tgtEl>
                                        <p:attrNameLst>
                                          <p:attrName>r</p:attrName>
                                        </p:attrNameLst>
                                      </p:cBhvr>
                                    </p:animRot>
                                    <p:animRot by="-1500000">
                                      <p:cBhvr>
                                        <p:cTn id="42" dur="125" fill="hold">
                                          <p:stCondLst>
                                            <p:cond delay="125"/>
                                          </p:stCondLst>
                                        </p:cTn>
                                        <p:tgtEl>
                                          <p:spTgt spid="41"/>
                                        </p:tgtEl>
                                        <p:attrNameLst>
                                          <p:attrName>r</p:attrName>
                                        </p:attrNameLst>
                                      </p:cBhvr>
                                    </p:animRot>
                                    <p:animRot by="-1500000">
                                      <p:cBhvr>
                                        <p:cTn id="43" dur="125" fill="hold">
                                          <p:stCondLst>
                                            <p:cond delay="250"/>
                                          </p:stCondLst>
                                        </p:cTn>
                                        <p:tgtEl>
                                          <p:spTgt spid="41"/>
                                        </p:tgtEl>
                                        <p:attrNameLst>
                                          <p:attrName>r</p:attrName>
                                        </p:attrNameLst>
                                      </p:cBhvr>
                                    </p:animRot>
                                    <p:animRot by="1500000">
                                      <p:cBhvr>
                                        <p:cTn id="44" dur="125" fill="hold">
                                          <p:stCondLst>
                                            <p:cond delay="375"/>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8">
            <a:extLst>
              <a:ext uri="{FF2B5EF4-FFF2-40B4-BE49-F238E27FC236}">
                <a16:creationId xmlns:a16="http://schemas.microsoft.com/office/drawing/2014/main" id="{59A497FC-FD6F-48ED-AE7E-4E3D43ACDE71}"/>
              </a:ext>
            </a:extLst>
          </p:cNvPr>
          <p:cNvSpPr/>
          <p:nvPr/>
        </p:nvSpPr>
        <p:spPr>
          <a:xfrm>
            <a:off x="3224136" y="1364176"/>
            <a:ext cx="6355962" cy="466579"/>
          </a:xfrm>
          <a:prstGeom prst="rect">
            <a:avLst/>
          </a:prstGeom>
          <a:noFill/>
          <a:ln w="9525">
            <a:noFill/>
          </a:ln>
        </p:spPr>
        <p:txBody>
          <a:bodyPr wrap="none" anchor="ctr" anchorCtr="0"/>
          <a:lstStyle/>
          <a:p>
            <a:r>
              <a:rPr lang="vi-VN" sz="2400" b="1" i="1" dirty="0">
                <a:solidFill>
                  <a:srgbClr val="FF0000"/>
                </a:solidFill>
                <a:latin typeface="Arial" panose="020B0604020202020204" pitchFamily="34" charset="0"/>
                <a:cs typeface="Arial" panose="020B0604020202020204" pitchFamily="34" charset="0"/>
              </a:rPr>
              <a:t>Bảng 6.2. Hóa trị của một nhóm nguyên tử</a:t>
            </a:r>
            <a:endParaRPr sz="2400" dirty="0">
              <a:solidFill>
                <a:srgbClr val="FF0000"/>
              </a:solidFill>
              <a:latin typeface="Arial" panose="020B0604020202020204" pitchFamily="34" charset="0"/>
              <a:cs typeface="Arial" panose="020B0604020202020204" pitchFamily="34" charset="0"/>
            </a:endParaRPr>
          </a:p>
        </p:txBody>
      </p:sp>
      <p:graphicFrame>
        <p:nvGraphicFramePr>
          <p:cNvPr id="4" name="Table 4">
            <a:extLst>
              <a:ext uri="{FF2B5EF4-FFF2-40B4-BE49-F238E27FC236}">
                <a16:creationId xmlns:a16="http://schemas.microsoft.com/office/drawing/2014/main" id="{73CF3CDB-1766-4A35-B374-89A74842D7E8}"/>
              </a:ext>
            </a:extLst>
          </p:cNvPr>
          <p:cNvGraphicFramePr>
            <a:graphicFrameLocks noGrp="1"/>
          </p:cNvGraphicFramePr>
          <p:nvPr>
            <p:extLst>
              <p:ext uri="{D42A27DB-BD31-4B8C-83A1-F6EECF244321}">
                <p14:modId xmlns:p14="http://schemas.microsoft.com/office/powerpoint/2010/main" val="2028337706"/>
              </p:ext>
            </p:extLst>
          </p:nvPr>
        </p:nvGraphicFramePr>
        <p:xfrm>
          <a:off x="2032000" y="2182706"/>
          <a:ext cx="8128000" cy="2072640"/>
        </p:xfrm>
        <a:graphic>
          <a:graphicData uri="http://schemas.openxmlformats.org/drawingml/2006/table">
            <a:tbl>
              <a:tblPr firstRow="1" bandRow="1">
                <a:tableStyleId>{7DF18680-E054-41AD-8BC1-D1AEF772440D}</a:tableStyleId>
              </a:tblPr>
              <a:tblGrid>
                <a:gridCol w="5314462">
                  <a:extLst>
                    <a:ext uri="{9D8B030D-6E8A-4147-A177-3AD203B41FA5}">
                      <a16:colId xmlns:a16="http://schemas.microsoft.com/office/drawing/2014/main" val="3772287925"/>
                    </a:ext>
                  </a:extLst>
                </a:gridCol>
                <a:gridCol w="2813538">
                  <a:extLst>
                    <a:ext uri="{9D8B030D-6E8A-4147-A177-3AD203B41FA5}">
                      <a16:colId xmlns:a16="http://schemas.microsoft.com/office/drawing/2014/main" val="3820677381"/>
                    </a:ext>
                  </a:extLst>
                </a:gridCol>
              </a:tblGrid>
              <a:tr h="370840">
                <a:tc>
                  <a:txBody>
                    <a:bodyPr/>
                    <a:lstStyle/>
                    <a:p>
                      <a:pPr algn="ctr"/>
                      <a:r>
                        <a:rPr lang="vi-VN" sz="2800" dirty="0">
                          <a:latin typeface="Arial" panose="020B0604020202020204" pitchFamily="34" charset="0"/>
                          <a:cs typeface="Arial" panose="020B0604020202020204" pitchFamily="34" charset="0"/>
                        </a:rPr>
                        <a:t>Tên nhóm</a:t>
                      </a:r>
                    </a:p>
                  </a:txBody>
                  <a:tcPr/>
                </a:tc>
                <a:tc>
                  <a:txBody>
                    <a:bodyPr/>
                    <a:lstStyle/>
                    <a:p>
                      <a:pPr algn="ctr"/>
                      <a:r>
                        <a:rPr lang="vi-VN" sz="2800" dirty="0">
                          <a:latin typeface="Arial" panose="020B0604020202020204" pitchFamily="34" charset="0"/>
                          <a:cs typeface="Arial" panose="020B0604020202020204" pitchFamily="34" charset="0"/>
                        </a:rPr>
                        <a:t>Hóa trị</a:t>
                      </a:r>
                    </a:p>
                  </a:txBody>
                  <a:tcPr/>
                </a:tc>
                <a:extLst>
                  <a:ext uri="{0D108BD9-81ED-4DB2-BD59-A6C34878D82A}">
                    <a16:rowId xmlns:a16="http://schemas.microsoft.com/office/drawing/2014/main" val="2743631614"/>
                  </a:ext>
                </a:extLst>
              </a:tr>
              <a:tr h="509303">
                <a:tc>
                  <a:txBody>
                    <a:bodyPr/>
                    <a:lstStyle/>
                    <a:p>
                      <a:pPr algn="ctr"/>
                      <a:r>
                        <a:rPr lang="vi-VN" sz="2800" dirty="0">
                          <a:latin typeface="Arial" panose="020B0604020202020204" pitchFamily="34" charset="0"/>
                          <a:cs typeface="Arial" panose="020B0604020202020204" pitchFamily="34" charset="0"/>
                        </a:rPr>
                        <a:t>Hydroxide (OH); Nitrate (NO</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 </a:t>
                      </a:r>
                    </a:p>
                  </a:txBody>
                  <a:tcPr/>
                </a:tc>
                <a:tc>
                  <a:txBody>
                    <a:bodyPr/>
                    <a:lstStyle/>
                    <a:p>
                      <a:pPr algn="ctr"/>
                      <a:r>
                        <a:rPr lang="vi-VN" sz="2800" dirty="0">
                          <a:latin typeface="Arial" panose="020B0604020202020204" pitchFamily="34" charset="0"/>
                          <a:cs typeface="Arial" panose="020B0604020202020204" pitchFamily="34" charset="0"/>
                        </a:rPr>
                        <a:t>I</a:t>
                      </a:r>
                    </a:p>
                  </a:txBody>
                  <a:tcPr/>
                </a:tc>
                <a:extLst>
                  <a:ext uri="{0D108BD9-81ED-4DB2-BD59-A6C34878D82A}">
                    <a16:rowId xmlns:a16="http://schemas.microsoft.com/office/drawing/2014/main" val="2450068411"/>
                  </a:ext>
                </a:extLst>
              </a:tr>
              <a:tr h="370840">
                <a:tc>
                  <a:txBody>
                    <a:bodyPr/>
                    <a:lstStyle/>
                    <a:p>
                      <a:pPr algn="ctr"/>
                      <a:r>
                        <a:rPr lang="vi-VN" sz="2800" dirty="0">
                          <a:latin typeface="Arial" panose="020B0604020202020204" pitchFamily="34" charset="0"/>
                          <a:cs typeface="Arial" panose="020B0604020202020204" pitchFamily="34" charset="0"/>
                        </a:rPr>
                        <a:t>Sulfate (SO</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Carbonate (CO</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a:t>
                      </a:r>
                    </a:p>
                  </a:txBody>
                  <a:tcPr/>
                </a:tc>
                <a:tc>
                  <a:txBody>
                    <a:bodyPr/>
                    <a:lstStyle/>
                    <a:p>
                      <a:pPr algn="ctr"/>
                      <a:r>
                        <a:rPr lang="vi-VN" sz="2800" dirty="0">
                          <a:latin typeface="Arial" panose="020B0604020202020204" pitchFamily="34" charset="0"/>
                          <a:cs typeface="Arial" panose="020B0604020202020204" pitchFamily="34" charset="0"/>
                        </a:rPr>
                        <a:t>II</a:t>
                      </a:r>
                    </a:p>
                  </a:txBody>
                  <a:tcPr/>
                </a:tc>
                <a:extLst>
                  <a:ext uri="{0D108BD9-81ED-4DB2-BD59-A6C34878D82A}">
                    <a16:rowId xmlns:a16="http://schemas.microsoft.com/office/drawing/2014/main" val="422790387"/>
                  </a:ext>
                </a:extLst>
              </a:tr>
              <a:tr h="370840">
                <a:tc>
                  <a:txBody>
                    <a:bodyPr/>
                    <a:lstStyle/>
                    <a:p>
                      <a:pPr algn="ctr"/>
                      <a:r>
                        <a:rPr lang="vi-VN" sz="2800" dirty="0">
                          <a:latin typeface="Arial" panose="020B0604020202020204" pitchFamily="34" charset="0"/>
                          <a:cs typeface="Arial" panose="020B0604020202020204" pitchFamily="34" charset="0"/>
                        </a:rPr>
                        <a:t>Phosphate (PO</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a:t>
                      </a:r>
                    </a:p>
                  </a:txBody>
                  <a:tcPr/>
                </a:tc>
                <a:tc>
                  <a:txBody>
                    <a:bodyPr/>
                    <a:lstStyle/>
                    <a:p>
                      <a:pPr algn="ctr"/>
                      <a:r>
                        <a:rPr lang="vi-VN" sz="2800" dirty="0">
                          <a:latin typeface="Arial" panose="020B0604020202020204" pitchFamily="34" charset="0"/>
                          <a:cs typeface="Arial" panose="020B0604020202020204" pitchFamily="34" charset="0"/>
                        </a:rPr>
                        <a:t>III</a:t>
                      </a:r>
                    </a:p>
                  </a:txBody>
                  <a:tcPr/>
                </a:tc>
                <a:extLst>
                  <a:ext uri="{0D108BD9-81ED-4DB2-BD59-A6C34878D82A}">
                    <a16:rowId xmlns:a16="http://schemas.microsoft.com/office/drawing/2014/main" val="1928120625"/>
                  </a:ext>
                </a:extLst>
              </a:tr>
            </a:tbl>
          </a:graphicData>
        </a:graphic>
      </p:graphicFrame>
    </p:spTree>
    <p:extLst>
      <p:ext uri="{BB962C8B-B14F-4D97-AF65-F5344CB8AC3E}">
        <p14:creationId xmlns:p14="http://schemas.microsoft.com/office/powerpoint/2010/main" val="252471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47">
            <a:extLst>
              <a:ext uri="{FF2B5EF4-FFF2-40B4-BE49-F238E27FC236}">
                <a16:creationId xmlns:a16="http://schemas.microsoft.com/office/drawing/2014/main" id="{D4DEE1D0-258A-4E6D-9BFB-826198ADF7FE}"/>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24" name="TextBox 23">
            <a:extLst>
              <a:ext uri="{FF2B5EF4-FFF2-40B4-BE49-F238E27FC236}">
                <a16:creationId xmlns:a16="http://schemas.microsoft.com/office/drawing/2014/main" id="{80035EEC-34DF-479D-A575-363FB8FD5B0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Luyện tập</a:t>
            </a:r>
          </a:p>
        </p:txBody>
      </p:sp>
      <p:sp>
        <p:nvSpPr>
          <p:cNvPr id="25" name="TextBox 24">
            <a:extLst>
              <a:ext uri="{FF2B5EF4-FFF2-40B4-BE49-F238E27FC236}">
                <a16:creationId xmlns:a16="http://schemas.microsoft.com/office/drawing/2014/main" id="{25D70084-9980-4BE2-9B9C-7610E4E45AB1}"/>
              </a:ext>
            </a:extLst>
          </p:cNvPr>
          <p:cNvSpPr txBox="1"/>
          <p:nvPr/>
        </p:nvSpPr>
        <p:spPr>
          <a:xfrm>
            <a:off x="2000590" y="5365304"/>
            <a:ext cx="5348337" cy="707886"/>
          </a:xfrm>
          <a:prstGeom prst="rect">
            <a:avLst/>
          </a:prstGeom>
          <a:noFill/>
        </p:spPr>
        <p:txBody>
          <a:bodyPr wrap="square">
            <a:spAutoFit/>
          </a:bodyPr>
          <a:lstStyle/>
          <a:p>
            <a:pPr algn="ctr"/>
            <a:r>
              <a:rPr lang="vi-VN" sz="2000" i="1" dirty="0">
                <a:solidFill>
                  <a:srgbClr val="7030A0"/>
                </a:solidFill>
                <a:effectLst/>
                <a:latin typeface="Arial" panose="020B0604020202020204" pitchFamily="34" charset="0"/>
                <a:ea typeface="Times New Roman" panose="02020603050405020304" pitchFamily="18" charset="0"/>
                <a:cs typeface="Arial" panose="020B0604020202020204" pitchFamily="34" charset="0"/>
              </a:rPr>
              <a:t>Hình 6.3</a:t>
            </a:r>
            <a:r>
              <a:rPr lang="vi-VN" sz="2000" i="1" dirty="0">
                <a:solidFill>
                  <a:srgbClr val="7030A0"/>
                </a:solidFill>
                <a:latin typeface="Arial" panose="020B0604020202020204" pitchFamily="34" charset="0"/>
                <a:ea typeface="Times New Roman" panose="02020603050405020304" pitchFamily="18" charset="0"/>
                <a:cs typeface="Arial" panose="020B0604020202020204" pitchFamily="34" charset="0"/>
              </a:rPr>
              <a:t>. Sơ đồ tạo thành liên kết cộng hóa trị giữa C và O trong phân tử khí carbonic </a:t>
            </a:r>
          </a:p>
        </p:txBody>
      </p:sp>
      <p:grpSp>
        <p:nvGrpSpPr>
          <p:cNvPr id="26" name="Group 25">
            <a:extLst>
              <a:ext uri="{FF2B5EF4-FFF2-40B4-BE49-F238E27FC236}">
                <a16:creationId xmlns:a16="http://schemas.microsoft.com/office/drawing/2014/main" id="{8A3CEAC8-8ACC-4D1A-9812-4DD5D2146DEA}"/>
              </a:ext>
            </a:extLst>
          </p:cNvPr>
          <p:cNvGrpSpPr/>
          <p:nvPr/>
        </p:nvGrpSpPr>
        <p:grpSpPr>
          <a:xfrm>
            <a:off x="2249161" y="2714480"/>
            <a:ext cx="4726674" cy="2234592"/>
            <a:chOff x="5530881" y="1403726"/>
            <a:chExt cx="3255416" cy="1507948"/>
          </a:xfrm>
        </p:grpSpPr>
        <p:grpSp>
          <p:nvGrpSpPr>
            <p:cNvPr id="27" name="Group 26">
              <a:extLst>
                <a:ext uri="{FF2B5EF4-FFF2-40B4-BE49-F238E27FC236}">
                  <a16:creationId xmlns:a16="http://schemas.microsoft.com/office/drawing/2014/main" id="{9BFB89DD-3D22-49D0-AF7C-C3F4AA89EC10}"/>
                </a:ext>
              </a:extLst>
            </p:cNvPr>
            <p:cNvGrpSpPr/>
            <p:nvPr/>
          </p:nvGrpSpPr>
          <p:grpSpPr>
            <a:xfrm>
              <a:off x="5530881" y="1511776"/>
              <a:ext cx="1194910" cy="1275936"/>
              <a:chOff x="4300672" y="494900"/>
              <a:chExt cx="1194910" cy="1275936"/>
            </a:xfrm>
          </p:grpSpPr>
          <p:sp>
            <p:nvSpPr>
              <p:cNvPr id="41" name="Flowchart: Connector 40">
                <a:extLst>
                  <a:ext uri="{FF2B5EF4-FFF2-40B4-BE49-F238E27FC236}">
                    <a16:creationId xmlns:a16="http://schemas.microsoft.com/office/drawing/2014/main" id="{FADEDF3F-63AB-40F6-8E26-0C162F74F2E8}"/>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42" name="Flowchart: Connector 41">
                <a:extLst>
                  <a:ext uri="{FF2B5EF4-FFF2-40B4-BE49-F238E27FC236}">
                    <a16:creationId xmlns:a16="http://schemas.microsoft.com/office/drawing/2014/main" id="{A18C0499-D7F7-4159-94AC-B2BBE03D3F96}"/>
                  </a:ext>
                </a:extLst>
              </p:cNvPr>
              <p:cNvSpPr/>
              <p:nvPr/>
            </p:nvSpPr>
            <p:spPr>
              <a:xfrm>
                <a:off x="5208496" y="982985"/>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3" name="Flowchart: Connector 42">
                <a:extLst>
                  <a:ext uri="{FF2B5EF4-FFF2-40B4-BE49-F238E27FC236}">
                    <a16:creationId xmlns:a16="http://schemas.microsoft.com/office/drawing/2014/main" id="{13B7BDD0-AB4C-4BC4-BA9E-928C4C543275}"/>
                  </a:ext>
                </a:extLst>
              </p:cNvPr>
              <p:cNvSpPr/>
              <p:nvPr/>
            </p:nvSpPr>
            <p:spPr>
              <a:xfrm>
                <a:off x="4300672" y="880699"/>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4" name="Flowchart: Connector 43">
                <a:extLst>
                  <a:ext uri="{FF2B5EF4-FFF2-40B4-BE49-F238E27FC236}">
                    <a16:creationId xmlns:a16="http://schemas.microsoft.com/office/drawing/2014/main" id="{F9321C84-B819-48AF-922B-B37450AF9A02}"/>
                  </a:ext>
                </a:extLst>
              </p:cNvPr>
              <p:cNvSpPr/>
              <p:nvPr/>
            </p:nvSpPr>
            <p:spPr>
              <a:xfrm>
                <a:off x="5341022" y="98557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5" name="Flowchart: Connector 44">
                <a:extLst>
                  <a:ext uri="{FF2B5EF4-FFF2-40B4-BE49-F238E27FC236}">
                    <a16:creationId xmlns:a16="http://schemas.microsoft.com/office/drawing/2014/main" id="{C91E3348-726A-48DA-B081-949D37FFEFD9}"/>
                  </a:ext>
                </a:extLst>
              </p:cNvPr>
              <p:cNvSpPr/>
              <p:nvPr/>
            </p:nvSpPr>
            <p:spPr>
              <a:xfrm>
                <a:off x="4353683" y="1367324"/>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6" name="Flowchart: Connector 45">
                <a:extLst>
                  <a:ext uri="{FF2B5EF4-FFF2-40B4-BE49-F238E27FC236}">
                    <a16:creationId xmlns:a16="http://schemas.microsoft.com/office/drawing/2014/main" id="{6EF6A18A-BB78-4F10-AD2A-E07ADA36E53C}"/>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7" name="Flowchart: Connector 46">
                <a:extLst>
                  <a:ext uri="{FF2B5EF4-FFF2-40B4-BE49-F238E27FC236}">
                    <a16:creationId xmlns:a16="http://schemas.microsoft.com/office/drawing/2014/main" id="{AD03048A-54B7-46D4-BBA7-E7FFE34F4E25}"/>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F996204C-43D7-4513-98A3-BA827CD5235A}"/>
                </a:ext>
              </a:extLst>
            </p:cNvPr>
            <p:cNvGrpSpPr/>
            <p:nvPr/>
          </p:nvGrpSpPr>
          <p:grpSpPr>
            <a:xfrm>
              <a:off x="7631143" y="1534823"/>
              <a:ext cx="1155154" cy="1275936"/>
              <a:chOff x="4340428" y="494900"/>
              <a:chExt cx="1155154" cy="1275936"/>
            </a:xfrm>
          </p:grpSpPr>
          <p:sp>
            <p:nvSpPr>
              <p:cNvPr id="36" name="Flowchart: Connector 35">
                <a:extLst>
                  <a:ext uri="{FF2B5EF4-FFF2-40B4-BE49-F238E27FC236}">
                    <a16:creationId xmlns:a16="http://schemas.microsoft.com/office/drawing/2014/main" id="{AA87535D-0519-4FCC-8A17-71B6558037D5}"/>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37" name="Flowchart: Connector 36">
                <a:extLst>
                  <a:ext uri="{FF2B5EF4-FFF2-40B4-BE49-F238E27FC236}">
                    <a16:creationId xmlns:a16="http://schemas.microsoft.com/office/drawing/2014/main" id="{91EB98C1-B526-4C3E-8CC9-85ECC2F4D98A}"/>
                  </a:ext>
                </a:extLst>
              </p:cNvPr>
              <p:cNvSpPr/>
              <p:nvPr/>
            </p:nvSpPr>
            <p:spPr>
              <a:xfrm>
                <a:off x="5382601" y="85419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8" name="Flowchart: Connector 37">
                <a:extLst>
                  <a:ext uri="{FF2B5EF4-FFF2-40B4-BE49-F238E27FC236}">
                    <a16:creationId xmlns:a16="http://schemas.microsoft.com/office/drawing/2014/main" id="{10785632-868D-4724-A7C5-DD598656923E}"/>
                  </a:ext>
                </a:extLst>
              </p:cNvPr>
              <p:cNvSpPr/>
              <p:nvPr/>
            </p:nvSpPr>
            <p:spPr>
              <a:xfrm>
                <a:off x="5351820" y="1367324"/>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9" name="Flowchart: Connector 38">
                <a:extLst>
                  <a:ext uri="{FF2B5EF4-FFF2-40B4-BE49-F238E27FC236}">
                    <a16:creationId xmlns:a16="http://schemas.microsoft.com/office/drawing/2014/main" id="{C76E438F-3FB1-4E82-A5DD-EC5DEA3314CA}"/>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0" name="Flowchart: Connector 39">
                <a:extLst>
                  <a:ext uri="{FF2B5EF4-FFF2-40B4-BE49-F238E27FC236}">
                    <a16:creationId xmlns:a16="http://schemas.microsoft.com/office/drawing/2014/main" id="{A3DB17AB-57C9-4688-809F-BEE4E8F14E6B}"/>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29" name="Flowchart: Connector 28">
              <a:extLst>
                <a:ext uri="{FF2B5EF4-FFF2-40B4-BE49-F238E27FC236}">
                  <a16:creationId xmlns:a16="http://schemas.microsoft.com/office/drawing/2014/main" id="{B820F51A-D868-482B-99C1-45A0622A00E4}"/>
                </a:ext>
              </a:extLst>
            </p:cNvPr>
            <p:cNvSpPr/>
            <p:nvPr/>
          </p:nvSpPr>
          <p:spPr>
            <a:xfrm>
              <a:off x="6407111" y="1403726"/>
              <a:ext cx="1511034" cy="1507948"/>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C</a:t>
              </a:r>
            </a:p>
          </p:txBody>
        </p:sp>
        <p:sp>
          <p:nvSpPr>
            <p:cNvPr id="30" name="Flowchart: Connector 29">
              <a:extLst>
                <a:ext uri="{FF2B5EF4-FFF2-40B4-BE49-F238E27FC236}">
                  <a16:creationId xmlns:a16="http://schemas.microsoft.com/office/drawing/2014/main" id="{CD4B1D46-176D-4F4A-9C28-90AECE1E4DF2}"/>
                </a:ext>
              </a:extLst>
            </p:cNvPr>
            <p:cNvSpPr/>
            <p:nvPr/>
          </p:nvSpPr>
          <p:spPr>
            <a:xfrm>
              <a:off x="6438705" y="220459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1" name="Flowchart: Connector 30">
              <a:extLst>
                <a:ext uri="{FF2B5EF4-FFF2-40B4-BE49-F238E27FC236}">
                  <a16:creationId xmlns:a16="http://schemas.microsoft.com/office/drawing/2014/main" id="{FA90DF1A-C6B4-4C04-9CA0-7596E7A904EE}"/>
                </a:ext>
              </a:extLst>
            </p:cNvPr>
            <p:cNvSpPr/>
            <p:nvPr/>
          </p:nvSpPr>
          <p:spPr>
            <a:xfrm>
              <a:off x="6571231" y="2207191"/>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2" name="Flowchart: Connector 31">
              <a:extLst>
                <a:ext uri="{FF2B5EF4-FFF2-40B4-BE49-F238E27FC236}">
                  <a16:creationId xmlns:a16="http://schemas.microsoft.com/office/drawing/2014/main" id="{A0E698F6-A4F5-4CC2-A6DF-AD3B87305B4F}"/>
                </a:ext>
              </a:extLst>
            </p:cNvPr>
            <p:cNvSpPr/>
            <p:nvPr/>
          </p:nvSpPr>
          <p:spPr>
            <a:xfrm>
              <a:off x="7661058" y="2024525"/>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3" name="Flowchart: Connector 32">
              <a:extLst>
                <a:ext uri="{FF2B5EF4-FFF2-40B4-BE49-F238E27FC236}">
                  <a16:creationId xmlns:a16="http://schemas.microsoft.com/office/drawing/2014/main" id="{35AC098F-4EA1-4439-9BAA-2B0D29676F54}"/>
                </a:ext>
              </a:extLst>
            </p:cNvPr>
            <p:cNvSpPr/>
            <p:nvPr/>
          </p:nvSpPr>
          <p:spPr>
            <a:xfrm>
              <a:off x="7793584" y="202711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4" name="Flowchart: Connector 33">
              <a:extLst>
                <a:ext uri="{FF2B5EF4-FFF2-40B4-BE49-F238E27FC236}">
                  <a16:creationId xmlns:a16="http://schemas.microsoft.com/office/drawing/2014/main" id="{3BD4643B-500F-438F-A8BC-12B586870813}"/>
                </a:ext>
              </a:extLst>
            </p:cNvPr>
            <p:cNvSpPr/>
            <p:nvPr/>
          </p:nvSpPr>
          <p:spPr>
            <a:xfrm>
              <a:off x="7659597" y="2199762"/>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5" name="Flowchart: Connector 34">
              <a:extLst>
                <a:ext uri="{FF2B5EF4-FFF2-40B4-BE49-F238E27FC236}">
                  <a16:creationId xmlns:a16="http://schemas.microsoft.com/office/drawing/2014/main" id="{D7114E0F-B118-4C27-A4EB-7C11B0E9C393}"/>
                </a:ext>
              </a:extLst>
            </p:cNvPr>
            <p:cNvSpPr/>
            <p:nvPr/>
          </p:nvSpPr>
          <p:spPr>
            <a:xfrm>
              <a:off x="7792123" y="2202355"/>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48" name="TextBox 47">
            <a:extLst>
              <a:ext uri="{FF2B5EF4-FFF2-40B4-BE49-F238E27FC236}">
                <a16:creationId xmlns:a16="http://schemas.microsoft.com/office/drawing/2014/main" id="{D20DDB23-6B81-4454-B4C1-0241468B56BE}"/>
              </a:ext>
            </a:extLst>
          </p:cNvPr>
          <p:cNvSpPr txBox="1"/>
          <p:nvPr/>
        </p:nvSpPr>
        <p:spPr>
          <a:xfrm>
            <a:off x="560903" y="1606856"/>
            <a:ext cx="11052920" cy="954107"/>
          </a:xfrm>
          <a:prstGeom prst="rect">
            <a:avLst/>
          </a:prstGeom>
          <a:noFill/>
        </p:spPr>
        <p:txBody>
          <a:bodyPr wrap="square">
            <a:spAutoFit/>
          </a:bodyPr>
          <a:lstStyle/>
          <a:p>
            <a:pPr algn="ctr"/>
            <a:r>
              <a:rPr lang="vi-VN" sz="2800" b="1" dirty="0">
                <a:solidFill>
                  <a:srgbClr val="FF0000"/>
                </a:solidFill>
                <a:latin typeface="Arial" panose="020B0604020202020204" pitchFamily="34" charset="0"/>
                <a:cs typeface="Arial" panose="020B0604020202020204" pitchFamily="34" charset="0"/>
              </a:rPr>
              <a:t>Câu 1. </a:t>
            </a:r>
            <a:r>
              <a:rPr lang="vi-VN" sz="2800" dirty="0">
                <a:latin typeface="Arial" panose="020B0604020202020204" pitchFamily="34" charset="0"/>
                <a:cs typeface="Arial" panose="020B0604020202020204" pitchFamily="34" charset="0"/>
              </a:rPr>
              <a:t>Quan sát hình 6.3 và xác định hóa trị của C và O trong khí carbonic</a:t>
            </a:r>
          </a:p>
        </p:txBody>
      </p:sp>
      <p:sp>
        <p:nvSpPr>
          <p:cNvPr id="2" name="TextBox 1">
            <a:extLst>
              <a:ext uri="{FF2B5EF4-FFF2-40B4-BE49-F238E27FC236}">
                <a16:creationId xmlns:a16="http://schemas.microsoft.com/office/drawing/2014/main" id="{7AEA3A5E-74DC-D5FE-C3F1-E3144A946250}"/>
              </a:ext>
            </a:extLst>
          </p:cNvPr>
          <p:cNvSpPr txBox="1"/>
          <p:nvPr/>
        </p:nvSpPr>
        <p:spPr>
          <a:xfrm>
            <a:off x="8166267" y="3564369"/>
            <a:ext cx="2954655" cy="2181046"/>
          </a:xfrm>
          <a:prstGeom prst="rect">
            <a:avLst/>
          </a:prstGeom>
          <a:noFill/>
        </p:spPr>
        <p:txBody>
          <a:bodyPr wrap="none" rtlCol="0">
            <a:spAutoFit/>
          </a:bodyPr>
          <a:lstStyle/>
          <a:p>
            <a:pPr algn="l">
              <a:lnSpc>
                <a:spcPct val="130000"/>
              </a:lnSpc>
            </a:pPr>
            <a:r>
              <a:rPr lang="vi-VN" sz="3600" dirty="0">
                <a:solidFill>
                  <a:srgbClr val="FF0000"/>
                </a:solidFill>
                <a:latin typeface="Times New Roman" panose="02020603050405020304" pitchFamily="18" charset="0"/>
                <a:cs typeface="Times New Roman" panose="02020603050405020304" pitchFamily="18" charset="0"/>
              </a:rPr>
              <a:t>Lời giải:</a:t>
            </a:r>
          </a:p>
          <a:p>
            <a:pPr algn="l">
              <a:lnSpc>
                <a:spcPct val="130000"/>
              </a:lnSpc>
            </a:pPr>
            <a:r>
              <a:rPr lang="vi-VN" sz="3600" dirty="0">
                <a:latin typeface="Times New Roman" panose="02020603050405020304" pitchFamily="18" charset="0"/>
                <a:cs typeface="Times New Roman" panose="02020603050405020304" pitchFamily="18" charset="0"/>
              </a:rPr>
              <a:t>C có hóa trị IV</a:t>
            </a:r>
          </a:p>
          <a:p>
            <a:pPr algn="l">
              <a:lnSpc>
                <a:spcPct val="130000"/>
              </a:lnSpc>
            </a:pPr>
            <a:r>
              <a:rPr lang="vi-VN" sz="3600" dirty="0">
                <a:latin typeface="Times New Roman" panose="02020603050405020304" pitchFamily="18" charset="0"/>
                <a:cs typeface="Times New Roman" panose="02020603050405020304" pitchFamily="18" charset="0"/>
              </a:rPr>
              <a:t>O hóa hóa trị I</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4768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D2606DC-006C-4102-96E9-92318B619813}"/>
              </a:ext>
            </a:extLst>
          </p:cNvPr>
          <p:cNvGrpSpPr/>
          <p:nvPr/>
        </p:nvGrpSpPr>
        <p:grpSpPr>
          <a:xfrm>
            <a:off x="893738" y="1313349"/>
            <a:ext cx="6913829" cy="4231302"/>
            <a:chOff x="4045129" y="1628348"/>
            <a:chExt cx="6913829" cy="4231302"/>
          </a:xfrm>
        </p:grpSpPr>
        <p:sp>
          <p:nvSpPr>
            <p:cNvPr id="7" name="Cloud 6">
              <a:extLst>
                <a:ext uri="{FF2B5EF4-FFF2-40B4-BE49-F238E27FC236}">
                  <a16:creationId xmlns:a16="http://schemas.microsoft.com/office/drawing/2014/main" id="{8A9644FB-83E9-4A14-8846-F52535A63240}"/>
                </a:ext>
              </a:extLst>
            </p:cNvPr>
            <p:cNvSpPr/>
            <p:nvPr/>
          </p:nvSpPr>
          <p:spPr>
            <a:xfrm>
              <a:off x="4045129" y="1628348"/>
              <a:ext cx="6913829" cy="4231302"/>
            </a:xfrm>
            <a:prstGeom prst="cloud">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TextBox 47">
              <a:extLst>
                <a:ext uri="{FF2B5EF4-FFF2-40B4-BE49-F238E27FC236}">
                  <a16:creationId xmlns:a16="http://schemas.microsoft.com/office/drawing/2014/main" id="{D20DDB23-6B81-4454-B4C1-0241468B56BE}"/>
                </a:ext>
              </a:extLst>
            </p:cNvPr>
            <p:cNvSpPr txBox="1"/>
            <p:nvPr/>
          </p:nvSpPr>
          <p:spPr>
            <a:xfrm>
              <a:off x="4769175" y="2318142"/>
              <a:ext cx="5507139" cy="2677656"/>
            </a:xfrm>
            <a:prstGeom prst="rect">
              <a:avLst/>
            </a:prstGeom>
            <a:noFill/>
          </p:spPr>
          <p:txBody>
            <a:bodyPr wrap="square">
              <a:spAutoFit/>
            </a:bodyPr>
            <a:lstStyle/>
            <a:p>
              <a:pPr algn="just"/>
              <a:r>
                <a:rPr lang="vi-VN" sz="2800" dirty="0">
                  <a:latin typeface="Arial" panose="020B0604020202020204" pitchFamily="34" charset="0"/>
                  <a:cs typeface="Arial" panose="020B0604020202020204" pitchFamily="34" charset="0"/>
                </a:rPr>
                <a:t> </a:t>
              </a:r>
              <a:r>
                <a:rPr lang="vi-VN" sz="2800" b="1" dirty="0">
                  <a:solidFill>
                    <a:srgbClr val="FF0000"/>
                  </a:solidFill>
                  <a:latin typeface="Arial" panose="020B0604020202020204" pitchFamily="34" charset="0"/>
                  <a:cs typeface="Arial" panose="020B0604020202020204" pitchFamily="34" charset="0"/>
                </a:rPr>
                <a:t>Câu 2. </a:t>
              </a:r>
              <a:r>
                <a:rPr lang="vi-VN" sz="2800" dirty="0">
                  <a:latin typeface="Arial" panose="020B0604020202020204" pitchFamily="34" charset="0"/>
                  <a:cs typeface="Arial" panose="020B0604020202020204" pitchFamily="34" charset="0"/>
                </a:rPr>
                <a:t>Vẽ sơ đồ hình thành liên kết giữa </a:t>
              </a:r>
              <a:r>
                <a:rPr lang="en-US" sz="2800" dirty="0">
                  <a:latin typeface="Arial" panose="020B0604020202020204" pitchFamily="34" charset="0"/>
                  <a:cs typeface="Arial" panose="020B0604020202020204" pitchFamily="34" charset="0"/>
                </a:rPr>
                <a:t>2 </a:t>
              </a:r>
              <a:r>
                <a:rPr lang="vi-VN" sz="2800" dirty="0">
                  <a:latin typeface="Arial" panose="020B0604020202020204" pitchFamily="34" charset="0"/>
                  <a:cs typeface="Arial" panose="020B0604020202020204" pitchFamily="34" charset="0"/>
                </a:rPr>
                <a:t>nguyên tử N và </a:t>
              </a:r>
              <a:r>
                <a:rPr lang="en-US" sz="2800" dirty="0">
                  <a:latin typeface="Arial" panose="020B0604020202020204" pitchFamily="34" charset="0"/>
                  <a:cs typeface="Arial" panose="020B0604020202020204" pitchFamily="34" charset="0"/>
                </a:rPr>
                <a:t>6</a:t>
              </a:r>
              <a:r>
                <a:rPr lang="vi-VN" sz="2800" dirty="0">
                  <a:latin typeface="Arial" panose="020B0604020202020204" pitchFamily="34" charset="0"/>
                  <a:cs typeface="Arial" panose="020B0604020202020204" pitchFamily="34" charset="0"/>
                </a:rPr>
                <a:t> nguyên tử H. Hãy cho biết liên kết đó thuộc loại liên kết nào. Hóa trị của mỗi nguyên tố trong hợp chất tạo thành là bao nhiêu?</a:t>
              </a:r>
            </a:p>
          </p:txBody>
        </p:sp>
      </p:grpSp>
      <p:pic>
        <p:nvPicPr>
          <p:cNvPr id="49" name="图片 1">
            <a:extLst>
              <a:ext uri="{FF2B5EF4-FFF2-40B4-BE49-F238E27FC236}">
                <a16:creationId xmlns:a16="http://schemas.microsoft.com/office/drawing/2014/main" id="{031861B2-BC9E-45CA-9778-9128987645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07"/>
          <a:stretch/>
        </p:blipFill>
        <p:spPr>
          <a:xfrm>
            <a:off x="8006973" y="1923973"/>
            <a:ext cx="3711413" cy="3010053"/>
          </a:xfrm>
          <a:prstGeom prst="rect">
            <a:avLst/>
          </a:prstGeom>
        </p:spPr>
      </p:pic>
    </p:spTree>
    <p:extLst>
      <p:ext uri="{BB962C8B-B14F-4D97-AF65-F5344CB8AC3E}">
        <p14:creationId xmlns:p14="http://schemas.microsoft.com/office/powerpoint/2010/main" val="1741960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2"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000"/>
                                        <p:tgtEl>
                                          <p:spTgt spid="49"/>
                                        </p:tgtEl>
                                      </p:cBhvr>
                                    </p:animEffect>
                                    <p:anim calcmode="lin" valueType="num">
                                      <p:cBhvr>
                                        <p:cTn id="11" dur="1000" fill="hold"/>
                                        <p:tgtEl>
                                          <p:spTgt spid="49"/>
                                        </p:tgtEl>
                                        <p:attrNameLst>
                                          <p:attrName>ppt_x</p:attrName>
                                        </p:attrNameLst>
                                      </p:cBhvr>
                                      <p:tavLst>
                                        <p:tav tm="0">
                                          <p:val>
                                            <p:strVal val="#ppt_x"/>
                                          </p:val>
                                        </p:tav>
                                        <p:tav tm="100000">
                                          <p:val>
                                            <p:strVal val="#ppt_x"/>
                                          </p:val>
                                        </p:tav>
                                      </p:tavLst>
                                    </p:anim>
                                    <p:anim calcmode="lin" valueType="num">
                                      <p:cBhvr>
                                        <p:cTn id="1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E725D-1E44-477F-AEF5-FBBFFACB2671}"/>
              </a:ext>
            </a:extLst>
          </p:cNvPr>
          <p:cNvSpPr txBox="1"/>
          <p:nvPr/>
        </p:nvSpPr>
        <p:spPr>
          <a:xfrm>
            <a:off x="4997160" y="140195"/>
            <a:ext cx="2054087" cy="461665"/>
          </a:xfrm>
          <a:prstGeom prst="rect">
            <a:avLst/>
          </a:prstGeom>
          <a:noFill/>
        </p:spPr>
        <p:txBody>
          <a:bodyPr wrap="square" rtlCol="0">
            <a:spAutoFit/>
          </a:bodyPr>
          <a:lstStyle/>
          <a:p>
            <a:pPr algn="ctr"/>
            <a:r>
              <a:rPr lang="vi-VN" sz="2400" b="1" dirty="0">
                <a:solidFill>
                  <a:srgbClr val="FF0000"/>
                </a:solidFill>
                <a:latin typeface="Arial" panose="020B0604020202020204" pitchFamily="34" charset="0"/>
                <a:cs typeface="Arial" panose="020B0604020202020204" pitchFamily="34" charset="0"/>
              </a:rPr>
              <a:t>Lời giải</a:t>
            </a:r>
          </a:p>
        </p:txBody>
      </p:sp>
      <p:sp>
        <p:nvSpPr>
          <p:cNvPr id="10" name="TextBox 9">
            <a:extLst>
              <a:ext uri="{FF2B5EF4-FFF2-40B4-BE49-F238E27FC236}">
                <a16:creationId xmlns:a16="http://schemas.microsoft.com/office/drawing/2014/main" id="{0AD1E42E-10C4-46E9-92AA-FE9BD899C642}"/>
              </a:ext>
            </a:extLst>
          </p:cNvPr>
          <p:cNvSpPr txBox="1"/>
          <p:nvPr/>
        </p:nvSpPr>
        <p:spPr>
          <a:xfrm>
            <a:off x="704724" y="5218890"/>
            <a:ext cx="11193194" cy="1384995"/>
          </a:xfrm>
          <a:prstGeom prst="rect">
            <a:avLst/>
          </a:prstGeom>
          <a:noFill/>
        </p:spPr>
        <p:txBody>
          <a:bodyPr wrap="square">
            <a:spAutoFit/>
          </a:bodyPr>
          <a:lstStyle/>
          <a:p>
            <a:pPr algn="l" latinLnBrk="0"/>
            <a:r>
              <a:rPr lang="en-US" sz="2800" dirty="0"/>
              <a:t>⇒ </a:t>
            </a:r>
            <a:r>
              <a:rPr lang="vi-VN" sz="2800" b="0" i="0" dirty="0">
                <a:solidFill>
                  <a:srgbClr val="333333"/>
                </a:solidFill>
                <a:effectLst/>
                <a:latin typeface="Arial" panose="020B0604020202020204" pitchFamily="34" charset="0"/>
                <a:cs typeface="Arial" panose="020B0604020202020204" pitchFamily="34" charset="0"/>
              </a:rPr>
              <a:t>Hợp chất NH</a:t>
            </a:r>
            <a:r>
              <a:rPr lang="vi-VN" sz="2800" b="0" i="0" baseline="-25000" dirty="0">
                <a:solidFill>
                  <a:srgbClr val="333333"/>
                </a:solidFill>
                <a:effectLst/>
                <a:latin typeface="Arial" panose="020B0604020202020204" pitchFamily="34" charset="0"/>
                <a:cs typeface="Arial" panose="020B0604020202020204" pitchFamily="34" charset="0"/>
              </a:rPr>
              <a:t>3</a:t>
            </a:r>
            <a:r>
              <a:rPr lang="vi-VN" sz="2800" b="0" i="0" dirty="0">
                <a:solidFill>
                  <a:srgbClr val="333333"/>
                </a:solidFill>
                <a:effectLst/>
                <a:latin typeface="Arial" panose="020B0604020202020204" pitchFamily="34" charset="0"/>
                <a:cs typeface="Arial" panose="020B0604020202020204" pitchFamily="34" charset="0"/>
              </a:rPr>
              <a:t> là liên kết cộng hóa trị</a:t>
            </a:r>
          </a:p>
          <a:p>
            <a:pPr algn="l" latinLnBrk="0"/>
            <a:r>
              <a:rPr lang="vi-VN" sz="2800" b="0" i="0" dirty="0">
                <a:solidFill>
                  <a:srgbClr val="333333"/>
                </a:solidFill>
                <a:effectLst/>
                <a:latin typeface="Arial" panose="020B0604020202020204" pitchFamily="34" charset="0"/>
                <a:cs typeface="Arial" panose="020B0604020202020204" pitchFamily="34" charset="0"/>
              </a:rPr>
              <a:t>- Mỗi nguyên tử H góp chung 1 electron, nguyên tử N góp chung 3 e</a:t>
            </a:r>
          </a:p>
          <a:p>
            <a:pPr algn="l" latinLnBrk="0"/>
            <a:r>
              <a:rPr lang="en-US" sz="2800" dirty="0"/>
              <a:t>⇒</a:t>
            </a:r>
            <a:r>
              <a:rPr lang="vi-VN" sz="2800" b="0" i="0" dirty="0">
                <a:solidFill>
                  <a:srgbClr val="333333"/>
                </a:solidFill>
                <a:effectLst/>
                <a:latin typeface="Arial" panose="020B0604020202020204" pitchFamily="34" charset="0"/>
                <a:cs typeface="Arial" panose="020B0604020202020204" pitchFamily="34" charset="0"/>
              </a:rPr>
              <a:t> H có hóa trị I, N có hóa trị III</a:t>
            </a:r>
          </a:p>
        </p:txBody>
      </p:sp>
      <p:pic>
        <p:nvPicPr>
          <p:cNvPr id="4" name="Picture 3">
            <a:extLst>
              <a:ext uri="{FF2B5EF4-FFF2-40B4-BE49-F238E27FC236}">
                <a16:creationId xmlns:a16="http://schemas.microsoft.com/office/drawing/2014/main" id="{4965E370-3FFD-613E-DB4F-18D1499ED355}"/>
              </a:ext>
            </a:extLst>
          </p:cNvPr>
          <p:cNvPicPr>
            <a:picLocks noChangeAspect="1"/>
          </p:cNvPicPr>
          <p:nvPr/>
        </p:nvPicPr>
        <p:blipFill>
          <a:blip r:embed="rId3"/>
          <a:stretch>
            <a:fillRect/>
          </a:stretch>
        </p:blipFill>
        <p:spPr>
          <a:xfrm>
            <a:off x="1632035" y="601860"/>
            <a:ext cx="8596048" cy="4486717"/>
          </a:xfrm>
          <a:prstGeom prst="rect">
            <a:avLst/>
          </a:prstGeom>
        </p:spPr>
      </p:pic>
    </p:spTree>
    <p:extLst>
      <p:ext uri="{BB962C8B-B14F-4D97-AF65-F5344CB8AC3E}">
        <p14:creationId xmlns:p14="http://schemas.microsoft.com/office/powerpoint/2010/main" val="1310252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DFCC3BA-255A-56FB-C17D-398C42B63D5C}"/>
              </a:ext>
            </a:extLst>
          </p:cNvPr>
          <p:cNvGrpSpPr/>
          <p:nvPr/>
        </p:nvGrpSpPr>
        <p:grpSpPr>
          <a:xfrm>
            <a:off x="744717" y="1545997"/>
            <a:ext cx="1841374" cy="1515359"/>
            <a:chOff x="6421937" y="1520683"/>
            <a:chExt cx="1774250" cy="1415151"/>
          </a:xfrm>
        </p:grpSpPr>
        <p:grpSp>
          <p:nvGrpSpPr>
            <p:cNvPr id="19" name="Group 18">
              <a:extLst>
                <a:ext uri="{FF2B5EF4-FFF2-40B4-BE49-F238E27FC236}">
                  <a16:creationId xmlns:a16="http://schemas.microsoft.com/office/drawing/2014/main" id="{2FE67C72-DAB4-A0D3-00F1-1033565345CF}"/>
                </a:ext>
              </a:extLst>
            </p:cNvPr>
            <p:cNvGrpSpPr/>
            <p:nvPr/>
          </p:nvGrpSpPr>
          <p:grpSpPr>
            <a:xfrm>
              <a:off x="6421937" y="2324988"/>
              <a:ext cx="652972" cy="610846"/>
              <a:chOff x="1480628" y="992666"/>
              <a:chExt cx="652972" cy="610846"/>
            </a:xfrm>
          </p:grpSpPr>
          <p:sp>
            <p:nvSpPr>
              <p:cNvPr id="31" name="Flowchart: Connector 30">
                <a:extLst>
                  <a:ext uri="{FF2B5EF4-FFF2-40B4-BE49-F238E27FC236}">
                    <a16:creationId xmlns:a16="http://schemas.microsoft.com/office/drawing/2014/main" id="{A3A0135E-C65D-5332-EC8C-732D4E8055F1}"/>
                  </a:ext>
                </a:extLst>
              </p:cNvPr>
              <p:cNvSpPr/>
              <p:nvPr/>
            </p:nvSpPr>
            <p:spPr>
              <a:xfrm>
                <a:off x="1480628" y="992666"/>
                <a:ext cx="652972" cy="610846"/>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H</a:t>
                </a:r>
              </a:p>
            </p:txBody>
          </p:sp>
          <p:sp>
            <p:nvSpPr>
              <p:cNvPr id="32" name="Flowchart: Connector 31">
                <a:extLst>
                  <a:ext uri="{FF2B5EF4-FFF2-40B4-BE49-F238E27FC236}">
                    <a16:creationId xmlns:a16="http://schemas.microsoft.com/office/drawing/2014/main" id="{C1431222-CE8C-FFAF-6C3F-95F6DCEFF9F4}"/>
                  </a:ext>
                </a:extLst>
              </p:cNvPr>
              <p:cNvSpPr/>
              <p:nvPr/>
            </p:nvSpPr>
            <p:spPr>
              <a:xfrm>
                <a:off x="1913080" y="1045263"/>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67633B79-7BB2-F0F7-D22C-7DBEF3080335}"/>
                </a:ext>
              </a:extLst>
            </p:cNvPr>
            <p:cNvGrpSpPr/>
            <p:nvPr/>
          </p:nvGrpSpPr>
          <p:grpSpPr>
            <a:xfrm>
              <a:off x="6695887" y="1520683"/>
              <a:ext cx="1194910" cy="1275936"/>
              <a:chOff x="4300672" y="494900"/>
              <a:chExt cx="1194910" cy="1275936"/>
            </a:xfrm>
          </p:grpSpPr>
          <p:sp>
            <p:nvSpPr>
              <p:cNvPr id="24" name="Flowchart: Connector 23">
                <a:extLst>
                  <a:ext uri="{FF2B5EF4-FFF2-40B4-BE49-F238E27FC236}">
                    <a16:creationId xmlns:a16="http://schemas.microsoft.com/office/drawing/2014/main" id="{40E5C4DA-E3D9-60E4-B16F-D94ADF24DBAE}"/>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25" name="Flowchart: Connector 24">
                <a:extLst>
                  <a:ext uri="{FF2B5EF4-FFF2-40B4-BE49-F238E27FC236}">
                    <a16:creationId xmlns:a16="http://schemas.microsoft.com/office/drawing/2014/main" id="{B91241AF-5980-568D-C3F8-A3712C5D6EF8}"/>
                  </a:ext>
                </a:extLst>
              </p:cNvPr>
              <p:cNvSpPr/>
              <p:nvPr/>
            </p:nvSpPr>
            <p:spPr>
              <a:xfrm>
                <a:off x="5382601" y="85419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6" name="Flowchart: Connector 25">
                <a:extLst>
                  <a:ext uri="{FF2B5EF4-FFF2-40B4-BE49-F238E27FC236}">
                    <a16:creationId xmlns:a16="http://schemas.microsoft.com/office/drawing/2014/main" id="{74AE0DDB-B9F7-D9D3-BFA9-C5CCABB6AA0B}"/>
                  </a:ext>
                </a:extLst>
              </p:cNvPr>
              <p:cNvSpPr/>
              <p:nvPr/>
            </p:nvSpPr>
            <p:spPr>
              <a:xfrm>
                <a:off x="4300672" y="880699"/>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C861129B-E8BD-F1CE-6900-33CF94B593CE}"/>
                  </a:ext>
                </a:extLst>
              </p:cNvPr>
              <p:cNvSpPr/>
              <p:nvPr/>
            </p:nvSpPr>
            <p:spPr>
              <a:xfrm>
                <a:off x="5286354" y="128297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8" name="Flowchart: Connector 27">
                <a:extLst>
                  <a:ext uri="{FF2B5EF4-FFF2-40B4-BE49-F238E27FC236}">
                    <a16:creationId xmlns:a16="http://schemas.microsoft.com/office/drawing/2014/main" id="{8D7D1D40-6709-41AA-E9CE-293699565E8B}"/>
                  </a:ext>
                </a:extLst>
              </p:cNvPr>
              <p:cNvSpPr/>
              <p:nvPr/>
            </p:nvSpPr>
            <p:spPr>
              <a:xfrm>
                <a:off x="4583778" y="1473483"/>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9" name="Flowchart: Connector 28">
                <a:extLst>
                  <a:ext uri="{FF2B5EF4-FFF2-40B4-BE49-F238E27FC236}">
                    <a16:creationId xmlns:a16="http://schemas.microsoft.com/office/drawing/2014/main" id="{AAD36630-E5FD-6320-E303-38BAF9BF29B3}"/>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0" name="Flowchart: Connector 29">
                <a:extLst>
                  <a:ext uri="{FF2B5EF4-FFF2-40B4-BE49-F238E27FC236}">
                    <a16:creationId xmlns:a16="http://schemas.microsoft.com/office/drawing/2014/main" id="{C8E880EF-81D4-B755-0E29-5CA69F2536BB}"/>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5CC18A0C-8B10-38A9-BC66-CEFEEABF17C0}"/>
                </a:ext>
              </a:extLst>
            </p:cNvPr>
            <p:cNvGrpSpPr/>
            <p:nvPr/>
          </p:nvGrpSpPr>
          <p:grpSpPr>
            <a:xfrm>
              <a:off x="7543215" y="2315021"/>
              <a:ext cx="652972" cy="610846"/>
              <a:chOff x="1138533" y="450230"/>
              <a:chExt cx="652972" cy="610846"/>
            </a:xfrm>
          </p:grpSpPr>
          <p:sp>
            <p:nvSpPr>
              <p:cNvPr id="22" name="Flowchart: Connector 21">
                <a:extLst>
                  <a:ext uri="{FF2B5EF4-FFF2-40B4-BE49-F238E27FC236}">
                    <a16:creationId xmlns:a16="http://schemas.microsoft.com/office/drawing/2014/main" id="{132A4782-00F0-F210-B168-7BF0E93EBAF2}"/>
                  </a:ext>
                </a:extLst>
              </p:cNvPr>
              <p:cNvSpPr/>
              <p:nvPr/>
            </p:nvSpPr>
            <p:spPr>
              <a:xfrm>
                <a:off x="1138533" y="450230"/>
                <a:ext cx="652972" cy="610846"/>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H</a:t>
                </a:r>
              </a:p>
            </p:txBody>
          </p:sp>
          <p:sp>
            <p:nvSpPr>
              <p:cNvPr id="23" name="Flowchart: Connector 22">
                <a:extLst>
                  <a:ext uri="{FF2B5EF4-FFF2-40B4-BE49-F238E27FC236}">
                    <a16:creationId xmlns:a16="http://schemas.microsoft.com/office/drawing/2014/main" id="{9751D2FA-A753-EC2B-FB8B-B8EEF0F07B63}"/>
                  </a:ext>
                </a:extLst>
              </p:cNvPr>
              <p:cNvSpPr/>
              <p:nvPr/>
            </p:nvSpPr>
            <p:spPr>
              <a:xfrm>
                <a:off x="1160416" y="61824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grpSp>
        <p:nvGrpSpPr>
          <p:cNvPr id="33" name="Group 32">
            <a:extLst>
              <a:ext uri="{FF2B5EF4-FFF2-40B4-BE49-F238E27FC236}">
                <a16:creationId xmlns:a16="http://schemas.microsoft.com/office/drawing/2014/main" id="{7C996E4B-6D82-7D0D-13F4-CCDBA272B062}"/>
              </a:ext>
            </a:extLst>
          </p:cNvPr>
          <p:cNvGrpSpPr/>
          <p:nvPr/>
        </p:nvGrpSpPr>
        <p:grpSpPr>
          <a:xfrm>
            <a:off x="554709" y="3350549"/>
            <a:ext cx="2347274" cy="1046375"/>
            <a:chOff x="5530881" y="1403726"/>
            <a:chExt cx="3255416" cy="1507948"/>
          </a:xfrm>
        </p:grpSpPr>
        <p:grpSp>
          <p:nvGrpSpPr>
            <p:cNvPr id="34" name="Group 33">
              <a:extLst>
                <a:ext uri="{FF2B5EF4-FFF2-40B4-BE49-F238E27FC236}">
                  <a16:creationId xmlns:a16="http://schemas.microsoft.com/office/drawing/2014/main" id="{EA27BC82-7E66-6C9A-14AB-009818EEC47A}"/>
                </a:ext>
              </a:extLst>
            </p:cNvPr>
            <p:cNvGrpSpPr/>
            <p:nvPr/>
          </p:nvGrpSpPr>
          <p:grpSpPr>
            <a:xfrm>
              <a:off x="5530881" y="1511776"/>
              <a:ext cx="1194910" cy="1275936"/>
              <a:chOff x="4300672" y="494900"/>
              <a:chExt cx="1194910" cy="1275936"/>
            </a:xfrm>
          </p:grpSpPr>
          <p:sp>
            <p:nvSpPr>
              <p:cNvPr id="48" name="Flowchart: Connector 47">
                <a:extLst>
                  <a:ext uri="{FF2B5EF4-FFF2-40B4-BE49-F238E27FC236}">
                    <a16:creationId xmlns:a16="http://schemas.microsoft.com/office/drawing/2014/main" id="{4E38F343-6FC4-1920-CE88-AB1EC4C9F9D7}"/>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49" name="Flowchart: Connector 48">
                <a:extLst>
                  <a:ext uri="{FF2B5EF4-FFF2-40B4-BE49-F238E27FC236}">
                    <a16:creationId xmlns:a16="http://schemas.microsoft.com/office/drawing/2014/main" id="{D349716F-2812-9B56-531B-1743E93660C4}"/>
                  </a:ext>
                </a:extLst>
              </p:cNvPr>
              <p:cNvSpPr/>
              <p:nvPr/>
            </p:nvSpPr>
            <p:spPr>
              <a:xfrm>
                <a:off x="5208496" y="982985"/>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0" name="Flowchart: Connector 49">
                <a:extLst>
                  <a:ext uri="{FF2B5EF4-FFF2-40B4-BE49-F238E27FC236}">
                    <a16:creationId xmlns:a16="http://schemas.microsoft.com/office/drawing/2014/main" id="{2069208E-C836-5092-5B98-726B2752A4B6}"/>
                  </a:ext>
                </a:extLst>
              </p:cNvPr>
              <p:cNvSpPr/>
              <p:nvPr/>
            </p:nvSpPr>
            <p:spPr>
              <a:xfrm>
                <a:off x="4300672" y="880699"/>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1" name="Flowchart: Connector 50">
                <a:extLst>
                  <a:ext uri="{FF2B5EF4-FFF2-40B4-BE49-F238E27FC236}">
                    <a16:creationId xmlns:a16="http://schemas.microsoft.com/office/drawing/2014/main" id="{0110DCA0-B3AB-79A3-C358-8E2B56CA7889}"/>
                  </a:ext>
                </a:extLst>
              </p:cNvPr>
              <p:cNvSpPr/>
              <p:nvPr/>
            </p:nvSpPr>
            <p:spPr>
              <a:xfrm>
                <a:off x="5341022" y="98557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2" name="Flowchart: Connector 51">
                <a:extLst>
                  <a:ext uri="{FF2B5EF4-FFF2-40B4-BE49-F238E27FC236}">
                    <a16:creationId xmlns:a16="http://schemas.microsoft.com/office/drawing/2014/main" id="{4F285738-A0C6-454A-49BA-2B6618BF86F4}"/>
                  </a:ext>
                </a:extLst>
              </p:cNvPr>
              <p:cNvSpPr/>
              <p:nvPr/>
            </p:nvSpPr>
            <p:spPr>
              <a:xfrm>
                <a:off x="4353683" y="1367324"/>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3" name="Flowchart: Connector 52">
                <a:extLst>
                  <a:ext uri="{FF2B5EF4-FFF2-40B4-BE49-F238E27FC236}">
                    <a16:creationId xmlns:a16="http://schemas.microsoft.com/office/drawing/2014/main" id="{25612FF0-A27F-4FC6-BA6F-C5C6A4DBBD5A}"/>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4" name="Flowchart: Connector 53">
                <a:extLst>
                  <a:ext uri="{FF2B5EF4-FFF2-40B4-BE49-F238E27FC236}">
                    <a16:creationId xmlns:a16="http://schemas.microsoft.com/office/drawing/2014/main" id="{15B66146-A330-FCAB-772D-F0198E85368C}"/>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ADC9FCBD-35C6-E66A-1343-B802B0718BD9}"/>
                </a:ext>
              </a:extLst>
            </p:cNvPr>
            <p:cNvGrpSpPr/>
            <p:nvPr/>
          </p:nvGrpSpPr>
          <p:grpSpPr>
            <a:xfrm>
              <a:off x="7631143" y="1534823"/>
              <a:ext cx="1155154" cy="1275936"/>
              <a:chOff x="4340428" y="494900"/>
              <a:chExt cx="1155154" cy="1275936"/>
            </a:xfrm>
          </p:grpSpPr>
          <p:sp>
            <p:nvSpPr>
              <p:cNvPr id="43" name="Flowchart: Connector 42">
                <a:extLst>
                  <a:ext uri="{FF2B5EF4-FFF2-40B4-BE49-F238E27FC236}">
                    <a16:creationId xmlns:a16="http://schemas.microsoft.com/office/drawing/2014/main" id="{17536E1A-1E8D-79F8-717D-507802E29DC7}"/>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44" name="Flowchart: Connector 43">
                <a:extLst>
                  <a:ext uri="{FF2B5EF4-FFF2-40B4-BE49-F238E27FC236}">
                    <a16:creationId xmlns:a16="http://schemas.microsoft.com/office/drawing/2014/main" id="{96B69B8C-F03D-F492-5439-18E4368DA649}"/>
                  </a:ext>
                </a:extLst>
              </p:cNvPr>
              <p:cNvSpPr/>
              <p:nvPr/>
            </p:nvSpPr>
            <p:spPr>
              <a:xfrm>
                <a:off x="5382601" y="85419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5" name="Flowchart: Connector 44">
                <a:extLst>
                  <a:ext uri="{FF2B5EF4-FFF2-40B4-BE49-F238E27FC236}">
                    <a16:creationId xmlns:a16="http://schemas.microsoft.com/office/drawing/2014/main" id="{3DAEE7D2-1A24-BB17-11E3-8E2661CC3B15}"/>
                  </a:ext>
                </a:extLst>
              </p:cNvPr>
              <p:cNvSpPr/>
              <p:nvPr/>
            </p:nvSpPr>
            <p:spPr>
              <a:xfrm>
                <a:off x="5351820" y="1367324"/>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6" name="Flowchart: Connector 45">
                <a:extLst>
                  <a:ext uri="{FF2B5EF4-FFF2-40B4-BE49-F238E27FC236}">
                    <a16:creationId xmlns:a16="http://schemas.microsoft.com/office/drawing/2014/main" id="{73FEBFBC-B897-6A8D-4F70-607632C06D73}"/>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7" name="Flowchart: Connector 46">
                <a:extLst>
                  <a:ext uri="{FF2B5EF4-FFF2-40B4-BE49-F238E27FC236}">
                    <a16:creationId xmlns:a16="http://schemas.microsoft.com/office/drawing/2014/main" id="{5FF6F6E7-A6A6-4FE8-9560-AFC4BD2EDD1A}"/>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36" name="Flowchart: Connector 35">
              <a:extLst>
                <a:ext uri="{FF2B5EF4-FFF2-40B4-BE49-F238E27FC236}">
                  <a16:creationId xmlns:a16="http://schemas.microsoft.com/office/drawing/2014/main" id="{59C49418-0256-8AF2-6FC0-1684722CB1AF}"/>
                </a:ext>
              </a:extLst>
            </p:cNvPr>
            <p:cNvSpPr/>
            <p:nvPr/>
          </p:nvSpPr>
          <p:spPr>
            <a:xfrm>
              <a:off x="6407111" y="1403726"/>
              <a:ext cx="1511034" cy="1507948"/>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C</a:t>
              </a:r>
            </a:p>
          </p:txBody>
        </p:sp>
        <p:sp>
          <p:nvSpPr>
            <p:cNvPr id="37" name="Flowchart: Connector 36">
              <a:extLst>
                <a:ext uri="{FF2B5EF4-FFF2-40B4-BE49-F238E27FC236}">
                  <a16:creationId xmlns:a16="http://schemas.microsoft.com/office/drawing/2014/main" id="{012D5A59-8D02-6188-C0CA-F20F5D71C70C}"/>
                </a:ext>
              </a:extLst>
            </p:cNvPr>
            <p:cNvSpPr/>
            <p:nvPr/>
          </p:nvSpPr>
          <p:spPr>
            <a:xfrm>
              <a:off x="6438705" y="220459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8" name="Flowchart: Connector 37">
              <a:extLst>
                <a:ext uri="{FF2B5EF4-FFF2-40B4-BE49-F238E27FC236}">
                  <a16:creationId xmlns:a16="http://schemas.microsoft.com/office/drawing/2014/main" id="{36AB8FB6-45AC-32FA-D9ED-BFFEB76EF299}"/>
                </a:ext>
              </a:extLst>
            </p:cNvPr>
            <p:cNvSpPr/>
            <p:nvPr/>
          </p:nvSpPr>
          <p:spPr>
            <a:xfrm>
              <a:off x="6571231" y="2207191"/>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9" name="Flowchart: Connector 38">
              <a:extLst>
                <a:ext uri="{FF2B5EF4-FFF2-40B4-BE49-F238E27FC236}">
                  <a16:creationId xmlns:a16="http://schemas.microsoft.com/office/drawing/2014/main" id="{A5621537-513B-5C1A-11B1-2338D8118EA3}"/>
                </a:ext>
              </a:extLst>
            </p:cNvPr>
            <p:cNvSpPr/>
            <p:nvPr/>
          </p:nvSpPr>
          <p:spPr>
            <a:xfrm>
              <a:off x="7661058" y="2024525"/>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0" name="Flowchart: Connector 39">
              <a:extLst>
                <a:ext uri="{FF2B5EF4-FFF2-40B4-BE49-F238E27FC236}">
                  <a16:creationId xmlns:a16="http://schemas.microsoft.com/office/drawing/2014/main" id="{4E2200F3-9169-5A98-1410-DD1CF243E979}"/>
                </a:ext>
              </a:extLst>
            </p:cNvPr>
            <p:cNvSpPr/>
            <p:nvPr/>
          </p:nvSpPr>
          <p:spPr>
            <a:xfrm>
              <a:off x="7793584" y="202711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1" name="Flowchart: Connector 40">
              <a:extLst>
                <a:ext uri="{FF2B5EF4-FFF2-40B4-BE49-F238E27FC236}">
                  <a16:creationId xmlns:a16="http://schemas.microsoft.com/office/drawing/2014/main" id="{60B007CC-5E87-FAF7-2994-3D440B9E40EA}"/>
                </a:ext>
              </a:extLst>
            </p:cNvPr>
            <p:cNvSpPr/>
            <p:nvPr/>
          </p:nvSpPr>
          <p:spPr>
            <a:xfrm>
              <a:off x="7659597" y="2199762"/>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2" name="Flowchart: Connector 41">
              <a:extLst>
                <a:ext uri="{FF2B5EF4-FFF2-40B4-BE49-F238E27FC236}">
                  <a16:creationId xmlns:a16="http://schemas.microsoft.com/office/drawing/2014/main" id="{E0A7C91E-DF5E-96DA-16F4-7131B4E99F8D}"/>
                </a:ext>
              </a:extLst>
            </p:cNvPr>
            <p:cNvSpPr/>
            <p:nvPr/>
          </p:nvSpPr>
          <p:spPr>
            <a:xfrm>
              <a:off x="7792123" y="2202355"/>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aphicFrame>
        <p:nvGraphicFramePr>
          <p:cNvPr id="3" name="Table 3">
            <a:extLst>
              <a:ext uri="{FF2B5EF4-FFF2-40B4-BE49-F238E27FC236}">
                <a16:creationId xmlns:a16="http://schemas.microsoft.com/office/drawing/2014/main" id="{A46B7E98-ACD1-FEEB-9652-4F779604BF9C}"/>
              </a:ext>
            </a:extLst>
          </p:cNvPr>
          <p:cNvGraphicFramePr>
            <a:graphicFrameLocks noGrp="1"/>
          </p:cNvGraphicFramePr>
          <p:nvPr>
            <p:extLst>
              <p:ext uri="{D42A27DB-BD31-4B8C-83A1-F6EECF244321}">
                <p14:modId xmlns:p14="http://schemas.microsoft.com/office/powerpoint/2010/main" val="3978270387"/>
              </p:ext>
            </p:extLst>
          </p:nvPr>
        </p:nvGraphicFramePr>
        <p:xfrm>
          <a:off x="3030093" y="719666"/>
          <a:ext cx="8536598" cy="5686980"/>
        </p:xfrm>
        <a:graphic>
          <a:graphicData uri="http://schemas.openxmlformats.org/drawingml/2006/table">
            <a:tbl>
              <a:tblPr firstRow="1" bandRow="1">
                <a:tableStyleId>{F5AB1C69-6EDB-4FF4-983F-18BD219EF322}</a:tableStyleId>
              </a:tblPr>
              <a:tblGrid>
                <a:gridCol w="1219514">
                  <a:extLst>
                    <a:ext uri="{9D8B030D-6E8A-4147-A177-3AD203B41FA5}">
                      <a16:colId xmlns:a16="http://schemas.microsoft.com/office/drawing/2014/main" val="1483401234"/>
                    </a:ext>
                  </a:extLst>
                </a:gridCol>
                <a:gridCol w="1219514">
                  <a:extLst>
                    <a:ext uri="{9D8B030D-6E8A-4147-A177-3AD203B41FA5}">
                      <a16:colId xmlns:a16="http://schemas.microsoft.com/office/drawing/2014/main" val="2152085460"/>
                    </a:ext>
                  </a:extLst>
                </a:gridCol>
                <a:gridCol w="1219514">
                  <a:extLst>
                    <a:ext uri="{9D8B030D-6E8A-4147-A177-3AD203B41FA5}">
                      <a16:colId xmlns:a16="http://schemas.microsoft.com/office/drawing/2014/main" val="117959671"/>
                    </a:ext>
                  </a:extLst>
                </a:gridCol>
                <a:gridCol w="1219514">
                  <a:extLst>
                    <a:ext uri="{9D8B030D-6E8A-4147-A177-3AD203B41FA5}">
                      <a16:colId xmlns:a16="http://schemas.microsoft.com/office/drawing/2014/main" val="945463560"/>
                    </a:ext>
                  </a:extLst>
                </a:gridCol>
                <a:gridCol w="1219514">
                  <a:extLst>
                    <a:ext uri="{9D8B030D-6E8A-4147-A177-3AD203B41FA5}">
                      <a16:colId xmlns:a16="http://schemas.microsoft.com/office/drawing/2014/main" val="2326094589"/>
                    </a:ext>
                  </a:extLst>
                </a:gridCol>
                <a:gridCol w="1307809">
                  <a:extLst>
                    <a:ext uri="{9D8B030D-6E8A-4147-A177-3AD203B41FA5}">
                      <a16:colId xmlns:a16="http://schemas.microsoft.com/office/drawing/2014/main" val="527276706"/>
                    </a:ext>
                  </a:extLst>
                </a:gridCol>
                <a:gridCol w="1131219">
                  <a:extLst>
                    <a:ext uri="{9D8B030D-6E8A-4147-A177-3AD203B41FA5}">
                      <a16:colId xmlns:a16="http://schemas.microsoft.com/office/drawing/2014/main" val="1647654685"/>
                    </a:ext>
                  </a:extLst>
                </a:gridCol>
              </a:tblGrid>
              <a:tr h="795430">
                <a:tc>
                  <a:txBody>
                    <a:bodyPr/>
                    <a:lstStyle/>
                    <a:p>
                      <a:pPr algn="ctr"/>
                      <a:r>
                        <a:rPr lang="vi-VN" sz="1800" dirty="0">
                          <a:latin typeface="Times New Roman" panose="02020603050405020304" pitchFamily="18" charset="0"/>
                          <a:cs typeface="Times New Roman" panose="02020603050405020304" pitchFamily="18" charset="0"/>
                        </a:rPr>
                        <a:t>Chất</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Nguyên tố</a:t>
                      </a:r>
                      <a:endParaRPr lang="en-US" sz="1800" dirty="0">
                        <a:latin typeface="Times New Roman" panose="02020603050405020304" pitchFamily="18" charset="0"/>
                        <a:cs typeface="Times New Roman" panose="02020603050405020304" pitchFamily="18" charset="0"/>
                      </a:endParaRPr>
                    </a:p>
                    <a:p>
                      <a:pPr algn="ctr"/>
                      <a:r>
                        <a:rPr lang="en-US" sz="1800" dirty="0">
                          <a:latin typeface="Times New Roman" panose="02020603050405020304" pitchFamily="18" charset="0"/>
                          <a:cs typeface="Times New Roman" panose="02020603050405020304" pitchFamily="18" charset="0"/>
                        </a:rPr>
                        <a:t>(1)</a:t>
                      </a:r>
                    </a:p>
                  </a:txBody>
                  <a:tcPr/>
                </a:tc>
                <a:tc>
                  <a:txBody>
                    <a:bodyPr/>
                    <a:lstStyle/>
                    <a:p>
                      <a:pPr algn="ctr"/>
                      <a:r>
                        <a:rPr lang="vi-VN" sz="1800" dirty="0">
                          <a:latin typeface="Times New Roman" panose="02020603050405020304" pitchFamily="18" charset="0"/>
                          <a:cs typeface="Times New Roman" panose="02020603050405020304" pitchFamily="18" charset="0"/>
                        </a:rPr>
                        <a:t>Hóa trị</a:t>
                      </a:r>
                      <a:endParaRPr lang="en-US" sz="1800" dirty="0">
                        <a:latin typeface="Times New Roman" panose="02020603050405020304" pitchFamily="18" charset="0"/>
                        <a:cs typeface="Times New Roman" panose="02020603050405020304" pitchFamily="18" charset="0"/>
                      </a:endParaRPr>
                    </a:p>
                    <a:p>
                      <a:pPr algn="ctr"/>
                      <a:r>
                        <a:rPr lang="en-US" sz="1800" dirty="0">
                          <a:latin typeface="Times New Roman" panose="02020603050405020304" pitchFamily="18" charset="0"/>
                          <a:cs typeface="Times New Roman" panose="02020603050405020304" pitchFamily="18" charset="0"/>
                        </a:rPr>
                        <a:t>(2)</a:t>
                      </a:r>
                    </a:p>
                  </a:txBody>
                  <a:tcPr/>
                </a:tc>
                <a:tc>
                  <a:txBody>
                    <a:bodyPr/>
                    <a:lstStyle/>
                    <a:p>
                      <a:pPr algn="ctr"/>
                      <a:r>
                        <a:rPr lang="vi-VN" sz="1800" dirty="0">
                          <a:latin typeface="Times New Roman" panose="02020603050405020304" pitchFamily="18" charset="0"/>
                          <a:cs typeface="Times New Roman" panose="02020603050405020304" pitchFamily="18" charset="0"/>
                        </a:rPr>
                        <a:t>Số nguyên tử </a:t>
                      </a:r>
                      <a:r>
                        <a:rPr lang="en-US" sz="1800" dirty="0">
                          <a:latin typeface="Times New Roman" panose="02020603050405020304" pitchFamily="18" charset="0"/>
                          <a:cs typeface="Times New Roman" panose="02020603050405020304" pitchFamily="18" charset="0"/>
                        </a:rPr>
                        <a:t>(3)</a:t>
                      </a:r>
                    </a:p>
                  </a:txBody>
                  <a:tcPr/>
                </a:tc>
                <a:tc>
                  <a:txBody>
                    <a:bodyPr/>
                    <a:lstStyle/>
                    <a:p>
                      <a:pPr algn="ctr"/>
                      <a:r>
                        <a:rPr lang="vi-VN" sz="1800" dirty="0">
                          <a:latin typeface="Times New Roman" panose="02020603050405020304" pitchFamily="18" charset="0"/>
                          <a:cs typeface="Times New Roman" panose="02020603050405020304" pitchFamily="18" charset="0"/>
                        </a:rPr>
                        <a:t>Tích hóa trị và số nguyên tử</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Nhận xét</a:t>
                      </a:r>
                      <a:endParaRPr lang="en-US" sz="1800" dirty="0">
                        <a:latin typeface="Times New Roman" panose="02020603050405020304" pitchFamily="18" charset="0"/>
                        <a:cs typeface="Times New Roman" panose="02020603050405020304" pitchFamily="18" charset="0"/>
                      </a:endParaRPr>
                    </a:p>
                    <a:p>
                      <a:pPr algn="ctr"/>
                      <a:r>
                        <a:rPr lang="en-US" sz="1800" dirty="0">
                          <a:latin typeface="Times New Roman" panose="02020603050405020304" pitchFamily="18" charset="0"/>
                          <a:cs typeface="Times New Roman" panose="02020603050405020304" pitchFamily="18" charset="0"/>
                        </a:rPr>
                        <a:t>(5)</a:t>
                      </a:r>
                    </a:p>
                  </a:txBody>
                  <a:tcPr/>
                </a:tc>
                <a:tc>
                  <a:txBody>
                    <a:bodyPr/>
                    <a:lstStyle/>
                    <a:p>
                      <a:pPr algn="ctr"/>
                      <a:r>
                        <a:rPr lang="en-US" dirty="0">
                          <a:latin typeface="Times New Roman" panose="02020603050405020304" pitchFamily="18" charset="0"/>
                          <a:cs typeface="Times New Roman" panose="02020603050405020304" pitchFamily="18" charset="0"/>
                        </a:rPr>
                        <a:t>CTHH</a:t>
                      </a:r>
                    </a:p>
                    <a:p>
                      <a:pPr algn="ctr"/>
                      <a:r>
                        <a:rPr lang="en-US" dirty="0">
                          <a:latin typeface="Times New Roman" panose="02020603050405020304" pitchFamily="18" charset="0"/>
                          <a:cs typeface="Times New Roman" panose="02020603050405020304" pitchFamily="18" charset="0"/>
                        </a:rPr>
                        <a:t>(6)</a:t>
                      </a:r>
                    </a:p>
                  </a:txBody>
                  <a:tcPr/>
                </a:tc>
                <a:extLst>
                  <a:ext uri="{0D108BD9-81ED-4DB2-BD59-A6C34878D82A}">
                    <a16:rowId xmlns:a16="http://schemas.microsoft.com/office/drawing/2014/main" val="4291531574"/>
                  </a:ext>
                </a:extLst>
              </a:tr>
              <a:tr h="795430">
                <a:tc rowSpan="2">
                  <a:txBody>
                    <a:bodyPr/>
                    <a:lstStyle/>
                    <a:p>
                      <a:pPr algn="ctr"/>
                      <a:endParaRPr lang="vi-VN" sz="1800" dirty="0">
                        <a:latin typeface="Times New Roman" panose="02020603050405020304" pitchFamily="18" charset="0"/>
                        <a:cs typeface="Times New Roman" panose="02020603050405020304" pitchFamily="18" charset="0"/>
                      </a:endParaRPr>
                    </a:p>
                    <a:p>
                      <a:pPr algn="ctr"/>
                      <a:r>
                        <a:rPr lang="vi-VN" sz="1800" dirty="0">
                          <a:latin typeface="Times New Roman" panose="02020603050405020304" pitchFamily="18" charset="0"/>
                          <a:cs typeface="Times New Roman" panose="02020603050405020304" pitchFamily="18" charset="0"/>
                        </a:rPr>
                        <a:t>Nước</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H</a:t>
                      </a:r>
                    </a:p>
                  </a:txBody>
                  <a:tcPr/>
                </a:tc>
                <a:tc>
                  <a:txBody>
                    <a:bodyPr/>
                    <a:lstStyle/>
                    <a:p>
                      <a:pPr algn="ctr"/>
                      <a:r>
                        <a:rPr lang="en-US" sz="1800" dirty="0">
                          <a:latin typeface="Times New Roman" panose="02020603050405020304" pitchFamily="18" charset="0"/>
                          <a:cs typeface="Times New Roman" panose="02020603050405020304" pitchFamily="18" charset="0"/>
                        </a:rPr>
                        <a:t>I</a:t>
                      </a:r>
                    </a:p>
                  </a:txBody>
                  <a:tcPr/>
                </a:tc>
                <a:tc>
                  <a:txBody>
                    <a:bodyPr/>
                    <a:lstStyle/>
                    <a:p>
                      <a:pPr algn="ctr"/>
                      <a:r>
                        <a:rPr lang="en-US" sz="1800" dirty="0">
                          <a:latin typeface="Times New Roman" panose="02020603050405020304" pitchFamily="18" charset="0"/>
                          <a:cs typeface="Times New Roman" panose="02020603050405020304" pitchFamily="18" charset="0"/>
                        </a:rPr>
                        <a:t>2</a:t>
                      </a:r>
                    </a:p>
                  </a:txBody>
                  <a:tcPr/>
                </a:tc>
                <a:tc>
                  <a:txBody>
                    <a:bodyPr/>
                    <a:lstStyle/>
                    <a:p>
                      <a:pPr algn="ctr"/>
                      <a:r>
                        <a:rPr lang="en-US" sz="1800" dirty="0">
                          <a:latin typeface="Times New Roman" panose="02020603050405020304" pitchFamily="18" charset="0"/>
                          <a:cs typeface="Times New Roman" panose="02020603050405020304" pitchFamily="18" charset="0"/>
                        </a:rPr>
                        <a:t>I.2</a:t>
                      </a:r>
                    </a:p>
                  </a:txBody>
                  <a:tcPr/>
                </a:tc>
                <a:tc rowSpan="2">
                  <a:txBody>
                    <a:bodyPr/>
                    <a:lstStyle/>
                    <a:p>
                      <a:pPr algn="ct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nhau</a:t>
                      </a:r>
                      <a:endParaRPr lang="en-US" sz="1800" dirty="0">
                        <a:latin typeface="Times New Roman" panose="02020603050405020304" pitchFamily="18" charset="0"/>
                        <a:cs typeface="Times New Roman" panose="02020603050405020304" pitchFamily="18" charset="0"/>
                      </a:endParaRPr>
                    </a:p>
                  </a:txBody>
                  <a:tcPr/>
                </a:tc>
                <a:tc rowSpan="2">
                  <a:txBody>
                    <a:bodyPr/>
                    <a:lstStyle/>
                    <a:p>
                      <a:pPr algn="ctr"/>
                      <a:r>
                        <a:rPr lang="en-US" dirty="0">
                          <a:latin typeface="Times New Roman" panose="02020603050405020304" pitchFamily="18" charset="0"/>
                          <a:cs typeface="Times New Roman" panose="02020603050405020304" pitchFamily="18" charset="0"/>
                        </a:rPr>
                        <a:t>H2O</a:t>
                      </a:r>
                    </a:p>
                  </a:txBody>
                  <a:tcPr/>
                </a:tc>
                <a:extLst>
                  <a:ext uri="{0D108BD9-81ED-4DB2-BD59-A6C34878D82A}">
                    <a16:rowId xmlns:a16="http://schemas.microsoft.com/office/drawing/2014/main" val="588997555"/>
                  </a:ext>
                </a:extLst>
              </a:tr>
              <a:tr h="795430">
                <a:tc vMerge="1">
                  <a:txBody>
                    <a:bodyPr/>
                    <a:lstStyle/>
                    <a:p>
                      <a:endParaRPr lang="en-US" dirty="0"/>
                    </a:p>
                  </a:txBody>
                  <a:tcPr/>
                </a:tc>
                <a:tc>
                  <a:txBody>
                    <a:bodyPr/>
                    <a:lstStyle/>
                    <a:p>
                      <a:pPr algn="ctr"/>
                      <a:r>
                        <a:rPr lang="en-US" sz="1800" dirty="0">
                          <a:latin typeface="Times New Roman" panose="02020603050405020304" pitchFamily="18" charset="0"/>
                          <a:cs typeface="Times New Roman" panose="02020603050405020304" pitchFamily="18" charset="0"/>
                        </a:rPr>
                        <a:t>O</a:t>
                      </a:r>
                    </a:p>
                  </a:txBody>
                  <a:tcPr/>
                </a:tc>
                <a:tc>
                  <a:txBody>
                    <a:bodyPr/>
                    <a:lstStyle/>
                    <a:p>
                      <a:pPr algn="ctr"/>
                      <a:r>
                        <a:rPr lang="en-US" sz="1800" dirty="0">
                          <a:latin typeface="Times New Roman" panose="02020603050405020304" pitchFamily="18" charset="0"/>
                          <a:cs typeface="Times New Roman" panose="02020603050405020304" pitchFamily="18" charset="0"/>
                        </a:rPr>
                        <a:t>II</a:t>
                      </a:r>
                    </a:p>
                  </a:txBody>
                  <a:tcPr/>
                </a:tc>
                <a:tc>
                  <a:txBody>
                    <a:bodyPr/>
                    <a:lstStyle/>
                    <a:p>
                      <a:pPr algn="ctr"/>
                      <a:r>
                        <a:rPr lang="en-US" sz="1800" dirty="0">
                          <a:latin typeface="Times New Roman" panose="02020603050405020304" pitchFamily="18" charset="0"/>
                          <a:cs typeface="Times New Roman" panose="02020603050405020304" pitchFamily="18" charset="0"/>
                        </a:rPr>
                        <a:t>1</a:t>
                      </a:r>
                    </a:p>
                  </a:txBody>
                  <a:tcPr/>
                </a:tc>
                <a:tc>
                  <a:txBody>
                    <a:bodyPr/>
                    <a:lstStyle/>
                    <a:p>
                      <a:pPr algn="ctr"/>
                      <a:r>
                        <a:rPr lang="en-US" sz="1800" dirty="0">
                          <a:latin typeface="Times New Roman" panose="02020603050405020304" pitchFamily="18" charset="0"/>
                          <a:cs typeface="Times New Roman" panose="02020603050405020304" pitchFamily="18" charset="0"/>
                        </a:rPr>
                        <a:t>II.1</a:t>
                      </a:r>
                    </a:p>
                  </a:txBody>
                  <a:tcPr/>
                </a:tc>
                <a:tc vMerge="1">
                  <a:txBody>
                    <a:bodyPr/>
                    <a:lstStyle/>
                    <a:p>
                      <a:pPr algn="ctr"/>
                      <a:endParaRPr lang="en-US" sz="1800" dirty="0">
                        <a:latin typeface="Times New Roman" panose="02020603050405020304" pitchFamily="18"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val="477774686"/>
                  </a:ext>
                </a:extLst>
              </a:tr>
              <a:tr h="795430">
                <a:tc rowSpan="2">
                  <a:txBody>
                    <a:bodyPr/>
                    <a:lstStyle/>
                    <a:p>
                      <a:pPr algn="ctr"/>
                      <a:endParaRPr lang="vi-VN" sz="1800" dirty="0">
                        <a:latin typeface="Times New Roman" panose="02020603050405020304" pitchFamily="18" charset="0"/>
                        <a:cs typeface="Times New Roman" panose="02020603050405020304" pitchFamily="18" charset="0"/>
                      </a:endParaRPr>
                    </a:p>
                    <a:p>
                      <a:pPr algn="ctr"/>
                      <a:r>
                        <a:rPr lang="vi-VN" sz="1800" dirty="0">
                          <a:latin typeface="Times New Roman" panose="02020603050405020304" pitchFamily="18" charset="0"/>
                          <a:cs typeface="Times New Roman" panose="02020603050405020304" pitchFamily="18" charset="0"/>
                        </a:rPr>
                        <a:t>Khí Carbonic</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C</a:t>
                      </a:r>
                    </a:p>
                  </a:txBody>
                  <a:tcPr/>
                </a:tc>
                <a:tc>
                  <a:txBody>
                    <a:bodyPr/>
                    <a:lstStyle/>
                    <a:p>
                      <a:pPr algn="ctr"/>
                      <a:r>
                        <a:rPr lang="en-US" sz="1800" dirty="0">
                          <a:latin typeface="Times New Roman" panose="02020603050405020304" pitchFamily="18" charset="0"/>
                          <a:cs typeface="Times New Roman" panose="02020603050405020304" pitchFamily="18" charset="0"/>
                        </a:rPr>
                        <a:t>IV</a:t>
                      </a:r>
                    </a:p>
                  </a:txBody>
                  <a:tcPr/>
                </a:tc>
                <a:tc>
                  <a:txBody>
                    <a:bodyPr/>
                    <a:lstStyle/>
                    <a:p>
                      <a:pPr algn="ctr"/>
                      <a:r>
                        <a:rPr lang="en-US" sz="1800" dirty="0">
                          <a:latin typeface="Times New Roman" panose="02020603050405020304" pitchFamily="18" charset="0"/>
                          <a:cs typeface="Times New Roman" panose="02020603050405020304" pitchFamily="18" charset="0"/>
                        </a:rPr>
                        <a:t>1</a:t>
                      </a:r>
                    </a:p>
                  </a:txBody>
                  <a:tcPr/>
                </a:tc>
                <a:tc>
                  <a:txBody>
                    <a:bodyPr/>
                    <a:lstStyle/>
                    <a:p>
                      <a:pPr algn="ctr"/>
                      <a:r>
                        <a:rPr lang="en-US" sz="1800" dirty="0">
                          <a:latin typeface="Times New Roman" panose="02020603050405020304" pitchFamily="18" charset="0"/>
                          <a:cs typeface="Times New Roman" panose="02020603050405020304" pitchFamily="18" charset="0"/>
                        </a:rPr>
                        <a:t>IV.1</a:t>
                      </a: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nhau</a:t>
                      </a: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txBody>
                  <a:tcPr/>
                </a:tc>
                <a:tc rowSpan="2">
                  <a:txBody>
                    <a:bodyPr/>
                    <a:lstStyle/>
                    <a:p>
                      <a:pPr algn="ctr"/>
                      <a:r>
                        <a:rPr lang="en-US" dirty="0">
                          <a:latin typeface="Times New Roman" panose="02020603050405020304" pitchFamily="18" charset="0"/>
                          <a:cs typeface="Times New Roman" panose="02020603050405020304" pitchFamily="18" charset="0"/>
                        </a:rPr>
                        <a:t>CO2</a:t>
                      </a:r>
                    </a:p>
                  </a:txBody>
                  <a:tcPr/>
                </a:tc>
                <a:extLst>
                  <a:ext uri="{0D108BD9-81ED-4DB2-BD59-A6C34878D82A}">
                    <a16:rowId xmlns:a16="http://schemas.microsoft.com/office/drawing/2014/main" val="2866058610"/>
                  </a:ext>
                </a:extLst>
              </a:tr>
              <a:tr h="795430">
                <a:tc vMerge="1">
                  <a:txBody>
                    <a:bodyPr/>
                    <a:lstStyle/>
                    <a:p>
                      <a:endParaRPr lang="en-US" dirty="0"/>
                    </a:p>
                  </a:txBody>
                  <a:tcPr/>
                </a:tc>
                <a:tc>
                  <a:txBody>
                    <a:bodyPr/>
                    <a:lstStyle/>
                    <a:p>
                      <a:pPr algn="ctr"/>
                      <a:r>
                        <a:rPr lang="en-US" sz="1800" dirty="0">
                          <a:latin typeface="Times New Roman" panose="02020603050405020304" pitchFamily="18" charset="0"/>
                          <a:cs typeface="Times New Roman" panose="02020603050405020304" pitchFamily="18" charset="0"/>
                        </a:rPr>
                        <a:t>O</a:t>
                      </a:r>
                    </a:p>
                  </a:txBody>
                  <a:tcPr/>
                </a:tc>
                <a:tc>
                  <a:txBody>
                    <a:bodyPr/>
                    <a:lstStyle/>
                    <a:p>
                      <a:pPr algn="ctr"/>
                      <a:r>
                        <a:rPr lang="en-US" sz="1800" dirty="0">
                          <a:latin typeface="Times New Roman" panose="02020603050405020304" pitchFamily="18" charset="0"/>
                          <a:cs typeface="Times New Roman" panose="02020603050405020304" pitchFamily="18" charset="0"/>
                        </a:rPr>
                        <a:t>II</a:t>
                      </a:r>
                    </a:p>
                  </a:txBody>
                  <a:tcPr/>
                </a:tc>
                <a:tc>
                  <a:txBody>
                    <a:bodyPr/>
                    <a:lstStyle/>
                    <a:p>
                      <a:pPr algn="ctr"/>
                      <a:r>
                        <a:rPr lang="en-US" sz="1800" dirty="0">
                          <a:latin typeface="Times New Roman" panose="02020603050405020304" pitchFamily="18" charset="0"/>
                          <a:cs typeface="Times New Roman" panose="02020603050405020304" pitchFamily="18" charset="0"/>
                        </a:rPr>
                        <a:t>2</a:t>
                      </a:r>
                    </a:p>
                  </a:txBody>
                  <a:tcPr/>
                </a:tc>
                <a:tc>
                  <a:txBody>
                    <a:bodyPr/>
                    <a:lstStyle/>
                    <a:p>
                      <a:pPr algn="ctr"/>
                      <a:r>
                        <a:rPr lang="en-US" sz="1800" dirty="0">
                          <a:latin typeface="Times New Roman" panose="02020603050405020304" pitchFamily="18" charset="0"/>
                          <a:cs typeface="Times New Roman" panose="02020603050405020304" pitchFamily="18" charset="0"/>
                        </a:rPr>
                        <a:t>II.2</a:t>
                      </a:r>
                    </a:p>
                  </a:txBody>
                  <a:tcPr/>
                </a:tc>
                <a:tc vMerge="1">
                  <a:txBody>
                    <a:bodyPr/>
                    <a:lstStyle/>
                    <a:p>
                      <a:pPr algn="ctr"/>
                      <a:endParaRPr lang="en-US" sz="1800" dirty="0">
                        <a:latin typeface="Times New Roman" panose="02020603050405020304" pitchFamily="18"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val="1002558321"/>
                  </a:ext>
                </a:extLst>
              </a:tr>
              <a:tr h="795430">
                <a:tc rowSpan="2">
                  <a:txBody>
                    <a:bodyPr/>
                    <a:lstStyle/>
                    <a:p>
                      <a:pPr algn="ctr"/>
                      <a:endParaRPr lang="vi-VN" sz="1800" dirty="0">
                        <a:latin typeface="Times New Roman" panose="02020603050405020304" pitchFamily="18" charset="0"/>
                        <a:cs typeface="Times New Roman" panose="02020603050405020304" pitchFamily="18" charset="0"/>
                      </a:endParaRPr>
                    </a:p>
                    <a:p>
                      <a:pPr algn="ctr"/>
                      <a:r>
                        <a:rPr lang="vi-VN" sz="1800" dirty="0">
                          <a:latin typeface="Times New Roman" panose="02020603050405020304" pitchFamily="18" charset="0"/>
                          <a:cs typeface="Times New Roman" panose="02020603050405020304" pitchFamily="18" charset="0"/>
                        </a:rPr>
                        <a:t>Khí Ammonia</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sz="1800" dirty="0">
                          <a:latin typeface="Times New Roman" panose="02020603050405020304" pitchFamily="18" charset="0"/>
                          <a:cs typeface="Times New Roman" panose="02020603050405020304" pitchFamily="18" charset="0"/>
                        </a:rPr>
                        <a:t>N</a:t>
                      </a:r>
                    </a:p>
                  </a:txBody>
                  <a:tcPr/>
                </a:tc>
                <a:tc>
                  <a:txBody>
                    <a:bodyPr/>
                    <a:lstStyle/>
                    <a:p>
                      <a:pPr algn="ctr"/>
                      <a:r>
                        <a:rPr lang="en-US" sz="1800" dirty="0">
                          <a:latin typeface="Times New Roman" panose="02020603050405020304" pitchFamily="18" charset="0"/>
                          <a:cs typeface="Times New Roman" panose="02020603050405020304" pitchFamily="18" charset="0"/>
                        </a:rPr>
                        <a:t>III</a:t>
                      </a:r>
                    </a:p>
                  </a:txBody>
                  <a:tcPr/>
                </a:tc>
                <a:tc>
                  <a:txBody>
                    <a:bodyPr/>
                    <a:lstStyle/>
                    <a:p>
                      <a:pPr algn="ctr"/>
                      <a:r>
                        <a:rPr lang="en-US" sz="1800" dirty="0">
                          <a:latin typeface="Times New Roman" panose="02020603050405020304" pitchFamily="18" charset="0"/>
                          <a:cs typeface="Times New Roman" panose="02020603050405020304" pitchFamily="18" charset="0"/>
                        </a:rPr>
                        <a:t>1</a:t>
                      </a:r>
                    </a:p>
                  </a:txBody>
                  <a:tcPr/>
                </a:tc>
                <a:tc>
                  <a:txBody>
                    <a:bodyPr/>
                    <a:lstStyle/>
                    <a:p>
                      <a:pPr algn="ctr"/>
                      <a:r>
                        <a:rPr lang="en-US" sz="1800" dirty="0">
                          <a:latin typeface="Times New Roman" panose="02020603050405020304" pitchFamily="18" charset="0"/>
                          <a:cs typeface="Times New Roman" panose="02020603050405020304" pitchFamily="18" charset="0"/>
                        </a:rPr>
                        <a:t>III.1</a:t>
                      </a: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err="1">
                          <a:latin typeface="Times New Roman" panose="02020603050405020304" pitchFamily="18" charset="0"/>
                          <a:cs typeface="Times New Roman" panose="02020603050405020304" pitchFamily="18" charset="0"/>
                        </a:rPr>
                        <a:t>Bằng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nhau</a:t>
                      </a:r>
                      <a:endParaRPr lang="en-US" sz="1800" dirty="0">
                        <a:latin typeface="Times New Roman" panose="02020603050405020304" pitchFamily="18" charset="0"/>
                        <a:cs typeface="Times New Roman" panose="02020603050405020304" pitchFamily="18" charset="0"/>
                      </a:endParaRPr>
                    </a:p>
                    <a:p>
                      <a:pPr algn="ctr"/>
                      <a:endParaRPr lang="en-US" sz="1800" dirty="0">
                        <a:latin typeface="Times New Roman" panose="02020603050405020304" pitchFamily="18" charset="0"/>
                        <a:cs typeface="Times New Roman" panose="02020603050405020304" pitchFamily="18" charset="0"/>
                      </a:endParaRPr>
                    </a:p>
                  </a:txBody>
                  <a:tcPr/>
                </a:tc>
                <a:tc rowSpan="2">
                  <a:txBody>
                    <a:bodyPr/>
                    <a:lstStyle/>
                    <a:p>
                      <a:pPr algn="ctr"/>
                      <a:r>
                        <a:rPr lang="en-US" dirty="0">
                          <a:latin typeface="Times New Roman" panose="02020603050405020304" pitchFamily="18" charset="0"/>
                          <a:cs typeface="Times New Roman" panose="02020603050405020304" pitchFamily="18" charset="0"/>
                        </a:rPr>
                        <a:t>NH3</a:t>
                      </a:r>
                    </a:p>
                  </a:txBody>
                  <a:tcPr/>
                </a:tc>
                <a:extLst>
                  <a:ext uri="{0D108BD9-81ED-4DB2-BD59-A6C34878D82A}">
                    <a16:rowId xmlns:a16="http://schemas.microsoft.com/office/drawing/2014/main" val="1977266145"/>
                  </a:ext>
                </a:extLst>
              </a:tr>
              <a:tr h="795430">
                <a:tc vMerge="1">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H</a:t>
                      </a:r>
                    </a:p>
                  </a:txBody>
                  <a:tcPr/>
                </a:tc>
                <a:tc>
                  <a:txBody>
                    <a:bodyPr/>
                    <a:lstStyle/>
                    <a:p>
                      <a:pPr algn="ctr"/>
                      <a:r>
                        <a:rPr lang="en-US" dirty="0">
                          <a:latin typeface="Times New Roman" panose="02020603050405020304" pitchFamily="18" charset="0"/>
                          <a:cs typeface="Times New Roman" panose="02020603050405020304" pitchFamily="18" charset="0"/>
                        </a:rPr>
                        <a:t>I</a:t>
                      </a:r>
                    </a:p>
                  </a:txBody>
                  <a:tcPr/>
                </a:tc>
                <a:tc>
                  <a:txBody>
                    <a:bodyPr/>
                    <a:lstStyle/>
                    <a:p>
                      <a:pPr algn="ctr"/>
                      <a:r>
                        <a:rPr lang="en-US" dirty="0">
                          <a:latin typeface="Times New Roman" panose="02020603050405020304" pitchFamily="18" charset="0"/>
                          <a:cs typeface="Times New Roman" panose="02020603050405020304" pitchFamily="18" charset="0"/>
                        </a:rPr>
                        <a:t>3</a:t>
                      </a:r>
                    </a:p>
                  </a:txBody>
                  <a:tcPr/>
                </a:tc>
                <a:tc>
                  <a:txBody>
                    <a:bodyPr/>
                    <a:lstStyle/>
                    <a:p>
                      <a:pPr algn="ctr"/>
                      <a:r>
                        <a:rPr lang="en-US" dirty="0">
                          <a:latin typeface="Times New Roman" panose="02020603050405020304" pitchFamily="18" charset="0"/>
                          <a:cs typeface="Times New Roman" panose="02020603050405020304" pitchFamily="18" charset="0"/>
                        </a:rPr>
                        <a:t>I.3</a:t>
                      </a:r>
                    </a:p>
                  </a:txBody>
                  <a:tcPr/>
                </a:tc>
                <a:tc vMerge="1">
                  <a:txBody>
                    <a:bodyPr/>
                    <a:lstStyle/>
                    <a:p>
                      <a:pPr algn="ctr"/>
                      <a:endParaRPr lang="en-US" dirty="0">
                        <a:latin typeface="Times New Roman" panose="02020603050405020304" pitchFamily="18" charset="0"/>
                        <a:cs typeface="Times New Roman" panose="02020603050405020304" pitchFamily="18" charset="0"/>
                      </a:endParaRPr>
                    </a:p>
                  </a:txBody>
                  <a:tcPr/>
                </a:tc>
                <a:tc vMerge="1">
                  <a:txBody>
                    <a:bodyPr/>
                    <a:lstStyle/>
                    <a:p>
                      <a:pPr algn="ct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40362725"/>
                  </a:ext>
                </a:extLst>
              </a:tr>
            </a:tbl>
          </a:graphicData>
        </a:graphic>
      </p:graphicFrame>
      <p:pic>
        <p:nvPicPr>
          <p:cNvPr id="2" name="Picture 1">
            <a:extLst>
              <a:ext uri="{FF2B5EF4-FFF2-40B4-BE49-F238E27FC236}">
                <a16:creationId xmlns:a16="http://schemas.microsoft.com/office/drawing/2014/main" id="{78B52053-C29B-1122-B90D-87AD6C631C3A}"/>
              </a:ext>
            </a:extLst>
          </p:cNvPr>
          <p:cNvPicPr>
            <a:picLocks noChangeAspect="1"/>
          </p:cNvPicPr>
          <p:nvPr/>
        </p:nvPicPr>
        <p:blipFill>
          <a:blip r:embed="rId2"/>
          <a:stretch>
            <a:fillRect/>
          </a:stretch>
        </p:blipFill>
        <p:spPr>
          <a:xfrm>
            <a:off x="746088" y="4433520"/>
            <a:ext cx="1929574" cy="1929574"/>
          </a:xfrm>
          <a:prstGeom prst="rect">
            <a:avLst/>
          </a:prstGeom>
        </p:spPr>
      </p:pic>
    </p:spTree>
    <p:extLst>
      <p:ext uri="{BB962C8B-B14F-4D97-AF65-F5344CB8AC3E}">
        <p14:creationId xmlns:p14="http://schemas.microsoft.com/office/powerpoint/2010/main" val="2884644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l="-761"/>
          <a:stretch/>
        </p:blipFill>
        <p:spPr>
          <a:xfrm flipH="1">
            <a:off x="455504" y="731668"/>
            <a:ext cx="3736911" cy="4527023"/>
          </a:xfrm>
          <a:prstGeom prst="rect">
            <a:avLst/>
          </a:prstGeom>
        </p:spPr>
      </p:pic>
      <p:sp>
        <p:nvSpPr>
          <p:cNvPr id="34" name="Rectangle: Diagonal Corners Rounded 33">
            <a:extLst>
              <a:ext uri="{FF2B5EF4-FFF2-40B4-BE49-F238E27FC236}">
                <a16:creationId xmlns:a16="http://schemas.microsoft.com/office/drawing/2014/main" id="{D5D1A4A5-A2A9-4896-90B4-7F292FE23590}"/>
              </a:ext>
            </a:extLst>
          </p:cNvPr>
          <p:cNvSpPr/>
          <p:nvPr/>
        </p:nvSpPr>
        <p:spPr>
          <a:xfrm>
            <a:off x="4192415" y="845372"/>
            <a:ext cx="7063191" cy="2772849"/>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altLang="zh-CN" sz="3200" dirty="0">
                <a:solidFill>
                  <a:schemeClr val="tx1"/>
                </a:solidFill>
                <a:latin typeface="Arial" panose="020B0604020202020204" pitchFamily="34" charset="0"/>
                <a:cs typeface="Arial" panose="020B0604020202020204" pitchFamily="34" charset="0"/>
                <a:sym typeface="+mn-lt"/>
              </a:rPr>
              <a:t>Khi các nguyên tử của 2 nguyên tố A, B liên kết với nhau, tích giữa </a:t>
            </a:r>
            <a:r>
              <a:rPr lang="vi-VN" altLang="zh-CN" sz="3200" dirty="0">
                <a:solidFill>
                  <a:srgbClr val="FF0000"/>
                </a:solidFill>
                <a:latin typeface="Arial" panose="020B0604020202020204" pitchFamily="34" charset="0"/>
                <a:cs typeface="Arial" panose="020B0604020202020204" pitchFamily="34" charset="0"/>
                <a:sym typeface="+mn-lt"/>
              </a:rPr>
              <a:t>hóa trị</a:t>
            </a:r>
            <a:r>
              <a:rPr lang="vi-VN" altLang="zh-CN" sz="3200" dirty="0">
                <a:solidFill>
                  <a:schemeClr val="tx1"/>
                </a:solidFill>
                <a:latin typeface="Arial" panose="020B0604020202020204" pitchFamily="34" charset="0"/>
                <a:cs typeface="Arial" panose="020B0604020202020204" pitchFamily="34" charset="0"/>
                <a:sym typeface="+mn-lt"/>
              </a:rPr>
              <a:t> và </a:t>
            </a:r>
            <a:r>
              <a:rPr lang="vi-VN" altLang="zh-CN" sz="3200" dirty="0">
                <a:solidFill>
                  <a:srgbClr val="FF0000"/>
                </a:solidFill>
                <a:latin typeface="Arial" panose="020B0604020202020204" pitchFamily="34" charset="0"/>
                <a:cs typeface="Arial" panose="020B0604020202020204" pitchFamily="34" charset="0"/>
                <a:sym typeface="+mn-lt"/>
              </a:rPr>
              <a:t>số nguyên tử </a:t>
            </a:r>
            <a:r>
              <a:rPr lang="vi-VN" altLang="zh-CN" sz="3200" dirty="0">
                <a:solidFill>
                  <a:schemeClr val="tx1"/>
                </a:solidFill>
                <a:latin typeface="Arial" panose="020B0604020202020204" pitchFamily="34" charset="0"/>
                <a:cs typeface="Arial" panose="020B0604020202020204" pitchFamily="34" charset="0"/>
                <a:sym typeface="+mn-lt"/>
              </a:rPr>
              <a:t>của A bằng tích giữa </a:t>
            </a:r>
            <a:r>
              <a:rPr lang="vi-VN" altLang="zh-CN" sz="3200" dirty="0">
                <a:solidFill>
                  <a:srgbClr val="FF0000"/>
                </a:solidFill>
                <a:latin typeface="Arial" panose="020B0604020202020204" pitchFamily="34" charset="0"/>
                <a:cs typeface="Arial" panose="020B0604020202020204" pitchFamily="34" charset="0"/>
                <a:sym typeface="+mn-lt"/>
              </a:rPr>
              <a:t>hóa trị </a:t>
            </a:r>
            <a:r>
              <a:rPr lang="vi-VN" altLang="zh-CN" sz="3200" dirty="0">
                <a:solidFill>
                  <a:schemeClr val="tx1"/>
                </a:solidFill>
                <a:latin typeface="Arial" panose="020B0604020202020204" pitchFamily="34" charset="0"/>
                <a:cs typeface="Arial" panose="020B0604020202020204" pitchFamily="34" charset="0"/>
                <a:sym typeface="+mn-lt"/>
              </a:rPr>
              <a:t>và </a:t>
            </a:r>
            <a:r>
              <a:rPr lang="vi-VN" altLang="zh-CN" sz="3200" dirty="0">
                <a:solidFill>
                  <a:srgbClr val="FF0000"/>
                </a:solidFill>
                <a:latin typeface="Arial" panose="020B0604020202020204" pitchFamily="34" charset="0"/>
                <a:cs typeface="Arial" panose="020B0604020202020204" pitchFamily="34" charset="0"/>
                <a:sym typeface="+mn-lt"/>
              </a:rPr>
              <a:t>số nguyên tử </a:t>
            </a:r>
            <a:r>
              <a:rPr lang="vi-VN" altLang="zh-CN" sz="3200" dirty="0">
                <a:solidFill>
                  <a:schemeClr val="tx1"/>
                </a:solidFill>
                <a:latin typeface="Arial" panose="020B0604020202020204" pitchFamily="34" charset="0"/>
                <a:cs typeface="Arial" panose="020B0604020202020204" pitchFamily="34" charset="0"/>
                <a:sym typeface="+mn-lt"/>
              </a:rPr>
              <a:t>của B. </a:t>
            </a:r>
            <a:endParaRPr lang="zh-CN" altLang="en-US" sz="3200" dirty="0">
              <a:solidFill>
                <a:schemeClr val="tx1"/>
              </a:solidFill>
              <a:latin typeface="Arial" panose="020B0604020202020204" pitchFamily="34" charset="0"/>
              <a:cs typeface="Arial" panose="020B0604020202020204" pitchFamily="34" charset="0"/>
              <a:sym typeface="+mn-lt"/>
            </a:endParaRPr>
          </a:p>
        </p:txBody>
      </p:sp>
      <p:pic>
        <p:nvPicPr>
          <p:cNvPr id="5" name="table">
            <a:extLst>
              <a:ext uri="{FF2B5EF4-FFF2-40B4-BE49-F238E27FC236}">
                <a16:creationId xmlns:a16="http://schemas.microsoft.com/office/drawing/2014/main" id="{EBDC04F9-C332-3E2B-D115-6CA47CA25FDD}"/>
              </a:ext>
            </a:extLst>
          </p:cNvPr>
          <p:cNvPicPr>
            <a:picLocks noChangeAspect="1"/>
          </p:cNvPicPr>
          <p:nvPr/>
        </p:nvPicPr>
        <p:blipFill>
          <a:blip r:embed="rId4"/>
          <a:stretch>
            <a:fillRect/>
          </a:stretch>
        </p:blipFill>
        <p:spPr>
          <a:xfrm>
            <a:off x="6287086" y="5304880"/>
            <a:ext cx="2463803" cy="1028699"/>
          </a:xfrm>
          <a:prstGeom prst="rect">
            <a:avLst/>
          </a:prstGeom>
        </p:spPr>
      </p:pic>
      <p:sp>
        <p:nvSpPr>
          <p:cNvPr id="6" name="TextBox 5">
            <a:extLst>
              <a:ext uri="{FF2B5EF4-FFF2-40B4-BE49-F238E27FC236}">
                <a16:creationId xmlns:a16="http://schemas.microsoft.com/office/drawing/2014/main" id="{C6DEF14C-1D6D-412F-99A3-740FC4CDBDE6}"/>
              </a:ext>
            </a:extLst>
          </p:cNvPr>
          <p:cNvSpPr txBox="1"/>
          <p:nvPr/>
        </p:nvSpPr>
        <p:spPr>
          <a:xfrm>
            <a:off x="3478490" y="5523223"/>
            <a:ext cx="2716000" cy="668645"/>
          </a:xfrm>
          <a:prstGeom prst="rect">
            <a:avLst/>
          </a:prstGeom>
          <a:noFill/>
        </p:spPr>
        <p:txBody>
          <a:bodyPr wrap="none" rtlCol="0">
            <a:spAutoFit/>
          </a:bodyPr>
          <a:lstStyle/>
          <a:p>
            <a:pPr algn="l">
              <a:lnSpc>
                <a:spcPct val="130000"/>
              </a:lnSpc>
            </a:pPr>
            <a:r>
              <a:rPr lang="vi-VN" sz="3200" dirty="0">
                <a:latin typeface="Times New Roman" panose="02020603050405020304" pitchFamily="18" charset="0"/>
                <a:cs typeface="Times New Roman" panose="02020603050405020304" pitchFamily="18" charset="0"/>
              </a:rPr>
              <a:t>Ta có biểu thức</a:t>
            </a:r>
            <a:endParaRPr lang="en-US" sz="32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FB0555A-645E-19E2-72AB-827E20B8EC07}"/>
              </a:ext>
            </a:extLst>
          </p:cNvPr>
          <p:cNvSpPr txBox="1"/>
          <p:nvPr/>
        </p:nvSpPr>
        <p:spPr>
          <a:xfrm>
            <a:off x="6096000" y="3831093"/>
            <a:ext cx="3090333" cy="1341521"/>
          </a:xfrm>
          <a:prstGeom prst="rect">
            <a:avLst/>
          </a:prstGeom>
          <a:noFill/>
        </p:spPr>
        <p:txBody>
          <a:bodyPr wrap="none" rtlCol="0">
            <a:spAutoFit/>
          </a:bodyPr>
          <a:lstStyle/>
          <a:p>
            <a:pPr algn="l">
              <a:lnSpc>
                <a:spcPct val="130000"/>
              </a:lnSpc>
            </a:pPr>
            <a:r>
              <a:rPr lang="en-US" sz="1600" dirty="0" err="1">
                <a:solidFill>
                  <a:srgbClr val="FF0000"/>
                </a:solidFill>
              </a:rPr>
              <a:t>Giả</a:t>
            </a:r>
            <a:r>
              <a:rPr lang="en-US" sz="1600" dirty="0">
                <a:solidFill>
                  <a:srgbClr val="FF0000"/>
                </a:solidFill>
              </a:rPr>
              <a:t> </a:t>
            </a:r>
            <a:r>
              <a:rPr lang="en-US" sz="1600" dirty="0" err="1">
                <a:solidFill>
                  <a:srgbClr val="FF0000"/>
                </a:solidFill>
              </a:rPr>
              <a:t>sử</a:t>
            </a:r>
            <a:r>
              <a:rPr lang="en-US" sz="1600" dirty="0">
                <a:solidFill>
                  <a:srgbClr val="FF0000"/>
                </a:solidFill>
              </a:rPr>
              <a:t> a lag </a:t>
            </a:r>
            <a:r>
              <a:rPr lang="en-US" sz="1600" dirty="0" err="1">
                <a:solidFill>
                  <a:srgbClr val="FF0000"/>
                </a:solidFill>
              </a:rPr>
              <a:t>hoá</a:t>
            </a:r>
            <a:r>
              <a:rPr lang="en-US" sz="1600" dirty="0">
                <a:solidFill>
                  <a:srgbClr val="FF0000"/>
                </a:solidFill>
              </a:rPr>
              <a:t> </a:t>
            </a:r>
            <a:r>
              <a:rPr lang="en-US" sz="1600" dirty="0" err="1">
                <a:solidFill>
                  <a:srgbClr val="FF0000"/>
                </a:solidFill>
              </a:rPr>
              <a:t>trị</a:t>
            </a:r>
            <a:r>
              <a:rPr lang="en-US" sz="1600" dirty="0">
                <a:solidFill>
                  <a:srgbClr val="FF0000"/>
                </a:solidFill>
              </a:rPr>
              <a:t> </a:t>
            </a:r>
            <a:r>
              <a:rPr lang="en-US" sz="1600" dirty="0" err="1">
                <a:solidFill>
                  <a:srgbClr val="FF0000"/>
                </a:solidFill>
              </a:rPr>
              <a:t>của</a:t>
            </a:r>
            <a:r>
              <a:rPr lang="en-US" sz="1600" dirty="0">
                <a:solidFill>
                  <a:srgbClr val="FF0000"/>
                </a:solidFill>
              </a:rPr>
              <a:t> A</a:t>
            </a:r>
          </a:p>
          <a:p>
            <a:pPr algn="l">
              <a:lnSpc>
                <a:spcPct val="130000"/>
              </a:lnSpc>
            </a:pPr>
            <a:r>
              <a:rPr lang="en-US" sz="1600" dirty="0">
                <a:solidFill>
                  <a:srgbClr val="FF0000"/>
                </a:solidFill>
              </a:rPr>
              <a:t>x </a:t>
            </a:r>
            <a:r>
              <a:rPr lang="en-US" sz="1600" dirty="0" err="1">
                <a:solidFill>
                  <a:srgbClr val="FF0000"/>
                </a:solidFill>
              </a:rPr>
              <a:t>là</a:t>
            </a:r>
            <a:r>
              <a:rPr lang="en-US" sz="1600" dirty="0">
                <a:solidFill>
                  <a:srgbClr val="FF0000"/>
                </a:solidFill>
              </a:rPr>
              <a:t> </a:t>
            </a:r>
            <a:r>
              <a:rPr lang="en-US" sz="1600" dirty="0" err="1">
                <a:solidFill>
                  <a:srgbClr val="FF0000"/>
                </a:solidFill>
              </a:rPr>
              <a:t>số</a:t>
            </a:r>
            <a:r>
              <a:rPr lang="en-US" sz="1600" dirty="0">
                <a:solidFill>
                  <a:srgbClr val="FF0000"/>
                </a:solidFill>
              </a:rPr>
              <a:t> </a:t>
            </a:r>
            <a:r>
              <a:rPr lang="en-US" sz="1600" dirty="0" err="1">
                <a:solidFill>
                  <a:srgbClr val="FF0000"/>
                </a:solidFill>
              </a:rPr>
              <a:t>nguyên</a:t>
            </a:r>
            <a:r>
              <a:rPr lang="en-US" sz="1600" dirty="0">
                <a:solidFill>
                  <a:srgbClr val="FF0000"/>
                </a:solidFill>
              </a:rPr>
              <a:t> </a:t>
            </a:r>
            <a:r>
              <a:rPr lang="en-US" sz="1600" dirty="0" err="1">
                <a:solidFill>
                  <a:srgbClr val="FF0000"/>
                </a:solidFill>
              </a:rPr>
              <a:t>tử</a:t>
            </a:r>
            <a:r>
              <a:rPr lang="en-US" sz="1600" dirty="0">
                <a:solidFill>
                  <a:srgbClr val="FF0000"/>
                </a:solidFill>
              </a:rPr>
              <a:t> </a:t>
            </a:r>
            <a:r>
              <a:rPr lang="en-US" sz="1600" dirty="0" err="1">
                <a:solidFill>
                  <a:srgbClr val="FF0000"/>
                </a:solidFill>
              </a:rPr>
              <a:t>nguyên</a:t>
            </a:r>
            <a:r>
              <a:rPr lang="en-US" sz="1600" dirty="0">
                <a:solidFill>
                  <a:srgbClr val="FF0000"/>
                </a:solidFill>
              </a:rPr>
              <a:t> </a:t>
            </a:r>
            <a:r>
              <a:rPr lang="en-US" sz="1600" dirty="0" err="1">
                <a:solidFill>
                  <a:srgbClr val="FF0000"/>
                </a:solidFill>
              </a:rPr>
              <a:t>tố</a:t>
            </a:r>
            <a:r>
              <a:rPr lang="en-US" sz="1600" dirty="0">
                <a:solidFill>
                  <a:srgbClr val="FF0000"/>
                </a:solidFill>
              </a:rPr>
              <a:t> A</a:t>
            </a:r>
          </a:p>
          <a:p>
            <a:pPr algn="l">
              <a:lnSpc>
                <a:spcPct val="130000"/>
              </a:lnSpc>
            </a:pPr>
            <a:r>
              <a:rPr lang="en-US" sz="1600" dirty="0">
                <a:solidFill>
                  <a:srgbClr val="FF0000"/>
                </a:solidFill>
              </a:rPr>
              <a:t>b </a:t>
            </a:r>
            <a:r>
              <a:rPr lang="en-US" sz="1600" dirty="0" err="1">
                <a:solidFill>
                  <a:srgbClr val="FF0000"/>
                </a:solidFill>
              </a:rPr>
              <a:t>là</a:t>
            </a:r>
            <a:r>
              <a:rPr lang="en-US" sz="1600" dirty="0">
                <a:solidFill>
                  <a:srgbClr val="FF0000"/>
                </a:solidFill>
              </a:rPr>
              <a:t> </a:t>
            </a:r>
            <a:r>
              <a:rPr lang="en-US" sz="1600" dirty="0" err="1">
                <a:solidFill>
                  <a:srgbClr val="FF0000"/>
                </a:solidFill>
              </a:rPr>
              <a:t>hoá</a:t>
            </a:r>
            <a:r>
              <a:rPr lang="en-US" sz="1600" dirty="0">
                <a:solidFill>
                  <a:srgbClr val="FF0000"/>
                </a:solidFill>
              </a:rPr>
              <a:t> </a:t>
            </a:r>
            <a:r>
              <a:rPr lang="en-US" sz="1600" dirty="0" err="1">
                <a:solidFill>
                  <a:srgbClr val="FF0000"/>
                </a:solidFill>
              </a:rPr>
              <a:t>trị</a:t>
            </a:r>
            <a:r>
              <a:rPr lang="en-US" sz="1600" dirty="0">
                <a:solidFill>
                  <a:srgbClr val="FF0000"/>
                </a:solidFill>
              </a:rPr>
              <a:t> </a:t>
            </a:r>
            <a:r>
              <a:rPr lang="en-US" sz="1600" dirty="0" err="1">
                <a:solidFill>
                  <a:srgbClr val="FF0000"/>
                </a:solidFill>
              </a:rPr>
              <a:t>của</a:t>
            </a:r>
            <a:r>
              <a:rPr lang="en-US" sz="1600" dirty="0">
                <a:solidFill>
                  <a:srgbClr val="FF0000"/>
                </a:solidFill>
              </a:rPr>
              <a:t> B</a:t>
            </a:r>
          </a:p>
          <a:p>
            <a:pPr algn="l">
              <a:lnSpc>
                <a:spcPct val="130000"/>
              </a:lnSpc>
            </a:pPr>
            <a:r>
              <a:rPr lang="en-US" sz="1600" dirty="0">
                <a:solidFill>
                  <a:srgbClr val="FF0000"/>
                </a:solidFill>
              </a:rPr>
              <a:t>Y la </a:t>
            </a:r>
            <a:r>
              <a:rPr lang="en-US" sz="1600" dirty="0" err="1">
                <a:solidFill>
                  <a:srgbClr val="FF0000"/>
                </a:solidFill>
              </a:rPr>
              <a:t>só</a:t>
            </a:r>
            <a:r>
              <a:rPr lang="en-US" sz="1600" dirty="0">
                <a:solidFill>
                  <a:srgbClr val="FF0000"/>
                </a:solidFill>
              </a:rPr>
              <a:t> </a:t>
            </a:r>
            <a:r>
              <a:rPr lang="en-US" sz="1600" dirty="0" err="1">
                <a:solidFill>
                  <a:srgbClr val="FF0000"/>
                </a:solidFill>
              </a:rPr>
              <a:t>nguyên</a:t>
            </a:r>
            <a:r>
              <a:rPr lang="en-US" sz="1600" dirty="0">
                <a:solidFill>
                  <a:srgbClr val="FF0000"/>
                </a:solidFill>
              </a:rPr>
              <a:t> </a:t>
            </a:r>
            <a:r>
              <a:rPr lang="en-US" sz="1600" dirty="0" err="1">
                <a:solidFill>
                  <a:srgbClr val="FF0000"/>
                </a:solidFill>
              </a:rPr>
              <a:t>tử</a:t>
            </a:r>
            <a:r>
              <a:rPr lang="en-US" sz="1600" dirty="0">
                <a:solidFill>
                  <a:srgbClr val="FF0000"/>
                </a:solidFill>
              </a:rPr>
              <a:t> </a:t>
            </a:r>
            <a:r>
              <a:rPr lang="en-US" sz="1600" dirty="0" err="1">
                <a:solidFill>
                  <a:srgbClr val="FF0000"/>
                </a:solidFill>
              </a:rPr>
              <a:t>nguyên</a:t>
            </a:r>
            <a:r>
              <a:rPr lang="en-US" sz="1600" dirty="0">
                <a:solidFill>
                  <a:srgbClr val="FF0000"/>
                </a:solidFill>
              </a:rPr>
              <a:t> </a:t>
            </a:r>
            <a:r>
              <a:rPr lang="en-US" sz="1600" dirty="0" err="1">
                <a:solidFill>
                  <a:srgbClr val="FF0000"/>
                </a:solidFill>
              </a:rPr>
              <a:t>tố</a:t>
            </a:r>
            <a:r>
              <a:rPr lang="en-US" sz="1600" dirty="0">
                <a:solidFill>
                  <a:srgbClr val="FF0000"/>
                </a:solidFill>
              </a:rPr>
              <a:t> B</a:t>
            </a:r>
          </a:p>
        </p:txBody>
      </p:sp>
    </p:spTree>
    <p:extLst>
      <p:ext uri="{BB962C8B-B14F-4D97-AF65-F5344CB8AC3E}">
        <p14:creationId xmlns:p14="http://schemas.microsoft.com/office/powerpoint/2010/main" val="19361561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47">
            <a:extLst>
              <a:ext uri="{FF2B5EF4-FFF2-40B4-BE49-F238E27FC236}">
                <a16:creationId xmlns:a16="http://schemas.microsoft.com/office/drawing/2014/main" id="{2BDE5A15-F072-4C8E-BACB-A5B9AF95E51C}"/>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40" name="TextBox 39">
            <a:extLst>
              <a:ext uri="{FF2B5EF4-FFF2-40B4-BE49-F238E27FC236}">
                <a16:creationId xmlns:a16="http://schemas.microsoft.com/office/drawing/2014/main" id="{9B2AB7E3-25B5-496A-8174-C4CD2670AF41}"/>
              </a:ext>
            </a:extLst>
          </p:cNvPr>
          <p:cNvSpPr txBox="1"/>
          <p:nvPr/>
        </p:nvSpPr>
        <p:spPr>
          <a:xfrm>
            <a:off x="3810539" y="646986"/>
            <a:ext cx="4570922"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2. Quy tắc hoá trị</a:t>
            </a:r>
          </a:p>
        </p:txBody>
      </p:sp>
      <p:sp>
        <p:nvSpPr>
          <p:cNvPr id="42" name="TextBox 41">
            <a:extLst>
              <a:ext uri="{FF2B5EF4-FFF2-40B4-BE49-F238E27FC236}">
                <a16:creationId xmlns:a16="http://schemas.microsoft.com/office/drawing/2014/main" id="{46EC0E77-9E17-40BB-A720-B239CEBAB049}"/>
              </a:ext>
            </a:extLst>
          </p:cNvPr>
          <p:cNvSpPr txBox="1"/>
          <p:nvPr/>
        </p:nvSpPr>
        <p:spPr>
          <a:xfrm>
            <a:off x="3264040" y="2291726"/>
            <a:ext cx="7736895" cy="2677656"/>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vi-VN" sz="2800" dirty="0">
                <a:solidFill>
                  <a:schemeClr val="tx1"/>
                </a:solidFill>
                <a:latin typeface="Arial" panose="020B0604020202020204" pitchFamily="34" charset="0"/>
                <a:cs typeface="Arial" panose="020B0604020202020204" pitchFamily="34" charset="0"/>
              </a:rPr>
              <a:t> Cát được sử dụng nhiều trong xây dựng và là nguyên liệu chính để sản xuất thủy tinh. Silicon oxide là thành phần chính của cát. Dựa vào hóa trị của các nguyên tố trong bảng 6.1 và quy tắc hóa trị , </a:t>
            </a:r>
            <a:r>
              <a:rPr lang="vi-VN" sz="2800" dirty="0">
                <a:solidFill>
                  <a:srgbClr val="333333"/>
                </a:solidFill>
                <a:latin typeface="Arial" panose="020B0604020202020204" pitchFamily="34" charset="0"/>
                <a:cs typeface="Arial" panose="020B0604020202020204" pitchFamily="34" charset="0"/>
              </a:rPr>
              <a:t>hãy cho biết mỗi nguyên tử Si có thể kết hợp được với bao nhiêu nguyên tử O.</a:t>
            </a:r>
            <a:endParaRPr lang="vi-VN" sz="2800" dirty="0">
              <a:solidFill>
                <a:schemeClr val="tx1"/>
              </a:solidFill>
              <a:latin typeface="Arial" panose="020B0604020202020204" pitchFamily="34" charset="0"/>
              <a:cs typeface="Arial" panose="020B0604020202020204" pitchFamily="34" charset="0"/>
            </a:endParaRPr>
          </a:p>
        </p:txBody>
      </p:sp>
      <p:pic>
        <p:nvPicPr>
          <p:cNvPr id="19" name="图片 1">
            <a:extLst>
              <a:ext uri="{FF2B5EF4-FFF2-40B4-BE49-F238E27FC236}">
                <a16:creationId xmlns:a16="http://schemas.microsoft.com/office/drawing/2014/main" id="{1A0FE63A-38DC-4B5F-86C7-9559FB76E4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299749" y="1586145"/>
            <a:ext cx="2562494" cy="4245011"/>
          </a:xfrm>
          <a:prstGeom prst="rect">
            <a:avLst/>
          </a:prstGeom>
        </p:spPr>
      </p:pic>
    </p:spTree>
    <p:extLst>
      <p:ext uri="{BB962C8B-B14F-4D97-AF65-F5344CB8AC3E}">
        <p14:creationId xmlns:p14="http://schemas.microsoft.com/office/powerpoint/2010/main" val="3544883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E725D-1E44-477F-AEF5-FBBFFACB2671}"/>
              </a:ext>
            </a:extLst>
          </p:cNvPr>
          <p:cNvSpPr txBox="1"/>
          <p:nvPr/>
        </p:nvSpPr>
        <p:spPr>
          <a:xfrm>
            <a:off x="4884039" y="40064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17" name="TextBox 16">
            <a:extLst>
              <a:ext uri="{FF2B5EF4-FFF2-40B4-BE49-F238E27FC236}">
                <a16:creationId xmlns:a16="http://schemas.microsoft.com/office/drawing/2014/main" id="{F31BD57A-DCD9-4FC1-9CEE-9AD8628B2A62}"/>
              </a:ext>
            </a:extLst>
          </p:cNvPr>
          <p:cNvSpPr txBox="1"/>
          <p:nvPr/>
        </p:nvSpPr>
        <p:spPr>
          <a:xfrm>
            <a:off x="914196" y="1334640"/>
            <a:ext cx="10789919" cy="2062103"/>
          </a:xfrm>
          <a:prstGeom prst="rect">
            <a:avLst/>
          </a:prstGeom>
          <a:noFill/>
        </p:spPr>
        <p:txBody>
          <a:bodyPr wrap="square">
            <a:spAutoFit/>
          </a:bodyPr>
          <a:lstStyle/>
          <a:p>
            <a:pPr algn="l" latinLnBrk="0"/>
            <a:endParaRPr lang="vi-VN" sz="3200" b="0" i="0" dirty="0">
              <a:solidFill>
                <a:srgbClr val="C00000"/>
              </a:solidFill>
              <a:effectLst/>
              <a:latin typeface="Arial" panose="020B0604020202020204" pitchFamily="34" charset="0"/>
              <a:cs typeface="Arial" panose="020B0604020202020204" pitchFamily="34" charset="0"/>
            </a:endParaRPr>
          </a:p>
          <a:p>
            <a:pPr algn="l" latinLnBrk="0"/>
            <a:r>
              <a:rPr lang="vi-VN" sz="3200" b="0" i="0" dirty="0">
                <a:solidFill>
                  <a:srgbClr val="333333"/>
                </a:solidFill>
                <a:effectLst/>
                <a:latin typeface="Arial" panose="020B0604020202020204" pitchFamily="34" charset="0"/>
                <a:cs typeface="Arial" panose="020B0604020202020204" pitchFamily="34" charset="0"/>
              </a:rPr>
              <a:t>- Gọi số nguyên tử của nguyên tố </a:t>
            </a:r>
            <a:r>
              <a:rPr lang="vi-VN" sz="3200" dirty="0">
                <a:solidFill>
                  <a:srgbClr val="333333"/>
                </a:solidFill>
                <a:latin typeface="Arial" panose="020B0604020202020204" pitchFamily="34" charset="0"/>
                <a:cs typeface="Arial" panose="020B0604020202020204" pitchFamily="34" charset="0"/>
              </a:rPr>
              <a:t>Si</a:t>
            </a:r>
            <a:r>
              <a:rPr lang="vi-VN" sz="3200" b="0" i="0" dirty="0">
                <a:solidFill>
                  <a:srgbClr val="333333"/>
                </a:solidFill>
                <a:effectLst/>
                <a:latin typeface="Arial" panose="020B0604020202020204" pitchFamily="34" charset="0"/>
                <a:cs typeface="Arial" panose="020B0604020202020204" pitchFamily="34" charset="0"/>
              </a:rPr>
              <a:t> (IV), O (II) lần lượt là x và y</a:t>
            </a:r>
          </a:p>
          <a:p>
            <a:pPr algn="l" latinLnBrk="0"/>
            <a:r>
              <a:rPr lang="vi-VN" sz="3200" b="0" i="0" dirty="0">
                <a:solidFill>
                  <a:srgbClr val="333333"/>
                </a:solidFill>
                <a:effectLst/>
                <a:latin typeface="Arial" panose="020B0604020202020204" pitchFamily="34" charset="0"/>
                <a:cs typeface="Arial" panose="020B0604020202020204" pitchFamily="34" charset="0"/>
              </a:rPr>
              <a:t>- Áp dụng quy tắc hóa trị ta có: </a:t>
            </a:r>
            <a:r>
              <a:rPr lang="vi-VN" sz="3200" dirty="0">
                <a:solidFill>
                  <a:srgbClr val="333333"/>
                </a:solidFill>
                <a:latin typeface="Arial" panose="020B0604020202020204" pitchFamily="34" charset="0"/>
                <a:cs typeface="Arial" panose="020B0604020202020204" pitchFamily="34" charset="0"/>
              </a:rPr>
              <a:t>IV</a:t>
            </a:r>
            <a:r>
              <a:rPr lang="vi-VN" sz="3200" b="0" i="0" dirty="0">
                <a:solidFill>
                  <a:srgbClr val="333333"/>
                </a:solidFill>
                <a:effectLst/>
                <a:latin typeface="Arial" panose="020B0604020202020204" pitchFamily="34" charset="0"/>
                <a:cs typeface="Arial" panose="020B0604020202020204" pitchFamily="34" charset="0"/>
              </a:rPr>
              <a:t>.x = II.y</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66AE751-CEBC-4FDB-9AAD-C54E10EB5D2E}"/>
                  </a:ext>
                </a:extLst>
              </p:cNvPr>
              <p:cNvSpPr txBox="1"/>
              <p:nvPr/>
            </p:nvSpPr>
            <p:spPr>
              <a:xfrm>
                <a:off x="4774858" y="3826413"/>
                <a:ext cx="3888593" cy="83234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14:m>
                  <m:oMath xmlns:m="http://schemas.openxmlformats.org/officeDocument/2006/math">
                    <m:f>
                      <m:fPr>
                        <m:ctrlPr>
                          <a:rPr lang="vi-VN" sz="3200" i="1" dirty="0" smtClean="0">
                            <a:solidFill>
                              <a:srgbClr val="FF0000"/>
                            </a:solidFill>
                            <a:latin typeface="Cambria Math" panose="02040503050406030204" pitchFamily="18" charset="0"/>
                          </a:rPr>
                        </m:ctrlPr>
                      </m:fPr>
                      <m:num>
                        <m:r>
                          <a:rPr lang="vi-VN" sz="3200" b="0" i="1" dirty="0" smtClean="0">
                            <a:solidFill>
                              <a:srgbClr val="FF0000"/>
                            </a:solidFill>
                            <a:latin typeface="Cambria Math" panose="02040503050406030204" pitchFamily="18" charset="0"/>
                          </a:rPr>
                          <m:t>𝑥</m:t>
                        </m:r>
                      </m:num>
                      <m:den>
                        <m:r>
                          <a:rPr lang="vi-VN" sz="3200" b="0" i="1" dirty="0" smtClean="0">
                            <a:solidFill>
                              <a:srgbClr val="FF0000"/>
                            </a:solidFill>
                            <a:latin typeface="Cambria Math" panose="02040503050406030204" pitchFamily="18" charset="0"/>
                          </a:rPr>
                          <m:t>𝑦</m:t>
                        </m:r>
                      </m:den>
                    </m:f>
                  </m:oMath>
                </a14:m>
                <a:r>
                  <a:rPr lang="vi-VN" sz="3200" dirty="0">
                    <a:latin typeface="Arial" panose="020B0604020202020204" pitchFamily="34" charset="0"/>
                    <a:cs typeface="Arial" panose="020B0604020202020204" pitchFamily="34" charset="0"/>
                  </a:rPr>
                  <a:t>  = </a:t>
                </a:r>
                <a14:m>
                  <m:oMath xmlns:m="http://schemas.openxmlformats.org/officeDocument/2006/math">
                    <m:f>
                      <m:fPr>
                        <m:ctrlPr>
                          <a:rPr lang="vi-VN" sz="3200" i="1" dirty="0" smtClean="0">
                            <a:solidFill>
                              <a:srgbClr val="7030A0"/>
                            </a:solidFill>
                            <a:latin typeface="Cambria Math" panose="02040503050406030204" pitchFamily="18" charset="0"/>
                          </a:rPr>
                        </m:ctrlPr>
                      </m:fPr>
                      <m:num>
                        <m:r>
                          <m:rPr>
                            <m:sty m:val="p"/>
                          </m:rPr>
                          <a:rPr lang="vi-VN" sz="3200" i="1" dirty="0">
                            <a:solidFill>
                              <a:srgbClr val="7030A0"/>
                            </a:solidFill>
                            <a:latin typeface="Cambria Math" panose="02040503050406030204" pitchFamily="18" charset="0"/>
                          </a:rPr>
                          <m:t>II</m:t>
                        </m:r>
                      </m:num>
                      <m:den>
                        <m:r>
                          <m:rPr>
                            <m:sty m:val="p"/>
                          </m:rPr>
                          <a:rPr lang="vi-VN" sz="3200" i="1" dirty="0">
                            <a:solidFill>
                              <a:srgbClr val="7030A0"/>
                            </a:solidFill>
                            <a:latin typeface="Cambria Math" panose="02040503050406030204" pitchFamily="18" charset="0"/>
                          </a:rPr>
                          <m:t>IV</m:t>
                        </m:r>
                      </m:den>
                    </m:f>
                    <m:r>
                      <a:rPr lang="vi-VN" sz="3200" b="0" i="0" dirty="0" smtClean="0">
                        <a:solidFill>
                          <a:srgbClr val="7030A0"/>
                        </a:solidFill>
                        <a:latin typeface="Cambria Math" panose="02040503050406030204" pitchFamily="18" charset="0"/>
                      </a:rPr>
                      <m:t>= </m:t>
                    </m:r>
                    <m:f>
                      <m:fPr>
                        <m:ctrlPr>
                          <a:rPr lang="vi-VN" sz="3200" i="1" dirty="0" smtClean="0">
                            <a:solidFill>
                              <a:srgbClr val="7030A0"/>
                            </a:solidFill>
                            <a:latin typeface="Cambria Math" panose="02040503050406030204" pitchFamily="18" charset="0"/>
                          </a:rPr>
                        </m:ctrlPr>
                      </m:fPr>
                      <m:num>
                        <m:r>
                          <a:rPr lang="vi-VN" sz="3200" b="0" i="0" dirty="0" smtClean="0">
                            <a:solidFill>
                              <a:srgbClr val="7030A0"/>
                            </a:solidFill>
                            <a:latin typeface="Cambria Math" panose="02040503050406030204" pitchFamily="18" charset="0"/>
                          </a:rPr>
                          <m:t>1</m:t>
                        </m:r>
                      </m:num>
                      <m:den>
                        <m:r>
                          <a:rPr lang="vi-VN" sz="3200" b="0" i="0" dirty="0" smtClean="0">
                            <a:solidFill>
                              <a:srgbClr val="7030A0"/>
                            </a:solidFill>
                            <a:latin typeface="Cambria Math" panose="02040503050406030204" pitchFamily="18" charset="0"/>
                          </a:rPr>
                          <m:t>2</m:t>
                        </m:r>
                      </m:den>
                    </m:f>
                  </m:oMath>
                </a14:m>
                <a:endParaRPr lang="vi-VN" sz="3200" baseline="-25000" dirty="0">
                  <a:solidFill>
                    <a:srgbClr val="7030A0"/>
                  </a:solidFill>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E66AE751-CEBC-4FDB-9AAD-C54E10EB5D2E}"/>
                  </a:ext>
                </a:extLst>
              </p:cNvPr>
              <p:cNvSpPr txBox="1">
                <a:spLocks noRot="1" noChangeAspect="1" noMove="1" noResize="1" noEditPoints="1" noAdjustHandles="1" noChangeArrowheads="1" noChangeShapeType="1" noTextEdit="1"/>
              </p:cNvSpPr>
              <p:nvPr/>
            </p:nvSpPr>
            <p:spPr>
              <a:xfrm>
                <a:off x="4774858" y="3826413"/>
                <a:ext cx="3888593" cy="832344"/>
              </a:xfrm>
              <a:prstGeom prst="rect">
                <a:avLst/>
              </a:prstGeom>
              <a:blipFill>
                <a:blip r:embed="rId2"/>
                <a:stretch>
                  <a:fillRect t="-725" b="-1449"/>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8A87F444-15DD-42BC-99E2-9B73A5EC2C62}"/>
              </a:ext>
            </a:extLst>
          </p:cNvPr>
          <p:cNvSpPr txBox="1"/>
          <p:nvPr/>
        </p:nvSpPr>
        <p:spPr>
          <a:xfrm>
            <a:off x="8765907" y="4008097"/>
            <a:ext cx="3225070" cy="584775"/>
          </a:xfrm>
          <a:prstGeom prst="rect">
            <a:avLst/>
          </a:prstGeom>
          <a:noFill/>
        </p:spPr>
        <p:txBody>
          <a:bodyPr wrap="square">
            <a:spAutoFit/>
          </a:bodyPr>
          <a:lstStyle/>
          <a:p>
            <a:r>
              <a:rPr lang="en-US" sz="3200" dirty="0"/>
              <a:t>⇒ </a:t>
            </a:r>
            <a:r>
              <a:rPr lang="vi-VN" sz="3200" dirty="0">
                <a:solidFill>
                  <a:srgbClr val="FF0000"/>
                </a:solidFill>
                <a:latin typeface="Arial" panose="020B0604020202020204" pitchFamily="34" charset="0"/>
                <a:cs typeface="Arial" panose="020B0604020202020204" pitchFamily="34" charset="0"/>
              </a:rPr>
              <a:t>x</a:t>
            </a:r>
            <a:r>
              <a:rPr lang="vi-VN" sz="3200" dirty="0">
                <a:latin typeface="Arial" panose="020B0604020202020204" pitchFamily="34" charset="0"/>
                <a:cs typeface="Arial" panose="020B0604020202020204" pitchFamily="34" charset="0"/>
              </a:rPr>
              <a:t> = </a:t>
            </a:r>
            <a:r>
              <a:rPr lang="vi-VN" sz="3200" dirty="0">
                <a:solidFill>
                  <a:srgbClr val="7030A0"/>
                </a:solidFill>
                <a:latin typeface="Arial" panose="020B0604020202020204" pitchFamily="34" charset="0"/>
                <a:cs typeface="Arial" panose="020B0604020202020204" pitchFamily="34" charset="0"/>
              </a:rPr>
              <a:t>1</a:t>
            </a:r>
            <a:r>
              <a:rPr lang="vi-VN" sz="3200" dirty="0">
                <a:latin typeface="Arial" panose="020B0604020202020204" pitchFamily="34" charset="0"/>
                <a:cs typeface="Arial" panose="020B0604020202020204" pitchFamily="34" charset="0"/>
              </a:rPr>
              <a:t>, </a:t>
            </a:r>
            <a:r>
              <a:rPr lang="vi-VN" sz="3200" dirty="0">
                <a:solidFill>
                  <a:srgbClr val="FF0000"/>
                </a:solidFill>
                <a:latin typeface="Arial" panose="020B0604020202020204" pitchFamily="34" charset="0"/>
                <a:cs typeface="Arial" panose="020B0604020202020204" pitchFamily="34" charset="0"/>
              </a:rPr>
              <a:t>y</a:t>
            </a:r>
            <a:r>
              <a:rPr lang="vi-VN" sz="3200" dirty="0">
                <a:latin typeface="Arial" panose="020B0604020202020204" pitchFamily="34" charset="0"/>
                <a:cs typeface="Arial" panose="020B0604020202020204" pitchFamily="34" charset="0"/>
              </a:rPr>
              <a:t> = </a:t>
            </a:r>
            <a:r>
              <a:rPr lang="vi-VN" sz="3200" dirty="0">
                <a:solidFill>
                  <a:srgbClr val="7030A0"/>
                </a:solidFill>
                <a:latin typeface="Arial" panose="020B0604020202020204" pitchFamily="34" charset="0"/>
                <a:cs typeface="Arial" panose="020B0604020202020204" pitchFamily="34" charset="0"/>
              </a:rPr>
              <a:t>2</a:t>
            </a:r>
          </a:p>
        </p:txBody>
      </p:sp>
      <p:sp>
        <p:nvSpPr>
          <p:cNvPr id="20" name="TextBox 19">
            <a:extLst>
              <a:ext uri="{FF2B5EF4-FFF2-40B4-BE49-F238E27FC236}">
                <a16:creationId xmlns:a16="http://schemas.microsoft.com/office/drawing/2014/main" id="{789BFC81-18A6-41FD-B58B-A29A21DCDCBA}"/>
              </a:ext>
            </a:extLst>
          </p:cNvPr>
          <p:cNvSpPr txBox="1"/>
          <p:nvPr/>
        </p:nvSpPr>
        <p:spPr>
          <a:xfrm>
            <a:off x="886265" y="4106477"/>
            <a:ext cx="3888593" cy="584775"/>
          </a:xfrm>
          <a:prstGeom prst="rect">
            <a:avLst/>
          </a:prstGeom>
          <a:noFill/>
        </p:spPr>
        <p:txBody>
          <a:bodyPr wrap="square">
            <a:spAutoFit/>
          </a:bodyPr>
          <a:lstStyle/>
          <a:p>
            <a:r>
              <a:rPr lang="vi-VN" sz="3200" dirty="0">
                <a:latin typeface="Arial" panose="020B0604020202020204" pitchFamily="34" charset="0"/>
                <a:cs typeface="Arial" panose="020B0604020202020204" pitchFamily="34" charset="0"/>
              </a:rPr>
              <a:t>- Chuyển thành tỉ lệ:</a:t>
            </a:r>
          </a:p>
        </p:txBody>
      </p:sp>
      <p:sp>
        <p:nvSpPr>
          <p:cNvPr id="21" name="TextBox 20">
            <a:extLst>
              <a:ext uri="{FF2B5EF4-FFF2-40B4-BE49-F238E27FC236}">
                <a16:creationId xmlns:a16="http://schemas.microsoft.com/office/drawing/2014/main" id="{A6383B5A-7D58-4C12-84A2-AF5E9144284E}"/>
              </a:ext>
            </a:extLst>
          </p:cNvPr>
          <p:cNvSpPr txBox="1"/>
          <p:nvPr/>
        </p:nvSpPr>
        <p:spPr>
          <a:xfrm>
            <a:off x="886265" y="4981940"/>
            <a:ext cx="9861452" cy="584775"/>
          </a:xfrm>
          <a:prstGeom prst="rect">
            <a:avLst/>
          </a:prstGeom>
          <a:noFill/>
        </p:spPr>
        <p:txBody>
          <a:bodyPr wrap="square">
            <a:spAutoFit/>
          </a:bodyPr>
          <a:lstStyle/>
          <a:p>
            <a:pPr marL="457200" indent="-457200">
              <a:buFontTx/>
              <a:buChar char="-"/>
            </a:pPr>
            <a:r>
              <a:rPr lang="vi-VN" sz="3200" dirty="0">
                <a:latin typeface="Arial" panose="020B0604020202020204" pitchFamily="34" charset="0"/>
                <a:cs typeface="Arial" panose="020B0604020202020204" pitchFamily="34" charset="0"/>
              </a:rPr>
              <a:t>Vậy 1 nguyên tử Si kết hợp với 2 nguyên tử O</a:t>
            </a:r>
          </a:p>
        </p:txBody>
      </p:sp>
    </p:spTree>
    <p:extLst>
      <p:ext uri="{BB962C8B-B14F-4D97-AF65-F5344CB8AC3E}">
        <p14:creationId xmlns:p14="http://schemas.microsoft.com/office/powerpoint/2010/main" val="15803216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47">
            <a:extLst>
              <a:ext uri="{FF2B5EF4-FFF2-40B4-BE49-F238E27FC236}">
                <a16:creationId xmlns:a16="http://schemas.microsoft.com/office/drawing/2014/main" id="{D4DEE1D0-258A-4E6D-9BFB-826198ADF7FE}"/>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24" name="TextBox 23">
            <a:extLst>
              <a:ext uri="{FF2B5EF4-FFF2-40B4-BE49-F238E27FC236}">
                <a16:creationId xmlns:a16="http://schemas.microsoft.com/office/drawing/2014/main" id="{80035EEC-34DF-479D-A575-363FB8FD5B0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Luyện tập</a:t>
            </a:r>
          </a:p>
        </p:txBody>
      </p:sp>
      <p:pic>
        <p:nvPicPr>
          <p:cNvPr id="9" name="图片 2">
            <a:extLst>
              <a:ext uri="{FF2B5EF4-FFF2-40B4-BE49-F238E27FC236}">
                <a16:creationId xmlns:a16="http://schemas.microsoft.com/office/drawing/2014/main" id="{C7A606F8-67CB-4E25-94C5-1CE20E272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9626" y="2215405"/>
            <a:ext cx="2929810" cy="2929810"/>
          </a:xfrm>
          <a:prstGeom prst="rect">
            <a:avLst/>
          </a:prstGeom>
        </p:spPr>
      </p:pic>
      <p:sp>
        <p:nvSpPr>
          <p:cNvPr id="10" name="TextBox 9">
            <a:extLst>
              <a:ext uri="{FF2B5EF4-FFF2-40B4-BE49-F238E27FC236}">
                <a16:creationId xmlns:a16="http://schemas.microsoft.com/office/drawing/2014/main" id="{703B7D31-3AFF-431A-9F63-D3C150876E9B}"/>
              </a:ext>
            </a:extLst>
          </p:cNvPr>
          <p:cNvSpPr txBox="1"/>
          <p:nvPr/>
        </p:nvSpPr>
        <p:spPr>
          <a:xfrm>
            <a:off x="3970874" y="1864428"/>
            <a:ext cx="7381753" cy="1815882"/>
          </a:xfrm>
          <a:prstGeom prst="rect">
            <a:avLst/>
          </a:prstGeom>
          <a:solidFill>
            <a:srgbClr val="FFFFCC"/>
          </a:solidFill>
        </p:spPr>
        <p:txBody>
          <a:bodyPr wrap="square">
            <a:spAutoFit/>
          </a:bodyPr>
          <a:lstStyle/>
          <a:p>
            <a:pPr algn="just"/>
            <a:r>
              <a:rPr lang="vi-VN" sz="2800" b="1" i="0" dirty="0">
                <a:solidFill>
                  <a:srgbClr val="C00000"/>
                </a:solidFill>
                <a:effectLst/>
                <a:latin typeface="Arial" panose="020B0604020202020204" pitchFamily="34" charset="0"/>
                <a:cs typeface="Arial" panose="020B0604020202020204" pitchFamily="34" charset="0"/>
              </a:rPr>
              <a:t>Câu 1.</a:t>
            </a:r>
            <a:r>
              <a:rPr lang="vi-VN" sz="2800" b="0" i="0" dirty="0">
                <a:solidFill>
                  <a:srgbClr val="C00000"/>
                </a:solidFill>
                <a:effectLst/>
                <a:latin typeface="Arial" panose="020B0604020202020204" pitchFamily="34" charset="0"/>
                <a:cs typeface="Arial" panose="020B0604020202020204" pitchFamily="34" charset="0"/>
              </a:rPr>
              <a:t> </a:t>
            </a:r>
            <a:r>
              <a:rPr lang="vi-VN" sz="2800" b="0" i="0" dirty="0">
                <a:solidFill>
                  <a:srgbClr val="333333"/>
                </a:solidFill>
                <a:effectLst/>
                <a:latin typeface="Arial" panose="020B0604020202020204" pitchFamily="34" charset="0"/>
                <a:cs typeface="Arial" panose="020B0604020202020204" pitchFamily="34" charset="0"/>
              </a:rPr>
              <a:t>Dựa vào hóa trị của các nguyên tố trong bảng 6.1 và quy tắc hóa trị, hãy cho biết mỗi nguyên tử Mg có thể kết hợp được với bao nhiêu nguyên tử Cl.</a:t>
            </a:r>
            <a:endParaRPr lang="vi-VN"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C1F0746-16A3-4743-9CFD-F124C2D9C4F4}"/>
              </a:ext>
            </a:extLst>
          </p:cNvPr>
          <p:cNvSpPr txBox="1"/>
          <p:nvPr/>
        </p:nvSpPr>
        <p:spPr>
          <a:xfrm>
            <a:off x="3970875" y="4321711"/>
            <a:ext cx="7508361" cy="1384995"/>
          </a:xfrm>
          <a:prstGeom prst="rect">
            <a:avLst/>
          </a:prstGeom>
          <a:solidFill>
            <a:srgbClr val="FFFFCC"/>
          </a:solidFill>
        </p:spPr>
        <p:txBody>
          <a:bodyPr wrap="square">
            <a:spAutoFit/>
          </a:bodyPr>
          <a:lstStyle/>
          <a:p>
            <a:r>
              <a:rPr lang="vi-VN" sz="2800" b="1" i="0" dirty="0">
                <a:solidFill>
                  <a:srgbClr val="C00000"/>
                </a:solidFill>
                <a:effectLst/>
                <a:latin typeface="Arial" panose="020B0604020202020204" pitchFamily="34" charset="0"/>
                <a:cs typeface="Arial" panose="020B0604020202020204" pitchFamily="34" charset="0"/>
              </a:rPr>
              <a:t>Câu 2.</a:t>
            </a:r>
            <a:r>
              <a:rPr lang="vi-VN" sz="2800" b="0" i="0" dirty="0">
                <a:solidFill>
                  <a:srgbClr val="C00000"/>
                </a:solidFill>
                <a:effectLst/>
                <a:latin typeface="Arial" panose="020B0604020202020204" pitchFamily="34" charset="0"/>
                <a:cs typeface="Arial" panose="020B0604020202020204" pitchFamily="34" charset="0"/>
              </a:rPr>
              <a:t> </a:t>
            </a:r>
            <a:r>
              <a:rPr lang="vi-VN" sz="2800" b="0" i="0" dirty="0">
                <a:solidFill>
                  <a:srgbClr val="333333"/>
                </a:solidFill>
                <a:effectLst/>
                <a:latin typeface="Arial" panose="020B0604020202020204" pitchFamily="34" charset="0"/>
                <a:cs typeface="Arial" panose="020B0604020202020204" pitchFamily="34" charset="0"/>
              </a:rPr>
              <a:t>Nguyên tố A có hóa trị III, nguyên tố B có hóa trị II. Hãy tính tỉ lệ nguyên tử của A và B trong hợp chất tạo thành từ 2 nguyên tố đó.</a:t>
            </a:r>
            <a:endParaRPr lang="vi-V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226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10"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E725D-1E44-477F-AEF5-FBBFFACB2671}"/>
              </a:ext>
            </a:extLst>
          </p:cNvPr>
          <p:cNvSpPr txBox="1"/>
          <p:nvPr/>
        </p:nvSpPr>
        <p:spPr>
          <a:xfrm>
            <a:off x="4884039" y="40064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17" name="TextBox 16">
            <a:extLst>
              <a:ext uri="{FF2B5EF4-FFF2-40B4-BE49-F238E27FC236}">
                <a16:creationId xmlns:a16="http://schemas.microsoft.com/office/drawing/2014/main" id="{F31BD57A-DCD9-4FC1-9CEE-9AD8628B2A62}"/>
              </a:ext>
            </a:extLst>
          </p:cNvPr>
          <p:cNvSpPr txBox="1"/>
          <p:nvPr/>
        </p:nvSpPr>
        <p:spPr>
          <a:xfrm>
            <a:off x="914196" y="1334640"/>
            <a:ext cx="10789919" cy="2062103"/>
          </a:xfrm>
          <a:prstGeom prst="rect">
            <a:avLst/>
          </a:prstGeom>
          <a:noFill/>
        </p:spPr>
        <p:txBody>
          <a:bodyPr wrap="square">
            <a:spAutoFit/>
          </a:bodyPr>
          <a:lstStyle/>
          <a:p>
            <a:pPr algn="l" latinLnBrk="0"/>
            <a:r>
              <a:rPr lang="vi-VN" sz="3200" b="1" i="0" dirty="0">
                <a:solidFill>
                  <a:srgbClr val="C00000"/>
                </a:solidFill>
                <a:effectLst/>
                <a:latin typeface="Arial" panose="020B0604020202020204" pitchFamily="34" charset="0"/>
                <a:cs typeface="Arial" panose="020B0604020202020204" pitchFamily="34" charset="0"/>
              </a:rPr>
              <a:t>Câu 1.</a:t>
            </a:r>
            <a:r>
              <a:rPr lang="vi-VN" sz="3200" b="0" i="0" dirty="0">
                <a:solidFill>
                  <a:srgbClr val="C00000"/>
                </a:solidFill>
                <a:effectLst/>
                <a:latin typeface="Arial" panose="020B0604020202020204" pitchFamily="34" charset="0"/>
                <a:cs typeface="Arial" panose="020B0604020202020204" pitchFamily="34" charset="0"/>
              </a:rPr>
              <a:t> </a:t>
            </a:r>
          </a:p>
          <a:p>
            <a:pPr algn="l" latinLnBrk="0"/>
            <a:r>
              <a:rPr lang="vi-VN" sz="3200" b="0" i="0" dirty="0">
                <a:solidFill>
                  <a:srgbClr val="333333"/>
                </a:solidFill>
                <a:effectLst/>
                <a:latin typeface="Arial" panose="020B0604020202020204" pitchFamily="34" charset="0"/>
                <a:cs typeface="Arial" panose="020B0604020202020204" pitchFamily="34" charset="0"/>
              </a:rPr>
              <a:t>- Gọi số nguyên tử của nguyên tố Mg (II), Cl (I) lần lượt là x và y</a:t>
            </a:r>
          </a:p>
          <a:p>
            <a:pPr algn="l" latinLnBrk="0"/>
            <a:r>
              <a:rPr lang="vi-VN" sz="3200" b="0" i="0" dirty="0">
                <a:solidFill>
                  <a:srgbClr val="333333"/>
                </a:solidFill>
                <a:effectLst/>
                <a:latin typeface="Arial" panose="020B0604020202020204" pitchFamily="34" charset="0"/>
                <a:cs typeface="Arial" panose="020B0604020202020204" pitchFamily="34" charset="0"/>
              </a:rPr>
              <a:t>- Áp dụng quy tắc hóa trị ta có: II.x = I.y</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66AE751-CEBC-4FDB-9AAD-C54E10EB5D2E}"/>
                  </a:ext>
                </a:extLst>
              </p:cNvPr>
              <p:cNvSpPr txBox="1"/>
              <p:nvPr/>
            </p:nvSpPr>
            <p:spPr>
              <a:xfrm>
                <a:off x="4774858" y="3826413"/>
                <a:ext cx="3888593" cy="806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14:m>
                  <m:oMath xmlns:m="http://schemas.openxmlformats.org/officeDocument/2006/math">
                    <m:f>
                      <m:fPr>
                        <m:ctrlPr>
                          <a:rPr lang="vi-VN" sz="3200" i="1" dirty="0" smtClean="0">
                            <a:solidFill>
                              <a:srgbClr val="FF0000"/>
                            </a:solidFill>
                            <a:latin typeface="Cambria Math" panose="02040503050406030204" pitchFamily="18" charset="0"/>
                          </a:rPr>
                        </m:ctrlPr>
                      </m:fPr>
                      <m:num>
                        <m:r>
                          <a:rPr lang="vi-VN" sz="3200" b="0" i="1" dirty="0" smtClean="0">
                            <a:solidFill>
                              <a:srgbClr val="FF0000"/>
                            </a:solidFill>
                            <a:latin typeface="Cambria Math" panose="02040503050406030204" pitchFamily="18" charset="0"/>
                          </a:rPr>
                          <m:t>𝑥</m:t>
                        </m:r>
                      </m:num>
                      <m:den>
                        <m:r>
                          <a:rPr lang="vi-VN" sz="3200" b="0" i="1" dirty="0" smtClean="0">
                            <a:solidFill>
                              <a:srgbClr val="FF0000"/>
                            </a:solidFill>
                            <a:latin typeface="Cambria Math" panose="02040503050406030204" pitchFamily="18" charset="0"/>
                          </a:rPr>
                          <m:t>𝑦</m:t>
                        </m:r>
                      </m:den>
                    </m:f>
                  </m:oMath>
                </a14:m>
                <a:r>
                  <a:rPr lang="vi-VN" sz="3200" dirty="0">
                    <a:latin typeface="Arial" panose="020B0604020202020204" pitchFamily="34" charset="0"/>
                    <a:cs typeface="Arial" panose="020B0604020202020204" pitchFamily="34" charset="0"/>
                  </a:rPr>
                  <a:t>  = </a:t>
                </a:r>
                <a14:m>
                  <m:oMath xmlns:m="http://schemas.openxmlformats.org/officeDocument/2006/math">
                    <m:f>
                      <m:fPr>
                        <m:ctrlPr>
                          <a:rPr lang="vi-VN" sz="3200" i="1" dirty="0" smtClean="0">
                            <a:solidFill>
                              <a:srgbClr val="7030A0"/>
                            </a:solidFill>
                            <a:latin typeface="Cambria Math" panose="02040503050406030204" pitchFamily="18" charset="0"/>
                          </a:rPr>
                        </m:ctrlPr>
                      </m:fPr>
                      <m:num>
                        <m:r>
                          <m:rPr>
                            <m:sty m:val="p"/>
                          </m:rPr>
                          <a:rPr lang="vi-VN" sz="3200" b="0" i="0" dirty="0" smtClean="0">
                            <a:solidFill>
                              <a:srgbClr val="7030A0"/>
                            </a:solidFill>
                            <a:latin typeface="Cambria Math" panose="02040503050406030204" pitchFamily="18" charset="0"/>
                          </a:rPr>
                          <m:t>I</m:t>
                        </m:r>
                      </m:num>
                      <m:den>
                        <m:r>
                          <m:rPr>
                            <m:sty m:val="p"/>
                          </m:rPr>
                          <a:rPr lang="vi-VN" sz="3200" b="0" i="0" dirty="0" smtClean="0">
                            <a:solidFill>
                              <a:srgbClr val="7030A0"/>
                            </a:solidFill>
                            <a:latin typeface="Cambria Math" panose="02040503050406030204" pitchFamily="18" charset="0"/>
                          </a:rPr>
                          <m:t>II</m:t>
                        </m:r>
                      </m:den>
                    </m:f>
                    <m:r>
                      <a:rPr lang="vi-VN" sz="3200" b="0" i="0" dirty="0" smtClean="0">
                        <a:solidFill>
                          <a:srgbClr val="7030A0"/>
                        </a:solidFill>
                        <a:latin typeface="Cambria Math" panose="02040503050406030204" pitchFamily="18" charset="0"/>
                      </a:rPr>
                      <m:t>= </m:t>
                    </m:r>
                    <m:f>
                      <m:fPr>
                        <m:ctrlPr>
                          <a:rPr lang="vi-VN" sz="3200" i="1" dirty="0" smtClean="0">
                            <a:solidFill>
                              <a:srgbClr val="7030A0"/>
                            </a:solidFill>
                            <a:latin typeface="Cambria Math" panose="02040503050406030204" pitchFamily="18" charset="0"/>
                          </a:rPr>
                        </m:ctrlPr>
                      </m:fPr>
                      <m:num>
                        <m:r>
                          <a:rPr lang="vi-VN" sz="3200" b="0" i="0" dirty="0" smtClean="0">
                            <a:solidFill>
                              <a:srgbClr val="7030A0"/>
                            </a:solidFill>
                            <a:latin typeface="Cambria Math" panose="02040503050406030204" pitchFamily="18" charset="0"/>
                          </a:rPr>
                          <m:t>1</m:t>
                        </m:r>
                      </m:num>
                      <m:den>
                        <m:r>
                          <a:rPr lang="vi-VN" sz="3200" b="0" i="0" dirty="0" smtClean="0">
                            <a:solidFill>
                              <a:srgbClr val="7030A0"/>
                            </a:solidFill>
                            <a:latin typeface="Cambria Math" panose="02040503050406030204" pitchFamily="18" charset="0"/>
                          </a:rPr>
                          <m:t>2</m:t>
                        </m:r>
                      </m:den>
                    </m:f>
                  </m:oMath>
                </a14:m>
                <a:endParaRPr lang="vi-VN" sz="3200" baseline="-25000" dirty="0">
                  <a:solidFill>
                    <a:srgbClr val="7030A0"/>
                  </a:solidFill>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E66AE751-CEBC-4FDB-9AAD-C54E10EB5D2E}"/>
                  </a:ext>
                </a:extLst>
              </p:cNvPr>
              <p:cNvSpPr txBox="1">
                <a:spLocks noRot="1" noChangeAspect="1" noMove="1" noResize="1" noEditPoints="1" noAdjustHandles="1" noChangeArrowheads="1" noChangeShapeType="1" noTextEdit="1"/>
              </p:cNvSpPr>
              <p:nvPr/>
            </p:nvSpPr>
            <p:spPr>
              <a:xfrm>
                <a:off x="4774858" y="3826413"/>
                <a:ext cx="3888593" cy="806311"/>
              </a:xfrm>
              <a:prstGeom prst="rect">
                <a:avLst/>
              </a:prstGeom>
              <a:blipFill>
                <a:blip r:embed="rId2"/>
                <a:stretch>
                  <a:fillRect t="-746" b="-4478"/>
                </a:stretch>
              </a:blipFill>
            </p:spPr>
            <p:txBody>
              <a:bodyPr/>
              <a:lstStyle/>
              <a:p>
                <a:r>
                  <a:rPr lang="vi-VN">
                    <a:noFill/>
                  </a:rPr>
                  <a:t> </a:t>
                </a:r>
              </a:p>
            </p:txBody>
          </p:sp>
        </mc:Fallback>
      </mc:AlternateContent>
      <p:sp>
        <p:nvSpPr>
          <p:cNvPr id="19" name="TextBox 18">
            <a:extLst>
              <a:ext uri="{FF2B5EF4-FFF2-40B4-BE49-F238E27FC236}">
                <a16:creationId xmlns:a16="http://schemas.microsoft.com/office/drawing/2014/main" id="{8A87F444-15DD-42BC-99E2-9B73A5EC2C62}"/>
              </a:ext>
            </a:extLst>
          </p:cNvPr>
          <p:cNvSpPr txBox="1"/>
          <p:nvPr/>
        </p:nvSpPr>
        <p:spPr>
          <a:xfrm>
            <a:off x="8765907" y="4008097"/>
            <a:ext cx="3225070" cy="584775"/>
          </a:xfrm>
          <a:prstGeom prst="rect">
            <a:avLst/>
          </a:prstGeom>
          <a:noFill/>
        </p:spPr>
        <p:txBody>
          <a:bodyPr wrap="square">
            <a:spAutoFit/>
          </a:bodyPr>
          <a:lstStyle/>
          <a:p>
            <a:r>
              <a:rPr lang="en-US" sz="3200" dirty="0"/>
              <a:t>⇒ </a:t>
            </a:r>
            <a:r>
              <a:rPr lang="vi-VN" sz="3200" dirty="0">
                <a:solidFill>
                  <a:srgbClr val="FF0000"/>
                </a:solidFill>
                <a:latin typeface="Arial" panose="020B0604020202020204" pitchFamily="34" charset="0"/>
                <a:cs typeface="Arial" panose="020B0604020202020204" pitchFamily="34" charset="0"/>
              </a:rPr>
              <a:t>x</a:t>
            </a:r>
            <a:r>
              <a:rPr lang="vi-VN" sz="3200" dirty="0">
                <a:latin typeface="Arial" panose="020B0604020202020204" pitchFamily="34" charset="0"/>
                <a:cs typeface="Arial" panose="020B0604020202020204" pitchFamily="34" charset="0"/>
              </a:rPr>
              <a:t> = </a:t>
            </a:r>
            <a:r>
              <a:rPr lang="vi-VN" sz="3200" dirty="0">
                <a:solidFill>
                  <a:srgbClr val="7030A0"/>
                </a:solidFill>
                <a:latin typeface="Arial" panose="020B0604020202020204" pitchFamily="34" charset="0"/>
                <a:cs typeface="Arial" panose="020B0604020202020204" pitchFamily="34" charset="0"/>
              </a:rPr>
              <a:t>1</a:t>
            </a:r>
            <a:r>
              <a:rPr lang="vi-VN" sz="3200" dirty="0">
                <a:latin typeface="Arial" panose="020B0604020202020204" pitchFamily="34" charset="0"/>
                <a:cs typeface="Arial" panose="020B0604020202020204" pitchFamily="34" charset="0"/>
              </a:rPr>
              <a:t>, </a:t>
            </a:r>
            <a:r>
              <a:rPr lang="vi-VN" sz="3200" dirty="0">
                <a:solidFill>
                  <a:srgbClr val="FF0000"/>
                </a:solidFill>
                <a:latin typeface="Arial" panose="020B0604020202020204" pitchFamily="34" charset="0"/>
                <a:cs typeface="Arial" panose="020B0604020202020204" pitchFamily="34" charset="0"/>
              </a:rPr>
              <a:t>y</a:t>
            </a:r>
            <a:r>
              <a:rPr lang="vi-VN" sz="3200" dirty="0">
                <a:latin typeface="Arial" panose="020B0604020202020204" pitchFamily="34" charset="0"/>
                <a:cs typeface="Arial" panose="020B0604020202020204" pitchFamily="34" charset="0"/>
              </a:rPr>
              <a:t> = </a:t>
            </a:r>
            <a:r>
              <a:rPr lang="vi-VN" sz="3200" dirty="0">
                <a:solidFill>
                  <a:srgbClr val="7030A0"/>
                </a:solidFill>
                <a:latin typeface="Arial" panose="020B0604020202020204" pitchFamily="34" charset="0"/>
                <a:cs typeface="Arial" panose="020B0604020202020204" pitchFamily="34" charset="0"/>
              </a:rPr>
              <a:t>2</a:t>
            </a:r>
          </a:p>
        </p:txBody>
      </p:sp>
      <p:sp>
        <p:nvSpPr>
          <p:cNvPr id="20" name="TextBox 19">
            <a:extLst>
              <a:ext uri="{FF2B5EF4-FFF2-40B4-BE49-F238E27FC236}">
                <a16:creationId xmlns:a16="http://schemas.microsoft.com/office/drawing/2014/main" id="{789BFC81-18A6-41FD-B58B-A29A21DCDCBA}"/>
              </a:ext>
            </a:extLst>
          </p:cNvPr>
          <p:cNvSpPr txBox="1"/>
          <p:nvPr/>
        </p:nvSpPr>
        <p:spPr>
          <a:xfrm>
            <a:off x="886265" y="4106477"/>
            <a:ext cx="3888593" cy="584775"/>
          </a:xfrm>
          <a:prstGeom prst="rect">
            <a:avLst/>
          </a:prstGeom>
          <a:noFill/>
        </p:spPr>
        <p:txBody>
          <a:bodyPr wrap="square">
            <a:spAutoFit/>
          </a:bodyPr>
          <a:lstStyle/>
          <a:p>
            <a:r>
              <a:rPr lang="vi-VN" sz="3200" dirty="0">
                <a:latin typeface="Arial" panose="020B0604020202020204" pitchFamily="34" charset="0"/>
                <a:cs typeface="Arial" panose="020B0604020202020204" pitchFamily="34" charset="0"/>
              </a:rPr>
              <a:t>- Chuyển thành tỉ lệ:</a:t>
            </a:r>
          </a:p>
        </p:txBody>
      </p:sp>
      <p:sp>
        <p:nvSpPr>
          <p:cNvPr id="21" name="TextBox 20">
            <a:extLst>
              <a:ext uri="{FF2B5EF4-FFF2-40B4-BE49-F238E27FC236}">
                <a16:creationId xmlns:a16="http://schemas.microsoft.com/office/drawing/2014/main" id="{A6383B5A-7D58-4C12-84A2-AF5E9144284E}"/>
              </a:ext>
            </a:extLst>
          </p:cNvPr>
          <p:cNvSpPr txBox="1"/>
          <p:nvPr/>
        </p:nvSpPr>
        <p:spPr>
          <a:xfrm>
            <a:off x="886265" y="4981940"/>
            <a:ext cx="9861452" cy="584775"/>
          </a:xfrm>
          <a:prstGeom prst="rect">
            <a:avLst/>
          </a:prstGeom>
          <a:noFill/>
        </p:spPr>
        <p:txBody>
          <a:bodyPr wrap="square">
            <a:spAutoFit/>
          </a:bodyPr>
          <a:lstStyle/>
          <a:p>
            <a:r>
              <a:rPr lang="vi-VN" sz="3200" dirty="0">
                <a:latin typeface="Arial" panose="020B0604020202020204" pitchFamily="34" charset="0"/>
                <a:cs typeface="Arial" panose="020B0604020202020204" pitchFamily="34" charset="0"/>
              </a:rPr>
              <a:t>- Vậy 1 nguyên tử Mg kết hợp với 2 nguyên tử Cl</a:t>
            </a:r>
          </a:p>
        </p:txBody>
      </p:sp>
    </p:spTree>
    <p:extLst>
      <p:ext uri="{BB962C8B-B14F-4D97-AF65-F5344CB8AC3E}">
        <p14:creationId xmlns:p14="http://schemas.microsoft.com/office/powerpoint/2010/main" val="2354849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0" y="41122"/>
            <a:ext cx="12192000" cy="6858000"/>
            <a:chOff x="0" y="0"/>
            <a:chExt cx="12192000" cy="6858000"/>
          </a:xfrm>
        </p:grpSpPr>
        <p:sp>
          <p:nvSpPr>
            <p:cNvPr id="22" name="矩形 2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60000"/>
                    <a:lumOff val="40000"/>
                  </a:schemeClr>
                </a:solidFill>
                <a:cs typeface="+mn-ea"/>
                <a:sym typeface="+mn-lt"/>
              </a:endParaRPr>
            </a:p>
          </p:txBody>
        </p:sp>
        <p:pic>
          <p:nvPicPr>
            <p:cNvPr id="23" name="图片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600" y="386495"/>
              <a:ext cx="11402536" cy="6311643"/>
            </a:xfrm>
            <a:prstGeom prst="rect">
              <a:avLst/>
            </a:prstGeom>
          </p:spPr>
        </p:pic>
      </p:grpSp>
      <p:sp>
        <p:nvSpPr>
          <p:cNvPr id="33" name="文本框 32">
            <a:extLst>
              <a:ext uri="{FF2B5EF4-FFF2-40B4-BE49-F238E27FC236}">
                <a16:creationId xmlns:a16="http://schemas.microsoft.com/office/drawing/2014/main" id="{7DD5F4EF-5FF0-46AC-AF71-43D46FE52091}"/>
              </a:ext>
            </a:extLst>
          </p:cNvPr>
          <p:cNvSpPr txBox="1"/>
          <p:nvPr/>
        </p:nvSpPr>
        <p:spPr>
          <a:xfrm>
            <a:off x="7046278" y="2581276"/>
            <a:ext cx="2971755" cy="707886"/>
          </a:xfrm>
          <a:prstGeom prst="rect">
            <a:avLst/>
          </a:prstGeom>
          <a:noFill/>
        </p:spPr>
        <p:txBody>
          <a:bodyPr wrap="square">
            <a:spAutoFit/>
          </a:bodyPr>
          <a:lstStyle/>
          <a:p>
            <a:r>
              <a:rPr lang="en-US" altLang="zh-CN" sz="4000" b="1" dirty="0">
                <a:ln w="12700" cmpd="sng">
                  <a:noFill/>
                  <a:prstDash val="solid"/>
                </a:ln>
                <a:solidFill>
                  <a:schemeClr val="accent6">
                    <a:lumMod val="75000"/>
                  </a:schemeClr>
                </a:solidFill>
                <a:latin typeface="Arial" panose="020B0604020202020204" pitchFamily="34" charset="0"/>
                <a:ea typeface="字魂95号-手刻宋" panose="00000500000000000000" charset="-122"/>
                <a:cs typeface="Arial" panose="020B0604020202020204" pitchFamily="34" charset="0"/>
              </a:rPr>
              <a:t>HÓA TRỊ</a:t>
            </a:r>
            <a:endParaRPr lang="zh-CN" altLang="en-US" sz="4000" b="1" dirty="0">
              <a:solidFill>
                <a:schemeClr val="accent6">
                  <a:lumMod val="75000"/>
                </a:schemeClr>
              </a:solidFill>
              <a:cs typeface="+mn-ea"/>
              <a:sym typeface="+mn-lt"/>
            </a:endParaRPr>
          </a:p>
        </p:txBody>
      </p:sp>
      <p:sp>
        <p:nvSpPr>
          <p:cNvPr id="34" name="文本框 33">
            <a:extLst>
              <a:ext uri="{FF2B5EF4-FFF2-40B4-BE49-F238E27FC236}">
                <a16:creationId xmlns:a16="http://schemas.microsoft.com/office/drawing/2014/main" id="{AA81D510-BAC2-4970-BD3E-457D250B8A06}"/>
              </a:ext>
            </a:extLst>
          </p:cNvPr>
          <p:cNvSpPr txBox="1"/>
          <p:nvPr/>
        </p:nvSpPr>
        <p:spPr>
          <a:xfrm>
            <a:off x="5725532" y="4295191"/>
            <a:ext cx="4292501" cy="1323439"/>
          </a:xfrm>
          <a:prstGeom prst="rect">
            <a:avLst/>
          </a:prstGeom>
          <a:noFill/>
        </p:spPr>
        <p:txBody>
          <a:bodyPr wrap="square">
            <a:spAutoFit/>
          </a:bodyPr>
          <a:lstStyle/>
          <a:p>
            <a:pPr algn="ctr"/>
            <a:r>
              <a:rPr lang="en-US" altLang="zh-CN" sz="4000" b="1" spc="150" dirty="0">
                <a:solidFill>
                  <a:schemeClr val="accent6">
                    <a:lumMod val="75000"/>
                  </a:schemeClr>
                </a:solidFill>
                <a:latin typeface="Arial" panose="020B0604020202020204" pitchFamily="34" charset="0"/>
                <a:ea typeface="字魂95号-手刻宋" panose="00000500000000000000" charset="-122"/>
                <a:cs typeface="Arial" panose="020B0604020202020204" pitchFamily="34" charset="0"/>
                <a:sym typeface="+mn-ea"/>
              </a:rPr>
              <a:t>CÔNG THỨC HÓA HỌC</a:t>
            </a:r>
            <a:endParaRPr lang="zh-CN" altLang="en-US" sz="4000" b="1" dirty="0">
              <a:solidFill>
                <a:schemeClr val="accent6">
                  <a:lumMod val="75000"/>
                </a:schemeClr>
              </a:solidFill>
              <a:cs typeface="+mn-ea"/>
              <a:sym typeface="+mn-lt"/>
            </a:endParaRPr>
          </a:p>
        </p:txBody>
      </p:sp>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43192" y="1842052"/>
            <a:ext cx="2196685" cy="4567590"/>
          </a:xfrm>
          <a:prstGeom prst="rect">
            <a:avLst/>
          </a:prstGeom>
        </p:spPr>
      </p:pic>
      <p:pic>
        <p:nvPicPr>
          <p:cNvPr id="24" name="图片 23"/>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flipH="1">
            <a:off x="0" y="0"/>
            <a:ext cx="3026997" cy="2142981"/>
          </a:xfrm>
          <a:prstGeom prst="rect">
            <a:avLst/>
          </a:prstGeom>
        </p:spPr>
      </p:pic>
      <p:pic>
        <p:nvPicPr>
          <p:cNvPr id="25" name="图片 2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7274971" y="3342598"/>
            <a:ext cx="4906438" cy="3540753"/>
          </a:xfrm>
          <a:prstGeom prst="rect">
            <a:avLst/>
          </a:prstGeom>
        </p:spPr>
      </p:pic>
      <p:pic>
        <p:nvPicPr>
          <p:cNvPr id="26" name="图片 25"/>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265272" y="13143"/>
            <a:ext cx="1338835" cy="748937"/>
          </a:xfrm>
          <a:custGeom>
            <a:avLst/>
            <a:gdLst>
              <a:gd name="connsiteX0" fmla="*/ 0 w 1338835"/>
              <a:gd name="connsiteY0" fmla="*/ 0 h 748937"/>
              <a:gd name="connsiteX1" fmla="*/ 1338835 w 1338835"/>
              <a:gd name="connsiteY1" fmla="*/ 0 h 748937"/>
              <a:gd name="connsiteX2" fmla="*/ 1338835 w 1338835"/>
              <a:gd name="connsiteY2" fmla="*/ 748937 h 748937"/>
              <a:gd name="connsiteX3" fmla="*/ 0 w 1338835"/>
              <a:gd name="connsiteY3" fmla="*/ 748937 h 748937"/>
              <a:gd name="connsiteX4" fmla="*/ 0 w 1338835"/>
              <a:gd name="connsiteY4" fmla="*/ 0 h 7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748937">
                <a:moveTo>
                  <a:pt x="0" y="0"/>
                </a:moveTo>
                <a:lnTo>
                  <a:pt x="1338835" y="0"/>
                </a:lnTo>
                <a:lnTo>
                  <a:pt x="1338835" y="748937"/>
                </a:lnTo>
                <a:lnTo>
                  <a:pt x="0" y="748937"/>
                </a:lnTo>
                <a:lnTo>
                  <a:pt x="0" y="0"/>
                </a:lnTo>
                <a:close/>
              </a:path>
            </a:pathLst>
          </a:custGeom>
        </p:spPr>
      </p:pic>
      <p:pic>
        <p:nvPicPr>
          <p:cNvPr id="27" name="图片 26"/>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8988084" y="0"/>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grpSp>
        <p:nvGrpSpPr>
          <p:cNvPr id="6" name="组合 5"/>
          <p:cNvGrpSpPr/>
          <p:nvPr/>
        </p:nvGrpSpPr>
        <p:grpSpPr>
          <a:xfrm>
            <a:off x="5646487" y="2471269"/>
            <a:ext cx="1121363" cy="898417"/>
            <a:chOff x="5342297" y="1701617"/>
            <a:chExt cx="1121363" cy="898417"/>
          </a:xfrm>
        </p:grpSpPr>
        <p:grpSp>
          <p:nvGrpSpPr>
            <p:cNvPr id="30" name="组合 29">
              <a:extLst>
                <a:ext uri="{FF2B5EF4-FFF2-40B4-BE49-F238E27FC236}">
                  <a16:creationId xmlns:a16="http://schemas.microsoft.com/office/drawing/2014/main" id="{069A7F54-AE82-4D9D-8BFD-847DDC8F6063}"/>
                </a:ext>
              </a:extLst>
            </p:cNvPr>
            <p:cNvGrpSpPr/>
            <p:nvPr/>
          </p:nvGrpSpPr>
          <p:grpSpPr>
            <a:xfrm>
              <a:off x="5763735" y="1701617"/>
              <a:ext cx="699925" cy="699925"/>
              <a:chOff x="1703892" y="3771436"/>
              <a:chExt cx="699925" cy="699925"/>
            </a:xfrm>
          </p:grpSpPr>
          <p:sp>
            <p:nvSpPr>
              <p:cNvPr id="31" name="椭圆 30">
                <a:extLst>
                  <a:ext uri="{FF2B5EF4-FFF2-40B4-BE49-F238E27FC236}">
                    <a16:creationId xmlns:a16="http://schemas.microsoft.com/office/drawing/2014/main" id="{D55FF604-908D-4BAF-952C-6E29907FB4A8}"/>
                  </a:ext>
                </a:extLst>
              </p:cNvPr>
              <p:cNvSpPr/>
              <p:nvPr/>
            </p:nvSpPr>
            <p:spPr>
              <a:xfrm>
                <a:off x="1703892" y="3771436"/>
                <a:ext cx="699925" cy="699925"/>
              </a:xfrm>
              <a:prstGeom prst="ellipse">
                <a:avLst/>
              </a:prstGeom>
              <a:solidFill>
                <a:srgbClr val="3D8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cs typeface="+mn-ea"/>
                  <a:sym typeface="+mn-lt"/>
                </a:endParaRPr>
              </a:p>
            </p:txBody>
          </p:sp>
          <p:sp>
            <p:nvSpPr>
              <p:cNvPr id="32" name="文本框 31">
                <a:extLst>
                  <a:ext uri="{FF2B5EF4-FFF2-40B4-BE49-F238E27FC236}">
                    <a16:creationId xmlns:a16="http://schemas.microsoft.com/office/drawing/2014/main" id="{321F4E14-65B0-4D59-B8DF-2EC797CFCF88}"/>
                  </a:ext>
                </a:extLst>
              </p:cNvPr>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chemeClr val="bg1"/>
                    </a:solidFill>
                    <a:cs typeface="+mn-ea"/>
                    <a:sym typeface="+mn-lt"/>
                  </a:rPr>
                  <a:t>I.</a:t>
                </a:r>
                <a:endParaRPr lang="zh-CN" altLang="en-US" sz="2400" b="1" dirty="0">
                  <a:solidFill>
                    <a:schemeClr val="bg1"/>
                  </a:solidFill>
                  <a:cs typeface="+mn-ea"/>
                  <a:sym typeface="+mn-lt"/>
                </a:endParaRPr>
              </a:p>
            </p:txBody>
          </p:sp>
        </p:grpSp>
        <p:pic>
          <p:nvPicPr>
            <p:cNvPr id="28" name="图片 27"/>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5342297" y="1999819"/>
              <a:ext cx="961205" cy="600215"/>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grpSp>
      <p:pic>
        <p:nvPicPr>
          <p:cNvPr id="29" name="图片 28"/>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4424900" y="5874790"/>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7" name="图片 46"/>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flipH="1" flipV="1">
            <a:off x="0" y="6004442"/>
            <a:ext cx="1096815" cy="810400"/>
          </a:xfrm>
          <a:custGeom>
            <a:avLst/>
            <a:gdLst>
              <a:gd name="connsiteX0" fmla="*/ 0 w 1096815"/>
              <a:gd name="connsiteY0" fmla="*/ 0 h 810400"/>
              <a:gd name="connsiteX1" fmla="*/ 1096815 w 1096815"/>
              <a:gd name="connsiteY1" fmla="*/ 0 h 810400"/>
              <a:gd name="connsiteX2" fmla="*/ 1096815 w 1096815"/>
              <a:gd name="connsiteY2" fmla="*/ 810400 h 810400"/>
              <a:gd name="connsiteX3" fmla="*/ 0 w 1096815"/>
              <a:gd name="connsiteY3" fmla="*/ 810400 h 810400"/>
              <a:gd name="connsiteX4" fmla="*/ 0 w 1096815"/>
              <a:gd name="connsiteY4" fmla="*/ 0 h 81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815" h="810400">
                <a:moveTo>
                  <a:pt x="0" y="0"/>
                </a:moveTo>
                <a:lnTo>
                  <a:pt x="1096815" y="0"/>
                </a:lnTo>
                <a:lnTo>
                  <a:pt x="1096815" y="810400"/>
                </a:lnTo>
                <a:lnTo>
                  <a:pt x="0" y="810400"/>
                </a:lnTo>
                <a:lnTo>
                  <a:pt x="0" y="0"/>
                </a:lnTo>
                <a:close/>
              </a:path>
            </a:pathLst>
          </a:custGeom>
        </p:spPr>
      </p:pic>
      <p:grpSp>
        <p:nvGrpSpPr>
          <p:cNvPr id="5" name="组合 4"/>
          <p:cNvGrpSpPr/>
          <p:nvPr/>
        </p:nvGrpSpPr>
        <p:grpSpPr>
          <a:xfrm>
            <a:off x="4823118" y="4184772"/>
            <a:ext cx="1055990" cy="809391"/>
            <a:chOff x="5407670" y="2732925"/>
            <a:chExt cx="1055990" cy="809391"/>
          </a:xfrm>
        </p:grpSpPr>
        <p:grpSp>
          <p:nvGrpSpPr>
            <p:cNvPr id="37" name="组合 36">
              <a:extLst>
                <a:ext uri="{FF2B5EF4-FFF2-40B4-BE49-F238E27FC236}">
                  <a16:creationId xmlns:a16="http://schemas.microsoft.com/office/drawing/2014/main" id="{942BDCAD-A2EF-4874-A473-2BB6319C32CF}"/>
                </a:ext>
              </a:extLst>
            </p:cNvPr>
            <p:cNvGrpSpPr/>
            <p:nvPr/>
          </p:nvGrpSpPr>
          <p:grpSpPr>
            <a:xfrm>
              <a:off x="5763735" y="2732925"/>
              <a:ext cx="699925" cy="699925"/>
              <a:chOff x="1703892" y="3771436"/>
              <a:chExt cx="699925" cy="699925"/>
            </a:xfrm>
          </p:grpSpPr>
          <p:sp>
            <p:nvSpPr>
              <p:cNvPr id="38" name="椭圆 37">
                <a:extLst>
                  <a:ext uri="{FF2B5EF4-FFF2-40B4-BE49-F238E27FC236}">
                    <a16:creationId xmlns:a16="http://schemas.microsoft.com/office/drawing/2014/main" id="{0BA881AE-A2D6-40BA-9293-6EA638580239}"/>
                  </a:ext>
                </a:extLst>
              </p:cNvPr>
              <p:cNvSpPr/>
              <p:nvPr/>
            </p:nvSpPr>
            <p:spPr>
              <a:xfrm>
                <a:off x="1703892" y="3771436"/>
                <a:ext cx="699925" cy="699925"/>
              </a:xfrm>
              <a:prstGeom prst="ellipse">
                <a:avLst/>
              </a:prstGeom>
              <a:solidFill>
                <a:srgbClr val="3D86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cs typeface="+mn-ea"/>
                  <a:sym typeface="+mn-lt"/>
                </a:endParaRPr>
              </a:p>
            </p:txBody>
          </p:sp>
          <p:sp>
            <p:nvSpPr>
              <p:cNvPr id="39" name="文本框 38">
                <a:extLst>
                  <a:ext uri="{FF2B5EF4-FFF2-40B4-BE49-F238E27FC236}">
                    <a16:creationId xmlns:a16="http://schemas.microsoft.com/office/drawing/2014/main" id="{DB8F3670-6524-4A0F-980D-A6DB339DFBBE}"/>
                  </a:ext>
                </a:extLst>
              </p:cNvPr>
              <p:cNvSpPr txBox="1"/>
              <p:nvPr/>
            </p:nvSpPr>
            <p:spPr>
              <a:xfrm>
                <a:off x="1703893" y="3890565"/>
                <a:ext cx="699924" cy="461665"/>
              </a:xfrm>
              <a:prstGeom prst="rect">
                <a:avLst/>
              </a:prstGeom>
              <a:noFill/>
              <a:ln>
                <a:noFill/>
              </a:ln>
            </p:spPr>
            <p:txBody>
              <a:bodyPr wrap="square" rtlCol="0">
                <a:spAutoFit/>
              </a:bodyPr>
              <a:lstStyle/>
              <a:p>
                <a:pPr algn="ctr"/>
                <a:r>
                  <a:rPr lang="en-US" altLang="zh-CN" sz="2400" b="1" dirty="0">
                    <a:solidFill>
                      <a:schemeClr val="bg1"/>
                    </a:solidFill>
                    <a:cs typeface="+mn-ea"/>
                    <a:sym typeface="+mn-lt"/>
                  </a:rPr>
                  <a:t>II.</a:t>
                </a:r>
                <a:endParaRPr lang="zh-CN" altLang="en-US" sz="2400" b="1" dirty="0">
                  <a:solidFill>
                    <a:schemeClr val="bg1"/>
                  </a:solidFill>
                  <a:cs typeface="+mn-ea"/>
                  <a:sym typeface="+mn-lt"/>
                </a:endParaRPr>
              </a:p>
            </p:txBody>
          </p:sp>
        </p:grpSp>
        <p:pic>
          <p:nvPicPr>
            <p:cNvPr id="48" name="图片 47"/>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5407670" y="2942101"/>
              <a:ext cx="961205" cy="600215"/>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grpSp>
      <p:sp>
        <p:nvSpPr>
          <p:cNvPr id="51" name="文本框 215">
            <a:extLst>
              <a:ext uri="{FF2B5EF4-FFF2-40B4-BE49-F238E27FC236}">
                <a16:creationId xmlns:a16="http://schemas.microsoft.com/office/drawing/2014/main" id="{A80EBBE7-CE24-4C8E-8401-65DFE2F5E29E}"/>
              </a:ext>
            </a:extLst>
          </p:cNvPr>
          <p:cNvSpPr txBox="1"/>
          <p:nvPr/>
        </p:nvSpPr>
        <p:spPr>
          <a:xfrm>
            <a:off x="2474738" y="1262159"/>
            <a:ext cx="6564819" cy="746358"/>
          </a:xfrm>
          <a:prstGeom prst="rect">
            <a:avLst/>
          </a:prstGeom>
          <a:noFill/>
          <a:ln>
            <a:noFill/>
          </a:ln>
        </p:spPr>
        <p:txBody>
          <a:bodyPr wrap="square" lIns="68580" tIns="34290" rIns="68580" bIns="34290" rtlCol="0">
            <a:spAutoFit/>
          </a:bodyPr>
          <a:lstStyle/>
          <a:p>
            <a:pPr algn="ctr"/>
            <a:r>
              <a:rPr lang="en-US" altLang="zh-CN" sz="4400" b="1" dirty="0">
                <a:solidFill>
                  <a:schemeClr val="accent4"/>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NỘI DUNG BÀI HỌC</a:t>
            </a:r>
            <a:endParaRPr lang="zh-CN" altLang="en-US" sz="4400" b="1" dirty="0">
              <a:solidFill>
                <a:schemeClr val="accent4"/>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308695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23" presetClass="entr" presetSubtype="528" fill="hold" grpId="0" nodeType="afterEffect">
                                  <p:stCondLst>
                                    <p:cond delay="0"/>
                                  </p:stCondLst>
                                  <p:iterate type="lt">
                                    <p:tmPct val="5000"/>
                                  </p:iterate>
                                  <p:childTnLst>
                                    <p:set>
                                      <p:cBhvr>
                                        <p:cTn id="18" dur="1" fill="hold">
                                          <p:stCondLst>
                                            <p:cond delay="0"/>
                                          </p:stCondLst>
                                        </p:cTn>
                                        <p:tgtEl>
                                          <p:spTgt spid="33"/>
                                        </p:tgtEl>
                                        <p:attrNameLst>
                                          <p:attrName>style.visibility</p:attrName>
                                        </p:attrNameLst>
                                      </p:cBhvr>
                                      <p:to>
                                        <p:strVal val="visible"/>
                                      </p:to>
                                    </p:set>
                                    <p:anim to="" calcmode="lin" valueType="num">
                                      <p:cBhvr>
                                        <p:cTn id="19" dur="1000" fill="hold">
                                          <p:stCondLst>
                                            <p:cond delay="0"/>
                                          </p:stCondLst>
                                        </p:cTn>
                                        <p:tgtEl>
                                          <p:spTgt spid="33"/>
                                        </p:tgtEl>
                                        <p:attrNameLst>
                                          <p:attrName>ppt_x</p:attrName>
                                        </p:attrNameLst>
                                      </p:cBhvr>
                                      <p:tavLst>
                                        <p:tav tm="0" fmla="#ppt_x+(8/9)*(#ppt_x-(#ppt_x-#ppt_w/2))*((1.5-1.5*$)^2-(1.5-1.5*$)^3)">
                                          <p:val>
                                            <p:strVal val="0"/>
                                          </p:val>
                                        </p:tav>
                                        <p:tav tm="100000">
                                          <p:val>
                                            <p:strVal val="1"/>
                                          </p:val>
                                        </p:tav>
                                      </p:tavLst>
                                    </p:anim>
                                    <p:anim to="" calcmode="lin" valueType="num">
                                      <p:cBhvr>
                                        <p:cTn id="20" dur="1000" fill="hold">
                                          <p:stCondLst>
                                            <p:cond delay="0"/>
                                          </p:stCondLst>
                                        </p:cTn>
                                        <p:tgtEl>
                                          <p:spTgt spid="33"/>
                                        </p:tgtEl>
                                        <p:attrNameLst>
                                          <p:attrName>ppt_y</p:attrName>
                                        </p:attrNameLst>
                                      </p:cBhvr>
                                      <p:tavLst>
                                        <p:tav tm="0" fmla="#ppt_y+(8/9)*(#ppt_y-(#ppt_y+#ppt_h/2))*((1.5-1.5*$)^2-(1.5-1.5*$)^3)">
                                          <p:val>
                                            <p:strVal val="0"/>
                                          </p:val>
                                        </p:tav>
                                        <p:tav tm="100000">
                                          <p:val>
                                            <p:strVal val="1"/>
                                          </p:val>
                                        </p:tav>
                                      </p:tavLst>
                                    </p:anim>
                                    <p:anim to="" calcmode="lin" valueType="num">
                                      <p:cBhvr>
                                        <p:cTn id="21" dur="1000" fill="hold">
                                          <p:stCondLst>
                                            <p:cond delay="0"/>
                                          </p:stCondLst>
                                        </p:cTn>
                                        <p:tgtEl>
                                          <p:spTgt spid="33"/>
                                        </p:tgtEl>
                                        <p:attrNameLst>
                                          <p:attrName>ppt_w</p:attrName>
                                        </p:attrNameLst>
                                      </p:cBhvr>
                                      <p:tavLst>
                                        <p:tav tm="0" fmla="#ppt_w+(8/9)*(#ppt_w-0)*((1.5-1.5*$)^2-(1.5-1.5*$)^3)">
                                          <p:val>
                                            <p:strVal val="0"/>
                                          </p:val>
                                        </p:tav>
                                        <p:tav tm="100000">
                                          <p:val>
                                            <p:strVal val="1"/>
                                          </p:val>
                                        </p:tav>
                                      </p:tavLst>
                                    </p:anim>
                                    <p:anim to="" calcmode="lin" valueType="num">
                                      <p:cBhvr>
                                        <p:cTn id="22" dur="1000" fill="hold">
                                          <p:stCondLst>
                                            <p:cond delay="0"/>
                                          </p:stCondLst>
                                        </p:cTn>
                                        <p:tgtEl>
                                          <p:spTgt spid="33"/>
                                        </p:tgtEl>
                                        <p:attrNameLst>
                                          <p:attrName>ppt_h</p:attrName>
                                        </p:attrNameLst>
                                      </p:cBhvr>
                                      <p:tavLst>
                                        <p:tav tm="0" fmla="#ppt_h+(8/9)*(#ppt_h-0)*((1.5-1.5*$)^2-(1.5-1.5*$)^3)">
                                          <p:val>
                                            <p:strVal val="0"/>
                                          </p:val>
                                        </p:tav>
                                        <p:tav tm="100000">
                                          <p:val>
                                            <p:strVal val="1"/>
                                          </p:val>
                                        </p:tav>
                                      </p:tavLst>
                                    </p:anim>
                                  </p:childTnLst>
                                </p:cTn>
                              </p:par>
                            </p:childTnLst>
                          </p:cTn>
                        </p:par>
                        <p:par>
                          <p:cTn id="23" fill="hold">
                            <p:stCondLst>
                              <p:cond delay="1750"/>
                            </p:stCondLst>
                            <p:childTnLst>
                              <p:par>
                                <p:cTn id="24" presetID="23" presetClass="entr" presetSubtype="528" fill="hold" grpId="0" nodeType="afterEffect">
                                  <p:stCondLst>
                                    <p:cond delay="0"/>
                                  </p:stCondLst>
                                  <p:iterate type="lt">
                                    <p:tmPct val="5000"/>
                                  </p:iterate>
                                  <p:childTnLst>
                                    <p:set>
                                      <p:cBhvr>
                                        <p:cTn id="25" dur="1" fill="hold">
                                          <p:stCondLst>
                                            <p:cond delay="0"/>
                                          </p:stCondLst>
                                        </p:cTn>
                                        <p:tgtEl>
                                          <p:spTgt spid="34"/>
                                        </p:tgtEl>
                                        <p:attrNameLst>
                                          <p:attrName>style.visibility</p:attrName>
                                        </p:attrNameLst>
                                      </p:cBhvr>
                                      <p:to>
                                        <p:strVal val="visible"/>
                                      </p:to>
                                    </p:set>
                                    <p:anim to="" calcmode="lin" valueType="num">
                                      <p:cBhvr>
                                        <p:cTn id="26" dur="1000" fill="hold">
                                          <p:stCondLst>
                                            <p:cond delay="0"/>
                                          </p:stCondLst>
                                        </p:cTn>
                                        <p:tgtEl>
                                          <p:spTgt spid="34"/>
                                        </p:tgtEl>
                                        <p:attrNameLst>
                                          <p:attrName>ppt_x</p:attrName>
                                        </p:attrNameLst>
                                      </p:cBhvr>
                                      <p:tavLst>
                                        <p:tav tm="0" fmla="#ppt_x+(8/9)*(#ppt_x-(#ppt_x-#ppt_w/2))*((1.5-1.5*$)^2-(1.5-1.5*$)^3)">
                                          <p:val>
                                            <p:strVal val="0"/>
                                          </p:val>
                                        </p:tav>
                                        <p:tav tm="100000">
                                          <p:val>
                                            <p:strVal val="1"/>
                                          </p:val>
                                        </p:tav>
                                      </p:tavLst>
                                    </p:anim>
                                    <p:anim to="" calcmode="lin" valueType="num">
                                      <p:cBhvr>
                                        <p:cTn id="27" dur="1000" fill="hold">
                                          <p:stCondLst>
                                            <p:cond delay="0"/>
                                          </p:stCondLst>
                                        </p:cTn>
                                        <p:tgtEl>
                                          <p:spTgt spid="34"/>
                                        </p:tgtEl>
                                        <p:attrNameLst>
                                          <p:attrName>ppt_y</p:attrName>
                                        </p:attrNameLst>
                                      </p:cBhvr>
                                      <p:tavLst>
                                        <p:tav tm="0" fmla="#ppt_y+(8/9)*(#ppt_y-(#ppt_y+#ppt_h/2))*((1.5-1.5*$)^2-(1.5-1.5*$)^3)">
                                          <p:val>
                                            <p:strVal val="0"/>
                                          </p:val>
                                        </p:tav>
                                        <p:tav tm="100000">
                                          <p:val>
                                            <p:strVal val="1"/>
                                          </p:val>
                                        </p:tav>
                                      </p:tavLst>
                                    </p:anim>
                                    <p:anim to="" calcmode="lin" valueType="num">
                                      <p:cBhvr>
                                        <p:cTn id="28" dur="1000" fill="hold">
                                          <p:stCondLst>
                                            <p:cond delay="0"/>
                                          </p:stCondLst>
                                        </p:cTn>
                                        <p:tgtEl>
                                          <p:spTgt spid="34"/>
                                        </p:tgtEl>
                                        <p:attrNameLst>
                                          <p:attrName>ppt_w</p:attrName>
                                        </p:attrNameLst>
                                      </p:cBhvr>
                                      <p:tavLst>
                                        <p:tav tm="0" fmla="#ppt_w+(8/9)*(#ppt_w-0)*((1.5-1.5*$)^2-(1.5-1.5*$)^3)">
                                          <p:val>
                                            <p:strVal val="0"/>
                                          </p:val>
                                        </p:tav>
                                        <p:tav tm="100000">
                                          <p:val>
                                            <p:strVal val="1"/>
                                          </p:val>
                                        </p:tav>
                                      </p:tavLst>
                                    </p:anim>
                                    <p:anim to="" calcmode="lin" valueType="num">
                                      <p:cBhvr>
                                        <p:cTn id="29" dur="1000" fill="hold">
                                          <p:stCondLst>
                                            <p:cond delay="0"/>
                                          </p:stCondLst>
                                        </p:cTn>
                                        <p:tgtEl>
                                          <p:spTgt spid="34"/>
                                        </p:tgtEl>
                                        <p:attrNameLst>
                                          <p:attrName>ppt_h</p:attrName>
                                        </p:attrNameLst>
                                      </p:cBhvr>
                                      <p:tavLst>
                                        <p:tav tm="0" fmla="#ppt_h+(8/9)*(#ppt_h-0)*((1.5-1.5*$)^2-(1.5-1.5*$)^3)">
                                          <p:val>
                                            <p:strVal val="0"/>
                                          </p:val>
                                        </p:tav>
                                        <p:tav tm="100000">
                                          <p:val>
                                            <p:str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E725D-1E44-477F-AEF5-FBBFFACB2671}"/>
              </a:ext>
            </a:extLst>
          </p:cNvPr>
          <p:cNvSpPr txBox="1"/>
          <p:nvPr/>
        </p:nvSpPr>
        <p:spPr>
          <a:xfrm>
            <a:off x="4884039" y="40064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17" name="TextBox 16">
            <a:extLst>
              <a:ext uri="{FF2B5EF4-FFF2-40B4-BE49-F238E27FC236}">
                <a16:creationId xmlns:a16="http://schemas.microsoft.com/office/drawing/2014/main" id="{F31BD57A-DCD9-4FC1-9CEE-9AD8628B2A62}"/>
              </a:ext>
            </a:extLst>
          </p:cNvPr>
          <p:cNvSpPr txBox="1"/>
          <p:nvPr/>
        </p:nvSpPr>
        <p:spPr>
          <a:xfrm>
            <a:off x="914196" y="1334640"/>
            <a:ext cx="10789919" cy="2062103"/>
          </a:xfrm>
          <a:prstGeom prst="rect">
            <a:avLst/>
          </a:prstGeom>
          <a:noFill/>
        </p:spPr>
        <p:txBody>
          <a:bodyPr wrap="square">
            <a:spAutoFit/>
          </a:bodyPr>
          <a:lstStyle/>
          <a:p>
            <a:pPr algn="l" latinLnBrk="0"/>
            <a:r>
              <a:rPr lang="vi-VN" sz="3200" b="1" i="0" dirty="0">
                <a:solidFill>
                  <a:srgbClr val="C00000"/>
                </a:solidFill>
                <a:effectLst/>
                <a:latin typeface="Arial" panose="020B0604020202020204" pitchFamily="34" charset="0"/>
                <a:cs typeface="Arial" panose="020B0604020202020204" pitchFamily="34" charset="0"/>
              </a:rPr>
              <a:t>Câu 2.</a:t>
            </a:r>
            <a:r>
              <a:rPr lang="vi-VN" sz="3200" b="0" i="0" dirty="0">
                <a:solidFill>
                  <a:srgbClr val="C00000"/>
                </a:solidFill>
                <a:effectLst/>
                <a:latin typeface="Arial" panose="020B0604020202020204" pitchFamily="34" charset="0"/>
                <a:cs typeface="Arial" panose="020B0604020202020204" pitchFamily="34" charset="0"/>
              </a:rPr>
              <a:t> </a:t>
            </a:r>
          </a:p>
          <a:p>
            <a:r>
              <a:rPr lang="vi-VN" sz="3200" dirty="0">
                <a:solidFill>
                  <a:srgbClr val="333333"/>
                </a:solidFill>
                <a:latin typeface="Arial" panose="020B0604020202020204" pitchFamily="34" charset="0"/>
                <a:cs typeface="Arial" panose="020B0604020202020204" pitchFamily="34" charset="0"/>
              </a:rPr>
              <a:t>- Gọi số nguyên tử của nguyên tố A (III), B (II) lần lượt là x và y</a:t>
            </a:r>
          </a:p>
          <a:p>
            <a:r>
              <a:rPr lang="vi-VN" sz="3200" dirty="0">
                <a:solidFill>
                  <a:srgbClr val="333333"/>
                </a:solidFill>
                <a:latin typeface="Arial" panose="020B0604020202020204" pitchFamily="34" charset="0"/>
                <a:cs typeface="Arial" panose="020B0604020202020204" pitchFamily="34" charset="0"/>
              </a:rPr>
              <a:t>- </a:t>
            </a:r>
            <a:r>
              <a:rPr lang="vi-VN" sz="3200" b="0" i="0" dirty="0">
                <a:solidFill>
                  <a:srgbClr val="333333"/>
                </a:solidFill>
                <a:effectLst/>
                <a:latin typeface="Arial" panose="020B0604020202020204" pitchFamily="34" charset="0"/>
                <a:cs typeface="Arial" panose="020B0604020202020204" pitchFamily="34" charset="0"/>
              </a:rPr>
              <a:t>Áp dụng quy tắc hóa trị ta có: III.x = II.y</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66AE751-CEBC-4FDB-9AAD-C54E10EB5D2E}"/>
                  </a:ext>
                </a:extLst>
              </p:cNvPr>
              <p:cNvSpPr txBox="1"/>
              <p:nvPr/>
            </p:nvSpPr>
            <p:spPr>
              <a:xfrm>
                <a:off x="4774858" y="3826413"/>
                <a:ext cx="3888593" cy="80631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14:m>
                  <m:oMath xmlns:m="http://schemas.openxmlformats.org/officeDocument/2006/math">
                    <m:f>
                      <m:fPr>
                        <m:ctrlPr>
                          <a:rPr lang="vi-VN" sz="3200" i="1" dirty="0" smtClean="0">
                            <a:solidFill>
                              <a:srgbClr val="FF0000"/>
                            </a:solidFill>
                            <a:latin typeface="Cambria Math" panose="02040503050406030204" pitchFamily="18" charset="0"/>
                          </a:rPr>
                        </m:ctrlPr>
                      </m:fPr>
                      <m:num>
                        <m:r>
                          <a:rPr lang="vi-VN" sz="3200" b="0" i="1" dirty="0" smtClean="0">
                            <a:solidFill>
                              <a:srgbClr val="FF0000"/>
                            </a:solidFill>
                            <a:latin typeface="Cambria Math" panose="02040503050406030204" pitchFamily="18" charset="0"/>
                          </a:rPr>
                          <m:t>𝑥</m:t>
                        </m:r>
                      </m:num>
                      <m:den>
                        <m:r>
                          <a:rPr lang="vi-VN" sz="3200" b="0" i="1" dirty="0" smtClean="0">
                            <a:solidFill>
                              <a:srgbClr val="FF0000"/>
                            </a:solidFill>
                            <a:latin typeface="Cambria Math" panose="02040503050406030204" pitchFamily="18" charset="0"/>
                          </a:rPr>
                          <m:t>𝑦</m:t>
                        </m:r>
                      </m:den>
                    </m:f>
                  </m:oMath>
                </a14:m>
                <a:r>
                  <a:rPr lang="vi-VN" sz="3200" dirty="0">
                    <a:latin typeface="Arial" panose="020B0604020202020204" pitchFamily="34" charset="0"/>
                    <a:cs typeface="Arial" panose="020B0604020202020204" pitchFamily="34" charset="0"/>
                  </a:rPr>
                  <a:t>  = </a:t>
                </a:r>
                <a14:m>
                  <m:oMath xmlns:m="http://schemas.openxmlformats.org/officeDocument/2006/math">
                    <m:f>
                      <m:fPr>
                        <m:ctrlPr>
                          <a:rPr lang="vi-VN" sz="3200" i="1" dirty="0" smtClean="0">
                            <a:solidFill>
                              <a:srgbClr val="7030A0"/>
                            </a:solidFill>
                            <a:latin typeface="Cambria Math" panose="02040503050406030204" pitchFamily="18" charset="0"/>
                          </a:rPr>
                        </m:ctrlPr>
                      </m:fPr>
                      <m:num>
                        <m:r>
                          <m:rPr>
                            <m:sty m:val="p"/>
                          </m:rPr>
                          <a:rPr lang="vi-VN" sz="3200" b="0" i="0" dirty="0" smtClean="0">
                            <a:solidFill>
                              <a:srgbClr val="7030A0"/>
                            </a:solidFill>
                            <a:latin typeface="Cambria Math" panose="02040503050406030204" pitchFamily="18" charset="0"/>
                          </a:rPr>
                          <m:t>II</m:t>
                        </m:r>
                      </m:num>
                      <m:den>
                        <m:r>
                          <m:rPr>
                            <m:sty m:val="p"/>
                          </m:rPr>
                          <a:rPr lang="vi-VN" sz="3200" b="0" i="0" dirty="0" smtClean="0">
                            <a:solidFill>
                              <a:srgbClr val="7030A0"/>
                            </a:solidFill>
                            <a:latin typeface="Cambria Math" panose="02040503050406030204" pitchFamily="18" charset="0"/>
                          </a:rPr>
                          <m:t>III</m:t>
                        </m:r>
                      </m:den>
                    </m:f>
                    <m:r>
                      <a:rPr lang="vi-VN" sz="3200" b="0" i="0" dirty="0" smtClean="0">
                        <a:solidFill>
                          <a:srgbClr val="7030A0"/>
                        </a:solidFill>
                        <a:latin typeface="Cambria Math" panose="02040503050406030204" pitchFamily="18" charset="0"/>
                      </a:rPr>
                      <m:t>= </m:t>
                    </m:r>
                    <m:f>
                      <m:fPr>
                        <m:ctrlPr>
                          <a:rPr lang="vi-VN" sz="3200" i="1" dirty="0" smtClean="0">
                            <a:solidFill>
                              <a:srgbClr val="7030A0"/>
                            </a:solidFill>
                            <a:latin typeface="Cambria Math" panose="02040503050406030204" pitchFamily="18" charset="0"/>
                          </a:rPr>
                        </m:ctrlPr>
                      </m:fPr>
                      <m:num>
                        <m:r>
                          <a:rPr lang="vi-VN" sz="3200" b="0" i="0" dirty="0" smtClean="0">
                            <a:solidFill>
                              <a:srgbClr val="7030A0"/>
                            </a:solidFill>
                            <a:latin typeface="Cambria Math" panose="02040503050406030204" pitchFamily="18" charset="0"/>
                          </a:rPr>
                          <m:t>2</m:t>
                        </m:r>
                      </m:num>
                      <m:den>
                        <m:r>
                          <a:rPr lang="vi-VN" sz="3200" b="0" i="0" dirty="0" smtClean="0">
                            <a:solidFill>
                              <a:srgbClr val="7030A0"/>
                            </a:solidFill>
                            <a:latin typeface="Cambria Math" panose="02040503050406030204" pitchFamily="18" charset="0"/>
                          </a:rPr>
                          <m:t>3</m:t>
                        </m:r>
                      </m:den>
                    </m:f>
                  </m:oMath>
                </a14:m>
                <a:endParaRPr lang="vi-VN" sz="3200" baseline="-25000" dirty="0">
                  <a:solidFill>
                    <a:srgbClr val="7030A0"/>
                  </a:solidFill>
                  <a:latin typeface="Arial" panose="020B0604020202020204" pitchFamily="34"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E66AE751-CEBC-4FDB-9AAD-C54E10EB5D2E}"/>
                  </a:ext>
                </a:extLst>
              </p:cNvPr>
              <p:cNvSpPr txBox="1">
                <a:spLocks noRot="1" noChangeAspect="1" noMove="1" noResize="1" noEditPoints="1" noAdjustHandles="1" noChangeArrowheads="1" noChangeShapeType="1" noTextEdit="1"/>
              </p:cNvSpPr>
              <p:nvPr/>
            </p:nvSpPr>
            <p:spPr>
              <a:xfrm>
                <a:off x="4774858" y="3826413"/>
                <a:ext cx="3888593" cy="806311"/>
              </a:xfrm>
              <a:prstGeom prst="rect">
                <a:avLst/>
              </a:prstGeom>
              <a:blipFill>
                <a:blip r:embed="rId2"/>
                <a:stretch>
                  <a:fillRect t="-746" b="-4478"/>
                </a:stretch>
              </a:blipFill>
            </p:spPr>
            <p:txBody>
              <a:bodyPr/>
              <a:lstStyle/>
              <a:p>
                <a:r>
                  <a:rPr lang="vi-VN">
                    <a:noFill/>
                  </a:rPr>
                  <a:t> </a:t>
                </a:r>
              </a:p>
            </p:txBody>
          </p:sp>
        </mc:Fallback>
      </mc:AlternateContent>
      <p:sp>
        <p:nvSpPr>
          <p:cNvPr id="20" name="TextBox 19">
            <a:extLst>
              <a:ext uri="{FF2B5EF4-FFF2-40B4-BE49-F238E27FC236}">
                <a16:creationId xmlns:a16="http://schemas.microsoft.com/office/drawing/2014/main" id="{789BFC81-18A6-41FD-B58B-A29A21DCDCBA}"/>
              </a:ext>
            </a:extLst>
          </p:cNvPr>
          <p:cNvSpPr txBox="1"/>
          <p:nvPr/>
        </p:nvSpPr>
        <p:spPr>
          <a:xfrm>
            <a:off x="886265" y="4106477"/>
            <a:ext cx="3888593" cy="584775"/>
          </a:xfrm>
          <a:prstGeom prst="rect">
            <a:avLst/>
          </a:prstGeom>
          <a:noFill/>
        </p:spPr>
        <p:txBody>
          <a:bodyPr wrap="square">
            <a:spAutoFit/>
          </a:bodyPr>
          <a:lstStyle/>
          <a:p>
            <a:r>
              <a:rPr lang="vi-VN" sz="3200" dirty="0">
                <a:latin typeface="Arial" panose="020B0604020202020204" pitchFamily="34" charset="0"/>
                <a:cs typeface="Arial" panose="020B0604020202020204" pitchFamily="34" charset="0"/>
              </a:rPr>
              <a:t>- Chuyển thành tỉ lệ:</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6383B5A-7D58-4C12-84A2-AF5E9144284E}"/>
                  </a:ext>
                </a:extLst>
              </p:cNvPr>
              <p:cNvSpPr txBox="1"/>
              <p:nvPr/>
            </p:nvSpPr>
            <p:spPr>
              <a:xfrm>
                <a:off x="886265" y="4981940"/>
                <a:ext cx="10817850" cy="1324786"/>
              </a:xfrm>
              <a:prstGeom prst="rect">
                <a:avLst/>
              </a:prstGeom>
              <a:noFill/>
            </p:spPr>
            <p:txBody>
              <a:bodyPr wrap="square">
                <a:spAutoFit/>
              </a:bodyPr>
              <a:lstStyle/>
              <a:p>
                <a:r>
                  <a:rPr lang="vi-VN" sz="3200" dirty="0">
                    <a:latin typeface="Arial" panose="020B0604020202020204" pitchFamily="34" charset="0"/>
                    <a:cs typeface="Arial" panose="020B0604020202020204" pitchFamily="34" charset="0"/>
                  </a:rPr>
                  <a:t>- Vậy </a:t>
                </a:r>
                <a:r>
                  <a:rPr lang="vi-VN" sz="3200" dirty="0">
                    <a:solidFill>
                      <a:srgbClr val="333333"/>
                    </a:solidFill>
                    <a:latin typeface="Arial" panose="020B0604020202020204" pitchFamily="34" charset="0"/>
                    <a:cs typeface="Arial" panose="020B0604020202020204" pitchFamily="34" charset="0"/>
                  </a:rPr>
                  <a:t>tỉ lệ nguyên tử của A và B trong hợp chất tạo thành từ 2 nguyên tố là </a:t>
                </a:r>
                <a14:m>
                  <m:oMath xmlns:m="http://schemas.openxmlformats.org/officeDocument/2006/math">
                    <m:f>
                      <m:fPr>
                        <m:ctrlPr>
                          <a:rPr lang="vi-VN" sz="3200" i="1" smtClean="0">
                            <a:solidFill>
                              <a:srgbClr val="333333"/>
                            </a:solidFill>
                            <a:latin typeface="Cambria Math" panose="02040503050406030204" pitchFamily="18" charset="0"/>
                            <a:cs typeface="Arial" panose="020B0604020202020204" pitchFamily="34" charset="0"/>
                          </a:rPr>
                        </m:ctrlPr>
                      </m:fPr>
                      <m:num>
                        <m:r>
                          <a:rPr lang="vi-VN" sz="3200" b="0" i="1" smtClean="0">
                            <a:solidFill>
                              <a:srgbClr val="333333"/>
                            </a:solidFill>
                            <a:latin typeface="Cambria Math" panose="02040503050406030204" pitchFamily="18" charset="0"/>
                            <a:cs typeface="Arial" panose="020B0604020202020204" pitchFamily="34" charset="0"/>
                          </a:rPr>
                          <m:t>2</m:t>
                        </m:r>
                      </m:num>
                      <m:den>
                        <m:r>
                          <a:rPr lang="vi-VN" sz="3200" b="0" i="1" smtClean="0">
                            <a:solidFill>
                              <a:srgbClr val="333333"/>
                            </a:solidFill>
                            <a:latin typeface="Cambria Math" panose="02040503050406030204" pitchFamily="18" charset="0"/>
                            <a:cs typeface="Arial" panose="020B0604020202020204" pitchFamily="34" charset="0"/>
                          </a:rPr>
                          <m:t>3</m:t>
                        </m:r>
                      </m:den>
                    </m:f>
                  </m:oMath>
                </a14:m>
                <a:endParaRPr lang="vi-VN" sz="3200" dirty="0">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A6383B5A-7D58-4C12-84A2-AF5E9144284E}"/>
                  </a:ext>
                </a:extLst>
              </p:cNvPr>
              <p:cNvSpPr txBox="1">
                <a:spLocks noRot="1" noChangeAspect="1" noMove="1" noResize="1" noEditPoints="1" noAdjustHandles="1" noChangeArrowheads="1" noChangeShapeType="1" noTextEdit="1"/>
              </p:cNvSpPr>
              <p:nvPr/>
            </p:nvSpPr>
            <p:spPr>
              <a:xfrm>
                <a:off x="886265" y="4981940"/>
                <a:ext cx="10817850" cy="1324786"/>
              </a:xfrm>
              <a:prstGeom prst="rect">
                <a:avLst/>
              </a:prstGeom>
              <a:blipFill>
                <a:blip r:embed="rId3"/>
                <a:stretch>
                  <a:fillRect l="-1408" t="-5963" b="-2294"/>
                </a:stretch>
              </a:blipFill>
            </p:spPr>
            <p:txBody>
              <a:bodyPr/>
              <a:lstStyle/>
              <a:p>
                <a:r>
                  <a:rPr lang="vi-VN">
                    <a:noFill/>
                  </a:rPr>
                  <a:t> </a:t>
                </a:r>
              </a:p>
            </p:txBody>
          </p:sp>
        </mc:Fallback>
      </mc:AlternateContent>
    </p:spTree>
    <p:extLst>
      <p:ext uri="{BB962C8B-B14F-4D97-AF65-F5344CB8AC3E}">
        <p14:creationId xmlns:p14="http://schemas.microsoft.com/office/powerpoint/2010/main" val="517054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sp>
          <p:nvSpPr>
            <p:cNvPr id="4" name="矩形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600" y="386495"/>
              <a:ext cx="11402536" cy="6311643"/>
            </a:xfrm>
            <a:prstGeom prst="rect">
              <a:avLst/>
            </a:prstGeom>
          </p:spPr>
        </p:pic>
      </p:grpSp>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80" y="3317247"/>
            <a:ext cx="4906438" cy="3540753"/>
          </a:xfrm>
          <a:prstGeom prst="rect">
            <a:avLst/>
          </a:prstGeom>
        </p:spPr>
      </p:pic>
      <p:pic>
        <p:nvPicPr>
          <p:cNvPr id="35" name="图片 34"/>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9185793" y="10878"/>
            <a:ext cx="3026997" cy="2142981"/>
          </a:xfrm>
          <a:prstGeom prst="rect">
            <a:avLst/>
          </a:prstGeom>
        </p:spPr>
      </p:pic>
      <p:pic>
        <p:nvPicPr>
          <p:cNvPr id="50" name="图片 4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907178" y="1"/>
            <a:ext cx="1338835" cy="748937"/>
          </a:xfrm>
          <a:custGeom>
            <a:avLst/>
            <a:gdLst>
              <a:gd name="connsiteX0" fmla="*/ 0 w 1338835"/>
              <a:gd name="connsiteY0" fmla="*/ 0 h 748937"/>
              <a:gd name="connsiteX1" fmla="*/ 1338835 w 1338835"/>
              <a:gd name="connsiteY1" fmla="*/ 0 h 748937"/>
              <a:gd name="connsiteX2" fmla="*/ 1338835 w 1338835"/>
              <a:gd name="connsiteY2" fmla="*/ 748937 h 748937"/>
              <a:gd name="connsiteX3" fmla="*/ 0 w 1338835"/>
              <a:gd name="connsiteY3" fmla="*/ 748937 h 748937"/>
              <a:gd name="connsiteX4" fmla="*/ 0 w 1338835"/>
              <a:gd name="connsiteY4" fmla="*/ 0 h 7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748937">
                <a:moveTo>
                  <a:pt x="0" y="0"/>
                </a:moveTo>
                <a:lnTo>
                  <a:pt x="1338835" y="0"/>
                </a:lnTo>
                <a:lnTo>
                  <a:pt x="1338835" y="748937"/>
                </a:lnTo>
                <a:lnTo>
                  <a:pt x="0" y="748937"/>
                </a:lnTo>
                <a:lnTo>
                  <a:pt x="0" y="0"/>
                </a:lnTo>
                <a:close/>
              </a:path>
            </a:pathLst>
          </a:custGeom>
        </p:spPr>
      </p:pic>
      <p:pic>
        <p:nvPicPr>
          <p:cNvPr id="49" name="图片 4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629990" y="-13142"/>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8" name="图片 4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800827" y="271950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7" name="图片 46"/>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687094" y="586571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6" name="图片 45"/>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1080738" y="5431577"/>
            <a:ext cx="1096815" cy="810400"/>
          </a:xfrm>
          <a:custGeom>
            <a:avLst/>
            <a:gdLst>
              <a:gd name="connsiteX0" fmla="*/ 0 w 1096815"/>
              <a:gd name="connsiteY0" fmla="*/ 0 h 810400"/>
              <a:gd name="connsiteX1" fmla="*/ 1096815 w 1096815"/>
              <a:gd name="connsiteY1" fmla="*/ 0 h 810400"/>
              <a:gd name="connsiteX2" fmla="*/ 1096815 w 1096815"/>
              <a:gd name="connsiteY2" fmla="*/ 810400 h 810400"/>
              <a:gd name="connsiteX3" fmla="*/ 0 w 1096815"/>
              <a:gd name="connsiteY3" fmla="*/ 810400 h 810400"/>
              <a:gd name="connsiteX4" fmla="*/ 0 w 1096815"/>
              <a:gd name="connsiteY4" fmla="*/ 0 h 81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815" h="810400">
                <a:moveTo>
                  <a:pt x="0" y="0"/>
                </a:moveTo>
                <a:lnTo>
                  <a:pt x="1096815" y="0"/>
                </a:lnTo>
                <a:lnTo>
                  <a:pt x="1096815" y="810400"/>
                </a:lnTo>
                <a:lnTo>
                  <a:pt x="0" y="810400"/>
                </a:lnTo>
                <a:lnTo>
                  <a:pt x="0" y="0"/>
                </a:lnTo>
                <a:close/>
              </a:path>
            </a:pathLst>
          </a:custGeom>
        </p:spPr>
      </p:pic>
      <p:pic>
        <p:nvPicPr>
          <p:cNvPr id="45" name="图片 44"/>
          <p:cNvPicPr>
            <a:picLocks noChangeAspect="1"/>
          </p:cNvPicPr>
          <p:nvPr/>
        </p:nvPicPr>
        <p:blipFill>
          <a:blip r:embed="rId10"/>
          <a:srcRect/>
          <a:stretch/>
        </p:blipFill>
        <p:spPr>
          <a:xfrm>
            <a:off x="1907178" y="-87086"/>
            <a:ext cx="1338835" cy="87086"/>
          </a:xfrm>
          <a:custGeom>
            <a:avLst/>
            <a:gdLst>
              <a:gd name="connsiteX0" fmla="*/ 0 w 1338835"/>
              <a:gd name="connsiteY0" fmla="*/ 0 h 87086"/>
              <a:gd name="connsiteX1" fmla="*/ 1338835 w 1338835"/>
              <a:gd name="connsiteY1" fmla="*/ 0 h 87086"/>
              <a:gd name="connsiteX2" fmla="*/ 1338835 w 1338835"/>
              <a:gd name="connsiteY2" fmla="*/ 87086 h 87086"/>
              <a:gd name="connsiteX3" fmla="*/ 0 w 1338835"/>
              <a:gd name="connsiteY3" fmla="*/ 87086 h 87086"/>
              <a:gd name="connsiteX4" fmla="*/ 0 w 1338835"/>
              <a:gd name="connsiteY4" fmla="*/ 0 h 8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7086">
                <a:moveTo>
                  <a:pt x="0" y="0"/>
                </a:moveTo>
                <a:lnTo>
                  <a:pt x="1338835" y="0"/>
                </a:lnTo>
                <a:lnTo>
                  <a:pt x="1338835" y="87086"/>
                </a:lnTo>
                <a:lnTo>
                  <a:pt x="0" y="87086"/>
                </a:lnTo>
                <a:lnTo>
                  <a:pt x="0" y="0"/>
                </a:lnTo>
                <a:close/>
              </a:path>
            </a:pathLst>
          </a:custGeom>
        </p:spPr>
      </p:pic>
      <p:pic>
        <p:nvPicPr>
          <p:cNvPr id="43" name="图片 42"/>
          <p:cNvPicPr>
            <a:picLocks noChangeAspect="1"/>
          </p:cNvPicPr>
          <p:nvPr/>
        </p:nvPicPr>
        <p:blipFill>
          <a:blip r:embed="rId11" cstate="screen">
            <a:extLst>
              <a:ext uri="{28A0092B-C50C-407E-A947-70E740481C1C}">
                <a14:useLocalDpi xmlns:a14="http://schemas.microsoft.com/office/drawing/2010/main"/>
              </a:ext>
            </a:extLst>
          </a:blip>
          <a:srcRect r="-22065" b="-3159"/>
          <a:stretch>
            <a:fillRect/>
          </a:stretch>
        </p:blipFill>
        <p:spPr>
          <a:xfrm>
            <a:off x="11226356" y="5285601"/>
            <a:ext cx="1338835" cy="836023"/>
          </a:xfrm>
          <a:custGeom>
            <a:avLst/>
            <a:gdLst>
              <a:gd name="connsiteX0" fmla="*/ 1096815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810400 h 836023"/>
              <a:gd name="connsiteX5" fmla="*/ 1096815 w 1338835"/>
              <a:gd name="connsiteY5" fmla="*/ 810400 h 836023"/>
              <a:gd name="connsiteX6" fmla="*/ 1096815 w 1338835"/>
              <a:gd name="connsiteY6"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835" h="836023">
                <a:moveTo>
                  <a:pt x="1096815" y="0"/>
                </a:moveTo>
                <a:lnTo>
                  <a:pt x="1338835" y="0"/>
                </a:lnTo>
                <a:lnTo>
                  <a:pt x="1338835" y="836023"/>
                </a:lnTo>
                <a:lnTo>
                  <a:pt x="0" y="836023"/>
                </a:lnTo>
                <a:lnTo>
                  <a:pt x="0" y="810400"/>
                </a:lnTo>
                <a:lnTo>
                  <a:pt x="1096815" y="810400"/>
                </a:lnTo>
                <a:lnTo>
                  <a:pt x="1096815" y="0"/>
                </a:lnTo>
                <a:close/>
              </a:path>
            </a:pathLst>
          </a:custGeom>
        </p:spPr>
      </p:pic>
      <p:sp>
        <p:nvSpPr>
          <p:cNvPr id="27" name="文本框 33">
            <a:extLst>
              <a:ext uri="{FF2B5EF4-FFF2-40B4-BE49-F238E27FC236}">
                <a16:creationId xmlns:a16="http://schemas.microsoft.com/office/drawing/2014/main" id="{0E08EA7C-51A1-4ADD-8CC3-CF2BC0AC3FC3}"/>
              </a:ext>
            </a:extLst>
          </p:cNvPr>
          <p:cNvSpPr txBox="1"/>
          <p:nvPr/>
        </p:nvSpPr>
        <p:spPr>
          <a:xfrm>
            <a:off x="946004" y="1040432"/>
            <a:ext cx="10489377" cy="4632037"/>
          </a:xfrm>
          <a:prstGeom prst="rect">
            <a:avLst/>
          </a:prstGeom>
          <a:noFill/>
        </p:spPr>
        <p:txBody>
          <a:bodyPr wrap="square">
            <a:spAutoFit/>
          </a:bodyPr>
          <a:lstStyle/>
          <a:p>
            <a:pPr algn="ctr"/>
            <a:r>
              <a:rPr lang="en-US" altLang="zh-CN" sz="19900" b="1" spc="150" dirty="0">
                <a:solidFill>
                  <a:schemeClr val="accent6">
                    <a:lumMod val="75000"/>
                  </a:schemeClr>
                </a:solidFill>
                <a:latin typeface="Arial" panose="020B0604020202020204" pitchFamily="34" charset="0"/>
                <a:ea typeface="字魂95号-手刻宋" panose="00000500000000000000" charset="-122"/>
                <a:cs typeface="Arial" panose="020B0604020202020204" pitchFamily="34" charset="0"/>
                <a:sym typeface="+mn-ea"/>
              </a:rPr>
              <a:t>II. </a:t>
            </a:r>
            <a:r>
              <a:rPr lang="en-US" altLang="zh-CN" sz="8800" b="1" spc="150" dirty="0">
                <a:solidFill>
                  <a:schemeClr val="accent6">
                    <a:lumMod val="75000"/>
                  </a:schemeClr>
                </a:solidFill>
                <a:latin typeface="Arial" panose="020B0604020202020204" pitchFamily="34" charset="0"/>
                <a:ea typeface="字魂95号-手刻宋" panose="00000500000000000000" charset="-122"/>
                <a:cs typeface="Arial" panose="020B0604020202020204" pitchFamily="34" charset="0"/>
                <a:sym typeface="+mn-ea"/>
              </a:rPr>
              <a:t>CÔNG THỨC        HÓA HỌC</a:t>
            </a:r>
            <a:endParaRPr lang="zh-CN" altLang="en-US" sz="9600" b="1" dirty="0">
              <a:solidFill>
                <a:schemeClr val="accent6">
                  <a:lumMod val="75000"/>
                </a:schemeClr>
              </a:solidFill>
              <a:cs typeface="+mn-ea"/>
              <a:sym typeface="+mn-lt"/>
            </a:endParaRPr>
          </a:p>
        </p:txBody>
      </p:sp>
    </p:spTree>
    <p:extLst>
      <p:ext uri="{BB962C8B-B14F-4D97-AF65-F5344CB8AC3E}">
        <p14:creationId xmlns:p14="http://schemas.microsoft.com/office/powerpoint/2010/main" val="3885364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DFCC3BA-255A-56FB-C17D-398C42B63D5C}"/>
              </a:ext>
            </a:extLst>
          </p:cNvPr>
          <p:cNvGrpSpPr/>
          <p:nvPr/>
        </p:nvGrpSpPr>
        <p:grpSpPr>
          <a:xfrm>
            <a:off x="744717" y="1545997"/>
            <a:ext cx="1841374" cy="1515359"/>
            <a:chOff x="6421937" y="1520683"/>
            <a:chExt cx="1774250" cy="1415151"/>
          </a:xfrm>
        </p:grpSpPr>
        <p:grpSp>
          <p:nvGrpSpPr>
            <p:cNvPr id="19" name="Group 18">
              <a:extLst>
                <a:ext uri="{FF2B5EF4-FFF2-40B4-BE49-F238E27FC236}">
                  <a16:creationId xmlns:a16="http://schemas.microsoft.com/office/drawing/2014/main" id="{2FE67C72-DAB4-A0D3-00F1-1033565345CF}"/>
                </a:ext>
              </a:extLst>
            </p:cNvPr>
            <p:cNvGrpSpPr/>
            <p:nvPr/>
          </p:nvGrpSpPr>
          <p:grpSpPr>
            <a:xfrm>
              <a:off x="6421937" y="2324988"/>
              <a:ext cx="652972" cy="610846"/>
              <a:chOff x="1480628" y="992666"/>
              <a:chExt cx="652972" cy="610846"/>
            </a:xfrm>
          </p:grpSpPr>
          <p:sp>
            <p:nvSpPr>
              <p:cNvPr id="31" name="Flowchart: Connector 30">
                <a:extLst>
                  <a:ext uri="{FF2B5EF4-FFF2-40B4-BE49-F238E27FC236}">
                    <a16:creationId xmlns:a16="http://schemas.microsoft.com/office/drawing/2014/main" id="{A3A0135E-C65D-5332-EC8C-732D4E8055F1}"/>
                  </a:ext>
                </a:extLst>
              </p:cNvPr>
              <p:cNvSpPr/>
              <p:nvPr/>
            </p:nvSpPr>
            <p:spPr>
              <a:xfrm>
                <a:off x="1480628" y="992666"/>
                <a:ext cx="652972" cy="610846"/>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H</a:t>
                </a:r>
              </a:p>
            </p:txBody>
          </p:sp>
          <p:sp>
            <p:nvSpPr>
              <p:cNvPr id="32" name="Flowchart: Connector 31">
                <a:extLst>
                  <a:ext uri="{FF2B5EF4-FFF2-40B4-BE49-F238E27FC236}">
                    <a16:creationId xmlns:a16="http://schemas.microsoft.com/office/drawing/2014/main" id="{C1431222-CE8C-FFAF-6C3F-95F6DCEFF9F4}"/>
                  </a:ext>
                </a:extLst>
              </p:cNvPr>
              <p:cNvSpPr/>
              <p:nvPr/>
            </p:nvSpPr>
            <p:spPr>
              <a:xfrm>
                <a:off x="1913080" y="1045263"/>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67633B79-7BB2-F0F7-D22C-7DBEF3080335}"/>
                </a:ext>
              </a:extLst>
            </p:cNvPr>
            <p:cNvGrpSpPr/>
            <p:nvPr/>
          </p:nvGrpSpPr>
          <p:grpSpPr>
            <a:xfrm>
              <a:off x="6695887" y="1520683"/>
              <a:ext cx="1194910" cy="1275936"/>
              <a:chOff x="4300672" y="494900"/>
              <a:chExt cx="1194910" cy="1275936"/>
            </a:xfrm>
          </p:grpSpPr>
          <p:sp>
            <p:nvSpPr>
              <p:cNvPr id="24" name="Flowchart: Connector 23">
                <a:extLst>
                  <a:ext uri="{FF2B5EF4-FFF2-40B4-BE49-F238E27FC236}">
                    <a16:creationId xmlns:a16="http://schemas.microsoft.com/office/drawing/2014/main" id="{40E5C4DA-E3D9-60E4-B16F-D94ADF24DBAE}"/>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25" name="Flowchart: Connector 24">
                <a:extLst>
                  <a:ext uri="{FF2B5EF4-FFF2-40B4-BE49-F238E27FC236}">
                    <a16:creationId xmlns:a16="http://schemas.microsoft.com/office/drawing/2014/main" id="{B91241AF-5980-568D-C3F8-A3712C5D6EF8}"/>
                  </a:ext>
                </a:extLst>
              </p:cNvPr>
              <p:cNvSpPr/>
              <p:nvPr/>
            </p:nvSpPr>
            <p:spPr>
              <a:xfrm>
                <a:off x="5382601" y="85419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6" name="Flowchart: Connector 25">
                <a:extLst>
                  <a:ext uri="{FF2B5EF4-FFF2-40B4-BE49-F238E27FC236}">
                    <a16:creationId xmlns:a16="http://schemas.microsoft.com/office/drawing/2014/main" id="{74AE0DDB-B9F7-D9D3-BFA9-C5CCABB6AA0B}"/>
                  </a:ext>
                </a:extLst>
              </p:cNvPr>
              <p:cNvSpPr/>
              <p:nvPr/>
            </p:nvSpPr>
            <p:spPr>
              <a:xfrm>
                <a:off x="4300672" y="880699"/>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C861129B-E8BD-F1CE-6900-33CF94B593CE}"/>
                  </a:ext>
                </a:extLst>
              </p:cNvPr>
              <p:cNvSpPr/>
              <p:nvPr/>
            </p:nvSpPr>
            <p:spPr>
              <a:xfrm>
                <a:off x="5286354" y="128297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8" name="Flowchart: Connector 27">
                <a:extLst>
                  <a:ext uri="{FF2B5EF4-FFF2-40B4-BE49-F238E27FC236}">
                    <a16:creationId xmlns:a16="http://schemas.microsoft.com/office/drawing/2014/main" id="{8D7D1D40-6709-41AA-E9CE-293699565E8B}"/>
                  </a:ext>
                </a:extLst>
              </p:cNvPr>
              <p:cNvSpPr/>
              <p:nvPr/>
            </p:nvSpPr>
            <p:spPr>
              <a:xfrm>
                <a:off x="4583778" y="1473483"/>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9" name="Flowchart: Connector 28">
                <a:extLst>
                  <a:ext uri="{FF2B5EF4-FFF2-40B4-BE49-F238E27FC236}">
                    <a16:creationId xmlns:a16="http://schemas.microsoft.com/office/drawing/2014/main" id="{AAD36630-E5FD-6320-E303-38BAF9BF29B3}"/>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0" name="Flowchart: Connector 29">
                <a:extLst>
                  <a:ext uri="{FF2B5EF4-FFF2-40B4-BE49-F238E27FC236}">
                    <a16:creationId xmlns:a16="http://schemas.microsoft.com/office/drawing/2014/main" id="{C8E880EF-81D4-B755-0E29-5CA69F2536BB}"/>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5CC18A0C-8B10-38A9-BC66-CEFEEABF17C0}"/>
                </a:ext>
              </a:extLst>
            </p:cNvPr>
            <p:cNvGrpSpPr/>
            <p:nvPr/>
          </p:nvGrpSpPr>
          <p:grpSpPr>
            <a:xfrm>
              <a:off x="7543215" y="2315021"/>
              <a:ext cx="652972" cy="610846"/>
              <a:chOff x="1138533" y="450230"/>
              <a:chExt cx="652972" cy="610846"/>
            </a:xfrm>
          </p:grpSpPr>
          <p:sp>
            <p:nvSpPr>
              <p:cNvPr id="22" name="Flowchart: Connector 21">
                <a:extLst>
                  <a:ext uri="{FF2B5EF4-FFF2-40B4-BE49-F238E27FC236}">
                    <a16:creationId xmlns:a16="http://schemas.microsoft.com/office/drawing/2014/main" id="{132A4782-00F0-F210-B168-7BF0E93EBAF2}"/>
                  </a:ext>
                </a:extLst>
              </p:cNvPr>
              <p:cNvSpPr/>
              <p:nvPr/>
            </p:nvSpPr>
            <p:spPr>
              <a:xfrm>
                <a:off x="1138533" y="450230"/>
                <a:ext cx="652972" cy="610846"/>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H</a:t>
                </a:r>
              </a:p>
            </p:txBody>
          </p:sp>
          <p:sp>
            <p:nvSpPr>
              <p:cNvPr id="23" name="Flowchart: Connector 22">
                <a:extLst>
                  <a:ext uri="{FF2B5EF4-FFF2-40B4-BE49-F238E27FC236}">
                    <a16:creationId xmlns:a16="http://schemas.microsoft.com/office/drawing/2014/main" id="{9751D2FA-A753-EC2B-FB8B-B8EEF0F07B63}"/>
                  </a:ext>
                </a:extLst>
              </p:cNvPr>
              <p:cNvSpPr/>
              <p:nvPr/>
            </p:nvSpPr>
            <p:spPr>
              <a:xfrm>
                <a:off x="1160416" y="61824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grpSp>
        <p:nvGrpSpPr>
          <p:cNvPr id="33" name="Group 32">
            <a:extLst>
              <a:ext uri="{FF2B5EF4-FFF2-40B4-BE49-F238E27FC236}">
                <a16:creationId xmlns:a16="http://schemas.microsoft.com/office/drawing/2014/main" id="{7C996E4B-6D82-7D0D-13F4-CCDBA272B062}"/>
              </a:ext>
            </a:extLst>
          </p:cNvPr>
          <p:cNvGrpSpPr/>
          <p:nvPr/>
        </p:nvGrpSpPr>
        <p:grpSpPr>
          <a:xfrm>
            <a:off x="554709" y="3413034"/>
            <a:ext cx="2347274" cy="1046375"/>
            <a:chOff x="5530881" y="1403726"/>
            <a:chExt cx="3255416" cy="1507948"/>
          </a:xfrm>
        </p:grpSpPr>
        <p:grpSp>
          <p:nvGrpSpPr>
            <p:cNvPr id="34" name="Group 33">
              <a:extLst>
                <a:ext uri="{FF2B5EF4-FFF2-40B4-BE49-F238E27FC236}">
                  <a16:creationId xmlns:a16="http://schemas.microsoft.com/office/drawing/2014/main" id="{EA27BC82-7E66-6C9A-14AB-009818EEC47A}"/>
                </a:ext>
              </a:extLst>
            </p:cNvPr>
            <p:cNvGrpSpPr/>
            <p:nvPr/>
          </p:nvGrpSpPr>
          <p:grpSpPr>
            <a:xfrm>
              <a:off x="5530881" y="1511776"/>
              <a:ext cx="1194910" cy="1275936"/>
              <a:chOff x="4300672" y="494900"/>
              <a:chExt cx="1194910" cy="1275936"/>
            </a:xfrm>
          </p:grpSpPr>
          <p:sp>
            <p:nvSpPr>
              <p:cNvPr id="48" name="Flowchart: Connector 47">
                <a:extLst>
                  <a:ext uri="{FF2B5EF4-FFF2-40B4-BE49-F238E27FC236}">
                    <a16:creationId xmlns:a16="http://schemas.microsoft.com/office/drawing/2014/main" id="{4E38F343-6FC4-1920-CE88-AB1EC4C9F9D7}"/>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49" name="Flowchart: Connector 48">
                <a:extLst>
                  <a:ext uri="{FF2B5EF4-FFF2-40B4-BE49-F238E27FC236}">
                    <a16:creationId xmlns:a16="http://schemas.microsoft.com/office/drawing/2014/main" id="{D349716F-2812-9B56-531B-1743E93660C4}"/>
                  </a:ext>
                </a:extLst>
              </p:cNvPr>
              <p:cNvSpPr/>
              <p:nvPr/>
            </p:nvSpPr>
            <p:spPr>
              <a:xfrm>
                <a:off x="5208496" y="982985"/>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0" name="Flowchart: Connector 49">
                <a:extLst>
                  <a:ext uri="{FF2B5EF4-FFF2-40B4-BE49-F238E27FC236}">
                    <a16:creationId xmlns:a16="http://schemas.microsoft.com/office/drawing/2014/main" id="{2069208E-C836-5092-5B98-726B2752A4B6}"/>
                  </a:ext>
                </a:extLst>
              </p:cNvPr>
              <p:cNvSpPr/>
              <p:nvPr/>
            </p:nvSpPr>
            <p:spPr>
              <a:xfrm>
                <a:off x="4300672" y="880699"/>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1" name="Flowchart: Connector 50">
                <a:extLst>
                  <a:ext uri="{FF2B5EF4-FFF2-40B4-BE49-F238E27FC236}">
                    <a16:creationId xmlns:a16="http://schemas.microsoft.com/office/drawing/2014/main" id="{0110DCA0-B3AB-79A3-C358-8E2B56CA7889}"/>
                  </a:ext>
                </a:extLst>
              </p:cNvPr>
              <p:cNvSpPr/>
              <p:nvPr/>
            </p:nvSpPr>
            <p:spPr>
              <a:xfrm>
                <a:off x="5341022" y="98557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2" name="Flowchart: Connector 51">
                <a:extLst>
                  <a:ext uri="{FF2B5EF4-FFF2-40B4-BE49-F238E27FC236}">
                    <a16:creationId xmlns:a16="http://schemas.microsoft.com/office/drawing/2014/main" id="{4F285738-A0C6-454A-49BA-2B6618BF86F4}"/>
                  </a:ext>
                </a:extLst>
              </p:cNvPr>
              <p:cNvSpPr/>
              <p:nvPr/>
            </p:nvSpPr>
            <p:spPr>
              <a:xfrm>
                <a:off x="4353683" y="1367324"/>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3" name="Flowchart: Connector 52">
                <a:extLst>
                  <a:ext uri="{FF2B5EF4-FFF2-40B4-BE49-F238E27FC236}">
                    <a16:creationId xmlns:a16="http://schemas.microsoft.com/office/drawing/2014/main" id="{25612FF0-A27F-4FC6-BA6F-C5C6A4DBBD5A}"/>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4" name="Flowchart: Connector 53">
                <a:extLst>
                  <a:ext uri="{FF2B5EF4-FFF2-40B4-BE49-F238E27FC236}">
                    <a16:creationId xmlns:a16="http://schemas.microsoft.com/office/drawing/2014/main" id="{15B66146-A330-FCAB-772D-F0198E85368C}"/>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ADC9FCBD-35C6-E66A-1343-B802B0718BD9}"/>
                </a:ext>
              </a:extLst>
            </p:cNvPr>
            <p:cNvGrpSpPr/>
            <p:nvPr/>
          </p:nvGrpSpPr>
          <p:grpSpPr>
            <a:xfrm>
              <a:off x="7631143" y="1534823"/>
              <a:ext cx="1155154" cy="1275936"/>
              <a:chOff x="4340428" y="494900"/>
              <a:chExt cx="1155154" cy="1275936"/>
            </a:xfrm>
          </p:grpSpPr>
          <p:sp>
            <p:nvSpPr>
              <p:cNvPr id="43" name="Flowchart: Connector 42">
                <a:extLst>
                  <a:ext uri="{FF2B5EF4-FFF2-40B4-BE49-F238E27FC236}">
                    <a16:creationId xmlns:a16="http://schemas.microsoft.com/office/drawing/2014/main" id="{17536E1A-1E8D-79F8-717D-507802E29DC7}"/>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44" name="Flowchart: Connector 43">
                <a:extLst>
                  <a:ext uri="{FF2B5EF4-FFF2-40B4-BE49-F238E27FC236}">
                    <a16:creationId xmlns:a16="http://schemas.microsoft.com/office/drawing/2014/main" id="{96B69B8C-F03D-F492-5439-18E4368DA649}"/>
                  </a:ext>
                </a:extLst>
              </p:cNvPr>
              <p:cNvSpPr/>
              <p:nvPr/>
            </p:nvSpPr>
            <p:spPr>
              <a:xfrm>
                <a:off x="5382601" y="85419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5" name="Flowchart: Connector 44">
                <a:extLst>
                  <a:ext uri="{FF2B5EF4-FFF2-40B4-BE49-F238E27FC236}">
                    <a16:creationId xmlns:a16="http://schemas.microsoft.com/office/drawing/2014/main" id="{3DAEE7D2-1A24-BB17-11E3-8E2661CC3B15}"/>
                  </a:ext>
                </a:extLst>
              </p:cNvPr>
              <p:cNvSpPr/>
              <p:nvPr/>
            </p:nvSpPr>
            <p:spPr>
              <a:xfrm>
                <a:off x="5351820" y="1367324"/>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6" name="Flowchart: Connector 45">
                <a:extLst>
                  <a:ext uri="{FF2B5EF4-FFF2-40B4-BE49-F238E27FC236}">
                    <a16:creationId xmlns:a16="http://schemas.microsoft.com/office/drawing/2014/main" id="{73FEBFBC-B897-6A8D-4F70-607632C06D73}"/>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7" name="Flowchart: Connector 46">
                <a:extLst>
                  <a:ext uri="{FF2B5EF4-FFF2-40B4-BE49-F238E27FC236}">
                    <a16:creationId xmlns:a16="http://schemas.microsoft.com/office/drawing/2014/main" id="{5FF6F6E7-A6A6-4FE8-9560-AFC4BD2EDD1A}"/>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36" name="Flowchart: Connector 35">
              <a:extLst>
                <a:ext uri="{FF2B5EF4-FFF2-40B4-BE49-F238E27FC236}">
                  <a16:creationId xmlns:a16="http://schemas.microsoft.com/office/drawing/2014/main" id="{59C49418-0256-8AF2-6FC0-1684722CB1AF}"/>
                </a:ext>
              </a:extLst>
            </p:cNvPr>
            <p:cNvSpPr/>
            <p:nvPr/>
          </p:nvSpPr>
          <p:spPr>
            <a:xfrm>
              <a:off x="6407111" y="1403726"/>
              <a:ext cx="1511034" cy="1507948"/>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C</a:t>
              </a:r>
            </a:p>
          </p:txBody>
        </p:sp>
        <p:sp>
          <p:nvSpPr>
            <p:cNvPr id="37" name="Flowchart: Connector 36">
              <a:extLst>
                <a:ext uri="{FF2B5EF4-FFF2-40B4-BE49-F238E27FC236}">
                  <a16:creationId xmlns:a16="http://schemas.microsoft.com/office/drawing/2014/main" id="{012D5A59-8D02-6188-C0CA-F20F5D71C70C}"/>
                </a:ext>
              </a:extLst>
            </p:cNvPr>
            <p:cNvSpPr/>
            <p:nvPr/>
          </p:nvSpPr>
          <p:spPr>
            <a:xfrm>
              <a:off x="6438705" y="220459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8" name="Flowchart: Connector 37">
              <a:extLst>
                <a:ext uri="{FF2B5EF4-FFF2-40B4-BE49-F238E27FC236}">
                  <a16:creationId xmlns:a16="http://schemas.microsoft.com/office/drawing/2014/main" id="{36AB8FB6-45AC-32FA-D9ED-BFFEB76EF299}"/>
                </a:ext>
              </a:extLst>
            </p:cNvPr>
            <p:cNvSpPr/>
            <p:nvPr/>
          </p:nvSpPr>
          <p:spPr>
            <a:xfrm>
              <a:off x="6571231" y="2207191"/>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9" name="Flowchart: Connector 38">
              <a:extLst>
                <a:ext uri="{FF2B5EF4-FFF2-40B4-BE49-F238E27FC236}">
                  <a16:creationId xmlns:a16="http://schemas.microsoft.com/office/drawing/2014/main" id="{A5621537-513B-5C1A-11B1-2338D8118EA3}"/>
                </a:ext>
              </a:extLst>
            </p:cNvPr>
            <p:cNvSpPr/>
            <p:nvPr/>
          </p:nvSpPr>
          <p:spPr>
            <a:xfrm>
              <a:off x="7661058" y="2024525"/>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0" name="Flowchart: Connector 39">
              <a:extLst>
                <a:ext uri="{FF2B5EF4-FFF2-40B4-BE49-F238E27FC236}">
                  <a16:creationId xmlns:a16="http://schemas.microsoft.com/office/drawing/2014/main" id="{4E2200F3-9169-5A98-1410-DD1CF243E979}"/>
                </a:ext>
              </a:extLst>
            </p:cNvPr>
            <p:cNvSpPr/>
            <p:nvPr/>
          </p:nvSpPr>
          <p:spPr>
            <a:xfrm>
              <a:off x="7793584" y="202711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1" name="Flowchart: Connector 40">
              <a:extLst>
                <a:ext uri="{FF2B5EF4-FFF2-40B4-BE49-F238E27FC236}">
                  <a16:creationId xmlns:a16="http://schemas.microsoft.com/office/drawing/2014/main" id="{60B007CC-5E87-FAF7-2994-3D440B9E40EA}"/>
                </a:ext>
              </a:extLst>
            </p:cNvPr>
            <p:cNvSpPr/>
            <p:nvPr/>
          </p:nvSpPr>
          <p:spPr>
            <a:xfrm>
              <a:off x="7659597" y="2199762"/>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2" name="Flowchart: Connector 41">
              <a:extLst>
                <a:ext uri="{FF2B5EF4-FFF2-40B4-BE49-F238E27FC236}">
                  <a16:creationId xmlns:a16="http://schemas.microsoft.com/office/drawing/2014/main" id="{E0A7C91E-DF5E-96DA-16F4-7131B4E99F8D}"/>
                </a:ext>
              </a:extLst>
            </p:cNvPr>
            <p:cNvSpPr/>
            <p:nvPr/>
          </p:nvSpPr>
          <p:spPr>
            <a:xfrm>
              <a:off x="7792123" y="2202355"/>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aphicFrame>
        <p:nvGraphicFramePr>
          <p:cNvPr id="3" name="Table 3">
            <a:extLst>
              <a:ext uri="{FF2B5EF4-FFF2-40B4-BE49-F238E27FC236}">
                <a16:creationId xmlns:a16="http://schemas.microsoft.com/office/drawing/2014/main" id="{A46B7E98-ACD1-FEEB-9652-4F779604BF9C}"/>
              </a:ext>
            </a:extLst>
          </p:cNvPr>
          <p:cNvGraphicFramePr>
            <a:graphicFrameLocks noGrp="1"/>
          </p:cNvGraphicFramePr>
          <p:nvPr>
            <p:extLst>
              <p:ext uri="{D42A27DB-BD31-4B8C-83A1-F6EECF244321}">
                <p14:modId xmlns:p14="http://schemas.microsoft.com/office/powerpoint/2010/main" val="3839056958"/>
              </p:ext>
            </p:extLst>
          </p:nvPr>
        </p:nvGraphicFramePr>
        <p:xfrm>
          <a:off x="3030093" y="719666"/>
          <a:ext cx="8536598" cy="5686980"/>
        </p:xfrm>
        <a:graphic>
          <a:graphicData uri="http://schemas.openxmlformats.org/drawingml/2006/table">
            <a:tbl>
              <a:tblPr firstRow="1" bandRow="1">
                <a:tableStyleId>{F5AB1C69-6EDB-4FF4-983F-18BD219EF322}</a:tableStyleId>
              </a:tblPr>
              <a:tblGrid>
                <a:gridCol w="1219514">
                  <a:extLst>
                    <a:ext uri="{9D8B030D-6E8A-4147-A177-3AD203B41FA5}">
                      <a16:colId xmlns:a16="http://schemas.microsoft.com/office/drawing/2014/main" val="1483401234"/>
                    </a:ext>
                  </a:extLst>
                </a:gridCol>
                <a:gridCol w="1219514">
                  <a:extLst>
                    <a:ext uri="{9D8B030D-6E8A-4147-A177-3AD203B41FA5}">
                      <a16:colId xmlns:a16="http://schemas.microsoft.com/office/drawing/2014/main" val="2152085460"/>
                    </a:ext>
                  </a:extLst>
                </a:gridCol>
                <a:gridCol w="1219514">
                  <a:extLst>
                    <a:ext uri="{9D8B030D-6E8A-4147-A177-3AD203B41FA5}">
                      <a16:colId xmlns:a16="http://schemas.microsoft.com/office/drawing/2014/main" val="117959671"/>
                    </a:ext>
                  </a:extLst>
                </a:gridCol>
                <a:gridCol w="1219514">
                  <a:extLst>
                    <a:ext uri="{9D8B030D-6E8A-4147-A177-3AD203B41FA5}">
                      <a16:colId xmlns:a16="http://schemas.microsoft.com/office/drawing/2014/main" val="945463560"/>
                    </a:ext>
                  </a:extLst>
                </a:gridCol>
                <a:gridCol w="1219514">
                  <a:extLst>
                    <a:ext uri="{9D8B030D-6E8A-4147-A177-3AD203B41FA5}">
                      <a16:colId xmlns:a16="http://schemas.microsoft.com/office/drawing/2014/main" val="2326094589"/>
                    </a:ext>
                  </a:extLst>
                </a:gridCol>
                <a:gridCol w="1219514">
                  <a:extLst>
                    <a:ext uri="{9D8B030D-6E8A-4147-A177-3AD203B41FA5}">
                      <a16:colId xmlns:a16="http://schemas.microsoft.com/office/drawing/2014/main" val="527276706"/>
                    </a:ext>
                  </a:extLst>
                </a:gridCol>
                <a:gridCol w="1219514">
                  <a:extLst>
                    <a:ext uri="{9D8B030D-6E8A-4147-A177-3AD203B41FA5}">
                      <a16:colId xmlns:a16="http://schemas.microsoft.com/office/drawing/2014/main" val="1647654685"/>
                    </a:ext>
                  </a:extLst>
                </a:gridCol>
              </a:tblGrid>
              <a:tr h="795430">
                <a:tc>
                  <a:txBody>
                    <a:bodyPr/>
                    <a:lstStyle/>
                    <a:p>
                      <a:pPr algn="ctr"/>
                      <a:r>
                        <a:rPr lang="vi-VN" sz="1800" dirty="0">
                          <a:latin typeface="Times New Roman" panose="02020603050405020304" pitchFamily="18" charset="0"/>
                          <a:cs typeface="Times New Roman" panose="02020603050405020304" pitchFamily="18" charset="0"/>
                        </a:rPr>
                        <a:t>Chất</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Nguyên tố</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Hóa trị</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Số nguyên tử </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Tích hóa trị và số nguyên tử</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Nhận xét</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CTHH</a:t>
                      </a:r>
                    </a:p>
                  </a:txBody>
                  <a:tcPr/>
                </a:tc>
                <a:extLst>
                  <a:ext uri="{0D108BD9-81ED-4DB2-BD59-A6C34878D82A}">
                    <a16:rowId xmlns:a16="http://schemas.microsoft.com/office/drawing/2014/main" val="4291531574"/>
                  </a:ext>
                </a:extLst>
              </a:tr>
              <a:tr h="795430">
                <a:tc rowSpan="2">
                  <a:txBody>
                    <a:bodyPr/>
                    <a:lstStyle/>
                    <a:p>
                      <a:pPr algn="ctr"/>
                      <a:endParaRPr lang="vi-VN" sz="1800" dirty="0">
                        <a:latin typeface="Times New Roman" panose="02020603050405020304" pitchFamily="18" charset="0"/>
                        <a:cs typeface="Times New Roman" panose="02020603050405020304" pitchFamily="18" charset="0"/>
                      </a:endParaRPr>
                    </a:p>
                    <a:p>
                      <a:pPr algn="ctr"/>
                      <a:r>
                        <a:rPr lang="vi-VN" sz="1800" dirty="0">
                          <a:latin typeface="Times New Roman" panose="02020603050405020304" pitchFamily="18" charset="0"/>
                          <a:cs typeface="Times New Roman" panose="02020603050405020304" pitchFamily="18" charset="0"/>
                        </a:rPr>
                        <a:t>Nước</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H</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rowSpan="2">
                  <a:txBody>
                    <a:bodyPr/>
                    <a:lstStyle/>
                    <a:p>
                      <a:pPr algn="ctr"/>
                      <a:endParaRPr lang="en-US" sz="1800" dirty="0">
                        <a:latin typeface="Times New Roman" panose="02020603050405020304" pitchFamily="18" charset="0"/>
                        <a:cs typeface="Times New Roman" panose="02020603050405020304" pitchFamily="18" charset="0"/>
                      </a:endParaRPr>
                    </a:p>
                  </a:txBody>
                  <a:tcPr/>
                </a:tc>
                <a:tc rowSpan="2">
                  <a:txBody>
                    <a:bodyPr/>
                    <a:lstStyle/>
                    <a:p>
                      <a:pPr algn="ct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88997555"/>
                  </a:ext>
                </a:extLst>
              </a:tr>
              <a:tr h="795430">
                <a:tc vMerge="1">
                  <a:txBody>
                    <a:bodyPr/>
                    <a:lstStyle/>
                    <a:p>
                      <a:endParaRPr lang="en-US" dirty="0"/>
                    </a:p>
                  </a:txBody>
                  <a:tcPr/>
                </a:tc>
                <a:tc>
                  <a:txBody>
                    <a:bodyPr/>
                    <a:lstStyle/>
                    <a:p>
                      <a:pPr algn="ctr"/>
                      <a:r>
                        <a:rPr lang="vi-VN" sz="1800" dirty="0">
                          <a:latin typeface="Times New Roman" panose="02020603050405020304" pitchFamily="18" charset="0"/>
                          <a:cs typeface="Times New Roman" panose="02020603050405020304" pitchFamily="18" charset="0"/>
                        </a:rPr>
                        <a:t>O</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vMerge="1">
                  <a:txBody>
                    <a:bodyPr/>
                    <a:lstStyle/>
                    <a:p>
                      <a:pPr algn="ctr"/>
                      <a:endParaRPr lang="en-US" sz="1800" dirty="0">
                        <a:latin typeface="Times New Roman" panose="02020603050405020304" pitchFamily="18"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val="477774686"/>
                  </a:ext>
                </a:extLst>
              </a:tr>
              <a:tr h="795430">
                <a:tc rowSpan="2">
                  <a:txBody>
                    <a:bodyPr/>
                    <a:lstStyle/>
                    <a:p>
                      <a:pPr algn="ctr"/>
                      <a:endParaRPr lang="vi-VN" sz="1800" dirty="0">
                        <a:latin typeface="Times New Roman" panose="02020603050405020304" pitchFamily="18" charset="0"/>
                        <a:cs typeface="Times New Roman" panose="02020603050405020304" pitchFamily="18" charset="0"/>
                      </a:endParaRPr>
                    </a:p>
                    <a:p>
                      <a:pPr algn="ctr"/>
                      <a:r>
                        <a:rPr lang="vi-VN" sz="1800" dirty="0">
                          <a:latin typeface="Times New Roman" panose="02020603050405020304" pitchFamily="18" charset="0"/>
                          <a:cs typeface="Times New Roman" panose="02020603050405020304" pitchFamily="18" charset="0"/>
                        </a:rPr>
                        <a:t>Khí Carbonic</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C</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rowSpan="2">
                  <a:txBody>
                    <a:bodyPr/>
                    <a:lstStyle/>
                    <a:p>
                      <a:pPr algn="ctr"/>
                      <a:endParaRPr lang="en-US" sz="1800" dirty="0">
                        <a:latin typeface="Times New Roman" panose="02020603050405020304" pitchFamily="18" charset="0"/>
                        <a:cs typeface="Times New Roman" panose="02020603050405020304" pitchFamily="18" charset="0"/>
                      </a:endParaRPr>
                    </a:p>
                  </a:txBody>
                  <a:tcPr/>
                </a:tc>
                <a:tc rowSpan="2">
                  <a:txBody>
                    <a:bodyPr/>
                    <a:lstStyle/>
                    <a:p>
                      <a:pPr algn="ct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66058610"/>
                  </a:ext>
                </a:extLst>
              </a:tr>
              <a:tr h="795430">
                <a:tc vMerge="1">
                  <a:txBody>
                    <a:bodyPr/>
                    <a:lstStyle/>
                    <a:p>
                      <a:endParaRPr lang="en-US" dirty="0"/>
                    </a:p>
                  </a:txBody>
                  <a:tcPr/>
                </a:tc>
                <a:tc>
                  <a:txBody>
                    <a:bodyPr/>
                    <a:lstStyle/>
                    <a:p>
                      <a:pPr algn="ctr"/>
                      <a:r>
                        <a:rPr lang="vi-VN" sz="1800" dirty="0">
                          <a:latin typeface="Times New Roman" panose="02020603050405020304" pitchFamily="18" charset="0"/>
                          <a:cs typeface="Times New Roman" panose="02020603050405020304" pitchFamily="18" charset="0"/>
                        </a:rPr>
                        <a:t>O</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tc>
                <a:tc vMerge="1">
                  <a:txBody>
                    <a:bodyPr/>
                    <a:lstStyle/>
                    <a:p>
                      <a:pPr algn="ctr"/>
                      <a:endParaRPr lang="en-US" sz="1800" dirty="0">
                        <a:latin typeface="Times New Roman" panose="02020603050405020304" pitchFamily="18" charset="0"/>
                        <a:cs typeface="Times New Roman" panose="02020603050405020304" pitchFamily="18" charset="0"/>
                      </a:endParaRPr>
                    </a:p>
                  </a:txBody>
                  <a:tcPr/>
                </a:tc>
                <a:tc vMerge="1">
                  <a:txBody>
                    <a:bodyPr/>
                    <a:lstStyle/>
                    <a:p>
                      <a:endParaRPr lang="en-US" dirty="0"/>
                    </a:p>
                  </a:txBody>
                  <a:tcPr/>
                </a:tc>
                <a:extLst>
                  <a:ext uri="{0D108BD9-81ED-4DB2-BD59-A6C34878D82A}">
                    <a16:rowId xmlns:a16="http://schemas.microsoft.com/office/drawing/2014/main" val="1002558321"/>
                  </a:ext>
                </a:extLst>
              </a:tr>
              <a:tr h="795430">
                <a:tc rowSpan="2">
                  <a:txBody>
                    <a:bodyPr/>
                    <a:lstStyle/>
                    <a:p>
                      <a:pPr algn="ctr"/>
                      <a:endParaRPr lang="vi-VN" sz="1800" dirty="0">
                        <a:latin typeface="Times New Roman" panose="02020603050405020304" pitchFamily="18" charset="0"/>
                        <a:cs typeface="Times New Roman" panose="02020603050405020304" pitchFamily="18" charset="0"/>
                      </a:endParaRPr>
                    </a:p>
                    <a:p>
                      <a:pPr algn="ctr"/>
                      <a:r>
                        <a:rPr lang="vi-VN" sz="1800" dirty="0">
                          <a:latin typeface="Times New Roman" panose="02020603050405020304" pitchFamily="18" charset="0"/>
                          <a:cs typeface="Times New Roman" panose="02020603050405020304" pitchFamily="18" charset="0"/>
                        </a:rPr>
                        <a:t>Khí Ammonia</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N</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tc>
                <a:tc rowSpan="2">
                  <a:txBody>
                    <a:bodyPr/>
                    <a:lstStyle/>
                    <a:p>
                      <a:pPr algn="ctr"/>
                      <a:endParaRPr lang="en-US" sz="1800" dirty="0">
                        <a:latin typeface="Times New Roman" panose="02020603050405020304" pitchFamily="18" charset="0"/>
                        <a:cs typeface="Times New Roman" panose="02020603050405020304" pitchFamily="18" charset="0"/>
                      </a:endParaRPr>
                    </a:p>
                  </a:txBody>
                  <a:tcPr/>
                </a:tc>
                <a:tc rowSpan="2">
                  <a:txBody>
                    <a:bodyPr/>
                    <a:lstStyle/>
                    <a:p>
                      <a:pPr algn="ct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77266145"/>
                  </a:ext>
                </a:extLst>
              </a:tr>
              <a:tr h="795430">
                <a:tc vMerge="1">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a:latin typeface="Times New Roman" panose="02020603050405020304" pitchFamily="18" charset="0"/>
                          <a:cs typeface="Times New Roman" panose="02020603050405020304" pitchFamily="18" charset="0"/>
                        </a:rPr>
                        <a:t>H</a:t>
                      </a: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a:txBody>
                    <a:bodyPr/>
                    <a:lstStyle/>
                    <a:p>
                      <a:pPr algn="ctr"/>
                      <a:endParaRPr lang="en-US">
                        <a:latin typeface="Times New Roman" panose="02020603050405020304" pitchFamily="18" charset="0"/>
                        <a:cs typeface="Times New Roman" panose="02020603050405020304" pitchFamily="18" charset="0"/>
                      </a:endParaRPr>
                    </a:p>
                  </a:txBody>
                  <a:tcPr/>
                </a:tc>
                <a:tc vMerge="1">
                  <a:txBody>
                    <a:bodyPr/>
                    <a:lstStyle/>
                    <a:p>
                      <a:pPr algn="ctr"/>
                      <a:endParaRPr lang="en-US" dirty="0">
                        <a:latin typeface="Times New Roman" panose="02020603050405020304" pitchFamily="18" charset="0"/>
                        <a:cs typeface="Times New Roman" panose="02020603050405020304" pitchFamily="18" charset="0"/>
                      </a:endParaRPr>
                    </a:p>
                  </a:txBody>
                  <a:tcPr/>
                </a:tc>
                <a:tc vMerge="1">
                  <a:txBody>
                    <a:bodyPr/>
                    <a:lstStyle/>
                    <a:p>
                      <a:pPr algn="ct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40362725"/>
                  </a:ext>
                </a:extLst>
              </a:tr>
            </a:tbl>
          </a:graphicData>
        </a:graphic>
      </p:graphicFrame>
      <p:pic>
        <p:nvPicPr>
          <p:cNvPr id="4" name="Picture 3">
            <a:extLst>
              <a:ext uri="{FF2B5EF4-FFF2-40B4-BE49-F238E27FC236}">
                <a16:creationId xmlns:a16="http://schemas.microsoft.com/office/drawing/2014/main" id="{79BFAE0E-639D-1FC5-3F2C-38E385752A39}"/>
              </a:ext>
            </a:extLst>
          </p:cNvPr>
          <p:cNvPicPr>
            <a:picLocks noChangeAspect="1"/>
          </p:cNvPicPr>
          <p:nvPr/>
        </p:nvPicPr>
        <p:blipFill>
          <a:blip r:embed="rId2"/>
          <a:stretch>
            <a:fillRect/>
          </a:stretch>
        </p:blipFill>
        <p:spPr>
          <a:xfrm>
            <a:off x="746088" y="4433520"/>
            <a:ext cx="1929574" cy="1929574"/>
          </a:xfrm>
          <a:prstGeom prst="rect">
            <a:avLst/>
          </a:prstGeom>
        </p:spPr>
      </p:pic>
    </p:spTree>
    <p:extLst>
      <p:ext uri="{BB962C8B-B14F-4D97-AF65-F5344CB8AC3E}">
        <p14:creationId xmlns:p14="http://schemas.microsoft.com/office/powerpoint/2010/main" val="30015958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3">
            <a:extLst>
              <a:ext uri="{FF2B5EF4-FFF2-40B4-BE49-F238E27FC236}">
                <a16:creationId xmlns:a16="http://schemas.microsoft.com/office/drawing/2014/main" id="{91A52AC9-B977-4BDE-89E7-AEF92782C5FE}"/>
              </a:ext>
            </a:extLst>
          </p:cNvPr>
          <p:cNvSpPr>
            <a:spLocks noChangeArrowheads="1"/>
          </p:cNvSpPr>
          <p:nvPr/>
        </p:nvSpPr>
        <p:spPr bwMode="auto">
          <a:xfrm>
            <a:off x="6214310" y="2949393"/>
            <a:ext cx="1906107" cy="99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0" tIns="34286" rIns="68570" bIns="3428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a:solidFill>
                  <a:srgbClr val="0033CC"/>
                </a:solidFill>
                <a:cs typeface="Arial" panose="020B0604020202020204" pitchFamily="34" charset="0"/>
              </a:rPr>
              <a:t> </a:t>
            </a:r>
            <a:r>
              <a:rPr lang="en-US" altLang="en-US" sz="6000" b="1" dirty="0">
                <a:solidFill>
                  <a:srgbClr val="CC0099"/>
                </a:solidFill>
                <a:cs typeface="Arial" panose="020B0604020202020204" pitchFamily="34" charset="0"/>
              </a:rPr>
              <a:t>H</a:t>
            </a:r>
            <a:r>
              <a:rPr lang="en-US" altLang="en-US" sz="6000" b="1" baseline="-25000" dirty="0">
                <a:solidFill>
                  <a:srgbClr val="FF0000"/>
                </a:solidFill>
                <a:cs typeface="Arial" panose="020B0604020202020204" pitchFamily="34" charset="0"/>
              </a:rPr>
              <a:t>2</a:t>
            </a:r>
            <a:r>
              <a:rPr lang="en-US" altLang="en-US" sz="6000" b="1" dirty="0">
                <a:solidFill>
                  <a:srgbClr val="CC0099"/>
                </a:solidFill>
                <a:cs typeface="Arial" panose="020B0604020202020204" pitchFamily="34" charset="0"/>
              </a:rPr>
              <a:t>O</a:t>
            </a:r>
            <a:endParaRPr lang="en-US" altLang="en-US" sz="6000" b="1" baseline="-25000" dirty="0">
              <a:solidFill>
                <a:srgbClr val="FF0000"/>
              </a:solidFill>
              <a:cs typeface="Arial" panose="020B0604020202020204" pitchFamily="34" charset="0"/>
            </a:endParaRPr>
          </a:p>
        </p:txBody>
      </p:sp>
      <p:sp>
        <p:nvSpPr>
          <p:cNvPr id="6" name="TextBox 5">
            <a:extLst>
              <a:ext uri="{FF2B5EF4-FFF2-40B4-BE49-F238E27FC236}">
                <a16:creationId xmlns:a16="http://schemas.microsoft.com/office/drawing/2014/main" id="{5D6B2DE6-CFD1-471F-A542-724D5DDA2069}"/>
              </a:ext>
            </a:extLst>
          </p:cNvPr>
          <p:cNvSpPr txBox="1"/>
          <p:nvPr/>
        </p:nvSpPr>
        <p:spPr>
          <a:xfrm>
            <a:off x="1600131" y="2031824"/>
            <a:ext cx="3162081" cy="954107"/>
          </a:xfrm>
          <a:prstGeom prst="rect">
            <a:avLst/>
          </a:prstGeom>
          <a:solidFill>
            <a:srgbClr val="FFFFCC"/>
          </a:solidFill>
          <a:ln>
            <a:solidFill>
              <a:srgbClr val="FFFFCC"/>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err="1">
                <a:latin typeface="Arial" panose="020B0604020202020204" pitchFamily="34" charset="0"/>
                <a:cs typeface="Arial" panose="020B0604020202020204" pitchFamily="34" charset="0"/>
              </a:rPr>
              <a:t>Kí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hóa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nguyên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tố</a:t>
            </a:r>
            <a:endParaRPr lang="vi-VN"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A47470F-1EA8-4E23-A4CD-2EF4925D0CBC}"/>
              </a:ext>
            </a:extLst>
          </p:cNvPr>
          <p:cNvSpPr txBox="1"/>
          <p:nvPr/>
        </p:nvSpPr>
        <p:spPr>
          <a:xfrm>
            <a:off x="3379076" y="4134577"/>
            <a:ext cx="1393296" cy="523220"/>
          </a:xfrm>
          <a:prstGeom prst="rect">
            <a:avLst/>
          </a:prstGeom>
          <a:solidFill>
            <a:srgbClr val="FFFFCC"/>
          </a:solidFill>
          <a:ln>
            <a:solidFill>
              <a:srgbClr val="FFFFCC"/>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err="1">
                <a:latin typeface="Arial" panose="020B0604020202020204" pitchFamily="34" charset="0"/>
                <a:cs typeface="Arial" panose="020B0604020202020204" pitchFamily="34" charset="0"/>
              </a:rPr>
              <a:t>Chỉ</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số</a:t>
            </a:r>
            <a:endParaRPr lang="vi-VN" sz="2800"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30E69A16-2D60-4848-A625-C9A1475A429F}"/>
              </a:ext>
            </a:extLst>
          </p:cNvPr>
          <p:cNvGrpSpPr/>
          <p:nvPr/>
        </p:nvGrpSpPr>
        <p:grpSpPr>
          <a:xfrm>
            <a:off x="4772372" y="2309560"/>
            <a:ext cx="2675391" cy="611957"/>
            <a:chOff x="4354548" y="2791225"/>
            <a:chExt cx="2675391" cy="611957"/>
          </a:xfrm>
        </p:grpSpPr>
        <p:cxnSp>
          <p:nvCxnSpPr>
            <p:cNvPr id="9" name="Straight Connector 8">
              <a:extLst>
                <a:ext uri="{FF2B5EF4-FFF2-40B4-BE49-F238E27FC236}">
                  <a16:creationId xmlns:a16="http://schemas.microsoft.com/office/drawing/2014/main" id="{74DAE86F-8E2B-4575-87AF-9F7ADA9E028B}"/>
                </a:ext>
              </a:extLst>
            </p:cNvPr>
            <p:cNvCxnSpPr>
              <a:cxnSpLocks/>
            </p:cNvCxnSpPr>
            <p:nvPr/>
          </p:nvCxnSpPr>
          <p:spPr>
            <a:xfrm flipV="1">
              <a:off x="4354548" y="2791225"/>
              <a:ext cx="2675391" cy="2247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94D65FF3-AC8D-45B6-B124-CCB6D710C0C0}"/>
                </a:ext>
              </a:extLst>
            </p:cNvPr>
            <p:cNvCxnSpPr/>
            <p:nvPr/>
          </p:nvCxnSpPr>
          <p:spPr>
            <a:xfrm>
              <a:off x="7019779" y="2813696"/>
              <a:ext cx="0" cy="585729"/>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a:extLst>
                <a:ext uri="{FF2B5EF4-FFF2-40B4-BE49-F238E27FC236}">
                  <a16:creationId xmlns:a16="http://schemas.microsoft.com/office/drawing/2014/main" id="{CFACFBDA-130A-4143-9C9B-FF0B2EA33D4B}"/>
                </a:ext>
              </a:extLst>
            </p:cNvPr>
            <p:cNvCxnSpPr/>
            <p:nvPr/>
          </p:nvCxnSpPr>
          <p:spPr>
            <a:xfrm>
              <a:off x="6110069" y="2809940"/>
              <a:ext cx="0" cy="59324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grpSp>
        <p:nvGrpSpPr>
          <p:cNvPr id="12" name="Group 11">
            <a:extLst>
              <a:ext uri="{FF2B5EF4-FFF2-40B4-BE49-F238E27FC236}">
                <a16:creationId xmlns:a16="http://schemas.microsoft.com/office/drawing/2014/main" id="{276CC657-5BBF-417E-B91B-B3E643732135}"/>
              </a:ext>
            </a:extLst>
          </p:cNvPr>
          <p:cNvGrpSpPr/>
          <p:nvPr/>
        </p:nvGrpSpPr>
        <p:grpSpPr>
          <a:xfrm>
            <a:off x="4772372" y="3904348"/>
            <a:ext cx="2110154" cy="524328"/>
            <a:chOff x="4712677" y="4502590"/>
            <a:chExt cx="2110154" cy="524328"/>
          </a:xfrm>
        </p:grpSpPr>
        <p:cxnSp>
          <p:nvCxnSpPr>
            <p:cNvPr id="13" name="Straight Connector 12">
              <a:extLst>
                <a:ext uri="{FF2B5EF4-FFF2-40B4-BE49-F238E27FC236}">
                  <a16:creationId xmlns:a16="http://schemas.microsoft.com/office/drawing/2014/main" id="{BA6E0302-E462-4742-9520-5855B13C041C}"/>
                </a:ext>
              </a:extLst>
            </p:cNvPr>
            <p:cNvCxnSpPr>
              <a:cxnSpLocks/>
            </p:cNvCxnSpPr>
            <p:nvPr/>
          </p:nvCxnSpPr>
          <p:spPr>
            <a:xfrm>
              <a:off x="4712677" y="5026918"/>
              <a:ext cx="211015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C73EFE6-4F08-455B-AA3E-35B4A5CFB72C}"/>
                </a:ext>
              </a:extLst>
            </p:cNvPr>
            <p:cNvCxnSpPr/>
            <p:nvPr/>
          </p:nvCxnSpPr>
          <p:spPr>
            <a:xfrm flipV="1">
              <a:off x="6822831" y="4502590"/>
              <a:ext cx="0" cy="52432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8">
            <a:extLst>
              <a:ext uri="{FF2B5EF4-FFF2-40B4-BE49-F238E27FC236}">
                <a16:creationId xmlns:a16="http://schemas.microsoft.com/office/drawing/2014/main" id="{913C0373-DDAF-487F-95C0-2B1A325C25AE}"/>
              </a:ext>
            </a:extLst>
          </p:cNvPr>
          <p:cNvSpPr>
            <a:spLocks noChangeArrowheads="1"/>
          </p:cNvSpPr>
          <p:nvPr/>
        </p:nvSpPr>
        <p:spPr bwMode="auto">
          <a:xfrm>
            <a:off x="2931062" y="5091906"/>
            <a:ext cx="6358009" cy="500129"/>
          </a:xfrm>
          <a:prstGeom prst="rect">
            <a:avLst/>
          </a:prstGeom>
          <a:solidFill>
            <a:srgbClr val="FFFFCC"/>
          </a:solidFill>
          <a:ln>
            <a:noFill/>
          </a:ln>
        </p:spPr>
        <p:txBody>
          <a:bodyPr wrap="square" lIns="68570" tIns="34286" rIns="68570" bIns="34286"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u="sng" dirty="0" err="1">
                <a:solidFill>
                  <a:srgbClr val="C00000"/>
                </a:solidFill>
                <a:cs typeface="Arial" panose="020B0604020202020204" pitchFamily="34" charset="0"/>
              </a:rPr>
              <a:t>Lưu</a:t>
            </a:r>
            <a:r>
              <a:rPr lang="en-US" altLang="en-US" sz="2800" b="1" u="sng" dirty="0">
                <a:solidFill>
                  <a:srgbClr val="C00000"/>
                </a:solidFill>
                <a:cs typeface="Arial" panose="020B0604020202020204" pitchFamily="34" charset="0"/>
              </a:rPr>
              <a:t> ý</a:t>
            </a:r>
            <a:r>
              <a:rPr lang="en-US" altLang="en-US" sz="2800" b="1" dirty="0">
                <a:solidFill>
                  <a:srgbClr val="C00000"/>
                </a:solidFill>
                <a:cs typeface="Arial" panose="020B0604020202020204" pitchFamily="34" charset="0"/>
              </a:rPr>
              <a:t>: </a:t>
            </a:r>
            <a:r>
              <a:rPr lang="vi-VN" altLang="en-US" sz="2800" dirty="0">
                <a:solidFill>
                  <a:srgbClr val="C00000"/>
                </a:solidFill>
                <a:cs typeface="Arial" panose="020B0604020202020204" pitchFamily="34" charset="0"/>
              </a:rPr>
              <a:t>Quy ước chỉ số 1 không ghi.</a:t>
            </a:r>
          </a:p>
        </p:txBody>
      </p:sp>
      <p:sp>
        <p:nvSpPr>
          <p:cNvPr id="19" name="Rectangle: Diagonal Corners Rounded 18">
            <a:extLst>
              <a:ext uri="{FF2B5EF4-FFF2-40B4-BE49-F238E27FC236}">
                <a16:creationId xmlns:a16="http://schemas.microsoft.com/office/drawing/2014/main" id="{2AA6B561-4391-4D20-AF99-EB6B559D464E}"/>
              </a:ext>
            </a:extLst>
          </p:cNvPr>
          <p:cNvSpPr/>
          <p:nvPr/>
        </p:nvSpPr>
        <p:spPr>
          <a:xfrm>
            <a:off x="2682714" y="962245"/>
            <a:ext cx="7063191" cy="708416"/>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rgbClr val="C00000"/>
                </a:solidFill>
                <a:latin typeface="Arial" panose="020B0604020202020204" pitchFamily="34" charset="0"/>
                <a:cs typeface="Arial" panose="020B0604020202020204" pitchFamily="34" charset="0"/>
              </a:rPr>
              <a:t>Công thức hoá học của hợp chất</a:t>
            </a:r>
          </a:p>
        </p:txBody>
      </p:sp>
    </p:spTree>
    <p:extLst>
      <p:ext uri="{BB962C8B-B14F-4D97-AF65-F5344CB8AC3E}">
        <p14:creationId xmlns:p14="http://schemas.microsoft.com/office/powerpoint/2010/main" val="237336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heckerboard(across)">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8" grpId="0" animBg="1"/>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l="-761"/>
          <a:stretch/>
        </p:blipFill>
        <p:spPr>
          <a:xfrm flipH="1">
            <a:off x="517762" y="1008742"/>
            <a:ext cx="3736911" cy="4527023"/>
          </a:xfrm>
          <a:prstGeom prst="rect">
            <a:avLst/>
          </a:prstGeom>
        </p:spPr>
      </p:pic>
      <p:sp>
        <p:nvSpPr>
          <p:cNvPr id="34" name="Rectangle: Diagonal Corners Rounded 33">
            <a:extLst>
              <a:ext uri="{FF2B5EF4-FFF2-40B4-BE49-F238E27FC236}">
                <a16:creationId xmlns:a16="http://schemas.microsoft.com/office/drawing/2014/main" id="{D5D1A4A5-A2A9-4896-90B4-7F292FE23590}"/>
              </a:ext>
            </a:extLst>
          </p:cNvPr>
          <p:cNvSpPr/>
          <p:nvPr/>
        </p:nvSpPr>
        <p:spPr>
          <a:xfrm>
            <a:off x="3782404" y="1604032"/>
            <a:ext cx="7696833" cy="3649935"/>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altLang="zh-CN" sz="3200" dirty="0">
                <a:solidFill>
                  <a:schemeClr val="tx1"/>
                </a:solidFill>
                <a:latin typeface="Arial" panose="020B0604020202020204" pitchFamily="34" charset="0"/>
                <a:cs typeface="Arial" panose="020B0604020202020204" pitchFamily="34" charset="0"/>
                <a:sym typeface="+mn-lt"/>
              </a:rPr>
              <a:t>Công thức hóa học dùng để biểu diễn chất. Công thức hóa học gồm 2 phần: chữ và số. Phần chữ là kí hiệu hóa học của các nguyên tố; phần số được ghi dưới chân kí hiệu hóa học (gọi là chỉ số) là số nguyên tử của nguyên  tố trong phân tử.</a:t>
            </a:r>
            <a:endParaRPr lang="zh-CN" altLang="en-US" sz="3200" dirty="0">
              <a:solidFill>
                <a:schemeClr val="tx1"/>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3112177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FF7BCDD-D676-64D1-774B-B92768645624}"/>
              </a:ext>
            </a:extLst>
          </p:cNvPr>
          <p:cNvGraphicFramePr>
            <a:graphicFrameLocks noGrp="1"/>
          </p:cNvGraphicFramePr>
          <p:nvPr/>
        </p:nvGraphicFramePr>
        <p:xfrm>
          <a:off x="3007149" y="597630"/>
          <a:ext cx="8521830" cy="5662740"/>
        </p:xfrm>
        <a:graphic>
          <a:graphicData uri="http://schemas.openxmlformats.org/drawingml/2006/table">
            <a:tbl>
              <a:tblPr firstRow="1" bandRow="1">
                <a:tableStyleId>{F5AB1C69-6EDB-4FF4-983F-18BD219EF322}</a:tableStyleId>
              </a:tblPr>
              <a:tblGrid>
                <a:gridCol w="1420305">
                  <a:extLst>
                    <a:ext uri="{9D8B030D-6E8A-4147-A177-3AD203B41FA5}">
                      <a16:colId xmlns:a16="http://schemas.microsoft.com/office/drawing/2014/main" val="2076937204"/>
                    </a:ext>
                  </a:extLst>
                </a:gridCol>
                <a:gridCol w="1420305">
                  <a:extLst>
                    <a:ext uri="{9D8B030D-6E8A-4147-A177-3AD203B41FA5}">
                      <a16:colId xmlns:a16="http://schemas.microsoft.com/office/drawing/2014/main" val="791262234"/>
                    </a:ext>
                  </a:extLst>
                </a:gridCol>
                <a:gridCol w="1420305">
                  <a:extLst>
                    <a:ext uri="{9D8B030D-6E8A-4147-A177-3AD203B41FA5}">
                      <a16:colId xmlns:a16="http://schemas.microsoft.com/office/drawing/2014/main" val="2780833590"/>
                    </a:ext>
                  </a:extLst>
                </a:gridCol>
                <a:gridCol w="1420305">
                  <a:extLst>
                    <a:ext uri="{9D8B030D-6E8A-4147-A177-3AD203B41FA5}">
                      <a16:colId xmlns:a16="http://schemas.microsoft.com/office/drawing/2014/main" val="3432722110"/>
                    </a:ext>
                  </a:extLst>
                </a:gridCol>
                <a:gridCol w="1420305">
                  <a:extLst>
                    <a:ext uri="{9D8B030D-6E8A-4147-A177-3AD203B41FA5}">
                      <a16:colId xmlns:a16="http://schemas.microsoft.com/office/drawing/2014/main" val="3929191360"/>
                    </a:ext>
                  </a:extLst>
                </a:gridCol>
                <a:gridCol w="1420305">
                  <a:extLst>
                    <a:ext uri="{9D8B030D-6E8A-4147-A177-3AD203B41FA5}">
                      <a16:colId xmlns:a16="http://schemas.microsoft.com/office/drawing/2014/main" val="1304056407"/>
                    </a:ext>
                  </a:extLst>
                </a:gridCol>
              </a:tblGrid>
              <a:tr h="791390">
                <a:tc>
                  <a:txBody>
                    <a:bodyPr/>
                    <a:lstStyle/>
                    <a:p>
                      <a:pPr algn="ctr"/>
                      <a:r>
                        <a:rPr lang="vi-VN" sz="1800" dirty="0">
                          <a:latin typeface="Times New Roman" panose="02020603050405020304" pitchFamily="18" charset="0"/>
                          <a:cs typeface="Times New Roman" panose="02020603050405020304" pitchFamily="18" charset="0"/>
                        </a:rPr>
                        <a:t>Chất</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Nguyên tố</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Hóa trị</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Số nguyên tử </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Tích hóa trị và số nguyên tử</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Nhận xét</a:t>
                      </a: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05895899"/>
                  </a:ext>
                </a:extLst>
              </a:tr>
              <a:tr h="791390">
                <a:tc rowSpan="2">
                  <a:txBody>
                    <a:bodyPr/>
                    <a:lstStyle/>
                    <a:p>
                      <a:pPr algn="ctr"/>
                      <a:endParaRPr lang="vi-VN" sz="1800" dirty="0">
                        <a:latin typeface="Times New Roman" panose="02020603050405020304" pitchFamily="18" charset="0"/>
                        <a:cs typeface="Times New Roman" panose="02020603050405020304" pitchFamily="18" charset="0"/>
                      </a:endParaRPr>
                    </a:p>
                    <a:p>
                      <a:pPr algn="ctr"/>
                      <a:r>
                        <a:rPr lang="vi-VN" sz="1800" dirty="0">
                          <a:latin typeface="Times New Roman" panose="02020603050405020304" pitchFamily="18" charset="0"/>
                          <a:cs typeface="Times New Roman" panose="02020603050405020304" pitchFamily="18" charset="0"/>
                        </a:rPr>
                        <a:t>Nước</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H</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rowSpan="2">
                  <a:txBody>
                    <a:bodyPr/>
                    <a:lstStyle/>
                    <a:p>
                      <a:pPr algn="ct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37059768"/>
                  </a:ext>
                </a:extLst>
              </a:tr>
              <a:tr h="791390">
                <a:tc vMerge="1">
                  <a:txBody>
                    <a:bodyPr/>
                    <a:lstStyle/>
                    <a:p>
                      <a:endParaRPr lang="en-US" dirty="0"/>
                    </a:p>
                  </a:txBody>
                  <a:tcPr/>
                </a:tc>
                <a:tc>
                  <a:txBody>
                    <a:bodyPr/>
                    <a:lstStyle/>
                    <a:p>
                      <a:pPr algn="ctr"/>
                      <a:r>
                        <a:rPr lang="vi-VN" sz="1800" dirty="0">
                          <a:latin typeface="Times New Roman" panose="02020603050405020304" pitchFamily="18" charset="0"/>
                          <a:cs typeface="Times New Roman" panose="02020603050405020304" pitchFamily="18" charset="0"/>
                        </a:rPr>
                        <a:t>O</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vMerge="1">
                  <a:txBody>
                    <a:bodyPr/>
                    <a:lstStyle/>
                    <a:p>
                      <a:pPr algn="ct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49544697"/>
                  </a:ext>
                </a:extLst>
              </a:tr>
              <a:tr h="791390">
                <a:tc rowSpan="2">
                  <a:txBody>
                    <a:bodyPr/>
                    <a:lstStyle/>
                    <a:p>
                      <a:pPr algn="ctr"/>
                      <a:endParaRPr lang="vi-VN" sz="1800" dirty="0">
                        <a:latin typeface="Times New Roman" panose="02020603050405020304" pitchFamily="18" charset="0"/>
                        <a:cs typeface="Times New Roman" panose="02020603050405020304" pitchFamily="18" charset="0"/>
                      </a:endParaRPr>
                    </a:p>
                    <a:p>
                      <a:pPr algn="ctr"/>
                      <a:r>
                        <a:rPr lang="vi-VN" sz="1800" dirty="0">
                          <a:latin typeface="Times New Roman" panose="02020603050405020304" pitchFamily="18" charset="0"/>
                          <a:cs typeface="Times New Roman" panose="02020603050405020304" pitchFamily="18" charset="0"/>
                        </a:rPr>
                        <a:t>Khí Carbonic</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C</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rowSpan="2">
                  <a:txBody>
                    <a:bodyPr/>
                    <a:lstStyle/>
                    <a:p>
                      <a:pPr algn="ct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19219094"/>
                  </a:ext>
                </a:extLst>
              </a:tr>
              <a:tr h="791390">
                <a:tc vMerge="1">
                  <a:txBody>
                    <a:bodyPr/>
                    <a:lstStyle/>
                    <a:p>
                      <a:endParaRPr lang="en-US" dirty="0"/>
                    </a:p>
                  </a:txBody>
                  <a:tcPr/>
                </a:tc>
                <a:tc>
                  <a:txBody>
                    <a:bodyPr/>
                    <a:lstStyle/>
                    <a:p>
                      <a:pPr algn="ctr"/>
                      <a:r>
                        <a:rPr lang="vi-VN" sz="1800" dirty="0">
                          <a:latin typeface="Times New Roman" panose="02020603050405020304" pitchFamily="18" charset="0"/>
                          <a:cs typeface="Times New Roman" panose="02020603050405020304" pitchFamily="18" charset="0"/>
                        </a:rPr>
                        <a:t>O</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vMerge="1">
                  <a:txBody>
                    <a:bodyPr/>
                    <a:lstStyle/>
                    <a:p>
                      <a:pPr algn="ct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12509973"/>
                  </a:ext>
                </a:extLst>
              </a:tr>
              <a:tr h="791390">
                <a:tc rowSpan="2">
                  <a:txBody>
                    <a:bodyPr/>
                    <a:lstStyle/>
                    <a:p>
                      <a:pPr algn="ctr"/>
                      <a:endParaRPr lang="vi-VN" sz="1800" dirty="0">
                        <a:latin typeface="Times New Roman" panose="02020603050405020304" pitchFamily="18" charset="0"/>
                        <a:cs typeface="Times New Roman" panose="02020603050405020304" pitchFamily="18" charset="0"/>
                      </a:endParaRPr>
                    </a:p>
                    <a:p>
                      <a:pPr algn="ctr"/>
                      <a:r>
                        <a:rPr lang="vi-VN" sz="1800" dirty="0">
                          <a:latin typeface="Times New Roman" panose="02020603050405020304" pitchFamily="18" charset="0"/>
                          <a:cs typeface="Times New Roman" panose="02020603050405020304" pitchFamily="18" charset="0"/>
                        </a:rPr>
                        <a:t>Khí Ammonia</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r>
                        <a:rPr lang="vi-VN" sz="1800" dirty="0">
                          <a:latin typeface="Times New Roman" panose="02020603050405020304" pitchFamily="18" charset="0"/>
                          <a:cs typeface="Times New Roman" panose="02020603050405020304" pitchFamily="18" charset="0"/>
                        </a:rPr>
                        <a:t>N</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rowSpan="2">
                  <a:txBody>
                    <a:bodyPr/>
                    <a:lstStyle/>
                    <a:p>
                      <a:pPr algn="ct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90925740"/>
                  </a:ext>
                </a:extLst>
              </a:tr>
              <a:tr h="791390">
                <a:tc vMerge="1">
                  <a:txBody>
                    <a:bodyPr/>
                    <a:lstStyle/>
                    <a:p>
                      <a:endParaRPr lang="en-US" dirty="0"/>
                    </a:p>
                  </a:txBody>
                  <a:tcPr/>
                </a:tc>
                <a:tc>
                  <a:txBody>
                    <a:bodyPr/>
                    <a:lstStyle/>
                    <a:p>
                      <a:pPr algn="ctr"/>
                      <a:r>
                        <a:rPr lang="vi-VN" sz="1800" dirty="0">
                          <a:latin typeface="Times New Roman" panose="02020603050405020304" pitchFamily="18" charset="0"/>
                          <a:cs typeface="Times New Roman" panose="02020603050405020304" pitchFamily="18" charset="0"/>
                        </a:rPr>
                        <a:t>H</a:t>
                      </a:r>
                      <a:endParaRPr lang="en-US" sz="1800" dirty="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a:latin typeface="Times New Roman" panose="02020603050405020304" pitchFamily="18" charset="0"/>
                        <a:cs typeface="Times New Roman" panose="02020603050405020304" pitchFamily="18" charset="0"/>
                      </a:endParaRPr>
                    </a:p>
                  </a:txBody>
                  <a:tcPr/>
                </a:tc>
                <a:tc>
                  <a:txBody>
                    <a:bodyPr/>
                    <a:lstStyle/>
                    <a:p>
                      <a:pPr algn="ctr"/>
                      <a:endParaRPr lang="en-US" sz="1800" dirty="0">
                        <a:latin typeface="Times New Roman" panose="02020603050405020304" pitchFamily="18" charset="0"/>
                        <a:cs typeface="Times New Roman" panose="02020603050405020304" pitchFamily="18" charset="0"/>
                      </a:endParaRPr>
                    </a:p>
                  </a:txBody>
                  <a:tcPr/>
                </a:tc>
                <a:tc vMerge="1">
                  <a:txBody>
                    <a:bodyPr/>
                    <a:lstStyle/>
                    <a:p>
                      <a:pPr algn="ctr"/>
                      <a:endParaRPr lang="en-US"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74333764"/>
                  </a:ext>
                </a:extLst>
              </a:tr>
            </a:tbl>
          </a:graphicData>
        </a:graphic>
      </p:graphicFrame>
      <p:grpSp>
        <p:nvGrpSpPr>
          <p:cNvPr id="18" name="Group 17">
            <a:extLst>
              <a:ext uri="{FF2B5EF4-FFF2-40B4-BE49-F238E27FC236}">
                <a16:creationId xmlns:a16="http://schemas.microsoft.com/office/drawing/2014/main" id="{1DFCC3BA-255A-56FB-C17D-398C42B63D5C}"/>
              </a:ext>
            </a:extLst>
          </p:cNvPr>
          <p:cNvGrpSpPr/>
          <p:nvPr/>
        </p:nvGrpSpPr>
        <p:grpSpPr>
          <a:xfrm>
            <a:off x="744717" y="1545997"/>
            <a:ext cx="1841374" cy="1515359"/>
            <a:chOff x="6421937" y="1520683"/>
            <a:chExt cx="1774250" cy="1415151"/>
          </a:xfrm>
        </p:grpSpPr>
        <p:grpSp>
          <p:nvGrpSpPr>
            <p:cNvPr id="19" name="Group 18">
              <a:extLst>
                <a:ext uri="{FF2B5EF4-FFF2-40B4-BE49-F238E27FC236}">
                  <a16:creationId xmlns:a16="http://schemas.microsoft.com/office/drawing/2014/main" id="{2FE67C72-DAB4-A0D3-00F1-1033565345CF}"/>
                </a:ext>
              </a:extLst>
            </p:cNvPr>
            <p:cNvGrpSpPr/>
            <p:nvPr/>
          </p:nvGrpSpPr>
          <p:grpSpPr>
            <a:xfrm>
              <a:off x="6421937" y="2324988"/>
              <a:ext cx="652972" cy="610846"/>
              <a:chOff x="1480628" y="992666"/>
              <a:chExt cx="652972" cy="610846"/>
            </a:xfrm>
          </p:grpSpPr>
          <p:sp>
            <p:nvSpPr>
              <p:cNvPr id="31" name="Flowchart: Connector 30">
                <a:extLst>
                  <a:ext uri="{FF2B5EF4-FFF2-40B4-BE49-F238E27FC236}">
                    <a16:creationId xmlns:a16="http://schemas.microsoft.com/office/drawing/2014/main" id="{A3A0135E-C65D-5332-EC8C-732D4E8055F1}"/>
                  </a:ext>
                </a:extLst>
              </p:cNvPr>
              <p:cNvSpPr/>
              <p:nvPr/>
            </p:nvSpPr>
            <p:spPr>
              <a:xfrm>
                <a:off x="1480628" y="992666"/>
                <a:ext cx="652972" cy="610846"/>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H</a:t>
                </a:r>
              </a:p>
            </p:txBody>
          </p:sp>
          <p:sp>
            <p:nvSpPr>
              <p:cNvPr id="32" name="Flowchart: Connector 31">
                <a:extLst>
                  <a:ext uri="{FF2B5EF4-FFF2-40B4-BE49-F238E27FC236}">
                    <a16:creationId xmlns:a16="http://schemas.microsoft.com/office/drawing/2014/main" id="{C1431222-CE8C-FFAF-6C3F-95F6DCEFF9F4}"/>
                  </a:ext>
                </a:extLst>
              </p:cNvPr>
              <p:cNvSpPr/>
              <p:nvPr/>
            </p:nvSpPr>
            <p:spPr>
              <a:xfrm>
                <a:off x="1913080" y="1045263"/>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67633B79-7BB2-F0F7-D22C-7DBEF3080335}"/>
                </a:ext>
              </a:extLst>
            </p:cNvPr>
            <p:cNvGrpSpPr/>
            <p:nvPr/>
          </p:nvGrpSpPr>
          <p:grpSpPr>
            <a:xfrm>
              <a:off x="6695887" y="1520683"/>
              <a:ext cx="1194910" cy="1275936"/>
              <a:chOff x="4300672" y="494900"/>
              <a:chExt cx="1194910" cy="1275936"/>
            </a:xfrm>
          </p:grpSpPr>
          <p:sp>
            <p:nvSpPr>
              <p:cNvPr id="24" name="Flowchart: Connector 23">
                <a:extLst>
                  <a:ext uri="{FF2B5EF4-FFF2-40B4-BE49-F238E27FC236}">
                    <a16:creationId xmlns:a16="http://schemas.microsoft.com/office/drawing/2014/main" id="{40E5C4DA-E3D9-60E4-B16F-D94ADF24DBAE}"/>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25" name="Flowchart: Connector 24">
                <a:extLst>
                  <a:ext uri="{FF2B5EF4-FFF2-40B4-BE49-F238E27FC236}">
                    <a16:creationId xmlns:a16="http://schemas.microsoft.com/office/drawing/2014/main" id="{B91241AF-5980-568D-C3F8-A3712C5D6EF8}"/>
                  </a:ext>
                </a:extLst>
              </p:cNvPr>
              <p:cNvSpPr/>
              <p:nvPr/>
            </p:nvSpPr>
            <p:spPr>
              <a:xfrm>
                <a:off x="5382601" y="85419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6" name="Flowchart: Connector 25">
                <a:extLst>
                  <a:ext uri="{FF2B5EF4-FFF2-40B4-BE49-F238E27FC236}">
                    <a16:creationId xmlns:a16="http://schemas.microsoft.com/office/drawing/2014/main" id="{74AE0DDB-B9F7-D9D3-BFA9-C5CCABB6AA0B}"/>
                  </a:ext>
                </a:extLst>
              </p:cNvPr>
              <p:cNvSpPr/>
              <p:nvPr/>
            </p:nvSpPr>
            <p:spPr>
              <a:xfrm>
                <a:off x="4300672" y="880699"/>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C861129B-E8BD-F1CE-6900-33CF94B593CE}"/>
                  </a:ext>
                </a:extLst>
              </p:cNvPr>
              <p:cNvSpPr/>
              <p:nvPr/>
            </p:nvSpPr>
            <p:spPr>
              <a:xfrm>
                <a:off x="5286354" y="128297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8" name="Flowchart: Connector 27">
                <a:extLst>
                  <a:ext uri="{FF2B5EF4-FFF2-40B4-BE49-F238E27FC236}">
                    <a16:creationId xmlns:a16="http://schemas.microsoft.com/office/drawing/2014/main" id="{8D7D1D40-6709-41AA-E9CE-293699565E8B}"/>
                  </a:ext>
                </a:extLst>
              </p:cNvPr>
              <p:cNvSpPr/>
              <p:nvPr/>
            </p:nvSpPr>
            <p:spPr>
              <a:xfrm>
                <a:off x="4583778" y="1473483"/>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9" name="Flowchart: Connector 28">
                <a:extLst>
                  <a:ext uri="{FF2B5EF4-FFF2-40B4-BE49-F238E27FC236}">
                    <a16:creationId xmlns:a16="http://schemas.microsoft.com/office/drawing/2014/main" id="{AAD36630-E5FD-6320-E303-38BAF9BF29B3}"/>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0" name="Flowchart: Connector 29">
                <a:extLst>
                  <a:ext uri="{FF2B5EF4-FFF2-40B4-BE49-F238E27FC236}">
                    <a16:creationId xmlns:a16="http://schemas.microsoft.com/office/drawing/2014/main" id="{C8E880EF-81D4-B755-0E29-5CA69F2536BB}"/>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5CC18A0C-8B10-38A9-BC66-CEFEEABF17C0}"/>
                </a:ext>
              </a:extLst>
            </p:cNvPr>
            <p:cNvGrpSpPr/>
            <p:nvPr/>
          </p:nvGrpSpPr>
          <p:grpSpPr>
            <a:xfrm>
              <a:off x="7543215" y="2315021"/>
              <a:ext cx="652972" cy="610846"/>
              <a:chOff x="1138533" y="450230"/>
              <a:chExt cx="652972" cy="610846"/>
            </a:xfrm>
          </p:grpSpPr>
          <p:sp>
            <p:nvSpPr>
              <p:cNvPr id="22" name="Flowchart: Connector 21">
                <a:extLst>
                  <a:ext uri="{FF2B5EF4-FFF2-40B4-BE49-F238E27FC236}">
                    <a16:creationId xmlns:a16="http://schemas.microsoft.com/office/drawing/2014/main" id="{132A4782-00F0-F210-B168-7BF0E93EBAF2}"/>
                  </a:ext>
                </a:extLst>
              </p:cNvPr>
              <p:cNvSpPr/>
              <p:nvPr/>
            </p:nvSpPr>
            <p:spPr>
              <a:xfrm>
                <a:off x="1138533" y="450230"/>
                <a:ext cx="652972" cy="610846"/>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H</a:t>
                </a:r>
              </a:p>
            </p:txBody>
          </p:sp>
          <p:sp>
            <p:nvSpPr>
              <p:cNvPr id="23" name="Flowchart: Connector 22">
                <a:extLst>
                  <a:ext uri="{FF2B5EF4-FFF2-40B4-BE49-F238E27FC236}">
                    <a16:creationId xmlns:a16="http://schemas.microsoft.com/office/drawing/2014/main" id="{9751D2FA-A753-EC2B-FB8B-B8EEF0F07B63}"/>
                  </a:ext>
                </a:extLst>
              </p:cNvPr>
              <p:cNvSpPr/>
              <p:nvPr/>
            </p:nvSpPr>
            <p:spPr>
              <a:xfrm>
                <a:off x="1160416" y="61824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grpSp>
        <p:nvGrpSpPr>
          <p:cNvPr id="33" name="Group 32">
            <a:extLst>
              <a:ext uri="{FF2B5EF4-FFF2-40B4-BE49-F238E27FC236}">
                <a16:creationId xmlns:a16="http://schemas.microsoft.com/office/drawing/2014/main" id="{7C996E4B-6D82-7D0D-13F4-CCDBA272B062}"/>
              </a:ext>
            </a:extLst>
          </p:cNvPr>
          <p:cNvGrpSpPr/>
          <p:nvPr/>
        </p:nvGrpSpPr>
        <p:grpSpPr>
          <a:xfrm>
            <a:off x="554709" y="3350549"/>
            <a:ext cx="2347274" cy="1046375"/>
            <a:chOff x="5530881" y="1403726"/>
            <a:chExt cx="3255416" cy="1507948"/>
          </a:xfrm>
        </p:grpSpPr>
        <p:grpSp>
          <p:nvGrpSpPr>
            <p:cNvPr id="34" name="Group 33">
              <a:extLst>
                <a:ext uri="{FF2B5EF4-FFF2-40B4-BE49-F238E27FC236}">
                  <a16:creationId xmlns:a16="http://schemas.microsoft.com/office/drawing/2014/main" id="{EA27BC82-7E66-6C9A-14AB-009818EEC47A}"/>
                </a:ext>
              </a:extLst>
            </p:cNvPr>
            <p:cNvGrpSpPr/>
            <p:nvPr/>
          </p:nvGrpSpPr>
          <p:grpSpPr>
            <a:xfrm>
              <a:off x="5530881" y="1511776"/>
              <a:ext cx="1194910" cy="1275936"/>
              <a:chOff x="4300672" y="494900"/>
              <a:chExt cx="1194910" cy="1275936"/>
            </a:xfrm>
          </p:grpSpPr>
          <p:sp>
            <p:nvSpPr>
              <p:cNvPr id="48" name="Flowchart: Connector 47">
                <a:extLst>
                  <a:ext uri="{FF2B5EF4-FFF2-40B4-BE49-F238E27FC236}">
                    <a16:creationId xmlns:a16="http://schemas.microsoft.com/office/drawing/2014/main" id="{4E38F343-6FC4-1920-CE88-AB1EC4C9F9D7}"/>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49" name="Flowchart: Connector 48">
                <a:extLst>
                  <a:ext uri="{FF2B5EF4-FFF2-40B4-BE49-F238E27FC236}">
                    <a16:creationId xmlns:a16="http://schemas.microsoft.com/office/drawing/2014/main" id="{D349716F-2812-9B56-531B-1743E93660C4}"/>
                  </a:ext>
                </a:extLst>
              </p:cNvPr>
              <p:cNvSpPr/>
              <p:nvPr/>
            </p:nvSpPr>
            <p:spPr>
              <a:xfrm>
                <a:off x="5208496" y="982985"/>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0" name="Flowchart: Connector 49">
                <a:extLst>
                  <a:ext uri="{FF2B5EF4-FFF2-40B4-BE49-F238E27FC236}">
                    <a16:creationId xmlns:a16="http://schemas.microsoft.com/office/drawing/2014/main" id="{2069208E-C836-5092-5B98-726B2752A4B6}"/>
                  </a:ext>
                </a:extLst>
              </p:cNvPr>
              <p:cNvSpPr/>
              <p:nvPr/>
            </p:nvSpPr>
            <p:spPr>
              <a:xfrm>
                <a:off x="4300672" y="880699"/>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1" name="Flowchart: Connector 50">
                <a:extLst>
                  <a:ext uri="{FF2B5EF4-FFF2-40B4-BE49-F238E27FC236}">
                    <a16:creationId xmlns:a16="http://schemas.microsoft.com/office/drawing/2014/main" id="{0110DCA0-B3AB-79A3-C358-8E2B56CA7889}"/>
                  </a:ext>
                </a:extLst>
              </p:cNvPr>
              <p:cNvSpPr/>
              <p:nvPr/>
            </p:nvSpPr>
            <p:spPr>
              <a:xfrm>
                <a:off x="5341022" y="98557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2" name="Flowchart: Connector 51">
                <a:extLst>
                  <a:ext uri="{FF2B5EF4-FFF2-40B4-BE49-F238E27FC236}">
                    <a16:creationId xmlns:a16="http://schemas.microsoft.com/office/drawing/2014/main" id="{4F285738-A0C6-454A-49BA-2B6618BF86F4}"/>
                  </a:ext>
                </a:extLst>
              </p:cNvPr>
              <p:cNvSpPr/>
              <p:nvPr/>
            </p:nvSpPr>
            <p:spPr>
              <a:xfrm>
                <a:off x="4353683" y="1367324"/>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3" name="Flowchart: Connector 52">
                <a:extLst>
                  <a:ext uri="{FF2B5EF4-FFF2-40B4-BE49-F238E27FC236}">
                    <a16:creationId xmlns:a16="http://schemas.microsoft.com/office/drawing/2014/main" id="{25612FF0-A27F-4FC6-BA6F-C5C6A4DBBD5A}"/>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54" name="Flowchart: Connector 53">
                <a:extLst>
                  <a:ext uri="{FF2B5EF4-FFF2-40B4-BE49-F238E27FC236}">
                    <a16:creationId xmlns:a16="http://schemas.microsoft.com/office/drawing/2014/main" id="{15B66146-A330-FCAB-772D-F0198E85368C}"/>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35" name="Group 34">
              <a:extLst>
                <a:ext uri="{FF2B5EF4-FFF2-40B4-BE49-F238E27FC236}">
                  <a16:creationId xmlns:a16="http://schemas.microsoft.com/office/drawing/2014/main" id="{ADC9FCBD-35C6-E66A-1343-B802B0718BD9}"/>
                </a:ext>
              </a:extLst>
            </p:cNvPr>
            <p:cNvGrpSpPr/>
            <p:nvPr/>
          </p:nvGrpSpPr>
          <p:grpSpPr>
            <a:xfrm>
              <a:off x="7631143" y="1534823"/>
              <a:ext cx="1155154" cy="1275936"/>
              <a:chOff x="4340428" y="494900"/>
              <a:chExt cx="1155154" cy="1275936"/>
            </a:xfrm>
          </p:grpSpPr>
          <p:sp>
            <p:nvSpPr>
              <p:cNvPr id="43" name="Flowchart: Connector 42">
                <a:extLst>
                  <a:ext uri="{FF2B5EF4-FFF2-40B4-BE49-F238E27FC236}">
                    <a16:creationId xmlns:a16="http://schemas.microsoft.com/office/drawing/2014/main" id="{17536E1A-1E8D-79F8-717D-507802E29DC7}"/>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44" name="Flowchart: Connector 43">
                <a:extLst>
                  <a:ext uri="{FF2B5EF4-FFF2-40B4-BE49-F238E27FC236}">
                    <a16:creationId xmlns:a16="http://schemas.microsoft.com/office/drawing/2014/main" id="{96B69B8C-F03D-F492-5439-18E4368DA649}"/>
                  </a:ext>
                </a:extLst>
              </p:cNvPr>
              <p:cNvSpPr/>
              <p:nvPr/>
            </p:nvSpPr>
            <p:spPr>
              <a:xfrm>
                <a:off x="5382601" y="85419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5" name="Flowchart: Connector 44">
                <a:extLst>
                  <a:ext uri="{FF2B5EF4-FFF2-40B4-BE49-F238E27FC236}">
                    <a16:creationId xmlns:a16="http://schemas.microsoft.com/office/drawing/2014/main" id="{3DAEE7D2-1A24-BB17-11E3-8E2661CC3B15}"/>
                  </a:ext>
                </a:extLst>
              </p:cNvPr>
              <p:cNvSpPr/>
              <p:nvPr/>
            </p:nvSpPr>
            <p:spPr>
              <a:xfrm>
                <a:off x="5351820" y="1367324"/>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6" name="Flowchart: Connector 45">
                <a:extLst>
                  <a:ext uri="{FF2B5EF4-FFF2-40B4-BE49-F238E27FC236}">
                    <a16:creationId xmlns:a16="http://schemas.microsoft.com/office/drawing/2014/main" id="{73FEBFBC-B897-6A8D-4F70-607632C06D73}"/>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7" name="Flowchart: Connector 46">
                <a:extLst>
                  <a:ext uri="{FF2B5EF4-FFF2-40B4-BE49-F238E27FC236}">
                    <a16:creationId xmlns:a16="http://schemas.microsoft.com/office/drawing/2014/main" id="{5FF6F6E7-A6A6-4FE8-9560-AFC4BD2EDD1A}"/>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sp>
          <p:nvSpPr>
            <p:cNvPr id="36" name="Flowchart: Connector 35">
              <a:extLst>
                <a:ext uri="{FF2B5EF4-FFF2-40B4-BE49-F238E27FC236}">
                  <a16:creationId xmlns:a16="http://schemas.microsoft.com/office/drawing/2014/main" id="{59C49418-0256-8AF2-6FC0-1684722CB1AF}"/>
                </a:ext>
              </a:extLst>
            </p:cNvPr>
            <p:cNvSpPr/>
            <p:nvPr/>
          </p:nvSpPr>
          <p:spPr>
            <a:xfrm>
              <a:off x="6407111" y="1403726"/>
              <a:ext cx="1511034" cy="1507948"/>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C</a:t>
              </a:r>
            </a:p>
          </p:txBody>
        </p:sp>
        <p:sp>
          <p:nvSpPr>
            <p:cNvPr id="37" name="Flowchart: Connector 36">
              <a:extLst>
                <a:ext uri="{FF2B5EF4-FFF2-40B4-BE49-F238E27FC236}">
                  <a16:creationId xmlns:a16="http://schemas.microsoft.com/office/drawing/2014/main" id="{012D5A59-8D02-6188-C0CA-F20F5D71C70C}"/>
                </a:ext>
              </a:extLst>
            </p:cNvPr>
            <p:cNvSpPr/>
            <p:nvPr/>
          </p:nvSpPr>
          <p:spPr>
            <a:xfrm>
              <a:off x="6438705" y="220459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8" name="Flowchart: Connector 37">
              <a:extLst>
                <a:ext uri="{FF2B5EF4-FFF2-40B4-BE49-F238E27FC236}">
                  <a16:creationId xmlns:a16="http://schemas.microsoft.com/office/drawing/2014/main" id="{36AB8FB6-45AC-32FA-D9ED-BFFEB76EF299}"/>
                </a:ext>
              </a:extLst>
            </p:cNvPr>
            <p:cNvSpPr/>
            <p:nvPr/>
          </p:nvSpPr>
          <p:spPr>
            <a:xfrm>
              <a:off x="6571231" y="2207191"/>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39" name="Flowchart: Connector 38">
              <a:extLst>
                <a:ext uri="{FF2B5EF4-FFF2-40B4-BE49-F238E27FC236}">
                  <a16:creationId xmlns:a16="http://schemas.microsoft.com/office/drawing/2014/main" id="{A5621537-513B-5C1A-11B1-2338D8118EA3}"/>
                </a:ext>
              </a:extLst>
            </p:cNvPr>
            <p:cNvSpPr/>
            <p:nvPr/>
          </p:nvSpPr>
          <p:spPr>
            <a:xfrm>
              <a:off x="7661058" y="2024525"/>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0" name="Flowchart: Connector 39">
              <a:extLst>
                <a:ext uri="{FF2B5EF4-FFF2-40B4-BE49-F238E27FC236}">
                  <a16:creationId xmlns:a16="http://schemas.microsoft.com/office/drawing/2014/main" id="{4E2200F3-9169-5A98-1410-DD1CF243E979}"/>
                </a:ext>
              </a:extLst>
            </p:cNvPr>
            <p:cNvSpPr/>
            <p:nvPr/>
          </p:nvSpPr>
          <p:spPr>
            <a:xfrm>
              <a:off x="7793584" y="202711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1" name="Flowchart: Connector 40">
              <a:extLst>
                <a:ext uri="{FF2B5EF4-FFF2-40B4-BE49-F238E27FC236}">
                  <a16:creationId xmlns:a16="http://schemas.microsoft.com/office/drawing/2014/main" id="{60B007CC-5E87-FAF7-2994-3D440B9E40EA}"/>
                </a:ext>
              </a:extLst>
            </p:cNvPr>
            <p:cNvSpPr/>
            <p:nvPr/>
          </p:nvSpPr>
          <p:spPr>
            <a:xfrm>
              <a:off x="7659597" y="2199762"/>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42" name="Flowchart: Connector 41">
              <a:extLst>
                <a:ext uri="{FF2B5EF4-FFF2-40B4-BE49-F238E27FC236}">
                  <a16:creationId xmlns:a16="http://schemas.microsoft.com/office/drawing/2014/main" id="{E0A7C91E-DF5E-96DA-16F4-7131B4E99F8D}"/>
                </a:ext>
              </a:extLst>
            </p:cNvPr>
            <p:cNvSpPr/>
            <p:nvPr/>
          </p:nvSpPr>
          <p:spPr>
            <a:xfrm>
              <a:off x="7792123" y="2202355"/>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pic>
        <p:nvPicPr>
          <p:cNvPr id="4" name="Picture 3">
            <a:extLst>
              <a:ext uri="{FF2B5EF4-FFF2-40B4-BE49-F238E27FC236}">
                <a16:creationId xmlns:a16="http://schemas.microsoft.com/office/drawing/2014/main" id="{8828BCDB-DB09-CABF-3DD4-8809E63AE9E9}"/>
              </a:ext>
            </a:extLst>
          </p:cNvPr>
          <p:cNvPicPr>
            <a:picLocks noChangeAspect="1"/>
          </p:cNvPicPr>
          <p:nvPr/>
        </p:nvPicPr>
        <p:blipFill>
          <a:blip r:embed="rId2"/>
          <a:stretch>
            <a:fillRect/>
          </a:stretch>
        </p:blipFill>
        <p:spPr>
          <a:xfrm>
            <a:off x="746088" y="4433520"/>
            <a:ext cx="1929574" cy="1929574"/>
          </a:xfrm>
          <a:prstGeom prst="rect">
            <a:avLst/>
          </a:prstGeom>
        </p:spPr>
      </p:pic>
    </p:spTree>
    <p:extLst>
      <p:ext uri="{BB962C8B-B14F-4D97-AF65-F5344CB8AC3E}">
        <p14:creationId xmlns:p14="http://schemas.microsoft.com/office/powerpoint/2010/main" val="4021072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a:extLst>
              <a:ext uri="{FF2B5EF4-FFF2-40B4-BE49-F238E27FC236}">
                <a16:creationId xmlns:a16="http://schemas.microsoft.com/office/drawing/2014/main" id="{08E75ADE-D2E3-4C99-9334-164926F1F1BB}"/>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3" name="TextBox 2">
            <a:extLst>
              <a:ext uri="{FF2B5EF4-FFF2-40B4-BE49-F238E27FC236}">
                <a16:creationId xmlns:a16="http://schemas.microsoft.com/office/drawing/2014/main" id="{6B54930D-B5FA-4727-AF97-DCA93222CA7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Luyện tập</a:t>
            </a:r>
          </a:p>
        </p:txBody>
      </p:sp>
      <p:sp>
        <p:nvSpPr>
          <p:cNvPr id="4" name="矩形 39">
            <a:extLst>
              <a:ext uri="{FF2B5EF4-FFF2-40B4-BE49-F238E27FC236}">
                <a16:creationId xmlns:a16="http://schemas.microsoft.com/office/drawing/2014/main" id="{95161C37-0788-446E-B502-4A0AD9652D64}"/>
              </a:ext>
            </a:extLst>
          </p:cNvPr>
          <p:cNvSpPr/>
          <p:nvPr/>
        </p:nvSpPr>
        <p:spPr>
          <a:xfrm>
            <a:off x="633045" y="2564686"/>
            <a:ext cx="7469946" cy="2377448"/>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C00000"/>
                </a:solidFill>
                <a:latin typeface="Arial" panose="020B0604020202020204" pitchFamily="34" charset="0"/>
                <a:cs typeface="Arial" panose="020B0604020202020204" pitchFamily="34" charset="0"/>
              </a:rPr>
              <a:t>Câu 1. </a:t>
            </a:r>
            <a:r>
              <a:rPr lang="vi-VN" sz="2800" dirty="0">
                <a:solidFill>
                  <a:schemeClr val="tx1"/>
                </a:solidFill>
                <a:latin typeface="Arial" panose="020B0604020202020204" pitchFamily="34" charset="0"/>
                <a:cs typeface="Arial" panose="020B0604020202020204" pitchFamily="34" charset="0"/>
              </a:rPr>
              <a:t>Viết công thức hóa học của các chất:</a:t>
            </a:r>
          </a:p>
          <a:p>
            <a:pPr algn="just"/>
            <a:r>
              <a:rPr lang="vi-VN" sz="2800" dirty="0">
                <a:solidFill>
                  <a:schemeClr val="tx1"/>
                </a:solidFill>
                <a:latin typeface="Arial" panose="020B0604020202020204" pitchFamily="34" charset="0"/>
                <a:cs typeface="Arial" panose="020B0604020202020204" pitchFamily="34" charset="0"/>
              </a:rPr>
              <a:t>a) Sodium sulfide, biết trong phân tử có 2 nguyên tử Na và 1 nguyên tử S</a:t>
            </a:r>
          </a:p>
          <a:p>
            <a:pPr algn="just"/>
            <a:r>
              <a:rPr lang="vi-VN" sz="2800" dirty="0">
                <a:solidFill>
                  <a:schemeClr val="tx1"/>
                </a:solidFill>
                <a:latin typeface="Arial" panose="020B0604020202020204" pitchFamily="34" charset="0"/>
                <a:cs typeface="Arial" panose="020B0604020202020204" pitchFamily="34" charset="0"/>
              </a:rPr>
              <a:t>b) Phosphoric acid, biết trong phân tử có 3 nguyên tử H, 1 nguyên tử P và 4 nguyên tử O</a:t>
            </a:r>
            <a:endParaRPr lang="zh-CN" altLang="en-US" sz="2800" dirty="0">
              <a:solidFill>
                <a:schemeClr val="tx1">
                  <a:lumMod val="85000"/>
                  <a:lumOff val="15000"/>
                </a:schemeClr>
              </a:solidFill>
              <a:cs typeface="+mn-ea"/>
              <a:sym typeface="+mn-lt"/>
            </a:endParaRPr>
          </a:p>
        </p:txBody>
      </p:sp>
      <p:pic>
        <p:nvPicPr>
          <p:cNvPr id="5" name="图片 3">
            <a:extLst>
              <a:ext uri="{FF2B5EF4-FFF2-40B4-BE49-F238E27FC236}">
                <a16:creationId xmlns:a16="http://schemas.microsoft.com/office/drawing/2014/main" id="{064017D5-871B-4EC8-9F1C-6149A3ADA8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12479" y="2137463"/>
            <a:ext cx="3480743" cy="3480743"/>
          </a:xfrm>
          <a:prstGeom prst="rect">
            <a:avLst/>
          </a:prstGeom>
        </p:spPr>
      </p:pic>
    </p:spTree>
    <p:extLst>
      <p:ext uri="{BB962C8B-B14F-4D97-AF65-F5344CB8AC3E}">
        <p14:creationId xmlns:p14="http://schemas.microsoft.com/office/powerpoint/2010/main" val="520411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8E611-B924-4460-86B2-A6A7578E9EBB}"/>
              </a:ext>
            </a:extLst>
          </p:cNvPr>
          <p:cNvSpPr txBox="1"/>
          <p:nvPr/>
        </p:nvSpPr>
        <p:spPr>
          <a:xfrm>
            <a:off x="900332" y="930400"/>
            <a:ext cx="10553713" cy="954107"/>
          </a:xfrm>
          <a:prstGeom prst="rect">
            <a:avLst/>
          </a:prstGeom>
          <a:solidFill>
            <a:srgbClr val="FFFFCC"/>
          </a:solidFill>
        </p:spPr>
        <p:txBody>
          <a:bodyPr wrap="square">
            <a:spAutoFit/>
          </a:bodyPr>
          <a:lstStyle/>
          <a:p>
            <a:pPr algn="just"/>
            <a:r>
              <a:rPr lang="vi-VN" sz="2800" b="1" i="0" dirty="0">
                <a:solidFill>
                  <a:srgbClr val="C00000"/>
                </a:solidFill>
                <a:effectLst/>
                <a:latin typeface="Arial" panose="020B0604020202020204" pitchFamily="34" charset="0"/>
                <a:cs typeface="Arial" panose="020B0604020202020204" pitchFamily="34" charset="0"/>
              </a:rPr>
              <a:t>Câu 2.</a:t>
            </a:r>
            <a:r>
              <a:rPr lang="vi-VN" sz="2800" b="0" i="0" dirty="0">
                <a:solidFill>
                  <a:srgbClr val="C00000"/>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Viết công thức hóa học cho các chất được biểu diễn bằng những mô hình sau. Biết mỗi quả cầu biểu diễn cho 1 nguyên tử</a:t>
            </a:r>
            <a:endParaRPr lang="vi-VN" sz="2800" dirty="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58B932DC-4851-4644-AEBC-577E54DF5807}"/>
              </a:ext>
            </a:extLst>
          </p:cNvPr>
          <p:cNvGraphicFramePr>
            <a:graphicFrameLocks noGrp="1"/>
          </p:cNvGraphicFramePr>
          <p:nvPr>
            <p:extLst>
              <p:ext uri="{D42A27DB-BD31-4B8C-83A1-F6EECF244321}">
                <p14:modId xmlns:p14="http://schemas.microsoft.com/office/powerpoint/2010/main" val="3999834850"/>
              </p:ext>
            </p:extLst>
          </p:nvPr>
        </p:nvGraphicFramePr>
        <p:xfrm>
          <a:off x="900333" y="2432667"/>
          <a:ext cx="10553714" cy="3154680"/>
        </p:xfrm>
        <a:graphic>
          <a:graphicData uri="http://schemas.openxmlformats.org/drawingml/2006/table">
            <a:tbl>
              <a:tblPr firstRow="1" bandRow="1">
                <a:tableStyleId>{8799B23B-EC83-4686-B30A-512413B5E67A}</a:tableStyleId>
              </a:tblPr>
              <a:tblGrid>
                <a:gridCol w="1355343">
                  <a:extLst>
                    <a:ext uri="{9D8B030D-6E8A-4147-A177-3AD203B41FA5}">
                      <a16:colId xmlns:a16="http://schemas.microsoft.com/office/drawing/2014/main" val="4163107884"/>
                    </a:ext>
                  </a:extLst>
                </a:gridCol>
                <a:gridCol w="1823955">
                  <a:extLst>
                    <a:ext uri="{9D8B030D-6E8A-4147-A177-3AD203B41FA5}">
                      <a16:colId xmlns:a16="http://schemas.microsoft.com/office/drawing/2014/main" val="2375395982"/>
                    </a:ext>
                  </a:extLst>
                </a:gridCol>
                <a:gridCol w="1899138">
                  <a:extLst>
                    <a:ext uri="{9D8B030D-6E8A-4147-A177-3AD203B41FA5}">
                      <a16:colId xmlns:a16="http://schemas.microsoft.com/office/drawing/2014/main" val="955290497"/>
                    </a:ext>
                  </a:extLst>
                </a:gridCol>
                <a:gridCol w="2166425">
                  <a:extLst>
                    <a:ext uri="{9D8B030D-6E8A-4147-A177-3AD203B41FA5}">
                      <a16:colId xmlns:a16="http://schemas.microsoft.com/office/drawing/2014/main" val="1470086114"/>
                    </a:ext>
                  </a:extLst>
                </a:gridCol>
                <a:gridCol w="3308853">
                  <a:extLst>
                    <a:ext uri="{9D8B030D-6E8A-4147-A177-3AD203B41FA5}">
                      <a16:colId xmlns:a16="http://schemas.microsoft.com/office/drawing/2014/main" val="2221546872"/>
                    </a:ext>
                  </a:extLst>
                </a:gridCol>
              </a:tblGrid>
              <a:tr h="875970">
                <a:tc>
                  <a:txBody>
                    <a:bodyPr/>
                    <a:lstStyle/>
                    <a:p>
                      <a:pPr algn="ctr"/>
                      <a:r>
                        <a:rPr lang="vi-VN" sz="2400" dirty="0">
                          <a:latin typeface="Arial" panose="020B0604020202020204" pitchFamily="34" charset="0"/>
                          <a:cs typeface="Arial" panose="020B0604020202020204" pitchFamily="34" charset="0"/>
                        </a:rPr>
                        <a:t>Mô hình</a:t>
                      </a:r>
                    </a:p>
                  </a:txBody>
                  <a:tcPr/>
                </a:tc>
                <a:tc>
                  <a:txBody>
                    <a:bodyPr/>
                    <a:lstStyle/>
                    <a:p>
                      <a:endParaRPr lang="vi-VN" sz="11500" dirty="0">
                        <a:latin typeface="Arial" panose="020B0604020202020204" pitchFamily="34" charset="0"/>
                        <a:cs typeface="Arial" panose="020B0604020202020204" pitchFamily="34" charset="0"/>
                      </a:endParaRPr>
                    </a:p>
                  </a:txBody>
                  <a:tcPr/>
                </a:tc>
                <a:tc>
                  <a:txBody>
                    <a:bodyPr/>
                    <a:lstStyle/>
                    <a:p>
                      <a:endParaRPr lang="vi-VN" sz="11500" dirty="0">
                        <a:latin typeface="Arial" panose="020B0604020202020204" pitchFamily="34" charset="0"/>
                        <a:cs typeface="Arial" panose="020B0604020202020204" pitchFamily="34" charset="0"/>
                      </a:endParaRPr>
                    </a:p>
                  </a:txBody>
                  <a:tcPr/>
                </a:tc>
                <a:tc>
                  <a:txBody>
                    <a:bodyPr/>
                    <a:lstStyle/>
                    <a:p>
                      <a:endParaRPr lang="vi-VN" sz="11500" dirty="0">
                        <a:latin typeface="Arial" panose="020B0604020202020204" pitchFamily="34" charset="0"/>
                        <a:cs typeface="Arial" panose="020B0604020202020204" pitchFamily="34" charset="0"/>
                      </a:endParaRPr>
                    </a:p>
                  </a:txBody>
                  <a:tcPr/>
                </a:tc>
                <a:tc rowSpan="2">
                  <a:txBody>
                    <a:bodyPr/>
                    <a:lstStyle/>
                    <a:p>
                      <a:endParaRPr lang="vi-VN" sz="8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4011195"/>
                  </a:ext>
                </a:extLst>
              </a:tr>
              <a:tr h="370840">
                <a:tc>
                  <a:txBody>
                    <a:bodyPr/>
                    <a:lstStyle/>
                    <a:p>
                      <a:pPr algn="ctr"/>
                      <a:r>
                        <a:rPr lang="vi-VN" sz="2400" dirty="0">
                          <a:latin typeface="Arial" panose="020B0604020202020204" pitchFamily="34" charset="0"/>
                          <a:cs typeface="Arial" panose="020B0604020202020204" pitchFamily="34" charset="0"/>
                        </a:rPr>
                        <a:t>Công thức hoá học</a:t>
                      </a:r>
                    </a:p>
                  </a:txBody>
                  <a:tcPr/>
                </a:tc>
                <a:tc>
                  <a:txBody>
                    <a:bodyPr/>
                    <a:lstStyle/>
                    <a:p>
                      <a:endParaRPr lang="vi-VN" sz="8000">
                        <a:latin typeface="Arial" panose="020B0604020202020204" pitchFamily="34" charset="0"/>
                        <a:cs typeface="Arial" panose="020B0604020202020204" pitchFamily="34" charset="0"/>
                      </a:endParaRPr>
                    </a:p>
                  </a:txBody>
                  <a:tcPr/>
                </a:tc>
                <a:tc>
                  <a:txBody>
                    <a:bodyPr/>
                    <a:lstStyle/>
                    <a:p>
                      <a:endParaRPr lang="vi-VN" sz="8000" dirty="0">
                        <a:latin typeface="Arial" panose="020B0604020202020204" pitchFamily="34" charset="0"/>
                        <a:cs typeface="Arial" panose="020B0604020202020204" pitchFamily="34" charset="0"/>
                      </a:endParaRPr>
                    </a:p>
                  </a:txBody>
                  <a:tcPr/>
                </a:tc>
                <a:tc>
                  <a:txBody>
                    <a:bodyPr/>
                    <a:lstStyle/>
                    <a:p>
                      <a:endParaRPr lang="vi-VN" sz="8000" dirty="0">
                        <a:latin typeface="Arial" panose="020B0604020202020204" pitchFamily="34" charset="0"/>
                        <a:cs typeface="Arial" panose="020B0604020202020204" pitchFamily="34" charset="0"/>
                      </a:endParaRPr>
                    </a:p>
                  </a:txBody>
                  <a:tcPr/>
                </a:tc>
                <a:tc vMerge="1">
                  <a:txBody>
                    <a:bodyPr/>
                    <a:lstStyle/>
                    <a:p>
                      <a:endParaRPr lang="vi-VN" sz="8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21164861"/>
                  </a:ext>
                </a:extLst>
              </a:tr>
            </a:tbl>
          </a:graphicData>
        </a:graphic>
      </p:graphicFrame>
      <p:grpSp>
        <p:nvGrpSpPr>
          <p:cNvPr id="25" name="Group 24">
            <a:extLst>
              <a:ext uri="{FF2B5EF4-FFF2-40B4-BE49-F238E27FC236}">
                <a16:creationId xmlns:a16="http://schemas.microsoft.com/office/drawing/2014/main" id="{00296674-62F0-4C48-97A7-EA6E89F204CC}"/>
              </a:ext>
            </a:extLst>
          </p:cNvPr>
          <p:cNvGrpSpPr/>
          <p:nvPr/>
        </p:nvGrpSpPr>
        <p:grpSpPr>
          <a:xfrm>
            <a:off x="2477444" y="2755761"/>
            <a:ext cx="9115900" cy="2746008"/>
            <a:chOff x="2604053" y="3177791"/>
            <a:chExt cx="9115900" cy="2746008"/>
          </a:xfrm>
        </p:grpSpPr>
        <p:grpSp>
          <p:nvGrpSpPr>
            <p:cNvPr id="7" name="Group 6">
              <a:extLst>
                <a:ext uri="{FF2B5EF4-FFF2-40B4-BE49-F238E27FC236}">
                  <a16:creationId xmlns:a16="http://schemas.microsoft.com/office/drawing/2014/main" id="{825F16F9-1DB7-4ABA-898F-5DC2A177133B}"/>
                </a:ext>
              </a:extLst>
            </p:cNvPr>
            <p:cNvGrpSpPr/>
            <p:nvPr/>
          </p:nvGrpSpPr>
          <p:grpSpPr>
            <a:xfrm>
              <a:off x="2604053" y="3307924"/>
              <a:ext cx="1453935" cy="895466"/>
              <a:chOff x="8140168" y="2122976"/>
              <a:chExt cx="1839062" cy="1243442"/>
            </a:xfrm>
          </p:grpSpPr>
          <p:sp>
            <p:nvSpPr>
              <p:cNvPr id="8" name="Flowchart: Connector 7">
                <a:extLst>
                  <a:ext uri="{FF2B5EF4-FFF2-40B4-BE49-F238E27FC236}">
                    <a16:creationId xmlns:a16="http://schemas.microsoft.com/office/drawing/2014/main" id="{0C10DBB9-AB8F-486F-99D2-BFECE1F3B6DC}"/>
                  </a:ext>
                </a:extLst>
              </p:cNvPr>
              <p:cNvSpPr/>
              <p:nvPr/>
            </p:nvSpPr>
            <p:spPr>
              <a:xfrm>
                <a:off x="8140168" y="2484823"/>
                <a:ext cx="800100" cy="757237"/>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9" name="Flowchart: Connector 8">
                <a:extLst>
                  <a:ext uri="{FF2B5EF4-FFF2-40B4-BE49-F238E27FC236}">
                    <a16:creationId xmlns:a16="http://schemas.microsoft.com/office/drawing/2014/main" id="{49EC39E4-2552-4092-8981-384B20C1F6B8}"/>
                  </a:ext>
                </a:extLst>
              </p:cNvPr>
              <p:cNvSpPr/>
              <p:nvPr/>
            </p:nvSpPr>
            <p:spPr>
              <a:xfrm>
                <a:off x="8715548" y="2122976"/>
                <a:ext cx="1263682" cy="1243442"/>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grpSp>
        <p:grpSp>
          <p:nvGrpSpPr>
            <p:cNvPr id="10" name="Group 9">
              <a:extLst>
                <a:ext uri="{FF2B5EF4-FFF2-40B4-BE49-F238E27FC236}">
                  <a16:creationId xmlns:a16="http://schemas.microsoft.com/office/drawing/2014/main" id="{4FE11FF5-B587-4E0F-8819-7AFAA5FBC4FB}"/>
                </a:ext>
              </a:extLst>
            </p:cNvPr>
            <p:cNvGrpSpPr/>
            <p:nvPr/>
          </p:nvGrpSpPr>
          <p:grpSpPr>
            <a:xfrm flipH="1">
              <a:off x="4266757" y="3193599"/>
              <a:ext cx="1681600" cy="1124116"/>
              <a:chOff x="1774701" y="3512449"/>
              <a:chExt cx="1962572" cy="1345890"/>
            </a:xfrm>
          </p:grpSpPr>
          <p:grpSp>
            <p:nvGrpSpPr>
              <p:cNvPr id="11" name="Group 10">
                <a:extLst>
                  <a:ext uri="{FF2B5EF4-FFF2-40B4-BE49-F238E27FC236}">
                    <a16:creationId xmlns:a16="http://schemas.microsoft.com/office/drawing/2014/main" id="{85862D13-D7D7-4D41-A31E-541DC11F0671}"/>
                  </a:ext>
                </a:extLst>
              </p:cNvPr>
              <p:cNvGrpSpPr/>
              <p:nvPr/>
            </p:nvGrpSpPr>
            <p:grpSpPr>
              <a:xfrm>
                <a:off x="1774701" y="4073096"/>
                <a:ext cx="1962572" cy="785243"/>
                <a:chOff x="8200029" y="2781180"/>
                <a:chExt cx="1953937" cy="810738"/>
              </a:xfrm>
            </p:grpSpPr>
            <p:sp>
              <p:nvSpPr>
                <p:cNvPr id="13" name="Flowchart: Connector 12">
                  <a:extLst>
                    <a:ext uri="{FF2B5EF4-FFF2-40B4-BE49-F238E27FC236}">
                      <a16:creationId xmlns:a16="http://schemas.microsoft.com/office/drawing/2014/main" id="{E89DA823-F497-47ED-BFFA-9A9A6516306B}"/>
                    </a:ext>
                  </a:extLst>
                </p:cNvPr>
                <p:cNvSpPr/>
                <p:nvPr/>
              </p:nvSpPr>
              <p:spPr>
                <a:xfrm>
                  <a:off x="8200029" y="2781180"/>
                  <a:ext cx="800100" cy="757237"/>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14" name="Flowchart: Connector 13">
                  <a:extLst>
                    <a:ext uri="{FF2B5EF4-FFF2-40B4-BE49-F238E27FC236}">
                      <a16:creationId xmlns:a16="http://schemas.microsoft.com/office/drawing/2014/main" id="{8E211AAB-D4B7-410C-AFAC-F5F7A3FDCAC2}"/>
                    </a:ext>
                  </a:extLst>
                </p:cNvPr>
                <p:cNvSpPr/>
                <p:nvPr/>
              </p:nvSpPr>
              <p:spPr>
                <a:xfrm>
                  <a:off x="9353866" y="2834681"/>
                  <a:ext cx="800100" cy="757237"/>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grpSp>
          <p:sp>
            <p:nvSpPr>
              <p:cNvPr id="12" name="Flowchart: Connector 11">
                <a:extLst>
                  <a:ext uri="{FF2B5EF4-FFF2-40B4-BE49-F238E27FC236}">
                    <a16:creationId xmlns:a16="http://schemas.microsoft.com/office/drawing/2014/main" id="{F87851C8-B377-4179-866B-74C5770917AC}"/>
                  </a:ext>
                </a:extLst>
              </p:cNvPr>
              <p:cNvSpPr/>
              <p:nvPr/>
            </p:nvSpPr>
            <p:spPr>
              <a:xfrm>
                <a:off x="2101585" y="3512449"/>
                <a:ext cx="1228549" cy="1138494"/>
              </a:xfrm>
              <a:prstGeom prst="flowChartConnector">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400" b="1" dirty="0"/>
              </a:p>
            </p:txBody>
          </p:sp>
        </p:grpSp>
        <p:grpSp>
          <p:nvGrpSpPr>
            <p:cNvPr id="18" name="Group 17">
              <a:extLst>
                <a:ext uri="{FF2B5EF4-FFF2-40B4-BE49-F238E27FC236}">
                  <a16:creationId xmlns:a16="http://schemas.microsoft.com/office/drawing/2014/main" id="{6CF08C61-04F0-4229-A27D-21627119F024}"/>
                </a:ext>
              </a:extLst>
            </p:cNvPr>
            <p:cNvGrpSpPr/>
            <p:nvPr/>
          </p:nvGrpSpPr>
          <p:grpSpPr>
            <a:xfrm>
              <a:off x="6349879" y="3360215"/>
              <a:ext cx="1779536" cy="914220"/>
              <a:chOff x="6349879" y="3360215"/>
              <a:chExt cx="1779536" cy="914220"/>
            </a:xfrm>
          </p:grpSpPr>
          <p:sp>
            <p:nvSpPr>
              <p:cNvPr id="15" name="Flowchart: Connector 14">
                <a:extLst>
                  <a:ext uri="{FF2B5EF4-FFF2-40B4-BE49-F238E27FC236}">
                    <a16:creationId xmlns:a16="http://schemas.microsoft.com/office/drawing/2014/main" id="{1E7D8707-8893-432A-9620-02F6F649F78D}"/>
                  </a:ext>
                </a:extLst>
              </p:cNvPr>
              <p:cNvSpPr/>
              <p:nvPr/>
            </p:nvSpPr>
            <p:spPr>
              <a:xfrm>
                <a:off x="6349879" y="3360215"/>
                <a:ext cx="999048" cy="895466"/>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sp>
            <p:nvSpPr>
              <p:cNvPr id="16" name="Flowchart: Connector 15">
                <a:extLst>
                  <a:ext uri="{FF2B5EF4-FFF2-40B4-BE49-F238E27FC236}">
                    <a16:creationId xmlns:a16="http://schemas.microsoft.com/office/drawing/2014/main" id="{AEA44502-E504-4B61-B393-29CFD1DA2153}"/>
                  </a:ext>
                </a:extLst>
              </p:cNvPr>
              <p:cNvSpPr/>
              <p:nvPr/>
            </p:nvSpPr>
            <p:spPr>
              <a:xfrm>
                <a:off x="7130367" y="3378969"/>
                <a:ext cx="999048" cy="895466"/>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grpSp>
        <p:sp>
          <p:nvSpPr>
            <p:cNvPr id="19" name="Flowchart: Connector 18">
              <a:extLst>
                <a:ext uri="{FF2B5EF4-FFF2-40B4-BE49-F238E27FC236}">
                  <a16:creationId xmlns:a16="http://schemas.microsoft.com/office/drawing/2014/main" id="{A7694668-03C3-4B4A-B847-5A96A9FE2FC2}"/>
                </a:ext>
              </a:extLst>
            </p:cNvPr>
            <p:cNvSpPr/>
            <p:nvPr/>
          </p:nvSpPr>
          <p:spPr>
            <a:xfrm flipH="1">
              <a:off x="8770839" y="3177791"/>
              <a:ext cx="688583" cy="612572"/>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20" name="Flowchart: Connector 19">
              <a:extLst>
                <a:ext uri="{FF2B5EF4-FFF2-40B4-BE49-F238E27FC236}">
                  <a16:creationId xmlns:a16="http://schemas.microsoft.com/office/drawing/2014/main" id="{B10018E3-E628-427F-BC62-B602A5B6D059}"/>
                </a:ext>
              </a:extLst>
            </p:cNvPr>
            <p:cNvSpPr/>
            <p:nvPr/>
          </p:nvSpPr>
          <p:spPr>
            <a:xfrm flipH="1">
              <a:off x="8628952" y="3956590"/>
              <a:ext cx="1052664" cy="950894"/>
            </a:xfrm>
            <a:prstGeom prst="flowChartConnector">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400" b="1" dirty="0"/>
            </a:p>
          </p:txBody>
        </p:sp>
        <p:sp>
          <p:nvSpPr>
            <p:cNvPr id="21" name="Flowchart: Connector 20">
              <a:extLst>
                <a:ext uri="{FF2B5EF4-FFF2-40B4-BE49-F238E27FC236}">
                  <a16:creationId xmlns:a16="http://schemas.microsoft.com/office/drawing/2014/main" id="{10919D0E-6151-42A6-BCFE-1BA7179043FA}"/>
                </a:ext>
              </a:extLst>
            </p:cNvPr>
            <p:cNvSpPr/>
            <p:nvPr/>
          </p:nvSpPr>
          <p:spPr>
            <a:xfrm>
              <a:off x="8689217" y="5028333"/>
              <a:ext cx="999048" cy="895466"/>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sp>
          <p:nvSpPr>
            <p:cNvPr id="22" name="TextBox 21">
              <a:extLst>
                <a:ext uri="{FF2B5EF4-FFF2-40B4-BE49-F238E27FC236}">
                  <a16:creationId xmlns:a16="http://schemas.microsoft.com/office/drawing/2014/main" id="{F4253925-F253-4126-A72F-61D62BB10CA0}"/>
                </a:ext>
              </a:extLst>
            </p:cNvPr>
            <p:cNvSpPr txBox="1"/>
            <p:nvPr/>
          </p:nvSpPr>
          <p:spPr>
            <a:xfrm>
              <a:off x="9628407" y="3191689"/>
              <a:ext cx="1603576" cy="461665"/>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Hydrogen</a:t>
              </a:r>
            </a:p>
          </p:txBody>
        </p:sp>
        <p:sp>
          <p:nvSpPr>
            <p:cNvPr id="23" name="TextBox 22">
              <a:extLst>
                <a:ext uri="{FF2B5EF4-FFF2-40B4-BE49-F238E27FC236}">
                  <a16:creationId xmlns:a16="http://schemas.microsoft.com/office/drawing/2014/main" id="{983F8C50-391F-4F41-AB15-DEBEC7EB8482}"/>
                </a:ext>
              </a:extLst>
            </p:cNvPr>
            <p:cNvSpPr txBox="1"/>
            <p:nvPr/>
          </p:nvSpPr>
          <p:spPr>
            <a:xfrm>
              <a:off x="9832672" y="5245233"/>
              <a:ext cx="1603576" cy="461665"/>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Chlorine</a:t>
              </a:r>
            </a:p>
          </p:txBody>
        </p:sp>
        <p:sp>
          <p:nvSpPr>
            <p:cNvPr id="24" name="TextBox 23">
              <a:extLst>
                <a:ext uri="{FF2B5EF4-FFF2-40B4-BE49-F238E27FC236}">
                  <a16:creationId xmlns:a16="http://schemas.microsoft.com/office/drawing/2014/main" id="{9592BFB7-4669-4C0A-AFF9-B2C92C1F69AE}"/>
                </a:ext>
              </a:extLst>
            </p:cNvPr>
            <p:cNvSpPr txBox="1"/>
            <p:nvPr/>
          </p:nvSpPr>
          <p:spPr>
            <a:xfrm>
              <a:off x="9900067" y="4147210"/>
              <a:ext cx="1819886" cy="461665"/>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Sulfur</a:t>
              </a:r>
              <a:endParaRPr lang="vi-VN" sz="2400" dirty="0">
                <a:latin typeface="Arial" panose="020B0604020202020204" pitchFamily="34" charset="0"/>
                <a:cs typeface="Arial" panose="020B0604020202020204" pitchFamily="34" charset="0"/>
              </a:endParaRPr>
            </a:p>
          </p:txBody>
        </p:sp>
      </p:grpSp>
      <p:sp>
        <p:nvSpPr>
          <p:cNvPr id="26" name="TextBox 25">
            <a:extLst>
              <a:ext uri="{FF2B5EF4-FFF2-40B4-BE49-F238E27FC236}">
                <a16:creationId xmlns:a16="http://schemas.microsoft.com/office/drawing/2014/main" id="{660DD59A-07D0-4DAC-A54F-A765C2873DD6}"/>
              </a:ext>
            </a:extLst>
          </p:cNvPr>
          <p:cNvSpPr txBox="1"/>
          <p:nvPr/>
        </p:nvSpPr>
        <p:spPr>
          <a:xfrm>
            <a:off x="2095340" y="4650750"/>
            <a:ext cx="1836039" cy="584775"/>
          </a:xfrm>
          <a:prstGeom prst="rect">
            <a:avLst/>
          </a:prstGeom>
          <a:noFill/>
        </p:spPr>
        <p:txBody>
          <a:bodyPr wrap="square">
            <a:spAutoFit/>
          </a:bodyPr>
          <a:lstStyle/>
          <a:p>
            <a:pPr algn="ctr" fontAlgn="t" latinLnBrk="0"/>
            <a:r>
              <a:rPr lang="vi-VN" sz="3200" b="1" dirty="0">
                <a:solidFill>
                  <a:srgbClr val="00B0F0"/>
                </a:solidFill>
                <a:effectLst/>
                <a:latin typeface="Arial" panose="020B0604020202020204" pitchFamily="34" charset="0"/>
                <a:cs typeface="Arial" panose="020B0604020202020204" pitchFamily="34" charset="0"/>
              </a:rPr>
              <a:t>?</a:t>
            </a:r>
          </a:p>
        </p:txBody>
      </p:sp>
      <p:sp>
        <p:nvSpPr>
          <p:cNvPr id="27" name="TextBox 26">
            <a:extLst>
              <a:ext uri="{FF2B5EF4-FFF2-40B4-BE49-F238E27FC236}">
                <a16:creationId xmlns:a16="http://schemas.microsoft.com/office/drawing/2014/main" id="{7BE8B0CB-A503-40FF-BC7D-C5F0DE34646C}"/>
              </a:ext>
            </a:extLst>
          </p:cNvPr>
          <p:cNvSpPr txBox="1"/>
          <p:nvPr/>
        </p:nvSpPr>
        <p:spPr>
          <a:xfrm>
            <a:off x="4140148" y="4640391"/>
            <a:ext cx="1836039" cy="584775"/>
          </a:xfrm>
          <a:prstGeom prst="rect">
            <a:avLst/>
          </a:prstGeom>
          <a:noFill/>
        </p:spPr>
        <p:txBody>
          <a:bodyPr wrap="square">
            <a:spAutoFit/>
          </a:bodyPr>
          <a:lstStyle/>
          <a:p>
            <a:pPr algn="ctr" fontAlgn="t" latinLnBrk="0"/>
            <a:r>
              <a:rPr lang="vi-VN" sz="3200" b="1" dirty="0">
                <a:solidFill>
                  <a:srgbClr val="00B0F0"/>
                </a:solidFill>
                <a:effectLst/>
                <a:latin typeface="Arial" panose="020B0604020202020204" pitchFamily="34" charset="0"/>
                <a:cs typeface="Arial" panose="020B0604020202020204" pitchFamily="34" charset="0"/>
              </a:rPr>
              <a:t>?</a:t>
            </a:r>
          </a:p>
        </p:txBody>
      </p:sp>
      <p:sp>
        <p:nvSpPr>
          <p:cNvPr id="28" name="TextBox 27">
            <a:extLst>
              <a:ext uri="{FF2B5EF4-FFF2-40B4-BE49-F238E27FC236}">
                <a16:creationId xmlns:a16="http://schemas.microsoft.com/office/drawing/2014/main" id="{76E9634C-ED49-405B-BD43-A55DCE8CACAE}"/>
              </a:ext>
            </a:extLst>
          </p:cNvPr>
          <p:cNvSpPr txBox="1"/>
          <p:nvPr/>
        </p:nvSpPr>
        <p:spPr>
          <a:xfrm>
            <a:off x="6085738" y="4650234"/>
            <a:ext cx="1836039" cy="584775"/>
          </a:xfrm>
          <a:prstGeom prst="rect">
            <a:avLst/>
          </a:prstGeom>
          <a:noFill/>
        </p:spPr>
        <p:txBody>
          <a:bodyPr wrap="square">
            <a:spAutoFit/>
          </a:bodyPr>
          <a:lstStyle/>
          <a:p>
            <a:pPr algn="ctr" fontAlgn="t" latinLnBrk="0"/>
            <a:r>
              <a:rPr lang="vi-VN" sz="3200" b="1" dirty="0">
                <a:solidFill>
                  <a:srgbClr val="00B0F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924655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1000"/>
                                        <p:tgtEl>
                                          <p:spTgt spid="27"/>
                                        </p:tgtEl>
                                      </p:cBhvr>
                                    </p:animEffect>
                                    <p:anim calcmode="lin" valueType="num">
                                      <p:cBhvr>
                                        <p:cTn id="26" dur="1000" fill="hold"/>
                                        <p:tgtEl>
                                          <p:spTgt spid="27"/>
                                        </p:tgtEl>
                                        <p:attrNameLst>
                                          <p:attrName>ppt_x</p:attrName>
                                        </p:attrNameLst>
                                      </p:cBhvr>
                                      <p:tavLst>
                                        <p:tav tm="0">
                                          <p:val>
                                            <p:strVal val="#ppt_x"/>
                                          </p:val>
                                        </p:tav>
                                        <p:tav tm="100000">
                                          <p:val>
                                            <p:strVal val="#ppt_x"/>
                                          </p:val>
                                        </p:tav>
                                      </p:tavLst>
                                    </p:anim>
                                    <p:anim calcmode="lin" valueType="num">
                                      <p:cBhvr>
                                        <p:cTn id="27" dur="1000" fill="hold"/>
                                        <p:tgtEl>
                                          <p:spTgt spid="2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88E611-B924-4460-86B2-A6A7578E9EBB}"/>
              </a:ext>
            </a:extLst>
          </p:cNvPr>
          <p:cNvSpPr txBox="1"/>
          <p:nvPr/>
        </p:nvSpPr>
        <p:spPr>
          <a:xfrm>
            <a:off x="946413" y="915454"/>
            <a:ext cx="10553714" cy="954107"/>
          </a:xfrm>
          <a:prstGeom prst="rect">
            <a:avLst/>
          </a:prstGeom>
          <a:solidFill>
            <a:srgbClr val="FFFFCC"/>
          </a:solidFill>
        </p:spPr>
        <p:txBody>
          <a:bodyPr wrap="square">
            <a:spAutoFit/>
          </a:bodyPr>
          <a:lstStyle/>
          <a:p>
            <a:pPr algn="just"/>
            <a:r>
              <a:rPr lang="vi-VN" sz="2800" b="1" i="0" dirty="0">
                <a:solidFill>
                  <a:srgbClr val="C00000"/>
                </a:solidFill>
                <a:effectLst/>
                <a:latin typeface="Arial" panose="020B0604020202020204" pitchFamily="34" charset="0"/>
                <a:cs typeface="Arial" panose="020B0604020202020204" pitchFamily="34" charset="0"/>
              </a:rPr>
              <a:t>Câu 2.</a:t>
            </a:r>
            <a:r>
              <a:rPr lang="vi-VN" sz="2800" b="0" i="0" dirty="0">
                <a:solidFill>
                  <a:srgbClr val="C00000"/>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Viết công thức hóa học cho các chất được biểu diễn bằng những mô hình sau. Biết mỗi quả cầu biểu diễn cho 1 nguyên tử</a:t>
            </a:r>
            <a:endParaRPr lang="vi-VN" sz="2800" dirty="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id="{58B932DC-4851-4644-AEBC-577E54DF5807}"/>
              </a:ext>
            </a:extLst>
          </p:cNvPr>
          <p:cNvGraphicFramePr>
            <a:graphicFrameLocks noGrp="1"/>
          </p:cNvGraphicFramePr>
          <p:nvPr>
            <p:extLst>
              <p:ext uri="{D42A27DB-BD31-4B8C-83A1-F6EECF244321}">
                <p14:modId xmlns:p14="http://schemas.microsoft.com/office/powerpoint/2010/main" val="453873181"/>
              </p:ext>
            </p:extLst>
          </p:nvPr>
        </p:nvGraphicFramePr>
        <p:xfrm>
          <a:off x="900333" y="2306057"/>
          <a:ext cx="10553714" cy="3154680"/>
        </p:xfrm>
        <a:graphic>
          <a:graphicData uri="http://schemas.openxmlformats.org/drawingml/2006/table">
            <a:tbl>
              <a:tblPr firstRow="1" bandRow="1">
                <a:tableStyleId>{8799B23B-EC83-4686-B30A-512413B5E67A}</a:tableStyleId>
              </a:tblPr>
              <a:tblGrid>
                <a:gridCol w="1355343">
                  <a:extLst>
                    <a:ext uri="{9D8B030D-6E8A-4147-A177-3AD203B41FA5}">
                      <a16:colId xmlns:a16="http://schemas.microsoft.com/office/drawing/2014/main" val="4163107884"/>
                    </a:ext>
                  </a:extLst>
                </a:gridCol>
                <a:gridCol w="1823955">
                  <a:extLst>
                    <a:ext uri="{9D8B030D-6E8A-4147-A177-3AD203B41FA5}">
                      <a16:colId xmlns:a16="http://schemas.microsoft.com/office/drawing/2014/main" val="2375395982"/>
                    </a:ext>
                  </a:extLst>
                </a:gridCol>
                <a:gridCol w="1899138">
                  <a:extLst>
                    <a:ext uri="{9D8B030D-6E8A-4147-A177-3AD203B41FA5}">
                      <a16:colId xmlns:a16="http://schemas.microsoft.com/office/drawing/2014/main" val="955290497"/>
                    </a:ext>
                  </a:extLst>
                </a:gridCol>
                <a:gridCol w="2166425">
                  <a:extLst>
                    <a:ext uri="{9D8B030D-6E8A-4147-A177-3AD203B41FA5}">
                      <a16:colId xmlns:a16="http://schemas.microsoft.com/office/drawing/2014/main" val="1470086114"/>
                    </a:ext>
                  </a:extLst>
                </a:gridCol>
                <a:gridCol w="3308853">
                  <a:extLst>
                    <a:ext uri="{9D8B030D-6E8A-4147-A177-3AD203B41FA5}">
                      <a16:colId xmlns:a16="http://schemas.microsoft.com/office/drawing/2014/main" val="2221546872"/>
                    </a:ext>
                  </a:extLst>
                </a:gridCol>
              </a:tblGrid>
              <a:tr h="875970">
                <a:tc>
                  <a:txBody>
                    <a:bodyPr/>
                    <a:lstStyle/>
                    <a:p>
                      <a:pPr algn="ctr"/>
                      <a:r>
                        <a:rPr lang="vi-VN" sz="2400" dirty="0">
                          <a:latin typeface="Arial" panose="020B0604020202020204" pitchFamily="34" charset="0"/>
                          <a:cs typeface="Arial" panose="020B0604020202020204" pitchFamily="34" charset="0"/>
                        </a:rPr>
                        <a:t>Mô hình</a:t>
                      </a:r>
                    </a:p>
                  </a:txBody>
                  <a:tcPr/>
                </a:tc>
                <a:tc>
                  <a:txBody>
                    <a:bodyPr/>
                    <a:lstStyle/>
                    <a:p>
                      <a:endParaRPr lang="vi-VN" sz="11500" dirty="0">
                        <a:latin typeface="Arial" panose="020B0604020202020204" pitchFamily="34" charset="0"/>
                        <a:cs typeface="Arial" panose="020B0604020202020204" pitchFamily="34" charset="0"/>
                      </a:endParaRPr>
                    </a:p>
                  </a:txBody>
                  <a:tcPr/>
                </a:tc>
                <a:tc>
                  <a:txBody>
                    <a:bodyPr/>
                    <a:lstStyle/>
                    <a:p>
                      <a:endParaRPr lang="vi-VN" sz="11500" dirty="0">
                        <a:latin typeface="Arial" panose="020B0604020202020204" pitchFamily="34" charset="0"/>
                        <a:cs typeface="Arial" panose="020B0604020202020204" pitchFamily="34" charset="0"/>
                      </a:endParaRPr>
                    </a:p>
                  </a:txBody>
                  <a:tcPr/>
                </a:tc>
                <a:tc>
                  <a:txBody>
                    <a:bodyPr/>
                    <a:lstStyle/>
                    <a:p>
                      <a:endParaRPr lang="vi-VN" sz="11500" dirty="0">
                        <a:latin typeface="Arial" panose="020B0604020202020204" pitchFamily="34" charset="0"/>
                        <a:cs typeface="Arial" panose="020B0604020202020204" pitchFamily="34" charset="0"/>
                      </a:endParaRPr>
                    </a:p>
                  </a:txBody>
                  <a:tcPr/>
                </a:tc>
                <a:tc rowSpan="2">
                  <a:txBody>
                    <a:bodyPr/>
                    <a:lstStyle/>
                    <a:p>
                      <a:endParaRPr lang="vi-VN" sz="8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4011195"/>
                  </a:ext>
                </a:extLst>
              </a:tr>
              <a:tr h="370840">
                <a:tc>
                  <a:txBody>
                    <a:bodyPr/>
                    <a:lstStyle/>
                    <a:p>
                      <a:pPr algn="ctr"/>
                      <a:r>
                        <a:rPr lang="vi-VN" sz="2400" dirty="0">
                          <a:latin typeface="Arial" panose="020B0604020202020204" pitchFamily="34" charset="0"/>
                          <a:cs typeface="Arial" panose="020B0604020202020204" pitchFamily="34" charset="0"/>
                        </a:rPr>
                        <a:t>Công thức hoá học</a:t>
                      </a:r>
                    </a:p>
                  </a:txBody>
                  <a:tcPr/>
                </a:tc>
                <a:tc>
                  <a:txBody>
                    <a:bodyPr/>
                    <a:lstStyle/>
                    <a:p>
                      <a:endParaRPr lang="vi-VN" sz="8000">
                        <a:latin typeface="Arial" panose="020B0604020202020204" pitchFamily="34" charset="0"/>
                        <a:cs typeface="Arial" panose="020B0604020202020204" pitchFamily="34" charset="0"/>
                      </a:endParaRPr>
                    </a:p>
                  </a:txBody>
                  <a:tcPr/>
                </a:tc>
                <a:tc>
                  <a:txBody>
                    <a:bodyPr/>
                    <a:lstStyle/>
                    <a:p>
                      <a:endParaRPr lang="vi-VN" sz="8000">
                        <a:latin typeface="Arial" panose="020B0604020202020204" pitchFamily="34" charset="0"/>
                        <a:cs typeface="Arial" panose="020B0604020202020204" pitchFamily="34" charset="0"/>
                      </a:endParaRPr>
                    </a:p>
                  </a:txBody>
                  <a:tcPr/>
                </a:tc>
                <a:tc>
                  <a:txBody>
                    <a:bodyPr/>
                    <a:lstStyle/>
                    <a:p>
                      <a:endParaRPr lang="vi-VN" sz="8000" dirty="0">
                        <a:latin typeface="Arial" panose="020B0604020202020204" pitchFamily="34" charset="0"/>
                        <a:cs typeface="Arial" panose="020B0604020202020204" pitchFamily="34" charset="0"/>
                      </a:endParaRPr>
                    </a:p>
                  </a:txBody>
                  <a:tcPr/>
                </a:tc>
                <a:tc vMerge="1">
                  <a:txBody>
                    <a:bodyPr/>
                    <a:lstStyle/>
                    <a:p>
                      <a:endParaRPr lang="vi-VN" sz="8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21164861"/>
                  </a:ext>
                </a:extLst>
              </a:tr>
            </a:tbl>
          </a:graphicData>
        </a:graphic>
      </p:graphicFrame>
      <p:grpSp>
        <p:nvGrpSpPr>
          <p:cNvPr id="25" name="Group 24">
            <a:extLst>
              <a:ext uri="{FF2B5EF4-FFF2-40B4-BE49-F238E27FC236}">
                <a16:creationId xmlns:a16="http://schemas.microsoft.com/office/drawing/2014/main" id="{00296674-62F0-4C48-97A7-EA6E89F204CC}"/>
              </a:ext>
            </a:extLst>
          </p:cNvPr>
          <p:cNvGrpSpPr/>
          <p:nvPr/>
        </p:nvGrpSpPr>
        <p:grpSpPr>
          <a:xfrm>
            <a:off x="2477444" y="2629151"/>
            <a:ext cx="8976603" cy="2744941"/>
            <a:chOff x="2604053" y="3177791"/>
            <a:chExt cx="8976603" cy="2744941"/>
          </a:xfrm>
        </p:grpSpPr>
        <p:grpSp>
          <p:nvGrpSpPr>
            <p:cNvPr id="7" name="Group 6">
              <a:extLst>
                <a:ext uri="{FF2B5EF4-FFF2-40B4-BE49-F238E27FC236}">
                  <a16:creationId xmlns:a16="http://schemas.microsoft.com/office/drawing/2014/main" id="{825F16F9-1DB7-4ABA-898F-5DC2A177133B}"/>
                </a:ext>
              </a:extLst>
            </p:cNvPr>
            <p:cNvGrpSpPr/>
            <p:nvPr/>
          </p:nvGrpSpPr>
          <p:grpSpPr>
            <a:xfrm>
              <a:off x="2604053" y="3307924"/>
              <a:ext cx="1453935" cy="895466"/>
              <a:chOff x="8140168" y="2122976"/>
              <a:chExt cx="1839062" cy="1243442"/>
            </a:xfrm>
          </p:grpSpPr>
          <p:sp>
            <p:nvSpPr>
              <p:cNvPr id="8" name="Flowchart: Connector 7">
                <a:extLst>
                  <a:ext uri="{FF2B5EF4-FFF2-40B4-BE49-F238E27FC236}">
                    <a16:creationId xmlns:a16="http://schemas.microsoft.com/office/drawing/2014/main" id="{0C10DBB9-AB8F-486F-99D2-BFECE1F3B6DC}"/>
                  </a:ext>
                </a:extLst>
              </p:cNvPr>
              <p:cNvSpPr/>
              <p:nvPr/>
            </p:nvSpPr>
            <p:spPr>
              <a:xfrm>
                <a:off x="8140168" y="2484823"/>
                <a:ext cx="800100" cy="757237"/>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000" b="1" dirty="0"/>
              </a:p>
            </p:txBody>
          </p:sp>
          <p:sp>
            <p:nvSpPr>
              <p:cNvPr id="9" name="Flowchart: Connector 8">
                <a:extLst>
                  <a:ext uri="{FF2B5EF4-FFF2-40B4-BE49-F238E27FC236}">
                    <a16:creationId xmlns:a16="http://schemas.microsoft.com/office/drawing/2014/main" id="{49EC39E4-2552-4092-8981-384B20C1F6B8}"/>
                  </a:ext>
                </a:extLst>
              </p:cNvPr>
              <p:cNvSpPr/>
              <p:nvPr/>
            </p:nvSpPr>
            <p:spPr>
              <a:xfrm>
                <a:off x="8715548" y="2122976"/>
                <a:ext cx="1263682" cy="1243442"/>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grpSp>
        <p:grpSp>
          <p:nvGrpSpPr>
            <p:cNvPr id="10" name="Group 9">
              <a:extLst>
                <a:ext uri="{FF2B5EF4-FFF2-40B4-BE49-F238E27FC236}">
                  <a16:creationId xmlns:a16="http://schemas.microsoft.com/office/drawing/2014/main" id="{4FE11FF5-B587-4E0F-8819-7AFAA5FBC4FB}"/>
                </a:ext>
              </a:extLst>
            </p:cNvPr>
            <p:cNvGrpSpPr/>
            <p:nvPr/>
          </p:nvGrpSpPr>
          <p:grpSpPr>
            <a:xfrm flipH="1">
              <a:off x="4266757" y="3193599"/>
              <a:ext cx="1681600" cy="1124116"/>
              <a:chOff x="1774701" y="3512449"/>
              <a:chExt cx="1962572" cy="1345890"/>
            </a:xfrm>
          </p:grpSpPr>
          <p:grpSp>
            <p:nvGrpSpPr>
              <p:cNvPr id="11" name="Group 10">
                <a:extLst>
                  <a:ext uri="{FF2B5EF4-FFF2-40B4-BE49-F238E27FC236}">
                    <a16:creationId xmlns:a16="http://schemas.microsoft.com/office/drawing/2014/main" id="{85862D13-D7D7-4D41-A31E-541DC11F0671}"/>
                  </a:ext>
                </a:extLst>
              </p:cNvPr>
              <p:cNvGrpSpPr/>
              <p:nvPr/>
            </p:nvGrpSpPr>
            <p:grpSpPr>
              <a:xfrm>
                <a:off x="1774701" y="4073096"/>
                <a:ext cx="1962572" cy="785243"/>
                <a:chOff x="8200029" y="2781180"/>
                <a:chExt cx="1953937" cy="810738"/>
              </a:xfrm>
            </p:grpSpPr>
            <p:sp>
              <p:nvSpPr>
                <p:cNvPr id="13" name="Flowchart: Connector 12">
                  <a:extLst>
                    <a:ext uri="{FF2B5EF4-FFF2-40B4-BE49-F238E27FC236}">
                      <a16:creationId xmlns:a16="http://schemas.microsoft.com/office/drawing/2014/main" id="{E89DA823-F497-47ED-BFFA-9A9A6516306B}"/>
                    </a:ext>
                  </a:extLst>
                </p:cNvPr>
                <p:cNvSpPr/>
                <p:nvPr/>
              </p:nvSpPr>
              <p:spPr>
                <a:xfrm>
                  <a:off x="8200029" y="2781180"/>
                  <a:ext cx="800100" cy="757237"/>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14" name="Flowchart: Connector 13">
                  <a:extLst>
                    <a:ext uri="{FF2B5EF4-FFF2-40B4-BE49-F238E27FC236}">
                      <a16:creationId xmlns:a16="http://schemas.microsoft.com/office/drawing/2014/main" id="{8E211AAB-D4B7-410C-AFAC-F5F7A3FDCAC2}"/>
                    </a:ext>
                  </a:extLst>
                </p:cNvPr>
                <p:cNvSpPr/>
                <p:nvPr/>
              </p:nvSpPr>
              <p:spPr>
                <a:xfrm>
                  <a:off x="9353866" y="2834681"/>
                  <a:ext cx="800100" cy="757237"/>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grpSp>
          <p:sp>
            <p:nvSpPr>
              <p:cNvPr id="12" name="Flowchart: Connector 11">
                <a:extLst>
                  <a:ext uri="{FF2B5EF4-FFF2-40B4-BE49-F238E27FC236}">
                    <a16:creationId xmlns:a16="http://schemas.microsoft.com/office/drawing/2014/main" id="{F87851C8-B377-4179-866B-74C5770917AC}"/>
                  </a:ext>
                </a:extLst>
              </p:cNvPr>
              <p:cNvSpPr/>
              <p:nvPr/>
            </p:nvSpPr>
            <p:spPr>
              <a:xfrm>
                <a:off x="2101585" y="3512449"/>
                <a:ext cx="1228549" cy="1138494"/>
              </a:xfrm>
              <a:prstGeom prst="flowChartConnector">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400" b="1" dirty="0"/>
              </a:p>
            </p:txBody>
          </p:sp>
        </p:grpSp>
        <p:grpSp>
          <p:nvGrpSpPr>
            <p:cNvPr id="18" name="Group 17">
              <a:extLst>
                <a:ext uri="{FF2B5EF4-FFF2-40B4-BE49-F238E27FC236}">
                  <a16:creationId xmlns:a16="http://schemas.microsoft.com/office/drawing/2014/main" id="{6CF08C61-04F0-4229-A27D-21627119F024}"/>
                </a:ext>
              </a:extLst>
            </p:cNvPr>
            <p:cNvGrpSpPr/>
            <p:nvPr/>
          </p:nvGrpSpPr>
          <p:grpSpPr>
            <a:xfrm>
              <a:off x="6349879" y="3360215"/>
              <a:ext cx="1779536" cy="914220"/>
              <a:chOff x="6349879" y="3360215"/>
              <a:chExt cx="1779536" cy="914220"/>
            </a:xfrm>
          </p:grpSpPr>
          <p:sp>
            <p:nvSpPr>
              <p:cNvPr id="15" name="Flowchart: Connector 14">
                <a:extLst>
                  <a:ext uri="{FF2B5EF4-FFF2-40B4-BE49-F238E27FC236}">
                    <a16:creationId xmlns:a16="http://schemas.microsoft.com/office/drawing/2014/main" id="{1E7D8707-8893-432A-9620-02F6F649F78D}"/>
                  </a:ext>
                </a:extLst>
              </p:cNvPr>
              <p:cNvSpPr/>
              <p:nvPr/>
            </p:nvSpPr>
            <p:spPr>
              <a:xfrm>
                <a:off x="6349879" y="3360215"/>
                <a:ext cx="999048" cy="895466"/>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sp>
            <p:nvSpPr>
              <p:cNvPr id="16" name="Flowchart: Connector 15">
                <a:extLst>
                  <a:ext uri="{FF2B5EF4-FFF2-40B4-BE49-F238E27FC236}">
                    <a16:creationId xmlns:a16="http://schemas.microsoft.com/office/drawing/2014/main" id="{AEA44502-E504-4B61-B393-29CFD1DA2153}"/>
                  </a:ext>
                </a:extLst>
              </p:cNvPr>
              <p:cNvSpPr/>
              <p:nvPr/>
            </p:nvSpPr>
            <p:spPr>
              <a:xfrm>
                <a:off x="7130367" y="3378969"/>
                <a:ext cx="999048" cy="895466"/>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grpSp>
        <p:sp>
          <p:nvSpPr>
            <p:cNvPr id="19" name="Flowchart: Connector 18">
              <a:extLst>
                <a:ext uri="{FF2B5EF4-FFF2-40B4-BE49-F238E27FC236}">
                  <a16:creationId xmlns:a16="http://schemas.microsoft.com/office/drawing/2014/main" id="{A7694668-03C3-4B4A-B847-5A96A9FE2FC2}"/>
                </a:ext>
              </a:extLst>
            </p:cNvPr>
            <p:cNvSpPr/>
            <p:nvPr/>
          </p:nvSpPr>
          <p:spPr>
            <a:xfrm flipH="1">
              <a:off x="8770839" y="3177791"/>
              <a:ext cx="688583" cy="612572"/>
            </a:xfrm>
            <a:prstGeom prst="flowChartConnector">
              <a:avLst/>
            </a:prstGeom>
            <a:solidFill>
              <a:srgbClr val="B6D0B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sz="2400" b="1" dirty="0"/>
            </a:p>
          </p:txBody>
        </p:sp>
        <p:sp>
          <p:nvSpPr>
            <p:cNvPr id="20" name="Flowchart: Connector 19">
              <a:extLst>
                <a:ext uri="{FF2B5EF4-FFF2-40B4-BE49-F238E27FC236}">
                  <a16:creationId xmlns:a16="http://schemas.microsoft.com/office/drawing/2014/main" id="{B10018E3-E628-427F-BC62-B602A5B6D059}"/>
                </a:ext>
              </a:extLst>
            </p:cNvPr>
            <p:cNvSpPr/>
            <p:nvPr/>
          </p:nvSpPr>
          <p:spPr>
            <a:xfrm flipH="1">
              <a:off x="8671854" y="4971838"/>
              <a:ext cx="1052664" cy="950894"/>
            </a:xfrm>
            <a:prstGeom prst="flowChartConnector">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400" b="1" dirty="0"/>
            </a:p>
          </p:txBody>
        </p:sp>
        <p:sp>
          <p:nvSpPr>
            <p:cNvPr id="21" name="Flowchart: Connector 20">
              <a:extLst>
                <a:ext uri="{FF2B5EF4-FFF2-40B4-BE49-F238E27FC236}">
                  <a16:creationId xmlns:a16="http://schemas.microsoft.com/office/drawing/2014/main" id="{10919D0E-6151-42A6-BCFE-1BA7179043FA}"/>
                </a:ext>
              </a:extLst>
            </p:cNvPr>
            <p:cNvSpPr/>
            <p:nvPr/>
          </p:nvSpPr>
          <p:spPr>
            <a:xfrm>
              <a:off x="8629359" y="3988035"/>
              <a:ext cx="999048" cy="895466"/>
            </a:xfrm>
            <a:prstGeom prst="flowChartConnector">
              <a:avLst/>
            </a:prstGeom>
            <a:solidFill>
              <a:srgbClr val="00B05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sz="2000" b="1" dirty="0"/>
            </a:p>
          </p:txBody>
        </p:sp>
        <p:sp>
          <p:nvSpPr>
            <p:cNvPr id="22" name="TextBox 21">
              <a:extLst>
                <a:ext uri="{FF2B5EF4-FFF2-40B4-BE49-F238E27FC236}">
                  <a16:creationId xmlns:a16="http://schemas.microsoft.com/office/drawing/2014/main" id="{F4253925-F253-4126-A72F-61D62BB10CA0}"/>
                </a:ext>
              </a:extLst>
            </p:cNvPr>
            <p:cNvSpPr txBox="1"/>
            <p:nvPr/>
          </p:nvSpPr>
          <p:spPr>
            <a:xfrm>
              <a:off x="9628407" y="3191689"/>
              <a:ext cx="1603576" cy="461665"/>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Hydrogen</a:t>
              </a:r>
            </a:p>
          </p:txBody>
        </p:sp>
        <p:sp>
          <p:nvSpPr>
            <p:cNvPr id="23" name="TextBox 22">
              <a:extLst>
                <a:ext uri="{FF2B5EF4-FFF2-40B4-BE49-F238E27FC236}">
                  <a16:creationId xmlns:a16="http://schemas.microsoft.com/office/drawing/2014/main" id="{983F8C50-391F-4F41-AB15-DEBEC7EB8482}"/>
                </a:ext>
              </a:extLst>
            </p:cNvPr>
            <p:cNvSpPr txBox="1"/>
            <p:nvPr/>
          </p:nvSpPr>
          <p:spPr>
            <a:xfrm>
              <a:off x="9766297" y="4201204"/>
              <a:ext cx="1603576" cy="461665"/>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Chlorine</a:t>
              </a:r>
            </a:p>
          </p:txBody>
        </p:sp>
        <p:sp>
          <p:nvSpPr>
            <p:cNvPr id="24" name="TextBox 23">
              <a:extLst>
                <a:ext uri="{FF2B5EF4-FFF2-40B4-BE49-F238E27FC236}">
                  <a16:creationId xmlns:a16="http://schemas.microsoft.com/office/drawing/2014/main" id="{9592BFB7-4669-4C0A-AFF9-B2C92C1F69AE}"/>
                </a:ext>
              </a:extLst>
            </p:cNvPr>
            <p:cNvSpPr txBox="1"/>
            <p:nvPr/>
          </p:nvSpPr>
          <p:spPr>
            <a:xfrm>
              <a:off x="9760770" y="5222823"/>
              <a:ext cx="1819886" cy="461665"/>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Lưu huỳnh</a:t>
              </a:r>
            </a:p>
          </p:txBody>
        </p:sp>
      </p:grpSp>
      <p:sp>
        <p:nvSpPr>
          <p:cNvPr id="26" name="TextBox 25">
            <a:extLst>
              <a:ext uri="{FF2B5EF4-FFF2-40B4-BE49-F238E27FC236}">
                <a16:creationId xmlns:a16="http://schemas.microsoft.com/office/drawing/2014/main" id="{660DD59A-07D0-4DAC-A54F-A765C2873DD6}"/>
              </a:ext>
            </a:extLst>
          </p:cNvPr>
          <p:cNvSpPr txBox="1"/>
          <p:nvPr/>
        </p:nvSpPr>
        <p:spPr>
          <a:xfrm>
            <a:off x="2095340" y="4524140"/>
            <a:ext cx="1836039" cy="584775"/>
          </a:xfrm>
          <a:prstGeom prst="rect">
            <a:avLst/>
          </a:prstGeom>
          <a:noFill/>
        </p:spPr>
        <p:txBody>
          <a:bodyPr wrap="square">
            <a:spAutoFit/>
          </a:bodyPr>
          <a:lstStyle/>
          <a:p>
            <a:pPr algn="ctr" fontAlgn="t" latinLnBrk="0"/>
            <a:r>
              <a:rPr lang="vi-VN" sz="3200" b="1" dirty="0">
                <a:solidFill>
                  <a:srgbClr val="00B0F0"/>
                </a:solidFill>
                <a:effectLst/>
                <a:latin typeface="Arial" panose="020B0604020202020204" pitchFamily="34" charset="0"/>
                <a:cs typeface="Arial" panose="020B0604020202020204" pitchFamily="34" charset="0"/>
              </a:rPr>
              <a:t>HCl</a:t>
            </a:r>
          </a:p>
        </p:txBody>
      </p:sp>
      <p:sp>
        <p:nvSpPr>
          <p:cNvPr id="27" name="TextBox 26">
            <a:extLst>
              <a:ext uri="{FF2B5EF4-FFF2-40B4-BE49-F238E27FC236}">
                <a16:creationId xmlns:a16="http://schemas.microsoft.com/office/drawing/2014/main" id="{7BE8B0CB-A503-40FF-BC7D-C5F0DE34646C}"/>
              </a:ext>
            </a:extLst>
          </p:cNvPr>
          <p:cNvSpPr txBox="1"/>
          <p:nvPr/>
        </p:nvSpPr>
        <p:spPr>
          <a:xfrm>
            <a:off x="4140148" y="4513781"/>
            <a:ext cx="1836039" cy="584775"/>
          </a:xfrm>
          <a:prstGeom prst="rect">
            <a:avLst/>
          </a:prstGeom>
          <a:noFill/>
        </p:spPr>
        <p:txBody>
          <a:bodyPr wrap="square">
            <a:spAutoFit/>
          </a:bodyPr>
          <a:lstStyle/>
          <a:p>
            <a:pPr algn="ctr" fontAlgn="t" latinLnBrk="0"/>
            <a:r>
              <a:rPr lang="vi-VN" sz="3200" b="1" dirty="0">
                <a:solidFill>
                  <a:srgbClr val="00B0F0"/>
                </a:solidFill>
                <a:effectLst/>
                <a:latin typeface="Arial" panose="020B0604020202020204" pitchFamily="34" charset="0"/>
                <a:cs typeface="Arial" panose="020B0604020202020204" pitchFamily="34" charset="0"/>
              </a:rPr>
              <a:t>H</a:t>
            </a:r>
            <a:r>
              <a:rPr lang="vi-VN" sz="3200" b="1" baseline="-25000" dirty="0">
                <a:solidFill>
                  <a:srgbClr val="00B0F0"/>
                </a:solidFill>
                <a:effectLst/>
                <a:latin typeface="Arial" panose="020B0604020202020204" pitchFamily="34" charset="0"/>
                <a:cs typeface="Arial" panose="020B0604020202020204" pitchFamily="34" charset="0"/>
              </a:rPr>
              <a:t>2</a:t>
            </a:r>
            <a:r>
              <a:rPr lang="vi-VN" sz="3200" b="1" dirty="0">
                <a:solidFill>
                  <a:srgbClr val="00B0F0"/>
                </a:solidFill>
                <a:effectLst/>
                <a:latin typeface="Arial" panose="020B0604020202020204" pitchFamily="34" charset="0"/>
                <a:cs typeface="Arial" panose="020B0604020202020204" pitchFamily="34" charset="0"/>
              </a:rPr>
              <a:t>S</a:t>
            </a:r>
          </a:p>
        </p:txBody>
      </p:sp>
      <p:sp>
        <p:nvSpPr>
          <p:cNvPr id="28" name="TextBox 27">
            <a:extLst>
              <a:ext uri="{FF2B5EF4-FFF2-40B4-BE49-F238E27FC236}">
                <a16:creationId xmlns:a16="http://schemas.microsoft.com/office/drawing/2014/main" id="{76E9634C-ED49-405B-BD43-A55DCE8CACAE}"/>
              </a:ext>
            </a:extLst>
          </p:cNvPr>
          <p:cNvSpPr txBox="1"/>
          <p:nvPr/>
        </p:nvSpPr>
        <p:spPr>
          <a:xfrm>
            <a:off x="6085738" y="4523624"/>
            <a:ext cx="1836039" cy="584775"/>
          </a:xfrm>
          <a:prstGeom prst="rect">
            <a:avLst/>
          </a:prstGeom>
          <a:noFill/>
        </p:spPr>
        <p:txBody>
          <a:bodyPr wrap="square">
            <a:spAutoFit/>
          </a:bodyPr>
          <a:lstStyle/>
          <a:p>
            <a:pPr algn="ctr" fontAlgn="t"/>
            <a:r>
              <a:rPr lang="vi-VN" sz="3200" b="1" dirty="0">
                <a:solidFill>
                  <a:srgbClr val="00B0F0"/>
                </a:solidFill>
                <a:latin typeface="Arial" panose="020B0604020202020204" pitchFamily="34" charset="0"/>
                <a:cs typeface="Arial" panose="020B0604020202020204" pitchFamily="34" charset="0"/>
              </a:rPr>
              <a:t>Cl</a:t>
            </a:r>
            <a:r>
              <a:rPr lang="vi-VN" sz="3200" b="1" baseline="-25000" dirty="0">
                <a:solidFill>
                  <a:srgbClr val="00B0F0"/>
                </a:solidFill>
                <a:latin typeface="Arial" panose="020B0604020202020204" pitchFamily="34" charset="0"/>
                <a:cs typeface="Arial" panose="020B0604020202020204" pitchFamily="34" charset="0"/>
              </a:rPr>
              <a:t>2</a:t>
            </a:r>
            <a:endParaRPr lang="vi-VN" sz="3200" b="1" baseline="-25000" dirty="0">
              <a:solidFill>
                <a:srgbClr val="00B0F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022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E392148A-76C2-435B-A365-EF1521CBBD01}"/>
              </a:ext>
            </a:extLst>
          </p:cNvPr>
          <p:cNvSpPr/>
          <p:nvPr/>
        </p:nvSpPr>
        <p:spPr>
          <a:xfrm>
            <a:off x="2564404" y="921786"/>
            <a:ext cx="7063191" cy="708416"/>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rgbClr val="C00000"/>
                </a:solidFill>
                <a:latin typeface="Arial" panose="020B0604020202020204" pitchFamily="34" charset="0"/>
                <a:cs typeface="Arial" panose="020B0604020202020204" pitchFamily="34" charset="0"/>
              </a:rPr>
              <a:t>Công thức hoá học của đơn chất</a:t>
            </a:r>
          </a:p>
        </p:txBody>
      </p:sp>
      <p:sp>
        <p:nvSpPr>
          <p:cNvPr id="3" name="Text Box 5">
            <a:extLst>
              <a:ext uri="{FF2B5EF4-FFF2-40B4-BE49-F238E27FC236}">
                <a16:creationId xmlns:a16="http://schemas.microsoft.com/office/drawing/2014/main" id="{0314826D-9D65-479C-AEB8-F78195841BC7}"/>
              </a:ext>
            </a:extLst>
          </p:cNvPr>
          <p:cNvSpPr txBox="1">
            <a:spLocks noChangeArrowheads="1"/>
          </p:cNvSpPr>
          <p:nvPr/>
        </p:nvSpPr>
        <p:spPr bwMode="auto">
          <a:xfrm>
            <a:off x="6207635" y="2301619"/>
            <a:ext cx="2904195" cy="377018"/>
          </a:xfrm>
          <a:prstGeom prst="rect">
            <a:avLst/>
          </a:prstGeom>
          <a:ln/>
        </p:spPr>
        <p:style>
          <a:lnRef idx="2">
            <a:schemeClr val="accent2"/>
          </a:lnRef>
          <a:fillRef idx="1">
            <a:schemeClr val="lt1"/>
          </a:fillRef>
          <a:effectRef idx="0">
            <a:schemeClr val="accent2"/>
          </a:effectRef>
          <a:fontRef idx="minor">
            <a:schemeClr val="dk1"/>
          </a:fontRef>
        </p:style>
        <p:txBody>
          <a:bodyPr wrap="square" lIns="68570" tIns="34286" rIns="68570" bIns="3428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b="1" dirty="0" err="1">
                <a:solidFill>
                  <a:srgbClr val="7030A0"/>
                </a:solidFill>
                <a:cs typeface="Arial" panose="020B0604020202020204" pitchFamily="34" charset="0"/>
              </a:rPr>
              <a:t>Kí</a:t>
            </a:r>
            <a:r>
              <a:rPr lang="en-US" altLang="en-US" sz="2000" b="1" dirty="0">
                <a:solidFill>
                  <a:srgbClr val="7030A0"/>
                </a:solidFill>
                <a:cs typeface="Arial" panose="020B0604020202020204" pitchFamily="34" charset="0"/>
              </a:rPr>
              <a:t> </a:t>
            </a:r>
            <a:r>
              <a:rPr lang="en-US" altLang="en-US" sz="2000" b="1" dirty="0" err="1">
                <a:solidFill>
                  <a:srgbClr val="7030A0"/>
                </a:solidFill>
                <a:cs typeface="Arial" panose="020B0604020202020204" pitchFamily="34" charset="0"/>
              </a:rPr>
              <a:t>hiệu</a:t>
            </a:r>
            <a:r>
              <a:rPr lang="en-US" altLang="en-US" sz="2000" b="1" dirty="0">
                <a:solidFill>
                  <a:srgbClr val="7030A0"/>
                </a:solidFill>
                <a:cs typeface="Arial" panose="020B0604020202020204" pitchFamily="34" charset="0"/>
              </a:rPr>
              <a:t> </a:t>
            </a:r>
            <a:r>
              <a:rPr lang="en-US" altLang="en-US" sz="2000" b="1" dirty="0" err="1">
                <a:solidFill>
                  <a:srgbClr val="7030A0"/>
                </a:solidFill>
                <a:cs typeface="Arial" panose="020B0604020202020204" pitchFamily="34" charset="0"/>
              </a:rPr>
              <a:t>nguyên</a:t>
            </a:r>
            <a:r>
              <a:rPr lang="en-US" altLang="en-US" sz="2000" b="1" dirty="0">
                <a:solidFill>
                  <a:srgbClr val="7030A0"/>
                </a:solidFill>
                <a:cs typeface="Arial" panose="020B0604020202020204" pitchFamily="34" charset="0"/>
              </a:rPr>
              <a:t> </a:t>
            </a:r>
            <a:r>
              <a:rPr lang="en-US" altLang="en-US" sz="2000" b="1" dirty="0" err="1">
                <a:solidFill>
                  <a:srgbClr val="7030A0"/>
                </a:solidFill>
                <a:cs typeface="Arial" panose="020B0604020202020204" pitchFamily="34" charset="0"/>
              </a:rPr>
              <a:t>tố</a:t>
            </a:r>
            <a:endParaRPr lang="en-US" altLang="en-US" b="1" dirty="0">
              <a:solidFill>
                <a:srgbClr val="7030A0"/>
              </a:solidFill>
              <a:cs typeface="Arial" panose="020B0604020202020204" pitchFamily="34" charset="0"/>
            </a:endParaRPr>
          </a:p>
        </p:txBody>
      </p:sp>
      <p:sp>
        <p:nvSpPr>
          <p:cNvPr id="4" name="Text Box 6">
            <a:extLst>
              <a:ext uri="{FF2B5EF4-FFF2-40B4-BE49-F238E27FC236}">
                <a16:creationId xmlns:a16="http://schemas.microsoft.com/office/drawing/2014/main" id="{90E4A53A-E6AF-468A-A89A-118F52497022}"/>
              </a:ext>
            </a:extLst>
          </p:cNvPr>
          <p:cNvSpPr txBox="1">
            <a:spLocks noChangeArrowheads="1"/>
          </p:cNvSpPr>
          <p:nvPr/>
        </p:nvSpPr>
        <p:spPr bwMode="auto">
          <a:xfrm>
            <a:off x="6204286" y="3690501"/>
            <a:ext cx="4659918" cy="438574"/>
          </a:xfrm>
          <a:prstGeom prst="rect">
            <a:avLst/>
          </a:prstGeom>
          <a:ln/>
        </p:spPr>
        <p:style>
          <a:lnRef idx="2">
            <a:schemeClr val="accent2"/>
          </a:lnRef>
          <a:fillRef idx="1">
            <a:schemeClr val="lt1"/>
          </a:fillRef>
          <a:effectRef idx="0">
            <a:schemeClr val="accent2"/>
          </a:effectRef>
          <a:fontRef idx="minor">
            <a:schemeClr val="dk1"/>
          </a:fontRef>
        </p:style>
        <p:txBody>
          <a:bodyPr wrap="square" lIns="68570" tIns="34286" rIns="68570" bIns="3428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dirty="0" err="1">
                <a:solidFill>
                  <a:srgbClr val="FF0000"/>
                </a:solidFill>
                <a:cs typeface="Arial" panose="020B0604020202020204" pitchFamily="34" charset="0"/>
              </a:rPr>
              <a:t>Là</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chỉ</a:t>
            </a:r>
            <a:r>
              <a:rPr lang="en-US" altLang="en-US" sz="24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số</a:t>
            </a:r>
            <a:r>
              <a:rPr lang="en-US" altLang="en-US" sz="24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nguyên</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tử</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của</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nguyên</a:t>
            </a:r>
            <a:r>
              <a:rPr lang="en-US" altLang="en-US" sz="2000" b="1" dirty="0">
                <a:solidFill>
                  <a:srgbClr val="FF0000"/>
                </a:solidFill>
                <a:cs typeface="Arial" panose="020B0604020202020204" pitchFamily="34" charset="0"/>
              </a:rPr>
              <a:t> </a:t>
            </a:r>
            <a:r>
              <a:rPr lang="en-US" altLang="en-US" sz="2000" b="1" dirty="0" err="1">
                <a:solidFill>
                  <a:srgbClr val="FF0000"/>
                </a:solidFill>
                <a:cs typeface="Arial" panose="020B0604020202020204" pitchFamily="34" charset="0"/>
              </a:rPr>
              <a:t>tố</a:t>
            </a:r>
            <a:endParaRPr lang="en-US" altLang="en-US" sz="2000" b="1" dirty="0">
              <a:solidFill>
                <a:srgbClr val="FF0000"/>
              </a:solidFill>
              <a:cs typeface="Arial" panose="020B0604020202020204" pitchFamily="34" charset="0"/>
            </a:endParaRPr>
          </a:p>
        </p:txBody>
      </p:sp>
      <p:sp>
        <p:nvSpPr>
          <p:cNvPr id="5" name="Rectangle 43">
            <a:extLst>
              <a:ext uri="{FF2B5EF4-FFF2-40B4-BE49-F238E27FC236}">
                <a16:creationId xmlns:a16="http://schemas.microsoft.com/office/drawing/2014/main" id="{D21ECE16-161E-4602-B1AD-F5CB86E33729}"/>
              </a:ext>
            </a:extLst>
          </p:cNvPr>
          <p:cNvSpPr>
            <a:spLocks noChangeArrowheads="1"/>
          </p:cNvSpPr>
          <p:nvPr/>
        </p:nvSpPr>
        <p:spPr bwMode="auto">
          <a:xfrm>
            <a:off x="2235411" y="2545941"/>
            <a:ext cx="4659918" cy="807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0" tIns="34286" rIns="68570" bIns="3428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err="1">
                <a:solidFill>
                  <a:srgbClr val="0033CC"/>
                </a:solidFill>
                <a:cs typeface="Arial" panose="020B0604020202020204" pitchFamily="34" charset="0"/>
              </a:rPr>
              <a:t>Dạng</a:t>
            </a:r>
            <a:r>
              <a:rPr lang="en-US" altLang="en-US" sz="2800" b="1" dirty="0">
                <a:solidFill>
                  <a:srgbClr val="0033CC"/>
                </a:solidFill>
                <a:cs typeface="Arial" panose="020B0604020202020204" pitchFamily="34" charset="0"/>
              </a:rPr>
              <a:t> </a:t>
            </a:r>
            <a:r>
              <a:rPr lang="en-US" altLang="en-US" sz="2800" b="1" dirty="0" err="1">
                <a:solidFill>
                  <a:srgbClr val="0033CC"/>
                </a:solidFill>
                <a:cs typeface="Arial" panose="020B0604020202020204" pitchFamily="34" charset="0"/>
              </a:rPr>
              <a:t>chung</a:t>
            </a:r>
            <a:r>
              <a:rPr lang="en-US" altLang="en-US" sz="2800" b="1" dirty="0">
                <a:solidFill>
                  <a:srgbClr val="0033CC"/>
                </a:solidFill>
                <a:cs typeface="Arial" panose="020B0604020202020204" pitchFamily="34" charset="0"/>
              </a:rPr>
              <a:t> :</a:t>
            </a:r>
            <a:r>
              <a:rPr lang="en-US" altLang="en-US" sz="4000" b="1" dirty="0">
                <a:solidFill>
                  <a:srgbClr val="0033CC"/>
                </a:solidFill>
                <a:cs typeface="Arial" panose="020B0604020202020204" pitchFamily="34" charset="0"/>
              </a:rPr>
              <a:t>  </a:t>
            </a:r>
            <a:r>
              <a:rPr lang="en-US" altLang="en-US" sz="4800" b="1" dirty="0">
                <a:solidFill>
                  <a:srgbClr val="CC0099"/>
                </a:solidFill>
                <a:cs typeface="Arial" panose="020B0604020202020204" pitchFamily="34" charset="0"/>
              </a:rPr>
              <a:t>A</a:t>
            </a:r>
            <a:r>
              <a:rPr lang="en-US" altLang="en-US" sz="4800" b="1" baseline="-25000" dirty="0">
                <a:solidFill>
                  <a:srgbClr val="FF0000"/>
                </a:solidFill>
                <a:cs typeface="Arial" panose="020B0604020202020204" pitchFamily="34" charset="0"/>
              </a:rPr>
              <a:t>x</a:t>
            </a:r>
          </a:p>
        </p:txBody>
      </p:sp>
      <p:sp>
        <p:nvSpPr>
          <p:cNvPr id="6" name="Rectangle 8">
            <a:extLst>
              <a:ext uri="{FF2B5EF4-FFF2-40B4-BE49-F238E27FC236}">
                <a16:creationId xmlns:a16="http://schemas.microsoft.com/office/drawing/2014/main" id="{07E7E218-7ECC-4547-8404-07AB6236CD32}"/>
              </a:ext>
            </a:extLst>
          </p:cNvPr>
          <p:cNvSpPr>
            <a:spLocks noChangeArrowheads="1"/>
          </p:cNvSpPr>
          <p:nvPr/>
        </p:nvSpPr>
        <p:spPr bwMode="auto">
          <a:xfrm>
            <a:off x="2308213" y="4800492"/>
            <a:ext cx="7055910" cy="500129"/>
          </a:xfrm>
          <a:prstGeom prst="rect">
            <a:avLst/>
          </a:prstGeom>
          <a:ln/>
        </p:spPr>
        <p:style>
          <a:lnRef idx="2">
            <a:schemeClr val="dk1"/>
          </a:lnRef>
          <a:fillRef idx="1">
            <a:schemeClr val="lt1"/>
          </a:fillRef>
          <a:effectRef idx="0">
            <a:schemeClr val="dk1"/>
          </a:effectRef>
          <a:fontRef idx="minor">
            <a:schemeClr val="dk1"/>
          </a:fontRef>
        </p:style>
        <p:txBody>
          <a:bodyPr wrap="square" lIns="68570" tIns="34286" rIns="68570" bIns="34286"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err="1">
                <a:solidFill>
                  <a:srgbClr val="FFC000"/>
                </a:solidFill>
                <a:cs typeface="Arial" panose="020B0604020202020204" pitchFamily="34" charset="0"/>
              </a:rPr>
              <a:t>Lưu</a:t>
            </a:r>
            <a:r>
              <a:rPr lang="en-US" altLang="en-US" sz="2800" b="1" dirty="0">
                <a:solidFill>
                  <a:srgbClr val="FFC000"/>
                </a:solidFill>
                <a:cs typeface="Arial" panose="020B0604020202020204" pitchFamily="34" charset="0"/>
              </a:rPr>
              <a:t> ý: </a:t>
            </a:r>
            <a:r>
              <a:rPr lang="en-US" altLang="en-US" sz="2800" dirty="0">
                <a:cs typeface="Arial" panose="020B0604020202020204" pitchFamily="34" charset="0"/>
              </a:rPr>
              <a:t>x </a:t>
            </a:r>
            <a:r>
              <a:rPr lang="en-US" altLang="en-US" sz="2800" dirty="0" err="1">
                <a:cs typeface="Arial" panose="020B0604020202020204" pitchFamily="34" charset="0"/>
              </a:rPr>
              <a:t>ghi</a:t>
            </a:r>
            <a:r>
              <a:rPr lang="en-US" altLang="en-US" sz="2800" dirty="0">
                <a:cs typeface="Arial" panose="020B0604020202020204" pitchFamily="34" charset="0"/>
              </a:rPr>
              <a:t> ở </a:t>
            </a:r>
            <a:r>
              <a:rPr lang="en-US" altLang="en-US" sz="2800" dirty="0" err="1">
                <a:cs typeface="Arial" panose="020B0604020202020204" pitchFamily="34" charset="0"/>
              </a:rPr>
              <a:t>chân</a:t>
            </a:r>
            <a:r>
              <a:rPr lang="en-US" altLang="en-US" sz="2800" dirty="0">
                <a:cs typeface="Arial" panose="020B0604020202020204" pitchFamily="34" charset="0"/>
              </a:rPr>
              <a:t> </a:t>
            </a:r>
            <a:r>
              <a:rPr lang="en-US" altLang="en-US" sz="2800" dirty="0" err="1">
                <a:cs typeface="Arial" panose="020B0604020202020204" pitchFamily="34" charset="0"/>
              </a:rPr>
              <a:t>của</a:t>
            </a:r>
            <a:r>
              <a:rPr lang="en-US" altLang="en-US" sz="2800" dirty="0">
                <a:cs typeface="Arial" panose="020B0604020202020204" pitchFamily="34" charset="0"/>
              </a:rPr>
              <a:t> </a:t>
            </a:r>
            <a:r>
              <a:rPr lang="en-US" altLang="en-US" sz="2800" dirty="0" err="1">
                <a:cs typeface="Arial" panose="020B0604020202020204" pitchFamily="34" charset="0"/>
              </a:rPr>
              <a:t>kí</a:t>
            </a:r>
            <a:r>
              <a:rPr lang="en-US" altLang="en-US" sz="2800" dirty="0">
                <a:cs typeface="Arial" panose="020B0604020202020204" pitchFamily="34" charset="0"/>
              </a:rPr>
              <a:t> </a:t>
            </a:r>
            <a:r>
              <a:rPr lang="en-US" altLang="en-US" sz="2800" dirty="0" err="1">
                <a:cs typeface="Arial" panose="020B0604020202020204" pitchFamily="34" charset="0"/>
              </a:rPr>
              <a:t>hiệu</a:t>
            </a:r>
            <a:r>
              <a:rPr lang="en-US" altLang="en-US" sz="2800" dirty="0">
                <a:cs typeface="Arial" panose="020B0604020202020204" pitchFamily="34" charset="0"/>
              </a:rPr>
              <a:t> </a:t>
            </a:r>
            <a:r>
              <a:rPr lang="en-US" altLang="en-US" sz="2800" dirty="0" err="1">
                <a:cs typeface="Arial" panose="020B0604020202020204" pitchFamily="34" charset="0"/>
              </a:rPr>
              <a:t>hóa</a:t>
            </a:r>
            <a:r>
              <a:rPr lang="en-US" altLang="en-US" sz="2800" dirty="0">
                <a:cs typeface="Arial" panose="020B0604020202020204" pitchFamily="34" charset="0"/>
              </a:rPr>
              <a:t> </a:t>
            </a:r>
            <a:r>
              <a:rPr lang="en-US" altLang="en-US" sz="2800" dirty="0" err="1">
                <a:cs typeface="Arial" panose="020B0604020202020204" pitchFamily="34" charset="0"/>
              </a:rPr>
              <a:t>học</a:t>
            </a:r>
            <a:endParaRPr lang="en-US" altLang="en-US" sz="2800" dirty="0">
              <a:cs typeface="Arial" panose="020B0604020202020204" pitchFamily="34" charset="0"/>
            </a:endParaRPr>
          </a:p>
        </p:txBody>
      </p:sp>
      <p:grpSp>
        <p:nvGrpSpPr>
          <p:cNvPr id="7" name="Group 6">
            <a:extLst>
              <a:ext uri="{FF2B5EF4-FFF2-40B4-BE49-F238E27FC236}">
                <a16:creationId xmlns:a16="http://schemas.microsoft.com/office/drawing/2014/main" id="{63B286EA-3079-4204-9AC5-EB64F80FD178}"/>
              </a:ext>
            </a:extLst>
          </p:cNvPr>
          <p:cNvGrpSpPr/>
          <p:nvPr/>
        </p:nvGrpSpPr>
        <p:grpSpPr>
          <a:xfrm>
            <a:off x="5116358" y="2466462"/>
            <a:ext cx="1087928" cy="273731"/>
            <a:chOff x="5444197" y="3240185"/>
            <a:chExt cx="1087928" cy="273731"/>
          </a:xfrm>
        </p:grpSpPr>
        <p:cxnSp>
          <p:nvCxnSpPr>
            <p:cNvPr id="8" name="Straight Connector 7">
              <a:extLst>
                <a:ext uri="{FF2B5EF4-FFF2-40B4-BE49-F238E27FC236}">
                  <a16:creationId xmlns:a16="http://schemas.microsoft.com/office/drawing/2014/main" id="{8ADF41A1-A992-48FA-8931-22A52B50C7B5}"/>
                </a:ext>
              </a:extLst>
            </p:cNvPr>
            <p:cNvCxnSpPr/>
            <p:nvPr/>
          </p:nvCxnSpPr>
          <p:spPr>
            <a:xfrm flipH="1">
              <a:off x="5444197" y="3240185"/>
              <a:ext cx="1087928"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18D7F3A5-02AF-4302-8861-3AD2019BE1D0}"/>
                </a:ext>
              </a:extLst>
            </p:cNvPr>
            <p:cNvCxnSpPr>
              <a:cxnSpLocks/>
            </p:cNvCxnSpPr>
            <p:nvPr/>
          </p:nvCxnSpPr>
          <p:spPr>
            <a:xfrm>
              <a:off x="5444197" y="3240185"/>
              <a:ext cx="0" cy="273731"/>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grpSp>
      <p:grpSp>
        <p:nvGrpSpPr>
          <p:cNvPr id="10" name="Group 9">
            <a:extLst>
              <a:ext uri="{FF2B5EF4-FFF2-40B4-BE49-F238E27FC236}">
                <a16:creationId xmlns:a16="http://schemas.microsoft.com/office/drawing/2014/main" id="{0BC51D01-9987-41DA-A728-A13807F9A8CC}"/>
              </a:ext>
            </a:extLst>
          </p:cNvPr>
          <p:cNvGrpSpPr/>
          <p:nvPr/>
        </p:nvGrpSpPr>
        <p:grpSpPr>
          <a:xfrm>
            <a:off x="5468050" y="3446179"/>
            <a:ext cx="736236" cy="494386"/>
            <a:chOff x="5795889" y="4219902"/>
            <a:chExt cx="736236" cy="494386"/>
          </a:xfrm>
        </p:grpSpPr>
        <p:cxnSp>
          <p:nvCxnSpPr>
            <p:cNvPr id="11" name="Straight Connector 10">
              <a:extLst>
                <a:ext uri="{FF2B5EF4-FFF2-40B4-BE49-F238E27FC236}">
                  <a16:creationId xmlns:a16="http://schemas.microsoft.com/office/drawing/2014/main" id="{7AB3F71D-61FB-4F8E-96B0-85792A26C0C1}"/>
                </a:ext>
              </a:extLst>
            </p:cNvPr>
            <p:cNvCxnSpPr/>
            <p:nvPr/>
          </p:nvCxnSpPr>
          <p:spPr>
            <a:xfrm flipH="1">
              <a:off x="5795889" y="4714288"/>
              <a:ext cx="736236" cy="0"/>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7103B7E6-53E9-41B6-AF9E-9B4B19C27EB9}"/>
                </a:ext>
              </a:extLst>
            </p:cNvPr>
            <p:cNvCxnSpPr/>
            <p:nvPr/>
          </p:nvCxnSpPr>
          <p:spPr>
            <a:xfrm flipV="1">
              <a:off x="5809957" y="4219902"/>
              <a:ext cx="0" cy="494386"/>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827044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1"/>
                                          </p:val>
                                        </p:tav>
                                        <p:tav tm="100000">
                                          <p:val>
                                            <p:strVal val="#ppt_x"/>
                                          </p:val>
                                        </p:tav>
                                      </p:tavLst>
                                    </p:anim>
                                    <p:anim calcmode="lin" valueType="num">
                                      <p:cBhvr>
                                        <p:cTn id="19" dur="500" fill="hold"/>
                                        <p:tgtEl>
                                          <p:spTgt spid="3"/>
                                        </p:tgtEl>
                                        <p:attrNameLst>
                                          <p:attrName>ppt_y</p:attrName>
                                        </p:attrNameLst>
                                      </p:cBhvr>
                                      <p:tavLst>
                                        <p:tav tm="0">
                                          <p:val>
                                            <p:strVal val="#ppt_y"/>
                                          </p:val>
                                        </p:tav>
                                        <p:tav tm="100000">
                                          <p:val>
                                            <p:strVal val="#ppt_y"/>
                                          </p:val>
                                        </p:tav>
                                      </p:tavLst>
                                    </p:anim>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anim calcmode="lin" valueType="num">
                                      <p:cBhvr>
                                        <p:cTn id="28" dur="500" fill="hold"/>
                                        <p:tgtEl>
                                          <p:spTgt spid="4"/>
                                        </p:tgtEl>
                                        <p:attrNameLst>
                                          <p:attrName>ppt_x</p:attrName>
                                        </p:attrNameLst>
                                      </p:cBhvr>
                                      <p:tavLst>
                                        <p:tav tm="0">
                                          <p:val>
                                            <p:strVal val="#ppt_x-.1"/>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childTnLst>
                                </p:cTn>
                              </p:par>
                              <p:par>
                                <p:cTn id="30" presetID="16" presetClass="entr" presetSubtype="21"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05959" y="1642504"/>
            <a:ext cx="2773178" cy="2773178"/>
          </a:xfrm>
          <a:prstGeom prst="rect">
            <a:avLst/>
          </a:prstGeom>
        </p:spPr>
      </p:pic>
      <p:sp>
        <p:nvSpPr>
          <p:cNvPr id="30" name="TextBox 29">
            <a:extLst>
              <a:ext uri="{FF2B5EF4-FFF2-40B4-BE49-F238E27FC236}">
                <a16:creationId xmlns:a16="http://schemas.microsoft.com/office/drawing/2014/main" id="{8A9B9953-B896-4C3D-97BC-3BC1DB3C8A91}"/>
              </a:ext>
            </a:extLst>
          </p:cNvPr>
          <p:cNvSpPr txBox="1"/>
          <p:nvPr/>
        </p:nvSpPr>
        <p:spPr>
          <a:xfrm>
            <a:off x="704086" y="670265"/>
            <a:ext cx="10901760" cy="1200329"/>
          </a:xfrm>
          <a:prstGeom prst="rect">
            <a:avLst/>
          </a:prstGeom>
          <a:noFill/>
        </p:spPr>
        <p:txBody>
          <a:bodyPr wrap="square">
            <a:spAutoFit/>
          </a:bodyPr>
          <a:lstStyle/>
          <a:p>
            <a:pPr algn="just" latinLnBrk="0"/>
            <a:r>
              <a:rPr lang="vi-VN" sz="2400" b="0" i="1" dirty="0">
                <a:effectLst/>
                <a:latin typeface="Arial" panose="020B0604020202020204" pitchFamily="34" charset="0"/>
                <a:cs typeface="Arial" panose="020B0604020202020204" pitchFamily="34" charset="0"/>
              </a:rPr>
              <a:t>Cho các miếng bìa ghi kí hiệu hóa học của các nguyên tố C, O, Cl, H như hình dưới đây. Mỗi miếng bìa tượng trưng cho một nguyên tử. Hãy ghép các miếng bìa H với các miếng bìa khác sao cho phù hợp.</a:t>
            </a:r>
          </a:p>
        </p:txBody>
      </p:sp>
      <p:pic>
        <p:nvPicPr>
          <p:cNvPr id="6" name="Picture 5">
            <a:extLst>
              <a:ext uri="{FF2B5EF4-FFF2-40B4-BE49-F238E27FC236}">
                <a16:creationId xmlns:a16="http://schemas.microsoft.com/office/drawing/2014/main" id="{7B913A54-E2DD-4177-A071-A549BDD83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259" y="1870594"/>
            <a:ext cx="5868208" cy="2545088"/>
          </a:xfrm>
          <a:prstGeom prst="rect">
            <a:avLst/>
          </a:prstGeom>
        </p:spPr>
      </p:pic>
      <p:sp>
        <p:nvSpPr>
          <p:cNvPr id="34" name="TextBox 33">
            <a:extLst>
              <a:ext uri="{FF2B5EF4-FFF2-40B4-BE49-F238E27FC236}">
                <a16:creationId xmlns:a16="http://schemas.microsoft.com/office/drawing/2014/main" id="{5A0F911F-7A6C-4AD0-85CC-4B651FC5CECA}"/>
              </a:ext>
            </a:extLst>
          </p:cNvPr>
          <p:cNvSpPr txBox="1"/>
          <p:nvPr/>
        </p:nvSpPr>
        <p:spPr>
          <a:xfrm>
            <a:off x="875896" y="4615331"/>
            <a:ext cx="10440208" cy="1200329"/>
          </a:xfrm>
          <a:prstGeom prst="rect">
            <a:avLst/>
          </a:prstGeom>
          <a:noFill/>
        </p:spPr>
        <p:txBody>
          <a:bodyPr wrap="square">
            <a:spAutoFit/>
          </a:bodyPr>
          <a:lstStyle/>
          <a:p>
            <a:pPr algn="just" latinLnBrk="0"/>
            <a:r>
              <a:rPr lang="vi-VN" sz="2400" b="0" i="1" dirty="0">
                <a:effectLst/>
                <a:latin typeface="Arial" panose="020B0604020202020204" pitchFamily="34" charset="0"/>
                <a:cs typeface="Arial" panose="020B0604020202020204" pitchFamily="34" charset="0"/>
              </a:rPr>
              <a:t>Hãy cho biết mỗi nguyên tử C, O, Cl ghép được với tối đa bao nhiêu nguyên tử H. Dùng kí hiệu hóa học và các chữ số để mô tả trong những miếng ghép thu được có bao nhiêu nguyên tử của mỗi nguyên tố</a:t>
            </a:r>
          </a:p>
        </p:txBody>
      </p:sp>
    </p:spTree>
    <p:extLst>
      <p:ext uri="{BB962C8B-B14F-4D97-AF65-F5344CB8AC3E}">
        <p14:creationId xmlns:p14="http://schemas.microsoft.com/office/powerpoint/2010/main" val="2864624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ircle(in)">
                                      <p:cBhvr>
                                        <p:cTn id="1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8BF9A-C86F-45D6-9001-2C7B94FE30BC}"/>
              </a:ext>
            </a:extLst>
          </p:cNvPr>
          <p:cNvSpPr txBox="1"/>
          <p:nvPr/>
        </p:nvSpPr>
        <p:spPr>
          <a:xfrm>
            <a:off x="1729923" y="904151"/>
            <a:ext cx="8799976" cy="523220"/>
          </a:xfrm>
          <a:prstGeom prst="rect">
            <a:avLst/>
          </a:prstGeom>
          <a:noFill/>
          <a:ln w="38100">
            <a:noFill/>
            <a:prstDash val="dashDot"/>
          </a:ln>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i="1" dirty="0">
                <a:solidFill>
                  <a:srgbClr val="C00000"/>
                </a:solidFill>
                <a:latin typeface="Arial" panose="020B0604020202020204" pitchFamily="34" charset="0"/>
                <a:ea typeface="Courier New" panose="02070309020205020404" pitchFamily="49" charset="0"/>
                <a:cs typeface="Arial" panose="020B0604020202020204" pitchFamily="34" charset="0"/>
              </a:rPr>
              <a:t>- Một số đơn chất phi kim thể khí (ở điều kiện thường) </a:t>
            </a:r>
            <a:endParaRPr lang="vi-VN" sz="2800" i="1" dirty="0">
              <a:solidFill>
                <a:srgbClr val="C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1DAD174-EAF7-4D4D-B8C2-4B7805B75C27}"/>
              </a:ext>
            </a:extLst>
          </p:cNvPr>
          <p:cNvSpPr txBox="1"/>
          <p:nvPr/>
        </p:nvSpPr>
        <p:spPr>
          <a:xfrm>
            <a:off x="1905940" y="2931869"/>
            <a:ext cx="4549751" cy="523220"/>
          </a:xfrm>
          <a:prstGeom prst="rect">
            <a:avLst/>
          </a:prstGeom>
          <a:noFill/>
        </p:spPr>
        <p:txBody>
          <a:bodyPr wrap="square">
            <a:spAutoFit/>
          </a:bodyPr>
          <a:lstStyle/>
          <a:p>
            <a:r>
              <a:rPr lang="vi-VN" sz="2800" i="1" u="sng" dirty="0">
                <a:solidFill>
                  <a:srgbClr val="FF0000"/>
                </a:solidFill>
                <a:latin typeface="Arial" panose="020B0604020202020204" pitchFamily="34" charset="0"/>
                <a:cs typeface="Arial" panose="020B0604020202020204" pitchFamily="34" charset="0"/>
              </a:rPr>
              <a:t>Ví dụ:  </a:t>
            </a:r>
            <a:r>
              <a:rPr lang="vi-VN" sz="2800" dirty="0">
                <a:latin typeface="Arial" panose="020B0604020202020204" pitchFamily="34" charset="0"/>
                <a:cs typeface="Arial" panose="020B0604020202020204" pitchFamily="34" charset="0"/>
              </a:rPr>
              <a:t>H</a:t>
            </a:r>
            <a:r>
              <a:rPr lang="vi-VN" sz="2800" baseline="-25000" dirty="0">
                <a:latin typeface="Arial" panose="020B0604020202020204" pitchFamily="34" charset="0"/>
                <a:cs typeface="Arial" panose="020B0604020202020204" pitchFamily="34" charset="0"/>
              </a:rPr>
              <a:t>2, </a:t>
            </a:r>
            <a:r>
              <a:rPr lang="vi-VN" sz="2800" dirty="0">
                <a:latin typeface="Arial" panose="020B0604020202020204" pitchFamily="34" charset="0"/>
                <a:cs typeface="Arial" panose="020B0604020202020204" pitchFamily="34" charset="0"/>
              </a:rPr>
              <a:t>N</a:t>
            </a:r>
            <a:r>
              <a:rPr lang="vi-VN" sz="2800" baseline="-25000" dirty="0">
                <a:latin typeface="Arial" panose="020B0604020202020204" pitchFamily="34" charset="0"/>
                <a:cs typeface="Arial" panose="020B0604020202020204" pitchFamily="34" charset="0"/>
              </a:rPr>
              <a:t>2, </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2, </a:t>
            </a:r>
            <a:r>
              <a:rPr lang="vi-VN" sz="2800" dirty="0">
                <a:latin typeface="Arial" panose="020B0604020202020204" pitchFamily="34" charset="0"/>
                <a:cs typeface="Arial" panose="020B0604020202020204" pitchFamily="34" charset="0"/>
              </a:rPr>
              <a:t>Cl</a:t>
            </a:r>
            <a:r>
              <a:rPr lang="vi-VN" sz="2800" baseline="-25000" dirty="0">
                <a:latin typeface="Arial" panose="020B0604020202020204" pitchFamily="34" charset="0"/>
                <a:cs typeface="Arial" panose="020B0604020202020204" pitchFamily="34" charset="0"/>
              </a:rPr>
              <a:t>2 ....</a:t>
            </a:r>
            <a:r>
              <a:rPr lang="vi-VN" sz="2800" dirty="0">
                <a:latin typeface="Arial" panose="020B0604020202020204" pitchFamily="34" charset="0"/>
                <a:cs typeface="Arial" panose="020B0604020202020204" pitchFamily="34" charset="0"/>
              </a:rPr>
              <a:t> </a:t>
            </a:r>
          </a:p>
        </p:txBody>
      </p:sp>
      <p:sp>
        <p:nvSpPr>
          <p:cNvPr id="4" name="Rectangle: Rounded Corners 3">
            <a:extLst>
              <a:ext uri="{FF2B5EF4-FFF2-40B4-BE49-F238E27FC236}">
                <a16:creationId xmlns:a16="http://schemas.microsoft.com/office/drawing/2014/main" id="{091AD40F-56AA-48B3-B5C9-E1287999E205}"/>
              </a:ext>
            </a:extLst>
          </p:cNvPr>
          <p:cNvSpPr/>
          <p:nvPr/>
        </p:nvSpPr>
        <p:spPr>
          <a:xfrm>
            <a:off x="1905940" y="1844544"/>
            <a:ext cx="8623959" cy="887751"/>
          </a:xfrm>
          <a:prstGeom prst="roundRect">
            <a:avLst/>
          </a:prstGeom>
          <a:solidFill>
            <a:srgbClr val="FFCCFF"/>
          </a:solidFill>
          <a:ln>
            <a:solidFill>
              <a:srgbClr val="FFCCFF"/>
            </a:solidFill>
          </a:ln>
        </p:spPr>
        <p:style>
          <a:lnRef idx="1">
            <a:schemeClr val="accent4"/>
          </a:lnRef>
          <a:fillRef idx="2">
            <a:schemeClr val="accent4"/>
          </a:fillRef>
          <a:effectRef idx="1">
            <a:schemeClr val="accent4"/>
          </a:effectRef>
          <a:fontRef idx="minor">
            <a:schemeClr val="dk1"/>
          </a:fontRef>
        </p:style>
        <p:txBody>
          <a:bodyPr rtlCol="0" anchor="ctr"/>
          <a:lstStyle/>
          <a:p>
            <a:pPr>
              <a:buClr>
                <a:srgbClr val="FFCC00"/>
              </a:buClr>
              <a:buSzPct val="80000"/>
              <a:buFont typeface="Wingdings" panose="05000000000000000000" pitchFamily="2" charset="2"/>
              <a:buNone/>
            </a:pPr>
            <a:r>
              <a:rPr lang="en-US" altLang="en-US" sz="2800" dirty="0" err="1">
                <a:solidFill>
                  <a:srgbClr val="000000"/>
                </a:solidFill>
                <a:latin typeface="Arial" panose="020B0604020202020204" pitchFamily="34" charset="0"/>
                <a:cs typeface="Arial" panose="020B0604020202020204" pitchFamily="34" charset="0"/>
              </a:rPr>
              <a:t>Thường</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phân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tử</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gồm</a:t>
            </a:r>
            <a:r>
              <a:rPr lang="en-US" altLang="en-US" sz="2800" dirty="0">
                <a:solidFill>
                  <a:srgbClr val="000000"/>
                </a:solidFill>
                <a:latin typeface="Arial" panose="020B0604020202020204" pitchFamily="34" charset="0"/>
                <a:cs typeface="Arial" panose="020B0604020202020204" pitchFamily="34" charset="0"/>
              </a:rPr>
              <a:t> 2 </a:t>
            </a:r>
            <a:r>
              <a:rPr lang="en-US" altLang="en-US" sz="2800" dirty="0" err="1">
                <a:solidFill>
                  <a:srgbClr val="000000"/>
                </a:solidFill>
                <a:latin typeface="Arial" panose="020B0604020202020204" pitchFamily="34" charset="0"/>
                <a:cs typeface="Arial" panose="020B0604020202020204" pitchFamily="34" charset="0"/>
              </a:rPr>
              <a:t>nguyên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tử</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liên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kết</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với</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nhau</a:t>
            </a:r>
            <a:endParaRPr lang="en-US" altLang="en-US" sz="2800" dirty="0">
              <a:solidFill>
                <a:srgbClr val="000000"/>
              </a:solidFill>
              <a:latin typeface="Arial" panose="020B0604020202020204" pitchFamily="34" charset="0"/>
              <a:cs typeface="Arial" panose="020B0604020202020204" pitchFamily="34" charset="0"/>
            </a:endParaRPr>
          </a:p>
          <a:p>
            <a:pPr>
              <a:buClr>
                <a:srgbClr val="FFCC00"/>
              </a:buClr>
              <a:buSzPct val="80000"/>
              <a:buFont typeface="Wingdings" panose="05000000000000000000" pitchFamily="2" charset="2"/>
              <a:buNone/>
            </a:pPr>
            <a:r>
              <a:rPr lang="en-US" altLang="en-US" sz="2800" dirty="0">
                <a:solidFill>
                  <a:srgbClr val="000000"/>
                </a:solidFill>
                <a:latin typeface="Arial" panose="020B0604020202020204" pitchFamily="34" charset="0"/>
                <a:cs typeface="Arial" panose="020B0604020202020204" pitchFamily="34" charset="0"/>
              </a:rPr>
              <a:t>                  A</a:t>
            </a:r>
            <a:r>
              <a:rPr lang="en-US" altLang="en-US" sz="2800" baseline="-25000" dirty="0">
                <a:solidFill>
                  <a:srgbClr val="000000"/>
                </a:solidFill>
                <a:latin typeface="Arial" panose="020B0604020202020204" pitchFamily="34" charset="0"/>
                <a:cs typeface="Arial" panose="020B0604020202020204" pitchFamily="34" charset="0"/>
              </a:rPr>
              <a:t>x </a:t>
            </a:r>
            <a:r>
              <a:rPr lang="en-US" altLang="en-US" sz="2800" dirty="0">
                <a:solidFill>
                  <a:srgbClr val="CC0099"/>
                </a:solidFill>
                <a:latin typeface="Arial" panose="020B0604020202020204" pitchFamily="34" charset="0"/>
                <a:cs typeface="Arial" panose="020B0604020202020204" pitchFamily="34" charset="0"/>
              </a:rPr>
              <a:t>(x=2)</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err="1">
                <a:solidFill>
                  <a:srgbClr val="000000"/>
                </a:solidFill>
                <a:latin typeface="Arial" panose="020B0604020202020204" pitchFamily="34" charset="0"/>
                <a:cs typeface="Arial" panose="020B0604020202020204" pitchFamily="34" charset="0"/>
              </a:rPr>
              <a:t>Nên</a:t>
            </a:r>
            <a:r>
              <a:rPr lang="en-US" altLang="en-US" sz="2800" dirty="0">
                <a:solidFill>
                  <a:srgbClr val="000000"/>
                </a:solidFill>
                <a:latin typeface="Arial" panose="020B0604020202020204" pitchFamily="34" charset="0"/>
                <a:cs typeface="Arial" panose="020B0604020202020204" pitchFamily="34" charset="0"/>
              </a:rPr>
              <a:t>  </a:t>
            </a:r>
            <a:r>
              <a:rPr lang="en-US" altLang="en-US" sz="2800" dirty="0">
                <a:solidFill>
                  <a:srgbClr val="00B0F0"/>
                </a:solidFill>
                <a:latin typeface="Arial" panose="020B0604020202020204" pitchFamily="34" charset="0"/>
                <a:cs typeface="Arial" panose="020B0604020202020204" pitchFamily="34" charset="0"/>
              </a:rPr>
              <a:t>A</a:t>
            </a:r>
            <a:r>
              <a:rPr lang="en-US" altLang="en-US" sz="2800" baseline="-25000" dirty="0">
                <a:solidFill>
                  <a:srgbClr val="00B0F0"/>
                </a:solidFill>
                <a:latin typeface="Arial" panose="020B0604020202020204" pitchFamily="34" charset="0"/>
                <a:cs typeface="Arial" panose="020B0604020202020204" pitchFamily="34" charset="0"/>
              </a:rPr>
              <a:t>x</a:t>
            </a:r>
            <a:r>
              <a:rPr lang="en-US" altLang="en-US" sz="2800" dirty="0">
                <a:solidFill>
                  <a:srgbClr val="00B0F0"/>
                </a:solidFill>
                <a:latin typeface="Arial" panose="020B0604020202020204" pitchFamily="34" charset="0"/>
                <a:cs typeface="Arial" panose="020B0604020202020204" pitchFamily="34" charset="0"/>
              </a:rPr>
              <a:t>= </a:t>
            </a:r>
            <a:r>
              <a:rPr lang="en-US" altLang="en-US" sz="2800" dirty="0">
                <a:solidFill>
                  <a:srgbClr val="FF0000"/>
                </a:solidFill>
                <a:latin typeface="Arial" panose="020B0604020202020204" pitchFamily="34" charset="0"/>
                <a:cs typeface="Arial" panose="020B0604020202020204" pitchFamily="34" charset="0"/>
              </a:rPr>
              <a:t>A</a:t>
            </a:r>
            <a:r>
              <a:rPr lang="en-US" altLang="en-US" sz="2800" baseline="-25000" dirty="0">
                <a:solidFill>
                  <a:srgbClr val="FF0000"/>
                </a:solidFill>
                <a:latin typeface="Arial" panose="020B0604020202020204" pitchFamily="34" charset="0"/>
                <a:cs typeface="Arial" panose="020B0604020202020204" pitchFamily="34" charset="0"/>
              </a:rPr>
              <a:t>2</a:t>
            </a:r>
            <a:endParaRPr lang="en-US" altLang="en-US" sz="2800"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F1AC1B8-55B2-45F1-BCAF-3D6BDB81EC73}"/>
              </a:ext>
            </a:extLst>
          </p:cNvPr>
          <p:cNvSpPr txBox="1"/>
          <p:nvPr/>
        </p:nvSpPr>
        <p:spPr>
          <a:xfrm>
            <a:off x="1729923" y="3687949"/>
            <a:ext cx="8999590" cy="523220"/>
          </a:xfrm>
          <a:prstGeom prst="rect">
            <a:avLst/>
          </a:prstGeom>
          <a:noFill/>
          <a:ln w="38100">
            <a:noFill/>
            <a:prstDash val="dashDot"/>
          </a:ln>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i="1" dirty="0">
                <a:solidFill>
                  <a:srgbClr val="C00000"/>
                </a:solidFill>
                <a:latin typeface="Arial" panose="020B0604020202020204" pitchFamily="34" charset="0"/>
                <a:ea typeface="Courier New" panose="02070309020205020404" pitchFamily="49" charset="0"/>
                <a:cs typeface="Arial" panose="020B0604020202020204" pitchFamily="34" charset="0"/>
              </a:rPr>
              <a:t>- Đối với đơn chất kim loại và đơn chất phi kim ở thể rắn</a:t>
            </a:r>
            <a:endParaRPr lang="vi-VN" sz="2800" i="1" dirty="0">
              <a:solidFill>
                <a:srgbClr val="C0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CFAD3BEA-8C4A-4232-9670-827965C465DA}"/>
              </a:ext>
            </a:extLst>
          </p:cNvPr>
          <p:cNvSpPr/>
          <p:nvPr/>
        </p:nvSpPr>
        <p:spPr>
          <a:xfrm>
            <a:off x="3363484" y="4579367"/>
            <a:ext cx="5052880" cy="523221"/>
          </a:xfrm>
          <a:prstGeom prst="roundRect">
            <a:avLst/>
          </a:prstGeom>
          <a:solidFill>
            <a:srgbClr val="FFCCFF"/>
          </a:solidFill>
          <a:ln>
            <a:solidFill>
              <a:srgbClr val="FFCCFF"/>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100000"/>
              </a:lnSpc>
              <a:spcBef>
                <a:spcPct val="0"/>
              </a:spcBef>
              <a:buFontTx/>
              <a:buNone/>
            </a:pPr>
            <a:r>
              <a:rPr lang="en-US" altLang="en-US" sz="2800" b="1" dirty="0">
                <a:solidFill>
                  <a:srgbClr val="0033CC"/>
                </a:solidFill>
                <a:latin typeface="Arial" panose="020B0604020202020204" pitchFamily="34" charset="0"/>
                <a:cs typeface="Arial" panose="020B0604020202020204" pitchFamily="34" charset="0"/>
              </a:rPr>
              <a:t>A</a:t>
            </a:r>
            <a:r>
              <a:rPr lang="en-US" altLang="en-US" sz="2800" b="1" baseline="-25000" dirty="0">
                <a:solidFill>
                  <a:srgbClr val="0033CC"/>
                </a:solidFill>
                <a:latin typeface="Arial" panose="020B0604020202020204" pitchFamily="34" charset="0"/>
                <a:cs typeface="Arial" panose="020B0604020202020204" pitchFamily="34" charset="0"/>
              </a:rPr>
              <a:t>x   </a:t>
            </a:r>
            <a:r>
              <a:rPr lang="en-US" altLang="en-US" sz="2800" b="1" dirty="0">
                <a:solidFill>
                  <a:srgbClr val="CC0099"/>
                </a:solidFill>
                <a:latin typeface="Arial" panose="020B0604020202020204" pitchFamily="34" charset="0"/>
                <a:cs typeface="Arial" panose="020B0604020202020204" pitchFamily="34" charset="0"/>
              </a:rPr>
              <a:t>( x = 1)</a:t>
            </a:r>
            <a:r>
              <a:rPr lang="en-US" altLang="en-US" sz="2800" b="1" dirty="0">
                <a:solidFill>
                  <a:srgbClr val="0033CC"/>
                </a:solidFill>
                <a:latin typeface="Arial" panose="020B0604020202020204" pitchFamily="34" charset="0"/>
                <a:cs typeface="Arial" panose="020B0604020202020204" pitchFamily="34" charset="0"/>
              </a:rPr>
              <a:t>  </a:t>
            </a:r>
            <a:r>
              <a:rPr lang="en-US" altLang="en-US" sz="2800" b="1" dirty="0">
                <a:latin typeface="Arial" panose="020B0604020202020204" pitchFamily="34" charset="0"/>
                <a:cs typeface="Arial" panose="020B0604020202020204" pitchFamily="34" charset="0"/>
              </a:rPr>
              <a:t>do </a:t>
            </a:r>
            <a:r>
              <a:rPr lang="en-US" altLang="en-US" sz="2800" b="1" dirty="0" err="1">
                <a:latin typeface="Arial" panose="020B0604020202020204" pitchFamily="34" charset="0"/>
                <a:cs typeface="Arial" panose="020B0604020202020204" pitchFamily="34" charset="0"/>
              </a:rPr>
              <a:t>đó</a:t>
            </a:r>
            <a:r>
              <a:rPr lang="en-US" altLang="en-US" sz="2800" b="1" dirty="0">
                <a:solidFill>
                  <a:srgbClr val="0033CC"/>
                </a:solidFill>
                <a:latin typeface="Arial" panose="020B0604020202020204" pitchFamily="34" charset="0"/>
                <a:cs typeface="Arial" panose="020B0604020202020204" pitchFamily="34" charset="0"/>
              </a:rPr>
              <a:t> A</a:t>
            </a:r>
            <a:r>
              <a:rPr lang="en-US" altLang="en-US" sz="2800" b="1" baseline="-25000" dirty="0">
                <a:solidFill>
                  <a:srgbClr val="0033CC"/>
                </a:solidFill>
                <a:latin typeface="Arial" panose="020B0604020202020204" pitchFamily="34" charset="0"/>
                <a:cs typeface="Arial" panose="020B0604020202020204" pitchFamily="34" charset="0"/>
              </a:rPr>
              <a:t>x </a:t>
            </a:r>
            <a:r>
              <a:rPr lang="en-US" altLang="en-US" sz="2800" b="1" dirty="0">
                <a:solidFill>
                  <a:srgbClr val="0033CC"/>
                </a:solidFill>
                <a:latin typeface="Arial" panose="020B0604020202020204" pitchFamily="34" charset="0"/>
                <a:cs typeface="Arial" panose="020B0604020202020204" pitchFamily="34" charset="0"/>
              </a:rPr>
              <a:t>= A  </a:t>
            </a:r>
          </a:p>
        </p:txBody>
      </p:sp>
      <p:sp>
        <p:nvSpPr>
          <p:cNvPr id="7" name="TextBox 6">
            <a:extLst>
              <a:ext uri="{FF2B5EF4-FFF2-40B4-BE49-F238E27FC236}">
                <a16:creationId xmlns:a16="http://schemas.microsoft.com/office/drawing/2014/main" id="{9C1A54EB-B809-4686-AB6B-CD5E23EFD31F}"/>
              </a:ext>
            </a:extLst>
          </p:cNvPr>
          <p:cNvSpPr txBox="1"/>
          <p:nvPr/>
        </p:nvSpPr>
        <p:spPr>
          <a:xfrm>
            <a:off x="2171504" y="5166823"/>
            <a:ext cx="8999591" cy="954107"/>
          </a:xfrm>
          <a:prstGeom prst="rect">
            <a:avLst/>
          </a:prstGeom>
          <a:noFill/>
        </p:spPr>
        <p:txBody>
          <a:bodyPr wrap="square">
            <a:spAutoFit/>
          </a:bodyPr>
          <a:lstStyle/>
          <a:p>
            <a:r>
              <a:rPr lang="vi-VN" sz="2800" i="1" u="sng" dirty="0">
                <a:solidFill>
                  <a:srgbClr val="FF0000"/>
                </a:solidFill>
                <a:latin typeface="Arial" panose="020B0604020202020204" pitchFamily="34" charset="0"/>
                <a:cs typeface="Arial" panose="020B0604020202020204" pitchFamily="34" charset="0"/>
              </a:rPr>
              <a:t>Ví dụ:  </a:t>
            </a:r>
            <a:r>
              <a:rPr lang="vi-VN" sz="2800" dirty="0">
                <a:latin typeface="Arial" panose="020B0604020202020204" pitchFamily="34" charset="0"/>
                <a:cs typeface="Arial" panose="020B0604020202020204" pitchFamily="34" charset="0"/>
              </a:rPr>
              <a:t>Các kim loại như Na, K, Ca, Cu,.... Và một số phi kim như: C, S, P...</a:t>
            </a:r>
          </a:p>
        </p:txBody>
      </p:sp>
    </p:spTree>
    <p:extLst>
      <p:ext uri="{BB962C8B-B14F-4D97-AF65-F5344CB8AC3E}">
        <p14:creationId xmlns:p14="http://schemas.microsoft.com/office/powerpoint/2010/main" val="2325946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ECE8BA-11EE-6A6B-9879-74E653CE131E}"/>
              </a:ext>
            </a:extLst>
          </p:cNvPr>
          <p:cNvPicPr>
            <a:picLocks noChangeAspect="1"/>
          </p:cNvPicPr>
          <p:nvPr/>
        </p:nvPicPr>
        <p:blipFill>
          <a:blip r:embed="rId3"/>
          <a:stretch>
            <a:fillRect/>
          </a:stretch>
        </p:blipFill>
        <p:spPr>
          <a:xfrm>
            <a:off x="645736" y="538189"/>
            <a:ext cx="10900528" cy="5781621"/>
          </a:xfrm>
          <a:prstGeom prst="rect">
            <a:avLst/>
          </a:prstGeom>
        </p:spPr>
      </p:pic>
    </p:spTree>
    <p:extLst>
      <p:ext uri="{BB962C8B-B14F-4D97-AF65-F5344CB8AC3E}">
        <p14:creationId xmlns:p14="http://schemas.microsoft.com/office/powerpoint/2010/main" val="3501993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47">
            <a:extLst>
              <a:ext uri="{FF2B5EF4-FFF2-40B4-BE49-F238E27FC236}">
                <a16:creationId xmlns:a16="http://schemas.microsoft.com/office/drawing/2014/main" id="{2BDE5A15-F072-4C8E-BACB-A5B9AF95E51C}"/>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40" name="TextBox 39">
            <a:extLst>
              <a:ext uri="{FF2B5EF4-FFF2-40B4-BE49-F238E27FC236}">
                <a16:creationId xmlns:a16="http://schemas.microsoft.com/office/drawing/2014/main" id="{9B2AB7E3-25B5-496A-8174-C4CD2670AF41}"/>
              </a:ext>
            </a:extLst>
          </p:cNvPr>
          <p:cNvSpPr txBox="1"/>
          <p:nvPr/>
        </p:nvSpPr>
        <p:spPr>
          <a:xfrm>
            <a:off x="2785403" y="636825"/>
            <a:ext cx="6935372"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2. Ý nghĩa của công thức hóa học</a:t>
            </a:r>
          </a:p>
        </p:txBody>
      </p:sp>
      <p:sp>
        <p:nvSpPr>
          <p:cNvPr id="7" name="Rectangle: Diagonal Corners Rounded 6">
            <a:extLst>
              <a:ext uri="{FF2B5EF4-FFF2-40B4-BE49-F238E27FC236}">
                <a16:creationId xmlns:a16="http://schemas.microsoft.com/office/drawing/2014/main" id="{28B8D9DA-354C-47C4-B08F-36E3D2C36B3C}"/>
              </a:ext>
            </a:extLst>
          </p:cNvPr>
          <p:cNvSpPr/>
          <p:nvPr/>
        </p:nvSpPr>
        <p:spPr>
          <a:xfrm>
            <a:off x="1284583" y="1596306"/>
            <a:ext cx="10018807" cy="708416"/>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a:solidFill>
                  <a:srgbClr val="C00000"/>
                </a:solidFill>
                <a:latin typeface="Arial" panose="020B0604020202020204" pitchFamily="34" charset="0"/>
                <a:cs typeface="Arial" panose="020B0604020202020204" pitchFamily="34" charset="0"/>
              </a:rPr>
              <a:t>Dựa vào CTHH của Nước hãy trả lời những gợi ý sau</a:t>
            </a:r>
            <a:endParaRPr lang="vi-VN" sz="3200" dirty="0">
              <a:solidFill>
                <a:srgbClr val="C0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EB0A599-D2F0-4C35-AF25-00B962F36F61}"/>
              </a:ext>
            </a:extLst>
          </p:cNvPr>
          <p:cNvSpPr txBox="1"/>
          <p:nvPr/>
        </p:nvSpPr>
        <p:spPr>
          <a:xfrm>
            <a:off x="1202787" y="3956972"/>
            <a:ext cx="10100603"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3200" dirty="0">
                <a:latin typeface="Arial" panose="020B0604020202020204" pitchFamily="34" charset="0"/>
                <a:cs typeface="Arial" panose="020B0604020202020204" pitchFamily="34" charset="0"/>
              </a:rPr>
              <a:t>- Nguyên tố nào tạo ra nước?</a:t>
            </a:r>
          </a:p>
          <a:p>
            <a:r>
              <a:rPr lang="vi-VN" sz="3200" dirty="0">
                <a:latin typeface="Arial" panose="020B0604020202020204" pitchFamily="34" charset="0"/>
                <a:cs typeface="Arial" panose="020B0604020202020204" pitchFamily="34" charset="0"/>
              </a:rPr>
              <a:t>- Số nguyên tử của nguyên tố H và nguyên tố O có trong một phân tử nước?</a:t>
            </a:r>
          </a:p>
          <a:p>
            <a:r>
              <a:rPr lang="vi-VN" sz="3200" dirty="0">
                <a:latin typeface="Arial" panose="020B0604020202020204" pitchFamily="34" charset="0"/>
                <a:cs typeface="Arial" panose="020B0604020202020204" pitchFamily="34" charset="0"/>
              </a:rPr>
              <a:t>- Khối lượng phân tử của nước?</a:t>
            </a:r>
          </a:p>
        </p:txBody>
      </p:sp>
      <p:sp>
        <p:nvSpPr>
          <p:cNvPr id="2" name="Rectangle 43">
            <a:extLst>
              <a:ext uri="{FF2B5EF4-FFF2-40B4-BE49-F238E27FC236}">
                <a16:creationId xmlns:a16="http://schemas.microsoft.com/office/drawing/2014/main" id="{55A2739A-C058-0814-AC20-66DC942ECB7D}"/>
              </a:ext>
            </a:extLst>
          </p:cNvPr>
          <p:cNvSpPr>
            <a:spLocks noChangeArrowheads="1"/>
          </p:cNvSpPr>
          <p:nvPr/>
        </p:nvSpPr>
        <p:spPr bwMode="auto">
          <a:xfrm>
            <a:off x="5300034" y="2447689"/>
            <a:ext cx="1906107" cy="99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0" tIns="34286" rIns="68570" bIns="3428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a:solidFill>
                  <a:srgbClr val="0033CC"/>
                </a:solidFill>
                <a:cs typeface="Arial" panose="020B0604020202020204" pitchFamily="34" charset="0"/>
              </a:rPr>
              <a:t> </a:t>
            </a:r>
            <a:r>
              <a:rPr lang="en-US" altLang="en-US" sz="6000" b="1" dirty="0">
                <a:solidFill>
                  <a:srgbClr val="CC0099"/>
                </a:solidFill>
                <a:cs typeface="Arial" panose="020B0604020202020204" pitchFamily="34" charset="0"/>
              </a:rPr>
              <a:t>H</a:t>
            </a:r>
            <a:r>
              <a:rPr lang="en-US" altLang="en-US" sz="6000" b="1" baseline="-25000" dirty="0">
                <a:solidFill>
                  <a:srgbClr val="FF0000"/>
                </a:solidFill>
                <a:cs typeface="Arial" panose="020B0604020202020204" pitchFamily="34" charset="0"/>
              </a:rPr>
              <a:t>2</a:t>
            </a:r>
            <a:r>
              <a:rPr lang="en-US" altLang="en-US" sz="6000" b="1" dirty="0">
                <a:solidFill>
                  <a:srgbClr val="CC0099"/>
                </a:solidFill>
                <a:cs typeface="Arial" panose="020B0604020202020204" pitchFamily="34" charset="0"/>
              </a:rPr>
              <a:t>O</a:t>
            </a:r>
            <a:endParaRPr lang="en-US" altLang="en-US" sz="6000" b="1" baseline="-25000" dirty="0">
              <a:solidFill>
                <a:srgbClr val="FF0000"/>
              </a:solidFill>
              <a:cs typeface="Arial" panose="020B0604020202020204" pitchFamily="34" charset="0"/>
            </a:endParaRPr>
          </a:p>
        </p:txBody>
      </p:sp>
    </p:spTree>
    <p:extLst>
      <p:ext uri="{BB962C8B-B14F-4D97-AF65-F5344CB8AC3E}">
        <p14:creationId xmlns:p14="http://schemas.microsoft.com/office/powerpoint/2010/main" val="3833777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ox(i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p:bldP spid="7" grpId="0" animBg="1"/>
      <p:bldP spid="10" grpId="0" animBg="1"/>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47">
            <a:extLst>
              <a:ext uri="{FF2B5EF4-FFF2-40B4-BE49-F238E27FC236}">
                <a16:creationId xmlns:a16="http://schemas.microsoft.com/office/drawing/2014/main" id="{2BDE5A15-F072-4C8E-BACB-A5B9AF95E51C}"/>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40" name="TextBox 39">
            <a:extLst>
              <a:ext uri="{FF2B5EF4-FFF2-40B4-BE49-F238E27FC236}">
                <a16:creationId xmlns:a16="http://schemas.microsoft.com/office/drawing/2014/main" id="{9B2AB7E3-25B5-496A-8174-C4CD2670AF41}"/>
              </a:ext>
            </a:extLst>
          </p:cNvPr>
          <p:cNvSpPr txBox="1"/>
          <p:nvPr/>
        </p:nvSpPr>
        <p:spPr>
          <a:xfrm>
            <a:off x="2785403" y="636825"/>
            <a:ext cx="6935372"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2. Ý nghĩa của công thức hóa học</a:t>
            </a:r>
          </a:p>
        </p:txBody>
      </p:sp>
      <p:sp>
        <p:nvSpPr>
          <p:cNvPr id="7" name="Rectangle: Diagonal Corners Rounded 6">
            <a:extLst>
              <a:ext uri="{FF2B5EF4-FFF2-40B4-BE49-F238E27FC236}">
                <a16:creationId xmlns:a16="http://schemas.microsoft.com/office/drawing/2014/main" id="{28B8D9DA-354C-47C4-B08F-36E3D2C36B3C}"/>
              </a:ext>
            </a:extLst>
          </p:cNvPr>
          <p:cNvSpPr/>
          <p:nvPr/>
        </p:nvSpPr>
        <p:spPr>
          <a:xfrm>
            <a:off x="1463040" y="1596306"/>
            <a:ext cx="9580098" cy="708416"/>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rgbClr val="C00000"/>
                </a:solidFill>
                <a:latin typeface="Arial" panose="020B0604020202020204" pitchFamily="34" charset="0"/>
                <a:cs typeface="Arial" panose="020B0604020202020204" pitchFamily="34" charset="0"/>
              </a:rPr>
              <a:t>Công thức hoá học của 1 chất cho biết thông tin</a:t>
            </a:r>
          </a:p>
        </p:txBody>
      </p:sp>
      <p:sp>
        <p:nvSpPr>
          <p:cNvPr id="10" name="TextBox 9">
            <a:extLst>
              <a:ext uri="{FF2B5EF4-FFF2-40B4-BE49-F238E27FC236}">
                <a16:creationId xmlns:a16="http://schemas.microsoft.com/office/drawing/2014/main" id="{FEB0A599-D2F0-4C35-AF25-00B962F36F61}"/>
              </a:ext>
            </a:extLst>
          </p:cNvPr>
          <p:cNvSpPr txBox="1"/>
          <p:nvPr/>
        </p:nvSpPr>
        <p:spPr>
          <a:xfrm>
            <a:off x="1202787" y="3051999"/>
            <a:ext cx="10100603" cy="206210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3200" dirty="0">
                <a:latin typeface="Arial" panose="020B0604020202020204" pitchFamily="34" charset="0"/>
                <a:cs typeface="Arial" panose="020B0604020202020204" pitchFamily="34" charset="0"/>
              </a:rPr>
              <a:t>- Nguyên tố tạo ra chất</a:t>
            </a:r>
          </a:p>
          <a:p>
            <a:r>
              <a:rPr lang="vi-VN" sz="3200" dirty="0">
                <a:latin typeface="Arial" panose="020B0604020202020204" pitchFamily="34" charset="0"/>
                <a:cs typeface="Arial" panose="020B0604020202020204" pitchFamily="34" charset="0"/>
              </a:rPr>
              <a:t>- Số nguyên tử của mỗi nguyên tố có trong một phân tử chất.</a:t>
            </a:r>
          </a:p>
          <a:p>
            <a:r>
              <a:rPr lang="vi-VN" sz="3200" dirty="0">
                <a:latin typeface="Arial" panose="020B0604020202020204" pitchFamily="34" charset="0"/>
                <a:cs typeface="Arial" panose="020B0604020202020204" pitchFamily="34" charset="0"/>
              </a:rPr>
              <a:t>- Khối lượng phân tử của chất.</a:t>
            </a:r>
          </a:p>
        </p:txBody>
      </p:sp>
    </p:spTree>
    <p:extLst>
      <p:ext uri="{BB962C8B-B14F-4D97-AF65-F5344CB8AC3E}">
        <p14:creationId xmlns:p14="http://schemas.microsoft.com/office/powerpoint/2010/main" val="9529196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p:bldP spid="7"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5341404-1298-40FA-B00D-FEAF311D0DCF}"/>
              </a:ext>
            </a:extLst>
          </p:cNvPr>
          <p:cNvSpPr txBox="1"/>
          <p:nvPr/>
        </p:nvSpPr>
        <p:spPr>
          <a:xfrm>
            <a:off x="1409833" y="1228397"/>
            <a:ext cx="10111153" cy="4401205"/>
          </a:xfrm>
          <a:prstGeom prst="rect">
            <a:avLst/>
          </a:prstGeom>
          <a:noFill/>
        </p:spPr>
        <p:txBody>
          <a:bodyPr wrap="square">
            <a:spAutoFit/>
          </a:bodyPr>
          <a:lstStyle/>
          <a:p>
            <a:r>
              <a:rPr lang="vi-VN" sz="4000" b="1" dirty="0">
                <a:solidFill>
                  <a:srgbClr val="FF0000"/>
                </a:solidFill>
                <a:latin typeface="Times New Roman" panose="02020603050405020304" pitchFamily="18" charset="0"/>
                <a:cs typeface="Times New Roman" panose="02020603050405020304" pitchFamily="18" charset="0"/>
              </a:rPr>
              <a:t>Ví dụ:</a:t>
            </a:r>
          </a:p>
          <a:p>
            <a:r>
              <a:rPr lang="vi-VN" sz="4000" b="1" dirty="0">
                <a:solidFill>
                  <a:srgbClr val="FF0000"/>
                </a:solidFill>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Công thức hoá học của nước là </a:t>
            </a:r>
            <a:r>
              <a:rPr lang="en-US" sz="4000" dirty="0">
                <a:solidFill>
                  <a:schemeClr val="dk1"/>
                </a:solidFill>
                <a:latin typeface="Times New Roman" panose="02020603050405020304" pitchFamily="18" charset="0"/>
                <a:cs typeface="Times New Roman" panose="02020603050405020304" pitchFamily="18" charset="0"/>
              </a:rPr>
              <a:t>H</a:t>
            </a:r>
            <a:r>
              <a:rPr lang="en-US" sz="4000" baseline="-25000" dirty="0">
                <a:solidFill>
                  <a:schemeClr val="dk1"/>
                </a:solidFill>
                <a:latin typeface="Times New Roman" panose="02020603050405020304" pitchFamily="18" charset="0"/>
                <a:cs typeface="Times New Roman" panose="02020603050405020304" pitchFamily="18" charset="0"/>
              </a:rPr>
              <a:t>2</a:t>
            </a:r>
            <a:r>
              <a:rPr lang="en-US" sz="4000" dirty="0">
                <a:solidFill>
                  <a:schemeClr val="dk1"/>
                </a:solidFill>
                <a:latin typeface="Times New Roman" panose="02020603050405020304" pitchFamily="18" charset="0"/>
                <a:cs typeface="Times New Roman" panose="02020603050405020304" pitchFamily="18" charset="0"/>
              </a:rPr>
              <a:t>O</a:t>
            </a:r>
            <a:r>
              <a:rPr lang="vi-VN" sz="4000" dirty="0">
                <a:latin typeface="Times New Roman" panose="02020603050405020304" pitchFamily="18" charset="0"/>
                <a:cs typeface="Times New Roman" panose="02020603050405020304" pitchFamily="18" charset="0"/>
              </a:rPr>
              <a:t> cho biết:</a:t>
            </a:r>
          </a:p>
          <a:p>
            <a:r>
              <a:rPr lang="vi-VN" sz="4000" dirty="0">
                <a:latin typeface="Times New Roman" panose="02020603050405020304" pitchFamily="18" charset="0"/>
                <a:cs typeface="Times New Roman" panose="02020603050405020304" pitchFamily="18" charset="0"/>
              </a:rPr>
              <a:t>- Nước được tạo thành từ H và O.</a:t>
            </a:r>
          </a:p>
          <a:p>
            <a:r>
              <a:rPr lang="vi-VN" sz="4000" dirty="0">
                <a:latin typeface="Times New Roman" panose="02020603050405020304" pitchFamily="18" charset="0"/>
                <a:cs typeface="Times New Roman" panose="02020603050405020304" pitchFamily="18" charset="0"/>
              </a:rPr>
              <a:t>- Trong một phân tử nước có 2 nguyên tử H, 1 nguyên tử O</a:t>
            </a:r>
          </a:p>
          <a:p>
            <a:r>
              <a:rPr lang="vi-VN" sz="4000" dirty="0">
                <a:latin typeface="Times New Roman" panose="02020603050405020304" pitchFamily="18" charset="0"/>
                <a:cs typeface="Times New Roman" panose="02020603050405020304" pitchFamily="18" charset="0"/>
              </a:rPr>
              <a:t>- Khối lượng phân tử của nước là:</a:t>
            </a:r>
          </a:p>
          <a:p>
            <a:r>
              <a:rPr lang="vi-VN" sz="4000" dirty="0">
                <a:latin typeface="Times New Roman" panose="02020603050405020304" pitchFamily="18" charset="0"/>
                <a:cs typeface="Times New Roman" panose="02020603050405020304" pitchFamily="18" charset="0"/>
              </a:rPr>
              <a:t>2 x 1 amu +1 x 16 amu = 18 amu.</a:t>
            </a:r>
          </a:p>
        </p:txBody>
      </p:sp>
    </p:spTree>
    <p:extLst>
      <p:ext uri="{BB962C8B-B14F-4D97-AF65-F5344CB8AC3E}">
        <p14:creationId xmlns:p14="http://schemas.microsoft.com/office/powerpoint/2010/main" val="41103268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a:extLst>
              <a:ext uri="{FF2B5EF4-FFF2-40B4-BE49-F238E27FC236}">
                <a16:creationId xmlns:a16="http://schemas.microsoft.com/office/drawing/2014/main" id="{08E75ADE-D2E3-4C99-9334-164926F1F1BB}"/>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3" name="TextBox 2">
            <a:extLst>
              <a:ext uri="{FF2B5EF4-FFF2-40B4-BE49-F238E27FC236}">
                <a16:creationId xmlns:a16="http://schemas.microsoft.com/office/drawing/2014/main" id="{6B54930D-B5FA-4727-AF97-DCA93222CA7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Luyện tập</a:t>
            </a:r>
          </a:p>
        </p:txBody>
      </p:sp>
      <p:sp>
        <p:nvSpPr>
          <p:cNvPr id="4" name="矩形 39">
            <a:extLst>
              <a:ext uri="{FF2B5EF4-FFF2-40B4-BE49-F238E27FC236}">
                <a16:creationId xmlns:a16="http://schemas.microsoft.com/office/drawing/2014/main" id="{95161C37-0788-446E-B502-4A0AD9652D64}"/>
              </a:ext>
            </a:extLst>
          </p:cNvPr>
          <p:cNvSpPr/>
          <p:nvPr/>
        </p:nvSpPr>
        <p:spPr>
          <a:xfrm>
            <a:off x="4140588" y="2095260"/>
            <a:ext cx="7469946" cy="3169605"/>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latin typeface="Arial" panose="020B0604020202020204" pitchFamily="34" charset="0"/>
                <a:cs typeface="Arial" panose="020B0604020202020204" pitchFamily="34" charset="0"/>
              </a:rPr>
              <a:t>Đường glucose là nguồn cung cấp năng lượng quan trọng cho hoạt động sống của con người. Đường glucose có công thức hóa học là C</a:t>
            </a:r>
            <a:r>
              <a:rPr lang="vi-VN" sz="2400" baseline="-25000" dirty="0">
                <a:solidFill>
                  <a:schemeClr val="tx1"/>
                </a:solidFill>
                <a:latin typeface="Arial" panose="020B0604020202020204" pitchFamily="34" charset="0"/>
                <a:cs typeface="Arial" panose="020B0604020202020204" pitchFamily="34" charset="0"/>
              </a:rPr>
              <a:t>6</a:t>
            </a:r>
            <a:r>
              <a:rPr lang="vi-VN" sz="2400" dirty="0">
                <a:solidFill>
                  <a:schemeClr val="tx1"/>
                </a:solidFill>
                <a:latin typeface="Arial" panose="020B0604020202020204" pitchFamily="34" charset="0"/>
                <a:cs typeface="Arial" panose="020B0604020202020204" pitchFamily="34" charset="0"/>
              </a:rPr>
              <a:t>H</a:t>
            </a:r>
            <a:r>
              <a:rPr lang="vi-VN" sz="2400" baseline="-25000" dirty="0">
                <a:solidFill>
                  <a:schemeClr val="tx1"/>
                </a:solidFill>
                <a:latin typeface="Arial" panose="020B0604020202020204" pitchFamily="34" charset="0"/>
                <a:cs typeface="Arial" panose="020B0604020202020204" pitchFamily="34" charset="0"/>
              </a:rPr>
              <a:t>12</a:t>
            </a:r>
            <a:r>
              <a:rPr lang="vi-VN" sz="2400" dirty="0">
                <a:solidFill>
                  <a:schemeClr val="tx1"/>
                </a:solidFill>
                <a:latin typeface="Arial" panose="020B0604020202020204" pitchFamily="34" charset="0"/>
                <a:cs typeface="Arial" panose="020B0604020202020204" pitchFamily="34" charset="0"/>
              </a:rPr>
              <a:t>O</a:t>
            </a:r>
            <a:r>
              <a:rPr lang="vi-VN" sz="2400" baseline="-25000" dirty="0">
                <a:solidFill>
                  <a:schemeClr val="tx1"/>
                </a:solidFill>
                <a:latin typeface="Arial" panose="020B0604020202020204" pitchFamily="34" charset="0"/>
                <a:cs typeface="Arial" panose="020B0604020202020204" pitchFamily="34" charset="0"/>
              </a:rPr>
              <a:t>6</a:t>
            </a:r>
            <a:r>
              <a:rPr lang="vi-VN" sz="2400" dirty="0">
                <a:solidFill>
                  <a:schemeClr val="tx1"/>
                </a:solidFill>
                <a:latin typeface="Arial" panose="020B0604020202020204" pitchFamily="34" charset="0"/>
                <a:cs typeface="Arial" panose="020B0604020202020204" pitchFamily="34" charset="0"/>
              </a:rPr>
              <a:t>.</a:t>
            </a:r>
          </a:p>
          <a:p>
            <a:pPr algn="just"/>
            <a:r>
              <a:rPr lang="vi-VN" sz="2400" dirty="0">
                <a:solidFill>
                  <a:schemeClr val="tx1"/>
                </a:solidFill>
                <a:latin typeface="Arial" panose="020B0604020202020204" pitchFamily="34" charset="0"/>
                <a:cs typeface="Arial" panose="020B0604020202020204" pitchFamily="34" charset="0"/>
              </a:rPr>
              <a:t>Hãy cho biết:</a:t>
            </a:r>
          </a:p>
          <a:p>
            <a:pPr algn="just"/>
            <a:r>
              <a:rPr lang="vi-VN" sz="2400" dirty="0">
                <a:solidFill>
                  <a:schemeClr val="tx1"/>
                </a:solidFill>
                <a:latin typeface="Arial" panose="020B0604020202020204" pitchFamily="34" charset="0"/>
                <a:cs typeface="Arial" panose="020B0604020202020204" pitchFamily="34" charset="0"/>
              </a:rPr>
              <a:t>a) Glucose được tạo thành từ những nguyên tố nào?</a:t>
            </a:r>
          </a:p>
          <a:p>
            <a:pPr algn="just"/>
            <a:r>
              <a:rPr lang="vi-VN" sz="2400" dirty="0">
                <a:solidFill>
                  <a:schemeClr val="tx1"/>
                </a:solidFill>
                <a:latin typeface="Arial" panose="020B0604020202020204" pitchFamily="34" charset="0"/>
                <a:cs typeface="Arial" panose="020B0604020202020204" pitchFamily="34" charset="0"/>
              </a:rPr>
              <a:t>b) Khối lượng mỗi nguyên tố trong 1 phân tử glucose là bao nhiêu?</a:t>
            </a:r>
          </a:p>
          <a:p>
            <a:pPr algn="just"/>
            <a:r>
              <a:rPr lang="vi-VN" sz="2400" dirty="0">
                <a:solidFill>
                  <a:schemeClr val="tx1"/>
                </a:solidFill>
                <a:latin typeface="Arial" panose="020B0604020202020204" pitchFamily="34" charset="0"/>
                <a:cs typeface="Arial" panose="020B0604020202020204" pitchFamily="34" charset="0"/>
              </a:rPr>
              <a:t>c) Khối lượng phân tử glucose là bao nhiêu?</a:t>
            </a:r>
            <a:endParaRPr lang="zh-CN" altLang="en-US" sz="2400" dirty="0">
              <a:solidFill>
                <a:schemeClr val="tx1"/>
              </a:solidFill>
              <a:cs typeface="+mn-ea"/>
              <a:sym typeface="+mn-lt"/>
            </a:endParaRPr>
          </a:p>
        </p:txBody>
      </p:sp>
      <p:pic>
        <p:nvPicPr>
          <p:cNvPr id="6" name="图片 2">
            <a:extLst>
              <a:ext uri="{FF2B5EF4-FFF2-40B4-BE49-F238E27FC236}">
                <a16:creationId xmlns:a16="http://schemas.microsoft.com/office/drawing/2014/main" id="{A90C4828-6EA8-4051-A132-96D26E6795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9626" y="2507150"/>
            <a:ext cx="3700733" cy="2639684"/>
          </a:xfrm>
          <a:prstGeom prst="rect">
            <a:avLst/>
          </a:prstGeom>
        </p:spPr>
      </p:pic>
    </p:spTree>
    <p:extLst>
      <p:ext uri="{BB962C8B-B14F-4D97-AF65-F5344CB8AC3E}">
        <p14:creationId xmlns:p14="http://schemas.microsoft.com/office/powerpoint/2010/main" val="2914051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3">
            <a:extLst>
              <a:ext uri="{FF2B5EF4-FFF2-40B4-BE49-F238E27FC236}">
                <a16:creationId xmlns:a16="http://schemas.microsoft.com/office/drawing/2014/main" id="{91A52AC9-B977-4BDE-89E7-AEF92782C5FE}"/>
              </a:ext>
            </a:extLst>
          </p:cNvPr>
          <p:cNvSpPr>
            <a:spLocks noChangeArrowheads="1"/>
          </p:cNvSpPr>
          <p:nvPr/>
        </p:nvSpPr>
        <p:spPr bwMode="auto">
          <a:xfrm>
            <a:off x="5237214" y="1720946"/>
            <a:ext cx="1906107" cy="99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0" tIns="34286" rIns="68570" bIns="34286">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dirty="0">
                <a:solidFill>
                  <a:srgbClr val="0033CC"/>
                </a:solidFill>
                <a:cs typeface="Arial" panose="020B0604020202020204" pitchFamily="34" charset="0"/>
              </a:rPr>
              <a:t> </a:t>
            </a:r>
            <a:r>
              <a:rPr lang="en-US" altLang="en-US" sz="6000" b="1" dirty="0">
                <a:solidFill>
                  <a:srgbClr val="CC0099"/>
                </a:solidFill>
                <a:cs typeface="Arial" panose="020B0604020202020204" pitchFamily="34" charset="0"/>
              </a:rPr>
              <a:t>H</a:t>
            </a:r>
            <a:r>
              <a:rPr lang="en-US" altLang="en-US" sz="6000" b="1" baseline="-25000" dirty="0">
                <a:solidFill>
                  <a:srgbClr val="FF0000"/>
                </a:solidFill>
                <a:cs typeface="Arial" panose="020B0604020202020204" pitchFamily="34" charset="0"/>
              </a:rPr>
              <a:t>2</a:t>
            </a:r>
            <a:r>
              <a:rPr lang="en-US" altLang="en-US" sz="6000" b="1" dirty="0">
                <a:solidFill>
                  <a:srgbClr val="CC0099"/>
                </a:solidFill>
                <a:cs typeface="Arial" panose="020B0604020202020204" pitchFamily="34" charset="0"/>
              </a:rPr>
              <a:t>O</a:t>
            </a:r>
            <a:endParaRPr lang="en-US" altLang="en-US" sz="6000" b="1" baseline="-25000" dirty="0">
              <a:solidFill>
                <a:srgbClr val="FF0000"/>
              </a:solidFill>
              <a:cs typeface="Arial" panose="020B0604020202020204" pitchFamily="34" charset="0"/>
            </a:endParaRPr>
          </a:p>
        </p:txBody>
      </p:sp>
      <p:sp>
        <p:nvSpPr>
          <p:cNvPr id="2" name="Rectangle: Diagonal Corners Rounded 1">
            <a:extLst>
              <a:ext uri="{FF2B5EF4-FFF2-40B4-BE49-F238E27FC236}">
                <a16:creationId xmlns:a16="http://schemas.microsoft.com/office/drawing/2014/main" id="{512AFE3E-9C3C-4615-26C5-B06073A52EFF}"/>
              </a:ext>
            </a:extLst>
          </p:cNvPr>
          <p:cNvSpPr/>
          <p:nvPr/>
        </p:nvSpPr>
        <p:spPr>
          <a:xfrm>
            <a:off x="1543096" y="641733"/>
            <a:ext cx="9580098" cy="912869"/>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rgbClr val="C00000"/>
                </a:solidFill>
                <a:latin typeface="Arial" panose="020B0604020202020204" pitchFamily="34" charset="0"/>
                <a:cs typeface="Arial" panose="020B0604020202020204" pitchFamily="34" charset="0"/>
              </a:rPr>
              <a:t>Biết công thức hoá học tính được phần trăm khối lượng các nguyên tố trong hợp chất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4E30629-6971-1FAB-317F-BFCC2F15801D}"/>
                  </a:ext>
                </a:extLst>
              </p:cNvPr>
              <p:cNvSpPr txBox="1"/>
              <p:nvPr/>
            </p:nvSpPr>
            <p:spPr>
              <a:xfrm>
                <a:off x="1281756" y="2879862"/>
                <a:ext cx="9959925" cy="284507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l" latinLnBrk="0"/>
                <a:r>
                  <a:rPr lang="vi-VN" sz="3200" b="0" i="0" dirty="0">
                    <a:solidFill>
                      <a:srgbClr val="333333"/>
                    </a:solidFill>
                    <a:effectLst/>
                    <a:latin typeface="Arial" panose="020B0604020202020204" pitchFamily="34" charset="0"/>
                    <a:cs typeface="Arial" panose="020B0604020202020204" pitchFamily="34" charset="0"/>
                  </a:rPr>
                  <a:t>- </a:t>
                </a:r>
                <a:r>
                  <a:rPr lang="en-US" sz="3200" dirty="0" err="1">
                    <a:solidFill>
                      <a:srgbClr val="333333"/>
                    </a:solidFill>
                    <a:latin typeface="Arial" panose="020B0604020202020204" pitchFamily="34" charset="0"/>
                    <a:cs typeface="Arial" panose="020B0604020202020204" pitchFamily="34" charset="0"/>
                  </a:rPr>
                  <a:t>Câu</a:t>
                </a:r>
                <a:r>
                  <a:rPr lang="vi-VN" sz="3200" b="0" i="0" dirty="0">
                    <a:solidFill>
                      <a:srgbClr val="333333"/>
                    </a:solidFill>
                    <a:effectLst/>
                    <a:latin typeface="Arial" panose="020B0604020202020204" pitchFamily="34" charset="0"/>
                    <a:cs typeface="Arial" panose="020B0604020202020204" pitchFamily="34" charset="0"/>
                  </a:rPr>
                  <a:t> 1: Tính khối lượng</a:t>
                </a:r>
                <a:r>
                  <a:rPr lang="en-US" sz="3200" b="0" i="0" dirty="0">
                    <a:solidFill>
                      <a:srgbClr val="333333"/>
                    </a:solidFill>
                    <a:effectLst/>
                    <a:latin typeface="Arial" panose="020B0604020202020204" pitchFamily="34" charset="0"/>
                    <a:cs typeface="Arial" panose="020B0604020202020204" pitchFamily="34" charset="0"/>
                  </a:rPr>
                  <a:t> </a:t>
                </a:r>
                <a:r>
                  <a:rPr lang="en-US" sz="3200" b="0" i="0" dirty="0" err="1">
                    <a:solidFill>
                      <a:srgbClr val="333333"/>
                    </a:solidFill>
                    <a:effectLst/>
                    <a:latin typeface="Arial" panose="020B0604020202020204" pitchFamily="34" charset="0"/>
                    <a:cs typeface="Arial" panose="020B0604020202020204" pitchFamily="34" charset="0"/>
                  </a:rPr>
                  <a:t>của</a:t>
                </a:r>
                <a:r>
                  <a:rPr lang="vi-VN" sz="3200" b="0" i="0" dirty="0">
                    <a:solidFill>
                      <a:srgbClr val="333333"/>
                    </a:solidFill>
                    <a:effectLst/>
                    <a:latin typeface="Arial" panose="020B0604020202020204" pitchFamily="34" charset="0"/>
                    <a:cs typeface="Arial" panose="020B0604020202020204" pitchFamily="34" charset="0"/>
                  </a:rPr>
                  <a:t> nguyên tố </a:t>
                </a:r>
                <a:r>
                  <a:rPr lang="en-US" sz="3200" b="0" i="0" dirty="0">
                    <a:solidFill>
                      <a:srgbClr val="333333"/>
                    </a:solidFill>
                    <a:effectLst/>
                    <a:latin typeface="Arial" panose="020B0604020202020204" pitchFamily="34" charset="0"/>
                    <a:cs typeface="Arial" panose="020B0604020202020204" pitchFamily="34" charset="0"/>
                  </a:rPr>
                  <a:t>H </a:t>
                </a:r>
                <a:r>
                  <a:rPr lang="en-US" sz="3200" b="0" i="0" dirty="0" err="1">
                    <a:solidFill>
                      <a:srgbClr val="333333"/>
                    </a:solidFill>
                    <a:effectLst/>
                    <a:latin typeface="Arial" panose="020B0604020202020204" pitchFamily="34" charset="0"/>
                    <a:cs typeface="Arial" panose="020B0604020202020204" pitchFamily="34" charset="0"/>
                  </a:rPr>
                  <a:t>và</a:t>
                </a:r>
                <a:r>
                  <a:rPr lang="en-US" sz="3200" b="0" i="0" dirty="0">
                    <a:solidFill>
                      <a:srgbClr val="333333"/>
                    </a:solidFill>
                    <a:effectLst/>
                    <a:latin typeface="Arial" panose="020B0604020202020204" pitchFamily="34" charset="0"/>
                    <a:cs typeface="Arial" panose="020B0604020202020204" pitchFamily="34" charset="0"/>
                  </a:rPr>
                  <a:t> O </a:t>
                </a:r>
                <a:r>
                  <a:rPr lang="vi-VN" sz="3200" b="0" i="0" dirty="0">
                    <a:solidFill>
                      <a:srgbClr val="333333"/>
                    </a:solidFill>
                    <a:effectLst/>
                    <a:latin typeface="Arial" panose="020B0604020202020204" pitchFamily="34" charset="0"/>
                    <a:cs typeface="Arial" panose="020B0604020202020204" pitchFamily="34" charset="0"/>
                  </a:rPr>
                  <a:t>có trong 1 phân tử </a:t>
                </a:r>
                <a:r>
                  <a:rPr lang="en-US" sz="3200" b="0" i="0" dirty="0" err="1">
                    <a:solidFill>
                      <a:srgbClr val="333333"/>
                    </a:solidFill>
                    <a:effectLst/>
                    <a:latin typeface="Arial" panose="020B0604020202020204" pitchFamily="34" charset="0"/>
                    <a:cs typeface="Arial" panose="020B0604020202020204" pitchFamily="34" charset="0"/>
                  </a:rPr>
                  <a:t>nước</a:t>
                </a:r>
                <a:endParaRPr lang="vi-VN" sz="3200" b="0" i="0" dirty="0">
                  <a:solidFill>
                    <a:srgbClr val="333333"/>
                  </a:solidFill>
                  <a:effectLst/>
                  <a:latin typeface="Arial" panose="020B0604020202020204" pitchFamily="34" charset="0"/>
                  <a:cs typeface="Arial" panose="020B0604020202020204" pitchFamily="34" charset="0"/>
                </a:endParaRPr>
              </a:p>
              <a:p>
                <a:pPr algn="l" latinLnBrk="0"/>
                <a:r>
                  <a:rPr lang="vi-VN" sz="3200" b="0" i="0" dirty="0">
                    <a:solidFill>
                      <a:srgbClr val="333333"/>
                    </a:solidFill>
                    <a:effectLst/>
                    <a:latin typeface="Arial" panose="020B0604020202020204" pitchFamily="34" charset="0"/>
                    <a:cs typeface="Arial" panose="020B0604020202020204" pitchFamily="34" charset="0"/>
                  </a:rPr>
                  <a:t>- </a:t>
                </a:r>
                <a:r>
                  <a:rPr lang="en-US" sz="3200" dirty="0" err="1">
                    <a:solidFill>
                      <a:srgbClr val="333333"/>
                    </a:solidFill>
                    <a:latin typeface="Arial" panose="020B0604020202020204" pitchFamily="34" charset="0"/>
                    <a:cs typeface="Arial" panose="020B0604020202020204" pitchFamily="34" charset="0"/>
                  </a:rPr>
                  <a:t>Câu</a:t>
                </a:r>
                <a:r>
                  <a:rPr lang="vi-VN" sz="3200" b="0" i="0" dirty="0">
                    <a:solidFill>
                      <a:srgbClr val="333333"/>
                    </a:solidFill>
                    <a:effectLst/>
                    <a:latin typeface="Arial" panose="020B0604020202020204" pitchFamily="34" charset="0"/>
                    <a:cs typeface="Arial" panose="020B0604020202020204" pitchFamily="34" charset="0"/>
                  </a:rPr>
                  <a:t> 2: Tính khối lượng phân tử</a:t>
                </a:r>
                <a:r>
                  <a:rPr lang="en-US" sz="3200" b="0" i="0" dirty="0">
                    <a:solidFill>
                      <a:srgbClr val="333333"/>
                    </a:solidFill>
                    <a:effectLst/>
                    <a:latin typeface="Arial" panose="020B0604020202020204" pitchFamily="34" charset="0"/>
                    <a:cs typeface="Arial" panose="020B0604020202020204" pitchFamily="34" charset="0"/>
                  </a:rPr>
                  <a:t> </a:t>
                </a:r>
                <a:r>
                  <a:rPr lang="en-US" sz="3200" b="0" i="0" dirty="0" err="1">
                    <a:solidFill>
                      <a:srgbClr val="333333"/>
                    </a:solidFill>
                    <a:effectLst/>
                    <a:latin typeface="Arial" panose="020B0604020202020204" pitchFamily="34" charset="0"/>
                    <a:cs typeface="Arial" panose="020B0604020202020204" pitchFamily="34" charset="0"/>
                  </a:rPr>
                  <a:t>nước</a:t>
                </a:r>
                <a:r>
                  <a:rPr lang="en-US" sz="3200" b="0" i="0" dirty="0">
                    <a:solidFill>
                      <a:srgbClr val="333333"/>
                    </a:solidFill>
                    <a:effectLst/>
                    <a:latin typeface="Arial" panose="020B0604020202020204" pitchFamily="34" charset="0"/>
                    <a:cs typeface="Arial" panose="020B0604020202020204" pitchFamily="34" charset="0"/>
                  </a:rPr>
                  <a:t>?</a:t>
                </a:r>
                <a:endParaRPr lang="vi-VN" sz="3200" b="0" i="0" dirty="0">
                  <a:solidFill>
                    <a:srgbClr val="333333"/>
                  </a:solidFill>
                  <a:effectLst/>
                  <a:latin typeface="Arial" panose="020B0604020202020204" pitchFamily="34" charset="0"/>
                  <a:cs typeface="Arial" panose="020B0604020202020204" pitchFamily="34" charset="0"/>
                </a:endParaRPr>
              </a:p>
              <a:p>
                <a:r>
                  <a:rPr lang="vi-VN" sz="3200" b="0" i="0" dirty="0">
                    <a:solidFill>
                      <a:srgbClr val="333333"/>
                    </a:solidFill>
                    <a:effectLst/>
                    <a:latin typeface="Arial" panose="020B0604020202020204" pitchFamily="34" charset="0"/>
                    <a:cs typeface="Arial" panose="020B0604020202020204" pitchFamily="34" charset="0"/>
                  </a:rPr>
                  <a:t>- </a:t>
                </a:r>
                <a:r>
                  <a:rPr lang="en-US" sz="3200" dirty="0" err="1">
                    <a:solidFill>
                      <a:srgbClr val="333333"/>
                    </a:solidFill>
                    <a:latin typeface="Arial" panose="020B0604020202020204" pitchFamily="34" charset="0"/>
                    <a:cs typeface="Arial" panose="020B0604020202020204" pitchFamily="34" charset="0"/>
                  </a:rPr>
                  <a:t>Câu</a:t>
                </a:r>
                <a:r>
                  <a:rPr lang="vi-VN" sz="3200" b="0" i="0" dirty="0">
                    <a:solidFill>
                      <a:srgbClr val="333333"/>
                    </a:solidFill>
                    <a:effectLst/>
                    <a:latin typeface="Arial" panose="020B0604020202020204" pitchFamily="34" charset="0"/>
                    <a:cs typeface="Arial" panose="020B0604020202020204" pitchFamily="34" charset="0"/>
                  </a:rPr>
                  <a:t> 3: Tính phần trăm khối lượng của nguyên tố theo công thức: </a:t>
                </a:r>
                <a14:m>
                  <m:oMath xmlns:m="http://schemas.openxmlformats.org/officeDocument/2006/math">
                    <m:f>
                      <m:fPr>
                        <m:ctrlPr>
                          <a:rPr lang="vi-VN" sz="3200" i="1">
                            <a:solidFill>
                              <a:schemeClr val="tx1"/>
                            </a:solidFill>
                            <a:latin typeface="Cambria Math" panose="02040503050406030204" pitchFamily="18" charset="0"/>
                            <a:cs typeface="Times New Roman" panose="02020603050405020304" pitchFamily="18" charset="0"/>
                          </a:rPr>
                        </m:ctrlPr>
                      </m:fPr>
                      <m:num>
                        <m:r>
                          <m:rPr>
                            <m:sty m:val="p"/>
                          </m:rPr>
                          <a:rPr lang="vi-VN" sz="3200">
                            <a:solidFill>
                              <a:schemeClr val="tx1"/>
                            </a:solidFill>
                            <a:latin typeface="Cambria Math" panose="02040503050406030204" pitchFamily="18" charset="0"/>
                            <a:cs typeface="Times New Roman" panose="02020603050405020304" pitchFamily="18" charset="0"/>
                          </a:rPr>
                          <m:t>KL</m:t>
                        </m:r>
                        <m:r>
                          <a:rPr lang="vi-VN" sz="3200" b="0" i="0" smtClean="0">
                            <a:solidFill>
                              <a:schemeClr val="tx1"/>
                            </a:solidFill>
                            <a:latin typeface="Cambria Math" panose="02040503050406030204" pitchFamily="18" charset="0"/>
                            <a:cs typeface="Times New Roman" panose="02020603050405020304" pitchFamily="18" charset="0"/>
                          </a:rPr>
                          <m:t> </m:t>
                        </m:r>
                        <m:r>
                          <m:rPr>
                            <m:sty m:val="p"/>
                          </m:rPr>
                          <a:rPr lang="vi-VN" sz="3200" b="0" i="0" smtClean="0">
                            <a:solidFill>
                              <a:schemeClr val="tx1"/>
                            </a:solidFill>
                            <a:latin typeface="Cambria Math" panose="02040503050406030204" pitchFamily="18" charset="0"/>
                            <a:cs typeface="Times New Roman" panose="02020603050405020304" pitchFamily="18" charset="0"/>
                          </a:rPr>
                          <m:t>nguy</m:t>
                        </m:r>
                        <m:r>
                          <a:rPr lang="vi-VN" sz="3200" b="0" i="0" smtClean="0">
                            <a:solidFill>
                              <a:schemeClr val="tx1"/>
                            </a:solidFill>
                            <a:latin typeface="Cambria Math" panose="02040503050406030204" pitchFamily="18" charset="0"/>
                            <a:cs typeface="Times New Roman" panose="02020603050405020304" pitchFamily="18" charset="0"/>
                          </a:rPr>
                          <m:t>ê</m:t>
                        </m:r>
                        <m:r>
                          <m:rPr>
                            <m:sty m:val="p"/>
                          </m:rPr>
                          <a:rPr lang="vi-VN" sz="3200" b="0" i="0" smtClean="0">
                            <a:solidFill>
                              <a:schemeClr val="tx1"/>
                            </a:solidFill>
                            <a:latin typeface="Cambria Math" panose="02040503050406030204" pitchFamily="18" charset="0"/>
                            <a:cs typeface="Times New Roman" panose="02020603050405020304" pitchFamily="18" charset="0"/>
                          </a:rPr>
                          <m:t>n</m:t>
                        </m:r>
                        <m:r>
                          <a:rPr lang="vi-VN" sz="3200" b="0" i="0" smtClean="0">
                            <a:solidFill>
                              <a:schemeClr val="tx1"/>
                            </a:solidFill>
                            <a:latin typeface="Cambria Math" panose="02040503050406030204" pitchFamily="18" charset="0"/>
                            <a:cs typeface="Times New Roman" panose="02020603050405020304" pitchFamily="18" charset="0"/>
                          </a:rPr>
                          <m:t> </m:t>
                        </m:r>
                        <m:r>
                          <m:rPr>
                            <m:sty m:val="p"/>
                          </m:rPr>
                          <a:rPr lang="vi-VN" sz="3200" b="0" i="0" smtClean="0">
                            <a:solidFill>
                              <a:schemeClr val="tx1"/>
                            </a:solidFill>
                            <a:latin typeface="Cambria Math" panose="02040503050406030204" pitchFamily="18" charset="0"/>
                            <a:cs typeface="Times New Roman" panose="02020603050405020304" pitchFamily="18" charset="0"/>
                          </a:rPr>
                          <m:t>t</m:t>
                        </m:r>
                        <m:r>
                          <a:rPr lang="vi-VN" sz="3200" b="0" i="0" smtClean="0">
                            <a:solidFill>
                              <a:schemeClr val="tx1"/>
                            </a:solidFill>
                            <a:latin typeface="Cambria Math" panose="02040503050406030204" pitchFamily="18" charset="0"/>
                            <a:cs typeface="Times New Roman" panose="02020603050405020304" pitchFamily="18" charset="0"/>
                          </a:rPr>
                          <m:t>ố </m:t>
                        </m:r>
                      </m:num>
                      <m:den>
                        <m:r>
                          <m:rPr>
                            <m:sty m:val="p"/>
                          </m:rPr>
                          <a:rPr lang="vi-VN" sz="3200">
                            <a:solidFill>
                              <a:schemeClr val="tx1"/>
                            </a:solidFill>
                            <a:latin typeface="Cambria Math" panose="02040503050406030204" pitchFamily="18" charset="0"/>
                            <a:cs typeface="Times New Roman" panose="02020603050405020304" pitchFamily="18" charset="0"/>
                          </a:rPr>
                          <m:t>KL</m:t>
                        </m:r>
                        <m:r>
                          <a:rPr lang="vi-VN" sz="3200" b="0" i="0" smtClean="0">
                            <a:solidFill>
                              <a:schemeClr val="tx1"/>
                            </a:solidFill>
                            <a:latin typeface="Cambria Math" panose="02040503050406030204" pitchFamily="18" charset="0"/>
                            <a:cs typeface="Times New Roman" panose="02020603050405020304" pitchFamily="18" charset="0"/>
                          </a:rPr>
                          <m:t> </m:t>
                        </m:r>
                        <m:r>
                          <m:rPr>
                            <m:sty m:val="p"/>
                          </m:rPr>
                          <a:rPr lang="vi-VN" sz="3200" b="0" i="0" smtClean="0">
                            <a:solidFill>
                              <a:schemeClr val="tx1"/>
                            </a:solidFill>
                            <a:latin typeface="Cambria Math" panose="02040503050406030204" pitchFamily="18" charset="0"/>
                            <a:cs typeface="Times New Roman" panose="02020603050405020304" pitchFamily="18" charset="0"/>
                          </a:rPr>
                          <m:t>ph</m:t>
                        </m:r>
                        <m:r>
                          <a:rPr lang="vi-VN" sz="3200" b="0" i="0" smtClean="0">
                            <a:solidFill>
                              <a:schemeClr val="tx1"/>
                            </a:solidFill>
                            <a:latin typeface="Cambria Math" panose="02040503050406030204" pitchFamily="18" charset="0"/>
                            <a:cs typeface="Times New Roman" panose="02020603050405020304" pitchFamily="18" charset="0"/>
                          </a:rPr>
                          <m:t>â</m:t>
                        </m:r>
                        <m:r>
                          <m:rPr>
                            <m:sty m:val="p"/>
                          </m:rPr>
                          <a:rPr lang="vi-VN" sz="3200" b="0" i="0" smtClean="0">
                            <a:solidFill>
                              <a:schemeClr val="tx1"/>
                            </a:solidFill>
                            <a:latin typeface="Cambria Math" panose="02040503050406030204" pitchFamily="18" charset="0"/>
                            <a:cs typeface="Times New Roman" panose="02020603050405020304" pitchFamily="18" charset="0"/>
                          </a:rPr>
                          <m:t>n</m:t>
                        </m:r>
                        <m:r>
                          <a:rPr lang="vi-VN" sz="3200" b="0" i="0" smtClean="0">
                            <a:solidFill>
                              <a:schemeClr val="tx1"/>
                            </a:solidFill>
                            <a:latin typeface="Cambria Math" panose="02040503050406030204" pitchFamily="18" charset="0"/>
                            <a:cs typeface="Times New Roman" panose="02020603050405020304" pitchFamily="18" charset="0"/>
                          </a:rPr>
                          <m:t> </m:t>
                        </m:r>
                        <m:r>
                          <m:rPr>
                            <m:sty m:val="p"/>
                          </m:rPr>
                          <a:rPr lang="vi-VN" sz="3200" b="0" i="0" smtClean="0">
                            <a:solidFill>
                              <a:schemeClr val="tx1"/>
                            </a:solidFill>
                            <a:latin typeface="Cambria Math" panose="02040503050406030204" pitchFamily="18" charset="0"/>
                            <a:cs typeface="Times New Roman" panose="02020603050405020304" pitchFamily="18" charset="0"/>
                          </a:rPr>
                          <m:t>t</m:t>
                        </m:r>
                        <m:r>
                          <a:rPr lang="vi-VN" sz="3200" b="0" i="0" smtClean="0">
                            <a:solidFill>
                              <a:schemeClr val="tx1"/>
                            </a:solidFill>
                            <a:latin typeface="Cambria Math" panose="02040503050406030204" pitchFamily="18" charset="0"/>
                            <a:cs typeface="Times New Roman" panose="02020603050405020304" pitchFamily="18" charset="0"/>
                          </a:rPr>
                          <m:t>ử </m:t>
                        </m:r>
                        <m:r>
                          <m:rPr>
                            <m:sty m:val="p"/>
                          </m:rPr>
                          <a:rPr lang="vi-VN" sz="3200" b="0" i="0" smtClean="0">
                            <a:solidFill>
                              <a:schemeClr val="tx1"/>
                            </a:solidFill>
                            <a:latin typeface="Cambria Math" panose="02040503050406030204" pitchFamily="18" charset="0"/>
                            <a:cs typeface="Times New Roman" panose="02020603050405020304" pitchFamily="18" charset="0"/>
                          </a:rPr>
                          <m:t>h</m:t>
                        </m:r>
                        <m:r>
                          <a:rPr lang="vi-VN" sz="3200" b="0" i="0" smtClean="0">
                            <a:solidFill>
                              <a:schemeClr val="tx1"/>
                            </a:solidFill>
                            <a:latin typeface="Cambria Math" panose="02040503050406030204" pitchFamily="18" charset="0"/>
                            <a:cs typeface="Times New Roman" panose="02020603050405020304" pitchFamily="18" charset="0"/>
                          </a:rPr>
                          <m:t>ợ</m:t>
                        </m:r>
                        <m:r>
                          <m:rPr>
                            <m:sty m:val="p"/>
                          </m:rPr>
                          <a:rPr lang="vi-VN" sz="3200" b="0" i="0" smtClean="0">
                            <a:solidFill>
                              <a:schemeClr val="tx1"/>
                            </a:solidFill>
                            <a:latin typeface="Cambria Math" panose="02040503050406030204" pitchFamily="18" charset="0"/>
                            <a:cs typeface="Times New Roman" panose="02020603050405020304" pitchFamily="18" charset="0"/>
                          </a:rPr>
                          <m:t>p</m:t>
                        </m:r>
                        <m:r>
                          <a:rPr lang="vi-VN" sz="3200" b="0" i="0" smtClean="0">
                            <a:solidFill>
                              <a:schemeClr val="tx1"/>
                            </a:solidFill>
                            <a:latin typeface="Cambria Math" panose="02040503050406030204" pitchFamily="18" charset="0"/>
                            <a:cs typeface="Times New Roman" panose="02020603050405020304" pitchFamily="18" charset="0"/>
                          </a:rPr>
                          <m:t> </m:t>
                        </m:r>
                        <m:r>
                          <m:rPr>
                            <m:sty m:val="p"/>
                          </m:rPr>
                          <a:rPr lang="vi-VN" sz="3200" b="0" i="0" smtClean="0">
                            <a:solidFill>
                              <a:schemeClr val="tx1"/>
                            </a:solidFill>
                            <a:latin typeface="Cambria Math" panose="02040503050406030204" pitchFamily="18" charset="0"/>
                            <a:cs typeface="Times New Roman" panose="02020603050405020304" pitchFamily="18" charset="0"/>
                          </a:rPr>
                          <m:t>ch</m:t>
                        </m:r>
                        <m:r>
                          <a:rPr lang="vi-VN" sz="3200" b="0" i="0" smtClean="0">
                            <a:solidFill>
                              <a:schemeClr val="tx1"/>
                            </a:solidFill>
                            <a:latin typeface="Cambria Math" panose="02040503050406030204" pitchFamily="18" charset="0"/>
                            <a:cs typeface="Times New Roman" panose="02020603050405020304" pitchFamily="18" charset="0"/>
                          </a:rPr>
                          <m:t>ấ</m:t>
                        </m:r>
                        <m:r>
                          <m:rPr>
                            <m:sty m:val="p"/>
                          </m:rPr>
                          <a:rPr lang="vi-VN" sz="3200" b="0" i="0" smtClean="0">
                            <a:solidFill>
                              <a:schemeClr val="tx1"/>
                            </a:solidFill>
                            <a:latin typeface="Cambria Math" panose="02040503050406030204" pitchFamily="18" charset="0"/>
                            <a:cs typeface="Times New Roman" panose="02020603050405020304" pitchFamily="18" charset="0"/>
                          </a:rPr>
                          <m:t>t</m:t>
                        </m:r>
                        <m:r>
                          <a:rPr lang="vi-VN" sz="3200">
                            <a:solidFill>
                              <a:schemeClr val="tx1"/>
                            </a:solidFill>
                            <a:latin typeface="Cambria Math" panose="02040503050406030204" pitchFamily="18" charset="0"/>
                            <a:cs typeface="Times New Roman" panose="02020603050405020304" pitchFamily="18" charset="0"/>
                          </a:rPr>
                          <m:t> </m:t>
                        </m:r>
                      </m:den>
                    </m:f>
                    <m:r>
                      <a:rPr lang="vi-VN" sz="3200">
                        <a:solidFill>
                          <a:schemeClr val="tx1"/>
                        </a:solidFill>
                        <a:latin typeface="Cambria Math" panose="02040503050406030204" pitchFamily="18" charset="0"/>
                        <a:cs typeface="Times New Roman" panose="02020603050405020304" pitchFamily="18" charset="0"/>
                      </a:rPr>
                      <m:t> </m:t>
                    </m:r>
                    <m:r>
                      <m:rPr>
                        <m:sty m:val="p"/>
                      </m:rPr>
                      <a:rPr lang="vi-VN" sz="3200">
                        <a:solidFill>
                          <a:schemeClr val="tx1"/>
                        </a:solidFill>
                        <a:latin typeface="Cambria Math" panose="02040503050406030204" pitchFamily="18" charset="0"/>
                        <a:cs typeface="Times New Roman" panose="02020603050405020304" pitchFamily="18" charset="0"/>
                      </a:rPr>
                      <m:t>x</m:t>
                    </m:r>
                    <m:r>
                      <a:rPr lang="vi-VN" sz="3200">
                        <a:solidFill>
                          <a:schemeClr val="tx1"/>
                        </a:solidFill>
                        <a:latin typeface="Cambria Math" panose="02040503050406030204" pitchFamily="18" charset="0"/>
                        <a:cs typeface="Times New Roman" panose="02020603050405020304" pitchFamily="18" charset="0"/>
                      </a:rPr>
                      <m:t> 100%</m:t>
                    </m:r>
                  </m:oMath>
                </a14:m>
                <a:endParaRPr lang="vi-VN" sz="3200" b="0" i="0" dirty="0">
                  <a:solidFill>
                    <a:srgbClr val="333333"/>
                  </a:solidFill>
                  <a:effectLst/>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F4E30629-6971-1FAB-317F-BFCC2F15801D}"/>
                  </a:ext>
                </a:extLst>
              </p:cNvPr>
              <p:cNvSpPr txBox="1">
                <a:spLocks noRot="1" noChangeAspect="1" noMove="1" noResize="1" noEditPoints="1" noAdjustHandles="1" noChangeArrowheads="1" noChangeShapeType="1" noTextEdit="1"/>
              </p:cNvSpPr>
              <p:nvPr/>
            </p:nvSpPr>
            <p:spPr>
              <a:xfrm>
                <a:off x="1281756" y="2879862"/>
                <a:ext cx="9959925" cy="2845074"/>
              </a:xfrm>
              <a:prstGeom prst="rect">
                <a:avLst/>
              </a:prstGeom>
              <a:blipFill>
                <a:blip r:embed="rId3"/>
                <a:stretch>
                  <a:fillRect l="-1467" t="-2559" b="-213"/>
                </a:stretch>
              </a:blipFill>
            </p:spPr>
            <p:txBody>
              <a:bodyPr/>
              <a:lstStyle/>
              <a:p>
                <a:r>
                  <a:rPr lang="en-US">
                    <a:noFill/>
                  </a:rPr>
                  <a:t> </a:t>
                </a:r>
              </a:p>
            </p:txBody>
          </p:sp>
        </mc:Fallback>
      </mc:AlternateContent>
    </p:spTree>
    <p:extLst>
      <p:ext uri="{BB962C8B-B14F-4D97-AF65-F5344CB8AC3E}">
        <p14:creationId xmlns:p14="http://schemas.microsoft.com/office/powerpoint/2010/main" val="1521606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28B8D9DA-354C-47C4-B08F-36E3D2C36B3C}"/>
              </a:ext>
            </a:extLst>
          </p:cNvPr>
          <p:cNvSpPr/>
          <p:nvPr/>
        </p:nvSpPr>
        <p:spPr>
          <a:xfrm>
            <a:off x="1477108" y="1160207"/>
            <a:ext cx="9580098" cy="912869"/>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rgbClr val="C00000"/>
                </a:solidFill>
                <a:latin typeface="Arial" panose="020B0604020202020204" pitchFamily="34" charset="0"/>
                <a:cs typeface="Arial" panose="020B0604020202020204" pitchFamily="34" charset="0"/>
              </a:rPr>
              <a:t>Biết công thức hoá học tính được phần trăm khối lượng các nguyên tố trong hợp chất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308A0A6-E2CA-4367-A76B-58BF6B2C0154}"/>
                  </a:ext>
                </a:extLst>
              </p:cNvPr>
              <p:cNvSpPr txBox="1"/>
              <p:nvPr/>
            </p:nvSpPr>
            <p:spPr>
              <a:xfrm>
                <a:off x="970671" y="2502790"/>
                <a:ext cx="9959925" cy="284507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l" latinLnBrk="0"/>
                <a:r>
                  <a:rPr lang="vi-VN" sz="3200" b="0" i="0" dirty="0">
                    <a:solidFill>
                      <a:srgbClr val="333333"/>
                    </a:solidFill>
                    <a:effectLst/>
                    <a:latin typeface="Arial" panose="020B0604020202020204" pitchFamily="34" charset="0"/>
                    <a:cs typeface="Arial" panose="020B0604020202020204" pitchFamily="34" charset="0"/>
                  </a:rPr>
                  <a:t>- Bước 1: Tính khối lượng mỗi nguyên tố có trong 1 phân tử hợp chất</a:t>
                </a:r>
              </a:p>
              <a:p>
                <a:pPr algn="l" latinLnBrk="0"/>
                <a:r>
                  <a:rPr lang="vi-VN" sz="3200" b="0" i="0" dirty="0">
                    <a:solidFill>
                      <a:srgbClr val="333333"/>
                    </a:solidFill>
                    <a:effectLst/>
                    <a:latin typeface="Arial" panose="020B0604020202020204" pitchFamily="34" charset="0"/>
                    <a:cs typeface="Arial" panose="020B0604020202020204" pitchFamily="34" charset="0"/>
                  </a:rPr>
                  <a:t>- Bước 2: Tính khối lượng phân tử</a:t>
                </a:r>
              </a:p>
              <a:p>
                <a:r>
                  <a:rPr lang="vi-VN" sz="3200" b="0" i="0" dirty="0">
                    <a:solidFill>
                      <a:srgbClr val="333333"/>
                    </a:solidFill>
                    <a:effectLst/>
                    <a:latin typeface="Arial" panose="020B0604020202020204" pitchFamily="34" charset="0"/>
                    <a:cs typeface="Arial" panose="020B0604020202020204" pitchFamily="34" charset="0"/>
                  </a:rPr>
                  <a:t>- Bước 3: Tính phần trăm khối lượng của nguyên tố theo công thức: </a:t>
                </a:r>
                <a14:m>
                  <m:oMath xmlns:m="http://schemas.openxmlformats.org/officeDocument/2006/math">
                    <m:f>
                      <m:fPr>
                        <m:ctrlPr>
                          <a:rPr lang="vi-VN" sz="3200" i="1">
                            <a:solidFill>
                              <a:schemeClr val="tx1"/>
                            </a:solidFill>
                            <a:latin typeface="Cambria Math" panose="02040503050406030204" pitchFamily="18" charset="0"/>
                            <a:cs typeface="Times New Roman" panose="02020603050405020304" pitchFamily="18" charset="0"/>
                          </a:rPr>
                        </m:ctrlPr>
                      </m:fPr>
                      <m:num>
                        <m:r>
                          <m:rPr>
                            <m:sty m:val="p"/>
                          </m:rPr>
                          <a:rPr lang="vi-VN" sz="3200">
                            <a:solidFill>
                              <a:schemeClr val="tx1"/>
                            </a:solidFill>
                            <a:latin typeface="Cambria Math" panose="02040503050406030204" pitchFamily="18" charset="0"/>
                            <a:cs typeface="Times New Roman" panose="02020603050405020304" pitchFamily="18" charset="0"/>
                          </a:rPr>
                          <m:t>KL</m:t>
                        </m:r>
                        <m:r>
                          <a:rPr lang="vi-VN" sz="3200" b="0" i="0" smtClean="0">
                            <a:solidFill>
                              <a:schemeClr val="tx1"/>
                            </a:solidFill>
                            <a:latin typeface="Cambria Math" panose="02040503050406030204" pitchFamily="18" charset="0"/>
                            <a:cs typeface="Times New Roman" panose="02020603050405020304" pitchFamily="18" charset="0"/>
                          </a:rPr>
                          <m:t> </m:t>
                        </m:r>
                        <m:r>
                          <m:rPr>
                            <m:sty m:val="p"/>
                          </m:rPr>
                          <a:rPr lang="vi-VN" sz="3200" b="0" i="0" smtClean="0">
                            <a:solidFill>
                              <a:schemeClr val="tx1"/>
                            </a:solidFill>
                            <a:latin typeface="Cambria Math" panose="02040503050406030204" pitchFamily="18" charset="0"/>
                            <a:cs typeface="Times New Roman" panose="02020603050405020304" pitchFamily="18" charset="0"/>
                          </a:rPr>
                          <m:t>nguy</m:t>
                        </m:r>
                        <m:r>
                          <a:rPr lang="vi-VN" sz="3200" b="0" i="0" smtClean="0">
                            <a:solidFill>
                              <a:schemeClr val="tx1"/>
                            </a:solidFill>
                            <a:latin typeface="Cambria Math" panose="02040503050406030204" pitchFamily="18" charset="0"/>
                            <a:cs typeface="Times New Roman" panose="02020603050405020304" pitchFamily="18" charset="0"/>
                          </a:rPr>
                          <m:t>ê</m:t>
                        </m:r>
                        <m:r>
                          <m:rPr>
                            <m:sty m:val="p"/>
                          </m:rPr>
                          <a:rPr lang="vi-VN" sz="3200" b="0" i="0" smtClean="0">
                            <a:solidFill>
                              <a:schemeClr val="tx1"/>
                            </a:solidFill>
                            <a:latin typeface="Cambria Math" panose="02040503050406030204" pitchFamily="18" charset="0"/>
                            <a:cs typeface="Times New Roman" panose="02020603050405020304" pitchFamily="18" charset="0"/>
                          </a:rPr>
                          <m:t>n</m:t>
                        </m:r>
                        <m:r>
                          <a:rPr lang="vi-VN" sz="3200" b="0" i="0" smtClean="0">
                            <a:solidFill>
                              <a:schemeClr val="tx1"/>
                            </a:solidFill>
                            <a:latin typeface="Cambria Math" panose="02040503050406030204" pitchFamily="18" charset="0"/>
                            <a:cs typeface="Times New Roman" panose="02020603050405020304" pitchFamily="18" charset="0"/>
                          </a:rPr>
                          <m:t> </m:t>
                        </m:r>
                        <m:r>
                          <m:rPr>
                            <m:sty m:val="p"/>
                          </m:rPr>
                          <a:rPr lang="vi-VN" sz="3200" b="0" i="0" smtClean="0">
                            <a:solidFill>
                              <a:schemeClr val="tx1"/>
                            </a:solidFill>
                            <a:latin typeface="Cambria Math" panose="02040503050406030204" pitchFamily="18" charset="0"/>
                            <a:cs typeface="Times New Roman" panose="02020603050405020304" pitchFamily="18" charset="0"/>
                          </a:rPr>
                          <m:t>t</m:t>
                        </m:r>
                        <m:r>
                          <a:rPr lang="vi-VN" sz="3200" b="0" i="0" smtClean="0">
                            <a:solidFill>
                              <a:schemeClr val="tx1"/>
                            </a:solidFill>
                            <a:latin typeface="Cambria Math" panose="02040503050406030204" pitchFamily="18" charset="0"/>
                            <a:cs typeface="Times New Roman" panose="02020603050405020304" pitchFamily="18" charset="0"/>
                          </a:rPr>
                          <m:t>ố </m:t>
                        </m:r>
                      </m:num>
                      <m:den>
                        <m:r>
                          <m:rPr>
                            <m:sty m:val="p"/>
                          </m:rPr>
                          <a:rPr lang="vi-VN" sz="3200">
                            <a:solidFill>
                              <a:schemeClr val="tx1"/>
                            </a:solidFill>
                            <a:latin typeface="Cambria Math" panose="02040503050406030204" pitchFamily="18" charset="0"/>
                            <a:cs typeface="Times New Roman" panose="02020603050405020304" pitchFamily="18" charset="0"/>
                          </a:rPr>
                          <m:t>KL</m:t>
                        </m:r>
                        <m:r>
                          <a:rPr lang="vi-VN" sz="3200" b="0" i="0" smtClean="0">
                            <a:solidFill>
                              <a:schemeClr val="tx1"/>
                            </a:solidFill>
                            <a:latin typeface="Cambria Math" panose="02040503050406030204" pitchFamily="18" charset="0"/>
                            <a:cs typeface="Times New Roman" panose="02020603050405020304" pitchFamily="18" charset="0"/>
                          </a:rPr>
                          <m:t> </m:t>
                        </m:r>
                        <m:r>
                          <m:rPr>
                            <m:sty m:val="p"/>
                          </m:rPr>
                          <a:rPr lang="vi-VN" sz="3200" b="0" i="0" smtClean="0">
                            <a:solidFill>
                              <a:schemeClr val="tx1"/>
                            </a:solidFill>
                            <a:latin typeface="Cambria Math" panose="02040503050406030204" pitchFamily="18" charset="0"/>
                            <a:cs typeface="Times New Roman" panose="02020603050405020304" pitchFamily="18" charset="0"/>
                          </a:rPr>
                          <m:t>ph</m:t>
                        </m:r>
                        <m:r>
                          <a:rPr lang="vi-VN" sz="3200" b="0" i="0" smtClean="0">
                            <a:solidFill>
                              <a:schemeClr val="tx1"/>
                            </a:solidFill>
                            <a:latin typeface="Cambria Math" panose="02040503050406030204" pitchFamily="18" charset="0"/>
                            <a:cs typeface="Times New Roman" panose="02020603050405020304" pitchFamily="18" charset="0"/>
                          </a:rPr>
                          <m:t>â</m:t>
                        </m:r>
                        <m:r>
                          <m:rPr>
                            <m:sty m:val="p"/>
                          </m:rPr>
                          <a:rPr lang="vi-VN" sz="3200" b="0" i="0" smtClean="0">
                            <a:solidFill>
                              <a:schemeClr val="tx1"/>
                            </a:solidFill>
                            <a:latin typeface="Cambria Math" panose="02040503050406030204" pitchFamily="18" charset="0"/>
                            <a:cs typeface="Times New Roman" panose="02020603050405020304" pitchFamily="18" charset="0"/>
                          </a:rPr>
                          <m:t>n</m:t>
                        </m:r>
                        <m:r>
                          <a:rPr lang="vi-VN" sz="3200" b="0" i="0" smtClean="0">
                            <a:solidFill>
                              <a:schemeClr val="tx1"/>
                            </a:solidFill>
                            <a:latin typeface="Cambria Math" panose="02040503050406030204" pitchFamily="18" charset="0"/>
                            <a:cs typeface="Times New Roman" panose="02020603050405020304" pitchFamily="18" charset="0"/>
                          </a:rPr>
                          <m:t> </m:t>
                        </m:r>
                        <m:r>
                          <m:rPr>
                            <m:sty m:val="p"/>
                          </m:rPr>
                          <a:rPr lang="vi-VN" sz="3200" b="0" i="0" smtClean="0">
                            <a:solidFill>
                              <a:schemeClr val="tx1"/>
                            </a:solidFill>
                            <a:latin typeface="Cambria Math" panose="02040503050406030204" pitchFamily="18" charset="0"/>
                            <a:cs typeface="Times New Roman" panose="02020603050405020304" pitchFamily="18" charset="0"/>
                          </a:rPr>
                          <m:t>t</m:t>
                        </m:r>
                        <m:r>
                          <a:rPr lang="vi-VN" sz="3200" b="0" i="0" smtClean="0">
                            <a:solidFill>
                              <a:schemeClr val="tx1"/>
                            </a:solidFill>
                            <a:latin typeface="Cambria Math" panose="02040503050406030204" pitchFamily="18" charset="0"/>
                            <a:cs typeface="Times New Roman" panose="02020603050405020304" pitchFamily="18" charset="0"/>
                          </a:rPr>
                          <m:t>ử </m:t>
                        </m:r>
                        <m:r>
                          <m:rPr>
                            <m:sty m:val="p"/>
                          </m:rPr>
                          <a:rPr lang="vi-VN" sz="3200" b="0" i="0" smtClean="0">
                            <a:solidFill>
                              <a:schemeClr val="tx1"/>
                            </a:solidFill>
                            <a:latin typeface="Cambria Math" panose="02040503050406030204" pitchFamily="18" charset="0"/>
                            <a:cs typeface="Times New Roman" panose="02020603050405020304" pitchFamily="18" charset="0"/>
                          </a:rPr>
                          <m:t>h</m:t>
                        </m:r>
                        <m:r>
                          <a:rPr lang="vi-VN" sz="3200" b="0" i="0" smtClean="0">
                            <a:solidFill>
                              <a:schemeClr val="tx1"/>
                            </a:solidFill>
                            <a:latin typeface="Cambria Math" panose="02040503050406030204" pitchFamily="18" charset="0"/>
                            <a:cs typeface="Times New Roman" panose="02020603050405020304" pitchFamily="18" charset="0"/>
                          </a:rPr>
                          <m:t>ợ</m:t>
                        </m:r>
                        <m:r>
                          <m:rPr>
                            <m:sty m:val="p"/>
                          </m:rPr>
                          <a:rPr lang="vi-VN" sz="3200" b="0" i="0" smtClean="0">
                            <a:solidFill>
                              <a:schemeClr val="tx1"/>
                            </a:solidFill>
                            <a:latin typeface="Cambria Math" panose="02040503050406030204" pitchFamily="18" charset="0"/>
                            <a:cs typeface="Times New Roman" panose="02020603050405020304" pitchFamily="18" charset="0"/>
                          </a:rPr>
                          <m:t>p</m:t>
                        </m:r>
                        <m:r>
                          <a:rPr lang="vi-VN" sz="3200" b="0" i="0" smtClean="0">
                            <a:solidFill>
                              <a:schemeClr val="tx1"/>
                            </a:solidFill>
                            <a:latin typeface="Cambria Math" panose="02040503050406030204" pitchFamily="18" charset="0"/>
                            <a:cs typeface="Times New Roman" panose="02020603050405020304" pitchFamily="18" charset="0"/>
                          </a:rPr>
                          <m:t> </m:t>
                        </m:r>
                        <m:r>
                          <m:rPr>
                            <m:sty m:val="p"/>
                          </m:rPr>
                          <a:rPr lang="vi-VN" sz="3200" b="0" i="0" smtClean="0">
                            <a:solidFill>
                              <a:schemeClr val="tx1"/>
                            </a:solidFill>
                            <a:latin typeface="Cambria Math" panose="02040503050406030204" pitchFamily="18" charset="0"/>
                            <a:cs typeface="Times New Roman" panose="02020603050405020304" pitchFamily="18" charset="0"/>
                          </a:rPr>
                          <m:t>ch</m:t>
                        </m:r>
                        <m:r>
                          <a:rPr lang="vi-VN" sz="3200" b="0" i="0" smtClean="0">
                            <a:solidFill>
                              <a:schemeClr val="tx1"/>
                            </a:solidFill>
                            <a:latin typeface="Cambria Math" panose="02040503050406030204" pitchFamily="18" charset="0"/>
                            <a:cs typeface="Times New Roman" panose="02020603050405020304" pitchFamily="18" charset="0"/>
                          </a:rPr>
                          <m:t>ấ</m:t>
                        </m:r>
                        <m:r>
                          <m:rPr>
                            <m:sty m:val="p"/>
                          </m:rPr>
                          <a:rPr lang="vi-VN" sz="3200" b="0" i="0" smtClean="0">
                            <a:solidFill>
                              <a:schemeClr val="tx1"/>
                            </a:solidFill>
                            <a:latin typeface="Cambria Math" panose="02040503050406030204" pitchFamily="18" charset="0"/>
                            <a:cs typeface="Times New Roman" panose="02020603050405020304" pitchFamily="18" charset="0"/>
                          </a:rPr>
                          <m:t>t</m:t>
                        </m:r>
                        <m:r>
                          <a:rPr lang="vi-VN" sz="3200">
                            <a:solidFill>
                              <a:schemeClr val="tx1"/>
                            </a:solidFill>
                            <a:latin typeface="Cambria Math" panose="02040503050406030204" pitchFamily="18" charset="0"/>
                            <a:cs typeface="Times New Roman" panose="02020603050405020304" pitchFamily="18" charset="0"/>
                          </a:rPr>
                          <m:t> </m:t>
                        </m:r>
                      </m:den>
                    </m:f>
                    <m:r>
                      <a:rPr lang="vi-VN" sz="3200">
                        <a:solidFill>
                          <a:schemeClr val="tx1"/>
                        </a:solidFill>
                        <a:latin typeface="Cambria Math" panose="02040503050406030204" pitchFamily="18" charset="0"/>
                        <a:cs typeface="Times New Roman" panose="02020603050405020304" pitchFamily="18" charset="0"/>
                      </a:rPr>
                      <m:t> </m:t>
                    </m:r>
                    <m:r>
                      <m:rPr>
                        <m:sty m:val="p"/>
                      </m:rPr>
                      <a:rPr lang="vi-VN" sz="3200">
                        <a:solidFill>
                          <a:schemeClr val="tx1"/>
                        </a:solidFill>
                        <a:latin typeface="Cambria Math" panose="02040503050406030204" pitchFamily="18" charset="0"/>
                        <a:cs typeface="Times New Roman" panose="02020603050405020304" pitchFamily="18" charset="0"/>
                      </a:rPr>
                      <m:t>x</m:t>
                    </m:r>
                    <m:r>
                      <a:rPr lang="vi-VN" sz="3200">
                        <a:solidFill>
                          <a:schemeClr val="tx1"/>
                        </a:solidFill>
                        <a:latin typeface="Cambria Math" panose="02040503050406030204" pitchFamily="18" charset="0"/>
                        <a:cs typeface="Times New Roman" panose="02020603050405020304" pitchFamily="18" charset="0"/>
                      </a:rPr>
                      <m:t> 100%</m:t>
                    </m:r>
                  </m:oMath>
                </a14:m>
                <a:endParaRPr lang="vi-VN" sz="3200" b="0" i="0" dirty="0">
                  <a:solidFill>
                    <a:srgbClr val="333333"/>
                  </a:solidFill>
                  <a:effectLst/>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3308A0A6-E2CA-4367-A76B-58BF6B2C0154}"/>
                  </a:ext>
                </a:extLst>
              </p:cNvPr>
              <p:cNvSpPr txBox="1">
                <a:spLocks noRot="1" noChangeAspect="1" noMove="1" noResize="1" noEditPoints="1" noAdjustHandles="1" noChangeArrowheads="1" noChangeShapeType="1" noTextEdit="1"/>
              </p:cNvSpPr>
              <p:nvPr/>
            </p:nvSpPr>
            <p:spPr>
              <a:xfrm>
                <a:off x="970671" y="2502790"/>
                <a:ext cx="9959925" cy="2845074"/>
              </a:xfrm>
              <a:prstGeom prst="rect">
                <a:avLst/>
              </a:prstGeom>
              <a:blipFill>
                <a:blip r:embed="rId3"/>
                <a:stretch>
                  <a:fillRect l="-1467" t="-2564" b="-427"/>
                </a:stretch>
              </a:blipFill>
            </p:spPr>
            <p:txBody>
              <a:bodyPr/>
              <a:lstStyle/>
              <a:p>
                <a:r>
                  <a:rPr lang="vi-VN">
                    <a:noFill/>
                  </a:rPr>
                  <a:t> </a:t>
                </a:r>
              </a:p>
            </p:txBody>
          </p:sp>
        </mc:Fallback>
      </mc:AlternateContent>
    </p:spTree>
    <p:extLst>
      <p:ext uri="{BB962C8B-B14F-4D97-AF65-F5344CB8AC3E}">
        <p14:creationId xmlns:p14="http://schemas.microsoft.com/office/powerpoint/2010/main" val="38421449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直接连接符 39"/>
          <p:cNvCxnSpPr/>
          <p:nvPr/>
        </p:nvCxnSpPr>
        <p:spPr>
          <a:xfrm>
            <a:off x="887809" y="1911350"/>
            <a:ext cx="0" cy="1704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下箭头 40"/>
          <p:cNvSpPr/>
          <p:nvPr/>
        </p:nvSpPr>
        <p:spPr>
          <a:xfrm rot="16200000">
            <a:off x="5621746" y="-1604509"/>
            <a:ext cx="939800" cy="11016343"/>
          </a:xfrm>
          <a:prstGeom prst="downArrow">
            <a:avLst>
              <a:gd name="adj1" fmla="val 44595"/>
              <a:gd name="adj2" fmla="val 87838"/>
            </a:avLst>
          </a:prstGeom>
          <a:solidFill>
            <a:srgbClr val="DEEAE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42" name="椭圆 41"/>
          <p:cNvSpPr/>
          <p:nvPr/>
        </p:nvSpPr>
        <p:spPr>
          <a:xfrm>
            <a:off x="774700" y="3597275"/>
            <a:ext cx="226219" cy="226219"/>
          </a:xfrm>
          <a:prstGeom prst="ellipse">
            <a:avLst/>
          </a:prstGeom>
          <a:solidFill>
            <a:srgbClr val="3D867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cxnSp>
        <p:nvCxnSpPr>
          <p:cNvPr id="43" name="直接连接符 42"/>
          <p:cNvCxnSpPr/>
          <p:nvPr/>
        </p:nvCxnSpPr>
        <p:spPr>
          <a:xfrm>
            <a:off x="4565449" y="1911350"/>
            <a:ext cx="0" cy="1704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4452340" y="3597275"/>
            <a:ext cx="226219" cy="226219"/>
          </a:xfrm>
          <a:prstGeom prst="ellipse">
            <a:avLst/>
          </a:prstGeom>
          <a:solidFill>
            <a:srgbClr val="3D867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cxnSp>
        <p:nvCxnSpPr>
          <p:cNvPr id="45" name="直接连接符 44"/>
          <p:cNvCxnSpPr/>
          <p:nvPr/>
        </p:nvCxnSpPr>
        <p:spPr>
          <a:xfrm>
            <a:off x="8243090" y="1911350"/>
            <a:ext cx="0" cy="1704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8129981" y="3597275"/>
            <a:ext cx="226219" cy="226219"/>
          </a:xfrm>
          <a:prstGeom prst="ellipse">
            <a:avLst/>
          </a:prstGeom>
          <a:solidFill>
            <a:srgbClr val="3D867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cxnSp>
        <p:nvCxnSpPr>
          <p:cNvPr id="49" name="直接连接符 48"/>
          <p:cNvCxnSpPr/>
          <p:nvPr/>
        </p:nvCxnSpPr>
        <p:spPr>
          <a:xfrm>
            <a:off x="6096000" y="4162308"/>
            <a:ext cx="0" cy="170497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5982891" y="3979157"/>
            <a:ext cx="226219" cy="226219"/>
          </a:xfrm>
          <a:prstGeom prst="ellipse">
            <a:avLst/>
          </a:prstGeom>
          <a:solidFill>
            <a:srgbClr val="3D867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cs typeface="+mn-ea"/>
              <a:sym typeface="+mn-lt"/>
            </a:endParaRPr>
          </a:p>
        </p:txBody>
      </p:sp>
      <p:sp>
        <p:nvSpPr>
          <p:cNvPr id="60" name="TextBox 59"/>
          <p:cNvSpPr txBox="1"/>
          <p:nvPr/>
        </p:nvSpPr>
        <p:spPr>
          <a:xfrm>
            <a:off x="1119462" y="6725056"/>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下载 </a:t>
            </a:r>
            <a:r>
              <a:rPr kumimoji="0" lang="en-US" altLang="zh-CN" sz="100" b="0" i="0" u="none" strike="noStrike" kern="0" cap="none" spc="0" normalizeH="0" baseline="0" noProof="0" dirty="0">
                <a:ln>
                  <a:noFill/>
                </a:ln>
                <a:solidFill>
                  <a:schemeClr val="bg1"/>
                </a:solidFill>
                <a:effectLst/>
                <a:uLnTx/>
                <a:uFillTx/>
              </a:rPr>
              <a:t>http://www.1ppt.com/xiazai/</a:t>
            </a:r>
          </a:p>
        </p:txBody>
      </p:sp>
      <p:sp>
        <p:nvSpPr>
          <p:cNvPr id="61" name="TextBox 60">
            <a:extLst>
              <a:ext uri="{FF2B5EF4-FFF2-40B4-BE49-F238E27FC236}">
                <a16:creationId xmlns:a16="http://schemas.microsoft.com/office/drawing/2014/main" id="{7FAAF112-C73F-4D2F-88C6-49987EAFB3AC}"/>
              </a:ext>
            </a:extLst>
          </p:cNvPr>
          <p:cNvSpPr txBox="1"/>
          <p:nvPr/>
        </p:nvSpPr>
        <p:spPr>
          <a:xfrm>
            <a:off x="583474" y="973702"/>
            <a:ext cx="1662704" cy="523220"/>
          </a:xfrm>
          <a:prstGeom prst="rect">
            <a:avLst/>
          </a:prstGeom>
          <a:noFill/>
        </p:spPr>
        <p:txBody>
          <a:bodyPr wrap="square">
            <a:spAutoFit/>
          </a:bodyPr>
          <a:lstStyle/>
          <a:p>
            <a:r>
              <a:rPr lang="vi-VN" sz="2800" b="1" dirty="0">
                <a:solidFill>
                  <a:srgbClr val="FF0000"/>
                </a:solidFill>
                <a:latin typeface="Arial" panose="020B0604020202020204" pitchFamily="34" charset="0"/>
                <a:cs typeface="Arial" panose="020B0604020202020204" pitchFamily="34" charset="0"/>
              </a:rPr>
              <a:t>Ví dụ 1: </a:t>
            </a:r>
            <a:endParaRPr lang="vi-VN" sz="2800" dirty="0"/>
          </a:p>
        </p:txBody>
      </p:sp>
      <p:sp>
        <p:nvSpPr>
          <p:cNvPr id="62" name="TextBox 61">
            <a:extLst>
              <a:ext uri="{FF2B5EF4-FFF2-40B4-BE49-F238E27FC236}">
                <a16:creationId xmlns:a16="http://schemas.microsoft.com/office/drawing/2014/main" id="{6C1BE94C-2B27-476A-9C0D-9A0437DE4EF5}"/>
              </a:ext>
            </a:extLst>
          </p:cNvPr>
          <p:cNvSpPr txBox="1"/>
          <p:nvPr/>
        </p:nvSpPr>
        <p:spPr>
          <a:xfrm>
            <a:off x="1990001" y="937017"/>
            <a:ext cx="9463781" cy="523220"/>
          </a:xfrm>
          <a:prstGeom prst="rect">
            <a:avLst/>
          </a:prstGeom>
          <a:noFill/>
        </p:spPr>
        <p:txBody>
          <a:bodyPr wrap="square">
            <a:spAutoFit/>
          </a:bodyPr>
          <a:lstStyle/>
          <a:p>
            <a:r>
              <a:rPr lang="vi-VN" sz="2800" i="1" dirty="0">
                <a:solidFill>
                  <a:srgbClr val="7030A0"/>
                </a:solidFill>
                <a:latin typeface="Arial" panose="020B0604020202020204" pitchFamily="34" charset="0"/>
                <a:cs typeface="Arial" panose="020B0604020202020204" pitchFamily="34" charset="0"/>
              </a:rPr>
              <a:t>Tính phần trăm khối lượng của Mg, O trong hợp chất MgO</a:t>
            </a:r>
          </a:p>
        </p:txBody>
      </p:sp>
      <p:sp>
        <p:nvSpPr>
          <p:cNvPr id="64" name="TextBox 63">
            <a:extLst>
              <a:ext uri="{FF2B5EF4-FFF2-40B4-BE49-F238E27FC236}">
                <a16:creationId xmlns:a16="http://schemas.microsoft.com/office/drawing/2014/main" id="{BEA81B86-DD86-48A8-8B67-A67D5867FD25}"/>
              </a:ext>
            </a:extLst>
          </p:cNvPr>
          <p:cNvSpPr txBox="1"/>
          <p:nvPr/>
        </p:nvSpPr>
        <p:spPr>
          <a:xfrm>
            <a:off x="3580143" y="3710384"/>
            <a:ext cx="2002032" cy="523220"/>
          </a:xfrm>
          <a:prstGeom prst="rect">
            <a:avLst/>
          </a:prstGeom>
          <a:noFill/>
        </p:spPr>
        <p:txBody>
          <a:bodyPr wrap="square">
            <a:spAutoFit/>
          </a:bodyPr>
          <a:lstStyle/>
          <a:p>
            <a:r>
              <a:rPr lang="vi-VN" sz="2800" b="0" i="0" dirty="0">
                <a:solidFill>
                  <a:schemeClr val="accent4"/>
                </a:solidFill>
                <a:effectLst/>
                <a:latin typeface="Arial" panose="020B0604020202020204" pitchFamily="34" charset="0"/>
                <a:cs typeface="Arial" panose="020B0604020202020204" pitchFamily="34" charset="0"/>
              </a:rPr>
              <a:t>- Bước 1: </a:t>
            </a:r>
            <a:endParaRPr lang="vi-VN" sz="2800" dirty="0">
              <a:solidFill>
                <a:schemeClr val="accent4"/>
              </a:solidFill>
            </a:endParaRPr>
          </a:p>
        </p:txBody>
      </p:sp>
      <p:sp>
        <p:nvSpPr>
          <p:cNvPr id="65" name="TextBox 64">
            <a:extLst>
              <a:ext uri="{FF2B5EF4-FFF2-40B4-BE49-F238E27FC236}">
                <a16:creationId xmlns:a16="http://schemas.microsoft.com/office/drawing/2014/main" id="{B9FB8C89-14FE-4285-8B30-D72DC88A982F}"/>
              </a:ext>
            </a:extLst>
          </p:cNvPr>
          <p:cNvSpPr txBox="1"/>
          <p:nvPr/>
        </p:nvSpPr>
        <p:spPr>
          <a:xfrm>
            <a:off x="1020206" y="2103222"/>
            <a:ext cx="3545241" cy="1200329"/>
          </a:xfrm>
          <a:prstGeom prst="rect">
            <a:avLst/>
          </a:prstGeom>
          <a:noFill/>
        </p:spPr>
        <p:txBody>
          <a:bodyPr wrap="square">
            <a:spAutoFit/>
          </a:bodyPr>
          <a:lstStyle/>
          <a:p>
            <a:pPr lvl="0" algn="ctr"/>
            <a:r>
              <a:rPr lang="vi-VN" sz="2400" dirty="0">
                <a:latin typeface="Arial" panose="020B0604020202020204" pitchFamily="34" charset="0"/>
                <a:cs typeface="Arial" panose="020B0604020202020204" pitchFamily="34" charset="0"/>
              </a:rPr>
              <a:t>Khối lượng của nguyên tử O trong MgO là:</a:t>
            </a:r>
          </a:p>
          <a:p>
            <a:pPr algn="ctr"/>
            <a:r>
              <a:rPr lang="vi-VN" sz="2400" dirty="0">
                <a:latin typeface="Arial" panose="020B0604020202020204" pitchFamily="34" charset="0"/>
                <a:cs typeface="Arial" panose="020B0604020202020204" pitchFamily="34" charset="0"/>
              </a:rPr>
              <a:t>m</a:t>
            </a:r>
            <a:r>
              <a:rPr lang="vi-VN" sz="2400" baseline="-25000" dirty="0">
                <a:latin typeface="Arial" panose="020B0604020202020204" pitchFamily="34" charset="0"/>
                <a:cs typeface="Arial" panose="020B0604020202020204" pitchFamily="34" charset="0"/>
              </a:rPr>
              <a:t>O</a:t>
            </a:r>
            <a:r>
              <a:rPr lang="vi-VN" sz="2400" dirty="0">
                <a:latin typeface="Arial" panose="020B0604020202020204" pitchFamily="34" charset="0"/>
                <a:cs typeface="Arial" panose="020B0604020202020204" pitchFamily="34" charset="0"/>
              </a:rPr>
              <a:t> = 1 x 16 = 16 amu.</a:t>
            </a:r>
          </a:p>
        </p:txBody>
      </p:sp>
      <p:sp>
        <p:nvSpPr>
          <p:cNvPr id="66" name="TextBox 65">
            <a:extLst>
              <a:ext uri="{FF2B5EF4-FFF2-40B4-BE49-F238E27FC236}">
                <a16:creationId xmlns:a16="http://schemas.microsoft.com/office/drawing/2014/main" id="{90378DA3-6F43-4536-8183-F33277A13438}"/>
              </a:ext>
            </a:extLst>
          </p:cNvPr>
          <p:cNvSpPr txBox="1"/>
          <p:nvPr/>
        </p:nvSpPr>
        <p:spPr>
          <a:xfrm>
            <a:off x="4678556" y="2072392"/>
            <a:ext cx="3545241" cy="1200329"/>
          </a:xfrm>
          <a:prstGeom prst="rect">
            <a:avLst/>
          </a:prstGeom>
          <a:noFill/>
        </p:spPr>
        <p:txBody>
          <a:bodyPr wrap="square">
            <a:spAutoFit/>
          </a:bodyPr>
          <a:lstStyle/>
          <a:p>
            <a:pPr lvl="0" algn="ctr"/>
            <a:r>
              <a:rPr lang="vi-VN" sz="2400" dirty="0">
                <a:latin typeface="Arial" panose="020B0604020202020204" pitchFamily="34" charset="0"/>
                <a:cs typeface="Arial" panose="020B0604020202020204" pitchFamily="34" charset="0"/>
              </a:rPr>
              <a:t>Khối lượng của nguyên tử Mg trong MgO là:</a:t>
            </a:r>
          </a:p>
          <a:p>
            <a:pPr algn="ctr"/>
            <a:r>
              <a:rPr lang="vi-VN" sz="2400" dirty="0">
                <a:latin typeface="Arial" panose="020B0604020202020204" pitchFamily="34" charset="0"/>
                <a:cs typeface="Arial" panose="020B0604020202020204" pitchFamily="34" charset="0"/>
              </a:rPr>
              <a:t>m</a:t>
            </a:r>
            <a:r>
              <a:rPr lang="vi-VN" sz="2400" baseline="-25000" dirty="0">
                <a:latin typeface="Arial" panose="020B0604020202020204" pitchFamily="34" charset="0"/>
                <a:cs typeface="Arial" panose="020B0604020202020204" pitchFamily="34" charset="0"/>
              </a:rPr>
              <a:t>Mg</a:t>
            </a:r>
            <a:r>
              <a:rPr lang="vi-VN" sz="2400" dirty="0">
                <a:latin typeface="Arial" panose="020B0604020202020204" pitchFamily="34" charset="0"/>
                <a:cs typeface="Arial" panose="020B0604020202020204" pitchFamily="34" charset="0"/>
              </a:rPr>
              <a:t> = 1 x 24 = 24 amu.</a:t>
            </a:r>
          </a:p>
        </p:txBody>
      </p:sp>
      <p:sp>
        <p:nvSpPr>
          <p:cNvPr id="67" name="TextBox 66">
            <a:extLst>
              <a:ext uri="{FF2B5EF4-FFF2-40B4-BE49-F238E27FC236}">
                <a16:creationId xmlns:a16="http://schemas.microsoft.com/office/drawing/2014/main" id="{71D204A0-D92C-4810-961B-3BFB6A27FB89}"/>
              </a:ext>
            </a:extLst>
          </p:cNvPr>
          <p:cNvSpPr txBox="1"/>
          <p:nvPr/>
        </p:nvSpPr>
        <p:spPr>
          <a:xfrm>
            <a:off x="8676244" y="3668703"/>
            <a:ext cx="2002032" cy="523220"/>
          </a:xfrm>
          <a:prstGeom prst="rect">
            <a:avLst/>
          </a:prstGeom>
          <a:noFill/>
        </p:spPr>
        <p:txBody>
          <a:bodyPr wrap="square">
            <a:spAutoFit/>
          </a:bodyPr>
          <a:lstStyle/>
          <a:p>
            <a:r>
              <a:rPr lang="vi-VN" sz="2800" b="0" i="0" dirty="0">
                <a:solidFill>
                  <a:schemeClr val="accent4"/>
                </a:solidFill>
                <a:effectLst/>
                <a:latin typeface="Arial" panose="020B0604020202020204" pitchFamily="34" charset="0"/>
                <a:cs typeface="Arial" panose="020B0604020202020204" pitchFamily="34" charset="0"/>
              </a:rPr>
              <a:t>- Bước 2: </a:t>
            </a:r>
            <a:endParaRPr lang="vi-VN" sz="2800" dirty="0">
              <a:solidFill>
                <a:schemeClr val="accent4"/>
              </a:solidFill>
            </a:endParaRPr>
          </a:p>
        </p:txBody>
      </p:sp>
      <p:sp>
        <p:nvSpPr>
          <p:cNvPr id="68" name="TextBox 67">
            <a:extLst>
              <a:ext uri="{FF2B5EF4-FFF2-40B4-BE49-F238E27FC236}">
                <a16:creationId xmlns:a16="http://schemas.microsoft.com/office/drawing/2014/main" id="{552CD09F-A829-4FA4-91A5-AAF5831F6CB9}"/>
              </a:ext>
            </a:extLst>
          </p:cNvPr>
          <p:cNvSpPr txBox="1"/>
          <p:nvPr/>
        </p:nvSpPr>
        <p:spPr>
          <a:xfrm>
            <a:off x="8356200" y="1987211"/>
            <a:ext cx="3243614" cy="1200329"/>
          </a:xfrm>
          <a:prstGeom prst="rect">
            <a:avLst/>
          </a:prstGeom>
          <a:noFill/>
        </p:spPr>
        <p:txBody>
          <a:bodyPr wrap="square">
            <a:spAutoFit/>
          </a:bodyPr>
          <a:lstStyle/>
          <a:p>
            <a:pPr algn="ctr"/>
            <a:r>
              <a:rPr lang="vi-VN" sz="2400" dirty="0">
                <a:effectLst/>
                <a:latin typeface="Arial" panose="020B0604020202020204" pitchFamily="34" charset="0"/>
                <a:ea typeface="Courier New" panose="02070309020205020404" pitchFamily="49" charset="0"/>
                <a:cs typeface="Arial" panose="020B0604020202020204" pitchFamily="34" charset="0"/>
              </a:rPr>
              <a:t>Khối lượng phân tử MgO là:	</a:t>
            </a:r>
          </a:p>
          <a:p>
            <a:pPr algn="ctr"/>
            <a:r>
              <a:rPr lang="vi-VN" sz="2400" dirty="0">
                <a:latin typeface="Arial" panose="020B0604020202020204" pitchFamily="34" charset="0"/>
                <a:ea typeface="Courier New" panose="02070309020205020404" pitchFamily="49" charset="0"/>
                <a:cs typeface="Arial" panose="020B0604020202020204" pitchFamily="34" charset="0"/>
              </a:rPr>
              <a:t>1</a:t>
            </a:r>
            <a:r>
              <a:rPr lang="vi-VN" sz="2400" dirty="0">
                <a:effectLst/>
                <a:latin typeface="Arial" panose="020B0604020202020204" pitchFamily="34" charset="0"/>
                <a:ea typeface="Courier New" panose="02070309020205020404" pitchFamily="49" charset="0"/>
                <a:cs typeface="Arial" panose="020B0604020202020204" pitchFamily="34" charset="0"/>
              </a:rPr>
              <a:t>6 + 24 = 40 amu.</a:t>
            </a:r>
            <a:endParaRPr lang="vi-VN" sz="2400" dirty="0">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CCF4DBC0-5343-476B-96EA-0F5453024C6C}"/>
              </a:ext>
            </a:extLst>
          </p:cNvPr>
          <p:cNvSpPr txBox="1"/>
          <p:nvPr/>
        </p:nvSpPr>
        <p:spPr>
          <a:xfrm>
            <a:off x="5208094" y="5923352"/>
            <a:ext cx="2002032" cy="523220"/>
          </a:xfrm>
          <a:prstGeom prst="rect">
            <a:avLst/>
          </a:prstGeom>
          <a:noFill/>
        </p:spPr>
        <p:txBody>
          <a:bodyPr wrap="square">
            <a:spAutoFit/>
          </a:bodyPr>
          <a:lstStyle/>
          <a:p>
            <a:r>
              <a:rPr lang="vi-VN" sz="2800" b="0" i="0" dirty="0">
                <a:solidFill>
                  <a:schemeClr val="accent4"/>
                </a:solidFill>
                <a:effectLst/>
                <a:latin typeface="Arial" panose="020B0604020202020204" pitchFamily="34" charset="0"/>
                <a:cs typeface="Arial" panose="020B0604020202020204" pitchFamily="34" charset="0"/>
              </a:rPr>
              <a:t>- Bước 3: </a:t>
            </a:r>
            <a:endParaRPr lang="vi-VN" sz="2800" dirty="0">
              <a:solidFill>
                <a:schemeClr val="accent4"/>
              </a:solidFill>
            </a:endParaRPr>
          </a:p>
        </p:txBody>
      </p:sp>
      <p:sp>
        <p:nvSpPr>
          <p:cNvPr id="70" name="TextBox 69">
            <a:extLst>
              <a:ext uri="{FF2B5EF4-FFF2-40B4-BE49-F238E27FC236}">
                <a16:creationId xmlns:a16="http://schemas.microsoft.com/office/drawing/2014/main" id="{6B3799A8-A2BC-4FA2-A66A-D4F3CA78BC02}"/>
              </a:ext>
            </a:extLst>
          </p:cNvPr>
          <p:cNvSpPr txBox="1"/>
          <p:nvPr/>
        </p:nvSpPr>
        <p:spPr>
          <a:xfrm>
            <a:off x="680553" y="4204286"/>
            <a:ext cx="4694362" cy="830997"/>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Phần trăm về khối lượng của Mg trong hợp chất MgO là</a:t>
            </a: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0779DF58-0FB3-45C4-9E02-5DCA6E6A37EE}"/>
                  </a:ext>
                </a:extLst>
              </p:cNvPr>
              <p:cNvSpPr txBox="1"/>
              <p:nvPr/>
            </p:nvSpPr>
            <p:spPr>
              <a:xfrm>
                <a:off x="680553" y="5147524"/>
                <a:ext cx="5929273" cy="723596"/>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%Mg = </a:t>
                </a:r>
                <a14:m>
                  <m:oMath xmlns:m="http://schemas.openxmlformats.org/officeDocument/2006/math">
                    <m:f>
                      <m:fPr>
                        <m:ctrlPr>
                          <a:rPr lang="vi-VN" sz="2400" i="1" smtClean="0">
                            <a:latin typeface="Cambria Math" panose="02040503050406030204" pitchFamily="18" charset="0"/>
                            <a:cs typeface="Times New Roman" panose="02020603050405020304" pitchFamily="18" charset="0"/>
                          </a:rPr>
                        </m:ctrlPr>
                      </m:fPr>
                      <m:num>
                        <m:sSub>
                          <m:sSubPr>
                            <m:ctrlPr>
                              <a:rPr lang="vi-VN" sz="2400" i="1" smtClean="0">
                                <a:latin typeface="Cambria Math" panose="02040503050406030204" pitchFamily="18" charset="0"/>
                                <a:cs typeface="Times New Roman" panose="02020603050405020304" pitchFamily="18" charset="0"/>
                              </a:rPr>
                            </m:ctrlPr>
                          </m:sSubPr>
                          <m:e>
                            <m:r>
                              <a:rPr lang="vi-VN" sz="2400" b="0" i="1" smtClean="0">
                                <a:latin typeface="Cambria Math" panose="02040503050406030204" pitchFamily="18" charset="0"/>
                                <a:cs typeface="Times New Roman" panose="02020603050405020304" pitchFamily="18" charset="0"/>
                              </a:rPr>
                              <m:t>𝑀</m:t>
                            </m:r>
                          </m:e>
                          <m:sub>
                            <m:r>
                              <a:rPr lang="vi-VN" sz="2400" b="0" i="1" smtClean="0">
                                <a:latin typeface="Cambria Math" panose="02040503050406030204" pitchFamily="18" charset="0"/>
                                <a:cs typeface="Times New Roman" panose="02020603050405020304" pitchFamily="18" charset="0"/>
                              </a:rPr>
                              <m:t>𝑀𝑔</m:t>
                            </m:r>
                          </m:sub>
                        </m:sSub>
                      </m:num>
                      <m:den>
                        <m:sSub>
                          <m:sSubPr>
                            <m:ctrlPr>
                              <a:rPr lang="vi-VN" sz="2400" b="0" i="1" smtClean="0">
                                <a:latin typeface="Cambria Math" panose="02040503050406030204" pitchFamily="18" charset="0"/>
                                <a:cs typeface="Times New Roman" panose="02020603050405020304" pitchFamily="18" charset="0"/>
                              </a:rPr>
                            </m:ctrlPr>
                          </m:sSubPr>
                          <m:e>
                            <m:r>
                              <a:rPr lang="vi-VN" sz="2400" b="0" i="1" smtClean="0">
                                <a:latin typeface="Cambria Math" panose="02040503050406030204" pitchFamily="18" charset="0"/>
                                <a:cs typeface="Times New Roman" panose="02020603050405020304" pitchFamily="18" charset="0"/>
                              </a:rPr>
                              <m:t>𝑀</m:t>
                            </m:r>
                          </m:e>
                          <m:sub>
                            <m:r>
                              <a:rPr lang="vi-VN" sz="2400" b="0" i="1" smtClean="0">
                                <a:latin typeface="Cambria Math" panose="02040503050406030204" pitchFamily="18" charset="0"/>
                                <a:cs typeface="Times New Roman" panose="02020603050405020304" pitchFamily="18" charset="0"/>
                              </a:rPr>
                              <m:t>𝑀𝑔𝑂</m:t>
                            </m:r>
                          </m:sub>
                        </m:sSub>
                      </m:den>
                    </m:f>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x</m:t>
                    </m:r>
                    <m:r>
                      <a:rPr lang="vi-VN" sz="2400" b="0" i="0" smtClean="0">
                        <a:latin typeface="Cambria Math" panose="02040503050406030204" pitchFamily="18" charset="0"/>
                        <a:cs typeface="Times New Roman" panose="02020603050405020304" pitchFamily="18" charset="0"/>
                      </a:rPr>
                      <m:t> 100%</m:t>
                    </m:r>
                  </m:oMath>
                </a14:m>
                <a:endParaRPr lang="vi-VN" sz="2400" dirty="0">
                  <a:latin typeface="Arial" panose="020B0604020202020204" pitchFamily="34" charset="0"/>
                  <a:cs typeface="Arial" panose="020B0604020202020204" pitchFamily="34" charset="0"/>
                </a:endParaRPr>
              </a:p>
            </p:txBody>
          </p:sp>
        </mc:Choice>
        <mc:Fallback xmlns="">
          <p:sp>
            <p:nvSpPr>
              <p:cNvPr id="71" name="TextBox 70">
                <a:extLst>
                  <a:ext uri="{FF2B5EF4-FFF2-40B4-BE49-F238E27FC236}">
                    <a16:creationId xmlns:a16="http://schemas.microsoft.com/office/drawing/2014/main" id="{0779DF58-0FB3-45C4-9E02-5DCA6E6A37EE}"/>
                  </a:ext>
                </a:extLst>
              </p:cNvPr>
              <p:cNvSpPr txBox="1">
                <a:spLocks noRot="1" noChangeAspect="1" noMove="1" noResize="1" noEditPoints="1" noAdjustHandles="1" noChangeArrowheads="1" noChangeShapeType="1" noTextEdit="1"/>
              </p:cNvSpPr>
              <p:nvPr/>
            </p:nvSpPr>
            <p:spPr>
              <a:xfrm>
                <a:off x="680553" y="5147524"/>
                <a:ext cx="5929273" cy="723596"/>
              </a:xfrm>
              <a:prstGeom prst="rect">
                <a:avLst/>
              </a:prstGeom>
              <a:blipFill>
                <a:blip r:embed="rId2"/>
                <a:stretch>
                  <a:fillRect l="-164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7A169C89-40D3-4F25-AF52-CAEA484E3BC6}"/>
                  </a:ext>
                </a:extLst>
              </p:cNvPr>
              <p:cNvSpPr txBox="1"/>
              <p:nvPr/>
            </p:nvSpPr>
            <p:spPr>
              <a:xfrm>
                <a:off x="4913383" y="5248666"/>
                <a:ext cx="133994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vi-VN" sz="2400" i="1" smtClean="0">
                          <a:latin typeface="Cambria Math" panose="02040503050406030204" pitchFamily="18" charset="0"/>
                          <a:cs typeface="Times New Roman" panose="02020603050405020304" pitchFamily="18" charset="0"/>
                        </a:rPr>
                        <m:t>6</m:t>
                      </m:r>
                      <m:r>
                        <a:rPr lang="vi-VN" sz="2400" b="0" i="1" smtClean="0">
                          <a:latin typeface="Cambria Math" panose="02040503050406030204" pitchFamily="18" charset="0"/>
                          <a:cs typeface="Times New Roman" panose="02020603050405020304" pitchFamily="18" charset="0"/>
                        </a:rPr>
                        <m:t>0 %</m:t>
                      </m:r>
                    </m:oMath>
                  </m:oMathPara>
                </a14:m>
                <a:endParaRPr lang="vi-VN" sz="2400" dirty="0">
                  <a:latin typeface="Arial" panose="020B0604020202020204" pitchFamily="34" charset="0"/>
                  <a:cs typeface="Arial" panose="020B0604020202020204" pitchFamily="34" charset="0"/>
                </a:endParaRPr>
              </a:p>
            </p:txBody>
          </p:sp>
        </mc:Choice>
        <mc:Fallback xmlns="">
          <p:sp>
            <p:nvSpPr>
              <p:cNvPr id="72" name="TextBox 71">
                <a:extLst>
                  <a:ext uri="{FF2B5EF4-FFF2-40B4-BE49-F238E27FC236}">
                    <a16:creationId xmlns:a16="http://schemas.microsoft.com/office/drawing/2014/main" id="{7A169C89-40D3-4F25-AF52-CAEA484E3BC6}"/>
                  </a:ext>
                </a:extLst>
              </p:cNvPr>
              <p:cNvSpPr txBox="1">
                <a:spLocks noRot="1" noChangeAspect="1" noMove="1" noResize="1" noEditPoints="1" noAdjustHandles="1" noChangeArrowheads="1" noChangeShapeType="1" noTextEdit="1"/>
              </p:cNvSpPr>
              <p:nvPr/>
            </p:nvSpPr>
            <p:spPr>
              <a:xfrm>
                <a:off x="4913383" y="5248666"/>
                <a:ext cx="1339941" cy="461665"/>
              </a:xfrm>
              <a:prstGeom prst="rect">
                <a:avLst/>
              </a:prstGeom>
              <a:blipFill>
                <a:blip r:embed="rId3"/>
                <a:stretch>
                  <a:fillRect b="-131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5EB4C121-5B87-4A17-8AC0-DD31A45DE39B}"/>
                  </a:ext>
                </a:extLst>
              </p:cNvPr>
              <p:cNvSpPr txBox="1"/>
              <p:nvPr/>
            </p:nvSpPr>
            <p:spPr>
              <a:xfrm>
                <a:off x="3633847" y="5171017"/>
                <a:ext cx="1835216" cy="616964"/>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 </a:t>
                </a:r>
                <a14:m>
                  <m:oMath xmlns:m="http://schemas.openxmlformats.org/officeDocument/2006/math">
                    <m:f>
                      <m:fPr>
                        <m:ctrlPr>
                          <a:rPr lang="vi-VN" sz="2400" i="1" smtClean="0">
                            <a:latin typeface="Cambria Math" panose="02040503050406030204" pitchFamily="18" charset="0"/>
                            <a:cs typeface="Times New Roman" panose="02020603050405020304" pitchFamily="18" charset="0"/>
                          </a:rPr>
                        </m:ctrlPr>
                      </m:fPr>
                      <m:num>
                        <m:r>
                          <a:rPr lang="vi-VN" sz="2400" b="0" i="1" smtClean="0">
                            <a:latin typeface="Cambria Math" panose="02040503050406030204" pitchFamily="18" charset="0"/>
                            <a:cs typeface="Times New Roman" panose="02020603050405020304" pitchFamily="18" charset="0"/>
                          </a:rPr>
                          <m:t>24</m:t>
                        </m:r>
                      </m:num>
                      <m:den>
                        <m:r>
                          <a:rPr lang="vi-VN" sz="2400" b="0" i="0" smtClean="0">
                            <a:latin typeface="Cambria Math" panose="02040503050406030204" pitchFamily="18" charset="0"/>
                            <a:cs typeface="Times New Roman" panose="02020603050405020304" pitchFamily="18" charset="0"/>
                          </a:rPr>
                          <m:t>4</m:t>
                        </m:r>
                        <m:r>
                          <a:rPr lang="vi-VN" sz="2400" b="0" i="1" smtClean="0">
                            <a:latin typeface="Cambria Math" panose="02040503050406030204" pitchFamily="18" charset="0"/>
                            <a:cs typeface="Times New Roman" panose="02020603050405020304" pitchFamily="18" charset="0"/>
                          </a:rPr>
                          <m:t>0</m:t>
                        </m:r>
                      </m:den>
                    </m:f>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x</m:t>
                    </m:r>
                    <m:r>
                      <a:rPr lang="vi-VN" sz="2400" b="0" i="0" smtClean="0">
                        <a:latin typeface="Cambria Math" panose="02040503050406030204" pitchFamily="18" charset="0"/>
                        <a:cs typeface="Times New Roman" panose="02020603050405020304" pitchFamily="18" charset="0"/>
                      </a:rPr>
                      <m:t> 100</m:t>
                    </m:r>
                  </m:oMath>
                </a14:m>
                <a:endParaRPr lang="vi-VN" sz="2400" dirty="0">
                  <a:latin typeface="Arial" panose="020B0604020202020204" pitchFamily="34" charset="0"/>
                  <a:cs typeface="Arial" panose="020B0604020202020204" pitchFamily="34" charset="0"/>
                </a:endParaRPr>
              </a:p>
            </p:txBody>
          </p:sp>
        </mc:Choice>
        <mc:Fallback xmlns="">
          <p:sp>
            <p:nvSpPr>
              <p:cNvPr id="73" name="TextBox 72">
                <a:extLst>
                  <a:ext uri="{FF2B5EF4-FFF2-40B4-BE49-F238E27FC236}">
                    <a16:creationId xmlns:a16="http://schemas.microsoft.com/office/drawing/2014/main" id="{5EB4C121-5B87-4A17-8AC0-DD31A45DE39B}"/>
                  </a:ext>
                </a:extLst>
              </p:cNvPr>
              <p:cNvSpPr txBox="1">
                <a:spLocks noRot="1" noChangeAspect="1" noMove="1" noResize="1" noEditPoints="1" noAdjustHandles="1" noChangeArrowheads="1" noChangeShapeType="1" noTextEdit="1"/>
              </p:cNvSpPr>
              <p:nvPr/>
            </p:nvSpPr>
            <p:spPr>
              <a:xfrm>
                <a:off x="3633847" y="5171017"/>
                <a:ext cx="1835216" cy="616964"/>
              </a:xfrm>
              <a:prstGeom prst="rect">
                <a:avLst/>
              </a:prstGeom>
              <a:blipFill>
                <a:blip r:embed="rId4"/>
                <a:stretch>
                  <a:fillRect l="-4983" b="-8911"/>
                </a:stretch>
              </a:blipFill>
            </p:spPr>
            <p:txBody>
              <a:bodyPr/>
              <a:lstStyle/>
              <a:p>
                <a:r>
                  <a:rPr lang="vi-VN">
                    <a:noFill/>
                  </a:rPr>
                  <a:t> </a:t>
                </a:r>
              </a:p>
            </p:txBody>
          </p:sp>
        </mc:Fallback>
      </mc:AlternateContent>
      <p:sp>
        <p:nvSpPr>
          <p:cNvPr id="74" name="TextBox 73">
            <a:extLst>
              <a:ext uri="{FF2B5EF4-FFF2-40B4-BE49-F238E27FC236}">
                <a16:creationId xmlns:a16="http://schemas.microsoft.com/office/drawing/2014/main" id="{C5E69D1A-AEC7-4D0C-BA47-D8B71020CBEA}"/>
              </a:ext>
            </a:extLst>
          </p:cNvPr>
          <p:cNvSpPr txBox="1"/>
          <p:nvPr/>
        </p:nvSpPr>
        <p:spPr>
          <a:xfrm>
            <a:off x="6408292" y="4213051"/>
            <a:ext cx="4694362" cy="830997"/>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Phần trăm về khối lượng của O trong hợp chất MgO là</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01BDF545-614D-4220-B221-412E55526D65}"/>
                  </a:ext>
                </a:extLst>
              </p:cNvPr>
              <p:cNvSpPr txBox="1"/>
              <p:nvPr/>
            </p:nvSpPr>
            <p:spPr>
              <a:xfrm>
                <a:off x="6408292" y="5156289"/>
                <a:ext cx="2953291" cy="700448"/>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%O = </a:t>
                </a:r>
                <a14:m>
                  <m:oMath xmlns:m="http://schemas.openxmlformats.org/officeDocument/2006/math">
                    <m:f>
                      <m:fPr>
                        <m:ctrlPr>
                          <a:rPr lang="vi-VN" sz="2400" i="1" smtClean="0">
                            <a:latin typeface="Cambria Math" panose="02040503050406030204" pitchFamily="18" charset="0"/>
                            <a:cs typeface="Times New Roman" panose="02020603050405020304" pitchFamily="18" charset="0"/>
                          </a:rPr>
                        </m:ctrlPr>
                      </m:fPr>
                      <m:num>
                        <m:sSub>
                          <m:sSubPr>
                            <m:ctrlPr>
                              <a:rPr lang="vi-VN" sz="2400" i="1" smtClean="0">
                                <a:latin typeface="Cambria Math" panose="02040503050406030204" pitchFamily="18" charset="0"/>
                                <a:cs typeface="Times New Roman" panose="02020603050405020304" pitchFamily="18" charset="0"/>
                              </a:rPr>
                            </m:ctrlPr>
                          </m:sSubPr>
                          <m:e>
                            <m:r>
                              <a:rPr lang="vi-VN" sz="2400" b="0" i="1" smtClean="0">
                                <a:latin typeface="Cambria Math" panose="02040503050406030204" pitchFamily="18" charset="0"/>
                                <a:cs typeface="Times New Roman" panose="02020603050405020304" pitchFamily="18" charset="0"/>
                              </a:rPr>
                              <m:t>𝑀</m:t>
                            </m:r>
                          </m:e>
                          <m:sub>
                            <m:r>
                              <a:rPr lang="vi-VN" sz="2400" b="0" i="1" smtClean="0">
                                <a:latin typeface="Cambria Math" panose="02040503050406030204" pitchFamily="18" charset="0"/>
                                <a:cs typeface="Times New Roman" panose="02020603050405020304" pitchFamily="18" charset="0"/>
                              </a:rPr>
                              <m:t>𝑂</m:t>
                            </m:r>
                          </m:sub>
                        </m:sSub>
                      </m:num>
                      <m:den>
                        <m:sSub>
                          <m:sSubPr>
                            <m:ctrlPr>
                              <a:rPr lang="vi-VN" sz="2400" b="0" i="1" smtClean="0">
                                <a:latin typeface="Cambria Math" panose="02040503050406030204" pitchFamily="18" charset="0"/>
                                <a:cs typeface="Times New Roman" panose="02020603050405020304" pitchFamily="18" charset="0"/>
                              </a:rPr>
                            </m:ctrlPr>
                          </m:sSubPr>
                          <m:e>
                            <m:r>
                              <a:rPr lang="vi-VN" sz="2400" b="0" i="1" smtClean="0">
                                <a:latin typeface="Cambria Math" panose="02040503050406030204" pitchFamily="18" charset="0"/>
                                <a:cs typeface="Times New Roman" panose="02020603050405020304" pitchFamily="18" charset="0"/>
                              </a:rPr>
                              <m:t>𝑀</m:t>
                            </m:r>
                          </m:e>
                          <m:sub>
                            <m:r>
                              <a:rPr lang="vi-VN" sz="2400" b="0" i="1" smtClean="0">
                                <a:latin typeface="Cambria Math" panose="02040503050406030204" pitchFamily="18" charset="0"/>
                                <a:cs typeface="Times New Roman" panose="02020603050405020304" pitchFamily="18" charset="0"/>
                              </a:rPr>
                              <m:t>𝑀𝑔𝑂</m:t>
                            </m:r>
                          </m:sub>
                        </m:sSub>
                      </m:den>
                    </m:f>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x</m:t>
                    </m:r>
                    <m:r>
                      <a:rPr lang="vi-VN" sz="2400" b="0" i="0" smtClean="0">
                        <a:latin typeface="Cambria Math" panose="02040503050406030204" pitchFamily="18" charset="0"/>
                        <a:cs typeface="Times New Roman" panose="02020603050405020304" pitchFamily="18" charset="0"/>
                      </a:rPr>
                      <m:t> 100%</m:t>
                    </m:r>
                  </m:oMath>
                </a14:m>
                <a:endParaRPr lang="vi-VN" sz="2400" dirty="0">
                  <a:latin typeface="Arial" panose="020B0604020202020204" pitchFamily="34" charset="0"/>
                  <a:cs typeface="Arial" panose="020B0604020202020204" pitchFamily="34" charset="0"/>
                </a:endParaRPr>
              </a:p>
            </p:txBody>
          </p:sp>
        </mc:Choice>
        <mc:Fallback xmlns="">
          <p:sp>
            <p:nvSpPr>
              <p:cNvPr id="75" name="TextBox 74">
                <a:extLst>
                  <a:ext uri="{FF2B5EF4-FFF2-40B4-BE49-F238E27FC236}">
                    <a16:creationId xmlns:a16="http://schemas.microsoft.com/office/drawing/2014/main" id="{01BDF545-614D-4220-B221-412E55526D65}"/>
                  </a:ext>
                </a:extLst>
              </p:cNvPr>
              <p:cNvSpPr txBox="1">
                <a:spLocks noRot="1" noChangeAspect="1" noMove="1" noResize="1" noEditPoints="1" noAdjustHandles="1" noChangeArrowheads="1" noChangeShapeType="1" noTextEdit="1"/>
              </p:cNvSpPr>
              <p:nvPr/>
            </p:nvSpPr>
            <p:spPr>
              <a:xfrm>
                <a:off x="6408292" y="5156289"/>
                <a:ext cx="2953291" cy="700448"/>
              </a:xfrm>
              <a:prstGeom prst="rect">
                <a:avLst/>
              </a:prstGeom>
              <a:blipFill>
                <a:blip r:embed="rId5"/>
                <a:stretch>
                  <a:fillRect l="-309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0AB8CFC7-DC4C-4221-AF4E-09469F461786}"/>
                  </a:ext>
                </a:extLst>
              </p:cNvPr>
              <p:cNvSpPr txBox="1"/>
              <p:nvPr/>
            </p:nvSpPr>
            <p:spPr>
              <a:xfrm>
                <a:off x="10634430" y="5230954"/>
                <a:ext cx="135097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vi-VN" sz="2400" b="0" i="1" smtClean="0">
                          <a:latin typeface="Cambria Math" panose="02040503050406030204" pitchFamily="18" charset="0"/>
                          <a:cs typeface="Times New Roman" panose="02020603050405020304" pitchFamily="18" charset="0"/>
                        </a:rPr>
                        <m:t>40 %</m:t>
                      </m:r>
                    </m:oMath>
                  </m:oMathPara>
                </a14:m>
                <a:endParaRPr lang="vi-VN" sz="2400" dirty="0">
                  <a:latin typeface="Arial" panose="020B0604020202020204" pitchFamily="34" charset="0"/>
                  <a:cs typeface="Arial" panose="020B0604020202020204" pitchFamily="34" charset="0"/>
                </a:endParaRPr>
              </a:p>
            </p:txBody>
          </p:sp>
        </mc:Choice>
        <mc:Fallback xmlns="">
          <p:sp>
            <p:nvSpPr>
              <p:cNvPr id="76" name="TextBox 75">
                <a:extLst>
                  <a:ext uri="{FF2B5EF4-FFF2-40B4-BE49-F238E27FC236}">
                    <a16:creationId xmlns:a16="http://schemas.microsoft.com/office/drawing/2014/main" id="{0AB8CFC7-DC4C-4221-AF4E-09469F461786}"/>
                  </a:ext>
                </a:extLst>
              </p:cNvPr>
              <p:cNvSpPr txBox="1">
                <a:spLocks noRot="1" noChangeAspect="1" noMove="1" noResize="1" noEditPoints="1" noAdjustHandles="1" noChangeArrowheads="1" noChangeShapeType="1" noTextEdit="1"/>
              </p:cNvSpPr>
              <p:nvPr/>
            </p:nvSpPr>
            <p:spPr>
              <a:xfrm>
                <a:off x="10634430" y="5230954"/>
                <a:ext cx="1350970" cy="461665"/>
              </a:xfrm>
              <a:prstGeom prst="rect">
                <a:avLst/>
              </a:prstGeom>
              <a:blipFill>
                <a:blip r:embed="rId6"/>
                <a:stretch>
                  <a:fillRect b="-131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060747E7-C83A-476B-AE39-10683BB509EB}"/>
                  </a:ext>
                </a:extLst>
              </p:cNvPr>
              <p:cNvSpPr txBox="1"/>
              <p:nvPr/>
            </p:nvSpPr>
            <p:spPr>
              <a:xfrm>
                <a:off x="9270091" y="5171787"/>
                <a:ext cx="1835216" cy="616194"/>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 </a:t>
                </a:r>
                <a14:m>
                  <m:oMath xmlns:m="http://schemas.openxmlformats.org/officeDocument/2006/math">
                    <m:f>
                      <m:fPr>
                        <m:ctrlPr>
                          <a:rPr lang="vi-VN" sz="2400" i="1" smtClean="0">
                            <a:latin typeface="Cambria Math" panose="02040503050406030204" pitchFamily="18" charset="0"/>
                            <a:cs typeface="Times New Roman" panose="02020603050405020304" pitchFamily="18" charset="0"/>
                          </a:rPr>
                        </m:ctrlPr>
                      </m:fPr>
                      <m:num>
                        <m:r>
                          <a:rPr lang="vi-VN" sz="2400" b="0" i="1" smtClean="0">
                            <a:latin typeface="Cambria Math" panose="02040503050406030204" pitchFamily="18" charset="0"/>
                            <a:cs typeface="Times New Roman" panose="02020603050405020304" pitchFamily="18" charset="0"/>
                          </a:rPr>
                          <m:t>16</m:t>
                        </m:r>
                      </m:num>
                      <m:den>
                        <m:r>
                          <a:rPr lang="vi-VN" sz="2400" b="0" i="0" smtClean="0">
                            <a:latin typeface="Cambria Math" panose="02040503050406030204" pitchFamily="18" charset="0"/>
                            <a:cs typeface="Times New Roman" panose="02020603050405020304" pitchFamily="18" charset="0"/>
                          </a:rPr>
                          <m:t>4</m:t>
                        </m:r>
                        <m:r>
                          <a:rPr lang="vi-VN" sz="2400" b="0" i="1" smtClean="0">
                            <a:latin typeface="Cambria Math" panose="02040503050406030204" pitchFamily="18" charset="0"/>
                            <a:cs typeface="Times New Roman" panose="02020603050405020304" pitchFamily="18" charset="0"/>
                          </a:rPr>
                          <m:t>0</m:t>
                        </m:r>
                      </m:den>
                    </m:f>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x</m:t>
                    </m:r>
                    <m:r>
                      <a:rPr lang="vi-VN" sz="2400" b="0" i="0" smtClean="0">
                        <a:latin typeface="Cambria Math" panose="02040503050406030204" pitchFamily="18" charset="0"/>
                        <a:cs typeface="Times New Roman" panose="02020603050405020304" pitchFamily="18" charset="0"/>
                      </a:rPr>
                      <m:t> 100</m:t>
                    </m:r>
                  </m:oMath>
                </a14:m>
                <a:endParaRPr lang="vi-VN" sz="2400" dirty="0">
                  <a:latin typeface="Arial" panose="020B0604020202020204" pitchFamily="34" charset="0"/>
                  <a:cs typeface="Arial" panose="020B0604020202020204" pitchFamily="34" charset="0"/>
                </a:endParaRPr>
              </a:p>
            </p:txBody>
          </p:sp>
        </mc:Choice>
        <mc:Fallback xmlns="">
          <p:sp>
            <p:nvSpPr>
              <p:cNvPr id="77" name="TextBox 76">
                <a:extLst>
                  <a:ext uri="{FF2B5EF4-FFF2-40B4-BE49-F238E27FC236}">
                    <a16:creationId xmlns:a16="http://schemas.microsoft.com/office/drawing/2014/main" id="{060747E7-C83A-476B-AE39-10683BB509EB}"/>
                  </a:ext>
                </a:extLst>
              </p:cNvPr>
              <p:cNvSpPr txBox="1">
                <a:spLocks noRot="1" noChangeAspect="1" noMove="1" noResize="1" noEditPoints="1" noAdjustHandles="1" noChangeArrowheads="1" noChangeShapeType="1" noTextEdit="1"/>
              </p:cNvSpPr>
              <p:nvPr/>
            </p:nvSpPr>
            <p:spPr>
              <a:xfrm>
                <a:off x="9270091" y="5171787"/>
                <a:ext cx="1835216" cy="616194"/>
              </a:xfrm>
              <a:prstGeom prst="rect">
                <a:avLst/>
              </a:prstGeom>
              <a:blipFill>
                <a:blip r:embed="rId7"/>
                <a:stretch>
                  <a:fillRect l="-5316" b="-8911"/>
                </a:stretch>
              </a:blipFill>
            </p:spPr>
            <p:txBody>
              <a:bodyPr/>
              <a:lstStyle/>
              <a:p>
                <a:r>
                  <a:rPr lang="vi-VN">
                    <a:noFill/>
                  </a:rPr>
                  <a:t> </a:t>
                </a:r>
              </a:p>
            </p:txBody>
          </p:sp>
        </mc:Fallback>
      </mc:AlternateContent>
    </p:spTree>
    <p:extLst>
      <p:ext uri="{BB962C8B-B14F-4D97-AF65-F5344CB8AC3E}">
        <p14:creationId xmlns:p14="http://schemas.microsoft.com/office/powerpoint/2010/main" val="3724533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barn(inVertical)">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arn(inVertical)">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barn(inVertical)">
                                      <p:cBhvr>
                                        <p:cTn id="22" dur="5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barn(inVertical)">
                                      <p:cBhvr>
                                        <p:cTn id="27" dur="500"/>
                                        <p:tgtEl>
                                          <p:spTgt spid="6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barn(inVertical)">
                                      <p:cBhvr>
                                        <p:cTn id="32" dur="5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barn(inVertical)">
                                      <p:cBhvr>
                                        <p:cTn id="37" dur="500"/>
                                        <p:tgtEl>
                                          <p:spTgt spid="7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barn(inVertical)">
                                      <p:cBhvr>
                                        <p:cTn id="47" dur="500"/>
                                        <p:tgtEl>
                                          <p:spTgt spid="7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barn(inVertical)">
                                      <p:cBhvr>
                                        <p:cTn id="52" dur="500"/>
                                        <p:tgtEl>
                                          <p:spTgt spid="7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barn(inVertical)">
                                      <p:cBhvr>
                                        <p:cTn id="57" dur="500"/>
                                        <p:tgtEl>
                                          <p:spTgt spid="7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barn(inVertical)">
                                      <p:cBhvr>
                                        <p:cTn id="62" dur="500"/>
                                        <p:tgtEl>
                                          <p:spTgt spid="75"/>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barn(inVertical)">
                                      <p:cBhvr>
                                        <p:cTn id="7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492556-A3F6-4345-9F8E-9985393A971C}"/>
              </a:ext>
            </a:extLst>
          </p:cNvPr>
          <p:cNvSpPr txBox="1"/>
          <p:nvPr/>
        </p:nvSpPr>
        <p:spPr>
          <a:xfrm>
            <a:off x="3643533" y="1659285"/>
            <a:ext cx="7863840" cy="3539430"/>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p>
            <a:pPr algn="just"/>
            <a:r>
              <a:rPr lang="vi-VN" sz="3200" dirty="0">
                <a:solidFill>
                  <a:schemeClr val="tx1"/>
                </a:solidFill>
                <a:latin typeface="Arial" panose="020B0604020202020204" pitchFamily="34" charset="0"/>
                <a:cs typeface="Arial" panose="020B0604020202020204" pitchFamily="34" charset="0"/>
              </a:rPr>
              <a:t> Có ý kiến cho rằng: Trong nước, số nguyên tử H gấp 2 lần số nguyên tử O nên phần trăm khối lượng của H trong nước gấp 2 lần phần trăm khối lượng O. Theo em, ý kiến trên có đúng không? Hãy tính phần trăm khối lượng của H, O trong nước để chứng minh</a:t>
            </a:r>
          </a:p>
        </p:txBody>
      </p:sp>
      <p:pic>
        <p:nvPicPr>
          <p:cNvPr id="9" name="图片 4">
            <a:extLst>
              <a:ext uri="{FF2B5EF4-FFF2-40B4-BE49-F238E27FC236}">
                <a16:creationId xmlns:a16="http://schemas.microsoft.com/office/drawing/2014/main" id="{51712635-7706-4B4D-A2CC-E20785CFAB2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572" y="1920851"/>
            <a:ext cx="2897945" cy="2550554"/>
          </a:xfrm>
          <a:prstGeom prst="rect">
            <a:avLst/>
          </a:prstGeom>
        </p:spPr>
      </p:pic>
    </p:spTree>
    <p:extLst>
      <p:ext uri="{BB962C8B-B14F-4D97-AF65-F5344CB8AC3E}">
        <p14:creationId xmlns:p14="http://schemas.microsoft.com/office/powerpoint/2010/main" val="3483934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86BF353-3324-2421-4788-0ABA5F4979B8}"/>
              </a:ext>
            </a:extLst>
          </p:cNvPr>
          <p:cNvSpPr/>
          <p:nvPr/>
        </p:nvSpPr>
        <p:spPr>
          <a:xfrm>
            <a:off x="1616694" y="2553076"/>
            <a:ext cx="2092751" cy="213988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5" name="Oval 4">
            <a:extLst>
              <a:ext uri="{FF2B5EF4-FFF2-40B4-BE49-F238E27FC236}">
                <a16:creationId xmlns:a16="http://schemas.microsoft.com/office/drawing/2014/main" id="{73BC7BAA-B28B-FA29-9903-A52D70E154DD}"/>
              </a:ext>
            </a:extLst>
          </p:cNvPr>
          <p:cNvSpPr/>
          <p:nvPr/>
        </p:nvSpPr>
        <p:spPr>
          <a:xfrm>
            <a:off x="5279793" y="3351228"/>
            <a:ext cx="1649691" cy="157427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a:t>
            </a:r>
          </a:p>
        </p:txBody>
      </p:sp>
      <p:sp>
        <p:nvSpPr>
          <p:cNvPr id="6" name="Oval 5">
            <a:extLst>
              <a:ext uri="{FF2B5EF4-FFF2-40B4-BE49-F238E27FC236}">
                <a16:creationId xmlns:a16="http://schemas.microsoft.com/office/drawing/2014/main" id="{331F9C61-7C29-A3C3-57AF-21BCC5E4CAC7}"/>
              </a:ext>
            </a:extLst>
          </p:cNvPr>
          <p:cNvSpPr/>
          <p:nvPr/>
        </p:nvSpPr>
        <p:spPr>
          <a:xfrm>
            <a:off x="4987564" y="1545981"/>
            <a:ext cx="1253765" cy="118777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a:t>
            </a:r>
          </a:p>
        </p:txBody>
      </p:sp>
      <p:sp>
        <p:nvSpPr>
          <p:cNvPr id="7" name="Oval 6">
            <a:extLst>
              <a:ext uri="{FF2B5EF4-FFF2-40B4-BE49-F238E27FC236}">
                <a16:creationId xmlns:a16="http://schemas.microsoft.com/office/drawing/2014/main" id="{A5EB242E-1C7D-DAB4-27CB-6F0A1831BC6D}"/>
              </a:ext>
            </a:extLst>
          </p:cNvPr>
          <p:cNvSpPr/>
          <p:nvPr/>
        </p:nvSpPr>
        <p:spPr>
          <a:xfrm>
            <a:off x="6088081" y="1795792"/>
            <a:ext cx="707011" cy="6881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4" name="Oval 13">
            <a:extLst>
              <a:ext uri="{FF2B5EF4-FFF2-40B4-BE49-F238E27FC236}">
                <a16:creationId xmlns:a16="http://schemas.microsoft.com/office/drawing/2014/main" id="{701B4580-C4BD-CB62-C0C4-F0AC5C5C9220}"/>
              </a:ext>
            </a:extLst>
          </p:cNvPr>
          <p:cNvSpPr/>
          <p:nvPr/>
        </p:nvSpPr>
        <p:spPr>
          <a:xfrm>
            <a:off x="1088797" y="3351228"/>
            <a:ext cx="707011" cy="6881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5" name="Oval 14">
            <a:extLst>
              <a:ext uri="{FF2B5EF4-FFF2-40B4-BE49-F238E27FC236}">
                <a16:creationId xmlns:a16="http://schemas.microsoft.com/office/drawing/2014/main" id="{2149F048-E5C6-C034-AC89-8A69DC478CEC}"/>
              </a:ext>
            </a:extLst>
          </p:cNvPr>
          <p:cNvSpPr/>
          <p:nvPr/>
        </p:nvSpPr>
        <p:spPr>
          <a:xfrm>
            <a:off x="3530331" y="3450209"/>
            <a:ext cx="707011" cy="6881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6" name="Oval 15">
            <a:extLst>
              <a:ext uri="{FF2B5EF4-FFF2-40B4-BE49-F238E27FC236}">
                <a16:creationId xmlns:a16="http://schemas.microsoft.com/office/drawing/2014/main" id="{503F5C42-5166-B7F4-D94A-C72DFBEEB7C1}"/>
              </a:ext>
            </a:extLst>
          </p:cNvPr>
          <p:cNvSpPr/>
          <p:nvPr/>
        </p:nvSpPr>
        <p:spPr>
          <a:xfrm>
            <a:off x="2309562" y="2139870"/>
            <a:ext cx="707011" cy="6881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7" name="Oval 16">
            <a:extLst>
              <a:ext uri="{FF2B5EF4-FFF2-40B4-BE49-F238E27FC236}">
                <a16:creationId xmlns:a16="http://schemas.microsoft.com/office/drawing/2014/main" id="{70C43EB9-3399-FCC6-1ED0-9035A5772992}"/>
              </a:ext>
            </a:extLst>
          </p:cNvPr>
          <p:cNvSpPr/>
          <p:nvPr/>
        </p:nvSpPr>
        <p:spPr>
          <a:xfrm>
            <a:off x="6594830" y="3768374"/>
            <a:ext cx="707011" cy="6881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8" name="Oval 17">
            <a:extLst>
              <a:ext uri="{FF2B5EF4-FFF2-40B4-BE49-F238E27FC236}">
                <a16:creationId xmlns:a16="http://schemas.microsoft.com/office/drawing/2014/main" id="{0E46BFD4-EC98-6FC7-4E42-3DD544E7233A}"/>
              </a:ext>
            </a:extLst>
          </p:cNvPr>
          <p:cNvSpPr/>
          <p:nvPr/>
        </p:nvSpPr>
        <p:spPr>
          <a:xfrm>
            <a:off x="4907436" y="3768374"/>
            <a:ext cx="707011" cy="6881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19" name="Oval 18">
            <a:extLst>
              <a:ext uri="{FF2B5EF4-FFF2-40B4-BE49-F238E27FC236}">
                <a16:creationId xmlns:a16="http://schemas.microsoft.com/office/drawing/2014/main" id="{DCB56FD9-9EF3-1790-099D-CCB55F8A0E23}"/>
              </a:ext>
            </a:extLst>
          </p:cNvPr>
          <p:cNvSpPr/>
          <p:nvPr/>
        </p:nvSpPr>
        <p:spPr>
          <a:xfrm>
            <a:off x="2309563" y="4348881"/>
            <a:ext cx="707011" cy="68815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2" name="TextBox 1">
            <a:extLst>
              <a:ext uri="{FF2B5EF4-FFF2-40B4-BE49-F238E27FC236}">
                <a16:creationId xmlns:a16="http://schemas.microsoft.com/office/drawing/2014/main" id="{2F5818EB-3C1D-8C27-112E-5F77E8A484AF}"/>
              </a:ext>
            </a:extLst>
          </p:cNvPr>
          <p:cNvSpPr txBox="1"/>
          <p:nvPr/>
        </p:nvSpPr>
        <p:spPr>
          <a:xfrm>
            <a:off x="990706" y="196387"/>
            <a:ext cx="10901760" cy="1200329"/>
          </a:xfrm>
          <a:prstGeom prst="rect">
            <a:avLst/>
          </a:prstGeom>
          <a:noFill/>
        </p:spPr>
        <p:txBody>
          <a:bodyPr wrap="square">
            <a:spAutoFit/>
          </a:bodyPr>
          <a:lstStyle/>
          <a:p>
            <a:pPr algn="just" latinLnBrk="0"/>
            <a:r>
              <a:rPr lang="vi-VN" sz="2400" b="0" i="1" dirty="0">
                <a:effectLst/>
                <a:latin typeface="Arial" panose="020B0604020202020204" pitchFamily="34" charset="0"/>
                <a:cs typeface="Arial" panose="020B0604020202020204" pitchFamily="34" charset="0"/>
              </a:rPr>
              <a:t>Cho cá</a:t>
            </a:r>
            <a:r>
              <a:rPr lang="en-US" sz="2400" b="0" i="1" dirty="0">
                <a:effectLst/>
                <a:latin typeface="Arial" panose="020B0604020202020204" pitchFamily="34" charset="0"/>
                <a:cs typeface="Arial" panose="020B0604020202020204" pitchFamily="34" charset="0"/>
              </a:rPr>
              <a:t>c </a:t>
            </a:r>
            <a:r>
              <a:rPr lang="en-US" sz="2400" b="0" i="1" dirty="0" err="1">
                <a:effectLst/>
                <a:latin typeface="Arial" panose="020B0604020202020204" pitchFamily="34" charset="0"/>
                <a:cs typeface="Arial" panose="020B0604020202020204" pitchFamily="34" charset="0"/>
              </a:rPr>
              <a:t>thẻ</a:t>
            </a:r>
            <a:r>
              <a:rPr lang="en-US" sz="2400" b="0" i="1" dirty="0">
                <a:effectLst/>
                <a:latin typeface="Arial" panose="020B0604020202020204" pitchFamily="34" charset="0"/>
                <a:cs typeface="Arial" panose="020B0604020202020204" pitchFamily="34" charset="0"/>
              </a:rPr>
              <a:t> </a:t>
            </a:r>
            <a:r>
              <a:rPr lang="en-US" sz="2400" b="0" i="1" dirty="0" err="1">
                <a:effectLst/>
                <a:latin typeface="Arial" panose="020B0604020202020204" pitchFamily="34" charset="0"/>
                <a:cs typeface="Arial" panose="020B0604020202020204" pitchFamily="34" charset="0"/>
              </a:rPr>
              <a:t>từ</a:t>
            </a:r>
            <a:r>
              <a:rPr lang="vi-VN" sz="2400" b="0" i="1" dirty="0">
                <a:effectLst/>
                <a:latin typeface="Arial" panose="020B0604020202020204" pitchFamily="34" charset="0"/>
                <a:cs typeface="Arial" panose="020B0604020202020204" pitchFamily="34" charset="0"/>
              </a:rPr>
              <a:t> ghi kí hiệu hóa học của các nguyên tố C, O, Cl, H như hình dưới đây. Mỗi miếng bìa tượng trưng cho một nguyên tử. Hãy ghép các </a:t>
            </a:r>
            <a:r>
              <a:rPr lang="en-US" sz="2400" i="1" dirty="0" err="1">
                <a:latin typeface="Arial" panose="020B0604020202020204" pitchFamily="34" charset="0"/>
                <a:cs typeface="Arial" panose="020B0604020202020204" pitchFamily="34" charset="0"/>
              </a:rPr>
              <a:t>thẻ</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từ</a:t>
            </a:r>
            <a:r>
              <a:rPr lang="en-US" sz="2400" i="1" dirty="0">
                <a:latin typeface="Arial" panose="020B0604020202020204" pitchFamily="34" charset="0"/>
                <a:cs typeface="Arial" panose="020B0604020202020204" pitchFamily="34" charset="0"/>
              </a:rPr>
              <a:t> </a:t>
            </a:r>
            <a:r>
              <a:rPr lang="vi-VN" sz="2400" b="0" i="1" dirty="0">
                <a:effectLst/>
                <a:latin typeface="Arial" panose="020B0604020202020204" pitchFamily="34" charset="0"/>
                <a:cs typeface="Arial" panose="020B0604020202020204" pitchFamily="34" charset="0"/>
              </a:rPr>
              <a:t> H với các </a:t>
            </a:r>
            <a:r>
              <a:rPr lang="en-US" sz="2400" i="1" dirty="0" err="1">
                <a:latin typeface="Arial" panose="020B0604020202020204" pitchFamily="34" charset="0"/>
                <a:cs typeface="Arial" panose="020B0604020202020204" pitchFamily="34" charset="0"/>
              </a:rPr>
              <a:t>thẻ</a:t>
            </a:r>
            <a:r>
              <a:rPr lang="en-US" sz="2400" i="1" dirty="0">
                <a:latin typeface="Arial" panose="020B0604020202020204" pitchFamily="34" charset="0"/>
                <a:cs typeface="Arial" panose="020B0604020202020204" pitchFamily="34" charset="0"/>
              </a:rPr>
              <a:t> </a:t>
            </a:r>
            <a:r>
              <a:rPr lang="en-US" sz="2400" i="1" dirty="0" err="1">
                <a:latin typeface="Arial" panose="020B0604020202020204" pitchFamily="34" charset="0"/>
                <a:cs typeface="Arial" panose="020B0604020202020204" pitchFamily="34" charset="0"/>
              </a:rPr>
              <a:t>từ</a:t>
            </a:r>
            <a:r>
              <a:rPr lang="vi-VN" sz="2400" b="0" i="1" dirty="0">
                <a:effectLst/>
                <a:latin typeface="Arial" panose="020B0604020202020204" pitchFamily="34" charset="0"/>
                <a:cs typeface="Arial" panose="020B0604020202020204" pitchFamily="34" charset="0"/>
              </a:rPr>
              <a:t> khác sao cho phù hợp.</a:t>
            </a:r>
          </a:p>
        </p:txBody>
      </p:sp>
      <p:sp>
        <p:nvSpPr>
          <p:cNvPr id="3" name="TextBox 2">
            <a:extLst>
              <a:ext uri="{FF2B5EF4-FFF2-40B4-BE49-F238E27FC236}">
                <a16:creationId xmlns:a16="http://schemas.microsoft.com/office/drawing/2014/main" id="{7BA227B8-C8ED-DD9C-D22B-FDC0488DF45D}"/>
              </a:ext>
            </a:extLst>
          </p:cNvPr>
          <p:cNvSpPr txBox="1"/>
          <p:nvPr/>
        </p:nvSpPr>
        <p:spPr>
          <a:xfrm>
            <a:off x="875896" y="5401555"/>
            <a:ext cx="10440208" cy="1200329"/>
          </a:xfrm>
          <a:prstGeom prst="rect">
            <a:avLst/>
          </a:prstGeom>
          <a:noFill/>
        </p:spPr>
        <p:txBody>
          <a:bodyPr wrap="square">
            <a:spAutoFit/>
          </a:bodyPr>
          <a:lstStyle/>
          <a:p>
            <a:pPr algn="just" latinLnBrk="0"/>
            <a:r>
              <a:rPr lang="vi-VN" sz="2400" b="0" i="1" dirty="0">
                <a:effectLst/>
                <a:latin typeface="Arial" panose="020B0604020202020204" pitchFamily="34" charset="0"/>
                <a:cs typeface="Arial" panose="020B0604020202020204" pitchFamily="34" charset="0"/>
              </a:rPr>
              <a:t>Hãy cho biết mỗi nguyên tử C, O, Cl ghép được với tối đa bao nhiêu nguyên tử H. Dùng kí hiệu hóa học và các chữ số để mô tả trong những miếng ghép thu được có bao nhiêu nguyên tử của mỗi nguyên tố</a:t>
            </a:r>
          </a:p>
        </p:txBody>
      </p:sp>
    </p:spTree>
    <p:extLst>
      <p:ext uri="{BB962C8B-B14F-4D97-AF65-F5344CB8AC3E}">
        <p14:creationId xmlns:p14="http://schemas.microsoft.com/office/powerpoint/2010/main" val="63834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E725D-1E44-477F-AEF5-FBBFFACB2671}"/>
              </a:ext>
            </a:extLst>
          </p:cNvPr>
          <p:cNvSpPr txBox="1"/>
          <p:nvPr/>
        </p:nvSpPr>
        <p:spPr>
          <a:xfrm>
            <a:off x="4884039" y="40064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17" name="TextBox 16">
            <a:extLst>
              <a:ext uri="{FF2B5EF4-FFF2-40B4-BE49-F238E27FC236}">
                <a16:creationId xmlns:a16="http://schemas.microsoft.com/office/drawing/2014/main" id="{F31BD57A-DCD9-4FC1-9CEE-9AD8628B2A62}"/>
              </a:ext>
            </a:extLst>
          </p:cNvPr>
          <p:cNvSpPr txBox="1"/>
          <p:nvPr/>
        </p:nvSpPr>
        <p:spPr>
          <a:xfrm>
            <a:off x="914196" y="1334640"/>
            <a:ext cx="9102001" cy="2246769"/>
          </a:xfrm>
          <a:prstGeom prst="rect">
            <a:avLst/>
          </a:prstGeom>
          <a:noFill/>
        </p:spPr>
        <p:txBody>
          <a:bodyPr wrap="square">
            <a:spAutoFit/>
          </a:bodyPr>
          <a:lstStyle/>
          <a:p>
            <a:r>
              <a:rPr lang="vi-VN" sz="2800" dirty="0">
                <a:latin typeface="Arial" panose="020B0604020202020204" pitchFamily="34" charset="0"/>
                <a:cs typeface="Arial" panose="020B0604020202020204" pitchFamily="34" charset="0"/>
              </a:rPr>
              <a:t>- Khối lượng của nguyên tố O trong nước là:</a:t>
            </a:r>
          </a:p>
          <a:p>
            <a:r>
              <a:rPr lang="vi-VN" sz="2800" dirty="0">
                <a:latin typeface="Arial" panose="020B0604020202020204" pitchFamily="34" charset="0"/>
                <a:cs typeface="Arial" panose="020B0604020202020204" pitchFamily="34" charset="0"/>
              </a:rPr>
              <a:t>m</a:t>
            </a:r>
            <a:r>
              <a:rPr lang="vi-VN" sz="2800" baseline="-25000" dirty="0">
                <a:latin typeface="Arial" panose="020B0604020202020204" pitchFamily="34" charset="0"/>
                <a:cs typeface="Arial" panose="020B0604020202020204" pitchFamily="34" charset="0"/>
              </a:rPr>
              <a:t>O</a:t>
            </a:r>
            <a:r>
              <a:rPr lang="vi-VN" sz="2800" dirty="0">
                <a:latin typeface="Arial" panose="020B0604020202020204" pitchFamily="34" charset="0"/>
                <a:cs typeface="Arial" panose="020B0604020202020204" pitchFamily="34" charset="0"/>
              </a:rPr>
              <a:t> = 1 x 16 = 16 amu</a:t>
            </a:r>
          </a:p>
          <a:p>
            <a:r>
              <a:rPr lang="vi-VN" sz="2800" dirty="0">
                <a:latin typeface="Arial" panose="020B0604020202020204" pitchFamily="34" charset="0"/>
                <a:cs typeface="Arial" panose="020B0604020202020204" pitchFamily="34" charset="0"/>
              </a:rPr>
              <a:t>- Khối lượng của nguyên tố H trong nước là:</a:t>
            </a:r>
          </a:p>
          <a:p>
            <a:r>
              <a:rPr lang="vi-VN" sz="2800" dirty="0">
                <a:latin typeface="Arial" panose="020B0604020202020204" pitchFamily="34" charset="0"/>
                <a:cs typeface="Arial" panose="020B0604020202020204" pitchFamily="34" charset="0"/>
              </a:rPr>
              <a:t>m</a:t>
            </a:r>
            <a:r>
              <a:rPr lang="vi-VN" sz="2800" baseline="-25000" dirty="0">
                <a:latin typeface="Arial" panose="020B0604020202020204" pitchFamily="34" charset="0"/>
                <a:cs typeface="Arial" panose="020B0604020202020204" pitchFamily="34" charset="0"/>
              </a:rPr>
              <a:t>H</a:t>
            </a:r>
            <a:r>
              <a:rPr lang="vi-VN" sz="2800" dirty="0">
                <a:latin typeface="Arial" panose="020B0604020202020204" pitchFamily="34" charset="0"/>
                <a:cs typeface="Arial" panose="020B0604020202020204" pitchFamily="34" charset="0"/>
              </a:rPr>
              <a:t> = 2 x 1 = 2 amu</a:t>
            </a:r>
          </a:p>
          <a:p>
            <a:r>
              <a:rPr lang="vi-VN" sz="2800" dirty="0">
                <a:latin typeface="Arial" panose="020B0604020202020204" pitchFamily="34" charset="0"/>
                <a:cs typeface="Arial" panose="020B0604020202020204" pitchFamily="34" charset="0"/>
              </a:rPr>
              <a:t>-  Khối lượng phân tử nước là: M</a:t>
            </a:r>
            <a:r>
              <a:rPr lang="vi-VN" sz="2800" baseline="-25000" dirty="0">
                <a:latin typeface="Arial" panose="020B0604020202020204" pitchFamily="34" charset="0"/>
                <a:cs typeface="Arial" panose="020B0604020202020204" pitchFamily="34" charset="0"/>
              </a:rPr>
              <a:t>nước</a:t>
            </a:r>
            <a:r>
              <a:rPr lang="vi-VN" sz="2800" dirty="0">
                <a:latin typeface="Arial" panose="020B0604020202020204" pitchFamily="34" charset="0"/>
                <a:cs typeface="Arial" panose="020B0604020202020204" pitchFamily="34" charset="0"/>
              </a:rPr>
              <a:t> = 16 + 2 = 18 amu</a:t>
            </a:r>
          </a:p>
        </p:txBody>
      </p:sp>
      <p:sp>
        <p:nvSpPr>
          <p:cNvPr id="21" name="TextBox 20">
            <a:extLst>
              <a:ext uri="{FF2B5EF4-FFF2-40B4-BE49-F238E27FC236}">
                <a16:creationId xmlns:a16="http://schemas.microsoft.com/office/drawing/2014/main" id="{A6383B5A-7D58-4C12-84A2-AF5E9144284E}"/>
              </a:ext>
            </a:extLst>
          </p:cNvPr>
          <p:cNvSpPr txBox="1"/>
          <p:nvPr/>
        </p:nvSpPr>
        <p:spPr>
          <a:xfrm>
            <a:off x="886265" y="5400662"/>
            <a:ext cx="10817850" cy="954107"/>
          </a:xfrm>
          <a:prstGeom prst="rect">
            <a:avLst/>
          </a:prstGeom>
          <a:noFill/>
        </p:spPr>
        <p:txBody>
          <a:bodyPr wrap="square">
            <a:spAutoFit/>
          </a:bodyPr>
          <a:lstStyle/>
          <a:p>
            <a:r>
              <a:rPr lang="vi-VN" sz="2800" dirty="0">
                <a:latin typeface="Arial" panose="020B0604020202020204" pitchFamily="34" charset="0"/>
                <a:cs typeface="Arial" panose="020B0604020202020204" pitchFamily="34" charset="0"/>
              </a:rPr>
              <a:t>- Vậy </a:t>
            </a:r>
            <a:r>
              <a:rPr lang="vi-VN" sz="2800" dirty="0">
                <a:solidFill>
                  <a:srgbClr val="333333"/>
                </a:solidFill>
                <a:latin typeface="Arial" panose="020B0604020202020204" pitchFamily="34" charset="0"/>
                <a:cs typeface="Arial" panose="020B0604020202020204" pitchFamily="34" charset="0"/>
              </a:rPr>
              <a:t>Phần trăm khối lượng của H trong nước gấp 2 lần phần trăm khối lượng O là sai</a:t>
            </a:r>
            <a:endParaRPr lang="vi-VN" sz="28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1C9B660-F63D-463E-A059-860990C8E5BB}"/>
                  </a:ext>
                </a:extLst>
              </p:cNvPr>
              <p:cNvSpPr txBox="1"/>
              <p:nvPr/>
            </p:nvSpPr>
            <p:spPr>
              <a:xfrm>
                <a:off x="886265" y="3684484"/>
                <a:ext cx="5929273" cy="675185"/>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%O = </a:t>
                </a:r>
                <a14:m>
                  <m:oMath xmlns:m="http://schemas.openxmlformats.org/officeDocument/2006/math">
                    <m:f>
                      <m:fPr>
                        <m:ctrlPr>
                          <a:rPr lang="vi-VN" sz="2400" i="1" smtClean="0">
                            <a:latin typeface="Cambria Math" panose="02040503050406030204" pitchFamily="18" charset="0"/>
                            <a:cs typeface="Times New Roman" panose="02020603050405020304" pitchFamily="18" charset="0"/>
                          </a:rPr>
                        </m:ctrlPr>
                      </m:fPr>
                      <m:num>
                        <m:sSub>
                          <m:sSubPr>
                            <m:ctrlPr>
                              <a:rPr lang="vi-VN" sz="2400" i="1" smtClean="0">
                                <a:latin typeface="Cambria Math" panose="02040503050406030204" pitchFamily="18" charset="0"/>
                                <a:cs typeface="Times New Roman" panose="02020603050405020304" pitchFamily="18" charset="0"/>
                              </a:rPr>
                            </m:ctrlPr>
                          </m:sSubPr>
                          <m:e>
                            <m:r>
                              <a:rPr lang="vi-VN" sz="2400" b="0" i="1" smtClean="0">
                                <a:latin typeface="Cambria Math" panose="02040503050406030204" pitchFamily="18" charset="0"/>
                                <a:cs typeface="Times New Roman" panose="02020603050405020304" pitchFamily="18" charset="0"/>
                              </a:rPr>
                              <m:t>𝑀</m:t>
                            </m:r>
                          </m:e>
                          <m:sub>
                            <m:r>
                              <a:rPr lang="vi-VN" sz="2400" b="0" i="1" smtClean="0">
                                <a:latin typeface="Cambria Math" panose="02040503050406030204" pitchFamily="18" charset="0"/>
                                <a:cs typeface="Times New Roman" panose="02020603050405020304" pitchFamily="18" charset="0"/>
                              </a:rPr>
                              <m:t>𝑂</m:t>
                            </m:r>
                          </m:sub>
                        </m:sSub>
                      </m:num>
                      <m:den>
                        <m:sSub>
                          <m:sSubPr>
                            <m:ctrlPr>
                              <a:rPr lang="vi-VN" sz="2400" b="0" i="1" smtClean="0">
                                <a:latin typeface="Cambria Math" panose="02040503050406030204" pitchFamily="18" charset="0"/>
                                <a:cs typeface="Times New Roman" panose="02020603050405020304" pitchFamily="18" charset="0"/>
                              </a:rPr>
                            </m:ctrlPr>
                          </m:sSubPr>
                          <m:e>
                            <m:r>
                              <a:rPr lang="vi-VN" sz="2400" b="0" i="1" smtClean="0">
                                <a:latin typeface="Cambria Math" panose="02040503050406030204" pitchFamily="18" charset="0"/>
                                <a:cs typeface="Times New Roman" panose="02020603050405020304" pitchFamily="18" charset="0"/>
                              </a:rPr>
                              <m:t>𝑀</m:t>
                            </m:r>
                          </m:e>
                          <m:sub>
                            <m:r>
                              <a:rPr lang="vi-VN" sz="2400" b="0" i="1" smtClean="0">
                                <a:latin typeface="Cambria Math" panose="02040503050406030204" pitchFamily="18" charset="0"/>
                                <a:cs typeface="Times New Roman" panose="02020603050405020304" pitchFamily="18" charset="0"/>
                              </a:rPr>
                              <m:t>𝑛</m:t>
                            </m:r>
                            <m:r>
                              <a:rPr lang="vi-VN" sz="2400" b="0" i="1" smtClean="0">
                                <a:latin typeface="Cambria Math" panose="02040503050406030204" pitchFamily="18" charset="0"/>
                                <a:cs typeface="Times New Roman" panose="02020603050405020304" pitchFamily="18" charset="0"/>
                              </a:rPr>
                              <m:t>ướ</m:t>
                            </m:r>
                            <m:r>
                              <a:rPr lang="vi-VN" sz="2400" b="0" i="1" smtClean="0">
                                <a:latin typeface="Cambria Math" panose="02040503050406030204" pitchFamily="18" charset="0"/>
                                <a:cs typeface="Times New Roman" panose="02020603050405020304" pitchFamily="18" charset="0"/>
                              </a:rPr>
                              <m:t>𝑐</m:t>
                            </m:r>
                          </m:sub>
                        </m:sSub>
                      </m:den>
                    </m:f>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x</m:t>
                    </m:r>
                    <m:r>
                      <a:rPr lang="vi-VN" sz="2400" b="0" i="0" smtClean="0">
                        <a:latin typeface="Cambria Math" panose="02040503050406030204" pitchFamily="18" charset="0"/>
                        <a:cs typeface="Times New Roman" panose="02020603050405020304" pitchFamily="18" charset="0"/>
                      </a:rPr>
                      <m:t> 100%</m:t>
                    </m:r>
                  </m:oMath>
                </a14:m>
                <a:endParaRPr lang="vi-VN" sz="2400" dirty="0">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81C9B660-F63D-463E-A059-860990C8E5BB}"/>
                  </a:ext>
                </a:extLst>
              </p:cNvPr>
              <p:cNvSpPr txBox="1">
                <a:spLocks noRot="1" noChangeAspect="1" noMove="1" noResize="1" noEditPoints="1" noAdjustHandles="1" noChangeArrowheads="1" noChangeShapeType="1" noTextEdit="1"/>
              </p:cNvSpPr>
              <p:nvPr/>
            </p:nvSpPr>
            <p:spPr>
              <a:xfrm>
                <a:off x="886265" y="3684484"/>
                <a:ext cx="5929273" cy="675185"/>
              </a:xfrm>
              <a:prstGeom prst="rect">
                <a:avLst/>
              </a:prstGeom>
              <a:blipFill>
                <a:blip r:embed="rId2"/>
                <a:stretch>
                  <a:fillRect l="-15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0A6CAC0-2C34-4520-83AD-5245E8D3E2E0}"/>
                  </a:ext>
                </a:extLst>
              </p:cNvPr>
              <p:cNvSpPr txBox="1"/>
              <p:nvPr/>
            </p:nvSpPr>
            <p:spPr>
              <a:xfrm>
                <a:off x="5376008" y="3812346"/>
                <a:ext cx="1339941"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vi-VN" sz="2400"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vi-VN" sz="2400" i="1" smtClean="0">
                          <a:latin typeface="Cambria Math" panose="02040503050406030204" pitchFamily="18" charset="0"/>
                          <a:cs typeface="Times New Roman" panose="02020603050405020304" pitchFamily="18" charset="0"/>
                        </a:rPr>
                        <m:t>8</m:t>
                      </m:r>
                      <m:r>
                        <a:rPr lang="vi-VN" sz="2400" b="0" i="1" smtClean="0">
                          <a:latin typeface="Cambria Math" panose="02040503050406030204" pitchFamily="18" charset="0"/>
                          <a:cs typeface="Times New Roman" panose="02020603050405020304" pitchFamily="18" charset="0"/>
                        </a:rPr>
                        <m:t>8,9 %</m:t>
                      </m:r>
                    </m:oMath>
                  </m:oMathPara>
                </a14:m>
                <a:endParaRPr lang="vi-VN" sz="2400" dirty="0">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50A6CAC0-2C34-4520-83AD-5245E8D3E2E0}"/>
                  </a:ext>
                </a:extLst>
              </p:cNvPr>
              <p:cNvSpPr txBox="1">
                <a:spLocks noRot="1" noChangeAspect="1" noMove="1" noResize="1" noEditPoints="1" noAdjustHandles="1" noChangeArrowheads="1" noChangeShapeType="1" noTextEdit="1"/>
              </p:cNvSpPr>
              <p:nvPr/>
            </p:nvSpPr>
            <p:spPr>
              <a:xfrm>
                <a:off x="5376008" y="3812346"/>
                <a:ext cx="1339941" cy="461665"/>
              </a:xfrm>
              <a:prstGeom prst="rect">
                <a:avLst/>
              </a:prstGeom>
              <a:blipFill>
                <a:blip r:embed="rId3"/>
                <a:stretch>
                  <a:fillRect r="-5909" b="-131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61F9482-A4E8-4D69-8A80-7256EF131CCB}"/>
                  </a:ext>
                </a:extLst>
              </p:cNvPr>
              <p:cNvSpPr txBox="1"/>
              <p:nvPr/>
            </p:nvSpPr>
            <p:spPr>
              <a:xfrm>
                <a:off x="3839559" y="3707977"/>
                <a:ext cx="1835216" cy="616964"/>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 </a:t>
                </a:r>
                <a14:m>
                  <m:oMath xmlns:m="http://schemas.openxmlformats.org/officeDocument/2006/math">
                    <m:f>
                      <m:fPr>
                        <m:ctrlPr>
                          <a:rPr lang="vi-VN" sz="2400" i="1" smtClean="0">
                            <a:latin typeface="Cambria Math" panose="02040503050406030204" pitchFamily="18" charset="0"/>
                            <a:cs typeface="Times New Roman" panose="02020603050405020304" pitchFamily="18" charset="0"/>
                          </a:rPr>
                        </m:ctrlPr>
                      </m:fPr>
                      <m:num>
                        <m:r>
                          <a:rPr lang="vi-VN" sz="2400" b="0" i="1" smtClean="0">
                            <a:latin typeface="Cambria Math" panose="02040503050406030204" pitchFamily="18" charset="0"/>
                            <a:cs typeface="Times New Roman" panose="02020603050405020304" pitchFamily="18" charset="0"/>
                          </a:rPr>
                          <m:t>16</m:t>
                        </m:r>
                      </m:num>
                      <m:den>
                        <m:r>
                          <a:rPr lang="vi-VN" sz="2400" b="0" i="0" smtClean="0">
                            <a:latin typeface="Cambria Math" panose="02040503050406030204" pitchFamily="18" charset="0"/>
                            <a:cs typeface="Times New Roman" panose="02020603050405020304" pitchFamily="18" charset="0"/>
                          </a:rPr>
                          <m:t>18</m:t>
                        </m:r>
                      </m:den>
                    </m:f>
                    <m:r>
                      <a:rPr lang="vi-VN" sz="2400" b="0" i="0" smtClean="0">
                        <a:latin typeface="Cambria Math" panose="02040503050406030204" pitchFamily="18" charset="0"/>
                        <a:cs typeface="Times New Roman" panose="02020603050405020304" pitchFamily="18" charset="0"/>
                      </a:rPr>
                      <m:t> </m:t>
                    </m:r>
                    <m:r>
                      <m:rPr>
                        <m:sty m:val="p"/>
                      </m:rPr>
                      <a:rPr lang="vi-VN" sz="2400" b="0" i="0" smtClean="0">
                        <a:latin typeface="Cambria Math" panose="02040503050406030204" pitchFamily="18" charset="0"/>
                        <a:cs typeface="Times New Roman" panose="02020603050405020304" pitchFamily="18" charset="0"/>
                      </a:rPr>
                      <m:t>x</m:t>
                    </m:r>
                    <m:r>
                      <a:rPr lang="vi-VN" sz="2400" b="0" i="0" smtClean="0">
                        <a:latin typeface="Cambria Math" panose="02040503050406030204" pitchFamily="18" charset="0"/>
                        <a:cs typeface="Times New Roman" panose="02020603050405020304" pitchFamily="18" charset="0"/>
                      </a:rPr>
                      <m:t> 100</m:t>
                    </m:r>
                  </m:oMath>
                </a14:m>
                <a:endParaRPr lang="vi-VN" sz="2400" dirty="0">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661F9482-A4E8-4D69-8A80-7256EF131CCB}"/>
                  </a:ext>
                </a:extLst>
              </p:cNvPr>
              <p:cNvSpPr txBox="1">
                <a:spLocks noRot="1" noChangeAspect="1" noMove="1" noResize="1" noEditPoints="1" noAdjustHandles="1" noChangeArrowheads="1" noChangeShapeType="1" noTextEdit="1"/>
              </p:cNvSpPr>
              <p:nvPr/>
            </p:nvSpPr>
            <p:spPr>
              <a:xfrm>
                <a:off x="3839559" y="3707977"/>
                <a:ext cx="1835216" cy="616964"/>
              </a:xfrm>
              <a:prstGeom prst="rect">
                <a:avLst/>
              </a:prstGeom>
              <a:blipFill>
                <a:blip r:embed="rId4"/>
                <a:stretch>
                  <a:fillRect l="-5316" b="-891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972929B-1BB4-4F25-8AC8-B3C09CF25268}"/>
                  </a:ext>
                </a:extLst>
              </p:cNvPr>
              <p:cNvSpPr txBox="1"/>
              <p:nvPr/>
            </p:nvSpPr>
            <p:spPr>
              <a:xfrm>
                <a:off x="1221545" y="4622402"/>
                <a:ext cx="5929273" cy="461665"/>
              </a:xfrm>
              <a:prstGeom prst="rect">
                <a:avLst/>
              </a:prstGeom>
              <a:noFill/>
            </p:spPr>
            <p:txBody>
              <a:bodyPr wrap="square">
                <a:spAutoFit/>
              </a:bodyPr>
              <a:lstStyle/>
              <a:p>
                <a:r>
                  <a:rPr lang="vi-VN" sz="2400" dirty="0">
                    <a:latin typeface="Arial" panose="020B0604020202020204" pitchFamily="34" charset="0"/>
                    <a:cs typeface="Arial" panose="020B0604020202020204" pitchFamily="34" charset="0"/>
                  </a:rPr>
                  <a:t>%H = </a:t>
                </a:r>
                <a14:m>
                  <m:oMath xmlns:m="http://schemas.openxmlformats.org/officeDocument/2006/math">
                    <m:r>
                      <a:rPr lang="vi-VN" sz="2400" b="0" i="0" smtClean="0">
                        <a:latin typeface="Cambria Math" panose="02040503050406030204" pitchFamily="18" charset="0"/>
                        <a:cs typeface="Times New Roman" panose="02020603050405020304" pitchFamily="18" charset="0"/>
                      </a:rPr>
                      <m:t>100% −%</m:t>
                    </m:r>
                    <m:r>
                      <m:rPr>
                        <m:sty m:val="p"/>
                      </m:rPr>
                      <a:rPr lang="vi-VN" sz="2400" b="0" i="0" smtClean="0">
                        <a:latin typeface="Cambria Math" panose="02040503050406030204" pitchFamily="18" charset="0"/>
                        <a:cs typeface="Times New Roman" panose="02020603050405020304" pitchFamily="18" charset="0"/>
                      </a:rPr>
                      <m:t>O</m:t>
                    </m:r>
                    <m:r>
                      <a:rPr lang="vi-VN" sz="2400" b="0" i="0" smtClean="0">
                        <a:latin typeface="Cambria Math" panose="02040503050406030204" pitchFamily="18" charset="0"/>
                        <a:cs typeface="Times New Roman" panose="02020603050405020304" pitchFamily="18" charset="0"/>
                      </a:rPr>
                      <m:t>=100 −88,9=11,1%</m:t>
                    </m:r>
                  </m:oMath>
                </a14:m>
                <a:endParaRPr lang="vi-VN" sz="2400" dirty="0">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4972929B-1BB4-4F25-8AC8-B3C09CF25268}"/>
                  </a:ext>
                </a:extLst>
              </p:cNvPr>
              <p:cNvSpPr txBox="1">
                <a:spLocks noRot="1" noChangeAspect="1" noMove="1" noResize="1" noEditPoints="1" noAdjustHandles="1" noChangeArrowheads="1" noChangeShapeType="1" noTextEdit="1"/>
              </p:cNvSpPr>
              <p:nvPr/>
            </p:nvSpPr>
            <p:spPr>
              <a:xfrm>
                <a:off x="1221545" y="4622402"/>
                <a:ext cx="5929273" cy="461665"/>
              </a:xfrm>
              <a:prstGeom prst="rect">
                <a:avLst/>
              </a:prstGeom>
              <a:blipFill>
                <a:blip r:embed="rId5"/>
                <a:stretch>
                  <a:fillRect l="-1542" t="-9211" b="-30263"/>
                </a:stretch>
              </a:blipFill>
            </p:spPr>
            <p:txBody>
              <a:bodyPr/>
              <a:lstStyle/>
              <a:p>
                <a:r>
                  <a:rPr lang="vi-VN">
                    <a:noFill/>
                  </a:rPr>
                  <a:t> </a:t>
                </a:r>
              </a:p>
            </p:txBody>
          </p:sp>
        </mc:Fallback>
      </mc:AlternateContent>
    </p:spTree>
    <p:extLst>
      <p:ext uri="{BB962C8B-B14F-4D97-AF65-F5344CB8AC3E}">
        <p14:creationId xmlns:p14="http://schemas.microsoft.com/office/powerpoint/2010/main" val="206964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7" grpId="0"/>
      <p:bldP spid="8" grpId="0"/>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47">
            <a:extLst>
              <a:ext uri="{FF2B5EF4-FFF2-40B4-BE49-F238E27FC236}">
                <a16:creationId xmlns:a16="http://schemas.microsoft.com/office/drawing/2014/main" id="{D4DEE1D0-258A-4E6D-9BFB-826198ADF7FE}"/>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24" name="TextBox 23">
            <a:extLst>
              <a:ext uri="{FF2B5EF4-FFF2-40B4-BE49-F238E27FC236}">
                <a16:creationId xmlns:a16="http://schemas.microsoft.com/office/drawing/2014/main" id="{80035EEC-34DF-479D-A575-363FB8FD5B0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Luyện tập</a:t>
            </a:r>
          </a:p>
        </p:txBody>
      </p:sp>
      <p:pic>
        <p:nvPicPr>
          <p:cNvPr id="9" name="图片 2">
            <a:extLst>
              <a:ext uri="{FF2B5EF4-FFF2-40B4-BE49-F238E27FC236}">
                <a16:creationId xmlns:a16="http://schemas.microsoft.com/office/drawing/2014/main" id="{C7A606F8-67CB-4E25-94C5-1CE20E272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8100" y="1242496"/>
            <a:ext cx="2745943" cy="2745943"/>
          </a:xfrm>
          <a:prstGeom prst="rect">
            <a:avLst/>
          </a:prstGeom>
        </p:spPr>
      </p:pic>
      <p:sp>
        <p:nvSpPr>
          <p:cNvPr id="10" name="TextBox 9">
            <a:extLst>
              <a:ext uri="{FF2B5EF4-FFF2-40B4-BE49-F238E27FC236}">
                <a16:creationId xmlns:a16="http://schemas.microsoft.com/office/drawing/2014/main" id="{703B7D31-3AFF-431A-9F63-D3C150876E9B}"/>
              </a:ext>
            </a:extLst>
          </p:cNvPr>
          <p:cNvSpPr txBox="1"/>
          <p:nvPr/>
        </p:nvSpPr>
        <p:spPr>
          <a:xfrm>
            <a:off x="3980295" y="2064361"/>
            <a:ext cx="7381753" cy="1815882"/>
          </a:xfrm>
          <a:prstGeom prst="rect">
            <a:avLst/>
          </a:prstGeom>
          <a:solidFill>
            <a:srgbClr val="FFFFCC"/>
          </a:solidFill>
        </p:spPr>
        <p:txBody>
          <a:bodyPr wrap="square">
            <a:spAutoFit/>
          </a:bodyPr>
          <a:lstStyle/>
          <a:p>
            <a:pPr algn="just"/>
            <a:r>
              <a:rPr lang="vi-VN" sz="2800" b="1" i="0" dirty="0">
                <a:solidFill>
                  <a:srgbClr val="C00000"/>
                </a:solidFill>
                <a:effectLst/>
                <a:latin typeface="Arial" panose="020B0604020202020204" pitchFamily="34" charset="0"/>
                <a:cs typeface="Arial" panose="020B0604020202020204" pitchFamily="34" charset="0"/>
              </a:rPr>
              <a:t>Câu 1.</a:t>
            </a:r>
            <a:r>
              <a:rPr lang="vi-VN" sz="2800" b="0" i="0" dirty="0">
                <a:solidFill>
                  <a:srgbClr val="C00000"/>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Calcium carbonate là thành phần chính của đá vôi, có công thức hóa học là CaCO</a:t>
            </a:r>
            <a:r>
              <a:rPr lang="vi-VN" sz="2800" baseline="-25000" dirty="0">
                <a:solidFill>
                  <a:srgbClr val="333333"/>
                </a:solidFill>
                <a:latin typeface="Arial" panose="020B0604020202020204" pitchFamily="34" charset="0"/>
                <a:cs typeface="Arial" panose="020B0604020202020204" pitchFamily="34" charset="0"/>
              </a:rPr>
              <a:t>3</a:t>
            </a:r>
            <a:r>
              <a:rPr lang="vi-VN" sz="2800" dirty="0">
                <a:solidFill>
                  <a:srgbClr val="333333"/>
                </a:solidFill>
                <a:latin typeface="Arial" panose="020B0604020202020204" pitchFamily="34" charset="0"/>
                <a:cs typeface="Arial" panose="020B0604020202020204" pitchFamily="34" charset="0"/>
              </a:rPr>
              <a:t>. Tính phần trăm khối lượng của mỗi nguyên tố trong hợp chất trên</a:t>
            </a:r>
            <a:endParaRPr lang="vi-VN" sz="28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C1F0746-16A3-4743-9CFD-F124C2D9C4F4}"/>
              </a:ext>
            </a:extLst>
          </p:cNvPr>
          <p:cNvSpPr txBox="1"/>
          <p:nvPr/>
        </p:nvSpPr>
        <p:spPr>
          <a:xfrm>
            <a:off x="722142" y="4061827"/>
            <a:ext cx="10747716" cy="2246769"/>
          </a:xfrm>
          <a:prstGeom prst="rect">
            <a:avLst/>
          </a:prstGeom>
          <a:solidFill>
            <a:srgbClr val="FFFFCC"/>
          </a:solidFill>
        </p:spPr>
        <p:txBody>
          <a:bodyPr wrap="square">
            <a:spAutoFit/>
          </a:bodyPr>
          <a:lstStyle/>
          <a:p>
            <a:r>
              <a:rPr lang="vi-VN" sz="2800" b="1" i="0" dirty="0">
                <a:solidFill>
                  <a:srgbClr val="C00000"/>
                </a:solidFill>
                <a:effectLst/>
                <a:latin typeface="Arial" panose="020B0604020202020204" pitchFamily="34" charset="0"/>
                <a:cs typeface="Arial" panose="020B0604020202020204" pitchFamily="34" charset="0"/>
              </a:rPr>
              <a:t>Câu 2.</a:t>
            </a:r>
            <a:r>
              <a:rPr lang="vi-VN" sz="2800" b="0" i="0" dirty="0">
                <a:solidFill>
                  <a:srgbClr val="C00000"/>
                </a:solidFill>
                <a:effectLst/>
                <a:latin typeface="Arial" panose="020B0604020202020204" pitchFamily="34" charset="0"/>
                <a:cs typeface="Arial" panose="020B0604020202020204" pitchFamily="34" charset="0"/>
              </a:rPr>
              <a:t> </a:t>
            </a:r>
            <a:r>
              <a:rPr lang="vi-VN" sz="2800" dirty="0">
                <a:solidFill>
                  <a:srgbClr val="333333"/>
                </a:solidFill>
                <a:latin typeface="Arial" panose="020B0604020202020204" pitchFamily="34" charset="0"/>
                <a:cs typeface="Arial" panose="020B0604020202020204" pitchFamily="34" charset="0"/>
              </a:rPr>
              <a:t>Citric acid là hợp chất được sử dụng nhiều trong công nghiệp thực phẩm, dược phẩm. Trong tự nhiên, citric acid có trong quả chanh và một số loại quả như bưởi, cam,… Citric acid có công thức hóa học là C</a:t>
            </a:r>
            <a:r>
              <a:rPr lang="vi-VN" sz="2800" baseline="-25000" dirty="0">
                <a:solidFill>
                  <a:srgbClr val="333333"/>
                </a:solidFill>
                <a:latin typeface="Arial" panose="020B0604020202020204" pitchFamily="34" charset="0"/>
                <a:cs typeface="Arial" panose="020B0604020202020204" pitchFamily="34" charset="0"/>
              </a:rPr>
              <a:t>6</a:t>
            </a:r>
            <a:r>
              <a:rPr lang="vi-VN" sz="2800" dirty="0">
                <a:solidFill>
                  <a:srgbClr val="333333"/>
                </a:solidFill>
                <a:latin typeface="Arial" panose="020B0604020202020204" pitchFamily="34" charset="0"/>
                <a:cs typeface="Arial" panose="020B0604020202020204" pitchFamily="34" charset="0"/>
              </a:rPr>
              <a:t>H</a:t>
            </a:r>
            <a:r>
              <a:rPr lang="vi-VN" sz="2800" baseline="-25000" dirty="0">
                <a:solidFill>
                  <a:srgbClr val="333333"/>
                </a:solidFill>
                <a:latin typeface="Arial" panose="020B0604020202020204" pitchFamily="34" charset="0"/>
                <a:cs typeface="Arial" panose="020B0604020202020204" pitchFamily="34" charset="0"/>
              </a:rPr>
              <a:t>8</a:t>
            </a:r>
            <a:r>
              <a:rPr lang="vi-VN" sz="2800" dirty="0">
                <a:solidFill>
                  <a:srgbClr val="333333"/>
                </a:solidFill>
                <a:latin typeface="Arial" panose="020B0604020202020204" pitchFamily="34" charset="0"/>
                <a:cs typeface="Arial" panose="020B0604020202020204" pitchFamily="34" charset="0"/>
              </a:rPr>
              <a:t>O</a:t>
            </a:r>
            <a:r>
              <a:rPr lang="vi-VN" sz="2800" baseline="-25000" dirty="0">
                <a:solidFill>
                  <a:srgbClr val="333333"/>
                </a:solidFill>
                <a:latin typeface="Arial" panose="020B0604020202020204" pitchFamily="34" charset="0"/>
                <a:cs typeface="Arial" panose="020B0604020202020204" pitchFamily="34" charset="0"/>
              </a:rPr>
              <a:t>7</a:t>
            </a:r>
            <a:r>
              <a:rPr lang="vi-VN" sz="2800" dirty="0">
                <a:solidFill>
                  <a:srgbClr val="333333"/>
                </a:solidFill>
                <a:latin typeface="Arial" panose="020B0604020202020204" pitchFamily="34" charset="0"/>
                <a:cs typeface="Arial" panose="020B0604020202020204" pitchFamily="34" charset="0"/>
              </a:rPr>
              <a:t>. Hãy tính phần trăm khối lượng của mỗi nguyên tố trong citric acid</a:t>
            </a:r>
            <a:endParaRPr lang="vi-V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1227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10"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28B8D9DA-354C-47C4-B08F-36E3D2C36B3C}"/>
              </a:ext>
            </a:extLst>
          </p:cNvPr>
          <p:cNvSpPr/>
          <p:nvPr/>
        </p:nvSpPr>
        <p:spPr>
          <a:xfrm>
            <a:off x="970671" y="892921"/>
            <a:ext cx="10564837" cy="912869"/>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rgbClr val="C00000"/>
                </a:solidFill>
                <a:latin typeface="Arial" panose="020B0604020202020204" pitchFamily="34" charset="0"/>
                <a:cs typeface="Arial" panose="020B0604020202020204" pitchFamily="34" charset="0"/>
              </a:rPr>
              <a:t>Biết công thức hoá học và hoá trị của một nguyên tố, xác định được hoá trị của nguyên tố còn lại trong hợp chất</a:t>
            </a:r>
          </a:p>
        </p:txBody>
      </p:sp>
      <p:sp>
        <p:nvSpPr>
          <p:cNvPr id="9" name="TextBox 8">
            <a:extLst>
              <a:ext uri="{FF2B5EF4-FFF2-40B4-BE49-F238E27FC236}">
                <a16:creationId xmlns:a16="http://schemas.microsoft.com/office/drawing/2014/main" id="{3308A0A6-E2CA-4367-A76B-58BF6B2C0154}"/>
              </a:ext>
            </a:extLst>
          </p:cNvPr>
          <p:cNvSpPr txBox="1"/>
          <p:nvPr/>
        </p:nvSpPr>
        <p:spPr>
          <a:xfrm>
            <a:off x="1477107" y="2784144"/>
            <a:ext cx="9237785"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vi-VN" sz="3200" b="0" i="0" dirty="0">
                <a:solidFill>
                  <a:srgbClr val="333333"/>
                </a:solidFill>
                <a:effectLst/>
                <a:latin typeface="Arial" panose="020B0604020202020204" pitchFamily="34" charset="0"/>
                <a:cs typeface="Arial" panose="020B0604020202020204" pitchFamily="34" charset="0"/>
              </a:rPr>
              <a:t>- Bước 1: </a:t>
            </a:r>
            <a:r>
              <a:rPr lang="vi-VN" sz="3200" dirty="0">
                <a:solidFill>
                  <a:srgbClr val="333333"/>
                </a:solidFill>
                <a:latin typeface="Arial" panose="020B0604020202020204" pitchFamily="34" charset="0"/>
                <a:cs typeface="Arial" panose="020B0604020202020204" pitchFamily="34" charset="0"/>
              </a:rPr>
              <a:t>Đặt hoá trị của nguyên tố chưa biết là a.</a:t>
            </a:r>
            <a:endParaRPr lang="vi-VN" sz="3200" b="0" i="0" dirty="0">
              <a:solidFill>
                <a:srgbClr val="333333"/>
              </a:solidFill>
              <a:effectLst/>
              <a:latin typeface="Arial" panose="020B0604020202020204" pitchFamily="34" charset="0"/>
              <a:cs typeface="Arial" panose="020B0604020202020204" pitchFamily="34" charset="0"/>
            </a:endParaRPr>
          </a:p>
          <a:p>
            <a:r>
              <a:rPr lang="vi-VN" sz="3200" b="0" i="0" dirty="0">
                <a:solidFill>
                  <a:srgbClr val="333333"/>
                </a:solidFill>
                <a:effectLst/>
                <a:latin typeface="Arial" panose="020B0604020202020204" pitchFamily="34" charset="0"/>
                <a:cs typeface="Arial" panose="020B0604020202020204" pitchFamily="34" charset="0"/>
              </a:rPr>
              <a:t>- Bước 2: </a:t>
            </a:r>
            <a:r>
              <a:rPr lang="vi-VN" sz="3200" dirty="0">
                <a:solidFill>
                  <a:srgbClr val="333333"/>
                </a:solidFill>
                <a:latin typeface="Arial" panose="020B0604020202020204" pitchFamily="34" charset="0"/>
                <a:cs typeface="Arial" panose="020B0604020202020204" pitchFamily="34" charset="0"/>
              </a:rPr>
              <a:t>Xác định a dựa vào quy tắc hoá trị. </a:t>
            </a:r>
            <a:endParaRPr lang="vi-VN" sz="32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1370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D58746-FDB6-46A0-B4DE-EB82A6FF5983}"/>
              </a:ext>
            </a:extLst>
          </p:cNvPr>
          <p:cNvSpPr txBox="1"/>
          <p:nvPr/>
        </p:nvSpPr>
        <p:spPr>
          <a:xfrm>
            <a:off x="604912" y="1019243"/>
            <a:ext cx="1856934"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Ví dụ 2: </a:t>
            </a:r>
            <a:endParaRPr lang="vi-VN" sz="3200" dirty="0"/>
          </a:p>
        </p:txBody>
      </p:sp>
      <p:sp>
        <p:nvSpPr>
          <p:cNvPr id="3" name="TextBox 2">
            <a:extLst>
              <a:ext uri="{FF2B5EF4-FFF2-40B4-BE49-F238E27FC236}">
                <a16:creationId xmlns:a16="http://schemas.microsoft.com/office/drawing/2014/main" id="{DC808040-C1CC-4148-B481-57403D528E1C}"/>
              </a:ext>
            </a:extLst>
          </p:cNvPr>
          <p:cNvSpPr txBox="1"/>
          <p:nvPr/>
        </p:nvSpPr>
        <p:spPr>
          <a:xfrm>
            <a:off x="2461846" y="937017"/>
            <a:ext cx="8991936" cy="1077218"/>
          </a:xfrm>
          <a:prstGeom prst="rect">
            <a:avLst/>
          </a:prstGeom>
          <a:noFill/>
        </p:spPr>
        <p:txBody>
          <a:bodyPr wrap="square">
            <a:spAutoFit/>
          </a:bodyPr>
          <a:lstStyle/>
          <a:p>
            <a:r>
              <a:rPr lang="vi-VN" sz="3200" i="1" dirty="0">
                <a:solidFill>
                  <a:srgbClr val="7030A0"/>
                </a:solidFill>
                <a:latin typeface="Arial" panose="020B0604020202020204" pitchFamily="34" charset="0"/>
                <a:cs typeface="Arial" panose="020B0604020202020204" pitchFamily="34" charset="0"/>
              </a:rPr>
              <a:t>Xác định hóa trị của Fe trong hợp chất có công thức hóa học là Fe</a:t>
            </a:r>
            <a:r>
              <a:rPr lang="vi-VN" sz="3200" i="1" baseline="-25000" dirty="0">
                <a:solidFill>
                  <a:srgbClr val="7030A0"/>
                </a:solidFill>
                <a:latin typeface="Arial" panose="020B0604020202020204" pitchFamily="34" charset="0"/>
                <a:cs typeface="Arial" panose="020B0604020202020204" pitchFamily="34" charset="0"/>
              </a:rPr>
              <a:t>2</a:t>
            </a:r>
            <a:r>
              <a:rPr lang="vi-VN" sz="3200" i="1" dirty="0">
                <a:solidFill>
                  <a:srgbClr val="7030A0"/>
                </a:solidFill>
                <a:latin typeface="Arial" panose="020B0604020202020204" pitchFamily="34" charset="0"/>
                <a:cs typeface="Arial" panose="020B0604020202020204" pitchFamily="34" charset="0"/>
              </a:rPr>
              <a:t>O</a:t>
            </a:r>
            <a:r>
              <a:rPr lang="vi-VN" sz="3200" i="1" baseline="-25000" dirty="0">
                <a:solidFill>
                  <a:srgbClr val="7030A0"/>
                </a:solidFill>
                <a:latin typeface="Arial" panose="020B0604020202020204" pitchFamily="34" charset="0"/>
                <a:cs typeface="Arial" panose="020B0604020202020204" pitchFamily="34" charset="0"/>
              </a:rPr>
              <a:t>3</a:t>
            </a:r>
          </a:p>
        </p:txBody>
      </p:sp>
      <p:sp>
        <p:nvSpPr>
          <p:cNvPr id="5" name="TextBox 4">
            <a:extLst>
              <a:ext uri="{FF2B5EF4-FFF2-40B4-BE49-F238E27FC236}">
                <a16:creationId xmlns:a16="http://schemas.microsoft.com/office/drawing/2014/main" id="{0ACE71AD-DEBF-4672-A328-DFEA296B5C86}"/>
              </a:ext>
            </a:extLst>
          </p:cNvPr>
          <p:cNvSpPr txBox="1"/>
          <p:nvPr/>
        </p:nvSpPr>
        <p:spPr>
          <a:xfrm>
            <a:off x="1748506" y="3472834"/>
            <a:ext cx="7547894" cy="1077218"/>
          </a:xfrm>
          <a:prstGeom prst="rect">
            <a:avLst/>
          </a:prstGeom>
          <a:noFill/>
        </p:spPr>
        <p:txBody>
          <a:bodyPr wrap="square">
            <a:spAutoFit/>
          </a:bodyPr>
          <a:lstStyle/>
          <a:p>
            <a:pPr algn="l" latinLnBrk="0"/>
            <a:r>
              <a:rPr lang="vi-VN" sz="3200" b="0" i="0" dirty="0">
                <a:solidFill>
                  <a:srgbClr val="333333"/>
                </a:solidFill>
                <a:effectLst/>
                <a:latin typeface="Arial" panose="020B0604020202020204" pitchFamily="34" charset="0"/>
                <a:cs typeface="Arial" panose="020B0604020202020204" pitchFamily="34" charset="0"/>
              </a:rPr>
              <a:t> - Vì O có hóa trị II nên ta có biểu thức:</a:t>
            </a:r>
          </a:p>
          <a:p>
            <a:pPr algn="ctr" latinLnBrk="0"/>
            <a:r>
              <a:rPr lang="vi-VN" sz="3200" b="0" i="0" dirty="0">
                <a:solidFill>
                  <a:srgbClr val="333333"/>
                </a:solidFill>
                <a:effectLst/>
                <a:latin typeface="Arial" panose="020B0604020202020204" pitchFamily="34" charset="0"/>
                <a:cs typeface="Arial" panose="020B0604020202020204" pitchFamily="34" charset="0"/>
              </a:rPr>
              <a:t>a x 2 = II x 3 → a = III</a:t>
            </a:r>
          </a:p>
        </p:txBody>
      </p:sp>
      <p:sp>
        <p:nvSpPr>
          <p:cNvPr id="6" name="TextBox 5">
            <a:extLst>
              <a:ext uri="{FF2B5EF4-FFF2-40B4-BE49-F238E27FC236}">
                <a16:creationId xmlns:a16="http://schemas.microsoft.com/office/drawing/2014/main" id="{9BCAAFB9-780D-4AB9-8A05-2AD2DD8551BA}"/>
              </a:ext>
            </a:extLst>
          </p:cNvPr>
          <p:cNvSpPr txBox="1"/>
          <p:nvPr/>
        </p:nvSpPr>
        <p:spPr>
          <a:xfrm>
            <a:off x="4891649" y="2014235"/>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7" name="TextBox 6">
            <a:extLst>
              <a:ext uri="{FF2B5EF4-FFF2-40B4-BE49-F238E27FC236}">
                <a16:creationId xmlns:a16="http://schemas.microsoft.com/office/drawing/2014/main" id="{F6C6ABEE-43F7-4EA5-A8E8-99B9A8E3F3AB}"/>
              </a:ext>
            </a:extLst>
          </p:cNvPr>
          <p:cNvSpPr txBox="1"/>
          <p:nvPr/>
        </p:nvSpPr>
        <p:spPr>
          <a:xfrm>
            <a:off x="1748506" y="2735659"/>
            <a:ext cx="7547894" cy="584775"/>
          </a:xfrm>
          <a:prstGeom prst="rect">
            <a:avLst/>
          </a:prstGeom>
          <a:noFill/>
        </p:spPr>
        <p:txBody>
          <a:bodyPr wrap="square">
            <a:spAutoFit/>
          </a:bodyPr>
          <a:lstStyle/>
          <a:p>
            <a:pPr algn="l" latinLnBrk="0"/>
            <a:r>
              <a:rPr lang="vi-VN" sz="3200" dirty="0">
                <a:solidFill>
                  <a:srgbClr val="333333"/>
                </a:solidFill>
                <a:latin typeface="Arial" panose="020B0604020202020204" pitchFamily="34" charset="0"/>
                <a:cs typeface="Arial" panose="020B0604020202020204" pitchFamily="34" charset="0"/>
              </a:rPr>
              <a:t>- </a:t>
            </a:r>
            <a:r>
              <a:rPr lang="vi-VN" sz="3200" b="0" i="0" dirty="0">
                <a:solidFill>
                  <a:srgbClr val="333333"/>
                </a:solidFill>
                <a:effectLst/>
                <a:latin typeface="Arial" panose="020B0604020202020204" pitchFamily="34" charset="0"/>
                <a:cs typeface="Arial" panose="020B0604020202020204" pitchFamily="34" charset="0"/>
              </a:rPr>
              <a:t>Gọi hóa trị của Fe trong hợp chất là a</a:t>
            </a:r>
          </a:p>
        </p:txBody>
      </p:sp>
      <p:sp>
        <p:nvSpPr>
          <p:cNvPr id="8" name="TextBox 7">
            <a:extLst>
              <a:ext uri="{FF2B5EF4-FFF2-40B4-BE49-F238E27FC236}">
                <a16:creationId xmlns:a16="http://schemas.microsoft.com/office/drawing/2014/main" id="{C6A3B681-3C7B-452A-87BD-754CCC1FB9B9}"/>
              </a:ext>
            </a:extLst>
          </p:cNvPr>
          <p:cNvSpPr txBox="1"/>
          <p:nvPr/>
        </p:nvSpPr>
        <p:spPr>
          <a:xfrm>
            <a:off x="1885071" y="4643710"/>
            <a:ext cx="8420090" cy="584775"/>
          </a:xfrm>
          <a:prstGeom prst="rect">
            <a:avLst/>
          </a:prstGeom>
          <a:noFill/>
        </p:spPr>
        <p:txBody>
          <a:bodyPr wrap="square">
            <a:spAutoFit/>
          </a:bodyPr>
          <a:lstStyle/>
          <a:p>
            <a:pPr algn="l" latinLnBrk="0"/>
            <a:r>
              <a:rPr lang="vi-VN" sz="3200" b="0" i="0" dirty="0">
                <a:solidFill>
                  <a:srgbClr val="333333"/>
                </a:solidFill>
                <a:effectLst/>
                <a:latin typeface="Arial" panose="020B0604020202020204" pitchFamily="34" charset="0"/>
                <a:cs typeface="Arial" panose="020B0604020202020204" pitchFamily="34" charset="0"/>
              </a:rPr>
              <a:t>Vậy Fe có hóa trị III trong hợp chất Fe</a:t>
            </a:r>
            <a:r>
              <a:rPr lang="vi-VN" sz="3200" b="0" i="0" baseline="-25000" dirty="0">
                <a:solidFill>
                  <a:srgbClr val="333333"/>
                </a:solidFill>
                <a:effectLst/>
                <a:latin typeface="Arial" panose="020B0604020202020204" pitchFamily="34" charset="0"/>
                <a:cs typeface="Arial" panose="020B0604020202020204" pitchFamily="34" charset="0"/>
              </a:rPr>
              <a:t>2</a:t>
            </a:r>
            <a:r>
              <a:rPr lang="vi-VN" sz="3200" b="0" i="0" dirty="0">
                <a:solidFill>
                  <a:srgbClr val="333333"/>
                </a:solidFill>
                <a:effectLst/>
                <a:latin typeface="Arial" panose="020B0604020202020204" pitchFamily="34" charset="0"/>
                <a:cs typeface="Arial" panose="020B0604020202020204" pitchFamily="34" charset="0"/>
              </a:rPr>
              <a:t>O</a:t>
            </a:r>
            <a:r>
              <a:rPr lang="vi-VN" sz="3200" b="0" i="0" baseline="-25000" dirty="0">
                <a:solidFill>
                  <a:srgbClr val="333333"/>
                </a:solidFill>
                <a:effectLst/>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559812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a:extLst>
              <a:ext uri="{FF2B5EF4-FFF2-40B4-BE49-F238E27FC236}">
                <a16:creationId xmlns:a16="http://schemas.microsoft.com/office/drawing/2014/main" id="{08E75ADE-D2E3-4C99-9334-164926F1F1BB}"/>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3" name="TextBox 2">
            <a:extLst>
              <a:ext uri="{FF2B5EF4-FFF2-40B4-BE49-F238E27FC236}">
                <a16:creationId xmlns:a16="http://schemas.microsoft.com/office/drawing/2014/main" id="{6B54930D-B5FA-4727-AF97-DCA93222CA7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Luyện tập</a:t>
            </a:r>
          </a:p>
        </p:txBody>
      </p:sp>
      <p:sp>
        <p:nvSpPr>
          <p:cNvPr id="4" name="矩形 39">
            <a:extLst>
              <a:ext uri="{FF2B5EF4-FFF2-40B4-BE49-F238E27FC236}">
                <a16:creationId xmlns:a16="http://schemas.microsoft.com/office/drawing/2014/main" id="{95161C37-0788-446E-B502-4A0AD9652D64}"/>
              </a:ext>
            </a:extLst>
          </p:cNvPr>
          <p:cNvSpPr/>
          <p:nvPr/>
        </p:nvSpPr>
        <p:spPr>
          <a:xfrm>
            <a:off x="918178" y="2442289"/>
            <a:ext cx="7469946" cy="2212176"/>
          </a:xfrm>
          <a:prstGeom prst="rect">
            <a:avLst/>
          </a:prstGeom>
          <a:solidFill>
            <a:schemeClr val="bg1">
              <a:lumMod val="9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Arial" panose="020B0604020202020204" pitchFamily="34" charset="0"/>
                <a:cs typeface="Arial" panose="020B0604020202020204" pitchFamily="34" charset="0"/>
              </a:rPr>
              <a:t>Công thức hóa học của một số hợp chất như sau: HBr, BaO. Xác định hóa trị của mỗi nguyên tố trong các hợp chất trên</a:t>
            </a:r>
            <a:endParaRPr lang="zh-CN" altLang="en-US" sz="3200" dirty="0">
              <a:solidFill>
                <a:schemeClr val="tx1"/>
              </a:solidFill>
              <a:cs typeface="+mn-ea"/>
              <a:sym typeface="+mn-lt"/>
            </a:endParaRPr>
          </a:p>
        </p:txBody>
      </p:sp>
      <p:pic>
        <p:nvPicPr>
          <p:cNvPr id="7" name="图片 2">
            <a:extLst>
              <a:ext uri="{FF2B5EF4-FFF2-40B4-BE49-F238E27FC236}">
                <a16:creationId xmlns:a16="http://schemas.microsoft.com/office/drawing/2014/main" id="{77FD5DFE-3041-4019-8DBA-C58263B7C8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6122" y="2501308"/>
            <a:ext cx="2958197" cy="2133600"/>
          </a:xfrm>
          <a:prstGeom prst="rect">
            <a:avLst/>
          </a:prstGeom>
        </p:spPr>
      </p:pic>
    </p:spTree>
    <p:extLst>
      <p:ext uri="{BB962C8B-B14F-4D97-AF65-F5344CB8AC3E}">
        <p14:creationId xmlns:p14="http://schemas.microsoft.com/office/powerpoint/2010/main" val="2854178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a:extLst>
              <a:ext uri="{FF2B5EF4-FFF2-40B4-BE49-F238E27FC236}">
                <a16:creationId xmlns:a16="http://schemas.microsoft.com/office/drawing/2014/main" id="{08E75ADE-D2E3-4C99-9334-164926F1F1BB}"/>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3" name="TextBox 2">
            <a:extLst>
              <a:ext uri="{FF2B5EF4-FFF2-40B4-BE49-F238E27FC236}">
                <a16:creationId xmlns:a16="http://schemas.microsoft.com/office/drawing/2014/main" id="{6B54930D-B5FA-4727-AF97-DCA93222CA7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VẬN DỤNG</a:t>
            </a:r>
          </a:p>
        </p:txBody>
      </p:sp>
      <p:grpSp>
        <p:nvGrpSpPr>
          <p:cNvPr id="6" name="组合 1">
            <a:extLst>
              <a:ext uri="{FF2B5EF4-FFF2-40B4-BE49-F238E27FC236}">
                <a16:creationId xmlns:a16="http://schemas.microsoft.com/office/drawing/2014/main" id="{1C2BA91A-9451-4831-A7E0-E4DE51D03E4F}"/>
              </a:ext>
            </a:extLst>
          </p:cNvPr>
          <p:cNvGrpSpPr/>
          <p:nvPr/>
        </p:nvGrpSpPr>
        <p:grpSpPr>
          <a:xfrm>
            <a:off x="892238" y="2303863"/>
            <a:ext cx="3299934" cy="3502856"/>
            <a:chOff x="1235274" y="1666337"/>
            <a:chExt cx="4492735" cy="4649757"/>
          </a:xfrm>
        </p:grpSpPr>
        <p:sp>
          <p:nvSpPr>
            <p:cNvPr id="8" name="Arc 5">
              <a:extLst>
                <a:ext uri="{FF2B5EF4-FFF2-40B4-BE49-F238E27FC236}">
                  <a16:creationId xmlns:a16="http://schemas.microsoft.com/office/drawing/2014/main" id="{D6D261FD-A73C-46EB-8FA3-51DE9A5D8E7D}"/>
                </a:ext>
              </a:extLst>
            </p:cNvPr>
            <p:cNvSpPr/>
            <p:nvPr/>
          </p:nvSpPr>
          <p:spPr>
            <a:xfrm>
              <a:off x="1235274" y="1832994"/>
              <a:ext cx="4483100" cy="4483100"/>
            </a:xfrm>
            <a:prstGeom prst="arc">
              <a:avLst>
                <a:gd name="adj1" fmla="val 20230496"/>
                <a:gd name="adj2" fmla="val 21370915"/>
              </a:avLst>
            </a:prstGeom>
            <a:noFill/>
            <a:ln w="28575" cap="rnd" cmpd="sng" algn="ctr">
              <a:solidFill>
                <a:srgbClr val="040404"/>
              </a:solidFill>
              <a:prstDash val="solid"/>
              <a:rou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9" name="Arc 6">
              <a:extLst>
                <a:ext uri="{FF2B5EF4-FFF2-40B4-BE49-F238E27FC236}">
                  <a16:creationId xmlns:a16="http://schemas.microsoft.com/office/drawing/2014/main" id="{17D9B69A-2E0A-47B1-9697-6FB5AB141A5B}"/>
                </a:ext>
              </a:extLst>
            </p:cNvPr>
            <p:cNvSpPr/>
            <p:nvPr/>
          </p:nvSpPr>
          <p:spPr>
            <a:xfrm>
              <a:off x="1244909" y="1832994"/>
              <a:ext cx="4483100" cy="4483100"/>
            </a:xfrm>
            <a:prstGeom prst="arc">
              <a:avLst>
                <a:gd name="adj1" fmla="val 43325"/>
                <a:gd name="adj2" fmla="val 3696807"/>
              </a:avLst>
            </a:prstGeom>
            <a:noFill/>
            <a:ln w="28575" cap="rnd" cmpd="sng" algn="ctr">
              <a:solidFill>
                <a:srgbClr val="040404"/>
              </a:solidFill>
              <a:prstDash val="solid"/>
              <a:rou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0" name="任意多边形: 形状 194">
              <a:extLst>
                <a:ext uri="{FF2B5EF4-FFF2-40B4-BE49-F238E27FC236}">
                  <a16:creationId xmlns:a16="http://schemas.microsoft.com/office/drawing/2014/main" id="{1379E38C-A246-4393-82D7-124518E7897F}"/>
                </a:ext>
              </a:extLst>
            </p:cNvPr>
            <p:cNvSpPr/>
            <p:nvPr/>
          </p:nvSpPr>
          <p:spPr>
            <a:xfrm>
              <a:off x="1532727" y="2124172"/>
              <a:ext cx="3904101" cy="3904099"/>
            </a:xfrm>
            <a:custGeom>
              <a:avLst/>
              <a:gdLst>
                <a:gd name="connsiteX0" fmla="*/ 1498250 w 2996502"/>
                <a:gd name="connsiteY0" fmla="*/ 267054 h 2996500"/>
                <a:gd name="connsiteX1" fmla="*/ 267054 w 2996502"/>
                <a:gd name="connsiteY1" fmla="*/ 1498250 h 2996500"/>
                <a:gd name="connsiteX2" fmla="*/ 1498250 w 2996502"/>
                <a:gd name="connsiteY2" fmla="*/ 2729446 h 2996500"/>
                <a:gd name="connsiteX3" fmla="*/ 2729446 w 2996502"/>
                <a:gd name="connsiteY3" fmla="*/ 1498250 h 2996500"/>
                <a:gd name="connsiteX4" fmla="*/ 1498250 w 2996502"/>
                <a:gd name="connsiteY4" fmla="*/ 267054 h 2996500"/>
                <a:gd name="connsiteX5" fmla="*/ 1498251 w 2996502"/>
                <a:gd name="connsiteY5" fmla="*/ 0 h 2996500"/>
                <a:gd name="connsiteX6" fmla="*/ 2996502 w 2996502"/>
                <a:gd name="connsiteY6" fmla="*/ 1498250 h 2996500"/>
                <a:gd name="connsiteX7" fmla="*/ 1498251 w 2996502"/>
                <a:gd name="connsiteY7" fmla="*/ 2996500 h 2996500"/>
                <a:gd name="connsiteX8" fmla="*/ 0 w 2996502"/>
                <a:gd name="connsiteY8" fmla="*/ 1498250 h 2996500"/>
                <a:gd name="connsiteX9" fmla="*/ 1498251 w 2996502"/>
                <a:gd name="connsiteY9" fmla="*/ 0 h 29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96502" h="2996500">
                  <a:moveTo>
                    <a:pt x="1498250" y="267054"/>
                  </a:moveTo>
                  <a:cubicBezTo>
                    <a:pt x="818279" y="267054"/>
                    <a:pt x="267054" y="818279"/>
                    <a:pt x="267054" y="1498250"/>
                  </a:cubicBezTo>
                  <a:cubicBezTo>
                    <a:pt x="267054" y="2178221"/>
                    <a:pt x="818279" y="2729446"/>
                    <a:pt x="1498250" y="2729446"/>
                  </a:cubicBezTo>
                  <a:cubicBezTo>
                    <a:pt x="2178221" y="2729446"/>
                    <a:pt x="2729446" y="2178221"/>
                    <a:pt x="2729446" y="1498250"/>
                  </a:cubicBezTo>
                  <a:cubicBezTo>
                    <a:pt x="2729446" y="818279"/>
                    <a:pt x="2178221" y="267054"/>
                    <a:pt x="1498250" y="267054"/>
                  </a:cubicBezTo>
                  <a:close/>
                  <a:moveTo>
                    <a:pt x="1498251" y="0"/>
                  </a:moveTo>
                  <a:cubicBezTo>
                    <a:pt x="2325712" y="0"/>
                    <a:pt x="2996502" y="670789"/>
                    <a:pt x="2996502" y="1498250"/>
                  </a:cubicBezTo>
                  <a:cubicBezTo>
                    <a:pt x="2996502" y="2325711"/>
                    <a:pt x="2325712" y="2996500"/>
                    <a:pt x="1498251" y="2996500"/>
                  </a:cubicBezTo>
                  <a:cubicBezTo>
                    <a:pt x="670790" y="2996500"/>
                    <a:pt x="0" y="2325711"/>
                    <a:pt x="0" y="1498250"/>
                  </a:cubicBezTo>
                  <a:cubicBezTo>
                    <a:pt x="0" y="670789"/>
                    <a:pt x="670790" y="0"/>
                    <a:pt x="1498251" y="0"/>
                  </a:cubicBezTo>
                  <a:close/>
                </a:path>
              </a:pathLst>
            </a:custGeom>
            <a:solidFill>
              <a:srgbClr val="3D8672"/>
            </a:solidFill>
            <a:ln w="25400" cap="flat" cmpd="sng" algn="ctr">
              <a:noFill/>
              <a:prstDash val="solid"/>
            </a:ln>
            <a:effectLst/>
          </p:spPr>
          <p:txBody>
            <a:bodyPr wrap="square"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1" name="任意多边形: 形状 195">
              <a:extLst>
                <a:ext uri="{FF2B5EF4-FFF2-40B4-BE49-F238E27FC236}">
                  <a16:creationId xmlns:a16="http://schemas.microsoft.com/office/drawing/2014/main" id="{5404872D-F1FE-4EAB-ADF8-CA5E38513049}"/>
                </a:ext>
              </a:extLst>
            </p:cNvPr>
            <p:cNvSpPr/>
            <p:nvPr/>
          </p:nvSpPr>
          <p:spPr>
            <a:xfrm>
              <a:off x="2232165" y="2823609"/>
              <a:ext cx="2505224" cy="2505224"/>
            </a:xfrm>
            <a:custGeom>
              <a:avLst/>
              <a:gdLst>
                <a:gd name="connsiteX0" fmla="*/ 951307 w 1922826"/>
                <a:gd name="connsiteY0" fmla="*/ 235841 h 1922826"/>
                <a:gd name="connsiteX1" fmla="*/ 225735 w 1922826"/>
                <a:gd name="connsiteY1" fmla="*/ 961413 h 1922826"/>
                <a:gd name="connsiteX2" fmla="*/ 951307 w 1922826"/>
                <a:gd name="connsiteY2" fmla="*/ 1686985 h 1922826"/>
                <a:gd name="connsiteX3" fmla="*/ 1676879 w 1922826"/>
                <a:gd name="connsiteY3" fmla="*/ 961413 h 1922826"/>
                <a:gd name="connsiteX4" fmla="*/ 951307 w 1922826"/>
                <a:gd name="connsiteY4" fmla="*/ 235841 h 1922826"/>
                <a:gd name="connsiteX5" fmla="*/ 961413 w 1922826"/>
                <a:gd name="connsiteY5" fmla="*/ 0 h 1922826"/>
                <a:gd name="connsiteX6" fmla="*/ 1922826 w 1922826"/>
                <a:gd name="connsiteY6" fmla="*/ 961413 h 1922826"/>
                <a:gd name="connsiteX7" fmla="*/ 961413 w 1922826"/>
                <a:gd name="connsiteY7" fmla="*/ 1922826 h 1922826"/>
                <a:gd name="connsiteX8" fmla="*/ 0 w 1922826"/>
                <a:gd name="connsiteY8" fmla="*/ 961413 h 1922826"/>
                <a:gd name="connsiteX9" fmla="*/ 961413 w 1922826"/>
                <a:gd name="connsiteY9" fmla="*/ 0 h 192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2826" h="1922826">
                  <a:moveTo>
                    <a:pt x="951307" y="235841"/>
                  </a:moveTo>
                  <a:cubicBezTo>
                    <a:pt x="550585" y="235841"/>
                    <a:pt x="225735" y="560691"/>
                    <a:pt x="225735" y="961413"/>
                  </a:cubicBezTo>
                  <a:cubicBezTo>
                    <a:pt x="225735" y="1362135"/>
                    <a:pt x="550585" y="1686985"/>
                    <a:pt x="951307" y="1686985"/>
                  </a:cubicBezTo>
                  <a:cubicBezTo>
                    <a:pt x="1352029" y="1686985"/>
                    <a:pt x="1676879" y="1362135"/>
                    <a:pt x="1676879" y="961413"/>
                  </a:cubicBezTo>
                  <a:cubicBezTo>
                    <a:pt x="1676879" y="560691"/>
                    <a:pt x="1352029" y="235841"/>
                    <a:pt x="951307" y="235841"/>
                  </a:cubicBezTo>
                  <a:close/>
                  <a:moveTo>
                    <a:pt x="961413" y="0"/>
                  </a:moveTo>
                  <a:cubicBezTo>
                    <a:pt x="1492387" y="0"/>
                    <a:pt x="1922826" y="430439"/>
                    <a:pt x="1922826" y="961413"/>
                  </a:cubicBezTo>
                  <a:cubicBezTo>
                    <a:pt x="1922826" y="1492387"/>
                    <a:pt x="1492387" y="1922826"/>
                    <a:pt x="961413" y="1922826"/>
                  </a:cubicBezTo>
                  <a:cubicBezTo>
                    <a:pt x="430439" y="1922826"/>
                    <a:pt x="0" y="1492387"/>
                    <a:pt x="0" y="961413"/>
                  </a:cubicBezTo>
                  <a:cubicBezTo>
                    <a:pt x="0" y="430439"/>
                    <a:pt x="430439" y="0"/>
                    <a:pt x="961413" y="0"/>
                  </a:cubicBezTo>
                  <a:close/>
                </a:path>
              </a:pathLst>
            </a:custGeom>
            <a:solidFill>
              <a:srgbClr val="3D8672"/>
            </a:solidFill>
            <a:ln w="25400" cap="flat" cmpd="sng" algn="ctr">
              <a:noFill/>
              <a:prstDash val="solid"/>
            </a:ln>
            <a:effectLst/>
          </p:spPr>
          <p:txBody>
            <a:bodyPr wrap="square"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2" name="任意多边形: 形状 196">
              <a:extLst>
                <a:ext uri="{FF2B5EF4-FFF2-40B4-BE49-F238E27FC236}">
                  <a16:creationId xmlns:a16="http://schemas.microsoft.com/office/drawing/2014/main" id="{1A85DB6C-81F4-433A-BBA9-8103AE255721}"/>
                </a:ext>
              </a:extLst>
            </p:cNvPr>
            <p:cNvSpPr/>
            <p:nvPr/>
          </p:nvSpPr>
          <p:spPr>
            <a:xfrm>
              <a:off x="2798036" y="3389480"/>
              <a:ext cx="1373482" cy="1373482"/>
            </a:xfrm>
            <a:custGeom>
              <a:avLst/>
              <a:gdLst>
                <a:gd name="connsiteX0" fmla="*/ 527092 w 1054184"/>
                <a:gd name="connsiteY0" fmla="*/ 171281 h 1054184"/>
                <a:gd name="connsiteX1" fmla="*/ 171282 w 1054184"/>
                <a:gd name="connsiteY1" fmla="*/ 527091 h 1054184"/>
                <a:gd name="connsiteX2" fmla="*/ 527092 w 1054184"/>
                <a:gd name="connsiteY2" fmla="*/ 882901 h 1054184"/>
                <a:gd name="connsiteX3" fmla="*/ 882902 w 1054184"/>
                <a:gd name="connsiteY3" fmla="*/ 527091 h 1054184"/>
                <a:gd name="connsiteX4" fmla="*/ 527092 w 1054184"/>
                <a:gd name="connsiteY4" fmla="*/ 171281 h 1054184"/>
                <a:gd name="connsiteX5" fmla="*/ 527092 w 1054184"/>
                <a:gd name="connsiteY5" fmla="*/ 0 h 1054184"/>
                <a:gd name="connsiteX6" fmla="*/ 1054184 w 1054184"/>
                <a:gd name="connsiteY6" fmla="*/ 527092 h 1054184"/>
                <a:gd name="connsiteX7" fmla="*/ 527092 w 1054184"/>
                <a:gd name="connsiteY7" fmla="*/ 1054184 h 1054184"/>
                <a:gd name="connsiteX8" fmla="*/ 0 w 1054184"/>
                <a:gd name="connsiteY8" fmla="*/ 527092 h 1054184"/>
                <a:gd name="connsiteX9" fmla="*/ 527092 w 1054184"/>
                <a:gd name="connsiteY9" fmla="*/ 0 h 105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4184" h="1054184">
                  <a:moveTo>
                    <a:pt x="527092" y="171281"/>
                  </a:moveTo>
                  <a:cubicBezTo>
                    <a:pt x="330584" y="171281"/>
                    <a:pt x="171282" y="330583"/>
                    <a:pt x="171282" y="527091"/>
                  </a:cubicBezTo>
                  <a:cubicBezTo>
                    <a:pt x="171282" y="723599"/>
                    <a:pt x="330584" y="882901"/>
                    <a:pt x="527092" y="882901"/>
                  </a:cubicBezTo>
                  <a:cubicBezTo>
                    <a:pt x="723600" y="882901"/>
                    <a:pt x="882902" y="723599"/>
                    <a:pt x="882902" y="527091"/>
                  </a:cubicBezTo>
                  <a:cubicBezTo>
                    <a:pt x="882902" y="330583"/>
                    <a:pt x="723600" y="171281"/>
                    <a:pt x="527092" y="171281"/>
                  </a:cubicBezTo>
                  <a:close/>
                  <a:moveTo>
                    <a:pt x="527092" y="0"/>
                  </a:moveTo>
                  <a:cubicBezTo>
                    <a:pt x="818197" y="0"/>
                    <a:pt x="1054184" y="235987"/>
                    <a:pt x="1054184" y="527092"/>
                  </a:cubicBezTo>
                  <a:cubicBezTo>
                    <a:pt x="1054184" y="818197"/>
                    <a:pt x="818197" y="1054184"/>
                    <a:pt x="527092" y="1054184"/>
                  </a:cubicBezTo>
                  <a:cubicBezTo>
                    <a:pt x="235987" y="1054184"/>
                    <a:pt x="0" y="818197"/>
                    <a:pt x="0" y="527092"/>
                  </a:cubicBezTo>
                  <a:cubicBezTo>
                    <a:pt x="0" y="235987"/>
                    <a:pt x="235987" y="0"/>
                    <a:pt x="527092" y="0"/>
                  </a:cubicBezTo>
                  <a:close/>
                </a:path>
              </a:pathLst>
            </a:custGeom>
            <a:solidFill>
              <a:srgbClr val="3D8672"/>
            </a:solidFill>
            <a:ln w="25400" cap="flat" cmpd="sng" algn="ctr">
              <a:noFill/>
              <a:prstDash val="solid"/>
            </a:ln>
            <a:effectLst/>
          </p:spPr>
          <p:txBody>
            <a:bodyPr wrap="square"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3" name="Oval 13">
              <a:extLst>
                <a:ext uri="{FF2B5EF4-FFF2-40B4-BE49-F238E27FC236}">
                  <a16:creationId xmlns:a16="http://schemas.microsoft.com/office/drawing/2014/main" id="{65BE75B6-6559-4FAA-9B7E-89587A24F484}"/>
                </a:ext>
              </a:extLst>
            </p:cNvPr>
            <p:cNvSpPr/>
            <p:nvPr/>
          </p:nvSpPr>
          <p:spPr>
            <a:xfrm>
              <a:off x="3250019" y="3841463"/>
              <a:ext cx="469516" cy="469516"/>
            </a:xfrm>
            <a:prstGeom prst="ellipse">
              <a:avLst/>
            </a:prstGeom>
            <a:solidFill>
              <a:srgbClr val="3D8672"/>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grpSp>
          <p:nvGrpSpPr>
            <p:cNvPr id="14" name="Group 14">
              <a:extLst>
                <a:ext uri="{FF2B5EF4-FFF2-40B4-BE49-F238E27FC236}">
                  <a16:creationId xmlns:a16="http://schemas.microsoft.com/office/drawing/2014/main" id="{4354E067-E8D9-4A3D-A5F7-A755B199A099}"/>
                </a:ext>
              </a:extLst>
            </p:cNvPr>
            <p:cNvGrpSpPr/>
            <p:nvPr/>
          </p:nvGrpSpPr>
          <p:grpSpPr>
            <a:xfrm rot="18972328" flipH="1">
              <a:off x="2092252" y="1666337"/>
              <a:ext cx="886963" cy="2833051"/>
              <a:chOff x="943993" y="1899821"/>
              <a:chExt cx="584445" cy="1866782"/>
            </a:xfrm>
            <a:effectLst>
              <a:outerShdw blurRad="76200" dir="18900000" sy="23000" kx="-1200000" algn="bl" rotWithShape="0">
                <a:prstClr val="black">
                  <a:alpha val="20000"/>
                </a:prstClr>
              </a:outerShdw>
            </a:effectLst>
          </p:grpSpPr>
          <p:sp>
            <p:nvSpPr>
              <p:cNvPr id="16" name="Freeform: Shape 15">
                <a:extLst>
                  <a:ext uri="{FF2B5EF4-FFF2-40B4-BE49-F238E27FC236}">
                    <a16:creationId xmlns:a16="http://schemas.microsoft.com/office/drawing/2014/main" id="{0A0CDB91-93EF-42E0-9B20-BCB3F2AFBB28}"/>
                  </a:ext>
                </a:extLst>
              </p:cNvPr>
              <p:cNvSpPr/>
              <p:nvPr/>
            </p:nvSpPr>
            <p:spPr>
              <a:xfrm>
                <a:off x="1186649" y="1973314"/>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rgbClr val="B6D0BF"/>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7" name="Freeform: Shape 16">
                <a:extLst>
                  <a:ext uri="{FF2B5EF4-FFF2-40B4-BE49-F238E27FC236}">
                    <a16:creationId xmlns:a16="http://schemas.microsoft.com/office/drawing/2014/main" id="{2C6FA9FA-376F-4717-A992-CE7FB071E3A9}"/>
                  </a:ext>
                </a:extLst>
              </p:cNvPr>
              <p:cNvSpPr/>
              <p:nvPr/>
            </p:nvSpPr>
            <p:spPr>
              <a:xfrm flipH="1">
                <a:off x="1231038" y="1973313"/>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rgbClr val="3D8672"/>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8" name="Parallelogram 17">
                <a:extLst>
                  <a:ext uri="{FF2B5EF4-FFF2-40B4-BE49-F238E27FC236}">
                    <a16:creationId xmlns:a16="http://schemas.microsoft.com/office/drawing/2014/main" id="{461E91A8-AECD-4AC3-880E-ED672A9B139F}"/>
                  </a:ext>
                </a:extLst>
              </p:cNvPr>
              <p:cNvSpPr/>
              <p:nvPr/>
            </p:nvSpPr>
            <p:spPr>
              <a:xfrm rot="16200000" flipV="1">
                <a:off x="1159899" y="1993153"/>
                <a:ext cx="461872" cy="275207"/>
              </a:xfrm>
              <a:prstGeom prst="parallelogram">
                <a:avLst>
                  <a:gd name="adj" fmla="val 57754"/>
                </a:avLst>
              </a:prstGeom>
              <a:solidFill>
                <a:srgbClr val="3D8672"/>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sp>
            <p:nvSpPr>
              <p:cNvPr id="19" name="Parallelogram 18">
                <a:extLst>
                  <a:ext uri="{FF2B5EF4-FFF2-40B4-BE49-F238E27FC236}">
                    <a16:creationId xmlns:a16="http://schemas.microsoft.com/office/drawing/2014/main" id="{665C968A-399F-4461-A00E-A229B6250217}"/>
                  </a:ext>
                </a:extLst>
              </p:cNvPr>
              <p:cNvSpPr/>
              <p:nvPr/>
            </p:nvSpPr>
            <p:spPr>
              <a:xfrm rot="5400000" flipH="1" flipV="1">
                <a:off x="834385" y="2009429"/>
                <a:ext cx="461872" cy="242655"/>
              </a:xfrm>
              <a:prstGeom prst="parallelogram">
                <a:avLst>
                  <a:gd name="adj" fmla="val 65071"/>
                </a:avLst>
              </a:prstGeom>
              <a:solidFill>
                <a:srgbClr val="B6D0BF"/>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grpSp>
        <p:sp>
          <p:nvSpPr>
            <p:cNvPr id="15" name="Arc 19">
              <a:extLst>
                <a:ext uri="{FF2B5EF4-FFF2-40B4-BE49-F238E27FC236}">
                  <a16:creationId xmlns:a16="http://schemas.microsoft.com/office/drawing/2014/main" id="{C4F73ED7-484C-4DA3-8215-D71B6433FDB4}"/>
                </a:ext>
              </a:extLst>
            </p:cNvPr>
            <p:cNvSpPr/>
            <p:nvPr/>
          </p:nvSpPr>
          <p:spPr>
            <a:xfrm>
              <a:off x="1235274" y="1832994"/>
              <a:ext cx="4483100" cy="4483100"/>
            </a:xfrm>
            <a:prstGeom prst="arc">
              <a:avLst>
                <a:gd name="adj1" fmla="val 19067119"/>
                <a:gd name="adj2" fmla="val 19881577"/>
              </a:avLst>
            </a:prstGeom>
            <a:noFill/>
            <a:ln w="28575" cap="rnd" cmpd="sng" algn="ctr">
              <a:solidFill>
                <a:srgbClr val="040404"/>
              </a:solidFill>
              <a:prstDash val="solid"/>
              <a:roun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sz="1800" b="0" i="0" u="none" strike="noStrike" kern="0" cap="none" spc="0" normalizeH="0" baseline="0" noProof="0">
                <a:ln>
                  <a:noFill/>
                </a:ln>
                <a:solidFill>
                  <a:schemeClr val="tx1">
                    <a:lumMod val="85000"/>
                    <a:lumOff val="15000"/>
                  </a:schemeClr>
                </a:solidFill>
                <a:effectLst/>
                <a:uLnTx/>
                <a:uFillTx/>
                <a:cs typeface="+mn-ea"/>
                <a:sym typeface="+mn-lt"/>
              </a:endParaRPr>
            </a:p>
          </p:txBody>
        </p:sp>
      </p:grpSp>
      <p:sp>
        <p:nvSpPr>
          <p:cNvPr id="20" name="TextBox 19">
            <a:extLst>
              <a:ext uri="{FF2B5EF4-FFF2-40B4-BE49-F238E27FC236}">
                <a16:creationId xmlns:a16="http://schemas.microsoft.com/office/drawing/2014/main" id="{910EB2AC-E6FE-4EDD-8990-7AC2BE0FA282}"/>
              </a:ext>
            </a:extLst>
          </p:cNvPr>
          <p:cNvSpPr txBox="1"/>
          <p:nvPr/>
        </p:nvSpPr>
        <p:spPr>
          <a:xfrm>
            <a:off x="4712066" y="1957317"/>
            <a:ext cx="6369215" cy="3970318"/>
          </a:xfrm>
          <a:prstGeom prst="rect">
            <a:avLst/>
          </a:prstGeom>
          <a:noFill/>
          <a:ln w="28575">
            <a:solidFill>
              <a:schemeClr val="accent6"/>
            </a:solidFill>
            <a:prstDash val="dashDot"/>
          </a:ln>
        </p:spPr>
        <p:txBody>
          <a:bodyPr wrap="square">
            <a:spAutoFit/>
          </a:bodyPr>
          <a:lstStyle/>
          <a:p>
            <a:pPr algn="just"/>
            <a:r>
              <a:rPr lang="vi-VN" sz="2800" b="0" i="0" dirty="0">
                <a:solidFill>
                  <a:srgbClr val="333333"/>
                </a:solidFill>
                <a:effectLst/>
                <a:latin typeface="Arial" panose="020B0604020202020204" pitchFamily="34" charset="0"/>
                <a:cs typeface="Arial" panose="020B0604020202020204" pitchFamily="34" charset="0"/>
              </a:rPr>
              <a:t>Kali rất cần thiết cho cây trồng, đặc biệt trong giai đoạn cây trưởng thành, ra hoa, kết trái. Để cung cấp K cho cây có thể sử dụng phân potassium chloride và potassium sulfate có công thức hóa học lần lượt là KCl và K</a:t>
            </a:r>
            <a:r>
              <a:rPr lang="vi-VN" sz="2800" b="0" i="0" baseline="-25000" dirty="0">
                <a:solidFill>
                  <a:srgbClr val="333333"/>
                </a:solidFill>
                <a:effectLst/>
                <a:latin typeface="Arial" panose="020B0604020202020204" pitchFamily="34" charset="0"/>
                <a:cs typeface="Arial" panose="020B0604020202020204" pitchFamily="34" charset="0"/>
              </a:rPr>
              <a:t>2</a:t>
            </a:r>
            <a:r>
              <a:rPr lang="vi-VN" sz="2800" b="0" i="0" dirty="0">
                <a:solidFill>
                  <a:srgbClr val="333333"/>
                </a:solidFill>
                <a:effectLst/>
                <a:latin typeface="Arial" panose="020B0604020202020204" pitchFamily="34" charset="0"/>
                <a:cs typeface="Arial" panose="020B0604020202020204" pitchFamily="34" charset="0"/>
              </a:rPr>
              <a:t>SO</a:t>
            </a:r>
            <a:r>
              <a:rPr lang="vi-VN" sz="2800" b="0" i="0" baseline="-25000" dirty="0">
                <a:solidFill>
                  <a:srgbClr val="333333"/>
                </a:solidFill>
                <a:effectLst/>
                <a:latin typeface="Arial" panose="020B0604020202020204" pitchFamily="34" charset="0"/>
                <a:cs typeface="Arial" panose="020B0604020202020204" pitchFamily="34" charset="0"/>
              </a:rPr>
              <a:t>4</a:t>
            </a:r>
            <a:r>
              <a:rPr lang="vi-VN" sz="2800" b="0" i="0" dirty="0">
                <a:solidFill>
                  <a:srgbClr val="333333"/>
                </a:solidFill>
                <a:effectLst/>
                <a:latin typeface="Arial" panose="020B0604020202020204" pitchFamily="34" charset="0"/>
                <a:cs typeface="Arial" panose="020B0604020202020204" pitchFamily="34" charset="0"/>
              </a:rPr>
              <a:t>. Người trồng cây muốn sử dụng loại phân bón có hàm lượng K cao hơn thì nên chọn loại phân bón nào?</a:t>
            </a:r>
            <a:endParaRPr lang="vi-V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5400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circle(in)">
                                      <p:cBhvr>
                                        <p:cTn id="2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47">
            <a:extLst>
              <a:ext uri="{FF2B5EF4-FFF2-40B4-BE49-F238E27FC236}">
                <a16:creationId xmlns:a16="http://schemas.microsoft.com/office/drawing/2014/main" id="{2BDE5A15-F072-4C8E-BACB-A5B9AF95E51C}"/>
              </a:ext>
            </a:extLst>
          </p:cNvPr>
          <p:cNvSpPr/>
          <p:nvPr/>
        </p:nvSpPr>
        <p:spPr>
          <a:xfrm flipV="1">
            <a:off x="488653" y="1730294"/>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40" name="TextBox 39">
            <a:extLst>
              <a:ext uri="{FF2B5EF4-FFF2-40B4-BE49-F238E27FC236}">
                <a16:creationId xmlns:a16="http://schemas.microsoft.com/office/drawing/2014/main" id="{9B2AB7E3-25B5-496A-8174-C4CD2670AF41}"/>
              </a:ext>
            </a:extLst>
          </p:cNvPr>
          <p:cNvSpPr txBox="1"/>
          <p:nvPr/>
        </p:nvSpPr>
        <p:spPr>
          <a:xfrm>
            <a:off x="1148862" y="636825"/>
            <a:ext cx="10154528" cy="1077218"/>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3. Lập công thức hoá học của hợp chất khi biết hoá trị hoặc phần trăm khối lượng của các nguyên tố</a:t>
            </a:r>
          </a:p>
        </p:txBody>
      </p:sp>
      <p:sp>
        <p:nvSpPr>
          <p:cNvPr id="7" name="Rectangle: Diagonal Corners Rounded 6">
            <a:extLst>
              <a:ext uri="{FF2B5EF4-FFF2-40B4-BE49-F238E27FC236}">
                <a16:creationId xmlns:a16="http://schemas.microsoft.com/office/drawing/2014/main" id="{28B8D9DA-354C-47C4-B08F-36E3D2C36B3C}"/>
              </a:ext>
            </a:extLst>
          </p:cNvPr>
          <p:cNvSpPr/>
          <p:nvPr/>
        </p:nvSpPr>
        <p:spPr>
          <a:xfrm>
            <a:off x="1436077" y="2128510"/>
            <a:ext cx="9580098" cy="1092992"/>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rgbClr val="C00000"/>
                </a:solidFill>
                <a:latin typeface="Arial" panose="020B0604020202020204" pitchFamily="34" charset="0"/>
                <a:cs typeface="Arial" panose="020B0604020202020204" pitchFamily="34" charset="0"/>
              </a:rPr>
              <a:t>Biết hoá trị của các nguyên tố, lập công thức hoá học của hợp chất tạo thành từ hai nguyên tố</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2238249-E7F4-4B9C-A045-3C04345B6B94}"/>
                  </a:ext>
                </a:extLst>
              </p:cNvPr>
              <p:cNvSpPr txBox="1"/>
              <p:nvPr/>
            </p:nvSpPr>
            <p:spPr>
              <a:xfrm>
                <a:off x="1116036" y="3636499"/>
                <a:ext cx="9959925" cy="234038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vi-VN" sz="3200" b="0" i="0" dirty="0">
                    <a:solidFill>
                      <a:srgbClr val="333333"/>
                    </a:solidFill>
                    <a:effectLst/>
                    <a:latin typeface="Arial" panose="020B0604020202020204" pitchFamily="34" charset="0"/>
                    <a:cs typeface="Arial" panose="020B0604020202020204" pitchFamily="34" charset="0"/>
                  </a:rPr>
                  <a:t>- Bước 1: </a:t>
                </a:r>
                <a:r>
                  <a:rPr lang="vi-VN" sz="3200" dirty="0">
                    <a:solidFill>
                      <a:srgbClr val="333333"/>
                    </a:solidFill>
                    <a:latin typeface="Arial" panose="020B0604020202020204" pitchFamily="34" charset="0"/>
                    <a:cs typeface="Arial" panose="020B0604020202020204" pitchFamily="34" charset="0"/>
                  </a:rPr>
                  <a:t>Đặt công thức hoá học của hợp chất A</a:t>
                </a:r>
                <a:r>
                  <a:rPr lang="vi-VN" sz="3200" baseline="-25000" dirty="0">
                    <a:solidFill>
                      <a:srgbClr val="333333"/>
                    </a:solidFill>
                    <a:latin typeface="Arial" panose="020B0604020202020204" pitchFamily="34" charset="0"/>
                    <a:cs typeface="Arial" panose="020B0604020202020204" pitchFamily="34" charset="0"/>
                  </a:rPr>
                  <a:t>x</a:t>
                </a:r>
                <a:r>
                  <a:rPr lang="vi-VN" sz="3200" dirty="0">
                    <a:solidFill>
                      <a:srgbClr val="333333"/>
                    </a:solidFill>
                    <a:latin typeface="Arial" panose="020B0604020202020204" pitchFamily="34" charset="0"/>
                    <a:cs typeface="Arial" panose="020B0604020202020204" pitchFamily="34" charset="0"/>
                  </a:rPr>
                  <a:t>B</a:t>
                </a:r>
                <a:r>
                  <a:rPr lang="vi-VN" sz="3200" baseline="-25000" dirty="0">
                    <a:solidFill>
                      <a:srgbClr val="333333"/>
                    </a:solidFill>
                    <a:latin typeface="Arial" panose="020B0604020202020204" pitchFamily="34" charset="0"/>
                    <a:cs typeface="Arial" panose="020B0604020202020204" pitchFamily="34" charset="0"/>
                  </a:rPr>
                  <a:t>y</a:t>
                </a:r>
              </a:p>
              <a:p>
                <a:r>
                  <a:rPr lang="vi-VN" sz="3200" dirty="0">
                    <a:solidFill>
                      <a:srgbClr val="333333"/>
                    </a:solidFill>
                    <a:latin typeface="Arial" panose="020B0604020202020204" pitchFamily="34" charset="0"/>
                    <a:cs typeface="Arial" panose="020B0604020202020204" pitchFamily="34" charset="0"/>
                  </a:rPr>
                  <a:t>- </a:t>
                </a:r>
                <a:r>
                  <a:rPr lang="vi-VN" sz="3200" b="0" i="0" dirty="0">
                    <a:solidFill>
                      <a:srgbClr val="333333"/>
                    </a:solidFill>
                    <a:effectLst/>
                    <a:latin typeface="Arial" panose="020B0604020202020204" pitchFamily="34" charset="0"/>
                    <a:cs typeface="Arial" panose="020B0604020202020204" pitchFamily="34" charset="0"/>
                  </a:rPr>
                  <a:t>Bước 2: </a:t>
                </a:r>
                <a:r>
                  <a:rPr lang="vi-VN" sz="3200" dirty="0">
                    <a:solidFill>
                      <a:srgbClr val="333333"/>
                    </a:solidFill>
                    <a:latin typeface="Arial" panose="020B0604020202020204" pitchFamily="34" charset="0"/>
                    <a:cs typeface="Arial" panose="020B0604020202020204" pitchFamily="34" charset="0"/>
                  </a:rPr>
                  <a:t>Áp dụng quy tắc hoá trị, xác định tỉ lệ </a:t>
                </a:r>
                <a14:m>
                  <m:oMath xmlns:m="http://schemas.openxmlformats.org/officeDocument/2006/math">
                    <m:f>
                      <m:fPr>
                        <m:ctrlPr>
                          <a:rPr lang="vi-VN" sz="3200" i="1">
                            <a:solidFill>
                              <a:schemeClr val="tx1"/>
                            </a:solidFill>
                            <a:latin typeface="Cambria Math" panose="02040503050406030204" pitchFamily="18" charset="0"/>
                            <a:cs typeface="Times New Roman" panose="02020603050405020304" pitchFamily="18" charset="0"/>
                          </a:rPr>
                        </m:ctrlPr>
                      </m:fPr>
                      <m:num>
                        <m:r>
                          <m:rPr>
                            <m:sty m:val="p"/>
                          </m:rPr>
                          <a:rPr lang="vi-VN" sz="3200" b="0" i="0" smtClean="0">
                            <a:solidFill>
                              <a:schemeClr val="tx1"/>
                            </a:solidFill>
                            <a:latin typeface="Cambria Math" panose="02040503050406030204" pitchFamily="18" charset="0"/>
                            <a:cs typeface="Times New Roman" panose="02020603050405020304" pitchFamily="18" charset="0"/>
                          </a:rPr>
                          <m:t>x</m:t>
                        </m:r>
                      </m:num>
                      <m:den>
                        <m:r>
                          <m:rPr>
                            <m:sty m:val="p"/>
                          </m:rPr>
                          <a:rPr lang="vi-VN" sz="3200" b="0" i="0" smtClean="0">
                            <a:solidFill>
                              <a:schemeClr val="tx1"/>
                            </a:solidFill>
                            <a:latin typeface="Cambria Math" panose="02040503050406030204" pitchFamily="18" charset="0"/>
                            <a:cs typeface="Times New Roman" panose="02020603050405020304" pitchFamily="18" charset="0"/>
                          </a:rPr>
                          <m:t>y</m:t>
                        </m:r>
                      </m:den>
                    </m:f>
                    <m:r>
                      <a:rPr lang="vi-VN" sz="3200" b="0" i="1" smtClean="0">
                        <a:solidFill>
                          <a:schemeClr val="tx1"/>
                        </a:solidFill>
                        <a:latin typeface="Cambria Math" panose="02040503050406030204" pitchFamily="18" charset="0"/>
                        <a:cs typeface="Times New Roman" panose="02020603050405020304" pitchFamily="18" charset="0"/>
                      </a:rPr>
                      <m:t>= </m:t>
                    </m:r>
                    <m:f>
                      <m:fPr>
                        <m:ctrlPr>
                          <a:rPr lang="vi-VN" sz="3200" b="0" i="1" smtClean="0">
                            <a:solidFill>
                              <a:schemeClr val="tx1"/>
                            </a:solidFill>
                            <a:latin typeface="Cambria Math" panose="02040503050406030204" pitchFamily="18" charset="0"/>
                            <a:cs typeface="Times New Roman" panose="02020603050405020304" pitchFamily="18" charset="0"/>
                          </a:rPr>
                        </m:ctrlPr>
                      </m:fPr>
                      <m:num>
                        <m:r>
                          <a:rPr lang="vi-VN" sz="3200" b="0" i="1" smtClean="0">
                            <a:solidFill>
                              <a:schemeClr val="tx1"/>
                            </a:solidFill>
                            <a:latin typeface="Cambria Math" panose="02040503050406030204" pitchFamily="18" charset="0"/>
                            <a:cs typeface="Times New Roman" panose="02020603050405020304" pitchFamily="18" charset="0"/>
                          </a:rPr>
                          <m:t>𝑏</m:t>
                        </m:r>
                      </m:num>
                      <m:den>
                        <m:r>
                          <a:rPr lang="vi-VN" sz="3200" b="0" i="1" smtClean="0">
                            <a:solidFill>
                              <a:schemeClr val="tx1"/>
                            </a:solidFill>
                            <a:latin typeface="Cambria Math" panose="02040503050406030204" pitchFamily="18" charset="0"/>
                            <a:cs typeface="Times New Roman" panose="02020603050405020304" pitchFamily="18" charset="0"/>
                          </a:rPr>
                          <m:t>𝑎</m:t>
                        </m:r>
                      </m:den>
                    </m:f>
                  </m:oMath>
                </a14:m>
                <a:r>
                  <a:rPr lang="vi-VN" sz="3200" dirty="0">
                    <a:solidFill>
                      <a:srgbClr val="333333"/>
                    </a:solidFill>
                    <a:latin typeface="Arial" panose="020B0604020202020204" pitchFamily="34" charset="0"/>
                    <a:cs typeface="Arial" panose="020B0604020202020204" pitchFamily="34" charset="0"/>
                  </a:rPr>
                  <a:t> </a:t>
                </a:r>
                <a:endParaRPr lang="vi-VN" sz="3200" b="0" i="0" dirty="0">
                  <a:solidFill>
                    <a:srgbClr val="333333"/>
                  </a:solidFill>
                  <a:effectLst/>
                  <a:latin typeface="Arial" panose="020B0604020202020204" pitchFamily="34" charset="0"/>
                  <a:cs typeface="Arial" panose="020B0604020202020204" pitchFamily="34" charset="0"/>
                </a:endParaRPr>
              </a:p>
              <a:p>
                <a:r>
                  <a:rPr lang="vi-VN" sz="3200" b="0" i="0" dirty="0">
                    <a:solidFill>
                      <a:srgbClr val="333333"/>
                    </a:solidFill>
                    <a:effectLst/>
                    <a:latin typeface="Arial" panose="020B0604020202020204" pitchFamily="34" charset="0"/>
                    <a:cs typeface="Arial" panose="020B0604020202020204" pitchFamily="34" charset="0"/>
                  </a:rPr>
                  <a:t>- Bước 3: </a:t>
                </a:r>
                <a:r>
                  <a:rPr lang="vi-VN" sz="3200" dirty="0">
                    <a:solidFill>
                      <a:srgbClr val="333333"/>
                    </a:solidFill>
                    <a:latin typeface="Arial" panose="020B0604020202020204" pitchFamily="34" charset="0"/>
                    <a:cs typeface="Arial" panose="020B0604020202020204" pitchFamily="34" charset="0"/>
                  </a:rPr>
                  <a:t>Xác định x, y (x, y thường là những số nguyên nhỏ nhất thỏa mãn tỉ lệ trên)</a:t>
                </a:r>
                <a:endParaRPr lang="vi-VN" sz="3200" b="0" i="0" dirty="0">
                  <a:solidFill>
                    <a:srgbClr val="333333"/>
                  </a:solidFill>
                  <a:effectLst/>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F2238249-E7F4-4B9C-A045-3C04345B6B94}"/>
                  </a:ext>
                </a:extLst>
              </p:cNvPr>
              <p:cNvSpPr txBox="1">
                <a:spLocks noRot="1" noChangeAspect="1" noMove="1" noResize="1" noEditPoints="1" noAdjustHandles="1" noChangeArrowheads="1" noChangeShapeType="1" noTextEdit="1"/>
              </p:cNvSpPr>
              <p:nvPr/>
            </p:nvSpPr>
            <p:spPr>
              <a:xfrm>
                <a:off x="1116036" y="3636499"/>
                <a:ext cx="9959925" cy="2340384"/>
              </a:xfrm>
              <a:prstGeom prst="rect">
                <a:avLst/>
              </a:prstGeom>
              <a:blipFill>
                <a:blip r:embed="rId3"/>
                <a:stretch>
                  <a:fillRect l="-1467" t="-3117" b="-7532"/>
                </a:stretch>
              </a:blipFill>
            </p:spPr>
            <p:txBody>
              <a:bodyPr/>
              <a:lstStyle/>
              <a:p>
                <a:r>
                  <a:rPr lang="vi-VN">
                    <a:noFill/>
                  </a:rPr>
                  <a:t> </a:t>
                </a:r>
              </a:p>
            </p:txBody>
          </p:sp>
        </mc:Fallback>
      </mc:AlternateContent>
    </p:spTree>
    <p:extLst>
      <p:ext uri="{BB962C8B-B14F-4D97-AF65-F5344CB8AC3E}">
        <p14:creationId xmlns:p14="http://schemas.microsoft.com/office/powerpoint/2010/main" val="42630581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p:bldP spid="7"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D58746-FDB6-46A0-B4DE-EB82A6FF5983}"/>
              </a:ext>
            </a:extLst>
          </p:cNvPr>
          <p:cNvSpPr txBox="1"/>
          <p:nvPr/>
        </p:nvSpPr>
        <p:spPr>
          <a:xfrm>
            <a:off x="604912" y="1019243"/>
            <a:ext cx="1856934"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Ví dụ 3: </a:t>
            </a:r>
            <a:endParaRPr lang="vi-VN" sz="3200" dirty="0"/>
          </a:p>
        </p:txBody>
      </p:sp>
      <p:sp>
        <p:nvSpPr>
          <p:cNvPr id="3" name="TextBox 2">
            <a:extLst>
              <a:ext uri="{FF2B5EF4-FFF2-40B4-BE49-F238E27FC236}">
                <a16:creationId xmlns:a16="http://schemas.microsoft.com/office/drawing/2014/main" id="{DC808040-C1CC-4148-B481-57403D528E1C}"/>
              </a:ext>
            </a:extLst>
          </p:cNvPr>
          <p:cNvSpPr txBox="1"/>
          <p:nvPr/>
        </p:nvSpPr>
        <p:spPr>
          <a:xfrm>
            <a:off x="2461846" y="937017"/>
            <a:ext cx="8991936" cy="1077218"/>
          </a:xfrm>
          <a:prstGeom prst="rect">
            <a:avLst/>
          </a:prstGeom>
          <a:noFill/>
        </p:spPr>
        <p:txBody>
          <a:bodyPr wrap="square">
            <a:spAutoFit/>
          </a:bodyPr>
          <a:lstStyle/>
          <a:p>
            <a:r>
              <a:rPr lang="vi-VN" sz="3200" i="1" dirty="0">
                <a:solidFill>
                  <a:srgbClr val="7030A0"/>
                </a:solidFill>
                <a:latin typeface="Arial" panose="020B0604020202020204" pitchFamily="34" charset="0"/>
                <a:cs typeface="Arial" panose="020B0604020202020204" pitchFamily="34" charset="0"/>
              </a:rPr>
              <a:t>Lập công thức hoá học của hợp chất tạo bởi S hoá trị VI và O.</a:t>
            </a:r>
            <a:endParaRPr lang="vi-VN" sz="3200" i="1" baseline="-25000" dirty="0">
              <a:solidFill>
                <a:srgbClr val="7030A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ACE71AD-DEBF-4672-A328-DFEA296B5C86}"/>
              </a:ext>
            </a:extLst>
          </p:cNvPr>
          <p:cNvSpPr txBox="1"/>
          <p:nvPr/>
        </p:nvSpPr>
        <p:spPr>
          <a:xfrm>
            <a:off x="1748505" y="3472834"/>
            <a:ext cx="8556655" cy="584775"/>
          </a:xfrm>
          <a:prstGeom prst="rect">
            <a:avLst/>
          </a:prstGeom>
          <a:noFill/>
        </p:spPr>
        <p:txBody>
          <a:bodyPr wrap="square">
            <a:spAutoFit/>
          </a:bodyPr>
          <a:lstStyle/>
          <a:p>
            <a:r>
              <a:rPr lang="vi-VN" sz="3200" b="0" i="0" dirty="0">
                <a:solidFill>
                  <a:srgbClr val="333333"/>
                </a:solidFill>
                <a:effectLst/>
                <a:latin typeface="Arial" panose="020B0604020202020204" pitchFamily="34" charset="0"/>
                <a:cs typeface="Arial" panose="020B0604020202020204" pitchFamily="34" charset="0"/>
              </a:rPr>
              <a:t> </a:t>
            </a:r>
            <a:r>
              <a:rPr lang="vi-VN" sz="3200" dirty="0">
                <a:solidFill>
                  <a:srgbClr val="333333"/>
                </a:solidFill>
                <a:latin typeface="Arial" panose="020B0604020202020204" pitchFamily="34" charset="0"/>
                <a:cs typeface="Arial" panose="020B0604020202020204" pitchFamily="34" charset="0"/>
              </a:rPr>
              <a:t>- Theo quy tắc hoá trị, ta có: x x VI = y x II.</a:t>
            </a:r>
            <a:endParaRPr lang="vi-VN" sz="3200" b="0" i="0" dirty="0">
              <a:solidFill>
                <a:srgbClr val="333333"/>
              </a:solidFill>
              <a:effectLst/>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BCAAFB9-780D-4AB9-8A05-2AD2DD8551BA}"/>
              </a:ext>
            </a:extLst>
          </p:cNvPr>
          <p:cNvSpPr txBox="1"/>
          <p:nvPr/>
        </p:nvSpPr>
        <p:spPr>
          <a:xfrm>
            <a:off x="4891649" y="2014235"/>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7" name="TextBox 6">
            <a:extLst>
              <a:ext uri="{FF2B5EF4-FFF2-40B4-BE49-F238E27FC236}">
                <a16:creationId xmlns:a16="http://schemas.microsoft.com/office/drawing/2014/main" id="{F6C6ABEE-43F7-4EA5-A8E8-99B9A8E3F3AB}"/>
              </a:ext>
            </a:extLst>
          </p:cNvPr>
          <p:cNvSpPr txBox="1"/>
          <p:nvPr/>
        </p:nvSpPr>
        <p:spPr>
          <a:xfrm>
            <a:off x="1748506" y="2735659"/>
            <a:ext cx="7547894" cy="584775"/>
          </a:xfrm>
          <a:prstGeom prst="rect">
            <a:avLst/>
          </a:prstGeom>
          <a:noFill/>
        </p:spPr>
        <p:txBody>
          <a:bodyPr wrap="square">
            <a:spAutoFit/>
          </a:bodyPr>
          <a:lstStyle/>
          <a:p>
            <a:r>
              <a:rPr lang="vi-VN" sz="3200" dirty="0">
                <a:solidFill>
                  <a:srgbClr val="333333"/>
                </a:solidFill>
                <a:latin typeface="Arial" panose="020B0604020202020204" pitchFamily="34" charset="0"/>
                <a:cs typeface="Arial" panose="020B0604020202020204" pitchFamily="34" charset="0"/>
              </a:rPr>
              <a:t>- Đặt công thức của hợp chất là S</a:t>
            </a:r>
            <a:r>
              <a:rPr lang="vi-VN" sz="3200" baseline="-25000" dirty="0">
                <a:solidFill>
                  <a:srgbClr val="333333"/>
                </a:solidFill>
                <a:latin typeface="Arial" panose="020B0604020202020204" pitchFamily="34" charset="0"/>
                <a:cs typeface="Arial" panose="020B0604020202020204" pitchFamily="34" charset="0"/>
              </a:rPr>
              <a:t>x</a:t>
            </a:r>
            <a:r>
              <a:rPr lang="vi-VN" sz="3200" dirty="0">
                <a:solidFill>
                  <a:srgbClr val="333333"/>
                </a:solidFill>
                <a:latin typeface="Arial" panose="020B0604020202020204" pitchFamily="34" charset="0"/>
                <a:cs typeface="Arial" panose="020B0604020202020204" pitchFamily="34" charset="0"/>
              </a:rPr>
              <a:t>O</a:t>
            </a:r>
            <a:r>
              <a:rPr lang="vi-VN" sz="3200" baseline="-25000" dirty="0">
                <a:solidFill>
                  <a:srgbClr val="333333"/>
                </a:solidFill>
                <a:latin typeface="Arial" panose="020B0604020202020204" pitchFamily="34" charset="0"/>
                <a:cs typeface="Arial" panose="020B0604020202020204" pitchFamily="34" charset="0"/>
              </a:rPr>
              <a:t>y</a:t>
            </a:r>
            <a:r>
              <a:rPr lang="vi-VN" sz="3200" dirty="0">
                <a:solidFill>
                  <a:srgbClr val="333333"/>
                </a:solidFill>
                <a:latin typeface="Arial" panose="020B0604020202020204" pitchFamily="34" charset="0"/>
                <a:cs typeface="Arial" panose="020B0604020202020204" pitchFamily="34" charset="0"/>
              </a:rPr>
              <a:t>.</a:t>
            </a:r>
            <a:endParaRPr lang="vi-VN" sz="3200" b="0" i="0" dirty="0">
              <a:solidFill>
                <a:srgbClr val="333333"/>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6A3B681-3C7B-452A-87BD-754CCC1FB9B9}"/>
              </a:ext>
            </a:extLst>
          </p:cNvPr>
          <p:cNvSpPr txBox="1"/>
          <p:nvPr/>
        </p:nvSpPr>
        <p:spPr>
          <a:xfrm>
            <a:off x="1953352" y="5072746"/>
            <a:ext cx="8790847" cy="584775"/>
          </a:xfrm>
          <a:prstGeom prst="rect">
            <a:avLst/>
          </a:prstGeom>
          <a:noFill/>
        </p:spPr>
        <p:txBody>
          <a:bodyPr wrap="square">
            <a:spAutoFit/>
          </a:bodyPr>
          <a:lstStyle/>
          <a:p>
            <a:r>
              <a:rPr lang="vi-VN" sz="3200" dirty="0">
                <a:solidFill>
                  <a:srgbClr val="333333"/>
                </a:solidFill>
                <a:latin typeface="Arial" panose="020B0604020202020204" pitchFamily="34" charset="0"/>
                <a:cs typeface="Arial" panose="020B0604020202020204" pitchFamily="34" charset="0"/>
              </a:rPr>
              <a:t>Vậy Công thức hoá học của hợp chất là: SO</a:t>
            </a:r>
            <a:r>
              <a:rPr lang="vi-VN" sz="3200" baseline="-25000" dirty="0">
                <a:solidFill>
                  <a:srgbClr val="333333"/>
                </a:solidFill>
                <a:latin typeface="Arial" panose="020B0604020202020204" pitchFamily="34" charset="0"/>
                <a:cs typeface="Arial" panose="020B0604020202020204" pitchFamily="34" charset="0"/>
              </a:rPr>
              <a:t>3</a:t>
            </a:r>
            <a:r>
              <a:rPr lang="vi-VN" sz="3200" dirty="0">
                <a:solidFill>
                  <a:srgbClr val="333333"/>
                </a:solidFill>
                <a:latin typeface="Arial" panose="020B0604020202020204" pitchFamily="34" charset="0"/>
                <a:cs typeface="Arial" panose="020B0604020202020204" pitchFamily="34" charset="0"/>
              </a:rPr>
              <a:t>.</a:t>
            </a:r>
            <a:endParaRPr lang="vi-VN" sz="3200" b="0" i="0" baseline="-25000" dirty="0">
              <a:solidFill>
                <a:srgbClr val="333333"/>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E38EF23-967A-417A-A962-F71022C1A759}"/>
                  </a:ext>
                </a:extLst>
              </p:cNvPr>
              <p:cNvSpPr txBox="1"/>
              <p:nvPr/>
            </p:nvSpPr>
            <p:spPr>
              <a:xfrm>
                <a:off x="1816788" y="4058935"/>
                <a:ext cx="8556655" cy="832344"/>
              </a:xfrm>
              <a:prstGeom prst="rect">
                <a:avLst/>
              </a:prstGeom>
              <a:noFill/>
            </p:spPr>
            <p:txBody>
              <a:bodyPr wrap="square">
                <a:spAutoFit/>
              </a:bodyPr>
              <a:lstStyle/>
              <a:p>
                <a:r>
                  <a:rPr lang="vi-VN" sz="3200" b="0" i="0" dirty="0">
                    <a:solidFill>
                      <a:srgbClr val="333333"/>
                    </a:solidFill>
                    <a:effectLst/>
                    <a:latin typeface="Arial" panose="020B0604020202020204" pitchFamily="34" charset="0"/>
                    <a:cs typeface="Arial" panose="020B0604020202020204" pitchFamily="34" charset="0"/>
                  </a:rPr>
                  <a:t> </a:t>
                </a:r>
                <a:r>
                  <a:rPr lang="vi-VN" sz="3200" dirty="0">
                    <a:solidFill>
                      <a:srgbClr val="333333"/>
                    </a:solidFill>
                    <a:latin typeface="Arial" panose="020B0604020202020204" pitchFamily="34" charset="0"/>
                    <a:cs typeface="Arial" panose="020B0604020202020204" pitchFamily="34" charset="0"/>
                  </a:rPr>
                  <a:t>- Ta có tỉ lệ: </a:t>
                </a:r>
                <a14:m>
                  <m:oMath xmlns:m="http://schemas.openxmlformats.org/officeDocument/2006/math">
                    <m:f>
                      <m:fPr>
                        <m:ctrlPr>
                          <a:rPr lang="vi-VN" sz="3200" i="1" dirty="0" smtClean="0">
                            <a:solidFill>
                              <a:srgbClr val="333333"/>
                            </a:solidFill>
                            <a:latin typeface="Cambria Math" panose="02040503050406030204" pitchFamily="18" charset="0"/>
                            <a:cs typeface="Arial" panose="020B0604020202020204" pitchFamily="34" charset="0"/>
                          </a:rPr>
                        </m:ctrlPr>
                      </m:fPr>
                      <m:num>
                        <m:r>
                          <a:rPr lang="vi-VN" sz="3200" b="0" i="1" dirty="0" smtClean="0">
                            <a:solidFill>
                              <a:srgbClr val="333333"/>
                            </a:solidFill>
                            <a:latin typeface="Cambria Math" panose="02040503050406030204" pitchFamily="18" charset="0"/>
                            <a:cs typeface="Arial" panose="020B0604020202020204" pitchFamily="34" charset="0"/>
                          </a:rPr>
                          <m:t>𝑥</m:t>
                        </m:r>
                      </m:num>
                      <m:den>
                        <m:r>
                          <a:rPr lang="vi-VN" sz="3200" b="0" i="1" dirty="0" smtClean="0">
                            <a:solidFill>
                              <a:srgbClr val="333333"/>
                            </a:solidFill>
                            <a:latin typeface="Cambria Math" panose="02040503050406030204" pitchFamily="18" charset="0"/>
                            <a:cs typeface="Arial" panose="020B0604020202020204" pitchFamily="34" charset="0"/>
                          </a:rPr>
                          <m:t>𝑦</m:t>
                        </m:r>
                      </m:den>
                    </m:f>
                    <m:r>
                      <a:rPr lang="vi-VN" sz="3200" i="1" dirty="0" smtClean="0">
                        <a:solidFill>
                          <a:srgbClr val="333333"/>
                        </a:solidFill>
                        <a:latin typeface="Cambria Math" panose="02040503050406030204" pitchFamily="18" charset="0"/>
                        <a:cs typeface="Arial" panose="020B0604020202020204" pitchFamily="34" charset="0"/>
                      </a:rPr>
                      <m:t> </m:t>
                    </m:r>
                  </m:oMath>
                </a14:m>
                <a:r>
                  <a:rPr lang="vi-VN" sz="3200" dirty="0">
                    <a:solidFill>
                      <a:srgbClr val="333333"/>
                    </a:solidFill>
                    <a:latin typeface="Arial" panose="020B0604020202020204" pitchFamily="34" charset="0"/>
                    <a:cs typeface="Arial" panose="020B0604020202020204" pitchFamily="34" charset="0"/>
                  </a:rPr>
                  <a:t>= </a:t>
                </a:r>
                <a14:m>
                  <m:oMath xmlns:m="http://schemas.openxmlformats.org/officeDocument/2006/math">
                    <m:f>
                      <m:fPr>
                        <m:ctrlPr>
                          <a:rPr lang="vi-VN" sz="3200" i="1" smtClean="0">
                            <a:solidFill>
                              <a:srgbClr val="333333"/>
                            </a:solidFill>
                            <a:latin typeface="Cambria Math" panose="02040503050406030204" pitchFamily="18" charset="0"/>
                            <a:cs typeface="Arial" panose="020B0604020202020204" pitchFamily="34" charset="0"/>
                          </a:rPr>
                        </m:ctrlPr>
                      </m:fPr>
                      <m:num>
                        <m:r>
                          <a:rPr lang="vi-VN" sz="3200" b="0" i="1" smtClean="0">
                            <a:solidFill>
                              <a:srgbClr val="333333"/>
                            </a:solidFill>
                            <a:latin typeface="Cambria Math" panose="02040503050406030204" pitchFamily="18" charset="0"/>
                            <a:cs typeface="Arial" panose="020B0604020202020204" pitchFamily="34" charset="0"/>
                          </a:rPr>
                          <m:t>𝐼𝐼</m:t>
                        </m:r>
                      </m:num>
                      <m:den>
                        <m:r>
                          <a:rPr lang="vi-VN" sz="3200" b="0" i="1" smtClean="0">
                            <a:solidFill>
                              <a:srgbClr val="333333"/>
                            </a:solidFill>
                            <a:latin typeface="Cambria Math" panose="02040503050406030204" pitchFamily="18" charset="0"/>
                            <a:cs typeface="Arial" panose="020B0604020202020204" pitchFamily="34" charset="0"/>
                          </a:rPr>
                          <m:t>𝑉𝐼</m:t>
                        </m:r>
                      </m:den>
                    </m:f>
                    <m:r>
                      <a:rPr lang="vi-VN" sz="3200" b="0" i="1" smtClean="0">
                        <a:solidFill>
                          <a:srgbClr val="333333"/>
                        </a:solidFill>
                        <a:latin typeface="Cambria Math" panose="02040503050406030204" pitchFamily="18" charset="0"/>
                        <a:cs typeface="Arial" panose="020B0604020202020204" pitchFamily="34" charset="0"/>
                      </a:rPr>
                      <m:t>= </m:t>
                    </m:r>
                    <m:f>
                      <m:fPr>
                        <m:ctrlPr>
                          <a:rPr lang="vi-VN" sz="3200" b="0" i="1" smtClean="0">
                            <a:solidFill>
                              <a:srgbClr val="333333"/>
                            </a:solidFill>
                            <a:latin typeface="Cambria Math" panose="02040503050406030204" pitchFamily="18" charset="0"/>
                            <a:cs typeface="Arial" panose="020B0604020202020204" pitchFamily="34" charset="0"/>
                          </a:rPr>
                        </m:ctrlPr>
                      </m:fPr>
                      <m:num>
                        <m:r>
                          <a:rPr lang="vi-VN" sz="3200" b="0" i="1" smtClean="0">
                            <a:solidFill>
                              <a:srgbClr val="333333"/>
                            </a:solidFill>
                            <a:latin typeface="Cambria Math" panose="02040503050406030204" pitchFamily="18" charset="0"/>
                            <a:cs typeface="Arial" panose="020B0604020202020204" pitchFamily="34" charset="0"/>
                          </a:rPr>
                          <m:t>1</m:t>
                        </m:r>
                      </m:num>
                      <m:den>
                        <m:r>
                          <a:rPr lang="vi-VN" sz="3200" b="0" i="1" smtClean="0">
                            <a:solidFill>
                              <a:srgbClr val="333333"/>
                            </a:solidFill>
                            <a:latin typeface="Cambria Math" panose="02040503050406030204" pitchFamily="18" charset="0"/>
                            <a:cs typeface="Arial" panose="020B0604020202020204" pitchFamily="34" charset="0"/>
                          </a:rPr>
                          <m:t>3</m:t>
                        </m:r>
                      </m:den>
                    </m:f>
                  </m:oMath>
                </a14:m>
                <a:r>
                  <a:rPr lang="vi-VN" sz="3200" dirty="0">
                    <a:solidFill>
                      <a:srgbClr val="333333"/>
                    </a:solidFill>
                    <a:latin typeface="Arial" panose="020B0604020202020204" pitchFamily="34" charset="0"/>
                    <a:cs typeface="Arial" panose="020B0604020202020204" pitchFamily="34" charset="0"/>
                  </a:rPr>
                  <a:t>. Lấy x = 1 và y = 3</a:t>
                </a:r>
                <a:endParaRPr lang="vi-VN" sz="3200" b="0" i="0" dirty="0">
                  <a:solidFill>
                    <a:srgbClr val="333333"/>
                  </a:solidFill>
                  <a:effectLst/>
                  <a:latin typeface="Arial" panose="020B060402020202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2E38EF23-967A-417A-A962-F71022C1A759}"/>
                  </a:ext>
                </a:extLst>
              </p:cNvPr>
              <p:cNvSpPr txBox="1">
                <a:spLocks noRot="1" noChangeAspect="1" noMove="1" noResize="1" noEditPoints="1" noAdjustHandles="1" noChangeArrowheads="1" noChangeShapeType="1" noTextEdit="1"/>
              </p:cNvSpPr>
              <p:nvPr/>
            </p:nvSpPr>
            <p:spPr>
              <a:xfrm>
                <a:off x="1816788" y="4058935"/>
                <a:ext cx="8556655" cy="832344"/>
              </a:xfrm>
              <a:prstGeom prst="rect">
                <a:avLst/>
              </a:prstGeom>
              <a:blipFill>
                <a:blip r:embed="rId2"/>
                <a:stretch>
                  <a:fillRect l="-499" t="-2206" b="-1471"/>
                </a:stretch>
              </a:blipFill>
            </p:spPr>
            <p:txBody>
              <a:bodyPr/>
              <a:lstStyle/>
              <a:p>
                <a:r>
                  <a:rPr lang="vi-VN">
                    <a:noFill/>
                  </a:rPr>
                  <a:t> </a:t>
                </a:r>
              </a:p>
            </p:txBody>
          </p:sp>
        </mc:Fallback>
      </mc:AlternateContent>
    </p:spTree>
    <p:extLst>
      <p:ext uri="{BB962C8B-B14F-4D97-AF65-F5344CB8AC3E}">
        <p14:creationId xmlns:p14="http://schemas.microsoft.com/office/powerpoint/2010/main" val="944610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Diagonal Corners Rounded 6">
            <a:extLst>
              <a:ext uri="{FF2B5EF4-FFF2-40B4-BE49-F238E27FC236}">
                <a16:creationId xmlns:a16="http://schemas.microsoft.com/office/drawing/2014/main" id="{28B8D9DA-354C-47C4-B08F-36E3D2C36B3C}"/>
              </a:ext>
            </a:extLst>
          </p:cNvPr>
          <p:cNvSpPr/>
          <p:nvPr/>
        </p:nvSpPr>
        <p:spPr>
          <a:xfrm>
            <a:off x="970671" y="892921"/>
            <a:ext cx="10564837" cy="1418479"/>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dirty="0">
                <a:solidFill>
                  <a:srgbClr val="C00000"/>
                </a:solidFill>
                <a:latin typeface="Arial" panose="020B0604020202020204" pitchFamily="34" charset="0"/>
                <a:cs typeface="Arial" panose="020B0604020202020204" pitchFamily="34" charset="0"/>
              </a:rPr>
              <a:t>Xác định công thức hoá học của hợp chất khi biết phần trăm khối lượng của các nguyên tố và khối lượng phân tử của hợp chất</a:t>
            </a:r>
          </a:p>
        </p:txBody>
      </p:sp>
      <p:sp>
        <p:nvSpPr>
          <p:cNvPr id="4" name="TextBox 3">
            <a:extLst>
              <a:ext uri="{FF2B5EF4-FFF2-40B4-BE49-F238E27FC236}">
                <a16:creationId xmlns:a16="http://schemas.microsoft.com/office/drawing/2014/main" id="{3C1F7EDE-AD79-429A-A366-348D7359FC97}"/>
              </a:ext>
            </a:extLst>
          </p:cNvPr>
          <p:cNvSpPr txBox="1"/>
          <p:nvPr/>
        </p:nvSpPr>
        <p:spPr>
          <a:xfrm>
            <a:off x="1491468" y="2937999"/>
            <a:ext cx="9209063" cy="2062103"/>
          </a:xfrm>
          <a:prstGeom prst="rect">
            <a:avLst/>
          </a:prstGeom>
          <a:ln>
            <a:solidFill>
              <a:srgbClr val="7030A0"/>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vi-VN" sz="3200" b="0" i="0" dirty="0">
                <a:solidFill>
                  <a:srgbClr val="333333"/>
                </a:solidFill>
                <a:effectLst/>
                <a:latin typeface="Arial" panose="020B0604020202020204" pitchFamily="34" charset="0"/>
                <a:cs typeface="Arial" panose="020B0604020202020204" pitchFamily="34" charset="0"/>
              </a:rPr>
              <a:t>- Bước 1: </a:t>
            </a:r>
            <a:r>
              <a:rPr lang="vi-VN" sz="3200" dirty="0">
                <a:solidFill>
                  <a:srgbClr val="333333"/>
                </a:solidFill>
                <a:latin typeface="Arial" panose="020B0604020202020204" pitchFamily="34" charset="0"/>
                <a:cs typeface="Arial" panose="020B0604020202020204" pitchFamily="34" charset="0"/>
              </a:rPr>
              <a:t>Đặt công thức hoá học của chất là A</a:t>
            </a:r>
            <a:r>
              <a:rPr lang="vi-VN" sz="3200" baseline="-25000" dirty="0">
                <a:solidFill>
                  <a:srgbClr val="333333"/>
                </a:solidFill>
                <a:latin typeface="Arial" panose="020B0604020202020204" pitchFamily="34" charset="0"/>
                <a:cs typeface="Arial" panose="020B0604020202020204" pitchFamily="34" charset="0"/>
              </a:rPr>
              <a:t>x</a:t>
            </a:r>
            <a:r>
              <a:rPr lang="vi-VN" sz="3200" dirty="0">
                <a:solidFill>
                  <a:srgbClr val="333333"/>
                </a:solidFill>
                <a:latin typeface="Arial" panose="020B0604020202020204" pitchFamily="34" charset="0"/>
                <a:cs typeface="Arial" panose="020B0604020202020204" pitchFamily="34" charset="0"/>
              </a:rPr>
              <a:t>B</a:t>
            </a:r>
            <a:r>
              <a:rPr lang="vi-VN" sz="3200" baseline="-25000" dirty="0">
                <a:solidFill>
                  <a:srgbClr val="333333"/>
                </a:solidFill>
                <a:latin typeface="Arial" panose="020B0604020202020204" pitchFamily="34" charset="0"/>
                <a:cs typeface="Arial" panose="020B0604020202020204" pitchFamily="34" charset="0"/>
              </a:rPr>
              <a:t>y</a:t>
            </a:r>
            <a:r>
              <a:rPr lang="vi-VN" sz="3200" dirty="0">
                <a:solidFill>
                  <a:srgbClr val="333333"/>
                </a:solidFill>
                <a:latin typeface="Arial" panose="020B0604020202020204" pitchFamily="34" charset="0"/>
                <a:cs typeface="Arial" panose="020B0604020202020204" pitchFamily="34" charset="0"/>
              </a:rPr>
              <a:t>.</a:t>
            </a:r>
            <a:endParaRPr lang="vi-VN" sz="3200" baseline="-25000" dirty="0">
              <a:solidFill>
                <a:srgbClr val="333333"/>
              </a:solidFill>
              <a:latin typeface="Arial" panose="020B0604020202020204" pitchFamily="34" charset="0"/>
              <a:cs typeface="Arial" panose="020B0604020202020204" pitchFamily="34" charset="0"/>
            </a:endParaRPr>
          </a:p>
          <a:p>
            <a:r>
              <a:rPr lang="vi-VN" sz="3200" dirty="0">
                <a:solidFill>
                  <a:srgbClr val="333333"/>
                </a:solidFill>
                <a:latin typeface="Arial" panose="020B0604020202020204" pitchFamily="34" charset="0"/>
                <a:cs typeface="Arial" panose="020B0604020202020204" pitchFamily="34" charset="0"/>
              </a:rPr>
              <a:t>- </a:t>
            </a:r>
            <a:r>
              <a:rPr lang="vi-VN" sz="3200" b="0" i="0" dirty="0">
                <a:solidFill>
                  <a:srgbClr val="333333"/>
                </a:solidFill>
                <a:effectLst/>
                <a:latin typeface="Arial" panose="020B0604020202020204" pitchFamily="34" charset="0"/>
                <a:cs typeface="Arial" panose="020B0604020202020204" pitchFamily="34" charset="0"/>
              </a:rPr>
              <a:t>Bước 2: </a:t>
            </a:r>
            <a:r>
              <a:rPr lang="vi-VN" sz="3200" dirty="0">
                <a:solidFill>
                  <a:srgbClr val="333333"/>
                </a:solidFill>
                <a:latin typeface="Arial" panose="020B0604020202020204" pitchFamily="34" charset="0"/>
                <a:cs typeface="Arial" panose="020B0604020202020204" pitchFamily="34" charset="0"/>
              </a:rPr>
              <a:t>Tính khối lượng của A, B trong một phân tử chất.</a:t>
            </a:r>
          </a:p>
          <a:p>
            <a:r>
              <a:rPr lang="vi-VN" sz="3200" b="0" i="0" dirty="0">
                <a:solidFill>
                  <a:srgbClr val="333333"/>
                </a:solidFill>
                <a:effectLst/>
                <a:latin typeface="Arial" panose="020B0604020202020204" pitchFamily="34" charset="0"/>
                <a:cs typeface="Arial" panose="020B0604020202020204" pitchFamily="34" charset="0"/>
              </a:rPr>
              <a:t>- </a:t>
            </a:r>
            <a:r>
              <a:rPr lang="vi-VN" sz="3200" dirty="0">
                <a:solidFill>
                  <a:srgbClr val="333333"/>
                </a:solidFill>
                <a:latin typeface="Arial" panose="020B0604020202020204" pitchFamily="34" charset="0"/>
                <a:cs typeface="Arial" panose="020B0604020202020204" pitchFamily="34" charset="0"/>
              </a:rPr>
              <a:t>Bước 3: Tìm x, y. </a:t>
            </a:r>
            <a:endParaRPr lang="vi-VN" sz="3200"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153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D58746-FDB6-46A0-B4DE-EB82A6FF5983}"/>
              </a:ext>
            </a:extLst>
          </p:cNvPr>
          <p:cNvSpPr txBox="1"/>
          <p:nvPr/>
        </p:nvSpPr>
        <p:spPr>
          <a:xfrm>
            <a:off x="604912" y="1019243"/>
            <a:ext cx="1856934"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Ví dụ 4: </a:t>
            </a:r>
            <a:endParaRPr lang="vi-VN" sz="3200" dirty="0"/>
          </a:p>
        </p:txBody>
      </p:sp>
      <p:sp>
        <p:nvSpPr>
          <p:cNvPr id="3" name="TextBox 2">
            <a:extLst>
              <a:ext uri="{FF2B5EF4-FFF2-40B4-BE49-F238E27FC236}">
                <a16:creationId xmlns:a16="http://schemas.microsoft.com/office/drawing/2014/main" id="{DC808040-C1CC-4148-B481-57403D528E1C}"/>
              </a:ext>
            </a:extLst>
          </p:cNvPr>
          <p:cNvSpPr txBox="1"/>
          <p:nvPr/>
        </p:nvSpPr>
        <p:spPr>
          <a:xfrm>
            <a:off x="2461846" y="648710"/>
            <a:ext cx="8991936" cy="1384995"/>
          </a:xfrm>
          <a:prstGeom prst="rect">
            <a:avLst/>
          </a:prstGeom>
          <a:noFill/>
        </p:spPr>
        <p:txBody>
          <a:bodyPr wrap="square">
            <a:spAutoFit/>
          </a:bodyPr>
          <a:lstStyle/>
          <a:p>
            <a:pPr algn="just"/>
            <a:r>
              <a:rPr lang="vi-VN" sz="2800" i="1" dirty="0">
                <a:solidFill>
                  <a:srgbClr val="7030A0"/>
                </a:solidFill>
                <a:latin typeface="Arial" panose="020B0604020202020204" pitchFamily="34" charset="0"/>
                <a:cs typeface="Arial" panose="020B0604020202020204" pitchFamily="34" charset="0"/>
              </a:rPr>
              <a:t>R là hợp cliất của S và O, khối lượng phân tử của R là 64 amu. Biết phần trăm khối lượng của oxygen trong R là 50%. Hãy xác định công thức hoá học của 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ACE71AD-DEBF-4672-A328-DFEA296B5C86}"/>
                  </a:ext>
                </a:extLst>
              </p:cNvPr>
              <p:cNvSpPr txBox="1"/>
              <p:nvPr/>
            </p:nvSpPr>
            <p:spPr>
              <a:xfrm>
                <a:off x="882458" y="2887780"/>
                <a:ext cx="9705277" cy="622222"/>
              </a:xfrm>
              <a:prstGeom prst="rect">
                <a:avLst/>
              </a:prstGeom>
              <a:noFill/>
            </p:spPr>
            <p:txBody>
              <a:bodyPr wrap="square">
                <a:spAutoFit/>
              </a:bodyPr>
              <a:lstStyle/>
              <a:p>
                <a:r>
                  <a:rPr lang="vi-VN" sz="2400" b="0" i="0" dirty="0">
                    <a:solidFill>
                      <a:srgbClr val="333333"/>
                    </a:solidFill>
                    <a:effectLst/>
                    <a:latin typeface="Arial" panose="020B0604020202020204" pitchFamily="34" charset="0"/>
                    <a:cs typeface="Arial" panose="020B0604020202020204" pitchFamily="34" charset="0"/>
                  </a:rPr>
                  <a:t> </a:t>
                </a:r>
                <a:r>
                  <a:rPr lang="vi-VN" sz="2400" dirty="0">
                    <a:solidFill>
                      <a:srgbClr val="333333"/>
                    </a:solidFill>
                    <a:latin typeface="Arial" panose="020B0604020202020204" pitchFamily="34" charset="0"/>
                    <a:cs typeface="Arial" panose="020B0604020202020204" pitchFamily="34" charset="0"/>
                  </a:rPr>
                  <a:t>- Khối lượng của nguyên tố O trong một phân tử R là </a:t>
                </a:r>
                <a14:m>
                  <m:oMath xmlns:m="http://schemas.openxmlformats.org/officeDocument/2006/math">
                    <m:f>
                      <m:fPr>
                        <m:ctrlPr>
                          <a:rPr lang="vi-VN" sz="2400" i="1" smtClean="0">
                            <a:solidFill>
                              <a:srgbClr val="333333"/>
                            </a:solidFill>
                            <a:latin typeface="Cambria Math" panose="02040503050406030204" pitchFamily="18" charset="0"/>
                            <a:cs typeface="Arial" panose="020B0604020202020204" pitchFamily="34" charset="0"/>
                          </a:rPr>
                        </m:ctrlPr>
                      </m:fPr>
                      <m:num>
                        <m:r>
                          <a:rPr lang="vi-VN" sz="2400" b="0" i="1" smtClean="0">
                            <a:solidFill>
                              <a:srgbClr val="333333"/>
                            </a:solidFill>
                            <a:latin typeface="Cambria Math" panose="02040503050406030204" pitchFamily="18" charset="0"/>
                            <a:cs typeface="Arial" panose="020B0604020202020204" pitchFamily="34" charset="0"/>
                          </a:rPr>
                          <m:t>64 </m:t>
                        </m:r>
                        <m:r>
                          <a:rPr lang="vi-VN" sz="2400" b="0" i="1" smtClean="0">
                            <a:solidFill>
                              <a:srgbClr val="333333"/>
                            </a:solidFill>
                            <a:latin typeface="Cambria Math" panose="02040503050406030204" pitchFamily="18" charset="0"/>
                            <a:cs typeface="Arial" panose="020B0604020202020204" pitchFamily="34" charset="0"/>
                          </a:rPr>
                          <m:t>𝑥</m:t>
                        </m:r>
                        <m:r>
                          <a:rPr lang="vi-VN" sz="2400" b="0" i="1" smtClean="0">
                            <a:solidFill>
                              <a:srgbClr val="333333"/>
                            </a:solidFill>
                            <a:latin typeface="Cambria Math" panose="02040503050406030204" pitchFamily="18" charset="0"/>
                            <a:cs typeface="Arial" panose="020B0604020202020204" pitchFamily="34" charset="0"/>
                          </a:rPr>
                          <m:t> 50</m:t>
                        </m:r>
                      </m:num>
                      <m:den>
                        <m:r>
                          <a:rPr lang="vi-VN" sz="2400" b="0" i="1" smtClean="0">
                            <a:solidFill>
                              <a:srgbClr val="333333"/>
                            </a:solidFill>
                            <a:latin typeface="Cambria Math" panose="02040503050406030204" pitchFamily="18" charset="0"/>
                            <a:cs typeface="Arial" panose="020B0604020202020204" pitchFamily="34" charset="0"/>
                          </a:rPr>
                          <m:t>100</m:t>
                        </m:r>
                      </m:den>
                    </m:f>
                    <m:r>
                      <a:rPr lang="vi-VN" sz="2400" b="0" i="1" smtClean="0">
                        <a:solidFill>
                          <a:srgbClr val="333333"/>
                        </a:solidFill>
                        <a:latin typeface="Cambria Math" panose="02040503050406030204" pitchFamily="18" charset="0"/>
                        <a:cs typeface="Arial" panose="020B0604020202020204" pitchFamily="34" charset="0"/>
                      </a:rPr>
                      <m:t>=32 </m:t>
                    </m:r>
                    <m:r>
                      <a:rPr lang="vi-VN" sz="2400" b="0" i="1" smtClean="0">
                        <a:solidFill>
                          <a:srgbClr val="333333"/>
                        </a:solidFill>
                        <a:latin typeface="Cambria Math" panose="02040503050406030204" pitchFamily="18" charset="0"/>
                        <a:cs typeface="Arial" panose="020B0604020202020204" pitchFamily="34" charset="0"/>
                      </a:rPr>
                      <m:t>𝑎𝑚𝑢</m:t>
                    </m:r>
                  </m:oMath>
                </a14:m>
                <a:r>
                  <a:rPr lang="vi-VN" sz="2400" dirty="0">
                    <a:solidFill>
                      <a:srgbClr val="333333"/>
                    </a:solidFill>
                    <a:latin typeface="Arial" panose="020B0604020202020204" pitchFamily="34" charset="0"/>
                    <a:cs typeface="Arial" panose="020B0604020202020204" pitchFamily="34" charset="0"/>
                  </a:rPr>
                  <a:t> </a:t>
                </a:r>
                <a:endParaRPr lang="vi-VN" sz="2400" b="0" i="0" dirty="0">
                  <a:solidFill>
                    <a:srgbClr val="333333"/>
                  </a:solidFill>
                  <a:effectLst/>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ACE71AD-DEBF-4672-A328-DFEA296B5C86}"/>
                  </a:ext>
                </a:extLst>
              </p:cNvPr>
              <p:cNvSpPr txBox="1">
                <a:spLocks noRot="1" noChangeAspect="1" noMove="1" noResize="1" noEditPoints="1" noAdjustHandles="1" noChangeArrowheads="1" noChangeShapeType="1" noTextEdit="1"/>
              </p:cNvSpPr>
              <p:nvPr/>
            </p:nvSpPr>
            <p:spPr>
              <a:xfrm>
                <a:off x="882458" y="2887780"/>
                <a:ext cx="9705277" cy="622222"/>
              </a:xfrm>
              <a:prstGeom prst="rect">
                <a:avLst/>
              </a:prstGeom>
              <a:blipFill>
                <a:blip r:embed="rId2"/>
                <a:stretch>
                  <a:fillRect l="-126" b="-8824"/>
                </a:stretch>
              </a:blipFill>
            </p:spPr>
            <p:txBody>
              <a:bodyPr/>
              <a:lstStyle/>
              <a:p>
                <a:r>
                  <a:rPr lang="vi-VN">
                    <a:noFill/>
                  </a:rPr>
                  <a:t> </a:t>
                </a:r>
              </a:p>
            </p:txBody>
          </p:sp>
        </mc:Fallback>
      </mc:AlternateContent>
      <p:sp>
        <p:nvSpPr>
          <p:cNvPr id="6" name="TextBox 5">
            <a:extLst>
              <a:ext uri="{FF2B5EF4-FFF2-40B4-BE49-F238E27FC236}">
                <a16:creationId xmlns:a16="http://schemas.microsoft.com/office/drawing/2014/main" id="{9BCAAFB9-780D-4AB9-8A05-2AD2DD8551BA}"/>
              </a:ext>
            </a:extLst>
          </p:cNvPr>
          <p:cNvSpPr txBox="1"/>
          <p:nvPr/>
        </p:nvSpPr>
        <p:spPr>
          <a:xfrm>
            <a:off x="4903727" y="1969417"/>
            <a:ext cx="2054087" cy="461665"/>
          </a:xfrm>
          <a:prstGeom prst="rect">
            <a:avLst/>
          </a:prstGeom>
          <a:noFill/>
        </p:spPr>
        <p:txBody>
          <a:bodyPr wrap="square" rtlCol="0">
            <a:spAutoFit/>
          </a:bodyPr>
          <a:lstStyle/>
          <a:p>
            <a:pPr algn="ctr"/>
            <a:r>
              <a:rPr lang="vi-VN" sz="2400" b="1" dirty="0">
                <a:solidFill>
                  <a:srgbClr val="FF0000"/>
                </a:solidFill>
                <a:latin typeface="Arial" panose="020B0604020202020204" pitchFamily="34" charset="0"/>
                <a:cs typeface="Arial" panose="020B0604020202020204" pitchFamily="34" charset="0"/>
              </a:rPr>
              <a:t>Lời giải</a:t>
            </a:r>
          </a:p>
        </p:txBody>
      </p:sp>
      <p:sp>
        <p:nvSpPr>
          <p:cNvPr id="7" name="TextBox 6">
            <a:extLst>
              <a:ext uri="{FF2B5EF4-FFF2-40B4-BE49-F238E27FC236}">
                <a16:creationId xmlns:a16="http://schemas.microsoft.com/office/drawing/2014/main" id="{F6C6ABEE-43F7-4EA5-A8E8-99B9A8E3F3AB}"/>
              </a:ext>
            </a:extLst>
          </p:cNvPr>
          <p:cNvSpPr txBox="1"/>
          <p:nvPr/>
        </p:nvSpPr>
        <p:spPr>
          <a:xfrm>
            <a:off x="897606" y="2355427"/>
            <a:ext cx="7547894" cy="461665"/>
          </a:xfrm>
          <a:prstGeom prst="rect">
            <a:avLst/>
          </a:prstGeom>
          <a:noFill/>
        </p:spPr>
        <p:txBody>
          <a:bodyPr wrap="square">
            <a:spAutoFit/>
          </a:bodyPr>
          <a:lstStyle/>
          <a:p>
            <a:r>
              <a:rPr lang="vi-VN" sz="2400" dirty="0">
                <a:solidFill>
                  <a:srgbClr val="333333"/>
                </a:solidFill>
                <a:latin typeface="Arial" panose="020B0604020202020204" pitchFamily="34" charset="0"/>
                <a:cs typeface="Arial" panose="020B0604020202020204" pitchFamily="34" charset="0"/>
              </a:rPr>
              <a:t>- Đặt công thức của R là S</a:t>
            </a:r>
            <a:r>
              <a:rPr lang="vi-VN" sz="2400" baseline="-25000" dirty="0">
                <a:solidFill>
                  <a:srgbClr val="333333"/>
                </a:solidFill>
                <a:latin typeface="Arial" panose="020B0604020202020204" pitchFamily="34" charset="0"/>
                <a:cs typeface="Arial" panose="020B0604020202020204" pitchFamily="34" charset="0"/>
              </a:rPr>
              <a:t>x</a:t>
            </a:r>
            <a:r>
              <a:rPr lang="vi-VN" sz="2400" dirty="0">
                <a:solidFill>
                  <a:srgbClr val="333333"/>
                </a:solidFill>
                <a:latin typeface="Arial" panose="020B0604020202020204" pitchFamily="34" charset="0"/>
                <a:cs typeface="Arial" panose="020B0604020202020204" pitchFamily="34" charset="0"/>
              </a:rPr>
              <a:t>O</a:t>
            </a:r>
            <a:r>
              <a:rPr lang="vi-VN" sz="2400" baseline="-25000" dirty="0">
                <a:solidFill>
                  <a:srgbClr val="333333"/>
                </a:solidFill>
                <a:latin typeface="Arial" panose="020B0604020202020204" pitchFamily="34" charset="0"/>
                <a:cs typeface="Arial" panose="020B0604020202020204" pitchFamily="34" charset="0"/>
              </a:rPr>
              <a:t>y</a:t>
            </a:r>
            <a:r>
              <a:rPr lang="vi-VN" sz="2400" dirty="0">
                <a:solidFill>
                  <a:srgbClr val="333333"/>
                </a:solidFill>
                <a:latin typeface="Arial" panose="020B0604020202020204" pitchFamily="34" charset="0"/>
                <a:cs typeface="Arial" panose="020B0604020202020204" pitchFamily="34" charset="0"/>
              </a:rPr>
              <a:t>.</a:t>
            </a:r>
            <a:endParaRPr lang="vi-VN" sz="2400" b="0" i="0" dirty="0">
              <a:solidFill>
                <a:srgbClr val="333333"/>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6A3B681-3C7B-452A-87BD-754CCC1FB9B9}"/>
              </a:ext>
            </a:extLst>
          </p:cNvPr>
          <p:cNvSpPr txBox="1"/>
          <p:nvPr/>
        </p:nvSpPr>
        <p:spPr>
          <a:xfrm>
            <a:off x="1089752" y="5056988"/>
            <a:ext cx="8790847" cy="461665"/>
          </a:xfrm>
          <a:prstGeom prst="rect">
            <a:avLst/>
          </a:prstGeom>
          <a:noFill/>
        </p:spPr>
        <p:txBody>
          <a:bodyPr wrap="square">
            <a:spAutoFit/>
          </a:bodyPr>
          <a:lstStyle/>
          <a:p>
            <a:r>
              <a:rPr lang="vi-VN" sz="2400" dirty="0">
                <a:solidFill>
                  <a:srgbClr val="333333"/>
                </a:solidFill>
                <a:latin typeface="Arial" panose="020B0604020202020204" pitchFamily="34" charset="0"/>
                <a:cs typeface="Arial" panose="020B0604020202020204" pitchFamily="34" charset="0"/>
              </a:rPr>
              <a:t>Vậy Công thức hoá học của hợp chất là: SO</a:t>
            </a:r>
            <a:r>
              <a:rPr lang="vi-VN" sz="2400" baseline="-25000" dirty="0">
                <a:solidFill>
                  <a:srgbClr val="333333"/>
                </a:solidFill>
                <a:latin typeface="Arial" panose="020B0604020202020204" pitchFamily="34" charset="0"/>
                <a:cs typeface="Arial" panose="020B0604020202020204" pitchFamily="34" charset="0"/>
              </a:rPr>
              <a:t>2</a:t>
            </a:r>
            <a:r>
              <a:rPr lang="vi-VN" sz="2400" dirty="0">
                <a:solidFill>
                  <a:srgbClr val="333333"/>
                </a:solidFill>
                <a:latin typeface="Arial" panose="020B0604020202020204" pitchFamily="34" charset="0"/>
                <a:cs typeface="Arial" panose="020B0604020202020204" pitchFamily="34" charset="0"/>
              </a:rPr>
              <a:t>.</a:t>
            </a:r>
            <a:endParaRPr lang="vi-VN" sz="2400" b="0" i="0" baseline="-25000" dirty="0">
              <a:solidFill>
                <a:srgbClr val="333333"/>
              </a:solidFill>
              <a:effectLst/>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E38EF23-967A-417A-A962-F71022C1A759}"/>
              </a:ext>
            </a:extLst>
          </p:cNvPr>
          <p:cNvSpPr txBox="1"/>
          <p:nvPr/>
        </p:nvSpPr>
        <p:spPr>
          <a:xfrm>
            <a:off x="897606" y="4243650"/>
            <a:ext cx="8556655" cy="830997"/>
          </a:xfrm>
          <a:prstGeom prst="rect">
            <a:avLst/>
          </a:prstGeom>
          <a:noFill/>
        </p:spPr>
        <p:txBody>
          <a:bodyPr wrap="square">
            <a:spAutoFit/>
          </a:bodyPr>
          <a:lstStyle/>
          <a:p>
            <a:r>
              <a:rPr lang="vi-VN" sz="2400" b="0" i="0" dirty="0">
                <a:solidFill>
                  <a:srgbClr val="333333"/>
                </a:solidFill>
                <a:effectLst/>
                <a:latin typeface="Arial" panose="020B0604020202020204" pitchFamily="34" charset="0"/>
                <a:cs typeface="Arial" panose="020B0604020202020204" pitchFamily="34" charset="0"/>
              </a:rPr>
              <a:t> </a:t>
            </a:r>
            <a:r>
              <a:rPr lang="vi-VN" sz="2400" dirty="0">
                <a:solidFill>
                  <a:srgbClr val="333333"/>
                </a:solidFill>
                <a:latin typeface="Arial" panose="020B0604020202020204" pitchFamily="34" charset="0"/>
                <a:cs typeface="Arial" panose="020B0604020202020204" pitchFamily="34" charset="0"/>
              </a:rPr>
              <a:t>- Ta có: 16 x y = 32 → y = 2</a:t>
            </a:r>
          </a:p>
          <a:p>
            <a:r>
              <a:rPr lang="vi-VN" sz="2400" dirty="0">
                <a:solidFill>
                  <a:srgbClr val="333333"/>
                </a:solidFill>
                <a:latin typeface="Arial" panose="020B0604020202020204" pitchFamily="34" charset="0"/>
                <a:cs typeface="Arial" panose="020B0604020202020204" pitchFamily="34" charset="0"/>
              </a:rPr>
              <a:t>               32 x x = 32 → x = 1</a:t>
            </a:r>
            <a:endParaRPr lang="vi-VN" sz="2400" b="0" i="0" dirty="0">
              <a:solidFill>
                <a:srgbClr val="333333"/>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521F619-6236-4DD8-AA66-FA954D31B17C}"/>
                  </a:ext>
                </a:extLst>
              </p:cNvPr>
              <p:cNvSpPr txBox="1"/>
              <p:nvPr/>
            </p:nvSpPr>
            <p:spPr>
              <a:xfrm>
                <a:off x="882458" y="3580691"/>
                <a:ext cx="10411936" cy="461665"/>
              </a:xfrm>
              <a:prstGeom prst="rect">
                <a:avLst/>
              </a:prstGeom>
              <a:noFill/>
            </p:spPr>
            <p:txBody>
              <a:bodyPr wrap="square">
                <a:spAutoFit/>
              </a:bodyPr>
              <a:lstStyle/>
              <a:p>
                <a:r>
                  <a:rPr lang="vi-VN" sz="2400" b="0" i="0" dirty="0">
                    <a:solidFill>
                      <a:srgbClr val="333333"/>
                    </a:solidFill>
                    <a:effectLst/>
                    <a:latin typeface="Arial" panose="020B0604020202020204" pitchFamily="34" charset="0"/>
                    <a:cs typeface="Arial" panose="020B0604020202020204" pitchFamily="34" charset="0"/>
                  </a:rPr>
                  <a:t> </a:t>
                </a:r>
                <a:r>
                  <a:rPr lang="vi-VN" sz="2400" dirty="0">
                    <a:solidFill>
                      <a:srgbClr val="333333"/>
                    </a:solidFill>
                    <a:latin typeface="Arial" panose="020B0604020202020204" pitchFamily="34" charset="0"/>
                    <a:cs typeface="Arial" panose="020B0604020202020204" pitchFamily="34" charset="0"/>
                  </a:rPr>
                  <a:t>- Khối lượng của nguyên tố S trong một phân tử R là </a:t>
                </a:r>
                <a14:m>
                  <m:oMath xmlns:m="http://schemas.openxmlformats.org/officeDocument/2006/math">
                    <m:r>
                      <a:rPr lang="vi-VN" sz="2400" i="1" smtClean="0">
                        <a:solidFill>
                          <a:srgbClr val="333333"/>
                        </a:solidFill>
                        <a:latin typeface="Cambria Math" panose="02040503050406030204" pitchFamily="18" charset="0"/>
                        <a:cs typeface="Arial" panose="020B0604020202020204" pitchFamily="34" charset="0"/>
                      </a:rPr>
                      <m:t>6</m:t>
                    </m:r>
                    <m:r>
                      <a:rPr lang="vi-VN" sz="2400" b="0" i="1" smtClean="0">
                        <a:solidFill>
                          <a:srgbClr val="333333"/>
                        </a:solidFill>
                        <a:latin typeface="Cambria Math" panose="02040503050406030204" pitchFamily="18" charset="0"/>
                        <a:cs typeface="Arial" panose="020B0604020202020204" pitchFamily="34" charset="0"/>
                      </a:rPr>
                      <m:t>4 −32=32 </m:t>
                    </m:r>
                    <m:r>
                      <a:rPr lang="vi-VN" sz="2400" b="0" i="1" smtClean="0">
                        <a:solidFill>
                          <a:srgbClr val="333333"/>
                        </a:solidFill>
                        <a:latin typeface="Cambria Math" panose="02040503050406030204" pitchFamily="18" charset="0"/>
                        <a:cs typeface="Arial" panose="020B0604020202020204" pitchFamily="34" charset="0"/>
                      </a:rPr>
                      <m:t>𝑎𝑚𝑢</m:t>
                    </m:r>
                  </m:oMath>
                </a14:m>
                <a:r>
                  <a:rPr lang="vi-VN" sz="2400" dirty="0">
                    <a:solidFill>
                      <a:srgbClr val="333333"/>
                    </a:solidFill>
                    <a:latin typeface="Arial" panose="020B0604020202020204" pitchFamily="34" charset="0"/>
                    <a:cs typeface="Arial" panose="020B0604020202020204" pitchFamily="34" charset="0"/>
                  </a:rPr>
                  <a:t> </a:t>
                </a:r>
                <a:endParaRPr lang="vi-VN" sz="2400" b="0" i="0" dirty="0">
                  <a:solidFill>
                    <a:srgbClr val="333333"/>
                  </a:solidFill>
                  <a:effectLst/>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6521F619-6236-4DD8-AA66-FA954D31B17C}"/>
                  </a:ext>
                </a:extLst>
              </p:cNvPr>
              <p:cNvSpPr txBox="1">
                <a:spLocks noRot="1" noChangeAspect="1" noMove="1" noResize="1" noEditPoints="1" noAdjustHandles="1" noChangeArrowheads="1" noChangeShapeType="1" noTextEdit="1"/>
              </p:cNvSpPr>
              <p:nvPr/>
            </p:nvSpPr>
            <p:spPr>
              <a:xfrm>
                <a:off x="882458" y="3580691"/>
                <a:ext cx="10411936" cy="461665"/>
              </a:xfrm>
              <a:prstGeom prst="rect">
                <a:avLst/>
              </a:prstGeom>
              <a:blipFill>
                <a:blip r:embed="rId3"/>
                <a:stretch>
                  <a:fillRect l="-117" t="-9211" b="-30263"/>
                </a:stretch>
              </a:blipFill>
            </p:spPr>
            <p:txBody>
              <a:bodyPr/>
              <a:lstStyle/>
              <a:p>
                <a:r>
                  <a:rPr lang="vi-VN">
                    <a:noFill/>
                  </a:rPr>
                  <a:t> </a:t>
                </a:r>
              </a:p>
            </p:txBody>
          </p:sp>
        </mc:Fallback>
      </mc:AlternateContent>
    </p:spTree>
    <p:extLst>
      <p:ext uri="{BB962C8B-B14F-4D97-AF65-F5344CB8AC3E}">
        <p14:creationId xmlns:p14="http://schemas.microsoft.com/office/powerpoint/2010/main" val="853808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sp>
          <p:nvSpPr>
            <p:cNvPr id="4" name="矩形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600" y="386495"/>
              <a:ext cx="11402536" cy="6311643"/>
            </a:xfrm>
            <a:prstGeom prst="rect">
              <a:avLst/>
            </a:prstGeom>
          </p:spPr>
        </p:pic>
      </p:grpSp>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80" y="3317247"/>
            <a:ext cx="4906438" cy="3540753"/>
          </a:xfrm>
          <a:prstGeom prst="rect">
            <a:avLst/>
          </a:prstGeom>
        </p:spPr>
      </p:pic>
      <p:pic>
        <p:nvPicPr>
          <p:cNvPr id="35" name="图片 34"/>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9185793" y="10878"/>
            <a:ext cx="3026997" cy="2142981"/>
          </a:xfrm>
          <a:prstGeom prst="rect">
            <a:avLst/>
          </a:prstGeom>
        </p:spPr>
      </p:pic>
      <p:pic>
        <p:nvPicPr>
          <p:cNvPr id="50" name="图片 4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907178" y="1"/>
            <a:ext cx="1338835" cy="748937"/>
          </a:xfrm>
          <a:custGeom>
            <a:avLst/>
            <a:gdLst>
              <a:gd name="connsiteX0" fmla="*/ 0 w 1338835"/>
              <a:gd name="connsiteY0" fmla="*/ 0 h 748937"/>
              <a:gd name="connsiteX1" fmla="*/ 1338835 w 1338835"/>
              <a:gd name="connsiteY1" fmla="*/ 0 h 748937"/>
              <a:gd name="connsiteX2" fmla="*/ 1338835 w 1338835"/>
              <a:gd name="connsiteY2" fmla="*/ 748937 h 748937"/>
              <a:gd name="connsiteX3" fmla="*/ 0 w 1338835"/>
              <a:gd name="connsiteY3" fmla="*/ 748937 h 748937"/>
              <a:gd name="connsiteX4" fmla="*/ 0 w 1338835"/>
              <a:gd name="connsiteY4" fmla="*/ 0 h 7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748937">
                <a:moveTo>
                  <a:pt x="0" y="0"/>
                </a:moveTo>
                <a:lnTo>
                  <a:pt x="1338835" y="0"/>
                </a:lnTo>
                <a:lnTo>
                  <a:pt x="1338835" y="748937"/>
                </a:lnTo>
                <a:lnTo>
                  <a:pt x="0" y="748937"/>
                </a:lnTo>
                <a:lnTo>
                  <a:pt x="0" y="0"/>
                </a:lnTo>
                <a:close/>
              </a:path>
            </a:pathLst>
          </a:custGeom>
        </p:spPr>
      </p:pic>
      <p:pic>
        <p:nvPicPr>
          <p:cNvPr id="49" name="图片 4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629990" y="-13142"/>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8" name="图片 4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800827" y="271950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7" name="图片 46"/>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687094" y="586571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6" name="图片 45"/>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1080738" y="5431577"/>
            <a:ext cx="1096815" cy="810400"/>
          </a:xfrm>
          <a:custGeom>
            <a:avLst/>
            <a:gdLst>
              <a:gd name="connsiteX0" fmla="*/ 0 w 1096815"/>
              <a:gd name="connsiteY0" fmla="*/ 0 h 810400"/>
              <a:gd name="connsiteX1" fmla="*/ 1096815 w 1096815"/>
              <a:gd name="connsiteY1" fmla="*/ 0 h 810400"/>
              <a:gd name="connsiteX2" fmla="*/ 1096815 w 1096815"/>
              <a:gd name="connsiteY2" fmla="*/ 810400 h 810400"/>
              <a:gd name="connsiteX3" fmla="*/ 0 w 1096815"/>
              <a:gd name="connsiteY3" fmla="*/ 810400 h 810400"/>
              <a:gd name="connsiteX4" fmla="*/ 0 w 1096815"/>
              <a:gd name="connsiteY4" fmla="*/ 0 h 81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815" h="810400">
                <a:moveTo>
                  <a:pt x="0" y="0"/>
                </a:moveTo>
                <a:lnTo>
                  <a:pt x="1096815" y="0"/>
                </a:lnTo>
                <a:lnTo>
                  <a:pt x="1096815" y="810400"/>
                </a:lnTo>
                <a:lnTo>
                  <a:pt x="0" y="810400"/>
                </a:lnTo>
                <a:lnTo>
                  <a:pt x="0" y="0"/>
                </a:lnTo>
                <a:close/>
              </a:path>
            </a:pathLst>
          </a:custGeom>
        </p:spPr>
      </p:pic>
      <p:pic>
        <p:nvPicPr>
          <p:cNvPr id="45" name="图片 44"/>
          <p:cNvPicPr>
            <a:picLocks noChangeAspect="1"/>
          </p:cNvPicPr>
          <p:nvPr/>
        </p:nvPicPr>
        <p:blipFill>
          <a:blip r:embed="rId10"/>
          <a:srcRect/>
          <a:stretch/>
        </p:blipFill>
        <p:spPr>
          <a:xfrm>
            <a:off x="1907178" y="-87086"/>
            <a:ext cx="1338835" cy="87086"/>
          </a:xfrm>
          <a:custGeom>
            <a:avLst/>
            <a:gdLst>
              <a:gd name="connsiteX0" fmla="*/ 0 w 1338835"/>
              <a:gd name="connsiteY0" fmla="*/ 0 h 87086"/>
              <a:gd name="connsiteX1" fmla="*/ 1338835 w 1338835"/>
              <a:gd name="connsiteY1" fmla="*/ 0 h 87086"/>
              <a:gd name="connsiteX2" fmla="*/ 1338835 w 1338835"/>
              <a:gd name="connsiteY2" fmla="*/ 87086 h 87086"/>
              <a:gd name="connsiteX3" fmla="*/ 0 w 1338835"/>
              <a:gd name="connsiteY3" fmla="*/ 87086 h 87086"/>
              <a:gd name="connsiteX4" fmla="*/ 0 w 1338835"/>
              <a:gd name="connsiteY4" fmla="*/ 0 h 8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7086">
                <a:moveTo>
                  <a:pt x="0" y="0"/>
                </a:moveTo>
                <a:lnTo>
                  <a:pt x="1338835" y="0"/>
                </a:lnTo>
                <a:lnTo>
                  <a:pt x="1338835" y="87086"/>
                </a:lnTo>
                <a:lnTo>
                  <a:pt x="0" y="87086"/>
                </a:lnTo>
                <a:lnTo>
                  <a:pt x="0" y="0"/>
                </a:lnTo>
                <a:close/>
              </a:path>
            </a:pathLst>
          </a:custGeom>
        </p:spPr>
      </p:pic>
      <p:pic>
        <p:nvPicPr>
          <p:cNvPr id="43" name="图片 42"/>
          <p:cNvPicPr>
            <a:picLocks noChangeAspect="1"/>
          </p:cNvPicPr>
          <p:nvPr/>
        </p:nvPicPr>
        <p:blipFill>
          <a:blip r:embed="rId11" cstate="screen">
            <a:extLst>
              <a:ext uri="{28A0092B-C50C-407E-A947-70E740481C1C}">
                <a14:useLocalDpi xmlns:a14="http://schemas.microsoft.com/office/drawing/2010/main"/>
              </a:ext>
            </a:extLst>
          </a:blip>
          <a:srcRect r="-22065" b="-3159"/>
          <a:stretch>
            <a:fillRect/>
          </a:stretch>
        </p:blipFill>
        <p:spPr>
          <a:xfrm>
            <a:off x="11226356" y="5285601"/>
            <a:ext cx="1338835" cy="836023"/>
          </a:xfrm>
          <a:custGeom>
            <a:avLst/>
            <a:gdLst>
              <a:gd name="connsiteX0" fmla="*/ 1096815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810400 h 836023"/>
              <a:gd name="connsiteX5" fmla="*/ 1096815 w 1338835"/>
              <a:gd name="connsiteY5" fmla="*/ 810400 h 836023"/>
              <a:gd name="connsiteX6" fmla="*/ 1096815 w 1338835"/>
              <a:gd name="connsiteY6"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835" h="836023">
                <a:moveTo>
                  <a:pt x="1096815" y="0"/>
                </a:moveTo>
                <a:lnTo>
                  <a:pt x="1338835" y="0"/>
                </a:lnTo>
                <a:lnTo>
                  <a:pt x="1338835" y="836023"/>
                </a:lnTo>
                <a:lnTo>
                  <a:pt x="0" y="836023"/>
                </a:lnTo>
                <a:lnTo>
                  <a:pt x="0" y="810400"/>
                </a:lnTo>
                <a:lnTo>
                  <a:pt x="1096815" y="810400"/>
                </a:lnTo>
                <a:lnTo>
                  <a:pt x="1096815" y="0"/>
                </a:lnTo>
                <a:close/>
              </a:path>
            </a:pathLst>
          </a:custGeom>
        </p:spPr>
      </p:pic>
      <p:sp>
        <p:nvSpPr>
          <p:cNvPr id="27" name="TextBox 26">
            <a:extLst>
              <a:ext uri="{FF2B5EF4-FFF2-40B4-BE49-F238E27FC236}">
                <a16:creationId xmlns:a16="http://schemas.microsoft.com/office/drawing/2014/main" id="{4480A2A3-E997-4290-9003-FD9C2E98A984}"/>
              </a:ext>
            </a:extLst>
          </p:cNvPr>
          <p:cNvSpPr txBox="1"/>
          <p:nvPr/>
        </p:nvSpPr>
        <p:spPr>
          <a:xfrm>
            <a:off x="2039178" y="1443722"/>
            <a:ext cx="8520458" cy="3154710"/>
          </a:xfrm>
          <a:prstGeom prst="rect">
            <a:avLst/>
          </a:prstGeom>
          <a:noFill/>
        </p:spPr>
        <p:txBody>
          <a:bodyPr wrap="square">
            <a:spAutoFit/>
          </a:bodyPr>
          <a:lstStyle/>
          <a:p>
            <a:r>
              <a:rPr lang="en-US" altLang="zh-CN" sz="19900" b="1" dirty="0">
                <a:ln w="12700" cmpd="sng">
                  <a:noFill/>
                  <a:prstDash val="solid"/>
                </a:ln>
                <a:solidFill>
                  <a:schemeClr val="accent6">
                    <a:lumMod val="75000"/>
                  </a:schemeClr>
                </a:solidFill>
                <a:effectLst/>
                <a:latin typeface="Arial" panose="020B0604020202020204" pitchFamily="34" charset="0"/>
                <a:ea typeface="字魂95号-手刻宋" panose="00000500000000000000" charset="-122"/>
                <a:cs typeface="Arial" panose="020B0604020202020204" pitchFamily="34" charset="0"/>
              </a:rPr>
              <a:t>I. </a:t>
            </a:r>
            <a:r>
              <a:rPr lang="en-US" altLang="zh-CN" sz="9600" b="1" dirty="0">
                <a:ln w="12700" cmpd="sng">
                  <a:noFill/>
                  <a:prstDash val="solid"/>
                </a:ln>
                <a:solidFill>
                  <a:schemeClr val="accent6">
                    <a:lumMod val="75000"/>
                  </a:schemeClr>
                </a:solidFill>
                <a:effectLst/>
                <a:latin typeface="Arial" panose="020B0604020202020204" pitchFamily="34" charset="0"/>
                <a:ea typeface="字魂95号-手刻宋" panose="00000500000000000000" charset="-122"/>
                <a:cs typeface="Arial" panose="020B0604020202020204" pitchFamily="34" charset="0"/>
              </a:rPr>
              <a:t>HÓA TRỊ</a:t>
            </a:r>
            <a:endParaRPr lang="vi-VN" sz="96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051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7">
            <a:extLst>
              <a:ext uri="{FF2B5EF4-FFF2-40B4-BE49-F238E27FC236}">
                <a16:creationId xmlns:a16="http://schemas.microsoft.com/office/drawing/2014/main" id="{08E75ADE-D2E3-4C99-9334-164926F1F1BB}"/>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sp>
        <p:nvSpPr>
          <p:cNvPr id="3" name="TextBox 2">
            <a:extLst>
              <a:ext uri="{FF2B5EF4-FFF2-40B4-BE49-F238E27FC236}">
                <a16:creationId xmlns:a16="http://schemas.microsoft.com/office/drawing/2014/main" id="{6B54930D-B5FA-4727-AF97-DCA93222CA7B}"/>
              </a:ext>
            </a:extLst>
          </p:cNvPr>
          <p:cNvSpPr txBox="1"/>
          <p:nvPr/>
        </p:nvSpPr>
        <p:spPr>
          <a:xfrm>
            <a:off x="4843072" y="604783"/>
            <a:ext cx="2505855"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Luyện tập</a:t>
            </a:r>
          </a:p>
        </p:txBody>
      </p:sp>
      <p:pic>
        <p:nvPicPr>
          <p:cNvPr id="6" name="图片 3">
            <a:extLst>
              <a:ext uri="{FF2B5EF4-FFF2-40B4-BE49-F238E27FC236}">
                <a16:creationId xmlns:a16="http://schemas.microsoft.com/office/drawing/2014/main" id="{A86CF73F-2626-450F-88DA-E526C43BA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413" y="2292440"/>
            <a:ext cx="3480743" cy="3480743"/>
          </a:xfrm>
          <a:prstGeom prst="rect">
            <a:avLst/>
          </a:prstGeom>
        </p:spPr>
      </p:pic>
      <p:grpSp>
        <p:nvGrpSpPr>
          <p:cNvPr id="8" name="Group 7">
            <a:extLst>
              <a:ext uri="{FF2B5EF4-FFF2-40B4-BE49-F238E27FC236}">
                <a16:creationId xmlns:a16="http://schemas.microsoft.com/office/drawing/2014/main" id="{4A41035C-1200-481D-B475-628CCE7F4574}"/>
              </a:ext>
            </a:extLst>
          </p:cNvPr>
          <p:cNvGrpSpPr/>
          <p:nvPr/>
        </p:nvGrpSpPr>
        <p:grpSpPr>
          <a:xfrm>
            <a:off x="4409489" y="2012690"/>
            <a:ext cx="6811197" cy="3480743"/>
            <a:chOff x="4045130" y="1628348"/>
            <a:chExt cx="6119446" cy="1976103"/>
          </a:xfrm>
        </p:grpSpPr>
        <p:sp>
          <p:nvSpPr>
            <p:cNvPr id="9" name="Cloud 8">
              <a:extLst>
                <a:ext uri="{FF2B5EF4-FFF2-40B4-BE49-F238E27FC236}">
                  <a16:creationId xmlns:a16="http://schemas.microsoft.com/office/drawing/2014/main" id="{4BE2FC38-1611-4AA6-9B46-386ABD986E10}"/>
                </a:ext>
              </a:extLst>
            </p:cNvPr>
            <p:cNvSpPr/>
            <p:nvPr/>
          </p:nvSpPr>
          <p:spPr>
            <a:xfrm>
              <a:off x="4045130" y="1628348"/>
              <a:ext cx="6119446" cy="1976103"/>
            </a:xfrm>
            <a:prstGeom prst="cloud">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TextBox 9">
              <a:extLst>
                <a:ext uri="{FF2B5EF4-FFF2-40B4-BE49-F238E27FC236}">
                  <a16:creationId xmlns:a16="http://schemas.microsoft.com/office/drawing/2014/main" id="{F831FA86-B284-4BB2-B191-9A836C3CF9D5}"/>
                </a:ext>
              </a:extLst>
            </p:cNvPr>
            <p:cNvSpPr txBox="1"/>
            <p:nvPr/>
          </p:nvSpPr>
          <p:spPr>
            <a:xfrm>
              <a:off x="4585858" y="2015559"/>
              <a:ext cx="5348338" cy="1520171"/>
            </a:xfrm>
            <a:prstGeom prst="rect">
              <a:avLst/>
            </a:prstGeom>
            <a:noFill/>
          </p:spPr>
          <p:txBody>
            <a:bodyPr wrap="square">
              <a:spAutoFit/>
            </a:bodyPr>
            <a:lstStyle/>
            <a:p>
              <a:pPr algn="ctr"/>
              <a:r>
                <a:rPr lang="vi-VN" sz="2800" dirty="0">
                  <a:latin typeface="Arial" panose="020B0604020202020204" pitchFamily="34" charset="0"/>
                  <a:cs typeface="Arial" panose="020B0604020202020204" pitchFamily="34" charset="0"/>
                </a:rPr>
                <a:t>Hợp chất X được tạo thành bởi Fe và O có khối lượng phân tử là 160. Biết phần trăm khối lượng của Fe trong X là 70%. Hãy xác định công thức hóa học của X</a:t>
              </a:r>
            </a:p>
          </p:txBody>
        </p:sp>
      </p:grpSp>
    </p:spTree>
    <p:extLst>
      <p:ext uri="{BB962C8B-B14F-4D97-AF65-F5344CB8AC3E}">
        <p14:creationId xmlns:p14="http://schemas.microsoft.com/office/powerpoint/2010/main" val="3555614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E725D-1E44-477F-AEF5-FBBFFACB2671}"/>
              </a:ext>
            </a:extLst>
          </p:cNvPr>
          <p:cNvSpPr txBox="1"/>
          <p:nvPr/>
        </p:nvSpPr>
        <p:spPr>
          <a:xfrm>
            <a:off x="4884039" y="400649"/>
            <a:ext cx="2054087" cy="584775"/>
          </a:xfrm>
          <a:prstGeom prst="rect">
            <a:avLst/>
          </a:prstGeom>
          <a:noFill/>
        </p:spPr>
        <p:txBody>
          <a:bodyPr wrap="square" rtlCol="0">
            <a:spAutoFit/>
          </a:bodyPr>
          <a:lstStyle/>
          <a:p>
            <a:pPr algn="ctr"/>
            <a:r>
              <a:rPr lang="vi-VN" sz="3200" b="1" dirty="0">
                <a:solidFill>
                  <a:srgbClr val="FF0000"/>
                </a:solidFill>
                <a:latin typeface="Arial" panose="020B0604020202020204" pitchFamily="34" charset="0"/>
                <a:cs typeface="Arial" panose="020B0604020202020204" pitchFamily="34" charset="0"/>
              </a:rPr>
              <a:t>Lời giải</a:t>
            </a:r>
          </a:p>
        </p:txBody>
      </p:sp>
      <p:sp>
        <p:nvSpPr>
          <p:cNvPr id="18" name="文本框 3">
            <a:extLst>
              <a:ext uri="{FF2B5EF4-FFF2-40B4-BE49-F238E27FC236}">
                <a16:creationId xmlns:a16="http://schemas.microsoft.com/office/drawing/2014/main" id="{4B9427AA-61FC-4BC2-B172-7D7EF29FB3D3}"/>
              </a:ext>
            </a:extLst>
          </p:cNvPr>
          <p:cNvSpPr txBox="1"/>
          <p:nvPr/>
        </p:nvSpPr>
        <p:spPr>
          <a:xfrm>
            <a:off x="1409701" y="1926176"/>
            <a:ext cx="4521200"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b="0" i="0" dirty="0">
                <a:solidFill>
                  <a:srgbClr val="333333"/>
                </a:solidFill>
                <a:effectLst/>
                <a:latin typeface="Arial" panose="020B0604020202020204" pitchFamily="34" charset="0"/>
                <a:cs typeface="Arial" panose="020B0604020202020204" pitchFamily="34" charset="0"/>
              </a:rPr>
              <a:t>- Đặt công thức hóa học của X là Fe</a:t>
            </a:r>
            <a:r>
              <a:rPr lang="vi-VN" sz="2400" b="0" i="0" baseline="-25000" dirty="0">
                <a:solidFill>
                  <a:srgbClr val="333333"/>
                </a:solidFill>
                <a:effectLst/>
                <a:latin typeface="Arial" panose="020B0604020202020204" pitchFamily="34" charset="0"/>
                <a:cs typeface="Arial" panose="020B0604020202020204" pitchFamily="34" charset="0"/>
              </a:rPr>
              <a:t>x</a:t>
            </a:r>
            <a:r>
              <a:rPr lang="vi-VN" sz="2400" b="0" i="0" dirty="0">
                <a:solidFill>
                  <a:srgbClr val="333333"/>
                </a:solidFill>
                <a:effectLst/>
                <a:latin typeface="Arial" panose="020B0604020202020204" pitchFamily="34" charset="0"/>
                <a:cs typeface="Arial" panose="020B0604020202020204" pitchFamily="34" charset="0"/>
              </a:rPr>
              <a:t>O</a:t>
            </a:r>
            <a:r>
              <a:rPr lang="vi-VN" sz="2400" b="0" i="0" baseline="-25000" dirty="0">
                <a:solidFill>
                  <a:srgbClr val="333333"/>
                </a:solidFill>
                <a:effectLst/>
                <a:latin typeface="Arial" panose="020B0604020202020204" pitchFamily="34" charset="0"/>
                <a:cs typeface="Arial" panose="020B0604020202020204" pitchFamily="34" charset="0"/>
              </a:rPr>
              <a:t>y</a:t>
            </a:r>
            <a:endParaRPr lang="en-US" altLang="zh-CN" sz="2400" b="1"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19" name="文本框 3">
            <a:extLst>
              <a:ext uri="{FF2B5EF4-FFF2-40B4-BE49-F238E27FC236}">
                <a16:creationId xmlns:a16="http://schemas.microsoft.com/office/drawing/2014/main" id="{EB923C33-8C0A-43E8-993F-1F5BDE15B1A8}"/>
              </a:ext>
            </a:extLst>
          </p:cNvPr>
          <p:cNvSpPr txBox="1"/>
          <p:nvPr/>
        </p:nvSpPr>
        <p:spPr>
          <a:xfrm>
            <a:off x="1599906" y="3528374"/>
            <a:ext cx="4102393"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latinLnBrk="0"/>
            <a:r>
              <a:rPr lang="vi-VN" sz="2400" b="0" i="0" dirty="0">
                <a:solidFill>
                  <a:srgbClr val="333333"/>
                </a:solidFill>
                <a:effectLst/>
                <a:latin typeface="Arial" panose="020B0604020202020204" pitchFamily="34" charset="0"/>
                <a:cs typeface="Arial" panose="020B0604020202020204" pitchFamily="34" charset="0"/>
              </a:rPr>
              <a:t>- Khối lượng của nguyên tố O trong 1 phân tử X là:</a:t>
            </a:r>
          </a:p>
          <a:p>
            <a:pPr algn="l" latinLnBrk="0"/>
            <a:r>
              <a:rPr lang="vi-VN" sz="2400" b="0" i="0" dirty="0">
                <a:solidFill>
                  <a:srgbClr val="333333"/>
                </a:solidFill>
                <a:effectLst/>
                <a:latin typeface="Arial" panose="020B0604020202020204" pitchFamily="34" charset="0"/>
                <a:cs typeface="Arial" panose="020B0604020202020204" pitchFamily="34" charset="0"/>
              </a:rPr>
              <a:t>160 – 112 = 48 amu</a:t>
            </a:r>
          </a:p>
        </p:txBody>
      </p:sp>
      <p:cxnSp>
        <p:nvCxnSpPr>
          <p:cNvPr id="20" name="直接连接符 31">
            <a:extLst>
              <a:ext uri="{FF2B5EF4-FFF2-40B4-BE49-F238E27FC236}">
                <a16:creationId xmlns:a16="http://schemas.microsoft.com/office/drawing/2014/main" id="{32C0CE9E-9518-43FC-8FD0-6923FB1AD836}"/>
              </a:ext>
            </a:extLst>
          </p:cNvPr>
          <p:cNvCxnSpPr>
            <a:cxnSpLocks/>
          </p:cNvCxnSpPr>
          <p:nvPr/>
        </p:nvCxnSpPr>
        <p:spPr>
          <a:xfrm>
            <a:off x="1599907" y="3166640"/>
            <a:ext cx="3660338" cy="0"/>
          </a:xfrm>
          <a:prstGeom prst="line">
            <a:avLst/>
          </a:prstGeom>
          <a:ln w="12700">
            <a:solidFill>
              <a:srgbClr val="040404">
                <a:alpha val="30000"/>
              </a:srgb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文本框 3">
                <a:extLst>
                  <a:ext uri="{FF2B5EF4-FFF2-40B4-BE49-F238E27FC236}">
                    <a16:creationId xmlns:a16="http://schemas.microsoft.com/office/drawing/2014/main" id="{8A2B3A3E-7C64-4E73-8D86-78FB80002009}"/>
                  </a:ext>
                </a:extLst>
              </p:cNvPr>
              <p:cNvSpPr txBox="1"/>
              <p:nvPr/>
            </p:nvSpPr>
            <p:spPr>
              <a:xfrm>
                <a:off x="6592869" y="1714741"/>
                <a:ext cx="4392631" cy="136088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400" b="0" i="0" dirty="0">
                    <a:solidFill>
                      <a:srgbClr val="333333"/>
                    </a:solidFill>
                    <a:effectLst/>
                    <a:latin typeface="Arial" panose="020B0604020202020204" pitchFamily="34" charset="0"/>
                    <a:cs typeface="Arial" panose="020B0604020202020204" pitchFamily="34" charset="0"/>
                  </a:rPr>
                  <a:t>- Khối lượng của nguyên tố Fe trong 1 phân tử X là:</a:t>
                </a:r>
                <a:endParaRPr lang="en-US" sz="2400" b="0" i="0" dirty="0">
                  <a:solidFill>
                    <a:srgbClr val="333333"/>
                  </a:solidFill>
                  <a:effectLst/>
                  <a:latin typeface="Arial" panose="020B0604020202020204" pitchFamily="34" charset="0"/>
                  <a:cs typeface="Arial" panose="020B0604020202020204" pitchFamily="34" charset="0"/>
                </a:endParaRPr>
              </a:p>
              <a:p>
                <a14:m>
                  <m:oMath xmlns:m="http://schemas.openxmlformats.org/officeDocument/2006/math">
                    <m:f>
                      <m:fPr>
                        <m:ctrlPr>
                          <a:rPr lang="vi-VN" sz="2400" i="1" smtClean="0">
                            <a:solidFill>
                              <a:srgbClr val="333333"/>
                            </a:solidFill>
                            <a:latin typeface="Cambria Math" panose="02040503050406030204" pitchFamily="18" charset="0"/>
                            <a:cs typeface="Arial" panose="020B0604020202020204" pitchFamily="34" charset="0"/>
                          </a:rPr>
                        </m:ctrlPr>
                      </m:fPr>
                      <m:num>
                        <m:r>
                          <a:rPr lang="vi-VN" sz="2400" b="0" i="1" smtClean="0">
                            <a:solidFill>
                              <a:srgbClr val="333333"/>
                            </a:solidFill>
                            <a:latin typeface="Cambria Math" panose="02040503050406030204" pitchFamily="18" charset="0"/>
                            <a:cs typeface="Arial" panose="020B0604020202020204" pitchFamily="34" charset="0"/>
                          </a:rPr>
                          <m:t>160 </m:t>
                        </m:r>
                        <m:r>
                          <a:rPr lang="vi-VN" sz="2400" b="0" i="1" smtClean="0">
                            <a:solidFill>
                              <a:srgbClr val="333333"/>
                            </a:solidFill>
                            <a:latin typeface="Cambria Math" panose="02040503050406030204" pitchFamily="18" charset="0"/>
                            <a:cs typeface="Arial" panose="020B0604020202020204" pitchFamily="34" charset="0"/>
                          </a:rPr>
                          <m:t>𝑥</m:t>
                        </m:r>
                        <m:r>
                          <a:rPr lang="vi-VN" sz="2400" b="0" i="1" smtClean="0">
                            <a:solidFill>
                              <a:srgbClr val="333333"/>
                            </a:solidFill>
                            <a:latin typeface="Cambria Math" panose="02040503050406030204" pitchFamily="18" charset="0"/>
                            <a:cs typeface="Arial" panose="020B0604020202020204" pitchFamily="34" charset="0"/>
                          </a:rPr>
                          <m:t> 70</m:t>
                        </m:r>
                      </m:num>
                      <m:den>
                        <m:r>
                          <a:rPr lang="vi-VN" sz="2400" b="0" i="1" smtClean="0">
                            <a:solidFill>
                              <a:srgbClr val="333333"/>
                            </a:solidFill>
                            <a:latin typeface="Cambria Math" panose="02040503050406030204" pitchFamily="18" charset="0"/>
                            <a:cs typeface="Arial" panose="020B0604020202020204" pitchFamily="34" charset="0"/>
                          </a:rPr>
                          <m:t>100</m:t>
                        </m:r>
                      </m:den>
                    </m:f>
                    <m:r>
                      <a:rPr lang="vi-VN" sz="2400" b="0" i="1" smtClean="0">
                        <a:solidFill>
                          <a:srgbClr val="333333"/>
                        </a:solidFill>
                        <a:latin typeface="Cambria Math" panose="02040503050406030204" pitchFamily="18" charset="0"/>
                        <a:cs typeface="Arial" panose="020B0604020202020204" pitchFamily="34" charset="0"/>
                      </a:rPr>
                      <m:t>=112 </m:t>
                    </m:r>
                    <m:r>
                      <a:rPr lang="vi-VN" sz="2400" b="0" i="1" smtClean="0">
                        <a:solidFill>
                          <a:srgbClr val="333333"/>
                        </a:solidFill>
                        <a:latin typeface="Cambria Math" panose="02040503050406030204" pitchFamily="18" charset="0"/>
                        <a:cs typeface="Arial" panose="020B0604020202020204" pitchFamily="34" charset="0"/>
                      </a:rPr>
                      <m:t>𝑎𝑚𝑢</m:t>
                    </m:r>
                  </m:oMath>
                </a14:m>
                <a:r>
                  <a:rPr lang="en-US" sz="2400" b="0" i="0" dirty="0">
                    <a:solidFill>
                      <a:srgbClr val="333333"/>
                    </a:solidFill>
                    <a:effectLst/>
                    <a:latin typeface="Arial" panose="020B0604020202020204" pitchFamily="34" charset="0"/>
                    <a:cs typeface="Arial" panose="020B0604020202020204" pitchFamily="34" charset="0"/>
                  </a:rPr>
                  <a:t> </a:t>
                </a:r>
                <a:endParaRPr lang="en-US" altLang="zh-CN" sz="2400" b="1" dirty="0">
                  <a:solidFill>
                    <a:schemeClr val="tx1">
                      <a:lumMod val="85000"/>
                      <a:lumOff val="15000"/>
                    </a:schemeClr>
                  </a:solidFill>
                  <a:latin typeface="Arial" panose="020B0604020202020204" pitchFamily="34" charset="0"/>
                  <a:cs typeface="Arial" panose="020B0604020202020204" pitchFamily="34" charset="0"/>
                  <a:sym typeface="+mn-lt"/>
                </a:endParaRPr>
              </a:p>
            </p:txBody>
          </p:sp>
        </mc:Choice>
        <mc:Fallback xmlns="">
          <p:sp>
            <p:nvSpPr>
              <p:cNvPr id="22" name="文本框 3">
                <a:extLst>
                  <a:ext uri="{FF2B5EF4-FFF2-40B4-BE49-F238E27FC236}">
                    <a16:creationId xmlns:a16="http://schemas.microsoft.com/office/drawing/2014/main" id="{8A2B3A3E-7C64-4E73-8D86-78FB80002009}"/>
                  </a:ext>
                </a:extLst>
              </p:cNvPr>
              <p:cNvSpPr txBox="1">
                <a:spLocks noRot="1" noChangeAspect="1" noMove="1" noResize="1" noEditPoints="1" noAdjustHandles="1" noChangeArrowheads="1" noChangeShapeType="1" noTextEdit="1"/>
              </p:cNvSpPr>
              <p:nvPr/>
            </p:nvSpPr>
            <p:spPr>
              <a:xfrm>
                <a:off x="6592869" y="1714741"/>
                <a:ext cx="4392631" cy="1360885"/>
              </a:xfrm>
              <a:prstGeom prst="rect">
                <a:avLst/>
              </a:prstGeom>
              <a:blipFill>
                <a:blip r:embed="rId2"/>
                <a:stretch>
                  <a:fillRect l="-2222" t="-3125" r="-2361"/>
                </a:stretch>
              </a:blipFill>
            </p:spPr>
            <p:txBody>
              <a:bodyPr/>
              <a:lstStyle/>
              <a:p>
                <a:r>
                  <a:rPr lang="vi-VN">
                    <a:noFill/>
                  </a:rPr>
                  <a:t> </a:t>
                </a:r>
              </a:p>
            </p:txBody>
          </p:sp>
        </mc:Fallback>
      </mc:AlternateContent>
      <p:sp>
        <p:nvSpPr>
          <p:cNvPr id="23" name="文本框 3">
            <a:extLst>
              <a:ext uri="{FF2B5EF4-FFF2-40B4-BE49-F238E27FC236}">
                <a16:creationId xmlns:a16="http://schemas.microsoft.com/office/drawing/2014/main" id="{E460A079-43DE-4D4B-9797-AE4B4C7717A5}"/>
              </a:ext>
            </a:extLst>
          </p:cNvPr>
          <p:cNvSpPr txBox="1"/>
          <p:nvPr/>
        </p:nvSpPr>
        <p:spPr>
          <a:xfrm>
            <a:off x="6592868" y="3528374"/>
            <a:ext cx="4799031"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latinLnBrk="0"/>
            <a:r>
              <a:rPr lang="es-ES" sz="2400" b="0" i="0" dirty="0">
                <a:solidFill>
                  <a:srgbClr val="333333"/>
                </a:solidFill>
                <a:effectLst/>
                <a:latin typeface="Arial" panose="020B0604020202020204" pitchFamily="34" charset="0"/>
                <a:cs typeface="Arial" panose="020B0604020202020204" pitchFamily="34" charset="0"/>
              </a:rPr>
              <a:t>Ta </a:t>
            </a:r>
            <a:r>
              <a:rPr lang="es-ES" sz="2400" b="0" i="0" dirty="0" err="1">
                <a:solidFill>
                  <a:srgbClr val="333333"/>
                </a:solidFill>
                <a:effectLst/>
                <a:latin typeface="Arial" panose="020B0604020202020204" pitchFamily="34" charset="0"/>
                <a:cs typeface="Arial" panose="020B0604020202020204" pitchFamily="34" charset="0"/>
              </a:rPr>
              <a:t>có</a:t>
            </a:r>
            <a:r>
              <a:rPr lang="es-ES" sz="2400" b="0" i="0" dirty="0">
                <a:solidFill>
                  <a:srgbClr val="333333"/>
                </a:solidFill>
                <a:effectLst/>
                <a:latin typeface="Arial" panose="020B0604020202020204" pitchFamily="34" charset="0"/>
                <a:cs typeface="Arial" panose="020B0604020202020204" pitchFamily="34" charset="0"/>
              </a:rPr>
              <a:t>: 56 . x = 112 → x = 2</a:t>
            </a:r>
          </a:p>
          <a:p>
            <a:pPr algn="l" latinLnBrk="0"/>
            <a:r>
              <a:rPr lang="es-ES" sz="2400" b="0" i="0" dirty="0">
                <a:solidFill>
                  <a:srgbClr val="333333"/>
                </a:solidFill>
                <a:effectLst/>
                <a:latin typeface="Arial" panose="020B0604020202020204" pitchFamily="34" charset="0"/>
                <a:cs typeface="Arial" panose="020B0604020202020204" pitchFamily="34" charset="0"/>
              </a:rPr>
              <a:t>          16 . y = 48 → y = 3</a:t>
            </a:r>
          </a:p>
        </p:txBody>
      </p:sp>
      <p:cxnSp>
        <p:nvCxnSpPr>
          <p:cNvPr id="24" name="直接连接符 38">
            <a:extLst>
              <a:ext uri="{FF2B5EF4-FFF2-40B4-BE49-F238E27FC236}">
                <a16:creationId xmlns:a16="http://schemas.microsoft.com/office/drawing/2014/main" id="{1143392A-B4B8-48AD-82B4-079B29D0F207}"/>
              </a:ext>
            </a:extLst>
          </p:cNvPr>
          <p:cNvCxnSpPr>
            <a:cxnSpLocks/>
          </p:cNvCxnSpPr>
          <p:nvPr/>
        </p:nvCxnSpPr>
        <p:spPr>
          <a:xfrm>
            <a:off x="6679643" y="3166640"/>
            <a:ext cx="3660338" cy="0"/>
          </a:xfrm>
          <a:prstGeom prst="line">
            <a:avLst/>
          </a:prstGeom>
          <a:ln w="12700">
            <a:solidFill>
              <a:srgbClr val="040404">
                <a:alpha val="30000"/>
              </a:srgb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6C75EF6-DD45-4941-9238-BA67340D22A7}"/>
              </a:ext>
            </a:extLst>
          </p:cNvPr>
          <p:cNvSpPr txBox="1"/>
          <p:nvPr/>
        </p:nvSpPr>
        <p:spPr>
          <a:xfrm>
            <a:off x="2615416" y="5121249"/>
            <a:ext cx="6630968" cy="461665"/>
          </a:xfrm>
          <a:prstGeom prst="rect">
            <a:avLst/>
          </a:prstGeom>
          <a:noFill/>
        </p:spPr>
        <p:txBody>
          <a:bodyPr wrap="square">
            <a:spAutoFit/>
          </a:bodyPr>
          <a:lstStyle/>
          <a:p>
            <a:r>
              <a:rPr lang="vi-VN" sz="2400" b="0" i="0" dirty="0">
                <a:solidFill>
                  <a:srgbClr val="333333"/>
                </a:solidFill>
                <a:effectLst/>
                <a:latin typeface="Arial" panose="020B0604020202020204" pitchFamily="34" charset="0"/>
                <a:cs typeface="Arial" panose="020B0604020202020204" pitchFamily="34" charset="0"/>
              </a:rPr>
              <a:t>Vậy công thức hóa học của X là Fe</a:t>
            </a:r>
            <a:r>
              <a:rPr lang="vi-VN" sz="2400" b="0" i="0" baseline="-25000" dirty="0">
                <a:solidFill>
                  <a:srgbClr val="333333"/>
                </a:solidFill>
                <a:effectLst/>
                <a:latin typeface="Arial" panose="020B0604020202020204" pitchFamily="34" charset="0"/>
                <a:cs typeface="Arial" panose="020B0604020202020204" pitchFamily="34" charset="0"/>
              </a:rPr>
              <a:t>2</a:t>
            </a:r>
            <a:r>
              <a:rPr lang="vi-VN" sz="2400" b="0" i="0" dirty="0">
                <a:solidFill>
                  <a:srgbClr val="333333"/>
                </a:solidFill>
                <a:effectLst/>
                <a:latin typeface="Arial" panose="020B0604020202020204" pitchFamily="34" charset="0"/>
                <a:cs typeface="Arial" panose="020B0604020202020204" pitchFamily="34" charset="0"/>
              </a:rPr>
              <a:t>O</a:t>
            </a:r>
            <a:r>
              <a:rPr lang="vi-VN" sz="2400" b="0" i="0" baseline="-25000" dirty="0">
                <a:solidFill>
                  <a:srgbClr val="333333"/>
                </a:solidFill>
                <a:effectLst/>
                <a:latin typeface="Arial" panose="020B0604020202020204" pitchFamily="34" charset="0"/>
                <a:cs typeface="Arial" panose="020B0604020202020204" pitchFamily="34" charset="0"/>
              </a:rPr>
              <a:t>3</a:t>
            </a:r>
            <a:endParaRPr lang="vi-V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489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2192000" cy="6858000"/>
            <a:chOff x="0" y="0"/>
            <a:chExt cx="12192000" cy="6858000"/>
          </a:xfrm>
        </p:grpSpPr>
        <p:sp>
          <p:nvSpPr>
            <p:cNvPr id="4" name="矩形 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600" y="386495"/>
              <a:ext cx="11402536" cy="6311643"/>
            </a:xfrm>
            <a:prstGeom prst="rect">
              <a:avLst/>
            </a:prstGeom>
          </p:spPr>
        </p:pic>
      </p:grpSp>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80" y="3317247"/>
            <a:ext cx="4906438" cy="3540753"/>
          </a:xfrm>
          <a:prstGeom prst="rect">
            <a:avLst/>
          </a:prstGeom>
        </p:spPr>
      </p:pic>
      <p:pic>
        <p:nvPicPr>
          <p:cNvPr id="35" name="图片 34"/>
          <p:cNvPicPr>
            <a:picLocks noChangeAspect="1"/>
          </p:cNvPicPr>
          <p:nvPr/>
        </p:nvPicPr>
        <p:blipFill rotWithShape="1">
          <a:blip r:embed="rId4" cstate="screen">
            <a:extLst>
              <a:ext uri="{28A0092B-C50C-407E-A947-70E740481C1C}">
                <a14:useLocalDpi xmlns:a14="http://schemas.microsoft.com/office/drawing/2010/main"/>
              </a:ext>
            </a:extLst>
          </a:blip>
          <a:srcRect r="-3"/>
          <a:stretch/>
        </p:blipFill>
        <p:spPr>
          <a:xfrm>
            <a:off x="9185793" y="10878"/>
            <a:ext cx="3026997" cy="2142981"/>
          </a:xfrm>
          <a:prstGeom prst="rect">
            <a:avLst/>
          </a:prstGeom>
        </p:spPr>
      </p:pic>
      <p:pic>
        <p:nvPicPr>
          <p:cNvPr id="50" name="图片 4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1907178" y="1"/>
            <a:ext cx="1338835" cy="748937"/>
          </a:xfrm>
          <a:custGeom>
            <a:avLst/>
            <a:gdLst>
              <a:gd name="connsiteX0" fmla="*/ 0 w 1338835"/>
              <a:gd name="connsiteY0" fmla="*/ 0 h 748937"/>
              <a:gd name="connsiteX1" fmla="*/ 1338835 w 1338835"/>
              <a:gd name="connsiteY1" fmla="*/ 0 h 748937"/>
              <a:gd name="connsiteX2" fmla="*/ 1338835 w 1338835"/>
              <a:gd name="connsiteY2" fmla="*/ 748937 h 748937"/>
              <a:gd name="connsiteX3" fmla="*/ 0 w 1338835"/>
              <a:gd name="connsiteY3" fmla="*/ 748937 h 748937"/>
              <a:gd name="connsiteX4" fmla="*/ 0 w 1338835"/>
              <a:gd name="connsiteY4" fmla="*/ 0 h 748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748937">
                <a:moveTo>
                  <a:pt x="0" y="0"/>
                </a:moveTo>
                <a:lnTo>
                  <a:pt x="1338835" y="0"/>
                </a:lnTo>
                <a:lnTo>
                  <a:pt x="1338835" y="748937"/>
                </a:lnTo>
                <a:lnTo>
                  <a:pt x="0" y="748937"/>
                </a:lnTo>
                <a:lnTo>
                  <a:pt x="0" y="0"/>
                </a:lnTo>
                <a:close/>
              </a:path>
            </a:pathLst>
          </a:custGeom>
        </p:spPr>
      </p:pic>
      <p:pic>
        <p:nvPicPr>
          <p:cNvPr id="49" name="图片 48"/>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629990" y="-13142"/>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8" name="图片 4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0800827" y="271950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7" name="图片 46"/>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6687094" y="5865717"/>
            <a:ext cx="1338835" cy="836023"/>
          </a:xfrm>
          <a:custGeom>
            <a:avLst/>
            <a:gdLst>
              <a:gd name="connsiteX0" fmla="*/ 0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0 h 836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36023">
                <a:moveTo>
                  <a:pt x="0" y="0"/>
                </a:moveTo>
                <a:lnTo>
                  <a:pt x="1338835" y="0"/>
                </a:lnTo>
                <a:lnTo>
                  <a:pt x="1338835" y="836023"/>
                </a:lnTo>
                <a:lnTo>
                  <a:pt x="0" y="836023"/>
                </a:lnTo>
                <a:lnTo>
                  <a:pt x="0" y="0"/>
                </a:lnTo>
                <a:close/>
              </a:path>
            </a:pathLst>
          </a:custGeom>
        </p:spPr>
      </p:pic>
      <p:pic>
        <p:nvPicPr>
          <p:cNvPr id="46" name="图片 45"/>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11080738" y="5431577"/>
            <a:ext cx="1096815" cy="810400"/>
          </a:xfrm>
          <a:custGeom>
            <a:avLst/>
            <a:gdLst>
              <a:gd name="connsiteX0" fmla="*/ 0 w 1096815"/>
              <a:gd name="connsiteY0" fmla="*/ 0 h 810400"/>
              <a:gd name="connsiteX1" fmla="*/ 1096815 w 1096815"/>
              <a:gd name="connsiteY1" fmla="*/ 0 h 810400"/>
              <a:gd name="connsiteX2" fmla="*/ 1096815 w 1096815"/>
              <a:gd name="connsiteY2" fmla="*/ 810400 h 810400"/>
              <a:gd name="connsiteX3" fmla="*/ 0 w 1096815"/>
              <a:gd name="connsiteY3" fmla="*/ 810400 h 810400"/>
              <a:gd name="connsiteX4" fmla="*/ 0 w 1096815"/>
              <a:gd name="connsiteY4" fmla="*/ 0 h 81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6815" h="810400">
                <a:moveTo>
                  <a:pt x="0" y="0"/>
                </a:moveTo>
                <a:lnTo>
                  <a:pt x="1096815" y="0"/>
                </a:lnTo>
                <a:lnTo>
                  <a:pt x="1096815" y="810400"/>
                </a:lnTo>
                <a:lnTo>
                  <a:pt x="0" y="810400"/>
                </a:lnTo>
                <a:lnTo>
                  <a:pt x="0" y="0"/>
                </a:lnTo>
                <a:close/>
              </a:path>
            </a:pathLst>
          </a:custGeom>
        </p:spPr>
      </p:pic>
      <p:pic>
        <p:nvPicPr>
          <p:cNvPr id="45" name="图片 44"/>
          <p:cNvPicPr>
            <a:picLocks noChangeAspect="1"/>
          </p:cNvPicPr>
          <p:nvPr/>
        </p:nvPicPr>
        <p:blipFill>
          <a:blip r:embed="rId10"/>
          <a:srcRect/>
          <a:stretch/>
        </p:blipFill>
        <p:spPr>
          <a:xfrm>
            <a:off x="1907178" y="-87086"/>
            <a:ext cx="1338835" cy="87086"/>
          </a:xfrm>
          <a:custGeom>
            <a:avLst/>
            <a:gdLst>
              <a:gd name="connsiteX0" fmla="*/ 0 w 1338835"/>
              <a:gd name="connsiteY0" fmla="*/ 0 h 87086"/>
              <a:gd name="connsiteX1" fmla="*/ 1338835 w 1338835"/>
              <a:gd name="connsiteY1" fmla="*/ 0 h 87086"/>
              <a:gd name="connsiteX2" fmla="*/ 1338835 w 1338835"/>
              <a:gd name="connsiteY2" fmla="*/ 87086 h 87086"/>
              <a:gd name="connsiteX3" fmla="*/ 0 w 1338835"/>
              <a:gd name="connsiteY3" fmla="*/ 87086 h 87086"/>
              <a:gd name="connsiteX4" fmla="*/ 0 w 1338835"/>
              <a:gd name="connsiteY4" fmla="*/ 0 h 8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835" h="87086">
                <a:moveTo>
                  <a:pt x="0" y="0"/>
                </a:moveTo>
                <a:lnTo>
                  <a:pt x="1338835" y="0"/>
                </a:lnTo>
                <a:lnTo>
                  <a:pt x="1338835" y="87086"/>
                </a:lnTo>
                <a:lnTo>
                  <a:pt x="0" y="87086"/>
                </a:lnTo>
                <a:lnTo>
                  <a:pt x="0" y="0"/>
                </a:lnTo>
                <a:close/>
              </a:path>
            </a:pathLst>
          </a:custGeom>
        </p:spPr>
      </p:pic>
      <p:pic>
        <p:nvPicPr>
          <p:cNvPr id="43" name="图片 42"/>
          <p:cNvPicPr>
            <a:picLocks noChangeAspect="1"/>
          </p:cNvPicPr>
          <p:nvPr/>
        </p:nvPicPr>
        <p:blipFill>
          <a:blip r:embed="rId11" cstate="screen">
            <a:extLst>
              <a:ext uri="{28A0092B-C50C-407E-A947-70E740481C1C}">
                <a14:useLocalDpi xmlns:a14="http://schemas.microsoft.com/office/drawing/2010/main"/>
              </a:ext>
            </a:extLst>
          </a:blip>
          <a:srcRect r="-22065" b="-3159"/>
          <a:stretch>
            <a:fillRect/>
          </a:stretch>
        </p:blipFill>
        <p:spPr>
          <a:xfrm>
            <a:off x="11226356" y="5285601"/>
            <a:ext cx="1338835" cy="836023"/>
          </a:xfrm>
          <a:custGeom>
            <a:avLst/>
            <a:gdLst>
              <a:gd name="connsiteX0" fmla="*/ 1096815 w 1338835"/>
              <a:gd name="connsiteY0" fmla="*/ 0 h 836023"/>
              <a:gd name="connsiteX1" fmla="*/ 1338835 w 1338835"/>
              <a:gd name="connsiteY1" fmla="*/ 0 h 836023"/>
              <a:gd name="connsiteX2" fmla="*/ 1338835 w 1338835"/>
              <a:gd name="connsiteY2" fmla="*/ 836023 h 836023"/>
              <a:gd name="connsiteX3" fmla="*/ 0 w 1338835"/>
              <a:gd name="connsiteY3" fmla="*/ 836023 h 836023"/>
              <a:gd name="connsiteX4" fmla="*/ 0 w 1338835"/>
              <a:gd name="connsiteY4" fmla="*/ 810400 h 836023"/>
              <a:gd name="connsiteX5" fmla="*/ 1096815 w 1338835"/>
              <a:gd name="connsiteY5" fmla="*/ 810400 h 836023"/>
              <a:gd name="connsiteX6" fmla="*/ 1096815 w 1338835"/>
              <a:gd name="connsiteY6"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8835" h="836023">
                <a:moveTo>
                  <a:pt x="1096815" y="0"/>
                </a:moveTo>
                <a:lnTo>
                  <a:pt x="1338835" y="0"/>
                </a:lnTo>
                <a:lnTo>
                  <a:pt x="1338835" y="836023"/>
                </a:lnTo>
                <a:lnTo>
                  <a:pt x="0" y="836023"/>
                </a:lnTo>
                <a:lnTo>
                  <a:pt x="0" y="810400"/>
                </a:lnTo>
                <a:lnTo>
                  <a:pt x="1096815" y="810400"/>
                </a:lnTo>
                <a:lnTo>
                  <a:pt x="1096815" y="0"/>
                </a:lnTo>
                <a:close/>
              </a:path>
            </a:pathLst>
          </a:custGeom>
        </p:spPr>
      </p:pic>
      <p:sp>
        <p:nvSpPr>
          <p:cNvPr id="41" name="文本框 40">
            <a:extLst>
              <a:ext uri="{FF2B5EF4-FFF2-40B4-BE49-F238E27FC236}">
                <a16:creationId xmlns:a16="http://schemas.microsoft.com/office/drawing/2014/main" id="{60740FD7-593C-4BBC-8D18-FC19F1D7531C}"/>
              </a:ext>
            </a:extLst>
          </p:cNvPr>
          <p:cNvSpPr txBox="1"/>
          <p:nvPr/>
        </p:nvSpPr>
        <p:spPr>
          <a:xfrm>
            <a:off x="2466199" y="2414243"/>
            <a:ext cx="8071102" cy="1446550"/>
          </a:xfrm>
          <a:prstGeom prst="rect">
            <a:avLst/>
          </a:prstGeom>
          <a:noFill/>
          <a:effectLst/>
        </p:spPr>
        <p:txBody>
          <a:bodyPr wrap="square" rtlCol="0">
            <a:spAutoFit/>
          </a:bodyPr>
          <a:lstStyle/>
          <a:p>
            <a:pPr algn="ctr"/>
            <a:r>
              <a:rPr lang="en-US" altLang="zh-CN" sz="8800" b="1" dirty="0">
                <a:solidFill>
                  <a:schemeClr val="accent4"/>
                </a:solidFill>
                <a:latin typeface="Arial" panose="020B0604020202020204" pitchFamily="34" charset="0"/>
                <a:cs typeface="Arial" panose="020B0604020202020204" pitchFamily="34" charset="0"/>
                <a:sym typeface="+mn-lt"/>
              </a:rPr>
              <a:t>THANK YOU !!!</a:t>
            </a:r>
            <a:endParaRPr lang="zh-CN" altLang="en-US" sz="8800" b="1" dirty="0">
              <a:solidFill>
                <a:schemeClr val="accent4"/>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869318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1"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41"/>
                                        </p:tgtEl>
                                        <p:attrNameLst>
                                          <p:attrName>ppt_x</p:attrName>
                                          <p:attrName>ppt_y</p:attrName>
                                        </p:attrNameLst>
                                      </p:cBhvr>
                                    </p:animMotion>
                                    <p:animRot by="1500000">
                                      <p:cBhvr>
                                        <p:cTn id="14" dur="125" fill="hold">
                                          <p:stCondLst>
                                            <p:cond delay="0"/>
                                          </p:stCondLst>
                                        </p:cTn>
                                        <p:tgtEl>
                                          <p:spTgt spid="41"/>
                                        </p:tgtEl>
                                        <p:attrNameLst>
                                          <p:attrName>r</p:attrName>
                                        </p:attrNameLst>
                                      </p:cBhvr>
                                    </p:animRot>
                                    <p:animRot by="-1500000">
                                      <p:cBhvr>
                                        <p:cTn id="15" dur="125" fill="hold">
                                          <p:stCondLst>
                                            <p:cond delay="125"/>
                                          </p:stCondLst>
                                        </p:cTn>
                                        <p:tgtEl>
                                          <p:spTgt spid="41"/>
                                        </p:tgtEl>
                                        <p:attrNameLst>
                                          <p:attrName>r</p:attrName>
                                        </p:attrNameLst>
                                      </p:cBhvr>
                                    </p:animRot>
                                    <p:animRot by="-1500000">
                                      <p:cBhvr>
                                        <p:cTn id="16" dur="125" fill="hold">
                                          <p:stCondLst>
                                            <p:cond delay="250"/>
                                          </p:stCondLst>
                                        </p:cTn>
                                        <p:tgtEl>
                                          <p:spTgt spid="41"/>
                                        </p:tgtEl>
                                        <p:attrNameLst>
                                          <p:attrName>r</p:attrName>
                                        </p:attrNameLst>
                                      </p:cBhvr>
                                    </p:animRot>
                                    <p:animRot by="1500000">
                                      <p:cBhvr>
                                        <p:cTn id="17" dur="125" fill="hold">
                                          <p:stCondLst>
                                            <p:cond delay="375"/>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47">
            <a:extLst>
              <a:ext uri="{FF2B5EF4-FFF2-40B4-BE49-F238E27FC236}">
                <a16:creationId xmlns:a16="http://schemas.microsoft.com/office/drawing/2014/main" id="{2BDE5A15-F072-4C8E-BACB-A5B9AF95E51C}"/>
              </a:ext>
            </a:extLst>
          </p:cNvPr>
          <p:cNvSpPr/>
          <p:nvPr/>
        </p:nvSpPr>
        <p:spPr>
          <a:xfrm flipV="1">
            <a:off x="489626" y="1364567"/>
            <a:ext cx="11214693" cy="88772"/>
          </a:xfrm>
          <a:prstGeom prst="rect">
            <a:avLst/>
          </a:prstGeom>
          <a:solidFill>
            <a:srgbClr val="3D867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rIns="72000" rtlCol="0" anchor="ctr"/>
          <a:lstStyle/>
          <a:p>
            <a:pPr algn="r"/>
            <a:endParaRPr lang="en-US" altLang="zh-CN" sz="1400" dirty="0">
              <a:solidFill>
                <a:schemeClr val="bg1"/>
              </a:solidFill>
              <a:cs typeface="+mn-ea"/>
              <a:sym typeface="+mn-lt"/>
            </a:endParaRPr>
          </a:p>
        </p:txBody>
      </p:sp>
      <p:grpSp>
        <p:nvGrpSpPr>
          <p:cNvPr id="3" name="Group 2">
            <a:extLst>
              <a:ext uri="{FF2B5EF4-FFF2-40B4-BE49-F238E27FC236}">
                <a16:creationId xmlns:a16="http://schemas.microsoft.com/office/drawing/2014/main" id="{04CA1B2A-8B0B-421A-9AF9-ADDE4FC67F9C}"/>
              </a:ext>
            </a:extLst>
          </p:cNvPr>
          <p:cNvGrpSpPr/>
          <p:nvPr/>
        </p:nvGrpSpPr>
        <p:grpSpPr>
          <a:xfrm>
            <a:off x="1936852" y="2732560"/>
            <a:ext cx="2757696" cy="2235366"/>
            <a:chOff x="4847753" y="2546726"/>
            <a:chExt cx="1572772" cy="1222547"/>
          </a:xfrm>
        </p:grpSpPr>
        <p:sp>
          <p:nvSpPr>
            <p:cNvPr id="25" name="Flowchart: Connector 24">
              <a:extLst>
                <a:ext uri="{FF2B5EF4-FFF2-40B4-BE49-F238E27FC236}">
                  <a16:creationId xmlns:a16="http://schemas.microsoft.com/office/drawing/2014/main" id="{8F0FF172-6D86-473C-9EBD-28EF08F3A590}"/>
                </a:ext>
              </a:extLst>
            </p:cNvPr>
            <p:cNvSpPr/>
            <p:nvPr/>
          </p:nvSpPr>
          <p:spPr>
            <a:xfrm>
              <a:off x="4847753" y="2957929"/>
              <a:ext cx="652972" cy="610846"/>
            </a:xfrm>
            <a:prstGeom prst="flowChartConnector">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26" name="Flowchart: Connector 25">
              <a:extLst>
                <a:ext uri="{FF2B5EF4-FFF2-40B4-BE49-F238E27FC236}">
                  <a16:creationId xmlns:a16="http://schemas.microsoft.com/office/drawing/2014/main" id="{441FEC5B-2F9E-465A-A4CD-3ED119E403B5}"/>
                </a:ext>
              </a:extLst>
            </p:cNvPr>
            <p:cNvSpPr/>
            <p:nvPr/>
          </p:nvSpPr>
          <p:spPr>
            <a:xfrm>
              <a:off x="5271925" y="3046224"/>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7" name="Group 26">
              <a:extLst>
                <a:ext uri="{FF2B5EF4-FFF2-40B4-BE49-F238E27FC236}">
                  <a16:creationId xmlns:a16="http://schemas.microsoft.com/office/drawing/2014/main" id="{C621D4AC-1FF3-4AF6-AC3A-78560185F030}"/>
                </a:ext>
              </a:extLst>
            </p:cNvPr>
            <p:cNvGrpSpPr/>
            <p:nvPr/>
          </p:nvGrpSpPr>
          <p:grpSpPr>
            <a:xfrm>
              <a:off x="5216223" y="2546726"/>
              <a:ext cx="1155154" cy="1222547"/>
              <a:chOff x="4340428" y="494900"/>
              <a:chExt cx="1155154" cy="1222547"/>
            </a:xfrm>
          </p:grpSpPr>
          <p:sp>
            <p:nvSpPr>
              <p:cNvPr id="28" name="Flowchart: Connector 27">
                <a:extLst>
                  <a:ext uri="{FF2B5EF4-FFF2-40B4-BE49-F238E27FC236}">
                    <a16:creationId xmlns:a16="http://schemas.microsoft.com/office/drawing/2014/main" id="{ED2BC2B2-41EE-4D7A-9C6A-8C125729E32B}"/>
                  </a:ext>
                </a:extLst>
              </p:cNvPr>
              <p:cNvSpPr/>
              <p:nvPr/>
            </p:nvSpPr>
            <p:spPr>
              <a:xfrm>
                <a:off x="4340428" y="564135"/>
                <a:ext cx="1155154" cy="1132144"/>
              </a:xfrm>
              <a:prstGeom prst="flowChartConnector">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Cl</a:t>
                </a:r>
              </a:p>
            </p:txBody>
          </p:sp>
          <p:sp>
            <p:nvSpPr>
              <p:cNvPr id="29" name="Flowchart: Connector 28">
                <a:extLst>
                  <a:ext uri="{FF2B5EF4-FFF2-40B4-BE49-F238E27FC236}">
                    <a16:creationId xmlns:a16="http://schemas.microsoft.com/office/drawing/2014/main" id="{250316BF-801D-4D54-B316-FACD317CE38C}"/>
                  </a:ext>
                </a:extLst>
              </p:cNvPr>
              <p:cNvSpPr/>
              <p:nvPr/>
            </p:nvSpPr>
            <p:spPr>
              <a:xfrm>
                <a:off x="5266304" y="662737"/>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Flowchart: Connector 29">
                <a:extLst>
                  <a:ext uri="{FF2B5EF4-FFF2-40B4-BE49-F238E27FC236}">
                    <a16:creationId xmlns:a16="http://schemas.microsoft.com/office/drawing/2014/main" id="{D8C1BDE1-BA1D-4A07-A1A8-2A888A5EF883}"/>
                  </a:ext>
                </a:extLst>
              </p:cNvPr>
              <p:cNvSpPr/>
              <p:nvPr/>
            </p:nvSpPr>
            <p:spPr>
              <a:xfrm>
                <a:off x="4413652" y="676891"/>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Flowchart: Connector 30">
                <a:extLst>
                  <a:ext uri="{FF2B5EF4-FFF2-40B4-BE49-F238E27FC236}">
                    <a16:creationId xmlns:a16="http://schemas.microsoft.com/office/drawing/2014/main" id="{7D94EB20-720C-46CD-9AEA-ECD5DF34426A}"/>
                  </a:ext>
                </a:extLst>
              </p:cNvPr>
              <p:cNvSpPr/>
              <p:nvPr/>
            </p:nvSpPr>
            <p:spPr>
              <a:xfrm>
                <a:off x="5072597" y="1578977"/>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2" name="Flowchart: Connector 31">
                <a:extLst>
                  <a:ext uri="{FF2B5EF4-FFF2-40B4-BE49-F238E27FC236}">
                    <a16:creationId xmlns:a16="http://schemas.microsoft.com/office/drawing/2014/main" id="{3DDBCF21-1F2E-4174-A85B-5349DABD8177}"/>
                  </a:ext>
                </a:extLst>
              </p:cNvPr>
              <p:cNvSpPr/>
              <p:nvPr/>
            </p:nvSpPr>
            <p:spPr>
              <a:xfrm>
                <a:off x="4413652" y="1202103"/>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3" name="Flowchart: Connector 32">
                <a:extLst>
                  <a:ext uri="{FF2B5EF4-FFF2-40B4-BE49-F238E27FC236}">
                    <a16:creationId xmlns:a16="http://schemas.microsoft.com/office/drawing/2014/main" id="{305CAB5E-6645-4C8A-8514-40B4DE380217}"/>
                  </a:ext>
                </a:extLst>
              </p:cNvPr>
              <p:cNvSpPr/>
              <p:nvPr/>
            </p:nvSpPr>
            <p:spPr>
              <a:xfrm>
                <a:off x="4861514" y="494900"/>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Flowchart: Connector 33">
                <a:extLst>
                  <a:ext uri="{FF2B5EF4-FFF2-40B4-BE49-F238E27FC236}">
                    <a16:creationId xmlns:a16="http://schemas.microsoft.com/office/drawing/2014/main" id="{23BC95BA-9333-4874-A6E7-D32BD06DA661}"/>
                  </a:ext>
                </a:extLst>
              </p:cNvPr>
              <p:cNvSpPr/>
              <p:nvPr/>
            </p:nvSpPr>
            <p:spPr>
              <a:xfrm>
                <a:off x="4624930" y="1578239"/>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35" name="Flowchart: Connector 34">
              <a:extLst>
                <a:ext uri="{FF2B5EF4-FFF2-40B4-BE49-F238E27FC236}">
                  <a16:creationId xmlns:a16="http://schemas.microsoft.com/office/drawing/2014/main" id="{88B69F2E-21A0-461F-8A47-540685DAD8C4}"/>
                </a:ext>
              </a:extLst>
            </p:cNvPr>
            <p:cNvSpPr/>
            <p:nvPr/>
          </p:nvSpPr>
          <p:spPr>
            <a:xfrm>
              <a:off x="6307544" y="3182033"/>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40" name="TextBox 39">
            <a:extLst>
              <a:ext uri="{FF2B5EF4-FFF2-40B4-BE49-F238E27FC236}">
                <a16:creationId xmlns:a16="http://schemas.microsoft.com/office/drawing/2014/main" id="{9B2AB7E3-25B5-496A-8174-C4CD2670AF41}"/>
              </a:ext>
            </a:extLst>
          </p:cNvPr>
          <p:cNvSpPr txBox="1"/>
          <p:nvPr/>
        </p:nvSpPr>
        <p:spPr>
          <a:xfrm>
            <a:off x="3810539" y="646986"/>
            <a:ext cx="4570922" cy="584775"/>
          </a:xfrm>
          <a:prstGeom prst="rect">
            <a:avLst/>
          </a:prstGeom>
          <a:noFill/>
        </p:spPr>
        <p:txBody>
          <a:bodyPr wrap="square">
            <a:spAutoFit/>
          </a:bodyPr>
          <a:lstStyle/>
          <a:p>
            <a:r>
              <a:rPr lang="vi-VN" sz="3200" b="1" dirty="0">
                <a:solidFill>
                  <a:srgbClr val="FF0000"/>
                </a:solidFill>
                <a:latin typeface="Arial" panose="020B0604020202020204" pitchFamily="34" charset="0"/>
                <a:cs typeface="Arial" panose="020B0604020202020204" pitchFamily="34" charset="0"/>
              </a:rPr>
              <a:t>1. Khái niệm về hoá trị</a:t>
            </a:r>
          </a:p>
        </p:txBody>
      </p:sp>
      <p:sp>
        <p:nvSpPr>
          <p:cNvPr id="42" name="TextBox 41">
            <a:extLst>
              <a:ext uri="{FF2B5EF4-FFF2-40B4-BE49-F238E27FC236}">
                <a16:creationId xmlns:a16="http://schemas.microsoft.com/office/drawing/2014/main" id="{46EC0E77-9E17-40BB-A720-B239CEBAB049}"/>
              </a:ext>
            </a:extLst>
          </p:cNvPr>
          <p:cNvSpPr txBox="1"/>
          <p:nvPr/>
        </p:nvSpPr>
        <p:spPr>
          <a:xfrm>
            <a:off x="542242" y="5309265"/>
            <a:ext cx="11162077" cy="1015663"/>
          </a:xfrm>
          <a:prstGeom prst="rect">
            <a:avLst/>
          </a:prstGeom>
          <a:solidFill>
            <a:schemeClr val="accent2">
              <a:alpha val="50000"/>
            </a:schemeClr>
          </a:solidFill>
          <a:ln w="38100">
            <a:solidFill>
              <a:srgbClr val="C00000"/>
            </a:solidFill>
            <a:prstDash val="sysDot"/>
          </a:ln>
        </p:spPr>
        <p:style>
          <a:lnRef idx="0">
            <a:scrgbClr r="0" g="0" b="0"/>
          </a:lnRef>
          <a:fillRef idx="0">
            <a:scrgbClr r="0" g="0" b="0"/>
          </a:fillRef>
          <a:effectRef idx="0">
            <a:scrgbClr r="0" g="0" b="0"/>
          </a:effectRef>
          <a:fontRef idx="minor">
            <a:schemeClr val="lt1"/>
          </a:fontRef>
        </p:style>
        <p:txBody>
          <a:bodyPr wrap="square">
            <a:spAutoFit/>
          </a:bodyPr>
          <a:lstStyle/>
          <a:p>
            <a:pPr algn="just"/>
            <a:r>
              <a:rPr lang="vi-VN" sz="3200" dirty="0">
                <a:solidFill>
                  <a:schemeClr val="tx1"/>
                </a:solidFill>
                <a:latin typeface="Arial" panose="020B0604020202020204" pitchFamily="34" charset="0"/>
                <a:cs typeface="Arial" panose="020B0604020202020204" pitchFamily="34" charset="0"/>
              </a:rPr>
              <a:t> </a:t>
            </a:r>
            <a:r>
              <a:rPr lang="vi-VN" sz="2800" dirty="0">
                <a:solidFill>
                  <a:schemeClr val="tx1"/>
                </a:solidFill>
                <a:latin typeface="Arial" panose="020B0604020202020204" pitchFamily="34" charset="0"/>
                <a:cs typeface="Arial" panose="020B0604020202020204" pitchFamily="34" charset="0"/>
              </a:rPr>
              <a:t>Hãy so sánh hóa trị của nguyên tố và số electron mà nguyên tử của nguyên tố đã góp chung để tạo ra liên kết?</a:t>
            </a:r>
          </a:p>
        </p:txBody>
      </p:sp>
      <p:sp>
        <p:nvSpPr>
          <p:cNvPr id="4" name="TextBox 3">
            <a:extLst>
              <a:ext uri="{FF2B5EF4-FFF2-40B4-BE49-F238E27FC236}">
                <a16:creationId xmlns:a16="http://schemas.microsoft.com/office/drawing/2014/main" id="{909CE173-6CC4-CD5D-0B3B-1573B1EC64F4}"/>
              </a:ext>
            </a:extLst>
          </p:cNvPr>
          <p:cNvSpPr txBox="1"/>
          <p:nvPr/>
        </p:nvSpPr>
        <p:spPr>
          <a:xfrm>
            <a:off x="577327" y="1581589"/>
            <a:ext cx="10970507" cy="1156727"/>
          </a:xfrm>
          <a:prstGeom prst="rect">
            <a:avLst/>
          </a:prstGeom>
          <a:noFill/>
        </p:spPr>
        <p:txBody>
          <a:bodyPr wrap="square" rtlCol="0">
            <a:spAutoFit/>
          </a:bodyPr>
          <a:lstStyle/>
          <a:p>
            <a:pPr algn="l">
              <a:lnSpc>
                <a:spcPct val="130000"/>
              </a:lnSpc>
            </a:pPr>
            <a:r>
              <a:rPr lang="vi-VN" sz="2800" dirty="0">
                <a:latin typeface="Times New Roman" panose="02020603050405020304" pitchFamily="18" charset="0"/>
                <a:cs typeface="Times New Roman" panose="02020603050405020304" pitchFamily="18" charset="0"/>
              </a:rPr>
              <a:t>Khi tạo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phân tử, mỗi nguyên tử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đã góp bao nhiêu electron để tạo ra đôi electron dùng chung?</a:t>
            </a:r>
            <a:endParaRPr lang="en-US" sz="2800"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0F6FBF95-2A76-D541-7573-0CC0DC36C437}"/>
              </a:ext>
            </a:extLst>
          </p:cNvPr>
          <p:cNvGrpSpPr/>
          <p:nvPr/>
        </p:nvGrpSpPr>
        <p:grpSpPr>
          <a:xfrm>
            <a:off x="7374144" y="2743596"/>
            <a:ext cx="2850041" cy="2367307"/>
            <a:chOff x="6421937" y="1520683"/>
            <a:chExt cx="1774250" cy="1415151"/>
          </a:xfrm>
        </p:grpSpPr>
        <p:grpSp>
          <p:nvGrpSpPr>
            <p:cNvPr id="6" name="Group 5">
              <a:extLst>
                <a:ext uri="{FF2B5EF4-FFF2-40B4-BE49-F238E27FC236}">
                  <a16:creationId xmlns:a16="http://schemas.microsoft.com/office/drawing/2014/main" id="{483D16AC-82EC-C4D7-093B-316AB16661D5}"/>
                </a:ext>
              </a:extLst>
            </p:cNvPr>
            <p:cNvGrpSpPr/>
            <p:nvPr/>
          </p:nvGrpSpPr>
          <p:grpSpPr>
            <a:xfrm>
              <a:off x="6421937" y="2324988"/>
              <a:ext cx="652972" cy="610846"/>
              <a:chOff x="1480628" y="992666"/>
              <a:chExt cx="652972" cy="610846"/>
            </a:xfrm>
          </p:grpSpPr>
          <p:sp>
            <p:nvSpPr>
              <p:cNvPr id="18" name="Flowchart: Connector 17">
                <a:extLst>
                  <a:ext uri="{FF2B5EF4-FFF2-40B4-BE49-F238E27FC236}">
                    <a16:creationId xmlns:a16="http://schemas.microsoft.com/office/drawing/2014/main" id="{A9691541-6D2C-718B-03BF-3F845A50A4CF}"/>
                  </a:ext>
                </a:extLst>
              </p:cNvPr>
              <p:cNvSpPr/>
              <p:nvPr/>
            </p:nvSpPr>
            <p:spPr>
              <a:xfrm>
                <a:off x="1480628" y="992666"/>
                <a:ext cx="652972" cy="610846"/>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H</a:t>
                </a:r>
              </a:p>
            </p:txBody>
          </p:sp>
          <p:sp>
            <p:nvSpPr>
              <p:cNvPr id="19" name="Flowchart: Connector 18">
                <a:extLst>
                  <a:ext uri="{FF2B5EF4-FFF2-40B4-BE49-F238E27FC236}">
                    <a16:creationId xmlns:a16="http://schemas.microsoft.com/office/drawing/2014/main" id="{C3A1A8B3-40D3-0F3F-0236-217BCE2E861A}"/>
                  </a:ext>
                </a:extLst>
              </p:cNvPr>
              <p:cNvSpPr/>
              <p:nvPr/>
            </p:nvSpPr>
            <p:spPr>
              <a:xfrm>
                <a:off x="1913080" y="1045263"/>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A4E57313-0AD4-00BE-4FC3-1A4E912D9726}"/>
                </a:ext>
              </a:extLst>
            </p:cNvPr>
            <p:cNvGrpSpPr/>
            <p:nvPr/>
          </p:nvGrpSpPr>
          <p:grpSpPr>
            <a:xfrm>
              <a:off x="6695887" y="1520683"/>
              <a:ext cx="1194910" cy="1275936"/>
              <a:chOff x="4300672" y="494900"/>
              <a:chExt cx="1194910" cy="1275936"/>
            </a:xfrm>
          </p:grpSpPr>
          <p:sp>
            <p:nvSpPr>
              <p:cNvPr id="11" name="Flowchart: Connector 10">
                <a:extLst>
                  <a:ext uri="{FF2B5EF4-FFF2-40B4-BE49-F238E27FC236}">
                    <a16:creationId xmlns:a16="http://schemas.microsoft.com/office/drawing/2014/main" id="{B2E6BA96-9688-9359-1E6B-A726694DE1D5}"/>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12" name="Flowchart: Connector 11">
                <a:extLst>
                  <a:ext uri="{FF2B5EF4-FFF2-40B4-BE49-F238E27FC236}">
                    <a16:creationId xmlns:a16="http://schemas.microsoft.com/office/drawing/2014/main" id="{2E8477D4-49CA-91EE-E070-930282E6E9BD}"/>
                  </a:ext>
                </a:extLst>
              </p:cNvPr>
              <p:cNvSpPr/>
              <p:nvPr/>
            </p:nvSpPr>
            <p:spPr>
              <a:xfrm>
                <a:off x="5382601" y="85419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13" name="Flowchart: Connector 12">
                <a:extLst>
                  <a:ext uri="{FF2B5EF4-FFF2-40B4-BE49-F238E27FC236}">
                    <a16:creationId xmlns:a16="http://schemas.microsoft.com/office/drawing/2014/main" id="{7E118465-40F8-4E19-BE74-9E61D85CDD6B}"/>
                  </a:ext>
                </a:extLst>
              </p:cNvPr>
              <p:cNvSpPr/>
              <p:nvPr/>
            </p:nvSpPr>
            <p:spPr>
              <a:xfrm>
                <a:off x="4300672" y="880699"/>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14" name="Flowchart: Connector 13">
                <a:extLst>
                  <a:ext uri="{FF2B5EF4-FFF2-40B4-BE49-F238E27FC236}">
                    <a16:creationId xmlns:a16="http://schemas.microsoft.com/office/drawing/2014/main" id="{CE5A2798-0731-3D02-AF50-DDA7BB756817}"/>
                  </a:ext>
                </a:extLst>
              </p:cNvPr>
              <p:cNvSpPr/>
              <p:nvPr/>
            </p:nvSpPr>
            <p:spPr>
              <a:xfrm>
                <a:off x="5286354" y="128297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15" name="Flowchart: Connector 14">
                <a:extLst>
                  <a:ext uri="{FF2B5EF4-FFF2-40B4-BE49-F238E27FC236}">
                    <a16:creationId xmlns:a16="http://schemas.microsoft.com/office/drawing/2014/main" id="{943690F3-890B-A20D-5DBC-59412DBFCFFA}"/>
                  </a:ext>
                </a:extLst>
              </p:cNvPr>
              <p:cNvSpPr/>
              <p:nvPr/>
            </p:nvSpPr>
            <p:spPr>
              <a:xfrm>
                <a:off x="4583778" y="1473483"/>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16" name="Flowchart: Connector 15">
                <a:extLst>
                  <a:ext uri="{FF2B5EF4-FFF2-40B4-BE49-F238E27FC236}">
                    <a16:creationId xmlns:a16="http://schemas.microsoft.com/office/drawing/2014/main" id="{8D988E00-BA03-57D0-3200-698662A4C90F}"/>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17" name="Flowchart: Connector 16">
                <a:extLst>
                  <a:ext uri="{FF2B5EF4-FFF2-40B4-BE49-F238E27FC236}">
                    <a16:creationId xmlns:a16="http://schemas.microsoft.com/office/drawing/2014/main" id="{3D5E7AE3-8D0D-07BE-4625-99707E2F233D}"/>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2A6C636B-1670-787B-95FF-70752F7347A9}"/>
                </a:ext>
              </a:extLst>
            </p:cNvPr>
            <p:cNvGrpSpPr/>
            <p:nvPr/>
          </p:nvGrpSpPr>
          <p:grpSpPr>
            <a:xfrm>
              <a:off x="7543215" y="2315021"/>
              <a:ext cx="652972" cy="610846"/>
              <a:chOff x="1138533" y="450230"/>
              <a:chExt cx="652972" cy="610846"/>
            </a:xfrm>
          </p:grpSpPr>
          <p:sp>
            <p:nvSpPr>
              <p:cNvPr id="9" name="Flowchart: Connector 8">
                <a:extLst>
                  <a:ext uri="{FF2B5EF4-FFF2-40B4-BE49-F238E27FC236}">
                    <a16:creationId xmlns:a16="http://schemas.microsoft.com/office/drawing/2014/main" id="{21C99632-B448-BBC7-B82C-FB295CB8AD4E}"/>
                  </a:ext>
                </a:extLst>
              </p:cNvPr>
              <p:cNvSpPr/>
              <p:nvPr/>
            </p:nvSpPr>
            <p:spPr>
              <a:xfrm>
                <a:off x="1138533" y="450230"/>
                <a:ext cx="652972" cy="610846"/>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H</a:t>
                </a:r>
              </a:p>
            </p:txBody>
          </p:sp>
          <p:sp>
            <p:nvSpPr>
              <p:cNvPr id="10" name="Flowchart: Connector 9">
                <a:extLst>
                  <a:ext uri="{FF2B5EF4-FFF2-40B4-BE49-F238E27FC236}">
                    <a16:creationId xmlns:a16="http://schemas.microsoft.com/office/drawing/2014/main" id="{4912E4F7-89A3-84E4-6B9A-CFA1CB9A3923}"/>
                  </a:ext>
                </a:extLst>
              </p:cNvPr>
              <p:cNvSpPr/>
              <p:nvPr/>
            </p:nvSpPr>
            <p:spPr>
              <a:xfrm>
                <a:off x="1160416" y="61824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179421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circle(in)">
                                      <p:cBhvr>
                                        <p:cTn id="7" dur="2000"/>
                                        <p:tgtEl>
                                          <p:spTgt spid="4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0" grpId="0"/>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E431999-8384-5AC5-4A58-6B7F06F7D32B}"/>
              </a:ext>
            </a:extLst>
          </p:cNvPr>
          <p:cNvGraphicFramePr>
            <a:graphicFrameLocks noGrp="1"/>
          </p:cNvGraphicFramePr>
          <p:nvPr>
            <p:extLst>
              <p:ext uri="{D42A27DB-BD31-4B8C-83A1-F6EECF244321}">
                <p14:modId xmlns:p14="http://schemas.microsoft.com/office/powerpoint/2010/main" val="1646798463"/>
              </p:ext>
            </p:extLst>
          </p:nvPr>
        </p:nvGraphicFramePr>
        <p:xfrm>
          <a:off x="3327302" y="1065421"/>
          <a:ext cx="8158375" cy="4715532"/>
        </p:xfrm>
        <a:graphic>
          <a:graphicData uri="http://schemas.openxmlformats.org/drawingml/2006/table">
            <a:tbl>
              <a:tblPr firstRow="1" bandRow="1">
                <a:tableStyleId>{F5AB1C69-6EDB-4FF4-983F-18BD219EF322}</a:tableStyleId>
              </a:tblPr>
              <a:tblGrid>
                <a:gridCol w="1631675">
                  <a:extLst>
                    <a:ext uri="{9D8B030D-6E8A-4147-A177-3AD203B41FA5}">
                      <a16:colId xmlns:a16="http://schemas.microsoft.com/office/drawing/2014/main" val="2952118669"/>
                    </a:ext>
                  </a:extLst>
                </a:gridCol>
                <a:gridCol w="1631675">
                  <a:extLst>
                    <a:ext uri="{9D8B030D-6E8A-4147-A177-3AD203B41FA5}">
                      <a16:colId xmlns:a16="http://schemas.microsoft.com/office/drawing/2014/main" val="3060498727"/>
                    </a:ext>
                  </a:extLst>
                </a:gridCol>
                <a:gridCol w="1631675">
                  <a:extLst>
                    <a:ext uri="{9D8B030D-6E8A-4147-A177-3AD203B41FA5}">
                      <a16:colId xmlns:a16="http://schemas.microsoft.com/office/drawing/2014/main" val="801627730"/>
                    </a:ext>
                  </a:extLst>
                </a:gridCol>
                <a:gridCol w="1631675">
                  <a:extLst>
                    <a:ext uri="{9D8B030D-6E8A-4147-A177-3AD203B41FA5}">
                      <a16:colId xmlns:a16="http://schemas.microsoft.com/office/drawing/2014/main" val="5174614"/>
                    </a:ext>
                  </a:extLst>
                </a:gridCol>
                <a:gridCol w="1631675">
                  <a:extLst>
                    <a:ext uri="{9D8B030D-6E8A-4147-A177-3AD203B41FA5}">
                      <a16:colId xmlns:a16="http://schemas.microsoft.com/office/drawing/2014/main" val="2751196819"/>
                    </a:ext>
                  </a:extLst>
                </a:gridCol>
              </a:tblGrid>
              <a:tr h="515141">
                <a:tc>
                  <a:txBody>
                    <a:bodyPr/>
                    <a:lstStyle/>
                    <a:p>
                      <a:r>
                        <a:rPr lang="vi-VN" sz="2400" dirty="0">
                          <a:latin typeface="Times New Roman" panose="02020603050405020304" pitchFamily="18" charset="0"/>
                          <a:cs typeface="Times New Roman" panose="02020603050405020304" pitchFamily="18" charset="0"/>
                        </a:rPr>
                        <a:t>Chất</a:t>
                      </a:r>
                      <a:endParaRPr lang="en-US" sz="2400" dirty="0">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Nguyên tố</a:t>
                      </a:r>
                      <a:endParaRPr lang="en-US" sz="2400" dirty="0">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Số e dùng chung tạo liên kết</a:t>
                      </a:r>
                      <a:endParaRPr lang="en-US" sz="2400" dirty="0">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Hóa trị</a:t>
                      </a:r>
                      <a:endParaRPr lang="en-US" sz="2400" dirty="0">
                        <a:latin typeface="Times New Roman" panose="02020603050405020304" pitchFamily="18" charset="0"/>
                        <a:cs typeface="Times New Roman" panose="02020603050405020304" pitchFamily="18" charset="0"/>
                      </a:endParaRPr>
                    </a:p>
                  </a:txBody>
                  <a:tcPr/>
                </a:tc>
                <a:tc>
                  <a:txBody>
                    <a:bodyPr/>
                    <a:lstStyle/>
                    <a:p>
                      <a:r>
                        <a:rPr lang="vi-VN" sz="2400" dirty="0">
                          <a:latin typeface="Times New Roman" panose="02020603050405020304" pitchFamily="18" charset="0"/>
                          <a:cs typeface="Times New Roman" panose="02020603050405020304" pitchFamily="18" charset="0"/>
                        </a:rPr>
                        <a:t>Nhận xét số e chung và hóa trị</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86301104"/>
                  </a:ext>
                </a:extLst>
              </a:tr>
              <a:tr h="881703">
                <a:tc rowSpan="2">
                  <a:txBody>
                    <a:bodyPr/>
                    <a:lstStyle/>
                    <a:p>
                      <a:pPr algn="ctr"/>
                      <a:endParaRPr lang="vi-VN" sz="2400" dirty="0">
                        <a:solidFill>
                          <a:srgbClr val="FF0000"/>
                        </a:solidFill>
                        <a:highlight>
                          <a:srgbClr val="FFFF00"/>
                        </a:highlight>
                        <a:latin typeface="Times New Roman" panose="02020603050405020304" pitchFamily="18" charset="0"/>
                        <a:cs typeface="Times New Roman" panose="02020603050405020304" pitchFamily="18" charset="0"/>
                      </a:endParaRPr>
                    </a:p>
                    <a:p>
                      <a:pPr algn="ctr"/>
                      <a:endParaRPr lang="vi-VN" sz="2400" dirty="0">
                        <a:solidFill>
                          <a:srgbClr val="FF0000"/>
                        </a:solidFill>
                        <a:highlight>
                          <a:srgbClr val="FFFF00"/>
                        </a:highlight>
                        <a:latin typeface="Times New Roman" panose="02020603050405020304" pitchFamily="18" charset="0"/>
                        <a:cs typeface="Times New Roman" panose="02020603050405020304" pitchFamily="18" charset="0"/>
                      </a:endParaRPr>
                    </a:p>
                    <a:p>
                      <a:pPr algn="ctr"/>
                      <a:r>
                        <a:rPr lang="vi-VN" sz="2400" dirty="0">
                          <a:solidFill>
                            <a:srgbClr val="FF0000"/>
                          </a:solidFill>
                          <a:highlight>
                            <a:srgbClr val="FFFF00"/>
                          </a:highlight>
                          <a:latin typeface="Times New Roman" panose="02020603050405020304" pitchFamily="18" charset="0"/>
                          <a:cs typeface="Times New Roman" panose="02020603050405020304" pitchFamily="18" charset="0"/>
                        </a:rPr>
                        <a:t>HCl</a:t>
                      </a:r>
                    </a:p>
                  </a:txBody>
                  <a:tcPr/>
                </a:tc>
                <a:tc>
                  <a:txBody>
                    <a:bodyPr/>
                    <a:lstStyle/>
                    <a:p>
                      <a:pPr algn="ctr"/>
                      <a:r>
                        <a:rPr lang="vi-VN" sz="2400">
                          <a:solidFill>
                            <a:srgbClr val="FF0000"/>
                          </a:solidFill>
                          <a:highlight>
                            <a:srgbClr val="FFFF00"/>
                          </a:highlight>
                          <a:latin typeface="Times New Roman" panose="02020603050405020304" pitchFamily="18" charset="0"/>
                          <a:cs typeface="Times New Roman" panose="02020603050405020304" pitchFamily="18" charset="0"/>
                        </a:rPr>
                        <a:t>H</a:t>
                      </a:r>
                      <a:endParaRPr lang="en-US" sz="2400" dirty="0">
                        <a:solidFill>
                          <a:srgbClr val="FF0000"/>
                        </a:solidFill>
                        <a:highlight>
                          <a:srgbClr val="FFFF00"/>
                        </a:highlight>
                        <a:latin typeface="Times New Roman" panose="02020603050405020304" pitchFamily="18" charset="0"/>
                        <a:cs typeface="Times New Roman" panose="02020603050405020304" pitchFamily="18" charset="0"/>
                      </a:endParaRPr>
                    </a:p>
                  </a:txBody>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1</a:t>
                      </a:r>
                    </a:p>
                  </a:txBody>
                  <a:tcPr/>
                </a:tc>
                <a:tc>
                  <a:txBody>
                    <a:bodyPr/>
                    <a:lstStyle/>
                    <a:p>
                      <a:pPr algn="ctr"/>
                      <a:r>
                        <a:rPr lang="vi-VN" sz="2400" dirty="0">
                          <a:solidFill>
                            <a:srgbClr val="FF0000"/>
                          </a:solidFill>
                          <a:highlight>
                            <a:srgbClr val="FFFF00"/>
                          </a:highlight>
                          <a:latin typeface="Times New Roman" panose="02020603050405020304" pitchFamily="18" charset="0"/>
                          <a:cs typeface="Times New Roman" panose="02020603050405020304" pitchFamily="18" charset="0"/>
                        </a:rPr>
                        <a:t>I</a:t>
                      </a:r>
                      <a:endParaRPr lang="en-US" sz="2400" dirty="0">
                        <a:solidFill>
                          <a:srgbClr val="FF0000"/>
                        </a:solidFill>
                        <a:highlight>
                          <a:srgbClr val="FFFF00"/>
                        </a:highlight>
                        <a:latin typeface="Times New Roman" panose="02020603050405020304" pitchFamily="18" charset="0"/>
                        <a:cs typeface="Times New Roman" panose="02020603050405020304" pitchFamily="18" charset="0"/>
                      </a:endParaRPr>
                    </a:p>
                  </a:txBody>
                  <a:tcPr/>
                </a:tc>
                <a:tc>
                  <a:txBody>
                    <a:bodyPr/>
                    <a:lstStyle/>
                    <a:p>
                      <a:pPr algn="ct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785354"/>
                  </a:ext>
                </a:extLst>
              </a:tr>
              <a:tr h="881703">
                <a:tc vMerge="1">
                  <a:txBody>
                    <a:bodyPr/>
                    <a:lstStyle/>
                    <a:p>
                      <a:endParaRPr lang="en-US" dirty="0"/>
                    </a:p>
                  </a:txBody>
                  <a:tcPr/>
                </a:tc>
                <a:tc>
                  <a:txBody>
                    <a:bodyPr/>
                    <a:lstStyle/>
                    <a:p>
                      <a:pPr algn="ctr"/>
                      <a:r>
                        <a:rPr lang="vi-VN" sz="2400" dirty="0">
                          <a:solidFill>
                            <a:srgbClr val="FF0000"/>
                          </a:solidFill>
                          <a:highlight>
                            <a:srgbClr val="FFFF00"/>
                          </a:highlight>
                          <a:latin typeface="Times New Roman" panose="02020603050405020304" pitchFamily="18" charset="0"/>
                          <a:cs typeface="Times New Roman" panose="02020603050405020304" pitchFamily="18" charset="0"/>
                        </a:rPr>
                        <a:t>Cl</a:t>
                      </a:r>
                      <a:endParaRPr lang="en-US" sz="2400" dirty="0">
                        <a:solidFill>
                          <a:srgbClr val="FF0000"/>
                        </a:solidFill>
                        <a:highlight>
                          <a:srgbClr val="FFFF00"/>
                        </a:highlight>
                        <a:latin typeface="Times New Roman" panose="02020603050405020304" pitchFamily="18" charset="0"/>
                        <a:cs typeface="Times New Roman" panose="02020603050405020304" pitchFamily="18" charset="0"/>
                      </a:endParaRPr>
                    </a:p>
                  </a:txBody>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1</a:t>
                      </a:r>
                    </a:p>
                  </a:txBody>
                  <a:tcPr/>
                </a:tc>
                <a:tc>
                  <a:txBody>
                    <a:bodyPr/>
                    <a:lstStyle/>
                    <a:p>
                      <a:pPr algn="ctr"/>
                      <a:r>
                        <a:rPr lang="vi-VN" sz="2400" dirty="0">
                          <a:solidFill>
                            <a:srgbClr val="FF0000"/>
                          </a:solidFill>
                          <a:highlight>
                            <a:srgbClr val="FFFF00"/>
                          </a:highlight>
                          <a:latin typeface="Times New Roman" panose="02020603050405020304" pitchFamily="18" charset="0"/>
                          <a:cs typeface="Times New Roman" panose="02020603050405020304" pitchFamily="18" charset="0"/>
                        </a:rPr>
                        <a:t>I</a:t>
                      </a:r>
                      <a:endParaRPr lang="en-US" sz="2400" dirty="0">
                        <a:solidFill>
                          <a:srgbClr val="FF0000"/>
                        </a:solidFill>
                        <a:highlight>
                          <a:srgbClr val="FFFF00"/>
                        </a:highlight>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975925027"/>
                  </a:ext>
                </a:extLst>
              </a:tr>
              <a:tr h="881703">
                <a:tc rowSpan="2">
                  <a:txBody>
                    <a:bodyPr/>
                    <a:lstStyle/>
                    <a:p>
                      <a:pPr algn="ctr"/>
                      <a:endParaRPr lang="vi-VN" sz="2400" kern="1200" dirty="0">
                        <a:solidFill>
                          <a:srgbClr val="FF0000"/>
                        </a:solidFill>
                        <a:effectLst/>
                        <a:highlight>
                          <a:srgbClr val="FFFF00"/>
                        </a:highligh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vi-VN" sz="2400" kern="1200" dirty="0">
                        <a:solidFill>
                          <a:srgbClr val="FF0000"/>
                        </a:solidFill>
                        <a:effectLst/>
                        <a:highlight>
                          <a:srgbClr val="FFFF00"/>
                        </a:highligh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dirty="0">
                          <a:solidFill>
                            <a:srgbClr val="FF0000"/>
                          </a:solidFill>
                          <a:effectLst/>
                          <a:highlight>
                            <a:srgbClr val="FFFF00"/>
                          </a:highlight>
                          <a:latin typeface="Times New Roman" panose="02020603050405020304" pitchFamily="18" charset="0"/>
                          <a:ea typeface="+mn-ea"/>
                          <a:cs typeface="Times New Roman" panose="02020603050405020304" pitchFamily="18" charset="0"/>
                        </a:rPr>
                        <a:t>H</a:t>
                      </a:r>
                      <a:r>
                        <a:rPr lang="en-US" sz="2400" kern="1200" baseline="-25000" dirty="0">
                          <a:solidFill>
                            <a:srgbClr val="FF0000"/>
                          </a:solidFill>
                          <a:effectLst/>
                          <a:highlight>
                            <a:srgbClr val="FFFF00"/>
                          </a:highlight>
                          <a:latin typeface="Times New Roman" panose="02020603050405020304" pitchFamily="18" charset="0"/>
                          <a:ea typeface="+mn-ea"/>
                          <a:cs typeface="Times New Roman" panose="02020603050405020304" pitchFamily="18" charset="0"/>
                        </a:rPr>
                        <a:t>2</a:t>
                      </a:r>
                      <a:r>
                        <a:rPr lang="en-US" sz="2400" kern="1200" dirty="0">
                          <a:solidFill>
                            <a:srgbClr val="FF0000"/>
                          </a:solidFill>
                          <a:effectLst/>
                          <a:highlight>
                            <a:srgbClr val="FFFF00"/>
                          </a:highlight>
                          <a:latin typeface="Times New Roman" panose="02020603050405020304" pitchFamily="18" charset="0"/>
                          <a:ea typeface="+mn-ea"/>
                          <a:cs typeface="Times New Roman" panose="02020603050405020304" pitchFamily="18" charset="0"/>
                        </a:rPr>
                        <a:t>O</a:t>
                      </a:r>
                    </a:p>
                    <a:p>
                      <a:pPr algn="ctr"/>
                      <a:endParaRPr lang="vi-VN" sz="2400" kern="1200" dirty="0">
                        <a:solidFill>
                          <a:srgbClr val="FF0000"/>
                        </a:solidFill>
                        <a:effectLst/>
                        <a:highlight>
                          <a:srgbClr val="FFFF00"/>
                        </a:highlight>
                        <a:latin typeface="Times New Roman" panose="02020603050405020304" pitchFamily="18" charset="0"/>
                        <a:ea typeface="+mn-ea"/>
                        <a:cs typeface="Times New Roman" panose="02020603050405020304" pitchFamily="18" charset="0"/>
                      </a:endParaRPr>
                    </a:p>
                  </a:txBody>
                  <a:tcPr/>
                </a:tc>
                <a:tc>
                  <a:txBody>
                    <a:bodyPr/>
                    <a:lstStyle/>
                    <a:p>
                      <a:pPr algn="ctr"/>
                      <a:r>
                        <a:rPr lang="vi-VN" sz="2400">
                          <a:solidFill>
                            <a:srgbClr val="FF0000"/>
                          </a:solidFill>
                          <a:highlight>
                            <a:srgbClr val="FFFF00"/>
                          </a:highlight>
                          <a:latin typeface="Times New Roman" panose="02020603050405020304" pitchFamily="18" charset="0"/>
                          <a:cs typeface="Times New Roman" panose="02020603050405020304" pitchFamily="18" charset="0"/>
                        </a:rPr>
                        <a:t>H</a:t>
                      </a:r>
                      <a:endParaRPr lang="en-US" sz="2400" dirty="0">
                        <a:solidFill>
                          <a:srgbClr val="FF0000"/>
                        </a:solidFill>
                        <a:highlight>
                          <a:srgbClr val="FFFF00"/>
                        </a:highlight>
                        <a:latin typeface="Times New Roman" panose="02020603050405020304" pitchFamily="18" charset="0"/>
                        <a:cs typeface="Times New Roman" panose="02020603050405020304" pitchFamily="18" charset="0"/>
                      </a:endParaRPr>
                    </a:p>
                  </a:txBody>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1</a:t>
                      </a:r>
                    </a:p>
                  </a:txBody>
                  <a:tcPr/>
                </a:tc>
                <a:tc>
                  <a:txBody>
                    <a:bodyPr/>
                    <a:lstStyle/>
                    <a:p>
                      <a:pPr algn="ctr"/>
                      <a:r>
                        <a:rPr lang="vi-VN" sz="2400" dirty="0">
                          <a:solidFill>
                            <a:srgbClr val="FF0000"/>
                          </a:solidFill>
                          <a:highlight>
                            <a:srgbClr val="FFFF00"/>
                          </a:highlight>
                          <a:latin typeface="Times New Roman" panose="02020603050405020304" pitchFamily="18" charset="0"/>
                          <a:cs typeface="Times New Roman" panose="02020603050405020304" pitchFamily="18" charset="0"/>
                        </a:rPr>
                        <a:t>I</a:t>
                      </a:r>
                      <a:endParaRPr lang="en-US" sz="2400" dirty="0">
                        <a:solidFill>
                          <a:srgbClr val="FF0000"/>
                        </a:solidFill>
                        <a:highlight>
                          <a:srgbClr val="FFFF00"/>
                        </a:highlight>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endParaRPr lang="en-US" sz="2400" dirty="0">
                        <a:latin typeface="Times New Roman" panose="02020603050405020304" pitchFamily="18" charset="0"/>
                        <a:cs typeface="Times New Roman" panose="02020603050405020304" pitchFamily="18" charset="0"/>
                      </a:endParaRPr>
                    </a:p>
                    <a:p>
                      <a:pPr algn="ctr"/>
                      <a:endParaRPr lang="en-US"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93802240"/>
                  </a:ext>
                </a:extLst>
              </a:tr>
              <a:tr h="881703">
                <a:tc vMerge="1">
                  <a:txBody>
                    <a:bodyPr/>
                    <a:lstStyle/>
                    <a:p>
                      <a:endParaRPr lang="en-US" dirty="0"/>
                    </a:p>
                  </a:txBody>
                  <a:tcPr/>
                </a:tc>
                <a:tc>
                  <a:txBody>
                    <a:bodyPr/>
                    <a:lstStyle/>
                    <a:p>
                      <a:pPr algn="ctr"/>
                      <a:r>
                        <a:rPr lang="vi-VN" sz="2400" dirty="0">
                          <a:solidFill>
                            <a:srgbClr val="FF0000"/>
                          </a:solidFill>
                          <a:highlight>
                            <a:srgbClr val="FFFF00"/>
                          </a:highlight>
                          <a:latin typeface="Times New Roman" panose="02020603050405020304" pitchFamily="18" charset="0"/>
                          <a:cs typeface="Times New Roman" panose="02020603050405020304" pitchFamily="18" charset="0"/>
                        </a:rPr>
                        <a:t>O</a:t>
                      </a:r>
                      <a:endParaRPr lang="en-US" sz="2400" dirty="0">
                        <a:solidFill>
                          <a:srgbClr val="FF0000"/>
                        </a:solidFill>
                        <a:highlight>
                          <a:srgbClr val="FFFF00"/>
                        </a:highlight>
                        <a:latin typeface="Times New Roman" panose="02020603050405020304" pitchFamily="18" charset="0"/>
                        <a:cs typeface="Times New Roman" panose="02020603050405020304" pitchFamily="18" charset="0"/>
                      </a:endParaRPr>
                    </a:p>
                  </a:txBody>
                  <a:tcPr/>
                </a:tc>
                <a:tc>
                  <a:txBody>
                    <a:bodyPr/>
                    <a:lstStyle/>
                    <a:p>
                      <a:pPr algn="ctr"/>
                      <a:r>
                        <a:rPr lang="en-US" sz="2400" dirty="0">
                          <a:solidFill>
                            <a:srgbClr val="FF0000"/>
                          </a:solidFill>
                          <a:latin typeface="Times New Roman" panose="02020603050405020304" pitchFamily="18" charset="0"/>
                          <a:cs typeface="Times New Roman" panose="02020603050405020304" pitchFamily="18" charset="0"/>
                        </a:rPr>
                        <a:t>2</a:t>
                      </a:r>
                    </a:p>
                  </a:txBody>
                  <a:tcPr/>
                </a:tc>
                <a:tc>
                  <a:txBody>
                    <a:bodyPr/>
                    <a:lstStyle/>
                    <a:p>
                      <a:pPr algn="ctr"/>
                      <a:r>
                        <a:rPr lang="vi-VN" sz="2400" dirty="0">
                          <a:solidFill>
                            <a:srgbClr val="FF0000"/>
                          </a:solidFill>
                          <a:highlight>
                            <a:srgbClr val="FFFF00"/>
                          </a:highlight>
                          <a:latin typeface="Times New Roman" panose="02020603050405020304" pitchFamily="18" charset="0"/>
                          <a:cs typeface="Times New Roman" panose="02020603050405020304" pitchFamily="18" charset="0"/>
                        </a:rPr>
                        <a:t>II</a:t>
                      </a:r>
                      <a:endParaRPr lang="en-US" sz="2400" dirty="0">
                        <a:solidFill>
                          <a:srgbClr val="FF0000"/>
                        </a:solidFill>
                        <a:highlight>
                          <a:srgbClr val="FFFF00"/>
                        </a:highlight>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endParaRPr lang="en-US" sz="2400"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2000812"/>
                  </a:ext>
                </a:extLst>
              </a:tr>
            </a:tbl>
          </a:graphicData>
        </a:graphic>
      </p:graphicFrame>
      <p:grpSp>
        <p:nvGrpSpPr>
          <p:cNvPr id="3" name="Group 2">
            <a:extLst>
              <a:ext uri="{FF2B5EF4-FFF2-40B4-BE49-F238E27FC236}">
                <a16:creationId xmlns:a16="http://schemas.microsoft.com/office/drawing/2014/main" id="{C609EF80-C461-4E8B-43D0-8004FD51FC2E}"/>
              </a:ext>
            </a:extLst>
          </p:cNvPr>
          <p:cNvGrpSpPr/>
          <p:nvPr/>
        </p:nvGrpSpPr>
        <p:grpSpPr>
          <a:xfrm>
            <a:off x="837214" y="2584834"/>
            <a:ext cx="2143502" cy="1647053"/>
            <a:chOff x="4847753" y="2546726"/>
            <a:chExt cx="1572772" cy="1222547"/>
          </a:xfrm>
        </p:grpSpPr>
        <p:sp>
          <p:nvSpPr>
            <p:cNvPr id="4" name="Flowchart: Connector 3">
              <a:extLst>
                <a:ext uri="{FF2B5EF4-FFF2-40B4-BE49-F238E27FC236}">
                  <a16:creationId xmlns:a16="http://schemas.microsoft.com/office/drawing/2014/main" id="{CF80D491-C362-24FB-D358-C9E2579625F6}"/>
                </a:ext>
              </a:extLst>
            </p:cNvPr>
            <p:cNvSpPr/>
            <p:nvPr/>
          </p:nvSpPr>
          <p:spPr>
            <a:xfrm>
              <a:off x="4847753" y="2957929"/>
              <a:ext cx="652972" cy="610846"/>
            </a:xfrm>
            <a:prstGeom prst="flowChartConnector">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t>H</a:t>
              </a:r>
            </a:p>
          </p:txBody>
        </p:sp>
        <p:sp>
          <p:nvSpPr>
            <p:cNvPr id="5" name="Flowchart: Connector 4">
              <a:extLst>
                <a:ext uri="{FF2B5EF4-FFF2-40B4-BE49-F238E27FC236}">
                  <a16:creationId xmlns:a16="http://schemas.microsoft.com/office/drawing/2014/main" id="{34819B0F-C08F-795E-4FF3-BCF0F55ACE6F}"/>
                </a:ext>
              </a:extLst>
            </p:cNvPr>
            <p:cNvSpPr/>
            <p:nvPr/>
          </p:nvSpPr>
          <p:spPr>
            <a:xfrm>
              <a:off x="5271925" y="3046224"/>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nvGrpSpPr>
            <p:cNvPr id="6" name="Group 5">
              <a:extLst>
                <a:ext uri="{FF2B5EF4-FFF2-40B4-BE49-F238E27FC236}">
                  <a16:creationId xmlns:a16="http://schemas.microsoft.com/office/drawing/2014/main" id="{C0A10072-FF6A-F2ED-8C3F-5A0972CDF893}"/>
                </a:ext>
              </a:extLst>
            </p:cNvPr>
            <p:cNvGrpSpPr/>
            <p:nvPr/>
          </p:nvGrpSpPr>
          <p:grpSpPr>
            <a:xfrm>
              <a:off x="5216223" y="2546726"/>
              <a:ext cx="1155154" cy="1222547"/>
              <a:chOff x="4340428" y="494900"/>
              <a:chExt cx="1155154" cy="1222547"/>
            </a:xfrm>
          </p:grpSpPr>
          <p:sp>
            <p:nvSpPr>
              <p:cNvPr id="8" name="Flowchart: Connector 7">
                <a:extLst>
                  <a:ext uri="{FF2B5EF4-FFF2-40B4-BE49-F238E27FC236}">
                    <a16:creationId xmlns:a16="http://schemas.microsoft.com/office/drawing/2014/main" id="{27DADEA2-BB68-7762-9F08-EF3004B24AB4}"/>
                  </a:ext>
                </a:extLst>
              </p:cNvPr>
              <p:cNvSpPr/>
              <p:nvPr/>
            </p:nvSpPr>
            <p:spPr>
              <a:xfrm>
                <a:off x="4340428" y="564135"/>
                <a:ext cx="1155154" cy="1132144"/>
              </a:xfrm>
              <a:prstGeom prst="flowChartConnector">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t>Cl</a:t>
                </a:r>
              </a:p>
            </p:txBody>
          </p:sp>
          <p:sp>
            <p:nvSpPr>
              <p:cNvPr id="9" name="Flowchart: Connector 8">
                <a:extLst>
                  <a:ext uri="{FF2B5EF4-FFF2-40B4-BE49-F238E27FC236}">
                    <a16:creationId xmlns:a16="http://schemas.microsoft.com/office/drawing/2014/main" id="{3D3719A9-AB4A-A20C-2D46-6F3F384CC6C3}"/>
                  </a:ext>
                </a:extLst>
              </p:cNvPr>
              <p:cNvSpPr/>
              <p:nvPr/>
            </p:nvSpPr>
            <p:spPr>
              <a:xfrm>
                <a:off x="5266304" y="662737"/>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Flowchart: Connector 9">
                <a:extLst>
                  <a:ext uri="{FF2B5EF4-FFF2-40B4-BE49-F238E27FC236}">
                    <a16:creationId xmlns:a16="http://schemas.microsoft.com/office/drawing/2014/main" id="{54029B2D-5C7B-98A0-B156-7040BC325679}"/>
                  </a:ext>
                </a:extLst>
              </p:cNvPr>
              <p:cNvSpPr/>
              <p:nvPr/>
            </p:nvSpPr>
            <p:spPr>
              <a:xfrm>
                <a:off x="4413652" y="676891"/>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1" name="Flowchart: Connector 10">
                <a:extLst>
                  <a:ext uri="{FF2B5EF4-FFF2-40B4-BE49-F238E27FC236}">
                    <a16:creationId xmlns:a16="http://schemas.microsoft.com/office/drawing/2014/main" id="{512DB0AE-EF93-E39B-44CD-A2E5079465C4}"/>
                  </a:ext>
                </a:extLst>
              </p:cNvPr>
              <p:cNvSpPr/>
              <p:nvPr/>
            </p:nvSpPr>
            <p:spPr>
              <a:xfrm>
                <a:off x="5072597" y="1578977"/>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2" name="Flowchart: Connector 11">
                <a:extLst>
                  <a:ext uri="{FF2B5EF4-FFF2-40B4-BE49-F238E27FC236}">
                    <a16:creationId xmlns:a16="http://schemas.microsoft.com/office/drawing/2014/main" id="{1318EBFB-8133-AD54-9F82-09C8F1C4691E}"/>
                  </a:ext>
                </a:extLst>
              </p:cNvPr>
              <p:cNvSpPr/>
              <p:nvPr/>
            </p:nvSpPr>
            <p:spPr>
              <a:xfrm>
                <a:off x="4413652" y="1202103"/>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Flowchart: Connector 12">
                <a:extLst>
                  <a:ext uri="{FF2B5EF4-FFF2-40B4-BE49-F238E27FC236}">
                    <a16:creationId xmlns:a16="http://schemas.microsoft.com/office/drawing/2014/main" id="{F5AD5F1E-FAE0-887A-7331-0CB996F1A9CB}"/>
                  </a:ext>
                </a:extLst>
              </p:cNvPr>
              <p:cNvSpPr/>
              <p:nvPr/>
            </p:nvSpPr>
            <p:spPr>
              <a:xfrm>
                <a:off x="4861514" y="494900"/>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 name="Flowchart: Connector 13">
                <a:extLst>
                  <a:ext uri="{FF2B5EF4-FFF2-40B4-BE49-F238E27FC236}">
                    <a16:creationId xmlns:a16="http://schemas.microsoft.com/office/drawing/2014/main" id="{2D4D164B-6DAD-D470-218F-13830BAB67DE}"/>
                  </a:ext>
                </a:extLst>
              </p:cNvPr>
              <p:cNvSpPr/>
              <p:nvPr/>
            </p:nvSpPr>
            <p:spPr>
              <a:xfrm>
                <a:off x="4624930" y="1578239"/>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7" name="Flowchart: Connector 6">
              <a:extLst>
                <a:ext uri="{FF2B5EF4-FFF2-40B4-BE49-F238E27FC236}">
                  <a16:creationId xmlns:a16="http://schemas.microsoft.com/office/drawing/2014/main" id="{D8516D30-05F6-1A93-ADFC-07EB4CD6722E}"/>
                </a:ext>
              </a:extLst>
            </p:cNvPr>
            <p:cNvSpPr/>
            <p:nvPr/>
          </p:nvSpPr>
          <p:spPr>
            <a:xfrm>
              <a:off x="6307544" y="3182033"/>
              <a:ext cx="112981" cy="138470"/>
            </a:xfrm>
            <a:prstGeom prst="flowChartConnector">
              <a:avLst/>
            </a:prstGeom>
            <a:solidFill>
              <a:srgbClr val="378DED"/>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nvGrpSpPr>
          <p:cNvPr id="15" name="Group 14">
            <a:extLst>
              <a:ext uri="{FF2B5EF4-FFF2-40B4-BE49-F238E27FC236}">
                <a16:creationId xmlns:a16="http://schemas.microsoft.com/office/drawing/2014/main" id="{4F6B4485-2D1D-49D9-4AD2-8858D6F9848C}"/>
              </a:ext>
            </a:extLst>
          </p:cNvPr>
          <p:cNvGrpSpPr/>
          <p:nvPr/>
        </p:nvGrpSpPr>
        <p:grpSpPr>
          <a:xfrm>
            <a:off x="902097" y="4422479"/>
            <a:ext cx="2001629" cy="1600200"/>
            <a:chOff x="6421937" y="1520683"/>
            <a:chExt cx="1774250" cy="1415151"/>
          </a:xfrm>
        </p:grpSpPr>
        <p:grpSp>
          <p:nvGrpSpPr>
            <p:cNvPr id="16" name="Group 15">
              <a:extLst>
                <a:ext uri="{FF2B5EF4-FFF2-40B4-BE49-F238E27FC236}">
                  <a16:creationId xmlns:a16="http://schemas.microsoft.com/office/drawing/2014/main" id="{9031CD59-174B-D1EC-0D6E-FC20ED317D32}"/>
                </a:ext>
              </a:extLst>
            </p:cNvPr>
            <p:cNvGrpSpPr/>
            <p:nvPr/>
          </p:nvGrpSpPr>
          <p:grpSpPr>
            <a:xfrm>
              <a:off x="6421937" y="2324988"/>
              <a:ext cx="652972" cy="610846"/>
              <a:chOff x="1480628" y="992666"/>
              <a:chExt cx="652972" cy="610846"/>
            </a:xfrm>
          </p:grpSpPr>
          <p:sp>
            <p:nvSpPr>
              <p:cNvPr id="28" name="Flowchart: Connector 27">
                <a:extLst>
                  <a:ext uri="{FF2B5EF4-FFF2-40B4-BE49-F238E27FC236}">
                    <a16:creationId xmlns:a16="http://schemas.microsoft.com/office/drawing/2014/main" id="{FBF8DDB1-31EA-E444-F64F-7305F4C8B60C}"/>
                  </a:ext>
                </a:extLst>
              </p:cNvPr>
              <p:cNvSpPr/>
              <p:nvPr/>
            </p:nvSpPr>
            <p:spPr>
              <a:xfrm>
                <a:off x="1480628" y="992666"/>
                <a:ext cx="652972" cy="610846"/>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H</a:t>
                </a:r>
              </a:p>
            </p:txBody>
          </p:sp>
          <p:sp>
            <p:nvSpPr>
              <p:cNvPr id="29" name="Flowchart: Connector 28">
                <a:extLst>
                  <a:ext uri="{FF2B5EF4-FFF2-40B4-BE49-F238E27FC236}">
                    <a16:creationId xmlns:a16="http://schemas.microsoft.com/office/drawing/2014/main" id="{3A0BFAED-5C63-6DBA-1ECA-3A16F2D8BA5E}"/>
                  </a:ext>
                </a:extLst>
              </p:cNvPr>
              <p:cNvSpPr/>
              <p:nvPr/>
            </p:nvSpPr>
            <p:spPr>
              <a:xfrm>
                <a:off x="1913080" y="1045263"/>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42304AC0-BD03-5308-6E73-97BCD2C0AC09}"/>
                </a:ext>
              </a:extLst>
            </p:cNvPr>
            <p:cNvGrpSpPr/>
            <p:nvPr/>
          </p:nvGrpSpPr>
          <p:grpSpPr>
            <a:xfrm>
              <a:off x="6695887" y="1520683"/>
              <a:ext cx="1194910" cy="1275936"/>
              <a:chOff x="4300672" y="494900"/>
              <a:chExt cx="1194910" cy="1275936"/>
            </a:xfrm>
          </p:grpSpPr>
          <p:sp>
            <p:nvSpPr>
              <p:cNvPr id="21" name="Flowchart: Connector 20">
                <a:extLst>
                  <a:ext uri="{FF2B5EF4-FFF2-40B4-BE49-F238E27FC236}">
                    <a16:creationId xmlns:a16="http://schemas.microsoft.com/office/drawing/2014/main" id="{7DA5496D-C2A9-D715-13A9-34C5907AB310}"/>
                  </a:ext>
                </a:extLst>
              </p:cNvPr>
              <p:cNvSpPr/>
              <p:nvPr/>
            </p:nvSpPr>
            <p:spPr>
              <a:xfrm>
                <a:off x="4340428" y="564135"/>
                <a:ext cx="1155154" cy="1132144"/>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1" dirty="0">
                    <a:latin typeface="Arial" panose="020B0604020202020204" pitchFamily="34" charset="0"/>
                    <a:cs typeface="Arial" panose="020B0604020202020204" pitchFamily="34" charset="0"/>
                  </a:rPr>
                  <a:t>O</a:t>
                </a:r>
              </a:p>
            </p:txBody>
          </p:sp>
          <p:sp>
            <p:nvSpPr>
              <p:cNvPr id="22" name="Flowchart: Connector 21">
                <a:extLst>
                  <a:ext uri="{FF2B5EF4-FFF2-40B4-BE49-F238E27FC236}">
                    <a16:creationId xmlns:a16="http://schemas.microsoft.com/office/drawing/2014/main" id="{6E673871-2208-2391-12CC-8EE6CF5FE44F}"/>
                  </a:ext>
                </a:extLst>
              </p:cNvPr>
              <p:cNvSpPr/>
              <p:nvPr/>
            </p:nvSpPr>
            <p:spPr>
              <a:xfrm>
                <a:off x="5382601" y="85419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3" name="Flowchart: Connector 22">
                <a:extLst>
                  <a:ext uri="{FF2B5EF4-FFF2-40B4-BE49-F238E27FC236}">
                    <a16:creationId xmlns:a16="http://schemas.microsoft.com/office/drawing/2014/main" id="{2C3C4EEF-2DC2-E0B9-9922-0037040361EA}"/>
                  </a:ext>
                </a:extLst>
              </p:cNvPr>
              <p:cNvSpPr/>
              <p:nvPr/>
            </p:nvSpPr>
            <p:spPr>
              <a:xfrm>
                <a:off x="4300672" y="880699"/>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4" name="Flowchart: Connector 23">
                <a:extLst>
                  <a:ext uri="{FF2B5EF4-FFF2-40B4-BE49-F238E27FC236}">
                    <a16:creationId xmlns:a16="http://schemas.microsoft.com/office/drawing/2014/main" id="{982F08F0-95B9-AB40-48EF-3DAA8AB8800C}"/>
                  </a:ext>
                </a:extLst>
              </p:cNvPr>
              <p:cNvSpPr/>
              <p:nvPr/>
            </p:nvSpPr>
            <p:spPr>
              <a:xfrm>
                <a:off x="5286354" y="128297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5" name="Flowchart: Connector 24">
                <a:extLst>
                  <a:ext uri="{FF2B5EF4-FFF2-40B4-BE49-F238E27FC236}">
                    <a16:creationId xmlns:a16="http://schemas.microsoft.com/office/drawing/2014/main" id="{AD2EF7EE-D5CD-FE71-7A4B-2E73A0BF04BB}"/>
                  </a:ext>
                </a:extLst>
              </p:cNvPr>
              <p:cNvSpPr/>
              <p:nvPr/>
            </p:nvSpPr>
            <p:spPr>
              <a:xfrm>
                <a:off x="4583778" y="1473483"/>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6" name="Flowchart: Connector 25">
                <a:extLst>
                  <a:ext uri="{FF2B5EF4-FFF2-40B4-BE49-F238E27FC236}">
                    <a16:creationId xmlns:a16="http://schemas.microsoft.com/office/drawing/2014/main" id="{4A7ABB56-69E9-8A54-3FDC-4771DA0C6BAE}"/>
                  </a:ext>
                </a:extLst>
              </p:cNvPr>
              <p:cNvSpPr/>
              <p:nvPr/>
            </p:nvSpPr>
            <p:spPr>
              <a:xfrm>
                <a:off x="4861514" y="494900"/>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8CDAFD2D-A02E-B0B2-84B0-E501B9BFAFA7}"/>
                  </a:ext>
                </a:extLst>
              </p:cNvPr>
              <p:cNvSpPr/>
              <p:nvPr/>
            </p:nvSpPr>
            <p:spPr>
              <a:xfrm>
                <a:off x="4861514" y="1632366"/>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ECAD0C7F-0866-FD65-17BC-523DB2BEE19D}"/>
                </a:ext>
              </a:extLst>
            </p:cNvPr>
            <p:cNvGrpSpPr/>
            <p:nvPr/>
          </p:nvGrpSpPr>
          <p:grpSpPr>
            <a:xfrm>
              <a:off x="7543215" y="2315021"/>
              <a:ext cx="652972" cy="610846"/>
              <a:chOff x="1138533" y="450230"/>
              <a:chExt cx="652972" cy="610846"/>
            </a:xfrm>
          </p:grpSpPr>
          <p:sp>
            <p:nvSpPr>
              <p:cNvPr id="19" name="Flowchart: Connector 18">
                <a:extLst>
                  <a:ext uri="{FF2B5EF4-FFF2-40B4-BE49-F238E27FC236}">
                    <a16:creationId xmlns:a16="http://schemas.microsoft.com/office/drawing/2014/main" id="{7563A1FE-8884-6132-81DD-B0618D47E442}"/>
                  </a:ext>
                </a:extLst>
              </p:cNvPr>
              <p:cNvSpPr/>
              <p:nvPr/>
            </p:nvSpPr>
            <p:spPr>
              <a:xfrm>
                <a:off x="1138533" y="450230"/>
                <a:ext cx="652972" cy="610846"/>
              </a:xfrm>
              <a:prstGeom prst="flowChartConnector">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vi-VN" sz="1600" b="1" dirty="0">
                    <a:latin typeface="Arial" panose="020B0604020202020204" pitchFamily="34" charset="0"/>
                    <a:cs typeface="Arial" panose="020B0604020202020204" pitchFamily="34" charset="0"/>
                  </a:rPr>
                  <a:t>H</a:t>
                </a:r>
              </a:p>
            </p:txBody>
          </p:sp>
          <p:sp>
            <p:nvSpPr>
              <p:cNvPr id="20" name="Flowchart: Connector 19">
                <a:extLst>
                  <a:ext uri="{FF2B5EF4-FFF2-40B4-BE49-F238E27FC236}">
                    <a16:creationId xmlns:a16="http://schemas.microsoft.com/office/drawing/2014/main" id="{AFCBD380-B995-3084-B0D6-FAEFB15EBC83}"/>
                  </a:ext>
                </a:extLst>
              </p:cNvPr>
              <p:cNvSpPr/>
              <p:nvPr/>
            </p:nvSpPr>
            <p:spPr>
              <a:xfrm>
                <a:off x="1160416" y="618248"/>
                <a:ext cx="112981" cy="138470"/>
              </a:xfrm>
              <a:prstGeom prst="flowChartConnector">
                <a:avLst/>
              </a:prstGeom>
              <a:solidFill>
                <a:srgbClr val="378D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222630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000">
        <p159:morph option="byObject"/>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screen">
            <a:extLst>
              <a:ext uri="{28A0092B-C50C-407E-A947-70E740481C1C}">
                <a14:useLocalDpi xmlns:a14="http://schemas.microsoft.com/office/drawing/2010/main"/>
              </a:ext>
            </a:extLst>
          </a:blip>
          <a:srcRect l="-761"/>
          <a:stretch/>
        </p:blipFill>
        <p:spPr>
          <a:xfrm flipH="1">
            <a:off x="475558" y="1065013"/>
            <a:ext cx="3736911" cy="4527023"/>
          </a:xfrm>
          <a:prstGeom prst="rect">
            <a:avLst/>
          </a:prstGeom>
        </p:spPr>
      </p:pic>
      <p:sp>
        <p:nvSpPr>
          <p:cNvPr id="34" name="Rectangle: Diagonal Corners Rounded 33">
            <a:extLst>
              <a:ext uri="{FF2B5EF4-FFF2-40B4-BE49-F238E27FC236}">
                <a16:creationId xmlns:a16="http://schemas.microsoft.com/office/drawing/2014/main" id="{D5D1A4A5-A2A9-4896-90B4-7F292FE23590}"/>
              </a:ext>
            </a:extLst>
          </p:cNvPr>
          <p:cNvSpPr/>
          <p:nvPr/>
        </p:nvSpPr>
        <p:spPr>
          <a:xfrm>
            <a:off x="4104277" y="1942099"/>
            <a:ext cx="7063191" cy="2772849"/>
          </a:xfrm>
          <a:prstGeom prst="round2Diag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vi-VN" altLang="zh-CN" sz="3200" dirty="0">
                <a:solidFill>
                  <a:schemeClr val="tx1"/>
                </a:solidFill>
                <a:latin typeface="Arial" panose="020B0604020202020204" pitchFamily="34" charset="0"/>
                <a:cs typeface="Arial" panose="020B0604020202020204" pitchFamily="34" charset="0"/>
                <a:sym typeface="+mn-lt"/>
              </a:rPr>
              <a:t>Hoá trị của một nguyên tố là con số biểu thị khả năng liên kết của nguyên tử trong hợp chất.</a:t>
            </a:r>
          </a:p>
          <a:p>
            <a:pPr algn="just"/>
            <a:r>
              <a:rPr lang="vi-VN" altLang="zh-CN" sz="3200" dirty="0">
                <a:solidFill>
                  <a:schemeClr val="tx1"/>
                </a:solidFill>
                <a:latin typeface="Arial" panose="020B0604020202020204" pitchFamily="34" charset="0"/>
                <a:cs typeface="Arial" panose="020B0604020202020204" pitchFamily="34" charset="0"/>
                <a:sym typeface="+mn-lt"/>
              </a:rPr>
              <a:t>Trong hợp chất, hóa trị của H luôn là I, hóa trị của O luôn là II.</a:t>
            </a:r>
            <a:endParaRPr lang="zh-CN" altLang="en-US" sz="3200" dirty="0">
              <a:solidFill>
                <a:schemeClr val="tx1"/>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1188195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5">
            <a:extLst>
              <a:ext uri="{FF2B5EF4-FFF2-40B4-BE49-F238E27FC236}">
                <a16:creationId xmlns:a16="http://schemas.microsoft.com/office/drawing/2014/main" id="{2EE08A37-52D6-4096-B8B6-4E50AA601403}"/>
              </a:ext>
            </a:extLst>
          </p:cNvPr>
          <p:cNvGraphicFramePr>
            <a:graphicFrameLocks noGrp="1"/>
          </p:cNvGraphicFramePr>
          <p:nvPr>
            <p:extLst>
              <p:ext uri="{D42A27DB-BD31-4B8C-83A1-F6EECF244321}">
                <p14:modId xmlns:p14="http://schemas.microsoft.com/office/powerpoint/2010/main" val="4043853282"/>
              </p:ext>
            </p:extLst>
          </p:nvPr>
        </p:nvGraphicFramePr>
        <p:xfrm>
          <a:off x="1026942" y="1328222"/>
          <a:ext cx="10367886" cy="4309015"/>
        </p:xfrm>
        <a:graphic>
          <a:graphicData uri="http://schemas.openxmlformats.org/drawingml/2006/table">
            <a:tbl>
              <a:tblPr firstRow="1" bandRow="1">
                <a:tableStyleId>{21E4AEA4-8DFA-4A89-87EB-49C32662AFE0}</a:tableStyleId>
              </a:tblPr>
              <a:tblGrid>
                <a:gridCol w="1727981">
                  <a:extLst>
                    <a:ext uri="{9D8B030D-6E8A-4147-A177-3AD203B41FA5}">
                      <a16:colId xmlns:a16="http://schemas.microsoft.com/office/drawing/2014/main" val="683071176"/>
                    </a:ext>
                  </a:extLst>
                </a:gridCol>
                <a:gridCol w="1727981">
                  <a:extLst>
                    <a:ext uri="{9D8B030D-6E8A-4147-A177-3AD203B41FA5}">
                      <a16:colId xmlns:a16="http://schemas.microsoft.com/office/drawing/2014/main" val="3087662726"/>
                    </a:ext>
                  </a:extLst>
                </a:gridCol>
                <a:gridCol w="1727981">
                  <a:extLst>
                    <a:ext uri="{9D8B030D-6E8A-4147-A177-3AD203B41FA5}">
                      <a16:colId xmlns:a16="http://schemas.microsoft.com/office/drawing/2014/main" val="1722229863"/>
                    </a:ext>
                  </a:extLst>
                </a:gridCol>
                <a:gridCol w="1727981">
                  <a:extLst>
                    <a:ext uri="{9D8B030D-6E8A-4147-A177-3AD203B41FA5}">
                      <a16:colId xmlns:a16="http://schemas.microsoft.com/office/drawing/2014/main" val="4185994380"/>
                    </a:ext>
                  </a:extLst>
                </a:gridCol>
                <a:gridCol w="1727981">
                  <a:extLst>
                    <a:ext uri="{9D8B030D-6E8A-4147-A177-3AD203B41FA5}">
                      <a16:colId xmlns:a16="http://schemas.microsoft.com/office/drawing/2014/main" val="1255988358"/>
                    </a:ext>
                  </a:extLst>
                </a:gridCol>
                <a:gridCol w="1727981">
                  <a:extLst>
                    <a:ext uri="{9D8B030D-6E8A-4147-A177-3AD203B41FA5}">
                      <a16:colId xmlns:a16="http://schemas.microsoft.com/office/drawing/2014/main" val="812206460"/>
                    </a:ext>
                  </a:extLst>
                </a:gridCol>
              </a:tblGrid>
              <a:tr h="0">
                <a:tc>
                  <a:txBody>
                    <a:bodyPr/>
                    <a:lstStyle/>
                    <a:p>
                      <a:pPr algn="ctr">
                        <a:lnSpc>
                          <a:spcPct val="115000"/>
                        </a:lnSpc>
                        <a:spcAft>
                          <a:spcPts val="800"/>
                        </a:spcAft>
                        <a:tabLst>
                          <a:tab pos="1667510" algn="l"/>
                        </a:tabLst>
                      </a:pPr>
                      <a:r>
                        <a:rPr lang="vi-VN" sz="1800" b="1" dirty="0">
                          <a:effectLst/>
                          <a:latin typeface="Arial" panose="020B0604020202020204" pitchFamily="34" charset="0"/>
                          <a:ea typeface="Times New Roman" panose="02020603050405020304" pitchFamily="18" charset="0"/>
                          <a:cs typeface="Arial" panose="020B0604020202020204" pitchFamily="34" charset="0"/>
                        </a:rPr>
                        <a:t>Tên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tố</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1800" b="1" dirty="0">
                          <a:effectLst/>
                          <a:latin typeface="Arial" panose="020B0604020202020204" pitchFamily="34" charset="0"/>
                          <a:ea typeface="Times New Roman" panose="02020603050405020304" pitchFamily="18" charset="0"/>
                          <a:cs typeface="Arial" panose="020B0604020202020204" pitchFamily="34" charset="0"/>
                        </a:rPr>
                        <a:t>Kí hiệu</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vi-VN" sz="1800" dirty="0">
                          <a:latin typeface="Arial" panose="020B0604020202020204" pitchFamily="34" charset="0"/>
                          <a:cs typeface="Arial" panose="020B0604020202020204" pitchFamily="34" charset="0"/>
                        </a:rPr>
                        <a:t>Hóa trị</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b="1" dirty="0">
                          <a:effectLst/>
                          <a:latin typeface="Arial" panose="020B0604020202020204" pitchFamily="34" charset="0"/>
                          <a:ea typeface="Times New Roman" panose="02020603050405020304" pitchFamily="18" charset="0"/>
                          <a:cs typeface="Arial" panose="020B0604020202020204" pitchFamily="34" charset="0"/>
                        </a:rPr>
                        <a:t>Tên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nguyên</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effectLst/>
                          <a:latin typeface="Arial" panose="020B0604020202020204" pitchFamily="34" charset="0"/>
                          <a:ea typeface="Times New Roman" panose="02020603050405020304" pitchFamily="18" charset="0"/>
                          <a:cs typeface="Arial" panose="020B0604020202020204" pitchFamily="34" charset="0"/>
                        </a:rPr>
                        <a:t>tố</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p>
                      <a:pPr algn="ctr"/>
                      <a:endParaRPr lang="vi-VN" sz="18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1800" b="1" dirty="0">
                          <a:effectLst/>
                          <a:latin typeface="Arial" panose="020B0604020202020204" pitchFamily="34" charset="0"/>
                          <a:ea typeface="Times New Roman" panose="02020603050405020304" pitchFamily="18" charset="0"/>
                          <a:cs typeface="Arial" panose="020B0604020202020204" pitchFamily="34" charset="0"/>
                        </a:rPr>
                        <a:t>Kí hiệu</a:t>
                      </a:r>
                      <a:endParaRPr lang="vi-VN" sz="1800" dirty="0">
                        <a:effectLst/>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r>
                        <a:rPr lang="vi-VN" sz="1800" dirty="0">
                          <a:latin typeface="Arial" panose="020B0604020202020204" pitchFamily="34" charset="0"/>
                          <a:cs typeface="Arial" panose="020B0604020202020204" pitchFamily="34" charset="0"/>
                        </a:rPr>
                        <a:t>Hóa trị</a:t>
                      </a:r>
                    </a:p>
                  </a:txBody>
                  <a:tcPr/>
                </a:tc>
                <a:extLst>
                  <a:ext uri="{0D108BD9-81ED-4DB2-BD59-A6C34878D82A}">
                    <a16:rowId xmlns:a16="http://schemas.microsoft.com/office/drawing/2014/main" val="4111908445"/>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Hydrogen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H</a:t>
                      </a:r>
                    </a:p>
                  </a:txBody>
                  <a:tcPr marL="68580" marR="68580" marT="0" marB="0" anchor="ctr"/>
                </a:tc>
                <a:tc>
                  <a:txBody>
                    <a:bodyPr/>
                    <a:lstStyle/>
                    <a:p>
                      <a:pPr indent="190500" algn="ctr">
                        <a:lnSpc>
                          <a:spcPct val="134000"/>
                        </a:lnSpc>
                      </a:pPr>
                      <a:r>
                        <a:rPr lang="vi-VN" sz="2000" dirty="0">
                          <a:solidFill>
                            <a:schemeClr val="tx1"/>
                          </a:solidFill>
                          <a:effectLst/>
                          <a:latin typeface="Arial" panose="020B0604020202020204" pitchFamily="34" charset="0"/>
                          <a:ea typeface="Arial" panose="020B0604020202020204" pitchFamily="34" charset="0"/>
                        </a:rPr>
                        <a:t>I</a:t>
                      </a:r>
                    </a:p>
                  </a:txBody>
                  <a:tcPr marL="6350" marR="6350" marT="0" marB="0" anchor="b"/>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Magnesium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Mg</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77800" algn="ctr">
                        <a:lnSpc>
                          <a:spcPct val="134000"/>
                        </a:lnSpc>
                      </a:pPr>
                      <a:r>
                        <a:rPr lang="vi-VN" sz="2000">
                          <a:solidFill>
                            <a:schemeClr val="tx1"/>
                          </a:solidFill>
                          <a:effectLst/>
                          <a:latin typeface="Arial" panose="020B0604020202020204" pitchFamily="34" charset="0"/>
                          <a:ea typeface="Arial" panose="020B0604020202020204" pitchFamily="34" charset="0"/>
                        </a:rPr>
                        <a:t>II</a:t>
                      </a:r>
                    </a:p>
                  </a:txBody>
                  <a:tcPr marL="6350" marR="6350" marT="0" marB="0" anchor="b"/>
                </a:tc>
                <a:extLst>
                  <a:ext uri="{0D108BD9-81ED-4DB2-BD59-A6C34878D82A}">
                    <a16:rowId xmlns:a16="http://schemas.microsoft.com/office/drawing/2014/main" val="2131374061"/>
                  </a:ext>
                </a:extLst>
              </a:tr>
              <a:tr h="402495">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Lithium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Li</a:t>
                      </a:r>
                    </a:p>
                  </a:txBody>
                  <a:tcPr marL="68580" marR="68580" marT="0" marB="0" anchor="ctr"/>
                </a:tc>
                <a:tc>
                  <a:txBody>
                    <a:bodyPr/>
                    <a:lstStyle/>
                    <a:p>
                      <a:pPr indent="190500" algn="ctr">
                        <a:lnSpc>
                          <a:spcPct val="134000"/>
                        </a:lnSpc>
                      </a:pPr>
                      <a:r>
                        <a:rPr lang="vi-VN" sz="2000" dirty="0">
                          <a:solidFill>
                            <a:schemeClr val="tx1"/>
                          </a:solidFill>
                          <a:effectLst/>
                          <a:latin typeface="Arial" panose="020B0604020202020204" pitchFamily="34" charset="0"/>
                          <a:ea typeface="Arial" panose="020B0604020202020204" pitchFamily="34" charset="0"/>
                        </a:rPr>
                        <a:t>I</a:t>
                      </a:r>
                    </a:p>
                  </a:txBody>
                  <a:tcPr marL="6350" marR="6350" marT="0" marB="0"/>
                </a:tc>
                <a:tc>
                  <a:txBody>
                    <a:bodyPr/>
                    <a:lstStyle/>
                    <a:p>
                      <a:pPr algn="ctr">
                        <a:lnSpc>
                          <a:spcPct val="115000"/>
                        </a:lnSpc>
                        <a:spcAft>
                          <a:spcPts val="800"/>
                        </a:spcAft>
                        <a:tabLst>
                          <a:tab pos="1667510" algn="l"/>
                        </a:tabLst>
                      </a:pPr>
                      <a:r>
                        <a:rPr lang="en-US" sz="2000" dirty="0" err="1">
                          <a:effectLst/>
                          <a:latin typeface="Arial" panose="020B0604020202020204" pitchFamily="34" charset="0"/>
                          <a:ea typeface="Times New Roman" panose="02020603050405020304" pitchFamily="18" charset="0"/>
                          <a:cs typeface="Arial" panose="020B0604020202020204" pitchFamily="34" charset="0"/>
                        </a:rPr>
                        <a:t>Aluminium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Al</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77800" algn="ctr">
                        <a:lnSpc>
                          <a:spcPct val="134000"/>
                        </a:lnSpc>
                      </a:pPr>
                      <a:r>
                        <a:rPr lang="vi-VN" sz="2000">
                          <a:solidFill>
                            <a:schemeClr val="tx1"/>
                          </a:solidFill>
                          <a:effectLst/>
                          <a:latin typeface="Arial" panose="020B0604020202020204" pitchFamily="34" charset="0"/>
                          <a:ea typeface="Arial" panose="020B0604020202020204" pitchFamily="34" charset="0"/>
                        </a:rPr>
                        <a:t>III</a:t>
                      </a:r>
                    </a:p>
                  </a:txBody>
                  <a:tcPr marL="6350" marR="6350" marT="0" marB="0"/>
                </a:tc>
                <a:extLst>
                  <a:ext uri="{0D108BD9-81ED-4DB2-BD59-A6C34878D82A}">
                    <a16:rowId xmlns:a16="http://schemas.microsoft.com/office/drawing/2014/main" val="1077307518"/>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Beryllium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Be</a:t>
                      </a:r>
                    </a:p>
                  </a:txBody>
                  <a:tcPr marL="68580" marR="68580" marT="0" marB="0" anchor="ctr"/>
                </a:tc>
                <a:tc>
                  <a:txBody>
                    <a:bodyPr/>
                    <a:lstStyle/>
                    <a:p>
                      <a:pPr indent="190500" algn="ctr">
                        <a:lnSpc>
                          <a:spcPct val="134000"/>
                        </a:lnSpc>
                      </a:pPr>
                      <a:r>
                        <a:rPr lang="vi-VN" sz="2000" dirty="0">
                          <a:solidFill>
                            <a:schemeClr val="tx1"/>
                          </a:solidFill>
                          <a:effectLst/>
                          <a:latin typeface="Arial" panose="020B0604020202020204" pitchFamily="34" charset="0"/>
                          <a:ea typeface="Arial" panose="020B0604020202020204" pitchFamily="34" charset="0"/>
                        </a:rPr>
                        <a:t>II</a:t>
                      </a:r>
                    </a:p>
                  </a:txBody>
                  <a:tcPr marL="6350" marR="6350" marT="0" marB="0" anchor="b"/>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Silicon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Si</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77800" algn="ctr">
                        <a:lnSpc>
                          <a:spcPct val="134000"/>
                        </a:lnSpc>
                      </a:pPr>
                      <a:r>
                        <a:rPr lang="vi-VN" sz="2000">
                          <a:solidFill>
                            <a:schemeClr val="tx1"/>
                          </a:solidFill>
                          <a:effectLst/>
                          <a:latin typeface="Arial" panose="020B0604020202020204" pitchFamily="34" charset="0"/>
                          <a:ea typeface="Arial" panose="020B0604020202020204" pitchFamily="34" charset="0"/>
                        </a:rPr>
                        <a:t>IV</a:t>
                      </a:r>
                    </a:p>
                  </a:txBody>
                  <a:tcPr marL="6350" marR="6350" marT="0" marB="0" anchor="b"/>
                </a:tc>
                <a:extLst>
                  <a:ext uri="{0D108BD9-81ED-4DB2-BD59-A6C34878D82A}">
                    <a16:rowId xmlns:a16="http://schemas.microsoft.com/office/drawing/2014/main" val="1067245045"/>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Boron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B</a:t>
                      </a:r>
                    </a:p>
                  </a:txBody>
                  <a:tcPr marL="68580" marR="68580" marT="0" marB="0" anchor="ctr"/>
                </a:tc>
                <a:tc>
                  <a:txBody>
                    <a:bodyPr/>
                    <a:lstStyle/>
                    <a:p>
                      <a:pPr indent="190500" algn="ctr">
                        <a:lnSpc>
                          <a:spcPct val="134000"/>
                        </a:lnSpc>
                      </a:pPr>
                      <a:r>
                        <a:rPr lang="vi-VN" sz="2000" dirty="0">
                          <a:solidFill>
                            <a:schemeClr val="tx1"/>
                          </a:solidFill>
                          <a:effectLst/>
                          <a:latin typeface="Arial" panose="020B0604020202020204" pitchFamily="34" charset="0"/>
                          <a:ea typeface="Arial" panose="020B0604020202020204" pitchFamily="34" charset="0"/>
                        </a:rPr>
                        <a:t>III</a:t>
                      </a:r>
                    </a:p>
                  </a:txBody>
                  <a:tcPr marL="6350" marR="6350" marT="0" marB="0" anchor="b"/>
                </a:tc>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Phosphorus</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77800" algn="ctr">
                        <a:lnSpc>
                          <a:spcPct val="134000"/>
                        </a:lnSpc>
                      </a:pPr>
                      <a:r>
                        <a:rPr lang="vi-VN" sz="2000">
                          <a:solidFill>
                            <a:schemeClr val="tx1"/>
                          </a:solidFill>
                          <a:effectLst/>
                          <a:latin typeface="Arial" panose="020B0604020202020204" pitchFamily="34" charset="0"/>
                          <a:ea typeface="Arial" panose="020B0604020202020204" pitchFamily="34" charset="0"/>
                        </a:rPr>
                        <a:t>III. V</a:t>
                      </a:r>
                    </a:p>
                  </a:txBody>
                  <a:tcPr marL="6350" marR="6350" marT="0" marB="0" anchor="b"/>
                </a:tc>
                <a:extLst>
                  <a:ext uri="{0D108BD9-81ED-4DB2-BD59-A6C34878D82A}">
                    <a16:rowId xmlns:a16="http://schemas.microsoft.com/office/drawing/2014/main" val="3895142576"/>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Carbon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90500" algn="ctr">
                        <a:lnSpc>
                          <a:spcPct val="134000"/>
                        </a:lnSpc>
                      </a:pPr>
                      <a:r>
                        <a:rPr lang="vi-VN" sz="2000" dirty="0">
                          <a:solidFill>
                            <a:schemeClr val="tx1"/>
                          </a:solidFill>
                          <a:effectLst/>
                          <a:latin typeface="Arial" panose="020B0604020202020204" pitchFamily="34" charset="0"/>
                          <a:ea typeface="Arial" panose="020B0604020202020204" pitchFamily="34" charset="0"/>
                        </a:rPr>
                        <a:t>IV, II</a:t>
                      </a:r>
                    </a:p>
                  </a:txBody>
                  <a:tcPr marL="6350" marR="6350" marT="0" marB="0"/>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Sulfur</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01600" algn="ctr">
                        <a:lnSpc>
                          <a:spcPct val="134000"/>
                        </a:lnSpc>
                      </a:pPr>
                      <a:r>
                        <a:rPr lang="vi-VN" sz="2000">
                          <a:solidFill>
                            <a:schemeClr val="tx1"/>
                          </a:solidFill>
                          <a:effectLst/>
                          <a:latin typeface="Arial" panose="020B0604020202020204" pitchFamily="34" charset="0"/>
                          <a:ea typeface="Arial" panose="020B0604020202020204" pitchFamily="34" charset="0"/>
                        </a:rPr>
                        <a:t>II, IV, VI</a:t>
                      </a:r>
                    </a:p>
                  </a:txBody>
                  <a:tcPr marL="6350" marR="6350" marT="0" marB="0"/>
                </a:tc>
                <a:extLst>
                  <a:ext uri="{0D108BD9-81ED-4DB2-BD59-A6C34878D82A}">
                    <a16:rowId xmlns:a16="http://schemas.microsoft.com/office/drawing/2014/main" val="2279570966"/>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Nitrogen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34000"/>
                        </a:lnSpc>
                      </a:pPr>
                      <a:r>
                        <a:rPr lang="vi-VN" sz="2000" dirty="0">
                          <a:solidFill>
                            <a:schemeClr val="tx1"/>
                          </a:solidFill>
                          <a:effectLst/>
                          <a:latin typeface="Arial" panose="020B0604020202020204" pitchFamily="34" charset="0"/>
                          <a:ea typeface="Arial" panose="020B0604020202020204" pitchFamily="34" charset="0"/>
                        </a:rPr>
                        <a:t>III, II, IV,..</a:t>
                      </a:r>
                    </a:p>
                  </a:txBody>
                  <a:tcPr marL="6350" marR="6350" marT="0" marB="0"/>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Chlorine</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Cl</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77800" algn="ctr">
                        <a:lnSpc>
                          <a:spcPct val="134000"/>
                        </a:lnSpc>
                      </a:pPr>
                      <a:r>
                        <a:rPr lang="vi-VN" sz="2000" dirty="0">
                          <a:solidFill>
                            <a:schemeClr val="tx1"/>
                          </a:solidFill>
                          <a:effectLst/>
                          <a:latin typeface="Arial" panose="020B0604020202020204" pitchFamily="34" charset="0"/>
                          <a:ea typeface="Arial" panose="020B0604020202020204" pitchFamily="34" charset="0"/>
                        </a:rPr>
                        <a:t>l</a:t>
                      </a:r>
                    </a:p>
                  </a:txBody>
                  <a:tcPr marL="6350" marR="6350" marT="0" marB="0"/>
                </a:tc>
                <a:extLst>
                  <a:ext uri="{0D108BD9-81ED-4DB2-BD59-A6C34878D82A}">
                    <a16:rowId xmlns:a16="http://schemas.microsoft.com/office/drawing/2014/main" val="2219284754"/>
                  </a:ext>
                </a:extLst>
              </a:tr>
              <a:tr h="370840">
                <a:tc>
                  <a:txBody>
                    <a:bodyPr/>
                    <a:lstStyle/>
                    <a:p>
                      <a:pPr algn="ctr">
                        <a:lnSpc>
                          <a:spcPct val="115000"/>
                        </a:lnSpc>
                        <a:spcAft>
                          <a:spcPts val="800"/>
                        </a:spcAft>
                        <a:tabLst>
                          <a:tab pos="1667510" algn="l"/>
                        </a:tabLst>
                      </a:pPr>
                      <a:r>
                        <a:rPr lang="en-US" sz="2000">
                          <a:effectLst/>
                          <a:latin typeface="Arial" panose="020B0604020202020204" pitchFamily="34" charset="0"/>
                          <a:ea typeface="Times New Roman" panose="02020603050405020304" pitchFamily="18" charset="0"/>
                          <a:cs typeface="Arial" panose="020B0604020202020204" pitchFamily="34" charset="0"/>
                        </a:rPr>
                        <a:t>Oxygen</a:t>
                      </a:r>
                      <a:endParaRPr lang="vi-VN" sz="20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O</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90500" algn="ctr">
                        <a:lnSpc>
                          <a:spcPct val="134000"/>
                        </a:lnSpc>
                      </a:pPr>
                      <a:r>
                        <a:rPr lang="vi-VN" sz="2000" dirty="0">
                          <a:solidFill>
                            <a:schemeClr val="tx1"/>
                          </a:solidFill>
                          <a:effectLst/>
                          <a:latin typeface="Arial" panose="020B0604020202020204" pitchFamily="34" charset="0"/>
                          <a:ea typeface="Arial" panose="020B0604020202020204" pitchFamily="34" charset="0"/>
                        </a:rPr>
                        <a:t>II</a:t>
                      </a:r>
                    </a:p>
                  </a:txBody>
                  <a:tcPr marL="6350" marR="6350" marT="0" marB="0" anchor="b"/>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Potassium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K</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77800" algn="ctr">
                        <a:lnSpc>
                          <a:spcPct val="134000"/>
                        </a:lnSpc>
                      </a:pPr>
                      <a:r>
                        <a:rPr lang="vi-VN" sz="2000" dirty="0">
                          <a:solidFill>
                            <a:schemeClr val="tx1"/>
                          </a:solidFill>
                          <a:effectLst/>
                          <a:latin typeface="Arial" panose="020B0604020202020204" pitchFamily="34" charset="0"/>
                          <a:ea typeface="Arial" panose="020B0604020202020204" pitchFamily="34" charset="0"/>
                        </a:rPr>
                        <a:t>I</a:t>
                      </a:r>
                    </a:p>
                  </a:txBody>
                  <a:tcPr marL="6350" marR="6350" marT="0" marB="0" anchor="b"/>
                </a:tc>
                <a:extLst>
                  <a:ext uri="{0D108BD9-81ED-4DB2-BD59-A6C34878D82A}">
                    <a16:rowId xmlns:a16="http://schemas.microsoft.com/office/drawing/2014/main" val="3106265436"/>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Fluorine</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F</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90500" algn="ctr">
                        <a:lnSpc>
                          <a:spcPct val="134000"/>
                        </a:lnSpc>
                      </a:pPr>
                      <a:r>
                        <a:rPr lang="vi-VN" sz="2000" dirty="0">
                          <a:solidFill>
                            <a:schemeClr val="tx1"/>
                          </a:solidFill>
                          <a:effectLst/>
                          <a:latin typeface="Arial" panose="020B0604020202020204" pitchFamily="34" charset="0"/>
                          <a:ea typeface="Arial" panose="020B0604020202020204" pitchFamily="34" charset="0"/>
                        </a:rPr>
                        <a:t>I</a:t>
                      </a:r>
                    </a:p>
                  </a:txBody>
                  <a:tcPr marL="6350" marR="6350" marT="0" marB="0"/>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Calcium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Ca</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77800" algn="ctr">
                        <a:lnSpc>
                          <a:spcPct val="134000"/>
                        </a:lnSpc>
                      </a:pPr>
                      <a:r>
                        <a:rPr lang="vi-VN" sz="2000" dirty="0">
                          <a:solidFill>
                            <a:schemeClr val="tx1"/>
                          </a:solidFill>
                          <a:effectLst/>
                          <a:latin typeface="Arial" panose="020B0604020202020204" pitchFamily="34" charset="0"/>
                          <a:ea typeface="Arial" panose="020B0604020202020204" pitchFamily="34" charset="0"/>
                        </a:rPr>
                        <a:t>II</a:t>
                      </a:r>
                    </a:p>
                  </a:txBody>
                  <a:tcPr marL="6350" marR="6350" marT="0" marB="0"/>
                </a:tc>
                <a:extLst>
                  <a:ext uri="{0D108BD9-81ED-4DB2-BD59-A6C34878D82A}">
                    <a16:rowId xmlns:a16="http://schemas.microsoft.com/office/drawing/2014/main" val="2870084212"/>
                  </a:ext>
                </a:extLst>
              </a:tr>
              <a:tr h="370840">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Sodium</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Na</a:t>
                      </a: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190500" algn="ctr">
                        <a:lnSpc>
                          <a:spcPct val="134000"/>
                        </a:lnSpc>
                      </a:pPr>
                      <a:r>
                        <a:rPr lang="vi-VN" sz="2000" dirty="0">
                          <a:solidFill>
                            <a:schemeClr val="tx1"/>
                          </a:solidFill>
                          <a:effectLst/>
                          <a:latin typeface="Arial" panose="020B0604020202020204" pitchFamily="34" charset="0"/>
                          <a:ea typeface="Arial" panose="020B0604020202020204" pitchFamily="34" charset="0"/>
                        </a:rPr>
                        <a:t>I</a:t>
                      </a:r>
                    </a:p>
                  </a:txBody>
                  <a:tcPr marL="6350" marR="6350" marT="0" marB="0"/>
                </a:tc>
                <a:tc>
                  <a:txBody>
                    <a:bodyPr/>
                    <a:lstStyle/>
                    <a:p>
                      <a:pPr algn="ctr">
                        <a:lnSpc>
                          <a:spcPct val="115000"/>
                        </a:lnSpc>
                        <a:spcAft>
                          <a:spcPts val="800"/>
                        </a:spcAft>
                        <a:tabLst>
                          <a:tab pos="1667510" algn="l"/>
                        </a:tabLst>
                      </a:pP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15000"/>
                        </a:lnSpc>
                        <a:spcAft>
                          <a:spcPts val="800"/>
                        </a:spcAft>
                        <a:tabLst>
                          <a:tab pos="1667510" algn="l"/>
                        </a:tabLst>
                      </a:pPr>
                      <a:endParaRPr lang="vi-VN" sz="20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endParaRPr lang="vi-VN"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26394092"/>
                  </a:ext>
                </a:extLst>
              </a:tr>
            </a:tbl>
          </a:graphicData>
        </a:graphic>
      </p:graphicFrame>
      <p:sp>
        <p:nvSpPr>
          <p:cNvPr id="3" name="Rectangle 18">
            <a:extLst>
              <a:ext uri="{FF2B5EF4-FFF2-40B4-BE49-F238E27FC236}">
                <a16:creationId xmlns:a16="http://schemas.microsoft.com/office/drawing/2014/main" id="{59A497FC-FD6F-48ED-AE7E-4E3D43ACDE71}"/>
              </a:ext>
            </a:extLst>
          </p:cNvPr>
          <p:cNvSpPr/>
          <p:nvPr/>
        </p:nvSpPr>
        <p:spPr>
          <a:xfrm>
            <a:off x="3603964" y="646723"/>
            <a:ext cx="6355962" cy="466579"/>
          </a:xfrm>
          <a:prstGeom prst="rect">
            <a:avLst/>
          </a:prstGeom>
          <a:noFill/>
          <a:ln w="9525">
            <a:noFill/>
          </a:ln>
        </p:spPr>
        <p:txBody>
          <a:bodyPr wrap="none" anchor="ctr" anchorCtr="0"/>
          <a:lstStyle/>
          <a:p>
            <a:r>
              <a:rPr lang="vi-VN" sz="2400" b="1" i="1" dirty="0">
                <a:solidFill>
                  <a:srgbClr val="FF0000"/>
                </a:solidFill>
                <a:latin typeface="Arial" panose="020B0604020202020204" pitchFamily="34" charset="0"/>
                <a:cs typeface="Arial" panose="020B0604020202020204" pitchFamily="34" charset="0"/>
              </a:rPr>
              <a:t>Bảng 6.1. Hóa trị của một số nguyên tố</a:t>
            </a:r>
            <a:endParaRPr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335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ww.freeppt7.com">
  <a:themeElements>
    <a:clrScheme name="自定义 1">
      <a:dk1>
        <a:srgbClr val="000000"/>
      </a:dk1>
      <a:lt1>
        <a:sysClr val="window" lastClr="FFFFFF"/>
      </a:lt1>
      <a:dk2>
        <a:srgbClr val="262626"/>
      </a:dk2>
      <a:lt2>
        <a:srgbClr val="F2F2F2"/>
      </a:lt2>
      <a:accent1>
        <a:srgbClr val="427A6B"/>
      </a:accent1>
      <a:accent2>
        <a:srgbClr val="FDDA6B"/>
      </a:accent2>
      <a:accent3>
        <a:srgbClr val="FF6D6D"/>
      </a:accent3>
      <a:accent4>
        <a:srgbClr val="5149F9"/>
      </a:accent4>
      <a:accent5>
        <a:srgbClr val="51DF80"/>
      </a:accent5>
      <a:accent6>
        <a:srgbClr val="19D4F3"/>
      </a:accent6>
      <a:hlink>
        <a:srgbClr val="0563C1"/>
      </a:hlink>
      <a:folHlink>
        <a:srgbClr val="954F72"/>
      </a:folHlink>
    </a:clrScheme>
    <a:fontScheme name="54g21mbv">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lnSpc>
            <a:spcPct val="130000"/>
          </a:lnSpc>
          <a:defRPr sz="1600" dirty="0" smtClean="0">
            <a:solidFill>
              <a:schemeClr val="bg1"/>
            </a:solidFill>
          </a:defRPr>
        </a:defPPr>
      </a:lstStyle>
    </a:txDef>
  </a:objectDefaults>
  <a:extraClrSchemeLst/>
  <a:extLst>
    <a:ext uri="{05A4C25C-085E-4340-85A3-A5531E510DB2}">
      <thm15:themeFamily xmlns:thm15="http://schemas.microsoft.com/office/thememl/2012/main" name="笔记.potx" id="{41B5C5C9-AAA5-46D0-B32E-369AF0F4A3D3}" vid="{BB1FC9BC-E0B7-4450-9619-96C952C50915}"/>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空白</Template>
  <TotalTime>1531</TotalTime>
  <Words>3810</Words>
  <Application>Microsoft Office PowerPoint</Application>
  <PresentationFormat>Widescreen</PresentationFormat>
  <Paragraphs>517</Paragraphs>
  <Slides>52</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52</vt:i4>
      </vt:variant>
    </vt:vector>
  </HeadingPairs>
  <TitlesOfParts>
    <vt:vector size="63" baseType="lpstr">
      <vt:lpstr>微软雅黑</vt:lpstr>
      <vt:lpstr>Arial</vt:lpstr>
      <vt:lpstr>Calibri</vt:lpstr>
      <vt:lpstr>Cambria Math</vt:lpstr>
      <vt:lpstr>OpenSans</vt:lpstr>
      <vt:lpstr>OpenSansBold</vt:lpstr>
      <vt:lpstr>Times New Roman</vt:lpstr>
      <vt:lpstr>Wingdings</vt:lpstr>
      <vt:lpstr>思源黑体</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Mo</cp:lastModifiedBy>
  <cp:revision>128</cp:revision>
  <dcterms:created xsi:type="dcterms:W3CDTF">2020-07-13T00:01:35Z</dcterms:created>
  <dcterms:modified xsi:type="dcterms:W3CDTF">2022-10-10T08:28:25Z</dcterms:modified>
</cp:coreProperties>
</file>