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66" r:id="rId4"/>
    <p:sldId id="267" r:id="rId5"/>
    <p:sldId id="277" r:id="rId6"/>
    <p:sldId id="305" r:id="rId7"/>
    <p:sldId id="291" r:id="rId8"/>
    <p:sldId id="287" r:id="rId9"/>
    <p:sldId id="288" r:id="rId10"/>
    <p:sldId id="289" r:id="rId11"/>
    <p:sldId id="292" r:id="rId12"/>
    <p:sldId id="269" r:id="rId13"/>
    <p:sldId id="274" r:id="rId14"/>
    <p:sldId id="273" r:id="rId15"/>
    <p:sldId id="272" r:id="rId16"/>
    <p:sldId id="283" r:id="rId17"/>
    <p:sldId id="270" r:id="rId18"/>
    <p:sldId id="276" r:id="rId19"/>
    <p:sldId id="275" r:id="rId20"/>
    <p:sldId id="257" r:id="rId21"/>
    <p:sldId id="258" r:id="rId22"/>
    <p:sldId id="278" r:id="rId23"/>
    <p:sldId id="259" r:id="rId24"/>
    <p:sldId id="279" r:id="rId25"/>
    <p:sldId id="260" r:id="rId26"/>
    <p:sldId id="280" r:id="rId27"/>
    <p:sldId id="261" r:id="rId28"/>
    <p:sldId id="281" r:id="rId29"/>
    <p:sldId id="262" r:id="rId30"/>
    <p:sldId id="282" r:id="rId31"/>
    <p:sldId id="294" r:id="rId32"/>
    <p:sldId id="301" r:id="rId33"/>
    <p:sldId id="299" r:id="rId34"/>
    <p:sldId id="300" r:id="rId35"/>
    <p:sldId id="295" r:id="rId36"/>
    <p:sldId id="302" r:id="rId37"/>
    <p:sldId id="30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Anh Nguyen Dang" userId="2b5372bd1bff69d2" providerId="LiveId" clId="{0D85DC37-ED8C-41A9-83FE-8AD0C67C293F}"/>
    <pc:docChg chg="addSld modSld">
      <pc:chgData name="Hoang Anh Nguyen Dang" userId="2b5372bd1bff69d2" providerId="LiveId" clId="{0D85DC37-ED8C-41A9-83FE-8AD0C67C293F}" dt="2024-05-01T02:27:22.282" v="8" actId="14100"/>
      <pc:docMkLst>
        <pc:docMk/>
      </pc:docMkLst>
      <pc:sldChg chg="addSp delSp modSp mod modAnim">
        <pc:chgData name="Hoang Anh Nguyen Dang" userId="2b5372bd1bff69d2" providerId="LiveId" clId="{0D85DC37-ED8C-41A9-83FE-8AD0C67C293F}" dt="2024-05-01T02:22:38.322" v="3" actId="14100"/>
        <pc:sldMkLst>
          <pc:docMk/>
          <pc:sldMk cId="0" sldId="267"/>
        </pc:sldMkLst>
        <pc:spChg chg="del">
          <ac:chgData name="Hoang Anh Nguyen Dang" userId="2b5372bd1bff69d2" providerId="LiveId" clId="{0D85DC37-ED8C-41A9-83FE-8AD0C67C293F}" dt="2024-05-01T02:22:29.211" v="0"/>
          <ac:spMkLst>
            <pc:docMk/>
            <pc:sldMk cId="0" sldId="267"/>
            <ac:spMk id="3" creationId="{00000000-0000-0000-0000-000000000000}"/>
          </ac:spMkLst>
        </pc:spChg>
        <pc:picChg chg="add mod">
          <ac:chgData name="Hoang Anh Nguyen Dang" userId="2b5372bd1bff69d2" providerId="LiveId" clId="{0D85DC37-ED8C-41A9-83FE-8AD0C67C293F}" dt="2024-05-01T02:22:38.322" v="3" actId="14100"/>
          <ac:picMkLst>
            <pc:docMk/>
            <pc:sldMk cId="0" sldId="267"/>
            <ac:picMk id="4" creationId="{27929AB9-386F-4C59-B8AC-6B923B2252D3}"/>
          </ac:picMkLst>
        </pc:picChg>
      </pc:sldChg>
      <pc:sldChg chg="addSp delSp modSp new mod modAnim">
        <pc:chgData name="Hoang Anh Nguyen Dang" userId="2b5372bd1bff69d2" providerId="LiveId" clId="{0D85DC37-ED8C-41A9-83FE-8AD0C67C293F}" dt="2024-05-01T02:27:22.282" v="8" actId="14100"/>
        <pc:sldMkLst>
          <pc:docMk/>
          <pc:sldMk cId="626558310" sldId="305"/>
        </pc:sldMkLst>
        <pc:spChg chg="del">
          <ac:chgData name="Hoang Anh Nguyen Dang" userId="2b5372bd1bff69d2" providerId="LiveId" clId="{0D85DC37-ED8C-41A9-83FE-8AD0C67C293F}" dt="2024-05-01T02:27:12.791" v="5"/>
          <ac:spMkLst>
            <pc:docMk/>
            <pc:sldMk cId="626558310" sldId="305"/>
            <ac:spMk id="3" creationId="{7583B32C-123C-4226-86D6-6172A6544787}"/>
          </ac:spMkLst>
        </pc:spChg>
        <pc:picChg chg="add mod">
          <ac:chgData name="Hoang Anh Nguyen Dang" userId="2b5372bd1bff69d2" providerId="LiveId" clId="{0D85DC37-ED8C-41A9-83FE-8AD0C67C293F}" dt="2024-05-01T02:27:22.282" v="8" actId="14100"/>
          <ac:picMkLst>
            <pc:docMk/>
            <pc:sldMk cId="626558310" sldId="305"/>
            <ac:picMk id="4" creationId="{1C786E7B-0C50-45A4-A770-ED763C7638F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505C5-FA7B-4D24-8407-71EAF9A0F27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50039-4B7A-433F-B9E4-9002D51C8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81200"/>
            <a:ext cx="8534400" cy="3886200"/>
          </a:xfrm>
        </p:spPr>
        <p:txBody>
          <a:bodyPr>
            <a:normAutofit/>
          </a:bodyPr>
          <a:lstStyle/>
          <a:p>
            <a:r>
              <a:rPr lang="en-US" sz="3900" b="1" dirty="0">
                <a:latin typeface="Arial" pitchFamily="34" charset="0"/>
                <a:cs typeface="Arial" pitchFamily="34" charset="0"/>
              </a:rPr>
              <a:t>TRUYỀN THÔNG </a:t>
            </a:r>
            <a:br>
              <a:rPr lang="en-US" sz="3900" b="1" dirty="0">
                <a:latin typeface="Arial" pitchFamily="34" charset="0"/>
                <a:cs typeface="Arial" pitchFamily="34" charset="0"/>
              </a:rPr>
            </a:br>
            <a:r>
              <a:rPr lang="en-US" sz="3900" b="1" dirty="0">
                <a:latin typeface="Arial" pitchFamily="34" charset="0"/>
                <a:cs typeface="Arial" pitchFamily="34" charset="0"/>
              </a:rPr>
              <a:t>AN TOÀN THỰC PHẨM THÁNG </a:t>
            </a:r>
            <a:br>
              <a:rPr lang="en-US" sz="3900" b="1" dirty="0">
                <a:latin typeface="Arial" pitchFamily="34" charset="0"/>
                <a:cs typeface="Arial" pitchFamily="34" charset="0"/>
              </a:rPr>
            </a:br>
            <a:r>
              <a:rPr lang="en-US" sz="3900" b="1" dirty="0">
                <a:latin typeface="Arial" pitchFamily="34" charset="0"/>
                <a:cs typeface="Arial" pitchFamily="34" charset="0"/>
              </a:rPr>
              <a:t>HÀNH ĐỘNG VÌ AN TOÀN </a:t>
            </a:r>
            <a:br>
              <a:rPr lang="en-US" sz="3900" b="1" dirty="0">
                <a:latin typeface="Arial" pitchFamily="34" charset="0"/>
                <a:cs typeface="Arial" pitchFamily="34" charset="0"/>
              </a:rPr>
            </a:br>
            <a:r>
              <a:rPr lang="en-US" sz="3900" b="1" dirty="0">
                <a:latin typeface="Arial" pitchFamily="34" charset="0"/>
                <a:cs typeface="Arial" pitchFamily="34" charset="0"/>
              </a:rPr>
              <a:t>THỰC PHẨM NĂM 2024</a:t>
            </a:r>
            <a:r>
              <a:rPr lang="en-US" b="1" dirty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06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4 n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ă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28600"/>
            <a:ext cx="6400800" cy="10668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SỞ Y TẾ HÀ NỘI</a:t>
            </a:r>
          </a:p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TRUNG TÂM Y TẾ HUYỆN THANH TRÌ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độc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mãn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tính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752600"/>
            <a:ext cx="441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050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525963"/>
          </a:xfrm>
        </p:spPr>
        <p:txBody>
          <a:bodyPr/>
          <a:lstStyle/>
          <a:p>
            <a:pPr algn="ctr"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PHẦN III</a:t>
            </a:r>
          </a:p>
          <a:p>
            <a:pPr algn="ctr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NHỮNG VIỆC NÊN VÀ KHÔNG NÊN LÀM</a:t>
            </a:r>
            <a:br>
              <a:rPr lang="en-US" sz="3000" b="1" dirty="0">
                <a:latin typeface="Arial" pitchFamily="34" charset="0"/>
                <a:cs typeface="Arial" pitchFamily="34" charset="0"/>
              </a:rPr>
            </a:br>
            <a:r>
              <a:rPr lang="en-US" sz="3000" b="1" dirty="0">
                <a:latin typeface="Arial" pitchFamily="34" charset="0"/>
                <a:cs typeface="Arial" pitchFamily="34" charset="0"/>
              </a:rPr>
              <a:t>ĐỂ PHÒNG CHỐNG NGỘ ĐỘC THỰC PHẨM</a:t>
            </a:r>
            <a:endParaRPr lang="en-US" sz="3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7467600" cy="7619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Rửa tay trước khi ăn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33600"/>
            <a:ext cx="81534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/>
              <a:t>2. U</a:t>
            </a:r>
            <a:r>
              <a:rPr lang="vi-VN" b="1" dirty="0"/>
              <a:t>ống nước chín (đun sôi để nguội), hoặc đã qua thiết bị tinh lọc.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0"/>
            <a:ext cx="7848600" cy="38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762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3.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bánh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lạ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sặc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sỡ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1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8229600" cy="1295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/>
              <a:t>4. </a:t>
            </a:r>
            <a:r>
              <a:rPr lang="vi-VN" sz="2800" dirty="0"/>
              <a:t>Không dùng đồ hộp lon phồng cứng ở hai đáy hộp, bị gỉ, móp méo;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7432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590800"/>
            <a:ext cx="36480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4114800" cy="2819400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ử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sữa, nước giải khát trong hộp giấy bị phơi ngoài nắng dù còn hạn sử dụng; nước giải khát, nước đóng chai bị biến màu, đục, có cặn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04800"/>
            <a:ext cx="3733800" cy="310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505200"/>
            <a:ext cx="3733800" cy="30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337412"/>
            <a:ext cx="2819400" cy="33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1524000"/>
          </a:xfrm>
        </p:spPr>
        <p:txBody>
          <a:bodyPr>
            <a:normAutofit lnSpcReduction="10000"/>
          </a:bodyPr>
          <a:lstStyle/>
          <a:p>
            <a:pPr marL="0" indent="60325">
              <a:buNone/>
            </a:pPr>
            <a:r>
              <a:rPr lang="vi-VN" dirty="0"/>
              <a:t> </a:t>
            </a:r>
            <a:r>
              <a:rPr lang="en-US" dirty="0"/>
              <a:t>	5. </a:t>
            </a:r>
            <a:r>
              <a:rPr lang="vi-VN" dirty="0"/>
              <a:t>Không mua hàng bao gói sẵn không có địa chỉ nơi sản xuất, đóng gói và hàng hết hạn sử dụng.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59080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38425"/>
            <a:ext cx="41243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82000" cy="2362200"/>
          </a:xfrm>
        </p:spPr>
        <p:txBody>
          <a:bodyPr>
            <a:normAutofit/>
          </a:bodyPr>
          <a:lstStyle/>
          <a:p>
            <a:pPr marL="0" indent="569913" algn="just">
              <a:buNone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6.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ăn ở quán không có nước sạch hoặc cách xa nguồn nước sạch và không có tủ kính che đuổi ruồi, bụi, chất độc môi trường (nếu ở mặt đường, vỉa hè) hoặc không có lưới che ruồi, nhặng (nếu ở trong nhà, chợ có mái che).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7432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99" y="2743200"/>
            <a:ext cx="420344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1" y="3048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3476625"/>
            <a:ext cx="4648199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048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799" y="3505200"/>
            <a:ext cx="4006039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điệp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động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latin typeface="Arial" pitchFamily="34" charset="0"/>
                <a:cs typeface="Arial" pitchFamily="34" charset="0"/>
              </a:rPr>
              <a:t> n</a:t>
            </a:r>
            <a:r>
              <a:rPr lang="vi-VN" dirty="0">
                <a:latin typeface="Arial" pitchFamily="34" charset="0"/>
                <a:cs typeface="Arial" pitchFamily="34" charset="0"/>
              </a:rPr>
              <a:t>ă</a:t>
            </a:r>
            <a:r>
              <a:rPr lang="en-US" dirty="0">
                <a:latin typeface="Arial" pitchFamily="34" charset="0"/>
                <a:cs typeface="Arial" pitchFamily="34" charset="0"/>
              </a:rPr>
              <a:t>m 2024</a:t>
            </a:r>
          </a:p>
          <a:p>
            <a:pPr marL="514350" indent="-514350" algn="just"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10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tắc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biến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toàn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Hậu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đả</a:t>
            </a:r>
            <a:r>
              <a:rPr lang="en-US" dirty="0">
                <a:latin typeface="Arial" pitchFamily="34" charset="0"/>
                <a:cs typeface="Arial" pitchFamily="34" charset="0"/>
              </a:rPr>
              <a:t>m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toàn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để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vi-VN" dirty="0">
                <a:latin typeface="Arial" pitchFamily="34" charset="0"/>
                <a:cs typeface="Arial" pitchFamily="34" charset="0"/>
              </a:rPr>
              <a:t>độc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phẩm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hành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514600" y="1066800"/>
            <a:ext cx="2916071" cy="908093"/>
          </a:xfrm>
          <a:prstGeom prst="ellipse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AutoShape 3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897599" y="3221611"/>
            <a:ext cx="2588686" cy="1800564"/>
          </a:xfrm>
          <a:prstGeom prst="irregularSeal1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pt-PT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pt-PT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2057400" y="990600"/>
            <a:ext cx="3672408" cy="950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PT" sz="3200" b="1" i="1" u="sng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A9A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</a:t>
            </a:r>
          </a:p>
        </p:txBody>
      </p:sp>
      <p:sp>
        <p:nvSpPr>
          <p:cNvPr id="2" name="AutoShape 2" descr="Weather forecast vector cute kawaii cartoon. 593508 Vector Art at Vecteezy"/>
          <p:cNvSpPr>
            <a:spLocks noChangeAspect="1" noChangeArrowheads="1"/>
          </p:cNvSpPr>
          <p:nvPr/>
        </p:nvSpPr>
        <p:spPr bwMode="auto">
          <a:xfrm>
            <a:off x="155574" y="-144463"/>
            <a:ext cx="2328193" cy="23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" b="91388" l="2075" r="94606">
                        <a14:foregroundMark x1="34855" y1="19139" x2="41909" y2="23923"/>
                        <a14:foregroundMark x1="58506" y1="12440" x2="59336" y2="19139"/>
                        <a14:foregroundMark x1="82988" y1="22967" x2="79253" y2="30144"/>
                        <a14:foregroundMark x1="76349" y1="62679" x2="82988" y2="67943"/>
                        <a14:foregroundMark x1="61826" y1="72249" x2="63071" y2="81340"/>
                        <a14:foregroundMark x1="33195" y1="40670" x2="30290" y2="40670"/>
                        <a14:foregroundMark x1="83817" y1="45455" x2="89212" y2="45933"/>
                        <a14:foregroundMark x1="82988" y1="23445" x2="87967" y2="234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581" y="1"/>
            <a:ext cx="2376384" cy="2060848"/>
          </a:xfrm>
          <a:prstGeom prst="rect">
            <a:avLst/>
          </a:prstGeom>
        </p:spPr>
      </p:pic>
      <p:pic>
        <p:nvPicPr>
          <p:cNvPr id="23558" name="Picture 6" descr="boys clipart - Google&amp;#39;da Ara | Cartoon boy, Cartoon kids,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71" r="97458">
                        <a14:foregroundMark x1="43644" y1="30476" x2="35593" y2="30476"/>
                        <a14:foregroundMark x1="51271" y1="18095" x2="51271" y2="18095"/>
                        <a14:foregroundMark x1="7627" y1="95810" x2="30932" y2="88000"/>
                        <a14:foregroundMark x1="61441" y1="85714" x2="77119" y2="96190"/>
                        <a14:foregroundMark x1="54237" y1="83810" x2="56780" y2="83810"/>
                        <a14:foregroundMark x1="63983" y1="83429" x2="56780" y2="84190"/>
                        <a14:foregroundMark x1="74576" y1="89524" x2="85593" y2="95810"/>
                        <a14:foregroundMark x1="55085" y1="92000" x2="81780" y2="97905"/>
                        <a14:foregroundMark x1="54237" y1="90286" x2="56780" y2="88381"/>
                        <a14:foregroundMark x1="30932" y1="84190" x2="30932" y2="88000"/>
                        <a14:foregroundMark x1="33898" y1="91619" x2="6780" y2="98667"/>
                        <a14:foregroundMark x1="27119" y1="94476" x2="19068" y2="98286"/>
                        <a14:backgroundMark x1="23305" y1="49714" x2="23305" y2="4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59901"/>
            <a:ext cx="1645884" cy="36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-239304" y="1628766"/>
            <a:ext cx="8273806" cy="576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PT" sz="3600" b="1" i="1" dirty="0">
              <a:ln w="0"/>
              <a:solidFill>
                <a:srgbClr val="C032A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69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2" grpId="0" animBg="1"/>
      <p:bldP spid="14" grpId="0" autoUpdateAnimBg="0"/>
      <p:bldP spid="1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886200" y="3505200"/>
            <a:ext cx="4953000" cy="1676400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Là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đảm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bảo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để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thực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phẩm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gây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đến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sức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khỏe</a:t>
            </a:r>
            <a:r>
              <a:rPr lang="es-ES" altLang="en-US" sz="2800" b="1" dirty="0">
                <a:solidFill>
                  <a:srgbClr val="000066"/>
                </a:solidFill>
              </a:rPr>
              <a:t> con </a:t>
            </a:r>
            <a:r>
              <a:rPr lang="es-ES" altLang="en-US" sz="2800" b="1" dirty="0" err="1">
                <a:solidFill>
                  <a:srgbClr val="000066"/>
                </a:solidFill>
              </a:rPr>
              <a:t>người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962400" y="1399154"/>
            <a:ext cx="5029201" cy="1801246"/>
          </a:xfrm>
          <a:prstGeom prst="flowChartTerminator">
            <a:avLst/>
          </a:prstGeom>
          <a:solidFill>
            <a:srgbClr val="EA9AA5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Là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đảm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bảo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để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thực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phẩm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gây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đến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sức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khỏe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tính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mạng</a:t>
            </a:r>
            <a:r>
              <a:rPr lang="es-ES" altLang="en-US" sz="2800" b="1" dirty="0">
                <a:solidFill>
                  <a:srgbClr val="000066"/>
                </a:solidFill>
              </a:rPr>
              <a:t>  con </a:t>
            </a:r>
            <a:r>
              <a:rPr lang="es-ES" altLang="en-US" sz="2800" b="1" dirty="0" err="1">
                <a:solidFill>
                  <a:srgbClr val="000066"/>
                </a:solidFill>
              </a:rPr>
              <a:t>người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1219200"/>
            <a:ext cx="3505200" cy="3053266"/>
          </a:xfrm>
          <a:prstGeom prst="roundRect">
            <a:avLst/>
          </a:prstGeom>
          <a:solidFill>
            <a:srgbClr val="F5F5F5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25794" y="266620"/>
            <a:ext cx="62924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1: 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toàn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28384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886200" y="3505200"/>
            <a:ext cx="5029200" cy="1676400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Là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đảm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bảo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để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thực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phẩm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gây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đến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sức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khỏe</a:t>
            </a:r>
            <a:r>
              <a:rPr lang="es-ES" altLang="en-US" sz="2800" b="1" dirty="0">
                <a:solidFill>
                  <a:srgbClr val="000066"/>
                </a:solidFill>
              </a:rPr>
              <a:t> con </a:t>
            </a:r>
            <a:r>
              <a:rPr lang="es-ES" altLang="en-US" sz="2800" b="1" dirty="0" err="1">
                <a:solidFill>
                  <a:srgbClr val="000066"/>
                </a:solidFill>
              </a:rPr>
              <a:t>người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962400" y="1399154"/>
            <a:ext cx="5029201" cy="1801246"/>
          </a:xfrm>
          <a:prstGeom prst="flowChartTerminator">
            <a:avLst/>
          </a:prstGeom>
          <a:solidFill>
            <a:srgbClr val="EA9AA5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Là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đảm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bảo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để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thực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phẩm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gây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đến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sức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khỏe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tính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mạng</a:t>
            </a:r>
            <a:r>
              <a:rPr lang="es-ES" altLang="en-US" sz="2800" b="1" dirty="0">
                <a:solidFill>
                  <a:srgbClr val="000066"/>
                </a:solidFill>
              </a:rPr>
              <a:t>  con </a:t>
            </a:r>
            <a:r>
              <a:rPr lang="es-ES" altLang="en-US" sz="2800" b="1" dirty="0" err="1">
                <a:solidFill>
                  <a:srgbClr val="000066"/>
                </a:solidFill>
              </a:rPr>
              <a:t>người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  <a:endParaRPr lang="pt-PT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1219200"/>
            <a:ext cx="3505200" cy="3053266"/>
          </a:xfrm>
          <a:prstGeom prst="roundRect">
            <a:avLst/>
          </a:prstGeom>
          <a:solidFill>
            <a:srgbClr val="F5F5F5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25793" y="266620"/>
            <a:ext cx="62924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1: An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toàn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600200"/>
            <a:ext cx="28384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  <p:bldLst>
      <p:bldP spid="27653" grpId="0" animBg="1"/>
      <p:bldP spid="276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5562600" y="2057400"/>
            <a:ext cx="2808287" cy="576262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638800" y="3505200"/>
            <a:ext cx="2808287" cy="576263"/>
          </a:xfrm>
          <a:prstGeom prst="flowChartTerminator">
            <a:avLst/>
          </a:prstGeom>
          <a:solidFill>
            <a:srgbClr val="EA9AA5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Có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1676400"/>
            <a:ext cx="4032448" cy="3053266"/>
          </a:xfrm>
          <a:prstGeom prst="roundRect">
            <a:avLst/>
          </a:prstGeom>
          <a:solidFill>
            <a:srgbClr val="F5F5F5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44374" y="266620"/>
            <a:ext cx="96327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2: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Ăn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uống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bị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ô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nhiễm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hoặc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chứa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chất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gây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ngộ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không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057400"/>
            <a:ext cx="2971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1648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5562600" y="2057400"/>
            <a:ext cx="2808287" cy="576262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638800" y="3505200"/>
            <a:ext cx="2808287" cy="576263"/>
          </a:xfrm>
          <a:prstGeom prst="flowChartTerminator">
            <a:avLst/>
          </a:prstGeom>
          <a:solidFill>
            <a:srgbClr val="EA9AA5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Có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  <a:endParaRPr lang="pt-PT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1676400"/>
            <a:ext cx="4032448" cy="3053266"/>
          </a:xfrm>
          <a:prstGeom prst="roundRect">
            <a:avLst/>
          </a:prstGeom>
          <a:solidFill>
            <a:srgbClr val="F5F5F5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69221" y="266620"/>
            <a:ext cx="96824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2: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Ăn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uống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bị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ô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nhiễm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hoặc</a:t>
            </a:r>
            <a:endParaRPr lang="en-US" sz="3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chứa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chất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gây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ngộ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không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2971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71648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  <p:bldLst>
      <p:bldP spid="27653" grpId="0" animBg="1"/>
      <p:bldP spid="276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495800" y="3429000"/>
            <a:ext cx="4267200" cy="576263"/>
          </a:xfrm>
          <a:prstGeom prst="flowChartTerminator">
            <a:avLst/>
          </a:prstGeom>
          <a:solidFill>
            <a:srgbClr val="00B0F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Cả</a:t>
            </a:r>
            <a:r>
              <a:rPr lang="es-ES" altLang="en-US" sz="2800" b="1" dirty="0">
                <a:solidFill>
                  <a:srgbClr val="000066"/>
                </a:solidFill>
              </a:rPr>
              <a:t> 2 </a:t>
            </a:r>
            <a:r>
              <a:rPr lang="es-ES" altLang="en-US" sz="2800" b="1" dirty="0" err="1">
                <a:solidFill>
                  <a:srgbClr val="000066"/>
                </a:solidFill>
              </a:rPr>
              <a:t>phương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343400" y="1493268"/>
            <a:ext cx="4419601" cy="792732"/>
          </a:xfrm>
          <a:prstGeom prst="flowChartTerminator">
            <a:avLst/>
          </a:prstGeom>
          <a:solidFill>
            <a:srgbClr val="FFFF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Để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loại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bỏ</a:t>
            </a:r>
            <a:r>
              <a:rPr lang="es-ES" altLang="en-US" sz="2800" b="1" dirty="0">
                <a:solidFill>
                  <a:srgbClr val="000066"/>
                </a:solidFill>
              </a:rPr>
              <a:t> vi </a:t>
            </a:r>
            <a:r>
              <a:rPr lang="es-ES" altLang="en-US" sz="2800" b="1" dirty="0" err="1">
                <a:solidFill>
                  <a:srgbClr val="000066"/>
                </a:solidFill>
              </a:rPr>
              <a:t>khuẩn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1447800"/>
            <a:ext cx="3657600" cy="3053266"/>
          </a:xfrm>
          <a:prstGeom prst="roundRect">
            <a:avLst/>
          </a:prstGeom>
          <a:solidFill>
            <a:srgbClr val="F5F5F5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61806" y="266620"/>
            <a:ext cx="54203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sao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phải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rửa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tay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4419600" y="2530642"/>
            <a:ext cx="4495799" cy="745958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Ngăn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ngừa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nhiễm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trùng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828800"/>
            <a:ext cx="2667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1430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495800" y="3429000"/>
            <a:ext cx="4267200" cy="576263"/>
          </a:xfrm>
          <a:prstGeom prst="flowChartTerminator">
            <a:avLst/>
          </a:prstGeom>
          <a:solidFill>
            <a:srgbClr val="00B0F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Cả</a:t>
            </a:r>
            <a:r>
              <a:rPr lang="es-ES" altLang="en-US" sz="2800" b="1" dirty="0">
                <a:solidFill>
                  <a:srgbClr val="000066"/>
                </a:solidFill>
              </a:rPr>
              <a:t> 2 </a:t>
            </a:r>
            <a:r>
              <a:rPr lang="es-ES" altLang="en-US" sz="2800" b="1" dirty="0" err="1">
                <a:solidFill>
                  <a:srgbClr val="000066"/>
                </a:solidFill>
              </a:rPr>
              <a:t>phương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343400" y="1493268"/>
            <a:ext cx="4419601" cy="792732"/>
          </a:xfrm>
          <a:prstGeom prst="flowChartTerminator">
            <a:avLst/>
          </a:prstGeom>
          <a:solidFill>
            <a:srgbClr val="FFFF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Để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loại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bỏ</a:t>
            </a:r>
            <a:r>
              <a:rPr lang="es-ES" altLang="en-US" sz="2800" b="1" dirty="0">
                <a:solidFill>
                  <a:srgbClr val="000066"/>
                </a:solidFill>
              </a:rPr>
              <a:t> vi </a:t>
            </a:r>
            <a:r>
              <a:rPr lang="es-ES" altLang="en-US" sz="2800" b="1" dirty="0" err="1">
                <a:solidFill>
                  <a:srgbClr val="000066"/>
                </a:solidFill>
              </a:rPr>
              <a:t>khuẩn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  <a:endParaRPr lang="pt-PT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1447800"/>
            <a:ext cx="3276600" cy="2971800"/>
          </a:xfrm>
          <a:prstGeom prst="roundRect">
            <a:avLst/>
          </a:prstGeom>
          <a:solidFill>
            <a:srgbClr val="F5F5F5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61805" y="266620"/>
            <a:ext cx="54203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sao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phải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rửa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tay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4419600" y="2530642"/>
            <a:ext cx="4495799" cy="745958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Ngăn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ngừa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nhiễm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trùng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828800"/>
            <a:ext cx="2667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91430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2765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3962400" y="3200400"/>
            <a:ext cx="4800599" cy="1066800"/>
          </a:xfrm>
          <a:prstGeom prst="flowChartTerminator">
            <a:avLst/>
          </a:prstGeom>
          <a:solidFill>
            <a:srgbClr val="00B0F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Sau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tiếp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xúc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với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chất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bẩn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ho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hắt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hơi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962401" y="1493268"/>
            <a:ext cx="4468642" cy="57626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Trước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ăn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4038601" y="2471905"/>
            <a:ext cx="4392442" cy="576263"/>
          </a:xfrm>
          <a:prstGeom prst="flowChartTerminator">
            <a:avLst/>
          </a:prstGeom>
          <a:solidFill>
            <a:srgbClr val="CCFF99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Sau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vệ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sinh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000" y="1447800"/>
            <a:ext cx="3048000" cy="30532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75338" y="266620"/>
            <a:ext cx="53933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4: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nào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cần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rửa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tay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038600" y="4572000"/>
            <a:ext cx="4800600" cy="576263"/>
          </a:xfrm>
          <a:prstGeom prst="flowChartTerminator">
            <a:avLst/>
          </a:prstGeom>
          <a:solidFill>
            <a:srgbClr val="7030A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D. </a:t>
            </a:r>
            <a:r>
              <a:rPr lang="es-ES" altLang="en-US" sz="2800" b="1" dirty="0" err="1">
                <a:solidFill>
                  <a:srgbClr val="000066"/>
                </a:solidFill>
              </a:rPr>
              <a:t>Tất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cả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các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đáp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2667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472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3962400" y="3200400"/>
            <a:ext cx="4800599" cy="1066800"/>
          </a:xfrm>
          <a:prstGeom prst="flowChartTerminator">
            <a:avLst/>
          </a:prstGeom>
          <a:solidFill>
            <a:srgbClr val="00B0F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Sau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tiếp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xúc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với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chất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bẩn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ho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hắt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hơi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962401" y="1493268"/>
            <a:ext cx="4468642" cy="57626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A. </a:t>
            </a:r>
            <a:r>
              <a:rPr lang="es-ES" altLang="en-US" sz="2800" b="1" dirty="0" err="1">
                <a:solidFill>
                  <a:srgbClr val="000066"/>
                </a:solidFill>
              </a:rPr>
              <a:t>Trước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ăn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4038601" y="2471905"/>
            <a:ext cx="4392442" cy="576263"/>
          </a:xfrm>
          <a:prstGeom prst="flowChartTerminator">
            <a:avLst/>
          </a:prstGeom>
          <a:solidFill>
            <a:srgbClr val="CCFF99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Sau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khi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đi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vệ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sinh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  <a:endParaRPr lang="pt-PT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1600200"/>
            <a:ext cx="3200400" cy="2819400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75338" y="266620"/>
            <a:ext cx="53933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4: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nào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cần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rửa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tay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038600" y="4572000"/>
            <a:ext cx="4800600" cy="576263"/>
          </a:xfrm>
          <a:prstGeom prst="flowChartTerminator">
            <a:avLst/>
          </a:prstGeom>
          <a:solidFill>
            <a:srgbClr val="7030A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D. </a:t>
            </a:r>
            <a:r>
              <a:rPr lang="es-ES" altLang="en-US" sz="2800" b="1" dirty="0" err="1">
                <a:solidFill>
                  <a:srgbClr val="000066"/>
                </a:solidFill>
              </a:rPr>
              <a:t>Tất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cả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các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đáp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828800"/>
            <a:ext cx="2667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17526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472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27655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3733800" y="2819400"/>
            <a:ext cx="5105399" cy="576263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Nhãn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mác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đầy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đủ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tin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429000" y="1676400"/>
            <a:ext cx="5562599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 eaLnBrk="1" hangingPunct="1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Bao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bì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sản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phẩm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nguyên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vẹn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</a:p>
          <a:p>
            <a:pPr marL="514350" indent="-514350" algn="ctr" eaLnBrk="1" hangingPunct="1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rách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vỡ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733801" y="36074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Còn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sử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dụng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3528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495" y="266620"/>
            <a:ext cx="83330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5: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sử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dụng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bao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gói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sẵn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Bánh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kẹo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nưCaớc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ngọt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…)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cần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lưu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ý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733800" y="4648200"/>
            <a:ext cx="5410200" cy="576263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D. </a:t>
            </a:r>
            <a:r>
              <a:rPr lang="es-ES" altLang="en-US" sz="2800" b="1" dirty="0" err="1">
                <a:solidFill>
                  <a:srgbClr val="000066"/>
                </a:solidFill>
              </a:rPr>
              <a:t>Tất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cả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các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đáp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886201" y="37598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Còn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sử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dụng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590800"/>
            <a:ext cx="268178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</a:t>
            </a:r>
          </a:p>
          <a:p>
            <a:pPr algn="ctr"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 THÔNG ĐIỆP THÁNG HÀNH ĐỘNG </a:t>
            </a:r>
          </a:p>
          <a:p>
            <a:pPr algn="ctr"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VÌ AN TOÀN THỰC PHẨM NĂM 2024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3733800" y="2819400"/>
            <a:ext cx="5105399" cy="576263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Nhãn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mác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đầy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đủ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tin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429000" y="1676400"/>
            <a:ext cx="5562599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 eaLnBrk="1" hangingPunct="1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Bao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bì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sản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phẩm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nguyên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</a:p>
          <a:p>
            <a:pPr marL="514350" indent="-514350" algn="ctr" eaLnBrk="1" hangingPunct="1">
              <a:spcBef>
                <a:spcPct val="0"/>
              </a:spcBef>
              <a:buNone/>
            </a:pPr>
            <a:r>
              <a:rPr lang="es-ES" altLang="en-US" sz="2800" b="1" dirty="0" err="1">
                <a:solidFill>
                  <a:srgbClr val="000066"/>
                </a:solidFill>
              </a:rPr>
              <a:t>vẹn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rách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vỡ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733801" y="36074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Còn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sử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dụng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  <a:endParaRPr lang="pt-PT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3528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494" y="266620"/>
            <a:ext cx="83330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5: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sử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dụng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bao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gói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sẵn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Bánh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kẹo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nước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ngọt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…)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cần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lưu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ý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733800" y="4648200"/>
            <a:ext cx="5410200" cy="576263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D. </a:t>
            </a:r>
            <a:r>
              <a:rPr lang="es-ES" altLang="en-US" sz="2800" b="1" dirty="0" err="1">
                <a:solidFill>
                  <a:srgbClr val="000066"/>
                </a:solidFill>
              </a:rPr>
              <a:t>Tất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cả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các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đáp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962400" y="3733800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Còn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sử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dụng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590800"/>
            <a:ext cx="268178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2765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14800" y="3886200"/>
            <a:ext cx="4800599" cy="576263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Nên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191000" y="2514600"/>
            <a:ext cx="4953000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3528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494" y="266620"/>
            <a:ext cx="81917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6: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nên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ă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ở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hàng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ước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cổng</a:t>
            </a:r>
            <a:endParaRPr lang="en-US" sz="3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ường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không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590800"/>
            <a:ext cx="25908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14800" y="3886200"/>
            <a:ext cx="4800599" cy="576263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Nên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191000" y="2514600"/>
            <a:ext cx="4953000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Không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nên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3528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494" y="266620"/>
            <a:ext cx="81917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6: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nên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ă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ở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hàng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rong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ước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cổng</a:t>
            </a:r>
            <a:endParaRPr lang="en-US" sz="3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ường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không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590800"/>
            <a:ext cx="25908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 dirty="0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14800" y="3657600"/>
            <a:ext cx="4800599" cy="990600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Đau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bụng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buồn</a:t>
            </a:r>
            <a:r>
              <a:rPr lang="es-ES" altLang="en-US" sz="2800" b="1" dirty="0">
                <a:solidFill>
                  <a:srgbClr val="000066"/>
                </a:solidFill>
              </a:rPr>
              <a:t>  </a:t>
            </a:r>
            <a:r>
              <a:rPr lang="es-ES" altLang="en-US" sz="2800" b="1" dirty="0" err="1">
                <a:solidFill>
                  <a:srgbClr val="000066"/>
                </a:solidFill>
              </a:rPr>
              <a:t>nôn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nôn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tiêu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chảy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sốt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mệt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mỏi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191000" y="2209800"/>
            <a:ext cx="4953000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>
                <a:solidFill>
                  <a:srgbClr val="000066"/>
                </a:solidFill>
              </a:rPr>
              <a:t>Ho,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sổ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mũi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mẩn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ng</a:t>
            </a:r>
            <a:r>
              <a:rPr lang="vi-VN" altLang="en-US" sz="2800" b="1" dirty="0">
                <a:solidFill>
                  <a:srgbClr val="000066"/>
                </a:solidFill>
              </a:rPr>
              <a:t>ứa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3528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3866" y="304800"/>
            <a:ext cx="89201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7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Triệu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ứng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ngộ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ực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n-US" sz="3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90800"/>
            <a:ext cx="289048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14800" y="3657600"/>
            <a:ext cx="4800599" cy="990600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Đau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bụng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buồn</a:t>
            </a:r>
            <a:r>
              <a:rPr lang="es-ES" altLang="en-US" sz="2800" b="1" dirty="0">
                <a:solidFill>
                  <a:srgbClr val="000066"/>
                </a:solidFill>
              </a:rPr>
              <a:t>  </a:t>
            </a:r>
            <a:r>
              <a:rPr lang="es-ES" altLang="en-US" sz="2800" b="1" dirty="0" err="1">
                <a:solidFill>
                  <a:srgbClr val="000066"/>
                </a:solidFill>
              </a:rPr>
              <a:t>nôn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nôn</a:t>
            </a:r>
            <a:endParaRPr lang="es-ES" altLang="en-US" sz="2800" b="1" dirty="0">
              <a:solidFill>
                <a:srgbClr val="000066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tiêu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chảy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sốt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mệt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mỏi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191000" y="2209800"/>
            <a:ext cx="4953000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>
                <a:solidFill>
                  <a:srgbClr val="000066"/>
                </a:solidFill>
              </a:rPr>
              <a:t>Ho,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sổ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mũi</a:t>
            </a:r>
            <a:r>
              <a:rPr lang="es-ES" altLang="en-US" sz="2800" b="1" dirty="0">
                <a:solidFill>
                  <a:srgbClr val="000066"/>
                </a:solidFill>
              </a:rPr>
              <a:t>, </a:t>
            </a:r>
            <a:r>
              <a:rPr lang="es-ES" altLang="en-US" sz="2800" b="1" dirty="0" err="1">
                <a:solidFill>
                  <a:srgbClr val="000066"/>
                </a:solidFill>
              </a:rPr>
              <a:t>mẩn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ng</a:t>
            </a:r>
            <a:r>
              <a:rPr lang="vi-VN" altLang="en-US" sz="2800" b="1" dirty="0">
                <a:solidFill>
                  <a:srgbClr val="000066"/>
                </a:solidFill>
              </a:rPr>
              <a:t>ứa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 dirty="0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3528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3866" y="304800"/>
            <a:ext cx="89201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7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Triệu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ứng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ngộ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ực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n-US" sz="3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514600"/>
            <a:ext cx="27432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276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3505200" y="2819400"/>
            <a:ext cx="5333999" cy="838200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Cô</a:t>
            </a:r>
            <a:r>
              <a:rPr lang="es-ES" altLang="en-US" sz="2800" b="1" dirty="0">
                <a:solidFill>
                  <a:srgbClr val="000066"/>
                </a:solidFill>
              </a:rPr>
              <a:t>/</a:t>
            </a:r>
            <a:r>
              <a:rPr lang="es-ES" altLang="en-US" sz="2800" b="1" dirty="0" err="1">
                <a:solidFill>
                  <a:srgbClr val="000066"/>
                </a:solidFill>
              </a:rPr>
              <a:t>thầy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phụ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trách</a:t>
            </a:r>
            <a:r>
              <a:rPr lang="es-ES" altLang="en-US" sz="2800" b="1" dirty="0">
                <a:solidFill>
                  <a:srgbClr val="000066"/>
                </a:solidFill>
              </a:rPr>
              <a:t> y </a:t>
            </a:r>
            <a:r>
              <a:rPr lang="es-ES" altLang="en-US" sz="2800" b="1" dirty="0" err="1">
                <a:solidFill>
                  <a:srgbClr val="000066"/>
                </a:solidFill>
              </a:rPr>
              <a:t>tế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</a:t>
            </a:r>
            <a:r>
              <a:rPr lang="vi-VN" altLang="en-US" sz="2800" b="1" dirty="0">
                <a:solidFill>
                  <a:srgbClr val="000066"/>
                </a:solidFill>
              </a:rPr>
              <a:t>ườn</a:t>
            </a:r>
            <a:r>
              <a:rPr lang="en-US" altLang="en-US" sz="2800" b="1" dirty="0">
                <a:solidFill>
                  <a:srgbClr val="000066"/>
                </a:solidFill>
              </a:rPr>
              <a:t>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429000" y="1676400"/>
            <a:ext cx="5562599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Giáo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viên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chủ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nhiệm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733801" y="36074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Còn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sử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dụng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1242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8026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8: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biểu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hiện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ngộ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ự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Đau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bụng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buồn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nôn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nôn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tiêu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chảy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</a:p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sốt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, m ê t 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mỏi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…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báo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tin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n-US" sz="3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733800" y="4648200"/>
            <a:ext cx="5410200" cy="762000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D. </a:t>
            </a:r>
            <a:r>
              <a:rPr lang="es-ES" altLang="en-US" sz="2400" b="1" dirty="0" err="1">
                <a:solidFill>
                  <a:srgbClr val="000066"/>
                </a:solidFill>
              </a:rPr>
              <a:t>Tất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cả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các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đáp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án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trên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vi-VN" altLang="en-US" sz="2400" b="1" dirty="0">
                <a:solidFill>
                  <a:srgbClr val="000066"/>
                </a:solidFill>
              </a:rPr>
              <a:t>đều</a:t>
            </a:r>
            <a:r>
              <a:rPr lang="en-US" altLang="en-US" sz="2400" b="1" dirty="0">
                <a:solidFill>
                  <a:srgbClr val="000066"/>
                </a:solidFill>
              </a:rPr>
              <a:t> </a:t>
            </a:r>
            <a:r>
              <a:rPr lang="vi-VN" altLang="en-US" sz="2400" b="1" dirty="0">
                <a:solidFill>
                  <a:srgbClr val="000066"/>
                </a:solidFill>
              </a:rPr>
              <a:t>đúng</a:t>
            </a:r>
            <a:endParaRPr lang="es-ES" altLang="en-US" sz="2400" b="1" dirty="0">
              <a:solidFill>
                <a:srgbClr val="000066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886201" y="37598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Ng</a:t>
            </a:r>
            <a:r>
              <a:rPr lang="vi-VN" altLang="en-US" sz="2800" b="1" dirty="0">
                <a:solidFill>
                  <a:srgbClr val="000066"/>
                </a:solidFill>
              </a:rPr>
              <a:t>ười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thân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trong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gia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vi-VN" altLang="en-US" sz="2800" b="1" dirty="0">
                <a:solidFill>
                  <a:srgbClr val="000066"/>
                </a:solidFill>
              </a:rPr>
              <a:t>đình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31048"/>
            <a:ext cx="2667000" cy="221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3505200" y="2819400"/>
            <a:ext cx="5333999" cy="838200"/>
          </a:xfrm>
          <a:prstGeom prst="flowChartTerminator">
            <a:avLst/>
          </a:prstGeom>
          <a:solidFill>
            <a:srgbClr val="EEC6B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B.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Cô</a:t>
            </a:r>
            <a:r>
              <a:rPr lang="es-ES" altLang="en-US" sz="2800" b="1" dirty="0">
                <a:solidFill>
                  <a:srgbClr val="000066"/>
                </a:solidFill>
              </a:rPr>
              <a:t>/</a:t>
            </a:r>
            <a:r>
              <a:rPr lang="es-ES" altLang="en-US" sz="2800" b="1" dirty="0" err="1">
                <a:solidFill>
                  <a:srgbClr val="000066"/>
                </a:solidFill>
              </a:rPr>
              <a:t>thầy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phụ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trách</a:t>
            </a:r>
            <a:r>
              <a:rPr lang="es-ES" altLang="en-US" sz="2800" b="1" dirty="0">
                <a:solidFill>
                  <a:srgbClr val="000066"/>
                </a:solidFill>
              </a:rPr>
              <a:t> y </a:t>
            </a:r>
            <a:r>
              <a:rPr lang="es-ES" altLang="en-US" sz="2800" b="1" dirty="0" err="1">
                <a:solidFill>
                  <a:srgbClr val="000066"/>
                </a:solidFill>
              </a:rPr>
              <a:t>tế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tr</a:t>
            </a:r>
            <a:r>
              <a:rPr lang="vi-VN" altLang="en-US" sz="2800" b="1" dirty="0">
                <a:solidFill>
                  <a:srgbClr val="000066"/>
                </a:solidFill>
              </a:rPr>
              <a:t>ườn</a:t>
            </a:r>
            <a:r>
              <a:rPr lang="en-US" altLang="en-US" sz="2800" b="1" dirty="0">
                <a:solidFill>
                  <a:srgbClr val="000066"/>
                </a:solidFill>
              </a:rPr>
              <a:t>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3429000" y="1676400"/>
            <a:ext cx="5562599" cy="792732"/>
          </a:xfrm>
          <a:prstGeom prst="flowChartTerminator">
            <a:avLst/>
          </a:prstGeom>
          <a:solidFill>
            <a:srgbClr val="FFC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0"/>
              </a:spcBef>
              <a:buFontTx/>
              <a:buAutoNum type="alphaUcPeriod"/>
            </a:pPr>
            <a:r>
              <a:rPr lang="es-ES" altLang="en-US" sz="2800" b="1" dirty="0" err="1">
                <a:solidFill>
                  <a:srgbClr val="000066"/>
                </a:solidFill>
              </a:rPr>
              <a:t>Giáo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viên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chủ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nhiệm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733801" y="36074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Còn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hạn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sử</a:t>
            </a:r>
            <a:r>
              <a:rPr lang="es-ES" altLang="en-US" sz="2800" b="1" dirty="0">
                <a:solidFill>
                  <a:srgbClr val="000066"/>
                </a:solidFill>
              </a:rPr>
              <a:t> </a:t>
            </a:r>
            <a:r>
              <a:rPr lang="es-ES" altLang="en-US" sz="2800" b="1" dirty="0" err="1">
                <a:solidFill>
                  <a:srgbClr val="000066"/>
                </a:solidFill>
              </a:rPr>
              <a:t>dụng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sp>
        <p:nvSpPr>
          <p:cNvPr id="2765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0037" y="5984081"/>
            <a:ext cx="936625" cy="792163"/>
          </a:xfrm>
          <a:prstGeom prst="ellipse">
            <a:avLst/>
          </a:prstGeom>
          <a:solidFill>
            <a:srgbClr val="AC0000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PT" b="1">
                <a:solidFill>
                  <a:schemeClr val="bg1"/>
                </a:solidFill>
                <a:latin typeface="Arial" charset="0"/>
                <a:cs typeface="Arial" charset="0"/>
              </a:rPr>
              <a:t>Tiếp</a:t>
            </a:r>
            <a:endParaRPr lang="pt-PT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09800"/>
            <a:ext cx="3124200" cy="2748466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C03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88026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  <a:r>
              <a:rPr lang="en-US" sz="3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3600" b="1" cap="none" spc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biểu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hiện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ngộ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vi-VN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ự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Đau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bụng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buồn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nôn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nôn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tiêu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chảy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</a:p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sốt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, m ê t 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mỏi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…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báo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tin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</a:t>
            </a:r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n-US" sz="36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733800" y="4648200"/>
            <a:ext cx="5410200" cy="762000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D. </a:t>
            </a:r>
            <a:r>
              <a:rPr lang="es-ES" altLang="en-US" sz="2400" b="1" dirty="0" err="1">
                <a:solidFill>
                  <a:srgbClr val="000066"/>
                </a:solidFill>
              </a:rPr>
              <a:t>Tất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cả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các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đáp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án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es-ES" altLang="en-US" sz="2400" b="1" dirty="0" err="1">
                <a:solidFill>
                  <a:srgbClr val="000066"/>
                </a:solidFill>
              </a:rPr>
              <a:t>trên</a:t>
            </a:r>
            <a:r>
              <a:rPr lang="es-ES" altLang="en-US" sz="2400" b="1" dirty="0">
                <a:solidFill>
                  <a:srgbClr val="000066"/>
                </a:solidFill>
              </a:rPr>
              <a:t> </a:t>
            </a:r>
            <a:r>
              <a:rPr lang="vi-VN" altLang="en-US" sz="2400" b="1" dirty="0">
                <a:solidFill>
                  <a:srgbClr val="000066"/>
                </a:solidFill>
              </a:rPr>
              <a:t>đều</a:t>
            </a:r>
            <a:r>
              <a:rPr lang="en-US" altLang="en-US" sz="2400" b="1" dirty="0">
                <a:solidFill>
                  <a:srgbClr val="000066"/>
                </a:solidFill>
              </a:rPr>
              <a:t> </a:t>
            </a:r>
            <a:r>
              <a:rPr lang="vi-VN" altLang="en-US" sz="2400" b="1" dirty="0">
                <a:solidFill>
                  <a:srgbClr val="000066"/>
                </a:solidFill>
              </a:rPr>
              <a:t>đúng</a:t>
            </a:r>
            <a:endParaRPr lang="es-ES" altLang="en-US" sz="2400" b="1" dirty="0">
              <a:solidFill>
                <a:srgbClr val="000066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886201" y="3759834"/>
            <a:ext cx="5181600" cy="576263"/>
          </a:xfrm>
          <a:prstGeom prst="flowChartTerminator">
            <a:avLst/>
          </a:prstGeom>
          <a:solidFill>
            <a:srgbClr val="C2EBFF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altLang="en-US" sz="2800" b="1" dirty="0">
                <a:solidFill>
                  <a:srgbClr val="000066"/>
                </a:solidFill>
              </a:rPr>
              <a:t>C. </a:t>
            </a:r>
            <a:r>
              <a:rPr lang="es-ES" altLang="en-US" sz="2800" b="1" dirty="0" err="1">
                <a:solidFill>
                  <a:srgbClr val="000066"/>
                </a:solidFill>
              </a:rPr>
              <a:t>Ng</a:t>
            </a:r>
            <a:r>
              <a:rPr lang="vi-VN" altLang="en-US" sz="2800" b="1" dirty="0">
                <a:solidFill>
                  <a:srgbClr val="000066"/>
                </a:solidFill>
              </a:rPr>
              <a:t>ười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thân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trong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</a:rPr>
              <a:t>gia</a:t>
            </a:r>
            <a:r>
              <a:rPr lang="en-US" altLang="en-US" sz="2800" b="1" dirty="0">
                <a:solidFill>
                  <a:srgbClr val="000066"/>
                </a:solidFill>
              </a:rPr>
              <a:t> </a:t>
            </a:r>
            <a:r>
              <a:rPr lang="vi-VN" altLang="en-US" sz="2800" b="1" dirty="0">
                <a:solidFill>
                  <a:srgbClr val="000066"/>
                </a:solidFill>
              </a:rPr>
              <a:t>đình</a:t>
            </a:r>
            <a:endParaRPr lang="es-ES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531048"/>
            <a:ext cx="2667000" cy="221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676400" y="5715000"/>
            <a:ext cx="4191000" cy="914400"/>
          </a:xfrm>
          <a:prstGeom prst="flowChartTerminator">
            <a:avLst/>
          </a:prstGeom>
          <a:solidFill>
            <a:srgbClr val="FF0000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865149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276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" y="0"/>
            <a:ext cx="9080964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20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ông điệp tuyên truyền Tháng hành động vì ATTP năm 2024">
            <a:hlinkClick r:id="" action="ppaction://media"/>
            <a:extLst>
              <a:ext uri="{FF2B5EF4-FFF2-40B4-BE49-F238E27FC236}">
                <a16:creationId xmlns:a16="http://schemas.microsoft.com/office/drawing/2014/main" id="{27929AB9-386F-4C59-B8AC-6B923B2252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6049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II</a:t>
            </a:r>
          </a:p>
          <a:p>
            <a:pPr algn="ctr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10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tắc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biến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video)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0E26-833E-4944-B575-896ED0AB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0 nguyên tắc vàng của WHO - Video tuyên truyền Vệ sinh an toàn thực phẩm">
            <a:hlinkClick r:id="" action="ppaction://media"/>
            <a:extLst>
              <a:ext uri="{FF2B5EF4-FFF2-40B4-BE49-F238E27FC236}">
                <a16:creationId xmlns:a16="http://schemas.microsoft.com/office/drawing/2014/main" id="{1C786E7B-0C50-45A4-A770-ED763C7638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6265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III</a:t>
            </a:r>
          </a:p>
          <a:p>
            <a:pPr algn="ctr"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HẬU QUẢ CỦA VIỆC SỬ DỤNG THỰC PHẨM KHÔNG ĐẢM BẢO AN TOÀN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Ngộ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000" b="1" dirty="0">
                <a:latin typeface="Arial" pitchFamily="34" charset="0"/>
                <a:cs typeface="Arial" pitchFamily="34" charset="0"/>
              </a:rPr>
              <a:t>độc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cấp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tính</a:t>
            </a: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17327"/>
            <a:ext cx="8610600" cy="514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799" y="3810000"/>
            <a:ext cx="468660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04800"/>
            <a:ext cx="58007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10000"/>
            <a:ext cx="3810000" cy="268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1018</Words>
  <Application>Microsoft Office PowerPoint</Application>
  <PresentationFormat>On-screen Show (4:3)</PresentationFormat>
  <Paragraphs>141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TRUYỀN THÔNG  AN TOÀN THỰC PHẨM THÁNG  HÀNH ĐỘNG VÌ AN TOÀN  THỰC PHẨM NĂM 2024  ĐạI Áng ,ngày 06 tháng 4 năm 2024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Ngộ độc thực phẩm cấp tính</vt:lpstr>
      <vt:lpstr>PowerPoint Presentation</vt:lpstr>
      <vt:lpstr>2. Ngộ độc thực phẩm mãn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Không sử  dụng  sữa, nước giải khát trong hộp giấy bị phơi ngoài nắng dù còn hạn sử dụng; nước giải khát, nước đóng chai bị biến màu, đục, có cặn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TRUYỀN THÔNG AN TOÀN THỰC PHẨM</dc:title>
  <dc:creator>admin</dc:creator>
  <cp:lastModifiedBy>Admin</cp:lastModifiedBy>
  <cp:revision>13</cp:revision>
  <dcterms:created xsi:type="dcterms:W3CDTF">2024-04-24T15:40:24Z</dcterms:created>
  <dcterms:modified xsi:type="dcterms:W3CDTF">2024-05-04T08:19:34Z</dcterms:modified>
</cp:coreProperties>
</file>