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F68B4-E137-469D-9017-ECAE87C08AE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667BD-63BC-4BF5-A5CD-855516B6E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2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18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FD39-8EFD-45E5-AD34-6D283DFDE9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C2EA-C7DF-492B-B689-DB761B13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27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FD39-8EFD-45E5-AD34-6D283DFDE9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C2EA-C7DF-492B-B689-DB761B13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9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FD39-8EFD-45E5-AD34-6D283DFDE9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C2EA-C7DF-492B-B689-DB761B13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6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FD39-8EFD-45E5-AD34-6D283DFDE9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C2EA-C7DF-492B-B689-DB761B13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33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FD39-8EFD-45E5-AD34-6D283DFDE9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C2EA-C7DF-492B-B689-DB761B13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FD39-8EFD-45E5-AD34-6D283DFDE9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C2EA-C7DF-492B-B689-DB761B13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13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FD39-8EFD-45E5-AD34-6D283DFDE9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C2EA-C7DF-492B-B689-DB761B13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23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FD39-8EFD-45E5-AD34-6D283DFDE9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C2EA-C7DF-492B-B689-DB761B13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5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FD39-8EFD-45E5-AD34-6D283DFDE9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C2EA-C7DF-492B-B689-DB761B13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9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FD39-8EFD-45E5-AD34-6D283DFDE9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C2EA-C7DF-492B-B689-DB761B13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76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FD39-8EFD-45E5-AD34-6D283DFDE9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9C2EA-C7DF-492B-B689-DB761B13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49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7FD39-8EFD-45E5-AD34-6D283DFDE9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9C2EA-C7DF-492B-B689-DB761B13E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sv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20.svg"/><Relationship Id="rId7" Type="http://schemas.openxmlformats.org/officeDocument/2006/relationships/image" Target="../media/image14.png"/><Relationship Id="rId12" Type="http://schemas.openxmlformats.org/officeDocument/2006/relationships/image" Target="../media/image48.png"/><Relationship Id="rId2" Type="http://schemas.openxmlformats.org/officeDocument/2006/relationships/image" Target="../media/image44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71.svg"/><Relationship Id="rId9" Type="http://schemas.openxmlformats.org/officeDocument/2006/relationships/image" Target="../media/image60.sv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22.pn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12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12" Type="http://schemas.openxmlformats.org/officeDocument/2006/relationships/image" Target="../media/image6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10" Type="http://schemas.openxmlformats.org/officeDocument/2006/relationships/image" Target="../media/image14.png"/><Relationship Id="rId4" Type="http://schemas.openxmlformats.org/officeDocument/2006/relationships/image" Target="../media/image60.png"/><Relationship Id="rId9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3" Type="http://schemas.openxmlformats.org/officeDocument/2006/relationships/image" Target="../media/image8.svg"/><Relationship Id="rId12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10" Type="http://schemas.openxmlformats.org/officeDocument/2006/relationships/image" Target="../media/image14.png"/><Relationship Id="rId4" Type="http://schemas.openxmlformats.org/officeDocument/2006/relationships/image" Target="../media/image60.png"/><Relationship Id="rId9" Type="http://schemas.openxmlformats.org/officeDocument/2006/relationships/image" Target="../media/image60.svg"/><Relationship Id="rId1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3" Type="http://schemas.openxmlformats.org/officeDocument/2006/relationships/image" Target="../media/image8.svg"/><Relationship Id="rId12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10" Type="http://schemas.openxmlformats.org/officeDocument/2006/relationships/image" Target="../media/image14.png"/><Relationship Id="rId4" Type="http://schemas.openxmlformats.org/officeDocument/2006/relationships/image" Target="../media/image60.png"/><Relationship Id="rId9" Type="http://schemas.openxmlformats.org/officeDocument/2006/relationships/image" Target="../media/image6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7" Type="http://schemas.openxmlformats.org/officeDocument/2006/relationships/image" Target="../media/image14.png"/><Relationship Id="rId12" Type="http://schemas.openxmlformats.org/officeDocument/2006/relationships/image" Target="../media/image6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67.png"/><Relationship Id="rId4" Type="http://schemas.openxmlformats.org/officeDocument/2006/relationships/image" Target="../media/image71.svg"/><Relationship Id="rId9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39.svg"/><Relationship Id="rId12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10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74.png"/><Relationship Id="rId4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2.wdp"/><Relationship Id="rId7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hdphoto" Target="../media/hdphoto2.wdp"/><Relationship Id="rId7" Type="http://schemas.openxmlformats.org/officeDocument/2006/relationships/image" Target="../media/image8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hdphoto" Target="../media/hdphoto2.wdp"/><Relationship Id="rId7" Type="http://schemas.openxmlformats.org/officeDocument/2006/relationships/image" Target="../media/image8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6.png"/><Relationship Id="rId9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hdphoto" Target="../media/hdphoto2.wdp"/><Relationship Id="rId7" Type="http://schemas.openxmlformats.org/officeDocument/2006/relationships/image" Target="../media/image9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76.png"/><Relationship Id="rId9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svg"/><Relationship Id="rId18" Type="http://schemas.openxmlformats.org/officeDocument/2006/relationships/image" Target="../media/image101.pn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7" Type="http://schemas.openxmlformats.org/officeDocument/2006/relationships/image" Target="../media/image100.png"/><Relationship Id="rId2" Type="http://schemas.openxmlformats.org/officeDocument/2006/relationships/image" Target="../media/image97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0.svg"/><Relationship Id="rId9" Type="http://schemas.openxmlformats.org/officeDocument/2006/relationships/image" Target="../media/image98.png"/><Relationship Id="rId1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74.png"/><Relationship Id="rId2" Type="http://schemas.openxmlformats.org/officeDocument/2006/relationships/image" Target="../media/image14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15" Type="http://schemas.openxmlformats.org/officeDocument/2006/relationships/image" Target="../media/image104.png"/><Relationship Id="rId4" Type="http://schemas.openxmlformats.org/officeDocument/2006/relationships/image" Target="../media/image51.svg"/><Relationship Id="rId1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2.svg"/><Relationship Id="rId5" Type="http://schemas.openxmlformats.org/officeDocument/2006/relationships/image" Target="../media/image6.svg"/><Relationship Id="rId15" Type="http://schemas.openxmlformats.org/officeDocument/2006/relationships/image" Target="../media/image2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7" Type="http://schemas.openxmlformats.org/officeDocument/2006/relationships/image" Target="../media/image62.svg"/><Relationship Id="rId12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10" Type="http://schemas.openxmlformats.org/officeDocument/2006/relationships/image" Target="../media/image107.png"/><Relationship Id="rId9" Type="http://schemas.openxmlformats.org/officeDocument/2006/relationships/image" Target="../media/image6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1.pn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2" Type="http://schemas.openxmlformats.org/officeDocument/2006/relationships/image" Target="../media/image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75.svg"/><Relationship Id="rId7" Type="http://schemas.openxmlformats.org/officeDocument/2006/relationships/image" Target="../media/image2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12.png"/><Relationship Id="rId9" Type="http://schemas.openxmlformats.org/officeDocument/2006/relationships/image" Target="../media/image77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7.svg"/><Relationship Id="rId5" Type="http://schemas.openxmlformats.org/officeDocument/2006/relationships/image" Target="../media/image79.svg"/><Relationship Id="rId10" Type="http://schemas.openxmlformats.org/officeDocument/2006/relationships/image" Target="../media/image113.png"/><Relationship Id="rId4" Type="http://schemas.openxmlformats.org/officeDocument/2006/relationships/image" Target="../media/image114.png"/><Relationship Id="rId9" Type="http://schemas.openxmlformats.org/officeDocument/2006/relationships/image" Target="../media/image8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8.sv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9.png"/><Relationship Id="rId3" Type="http://schemas.openxmlformats.org/officeDocument/2006/relationships/image" Target="../media/image8.svg"/><Relationship Id="rId21" Type="http://schemas.openxmlformats.org/officeDocument/2006/relationships/image" Target="../media/image22.png"/><Relationship Id="rId7" Type="http://schemas.openxmlformats.org/officeDocument/2006/relationships/image" Target="../media/image18.png"/><Relationship Id="rId17" Type="http://schemas.openxmlformats.org/officeDocument/2006/relationships/image" Target="../media/image14.svg"/><Relationship Id="rId25" Type="http://schemas.openxmlformats.org/officeDocument/2006/relationships/image" Target="../media/image25.png"/><Relationship Id="rId2" Type="http://schemas.openxmlformats.org/officeDocument/2006/relationships/image" Target="../media/image4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24" Type="http://schemas.openxmlformats.org/officeDocument/2006/relationships/image" Target="../media/image21.svg"/><Relationship Id="rId5" Type="http://schemas.microsoft.com/office/2007/relationships/hdphoto" Target="../media/hdphoto1.wdp"/><Relationship Id="rId23" Type="http://schemas.openxmlformats.org/officeDocument/2006/relationships/image" Target="../media/image24.png"/><Relationship Id="rId19" Type="http://schemas.openxmlformats.org/officeDocument/2006/relationships/image" Target="../media/image20.png"/><Relationship Id="rId4" Type="http://schemas.openxmlformats.org/officeDocument/2006/relationships/image" Target="../media/image17.png"/><Relationship Id="rId2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2.png"/><Relationship Id="rId3" Type="http://schemas.openxmlformats.org/officeDocument/2006/relationships/image" Target="../media/image8.svg"/><Relationship Id="rId21" Type="http://schemas.openxmlformats.org/officeDocument/2006/relationships/image" Target="../media/image26.png"/><Relationship Id="rId7" Type="http://schemas.openxmlformats.org/officeDocument/2006/relationships/image" Target="../media/image18.png"/><Relationship Id="rId17" Type="http://schemas.openxmlformats.org/officeDocument/2006/relationships/image" Target="../media/image14.svg"/><Relationship Id="rId2" Type="http://schemas.openxmlformats.org/officeDocument/2006/relationships/image" Target="../media/image4.pn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9" Type="http://schemas.openxmlformats.org/officeDocument/2006/relationships/image" Target="../media/image24.png"/><Relationship Id="rId4" Type="http://schemas.openxmlformats.org/officeDocument/2006/relationships/image" Target="../media/image17.png"/><Relationship Id="rId2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8" Type="http://schemas.openxmlformats.org/officeDocument/2006/relationships/image" Target="../media/image56.svg"/><Relationship Id="rId18" Type="http://schemas.openxmlformats.org/officeDocument/2006/relationships/image" Target="../media/image34.png"/><Relationship Id="rId3" Type="http://schemas.openxmlformats.org/officeDocument/2006/relationships/image" Target="../media/image8.svg"/><Relationship Id="rId7" Type="http://schemas.openxmlformats.org/officeDocument/2006/relationships/image" Target="../media/image29.png"/><Relationship Id="rId12" Type="http://schemas.openxmlformats.org/officeDocument/2006/relationships/image" Target="../media/image60.svg"/><Relationship Id="rId17" Type="http://schemas.openxmlformats.org/officeDocument/2006/relationships/image" Target="../media/image33.png"/><Relationship Id="rId2" Type="http://schemas.openxmlformats.org/officeDocument/2006/relationships/image" Target="../media/image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5" Type="http://schemas.openxmlformats.org/officeDocument/2006/relationships/image" Target="../media/image31.png"/><Relationship Id="rId10" Type="http://schemas.openxmlformats.org/officeDocument/2006/relationships/image" Target="../media/image58.svg"/><Relationship Id="rId4" Type="http://schemas.openxmlformats.org/officeDocument/2006/relationships/image" Target="../media/image28.png"/><Relationship Id="rId1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12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4" Type="http://schemas.openxmlformats.org/officeDocument/2006/relationships/image" Target="../media/image16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02317" y="1585575"/>
            <a:ext cx="1366367" cy="169639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3084" y="780983"/>
            <a:ext cx="9197649" cy="48252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43980" y="1256712"/>
            <a:ext cx="1229220" cy="123596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95194" y="5929098"/>
            <a:ext cx="5720251" cy="3109737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2083BDF-A63D-4D90-AAD5-AF39614FB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752828" y="1447801"/>
            <a:ext cx="3563055" cy="731223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944A62-FF35-44D3-919C-18E7599EAEB0}"/>
              </a:ext>
            </a:extLst>
          </p:cNvPr>
          <p:cNvSpPr txBox="1"/>
          <p:nvPr/>
        </p:nvSpPr>
        <p:spPr>
          <a:xfrm>
            <a:off x="2235200" y="1469474"/>
            <a:ext cx="7931274" cy="3503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4667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CÁC EM</a:t>
            </a:r>
          </a:p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4667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ĐẾN VỚI BÀI HỌC </a:t>
            </a:r>
          </a:p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4667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</a:t>
            </a:r>
            <a:r>
              <a:rPr lang="en-US" sz="4667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NAY!</a:t>
            </a:r>
            <a:endParaRPr lang="en-US" sz="4667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F439E8E-597B-4B6E-B899-27BB81A28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414000" y="4941529"/>
            <a:ext cx="1002144" cy="987568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6A7CB8BA-A5C7-424B-ACA0-5098C1B3B15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1448967" y="4584598"/>
            <a:ext cx="583759" cy="13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2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>
            <a:extLst>
              <a:ext uri="{FF2B5EF4-FFF2-40B4-BE49-F238E27FC236}">
                <a16:creationId xmlns:a16="http://schemas.microsoft.com/office/drawing/2014/main" id="{D2A20305-49BF-4568-A286-4EF18440759A}"/>
              </a:ext>
            </a:extLst>
          </p:cNvPr>
          <p:cNvSpPr/>
          <p:nvPr/>
        </p:nvSpPr>
        <p:spPr>
          <a:xfrm>
            <a:off x="-10160" y="1040337"/>
            <a:ext cx="12547601" cy="5817663"/>
          </a:xfrm>
          <a:custGeom>
            <a:avLst/>
            <a:gdLst/>
            <a:ahLst/>
            <a:cxnLst/>
            <a:rect l="l" t="t" r="r" b="b"/>
            <a:pathLst>
              <a:path w="4816592" h="1148350">
                <a:moveTo>
                  <a:pt x="0" y="0"/>
                </a:moveTo>
                <a:lnTo>
                  <a:pt x="4816592" y="0"/>
                </a:lnTo>
                <a:lnTo>
                  <a:pt x="4816592" y="1148350"/>
                </a:lnTo>
                <a:lnTo>
                  <a:pt x="0" y="1148350"/>
                </a:lnTo>
                <a:close/>
              </a:path>
            </a:pathLst>
          </a:custGeom>
          <a:solidFill>
            <a:schemeClr val="bg1"/>
          </a:solidFill>
        </p:spPr>
      </p: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820400" y="195177"/>
            <a:ext cx="990482" cy="928577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44267">
            <a:off x="217582" y="6044108"/>
            <a:ext cx="1137837" cy="10781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91476" y="271401"/>
            <a:ext cx="3344329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333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62698" y="939799"/>
            <a:ext cx="7138749" cy="1203663"/>
            <a:chOff x="1179446" y="2405876"/>
            <a:chExt cx="10708124" cy="1805495"/>
          </a:xfrm>
        </p:grpSpPr>
        <p:sp>
          <p:nvSpPr>
            <p:cNvPr id="2" name="Rectangle 1"/>
            <p:cNvSpPr/>
            <p:nvPr/>
          </p:nvSpPr>
          <p:spPr>
            <a:xfrm>
              <a:off x="1179446" y="2838334"/>
              <a:ext cx="10708124" cy="10620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533"/>
                </a:spcAft>
              </a:pPr>
              <a:r>
                <a:rPr lang="en-US" sz="2667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2667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2667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x </a:t>
              </a:r>
              <a:r>
                <a:rPr lang="en-US" sz="2667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y, </a:t>
              </a:r>
              <a:r>
                <a:rPr lang="en-US" sz="2667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667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    </a:t>
              </a:r>
              <a:r>
                <a:rPr lang="en-US" sz="2667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 – y = </a:t>
              </a:r>
              <a:r>
                <a: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  <a:endPara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tangle 2"/>
                <p:cNvSpPr/>
                <p:nvPr/>
              </p:nvSpPr>
              <p:spPr>
                <a:xfrm>
                  <a:off x="6355466" y="2405876"/>
                  <a:ext cx="2220993" cy="18054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533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667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num>
                          <m:den>
                            <m:r>
                              <a:rPr lang="en-US" sz="2667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667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y</m:t>
                            </m:r>
                          </m:num>
                          <m:den>
                            <m:r>
                              <a:rPr lang="en-US" sz="2667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5466" y="2405876"/>
                  <a:ext cx="2220993" cy="180549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867417" y="1567163"/>
            <a:ext cx="1270000" cy="1210652"/>
            <a:chOff x="1828800" y="2980146"/>
            <a:chExt cx="1905000" cy="1815978"/>
          </a:xfrm>
        </p:grpSpPr>
        <p:pic>
          <p:nvPicPr>
            <p:cNvPr id="1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80146"/>
              <a:ext cx="1219200" cy="181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667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420208" y="2777783"/>
                <a:ext cx="10160000" cy="30952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en-US" sz="2667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en-US" sz="2667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en-US" sz="2667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2667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667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2).11=</m:t>
                    </m:r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22</m:t>
                    </m:r>
                  </m:oMath>
                </a14:m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2)⋅17=</m:t>
                    </m:r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34</m:t>
                    </m:r>
                  </m:oMath>
                </a14:m>
                <a:endPara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208" y="2777783"/>
                <a:ext cx="10160000" cy="3095271"/>
              </a:xfrm>
              <a:prstGeom prst="rect">
                <a:avLst/>
              </a:prstGeom>
              <a:blipFill>
                <a:blip r:embed="rId8"/>
                <a:stretch>
                  <a:fillRect l="-1140" b="-1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38258" y="5669939"/>
            <a:ext cx="1172625" cy="12885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2135032" y="5276750"/>
                <a:ext cx="2953950" cy="502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67">
                          <a:latin typeface="Cambria Math" panose="02040503050406030204" pitchFamily="18" charset="0"/>
                        </a:rPr>
                        <m:t>=−22;</m:t>
                      </m:r>
                      <m:r>
                        <a:rPr lang="en-US" sz="2667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667">
                          <a:latin typeface="Cambria Math" panose="02040503050406030204" pitchFamily="18" charset="0"/>
                        </a:rPr>
                        <m:t>=−34</m:t>
                      </m:r>
                    </m:oMath>
                  </m:oMathPara>
                </a14:m>
                <a:endParaRPr lang="en-US" sz="2667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032" y="5276750"/>
                <a:ext cx="2953950" cy="5027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701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6" y="-115211"/>
            <a:ext cx="14021110" cy="896025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914557" y="1651000"/>
            <a:ext cx="13665200" cy="2193573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601200" y="4970678"/>
            <a:ext cx="2454151" cy="1820534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9462" y="4851401"/>
            <a:ext cx="2399713" cy="197076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68243" y="1522637"/>
            <a:ext cx="1373357" cy="12192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9" y="3563850"/>
              <a:ext cx="1043391" cy="39211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12"/>
                </a:lnSpc>
              </a:pPr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387600" y="1990434"/>
            <a:ext cx="78214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vi-VN" sz="40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Mở rộng tính chất </a:t>
            </a:r>
            <a:r>
              <a:rPr lang="vi-VN" sz="40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endParaRPr lang="en-US" sz="40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vi-VN" sz="40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dãy </a:t>
            </a:r>
            <a:r>
              <a:rPr lang="vi-VN" sz="40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tỉ số bằng nhau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087032" y="408883"/>
            <a:ext cx="1324925" cy="12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58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2024948" y="-1593147"/>
            <a:ext cx="8164081" cy="11705974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168400" y="6586394"/>
            <a:ext cx="14021110" cy="896025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9600" y="5848458"/>
            <a:ext cx="2590800" cy="737937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0077" y="5736503"/>
            <a:ext cx="789007" cy="871394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-660400" y="-1641870"/>
            <a:ext cx="12975847" cy="2586729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874588" y="200613"/>
            <a:ext cx="25400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4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333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6691" y="221390"/>
            <a:ext cx="1132502" cy="10617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1200" y="2889446"/>
            <a:ext cx="457200" cy="419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8150" y="1283110"/>
            <a:ext cx="10844171" cy="70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chẳng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667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3349687" y="2717800"/>
                <a:ext cx="5641096" cy="1317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m:rPr>
                          <m:nor/>
                        </m:rPr>
                        <a:rPr lang="en-US" sz="2667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687" y="2717800"/>
                <a:ext cx="5641096" cy="131786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547976" y="4038600"/>
            <a:ext cx="5110694" cy="7080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748150" y="5704923"/>
                <a:ext cx="6096000" cy="7080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50" y="5704923"/>
                <a:ext cx="6096000" cy="708014"/>
              </a:xfrm>
              <a:prstGeom prst="rect">
                <a:avLst/>
              </a:prstGeom>
              <a:blipFill>
                <a:blip r:embed="rId13"/>
                <a:stretch>
                  <a:fillRect l="-1900" b="-1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813417" y="4445001"/>
            <a:ext cx="11136751" cy="1253998"/>
            <a:chOff x="1220125" y="6432005"/>
            <a:chExt cx="16705127" cy="188099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1220125" y="6962106"/>
                  <a:ext cx="16705127" cy="10620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2667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Nếu</a:t>
                  </a:r>
                  <a:r>
                    <a:rPr lang="en-US" sz="2667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           </a:t>
                  </a:r>
                  <a:r>
                    <a:rPr lang="en-US" sz="2667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ta </a:t>
                  </a:r>
                  <a:r>
                    <a:rPr lang="en-US" sz="2667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còn</a:t>
                  </a:r>
                  <a:r>
                    <a:rPr lang="en-US" sz="2667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667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nói</a:t>
                  </a:r>
                  <a:r>
                    <a:rPr lang="en-US" sz="2667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667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2667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667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667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𝑒</m:t>
                      </m:r>
                    </m:oMath>
                  </a14:m>
                  <a:r>
                    <a:rPr lang="en-US" sz="2667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667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tỉ</a:t>
                  </a:r>
                  <a:r>
                    <a:rPr lang="en-US" sz="2667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667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lệ</a:t>
                  </a:r>
                  <a:r>
                    <a:rPr lang="en-US" sz="2667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667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sz="2667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667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2667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667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667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</m:oMath>
                  </a14:m>
                  <a:r>
                    <a:rPr lang="en-US" sz="2667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0125" y="6962106"/>
                  <a:ext cx="16705127" cy="1062021"/>
                </a:xfrm>
                <a:prstGeom prst="rect">
                  <a:avLst/>
                </a:prstGeom>
                <a:blipFill>
                  <a:blip r:embed="rId14"/>
                  <a:stretch>
                    <a:fillRect l="-1040" b="-120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Rectangle 34"/>
                <p:cNvSpPr/>
                <p:nvPr/>
              </p:nvSpPr>
              <p:spPr>
                <a:xfrm>
                  <a:off x="2359407" y="6432005"/>
                  <a:ext cx="2889927" cy="18809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9407" y="6432005"/>
                  <a:ext cx="2889927" cy="188099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748150" y="2006600"/>
            <a:ext cx="9005450" cy="872120"/>
            <a:chOff x="1122224" y="2980718"/>
            <a:chExt cx="13508175" cy="130817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Rectangle 4"/>
                <p:cNvSpPr/>
                <p:nvPr/>
              </p:nvSpPr>
              <p:spPr>
                <a:xfrm>
                  <a:off x="6584197" y="2988734"/>
                  <a:ext cx="2636204" cy="13001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2667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den>
                        </m:f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197" y="2988734"/>
                  <a:ext cx="2636204" cy="130016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/>
            <p:cNvSpPr/>
            <p:nvPr/>
          </p:nvSpPr>
          <p:spPr>
            <a:xfrm>
              <a:off x="1122224" y="2980718"/>
              <a:ext cx="13508175" cy="106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2667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dãy</a:t>
              </a:r>
              <a:r>
                <a: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    </a:t>
              </a:r>
              <a:r>
                <a:rPr lang="en-US" sz="2667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</a:t>
              </a:r>
              <a:r>
                <a: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</a:t>
              </a:r>
              <a:r>
                <a: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19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/>
      <p:bldP spid="22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152401" y="-24338"/>
            <a:ext cx="12547601" cy="7010039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68000" y="132080"/>
            <a:ext cx="1132502" cy="106172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660400" y="6261310"/>
            <a:ext cx="14021110" cy="1003441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8"/>
          <a:srcRect t="30236"/>
          <a:stretch/>
        </p:blipFill>
        <p:spPr>
          <a:xfrm>
            <a:off x="10011575" y="4395594"/>
            <a:ext cx="1763855" cy="195840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1601" y="159295"/>
            <a:ext cx="415213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533"/>
              </a:spcAft>
            </a:pPr>
            <a:r>
              <a:rPr lang="nl-NL" sz="3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3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lang="nl-NL" sz="3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tr9)</a:t>
            </a:r>
            <a:endParaRPr lang="en-US" sz="3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6400" y="1193800"/>
            <a:ext cx="11388833" cy="255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33"/>
              </a:spcAft>
            </a:pP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450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Ba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3:5:7.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667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78002" y="211892"/>
            <a:ext cx="4556055" cy="7080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580" y="3302760"/>
            <a:ext cx="3570797" cy="2678097"/>
          </a:xfrm>
          <a:prstGeom prst="rect">
            <a:avLst/>
          </a:prstGeom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586285" y="5633831"/>
            <a:ext cx="1007185" cy="95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1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152401" y="-24338"/>
            <a:ext cx="12547601" cy="7010039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68000" y="132080"/>
            <a:ext cx="1132502" cy="106172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660400" y="6261310"/>
            <a:ext cx="14021110" cy="1003441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8"/>
          <a:srcRect t="30236"/>
          <a:stretch/>
        </p:blipFill>
        <p:spPr>
          <a:xfrm>
            <a:off x="9711073" y="4642610"/>
            <a:ext cx="1627850" cy="180740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486399" y="-122195"/>
            <a:ext cx="1270000" cy="1210652"/>
            <a:chOff x="1828800" y="2980146"/>
            <a:chExt cx="1905000" cy="1815978"/>
          </a:xfrm>
        </p:grpSpPr>
        <p:pic>
          <p:nvPicPr>
            <p:cNvPr id="2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2195592" y="2980146"/>
              <a:ext cx="1219200" cy="181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667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338365" y="5682557"/>
            <a:ext cx="1007185" cy="9543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52400" y="1205837"/>
                <a:ext cx="11857373" cy="4042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đóng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thiện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y, z (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x + y + z = 450.</a:t>
                </a: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thiện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đóng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450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: 5 : 7 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y, z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lệ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5; 7.</a:t>
                </a:r>
                <a:endPara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205837"/>
                <a:ext cx="11857373" cy="4042902"/>
              </a:xfrm>
              <a:prstGeom prst="rect">
                <a:avLst/>
              </a:prstGeom>
              <a:blipFill>
                <a:blip r:embed="rId12"/>
                <a:stretch>
                  <a:fillRect l="-977" r="-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534231" y="6070600"/>
                <a:ext cx="6096000" cy="70687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chất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dãy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3+5+7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450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=30</m:t>
                      </m:r>
                    </m:oMath>
                  </m:oMathPara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30.3 = 90; y = 30.5 =150;  z =  30.7 = 210.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90; 150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210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triệu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4231" y="6070600"/>
                <a:ext cx="6096000" cy="7068730"/>
              </a:xfrm>
              <a:prstGeom prst="rect">
                <a:avLst/>
              </a:prstGeom>
              <a:blipFill>
                <a:blip r:embed="rId13"/>
                <a:stretch>
                  <a:fillRect l="-1900" r="-1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515778" y="4665096"/>
                <a:ext cx="2371803" cy="14105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2667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667" dirty="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78" y="4665096"/>
                <a:ext cx="2371803" cy="141051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203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152401" y="-24338"/>
            <a:ext cx="12547601" cy="7010039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68000" y="132080"/>
            <a:ext cx="1132502" cy="106172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660400" y="6261310"/>
            <a:ext cx="14021110" cy="1003441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8"/>
          <a:srcRect t="30236"/>
          <a:stretch/>
        </p:blipFill>
        <p:spPr>
          <a:xfrm>
            <a:off x="10147581" y="4817326"/>
            <a:ext cx="1384019" cy="153667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486399" y="-122195"/>
            <a:ext cx="1270000" cy="1210652"/>
            <a:chOff x="1828800" y="2980146"/>
            <a:chExt cx="1905000" cy="1815978"/>
          </a:xfrm>
        </p:grpSpPr>
        <p:pic>
          <p:nvPicPr>
            <p:cNvPr id="2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2195592" y="2980146"/>
              <a:ext cx="1219200" cy="181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667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207608" y="5761186"/>
            <a:ext cx="1007185" cy="9543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12800" y="1295400"/>
                <a:ext cx="10210800" cy="4554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400"/>
                  </a:spcAft>
                  <a:defRPr/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chất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dãy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4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3+5+7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450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=30</m:t>
                      </m:r>
                    </m:oMath>
                  </m:oMathPara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400"/>
                  </a:spcAft>
                  <a:defRPr/>
                </a:pPr>
                <a:r>
                  <a:rPr lang="en-US" sz="2667" dirty="0">
                    <a:solidFill>
                      <a:prstClr val="black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30.3 = 90; y = 30.5 =150;  z =  30.7 = 210.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400"/>
                  </a:spcAft>
                  <a:defRPr/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90; 150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400"/>
                  </a:spcAft>
                  <a:defRPr/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210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triệu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00" y="1295400"/>
                <a:ext cx="10210800" cy="4554708"/>
              </a:xfrm>
              <a:prstGeom prst="rect">
                <a:avLst/>
              </a:prstGeom>
              <a:blipFill>
                <a:blip r:embed="rId12"/>
                <a:stretch>
                  <a:fillRect l="-1134" r="-1134" b="-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519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303890" y="650786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6225035" y="1980268"/>
            <a:ext cx="12192000" cy="1164328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6068119" y="2842320"/>
            <a:ext cx="12191997" cy="1071765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737215" y="330200"/>
            <a:ext cx="2784546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3334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0969" y="5642604"/>
            <a:ext cx="702123" cy="7754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9827270" y="0"/>
            <a:ext cx="2439705" cy="6949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113436" y="5275660"/>
            <a:ext cx="1672164" cy="15093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5127" y="941273"/>
            <a:ext cx="9889823" cy="255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ty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: 3 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4.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ty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72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chia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667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54" y="3580929"/>
            <a:ext cx="3569068" cy="268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3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303890" y="650786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6377435" y="1980268"/>
            <a:ext cx="12192000" cy="1164328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6271319" y="2842320"/>
            <a:ext cx="12191997" cy="1071765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0969" y="5642604"/>
            <a:ext cx="702123" cy="7754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9827270" y="0"/>
            <a:ext cx="2439705" cy="6949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113436" y="5275660"/>
            <a:ext cx="1672164" cy="150932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486399" y="-122195"/>
            <a:ext cx="1270000" cy="1210652"/>
            <a:chOff x="1828800" y="2980146"/>
            <a:chExt cx="1905000" cy="1815978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46"/>
              <a:ext cx="1219200" cy="181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667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36493" y="1327276"/>
                <a:ext cx="11089477" cy="3786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(triệu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2667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72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667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667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2667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=72</m:t>
                      </m:r>
                    </m:oMath>
                  </m:oMathPara>
                </a14:m>
                <a:endPara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2:3:4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93" y="1327276"/>
                <a:ext cx="11089477" cy="3786421"/>
              </a:xfrm>
              <a:prstGeom prst="rect">
                <a:avLst/>
              </a:prstGeom>
              <a:blipFill>
                <a:blip r:embed="rId13"/>
                <a:stretch>
                  <a:fillRect l="-1045" r="-1045" b="-1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046576" y="4345182"/>
                <a:ext cx="6096000" cy="114601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576" y="4345182"/>
                <a:ext cx="6096000" cy="114601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631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303890" y="650786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6377435" y="1980268"/>
            <a:ext cx="12192000" cy="1164328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6271319" y="2842320"/>
            <a:ext cx="12191997" cy="1071765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0969" y="5642604"/>
            <a:ext cx="702123" cy="7754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9827270" y="0"/>
            <a:ext cx="2439705" cy="6949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113436" y="5275660"/>
            <a:ext cx="1672164" cy="150932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486399" y="-122195"/>
            <a:ext cx="1270000" cy="1210652"/>
            <a:chOff x="1828800" y="2980146"/>
            <a:chExt cx="1905000" cy="1815978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46"/>
              <a:ext cx="1219200" cy="181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667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926861" y="1377336"/>
                <a:ext cx="10420933" cy="37213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defRPr/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 defTabSz="60963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2+3+4</m:t>
                          </m:r>
                        </m:den>
                      </m:f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72</m:t>
                          </m:r>
                        </m:num>
                        <m:den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=8</m:t>
                      </m:r>
                    </m:oMath>
                  </m:oMathPara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defRPr/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=8.2=16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=8.3=24 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=8.4=32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 defTabSz="609630">
                  <a:lnSpc>
                    <a:spcPct val="150000"/>
                  </a:lnSpc>
                  <a:defRPr/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24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32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61" y="1377336"/>
                <a:ext cx="10420933" cy="3721340"/>
              </a:xfrm>
              <a:prstGeom prst="rect">
                <a:avLst/>
              </a:prstGeom>
              <a:blipFill>
                <a:blip r:embed="rId13"/>
                <a:stretch>
                  <a:fillRect l="-1111" r="-1053" b="-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03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6" y="-115211"/>
            <a:ext cx="14021110" cy="896025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914557" y="1651000"/>
            <a:ext cx="13665200" cy="2193573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601200" y="4970678"/>
            <a:ext cx="2454151" cy="1820534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9462" y="4851401"/>
            <a:ext cx="2399713" cy="1970764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2139123" y="1717600"/>
            <a:ext cx="1373357" cy="12192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4673600" y="2463800"/>
            <a:ext cx="325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4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087032" y="381000"/>
            <a:ext cx="1324925" cy="12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1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200" y="-1494529"/>
            <a:ext cx="12700000" cy="2586729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066800" y="6389701"/>
            <a:ext cx="14021110" cy="1397000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9349864-5408-4AC2-9B57-402B61D49B2C}"/>
              </a:ext>
            </a:extLst>
          </p:cNvPr>
          <p:cNvSpPr txBox="1"/>
          <p:nvPr/>
        </p:nvSpPr>
        <p:spPr>
          <a:xfrm>
            <a:off x="4673600" y="330200"/>
            <a:ext cx="3614273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3667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667" b="1" dirty="0">
                <a:latin typeface="Arial" panose="020B0604020202020204" pitchFamily="34" charset="0"/>
                <a:cs typeface="Arial" panose="020B0604020202020204" pitchFamily="34" charset="0"/>
              </a:rPr>
              <a:t>HỞI ĐỘNG</a:t>
            </a:r>
            <a:endParaRPr lang="en-US" sz="3667" dirty="0"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192CDB-7ABC-41B4-A423-77455C425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72400" y="4134091"/>
            <a:ext cx="2232861" cy="2074312"/>
          </a:xfrm>
          <a:prstGeom prst="rect">
            <a:avLst/>
          </a:prstGeom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77351" y="215709"/>
            <a:ext cx="892649" cy="8368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7351" y="1303408"/>
            <a:ext cx="11480800" cy="1939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tabLst>
                <a:tab pos="240042" algn="l"/>
                <a:tab pos="480084" algn="l"/>
              </a:tabLst>
            </a:pPr>
            <a:r>
              <a:rPr lang="vi-VN" sz="2667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Để xây dựng một số phòng học cho một ngôi trường ở bản vùng khó khăn, người ta cần số tiền là 450 triệu đồng. Ba nhà từ thiện đã đóng góp số tiền đó theo tỉ lệ 3:5:7. Hỏi mỗi nhà từ thiện đã đóng góp bao nhiêu tiền?</a:t>
            </a:r>
            <a:endParaRPr lang="en-US" sz="2667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387" y="3429432"/>
            <a:ext cx="4194013" cy="284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8800" y="-1685363"/>
            <a:ext cx="13199365" cy="2421963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3182052" y="-737029"/>
            <a:ext cx="5836653" cy="11425509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168400" y="6586394"/>
            <a:ext cx="14021110" cy="896025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438841" y="1554458"/>
            <a:ext cx="2748583" cy="768409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3200" y="5584152"/>
            <a:ext cx="892975" cy="9862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15533" y="127000"/>
            <a:ext cx="38615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6.7: (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3000" dirty="0"/>
          </a:p>
        </p:txBody>
      </p:sp>
      <p:sp>
        <p:nvSpPr>
          <p:cNvPr id="23" name="Oval Callout 22"/>
          <p:cNvSpPr/>
          <p:nvPr/>
        </p:nvSpPr>
        <p:spPr>
          <a:xfrm>
            <a:off x="8988301" y="4798042"/>
            <a:ext cx="3009254" cy="1570198"/>
          </a:xfrm>
          <a:prstGeom prst="wedgeEllipseCallout">
            <a:avLst>
              <a:gd name="adj1" fmla="val 50853"/>
              <a:gd name="adj2" fmla="val 39230"/>
            </a:avLst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266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580699" y="669987"/>
            <a:ext cx="6984604" cy="1210139"/>
            <a:chOff x="109158" y="1937992"/>
            <a:chExt cx="10476905" cy="1815209"/>
          </a:xfrm>
        </p:grpSpPr>
        <p:sp>
          <p:nvSpPr>
            <p:cNvPr id="5" name="Rectangle 4"/>
            <p:cNvSpPr/>
            <p:nvPr/>
          </p:nvSpPr>
          <p:spPr>
            <a:xfrm>
              <a:off x="109158" y="2318322"/>
              <a:ext cx="10476905" cy="10620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533"/>
                </a:spcAft>
              </a:pP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2667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2667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 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</a:t>
              </a:r>
              <a:r>
                <a:rPr lang="en-US" sz="2667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 + y = </a:t>
              </a:r>
              <a:r>
                <a: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40</a:t>
              </a:r>
              <a:endPara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/>
                <p:cNvSpPr/>
                <p:nvPr/>
              </p:nvSpPr>
              <p:spPr>
                <a:xfrm>
                  <a:off x="5341990" y="1937992"/>
                  <a:ext cx="1943128" cy="18152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533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6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26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1990" y="1937992"/>
                  <a:ext cx="1943128" cy="181520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5464999" y="1634781"/>
            <a:ext cx="1270000" cy="1210652"/>
            <a:chOff x="1828800" y="2980146"/>
            <a:chExt cx="1905000" cy="1815978"/>
          </a:xfrm>
        </p:grpSpPr>
        <p:pic>
          <p:nvPicPr>
            <p:cNvPr id="3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1"/>
            <p:cNvSpPr>
              <a:spLocks noChangeArrowheads="1"/>
            </p:cNvSpPr>
            <p:nvPr/>
          </p:nvSpPr>
          <p:spPr bwMode="auto">
            <a:xfrm>
              <a:off x="2195592" y="2980146"/>
              <a:ext cx="1219200" cy="181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667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595767" y="2917538"/>
            <a:ext cx="6096000" cy="7080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fr-FR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fr-FR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fr-FR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fr-FR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fr-FR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</a:t>
            </a:r>
            <a:endParaRPr lang="en-US" sz="2667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3064878" y="3534625"/>
                <a:ext cx="6096000" cy="130991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9+11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40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</m:oMath>
                  </m:oMathPara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4878" y="3534625"/>
                <a:ext cx="6096000" cy="13099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2612987" y="4800600"/>
                <a:ext cx="6096000" cy="142628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=9.2=18</m:t>
                    </m:r>
                    <m:r>
                      <a:rPr lang="en-US" sz="2667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  </m:t>
                    </m:r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=11.2=22</m:t>
                    </m:r>
                  </m:oMath>
                </a14:m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987" y="4800600"/>
                <a:ext cx="6096000" cy="1426288"/>
              </a:xfrm>
              <a:prstGeom prst="rect">
                <a:avLst/>
              </a:prstGeom>
              <a:blipFill>
                <a:blip r:embed="rId13"/>
                <a:stretch>
                  <a:fillRect l="-1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26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0" y="-533400"/>
            <a:ext cx="2235200" cy="76224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03">
            <a:off x="1550546" y="393219"/>
            <a:ext cx="939327" cy="91572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176000" y="228600"/>
            <a:ext cx="762000" cy="841567"/>
          </a:xfrm>
          <a:prstGeom prst="rect">
            <a:avLst/>
          </a:prstGeom>
        </p:spPr>
      </p:pic>
      <p:grpSp>
        <p:nvGrpSpPr>
          <p:cNvPr id="22" name="Group 2"/>
          <p:cNvGrpSpPr/>
          <p:nvPr/>
        </p:nvGrpSpPr>
        <p:grpSpPr>
          <a:xfrm>
            <a:off x="-152400" y="6449153"/>
            <a:ext cx="12721847" cy="2161447"/>
            <a:chOff x="0" y="0"/>
            <a:chExt cx="4816593" cy="1021917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29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398365" y="5643368"/>
            <a:ext cx="1007185" cy="95430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826000" y="213876"/>
            <a:ext cx="38615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6.8: (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3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5939145" y="1748970"/>
            <a:ext cx="1270000" cy="1210652"/>
            <a:chOff x="1828800" y="2980146"/>
            <a:chExt cx="1905000" cy="1815978"/>
          </a:xfrm>
        </p:grpSpPr>
        <p:pic>
          <p:nvPicPr>
            <p:cNvPr id="2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1"/>
            <p:cNvSpPr>
              <a:spLocks noChangeArrowheads="1"/>
            </p:cNvSpPr>
            <p:nvPr/>
          </p:nvSpPr>
          <p:spPr bwMode="auto">
            <a:xfrm>
              <a:off x="2195592" y="2980146"/>
              <a:ext cx="1219200" cy="181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667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66903" y="938899"/>
            <a:ext cx="6612708" cy="793294"/>
            <a:chOff x="4600355" y="1028700"/>
            <a:chExt cx="9919062" cy="1189940"/>
          </a:xfrm>
        </p:grpSpPr>
        <p:sp>
          <p:nvSpPr>
            <p:cNvPr id="5" name="Rectangle 4"/>
            <p:cNvSpPr/>
            <p:nvPr/>
          </p:nvSpPr>
          <p:spPr>
            <a:xfrm>
              <a:off x="4600355" y="1028700"/>
              <a:ext cx="9919062" cy="1062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533"/>
                </a:spcAft>
              </a:pP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2667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2667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 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</a:t>
              </a:r>
              <a:r>
                <a:rPr lang="en-US" sz="2667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x - y = 8</a:t>
              </a:r>
              <a:endParaRPr lang="en-US" sz="2667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/>
                <p:cNvSpPr/>
                <p:nvPr/>
              </p:nvSpPr>
              <p:spPr>
                <a:xfrm>
                  <a:off x="9703604" y="1028700"/>
                  <a:ext cx="2194544" cy="11899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6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den>
                        </m:f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26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3604" y="1028700"/>
                  <a:ext cx="2194544" cy="118994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3098800" y="3056458"/>
                <a:ext cx="7609079" cy="33495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:endPara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21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17−21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=−2</m:t>
                      </m:r>
                    </m:oMath>
                  </m:oMathPara>
                </a14:m>
                <a:endPara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=17.</m:t>
                    </m:r>
                    <m:d>
                      <m:d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=−34</m:t>
                    </m:r>
                    <m:r>
                      <a:rPr lang="en-US" sz="2667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     </m:t>
                    </m:r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=21.</m:t>
                    </m:r>
                    <m:d>
                      <m:d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=−42</m:t>
                    </m:r>
                  </m:oMath>
                </a14:m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800" y="3056458"/>
                <a:ext cx="7609079" cy="3349571"/>
              </a:xfrm>
              <a:prstGeom prst="rect">
                <a:avLst/>
              </a:prstGeom>
              <a:blipFill>
                <a:blip r:embed="rId13"/>
                <a:stretch>
                  <a:fillRect l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9810101" y="5412740"/>
            <a:ext cx="4141275" cy="141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888477" y="714229"/>
            <a:ext cx="722584" cy="709684"/>
            <a:chOff x="8625386" y="109182"/>
            <a:chExt cx="7225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 sz="1050" b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>
                <a:defRPr/>
              </a:pP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50:50</a:t>
              </a:r>
              <a:endParaRPr lang="vi-VN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168078" y="714229"/>
            <a:ext cx="709684" cy="709684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596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138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574801" y="1327119"/>
            <a:ext cx="9119311" cy="2000281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7085399" y="4232830"/>
            <a:ext cx="4313533" cy="8433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7089828" y="5614916"/>
            <a:ext cx="4312877" cy="8433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254978" y="5566658"/>
            <a:ext cx="4315009" cy="8433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257110" y="4262023"/>
            <a:ext cx="4312877" cy="8433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827876" y="304220"/>
            <a:ext cx="722584" cy="709684"/>
            <a:chOff x="8625386" y="109182"/>
            <a:chExt cx="7225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 sz="1050" b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>
                <a:defRPr/>
              </a:pP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50:50</a:t>
              </a:r>
              <a:endParaRPr lang="vi-VN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830732" y="321384"/>
            <a:ext cx="709684" cy="709684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775218" y="285038"/>
            <a:ext cx="894349" cy="894349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7016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>
                <a:defRPr/>
              </a:pPr>
              <a:r>
                <a:rPr lang="en-US" sz="2800" dirty="0">
                  <a:solidFill>
                    <a:srgbClr val="FFC000">
                      <a:lumMod val="40000"/>
                      <a:lumOff val="60000"/>
                    </a:srgbClr>
                  </a:solidFill>
                  <a:latin typeface="Calibri" panose="020F0502020204030204"/>
                </a:rPr>
                <a:t>Key</a:t>
              </a:r>
              <a:endParaRPr lang="vi-VN" sz="2800" dirty="0">
                <a:solidFill>
                  <a:srgbClr val="FFC000">
                    <a:lumMod val="40000"/>
                    <a:lumOff val="60000"/>
                  </a:srgb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852059" y="1588884"/>
            <a:ext cx="8487882" cy="1323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9" indent="-180349" algn="ctr" defTabSz="914446">
              <a:lnSpc>
                <a:spcPct val="150000"/>
              </a:lnSpc>
              <a:tabLst>
                <a:tab pos="180349" algn="l"/>
                <a:tab pos="288304" algn="l"/>
                <a:tab pos="468019" algn="l"/>
                <a:tab pos="540412" algn="l"/>
                <a:tab pos="648368" algn="l"/>
                <a:tab pos="1260538" algn="l"/>
                <a:tab pos="3780979" algn="l"/>
              </a:tabLst>
            </a:pPr>
            <a:r>
              <a:rPr lang="fr-FR" sz="2667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2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fr-FR" sz="2667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2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2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2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2667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0349" indent="-180349" algn="ctr" defTabSz="914446">
              <a:lnSpc>
                <a:spcPct val="150000"/>
              </a:lnSpc>
              <a:tabLst>
                <a:tab pos="180349" algn="l"/>
                <a:tab pos="288304" algn="l"/>
                <a:tab pos="468019" algn="l"/>
                <a:tab pos="540412" algn="l"/>
                <a:tab pos="648368" algn="l"/>
                <a:tab pos="1260538" algn="l"/>
                <a:tab pos="3780979" algn="l"/>
              </a:tabLst>
            </a:pPr>
            <a:r>
              <a:rPr lang="fr-FR" sz="2667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2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2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fr-FR" sz="2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2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2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266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7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endParaRPr lang="en-US" sz="2533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186857" y="4171197"/>
                <a:ext cx="2255682" cy="9463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857" y="4171197"/>
                <a:ext cx="2255682" cy="946349"/>
              </a:xfrm>
              <a:prstGeom prst="rect">
                <a:avLst/>
              </a:prstGeom>
              <a:blipFill>
                <a:blip r:embed="rId5"/>
                <a:stretch>
                  <a:fillRect l="-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8098334" y="4191000"/>
                <a:ext cx="2145074" cy="911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334" y="4191000"/>
                <a:ext cx="2145074" cy="911916"/>
              </a:xfrm>
              <a:prstGeom prst="rect">
                <a:avLst/>
              </a:prstGeom>
              <a:blipFill>
                <a:blip r:embed="rId6"/>
                <a:stretch>
                  <a:fillRect l="-5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104201" y="5562600"/>
                <a:ext cx="2274918" cy="911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201" y="5562600"/>
                <a:ext cx="2274918" cy="911916"/>
              </a:xfrm>
              <a:prstGeom prst="rect">
                <a:avLst/>
              </a:prstGeom>
              <a:blipFill>
                <a:blip r:embed="rId7"/>
                <a:stretch>
                  <a:fillRect l="-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065227" y="5562229"/>
                <a:ext cx="2274918" cy="911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5227" y="5562229"/>
                <a:ext cx="2274918" cy="911916"/>
              </a:xfrm>
              <a:prstGeom prst="rect">
                <a:avLst/>
              </a:prstGeom>
              <a:blipFill>
                <a:blip r:embed="rId8"/>
                <a:stretch>
                  <a:fillRect l="-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0842577" y="315030"/>
            <a:ext cx="709684" cy="709684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04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138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574801" y="1193800"/>
            <a:ext cx="9119311" cy="2000281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996103" y="3784600"/>
            <a:ext cx="4312877" cy="110963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996103" y="5269814"/>
            <a:ext cx="4312877" cy="10973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7089828" y="3825476"/>
            <a:ext cx="4312877" cy="10973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7127056" y="5209857"/>
            <a:ext cx="4312877" cy="110963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827876" y="304220"/>
            <a:ext cx="722584" cy="709684"/>
            <a:chOff x="8625386" y="109182"/>
            <a:chExt cx="7225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 sz="1050" b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>
                <a:defRPr/>
              </a:pP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50:50</a:t>
              </a:r>
              <a:endParaRPr lang="vi-VN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830732" y="321384"/>
            <a:ext cx="709684" cy="709684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775218" y="285038"/>
            <a:ext cx="894349" cy="894349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7016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>
                <a:defRPr/>
              </a:pPr>
              <a:r>
                <a:rPr lang="en-US" sz="2800" dirty="0">
                  <a:solidFill>
                    <a:srgbClr val="FFC000">
                      <a:lumMod val="40000"/>
                      <a:lumOff val="60000"/>
                    </a:srgbClr>
                  </a:solidFill>
                  <a:latin typeface="Calibri" panose="020F0502020204030204"/>
                </a:rPr>
                <a:t>Key</a:t>
              </a:r>
              <a:endParaRPr lang="vi-VN" sz="2800" dirty="0">
                <a:solidFill>
                  <a:srgbClr val="FFC000">
                    <a:lumMod val="40000"/>
                    <a:lumOff val="60000"/>
                  </a:srgbClr>
                </a:solidFill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737532" y="1447800"/>
                <a:ext cx="8780879" cy="1607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𝒂</m:t>
                        </m:r>
                      </m:num>
                      <m:den>
                        <m: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𝒃</m:t>
                        </m:r>
                      </m:den>
                    </m:f>
                    <m:r>
                      <a:rPr lang="en-US" sz="2667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𝒆</m:t>
                        </m:r>
                      </m:num>
                      <m:den>
                        <m: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𝒇</m:t>
                        </m:r>
                      </m:den>
                    </m:f>
                    <m:r>
                      <a:rPr lang="en-US" sz="2667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𝒄</m:t>
                        </m:r>
                      </m:num>
                      <m:den>
                        <m: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𝒅</m:t>
                        </m:r>
                      </m:den>
                    </m:f>
                  </m:oMath>
                </a14:m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532" y="1447800"/>
                <a:ext cx="8780879" cy="1607491"/>
              </a:xfrm>
              <a:prstGeom prst="rect">
                <a:avLst/>
              </a:prstGeom>
              <a:blipFill>
                <a:blip r:embed="rId5"/>
                <a:stretch>
                  <a:fillRect l="-1319" r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992789" y="3784600"/>
                <a:ext cx="2198807" cy="9658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</m:den>
                    </m:f>
                  </m:oMath>
                </a14:m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789" y="3784600"/>
                <a:ext cx="2198807" cy="965842"/>
              </a:xfrm>
              <a:prstGeom prst="rect">
                <a:avLst/>
              </a:prstGeom>
              <a:blipFill>
                <a:blip r:embed="rId6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8301780" y="3884837"/>
                <a:ext cx="1963166" cy="9463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1780" y="3884837"/>
                <a:ext cx="1963166" cy="946349"/>
              </a:xfrm>
              <a:prstGeom prst="rect">
                <a:avLst/>
              </a:prstGeom>
              <a:blipFill>
                <a:blip r:embed="rId7"/>
                <a:stretch>
                  <a:fillRect l="-5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956749" y="5276811"/>
                <a:ext cx="1984005" cy="9463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749" y="5276811"/>
                <a:ext cx="1984005" cy="946349"/>
              </a:xfrm>
              <a:prstGeom prst="rect">
                <a:avLst/>
              </a:prstGeom>
              <a:blipFill>
                <a:blip r:embed="rId8"/>
                <a:stretch>
                  <a:fillRect l="-5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273849" y="5257801"/>
                <a:ext cx="1966372" cy="9463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</m:den>
                    </m:f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2667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849" y="5257801"/>
                <a:ext cx="1966372" cy="946349"/>
              </a:xfrm>
              <a:prstGeom prst="rect">
                <a:avLst/>
              </a:prstGeom>
              <a:blipFill>
                <a:blip r:embed="rId9"/>
                <a:stretch>
                  <a:fillRect l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0842577" y="315030"/>
            <a:ext cx="709684" cy="709684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495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138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574801" y="1193800"/>
            <a:ext cx="9119311" cy="2000281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996103" y="3784600"/>
            <a:ext cx="4312877" cy="110963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7089828" y="5278023"/>
            <a:ext cx="4312877" cy="10973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7089828" y="3825476"/>
            <a:ext cx="4312877" cy="10973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996103" y="5213887"/>
            <a:ext cx="4312877" cy="110963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827876" y="304220"/>
            <a:ext cx="722584" cy="709684"/>
            <a:chOff x="8625386" y="109182"/>
            <a:chExt cx="7225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 sz="1050" b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>
                <a:defRPr/>
              </a:pP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50:50</a:t>
              </a:r>
              <a:endParaRPr lang="vi-VN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830732" y="321384"/>
            <a:ext cx="709684" cy="709684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775218" y="285038"/>
            <a:ext cx="894349" cy="894349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7016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>
                <a:defRPr/>
              </a:pPr>
              <a:r>
                <a:rPr lang="en-US" sz="2800" dirty="0">
                  <a:solidFill>
                    <a:srgbClr val="FFC000">
                      <a:lumMod val="40000"/>
                      <a:lumOff val="60000"/>
                    </a:srgbClr>
                  </a:solidFill>
                  <a:latin typeface="Calibri" panose="020F0502020204030204"/>
                </a:rPr>
                <a:t>Key</a:t>
              </a:r>
              <a:endParaRPr lang="vi-VN" sz="2800" dirty="0">
                <a:solidFill>
                  <a:srgbClr val="FFC000">
                    <a:lumMod val="40000"/>
                    <a:lumOff val="60000"/>
                  </a:srgbClr>
                </a:solidFill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129318" y="1682893"/>
                <a:ext cx="7675082" cy="912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num>
                      <m:den>
                        <m: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  <m:r>
                      <a:rPr lang="en-US" sz="2667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num>
                      <m:den>
                        <m: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𝐱</m:t>
                    </m:r>
                    <m:r>
                      <a:rPr lang="en-US" sz="2667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6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𝐲</m:t>
                    </m:r>
                    <m:r>
                      <a:rPr lang="en-US" sz="2667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6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𝟑𝟐</m:t>
                    </m:r>
                  </m:oMath>
                </a14:m>
                <a:endPara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9318" y="1682893"/>
                <a:ext cx="7675082" cy="912942"/>
              </a:xfrm>
              <a:prstGeom prst="rect">
                <a:avLst/>
              </a:prstGeom>
              <a:blipFill>
                <a:blip r:embed="rId5"/>
                <a:stretch>
                  <a:fillRect l="-1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494623" y="3996338"/>
                <a:ext cx="3242362" cy="708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20;</m:t>
                    </m:r>
                    <m:r>
                      <m:rPr>
                        <m:sty m:val="p"/>
                      </m:rP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</m:oMath>
                </a14:m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623" y="3996338"/>
                <a:ext cx="3242362" cy="708014"/>
              </a:xfrm>
              <a:prstGeom prst="rect">
                <a:avLst/>
              </a:prstGeom>
              <a:blipFill>
                <a:blip r:embed="rId6"/>
                <a:stretch>
                  <a:fillRect l="-3571" b="-1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793577" y="3987800"/>
                <a:ext cx="3038909" cy="708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fr-FR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−12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667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577" y="3987800"/>
                <a:ext cx="3038909" cy="708014"/>
              </a:xfrm>
              <a:prstGeom prst="rect">
                <a:avLst/>
              </a:prstGeom>
              <a:blipFill>
                <a:blip r:embed="rId7"/>
                <a:stretch>
                  <a:fillRect l="-3808"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41379" y="5410200"/>
                <a:ext cx="3261599" cy="708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fr-FR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</a:t>
                </a:r>
                <a:r>
                  <a:rPr lang="fr-FR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12;</m:t>
                    </m:r>
                    <m:r>
                      <m:rPr>
                        <m:sty m:val="p"/>
                      </m:rP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379" y="5410200"/>
                <a:ext cx="3261599" cy="708014"/>
              </a:xfrm>
              <a:prstGeom prst="rect">
                <a:avLst/>
              </a:prstGeom>
              <a:blipFill>
                <a:blip r:embed="rId8"/>
                <a:stretch>
                  <a:fillRect l="-3551" b="-1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7793556" y="5469538"/>
                <a:ext cx="3006721" cy="708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=12;</m:t>
                    </m:r>
                    <m:r>
                      <m:rPr>
                        <m:sty m:val="p"/>
                      </m:rP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556" y="5469538"/>
                <a:ext cx="3006721" cy="708014"/>
              </a:xfrm>
              <a:prstGeom prst="rect">
                <a:avLst/>
              </a:prstGeom>
              <a:blipFill>
                <a:blip r:embed="rId9"/>
                <a:stretch>
                  <a:fillRect l="-3846"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0842577" y="315030"/>
            <a:ext cx="709684" cy="709684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696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138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574801" y="1327119"/>
            <a:ext cx="9119311" cy="2000281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7085399" y="4232830"/>
            <a:ext cx="4313533" cy="8433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7089828" y="5614916"/>
            <a:ext cx="4312877" cy="8433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254978" y="5566658"/>
            <a:ext cx="4315009" cy="8433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257110" y="4262023"/>
            <a:ext cx="4312877" cy="8433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827876" y="304220"/>
            <a:ext cx="722584" cy="709684"/>
            <a:chOff x="8625386" y="109182"/>
            <a:chExt cx="7225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 sz="1050" b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>
                <a:defRPr/>
              </a:pP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50:50</a:t>
              </a:r>
              <a:endParaRPr lang="vi-VN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830732" y="321384"/>
            <a:ext cx="709684" cy="709684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775218" y="285038"/>
            <a:ext cx="894349" cy="894349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7016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>
                <a:defRPr/>
              </a:pPr>
              <a:r>
                <a:rPr lang="en-US" sz="2800" dirty="0">
                  <a:solidFill>
                    <a:srgbClr val="FFC000">
                      <a:lumMod val="40000"/>
                      <a:lumOff val="60000"/>
                    </a:srgbClr>
                  </a:solidFill>
                  <a:latin typeface="Calibri" panose="020F0502020204030204"/>
                </a:rPr>
                <a:t>Key</a:t>
              </a:r>
              <a:endParaRPr lang="vi-VN" sz="2800" dirty="0">
                <a:solidFill>
                  <a:srgbClr val="FFC000">
                    <a:lumMod val="40000"/>
                    <a:lumOff val="60000"/>
                  </a:srgbClr>
                </a:solidFill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852059" y="1498600"/>
                <a:ext cx="8487882" cy="17250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num>
                      <m:den>
                        <m: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den>
                    </m:f>
                    <m:r>
                      <a:rPr lang="en-US" sz="2667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26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𝐱</m:t>
                    </m:r>
                    <m:r>
                      <a:rPr lang="en-US" sz="2667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6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𝐲</m:t>
                    </m:r>
                    <m:r>
                      <a:rPr lang="en-US" sz="2667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𝟔𝟎</m:t>
                    </m:r>
                  </m:oMath>
                </a14:m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2667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059" y="1498600"/>
                <a:ext cx="8487882" cy="1725088"/>
              </a:xfrm>
              <a:prstGeom prst="rect">
                <a:avLst/>
              </a:prstGeom>
              <a:blipFill>
                <a:blip r:embed="rId5"/>
                <a:stretch>
                  <a:fillRect b="-3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948395" y="4292600"/>
                <a:ext cx="2732608" cy="708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</m:t>
                    </m:r>
                  </m:oMath>
                </a14:m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395" y="4292600"/>
                <a:ext cx="2732608" cy="708014"/>
              </a:xfrm>
              <a:prstGeom prst="rect">
                <a:avLst/>
              </a:prstGeom>
              <a:blipFill>
                <a:blip r:embed="rId6"/>
                <a:stretch>
                  <a:fillRect l="-4241"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766897" y="4283128"/>
                <a:ext cx="2807948" cy="708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fr-FR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=33; </m:t>
                    </m:r>
                    <m:r>
                      <m:rPr>
                        <m:sty m:val="p"/>
                      </m:rP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</m:t>
                    </m:r>
                  </m:oMath>
                </a14:m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897" y="4283128"/>
                <a:ext cx="2807948" cy="708014"/>
              </a:xfrm>
              <a:prstGeom prst="rect">
                <a:avLst/>
              </a:prstGeom>
              <a:blipFill>
                <a:blip r:embed="rId7"/>
                <a:stretch>
                  <a:fillRect l="-4121" b="-1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865738" y="5624592"/>
                <a:ext cx="2751844" cy="708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fr-FR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</a:t>
                </a:r>
                <a:r>
                  <a:rPr lang="fr-FR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=44</m:t>
                    </m:r>
                  </m:oMath>
                </a14:m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5738" y="5624592"/>
                <a:ext cx="2751844" cy="708014"/>
              </a:xfrm>
              <a:prstGeom prst="rect">
                <a:avLst/>
              </a:prstGeom>
              <a:blipFill>
                <a:blip r:embed="rId8"/>
                <a:stretch>
                  <a:fillRect l="-4213" b="-1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7826764" y="5665549"/>
                <a:ext cx="2751844" cy="708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26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</m:t>
                    </m:r>
                  </m:oMath>
                </a14:m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6764" y="5665549"/>
                <a:ext cx="2751844" cy="708014"/>
              </a:xfrm>
              <a:prstGeom prst="rect">
                <a:avLst/>
              </a:prstGeom>
              <a:blipFill>
                <a:blip r:embed="rId9"/>
                <a:stretch>
                  <a:fillRect l="-4213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0842577" y="315030"/>
            <a:ext cx="709684" cy="709684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568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6" y="-115211"/>
            <a:ext cx="14021110" cy="896025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914557" y="1651000"/>
            <a:ext cx="13665200" cy="2193573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601200" y="4970678"/>
            <a:ext cx="2454151" cy="1820534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9462" y="4851401"/>
            <a:ext cx="2399713" cy="1970764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2139123" y="1717600"/>
            <a:ext cx="1373357" cy="12192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4673600" y="2444358"/>
            <a:ext cx="325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vi-VN" sz="4000" b="1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087032" y="381000"/>
            <a:ext cx="1324925" cy="12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38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7200" y="-583149"/>
            <a:ext cx="12954000" cy="1418329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60000" y="22726"/>
            <a:ext cx="965200" cy="780605"/>
          </a:xfrm>
          <a:prstGeom prst="rect">
            <a:avLst/>
          </a:prstGeom>
        </p:spPr>
      </p:pic>
      <p:grpSp>
        <p:nvGrpSpPr>
          <p:cNvPr id="35" name="Group 14"/>
          <p:cNvGrpSpPr/>
          <p:nvPr/>
        </p:nvGrpSpPr>
        <p:grpSpPr>
          <a:xfrm>
            <a:off x="-945226" y="6554747"/>
            <a:ext cx="14021110" cy="896025"/>
            <a:chOff x="0" y="0"/>
            <a:chExt cx="28042220" cy="1792049"/>
          </a:xfrm>
        </p:grpSpPr>
        <p:pic>
          <p:nvPicPr>
            <p:cNvPr id="3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3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38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17717" y="5905055"/>
            <a:ext cx="1016475" cy="95294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580915" y="3882343"/>
            <a:ext cx="848939" cy="93758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65600" y="177800"/>
            <a:ext cx="38615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6.9: (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3000" dirty="0"/>
          </a:p>
        </p:txBody>
      </p:sp>
      <p:sp>
        <p:nvSpPr>
          <p:cNvPr id="5" name="Rectangle 4"/>
          <p:cNvSpPr/>
          <p:nvPr/>
        </p:nvSpPr>
        <p:spPr>
          <a:xfrm>
            <a:off x="526069" y="889000"/>
            <a:ext cx="11056331" cy="1939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0,95.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667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419234" y="2491916"/>
            <a:ext cx="1270000" cy="1210652"/>
            <a:chOff x="1828800" y="2980146"/>
            <a:chExt cx="1905000" cy="1815978"/>
          </a:xfrm>
        </p:grpSpPr>
        <p:pic>
          <p:nvPicPr>
            <p:cNvPr id="1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"/>
            <p:cNvSpPr>
              <a:spLocks noChangeArrowheads="1"/>
            </p:cNvSpPr>
            <p:nvPr/>
          </p:nvSpPr>
          <p:spPr bwMode="auto">
            <a:xfrm>
              <a:off x="2195592" y="2980146"/>
              <a:ext cx="1219200" cy="181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667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627672" y="3769391"/>
            <a:ext cx="10413997" cy="1374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x, y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667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</a:t>
            </a:r>
            <a:endParaRPr lang="en-US" sz="2667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4754629" y="5232746"/>
                <a:ext cx="3476144" cy="9330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629" y="5232746"/>
                <a:ext cx="3476144" cy="93307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3258599" y="4938926"/>
                <a:ext cx="1558632" cy="13025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=0,95</m:t>
                      </m:r>
                    </m:oMath>
                  </m:oMathPara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599" y="4938926"/>
                <a:ext cx="1558632" cy="130253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80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508000" y="5360463"/>
            <a:ext cx="13086081" cy="8634937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04800" y="0"/>
            <a:ext cx="2439705" cy="69490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9921807" y="5760177"/>
            <a:ext cx="3537087" cy="1209040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430000" y="143329"/>
            <a:ext cx="593782" cy="5689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11200" y="889000"/>
                <a:ext cx="12130978" cy="1583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667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fr-FR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19</m:t>
                        </m:r>
                      </m:den>
                    </m:f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fr-FR" sz="26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fr-FR" sz="2667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2667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0" y="889000"/>
                <a:ext cx="12130978" cy="1583190"/>
              </a:xfrm>
              <a:prstGeom prst="rect">
                <a:avLst/>
              </a:prstGeom>
              <a:blipFill>
                <a:blip r:embed="rId14"/>
                <a:stretch>
                  <a:fillRect l="-955" b="-4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718457" y="3527263"/>
                <a:ext cx="10183887" cy="26576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 </a:t>
                </a: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400"/>
                  </a:spcAft>
                </a:pPr>
                <a14:m>
                  <m:oMath xmlns:m="http://schemas.openxmlformats.org/officeDocument/2006/math"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=10.19=190</m:t>
                    </m:r>
                    <m:r>
                      <a:rPr lang="en-US" sz="2667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=10.20=200</m:t>
                    </m:r>
                  </m:oMath>
                </a14:m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190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200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7" y="3527263"/>
                <a:ext cx="10183887" cy="2657651"/>
              </a:xfrm>
              <a:prstGeom prst="rect">
                <a:avLst/>
              </a:prstGeom>
              <a:blipFill>
                <a:blip r:embed="rId15"/>
                <a:stretch>
                  <a:fillRect l="-1138" r="-1138" b="-2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3788595" y="2308741"/>
                <a:ext cx="5976188" cy="12995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20−19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den>
                      </m:f>
                      <m:r>
                        <a:rPr lang="fr-FR" sz="26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=10</m:t>
                      </m:r>
                    </m:oMath>
                  </m:oMathPara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595" y="2308741"/>
                <a:ext cx="5976188" cy="129952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729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 dir="in"/>
      </p:transition>
    </mc:Choice>
    <mc:Fallback xmlns="">
      <p:transition spd="med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1757" y="931678"/>
            <a:ext cx="10566400" cy="48290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26386" y="697393"/>
            <a:ext cx="2282298" cy="229481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467601" y="6172200"/>
            <a:ext cx="5720251" cy="310973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464800" y="5054600"/>
            <a:ext cx="1581351" cy="11730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965200" y="5040011"/>
            <a:ext cx="3184010" cy="458430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783D361-05EA-4046-B4A7-3B2D0FA4C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335260" y="697392"/>
            <a:ext cx="1732278" cy="21506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50332" y="3181591"/>
            <a:ext cx="7112000" cy="2247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4667" b="1" kern="0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21: TÍNH CHẤT CỦA DÃY TỈ SỐ BẰNG NHAU</a:t>
            </a:r>
            <a:endParaRPr lang="en-US" sz="4667" b="1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2800" y="1077824"/>
            <a:ext cx="10592249" cy="2093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nn-NO" sz="4334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</a:t>
            </a:r>
            <a:r>
              <a:rPr lang="nn-NO" sz="4334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VI: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4334" b="1" kern="0" dirty="0">
                <a:solidFill>
                  <a:schemeClr val="bg1"/>
                </a:solidFill>
                <a:cs typeface="Arial" panose="020B0604020202020204" pitchFamily="34" charset="0"/>
              </a:rPr>
              <a:t>TỈ LỆ THỨC VÀ ĐẠI LƯỢNG TỈ LỆ</a:t>
            </a:r>
            <a:endParaRPr lang="en-US" sz="4334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7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0" y="-533400"/>
            <a:ext cx="2235200" cy="76224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8746" y="5613400"/>
            <a:ext cx="988937" cy="1092200"/>
          </a:xfrm>
          <a:prstGeom prst="rect">
            <a:avLst/>
          </a:prstGeom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8028" y="64562"/>
            <a:ext cx="1110372" cy="8980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65600" y="177800"/>
            <a:ext cx="40747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6.10: (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3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7975600" y="2463768"/>
            <a:ext cx="1270000" cy="1210652"/>
            <a:chOff x="1828800" y="2980146"/>
            <a:chExt cx="1905000" cy="1815978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46"/>
              <a:ext cx="1219200" cy="181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667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371600" y="708277"/>
            <a:ext cx="10718800" cy="1939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7A, 7B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7C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120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đồi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trọc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7A, 7B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7C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7; 8; 9.</a:t>
            </a:r>
            <a:endParaRPr lang="en-US" sz="2667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47" y="3277800"/>
            <a:ext cx="3640609" cy="30015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562600" y="3816458"/>
                <a:ext cx="6096000" cy="286623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y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z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7A, 7B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7C.</a:t>
                </a: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num>
                      <m:den>
                        <m:r>
                          <a:rPr lang="en-US" sz="2667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à </m:t>
                    </m:r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2667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=120</m:t>
                    </m:r>
                  </m:oMath>
                </a14:m>
                <a:endPara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3816458"/>
                <a:ext cx="6096000" cy="2866234"/>
              </a:xfrm>
              <a:prstGeom prst="rect">
                <a:avLst/>
              </a:prstGeom>
              <a:blipFill>
                <a:blip r:embed="rId13"/>
                <a:stretch>
                  <a:fillRect l="-1900" r="-1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03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0" y="-533400"/>
            <a:ext cx="2235200" cy="76224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8028" y="64562"/>
            <a:ext cx="1110372" cy="898013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037132" y="5609218"/>
            <a:ext cx="785737" cy="867782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992788" y="6444576"/>
            <a:ext cx="14021110" cy="896025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68589" y="377982"/>
                <a:ext cx="10025743" cy="58761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7+8+9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120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=5</m:t>
                      </m:r>
                    </m:oMath>
                  </m:oMathPara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400"/>
                  </a:spcAft>
                </a:pPr>
                <a14:m>
                  <m:oMath xmlns:m="http://schemas.openxmlformats.org/officeDocument/2006/math"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=7.5=35</m:t>
                    </m:r>
                  </m:oMath>
                </a14:m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400"/>
                  </a:spcAft>
                </a:pPr>
                <a14:m>
                  <m:oMath xmlns:m="http://schemas.openxmlformats.org/officeDocument/2006/math"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=8.5=40</m:t>
                    </m:r>
                  </m:oMath>
                </a14:m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400"/>
                  </a:spcAft>
                </a:pPr>
                <a14:m>
                  <m:oMath xmlns:m="http://schemas.openxmlformats.org/officeDocument/2006/math"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fr-FR" sz="26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=9.5=45</m:t>
                    </m:r>
                  </m:oMath>
                </a14:m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fr-FR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7A, 7B, 7C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35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40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45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589" y="377982"/>
                <a:ext cx="10025743" cy="5876160"/>
              </a:xfrm>
              <a:prstGeom prst="rect">
                <a:avLst/>
              </a:prstGeom>
              <a:blipFill>
                <a:blip r:embed="rId13"/>
                <a:stretch>
                  <a:fillRect l="-1155" r="-1155" b="-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4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08247">
            <a:off x="10384998" y="4940932"/>
            <a:ext cx="2483694" cy="3458308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58663">
            <a:off x="-368196" y="5392603"/>
            <a:ext cx="3113902" cy="2309949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804270">
            <a:off x="-783041" y="-548107"/>
            <a:ext cx="2209523" cy="27432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927237">
            <a:off x="10144860" y="-1389468"/>
            <a:ext cx="3007477" cy="30239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63626" y="1210887"/>
            <a:ext cx="6856805" cy="1066800"/>
            <a:chOff x="3995439" y="1562099"/>
            <a:chExt cx="10285208" cy="16002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5D2AD20-CC37-4EA0-96B1-C2E7D7BEBD79}"/>
                </a:ext>
              </a:extLst>
            </p:cNvPr>
            <p:cNvSpPr/>
            <p:nvPr/>
          </p:nvSpPr>
          <p:spPr>
            <a:xfrm>
              <a:off x="3995439" y="1562099"/>
              <a:ext cx="10285208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BA879D1-2CAF-427A-810E-13C8AED4DBF1}"/>
                </a:ext>
              </a:extLst>
            </p:cNvPr>
            <p:cNvSpPr txBox="1"/>
            <p:nvPr/>
          </p:nvSpPr>
          <p:spPr>
            <a:xfrm>
              <a:off x="5125452" y="1917469"/>
              <a:ext cx="7828548" cy="9849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67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36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7200" y="2908544"/>
            <a:ext cx="3499496" cy="2247656"/>
            <a:chOff x="510303" y="4060178"/>
            <a:chExt cx="5249244" cy="337148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14678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510303" y="4730671"/>
              <a:ext cx="5006103" cy="19855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233" algn="ctr">
                <a:lnSpc>
                  <a:spcPct val="150000"/>
                </a:lnSpc>
                <a:tabLst>
                  <a:tab pos="60116" algn="l"/>
                  <a:tab pos="120233" algn="l"/>
                  <a:tab pos="180349" algn="l"/>
                </a:tabLst>
              </a:pPr>
              <a:r>
                <a:rPr lang="en-US" sz="2667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121827" y="2908544"/>
            <a:ext cx="3612973" cy="2247656"/>
            <a:chOff x="458641" y="4060178"/>
            <a:chExt cx="5419460" cy="3371484"/>
          </a:xfrm>
        </p:grpSpPr>
        <p:sp>
          <p:nvSpPr>
            <p:cNvPr id="19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57032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458641" y="4688462"/>
              <a:ext cx="5419460" cy="19855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233" algn="ctr">
                <a:lnSpc>
                  <a:spcPct val="150000"/>
                </a:lnSpc>
                <a:tabLst>
                  <a:tab pos="60116" algn="l"/>
                  <a:tab pos="120233" algn="l"/>
                  <a:tab pos="180349" algn="l"/>
                </a:tabLst>
              </a:pPr>
              <a:r>
                <a:rPr lang="vi-VN" sz="2667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</a:t>
              </a:r>
              <a:r>
                <a:rPr lang="vi-VN" sz="2667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2667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“Luyện </a:t>
              </a:r>
              <a:r>
                <a:rPr lang="vi-VN" sz="2667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tập chung</a:t>
              </a:r>
              <a:r>
                <a:rPr lang="vi-VN" sz="2667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”</a:t>
              </a:r>
              <a:endParaRPr lang="en-US" sz="2667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393288" y="2908544"/>
            <a:ext cx="3429913" cy="2247656"/>
            <a:chOff x="6477000" y="4201444"/>
            <a:chExt cx="5144869" cy="3371484"/>
          </a:xfrm>
        </p:grpSpPr>
        <p:sp>
          <p:nvSpPr>
            <p:cNvPr id="16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477000" y="4201444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6613738" y="4829728"/>
              <a:ext cx="4627131" cy="19855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233" algn="ctr">
                <a:lnSpc>
                  <a:spcPct val="150000"/>
                </a:lnSpc>
                <a:tabLst>
                  <a:tab pos="60116" algn="l"/>
                  <a:tab pos="120233" algn="l"/>
                  <a:tab pos="180349" algn="l"/>
                </a:tabLst>
              </a:pPr>
              <a:r>
                <a:rPr lang="en-US" sz="2667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983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dir="in"/>
      </p:transition>
    </mc:Choice>
    <mc:Fallback xmlns="">
      <p:transition spd="med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6028" y="413272"/>
            <a:ext cx="9559945" cy="60314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64959" y="4467632"/>
            <a:ext cx="1716719" cy="23903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145033" y="4931181"/>
            <a:ext cx="2597427" cy="19268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958378" y="4968625"/>
            <a:ext cx="3620753" cy="1889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969708" y="-274394"/>
            <a:ext cx="2285735" cy="2298271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318733" y="1803400"/>
            <a:ext cx="11554535" cy="2154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4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4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THEO DÕI BÀI HỌC</a:t>
            </a:r>
            <a:r>
              <a:rPr lang="vi-VN" sz="4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4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3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-1443729"/>
            <a:ext cx="12975848" cy="2586729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168400" y="6195704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6" name="Picture 9">
            <a:extLst>
              <a:ext uri="{FF2B5EF4-FFF2-40B4-BE49-F238E27FC236}">
                <a16:creationId xmlns:a16="http://schemas.microsoft.com/office/drawing/2014/main" id="{406F9B5C-BB82-43F0-BCAE-02449BDAE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24303" y="4837893"/>
            <a:ext cx="583759" cy="133430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874833" y="1748357"/>
            <a:ext cx="1258596" cy="1067733"/>
            <a:chOff x="3352800" y="3102142"/>
            <a:chExt cx="1412687" cy="1285465"/>
          </a:xfrm>
          <a:solidFill>
            <a:schemeClr val="accent3">
              <a:lumMod val="75000"/>
            </a:schemeClr>
          </a:solidFill>
        </p:grpSpPr>
        <p:grpSp>
          <p:nvGrpSpPr>
            <p:cNvPr id="21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  <a:grpFill/>
          </p:grpSpPr>
          <p:sp>
            <p:nvSpPr>
              <p:cNvPr id="24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2" name="TextBox 15"/>
            <p:cNvSpPr txBox="1"/>
            <p:nvPr/>
          </p:nvSpPr>
          <p:spPr>
            <a:xfrm>
              <a:off x="3534358" y="3592540"/>
              <a:ext cx="1043392" cy="447734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12"/>
                </a:lnSpc>
              </a:pPr>
              <a:r>
                <a:rPr lang="en-US" sz="3667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25" name="TextBox 8"/>
          <p:cNvSpPr txBox="1"/>
          <p:nvPr/>
        </p:nvSpPr>
        <p:spPr>
          <a:xfrm>
            <a:off x="3860800" y="65506"/>
            <a:ext cx="5434380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28"/>
              </a:lnSpc>
              <a:spcBef>
                <a:spcPct val="0"/>
              </a:spcBef>
            </a:pPr>
            <a:r>
              <a:rPr lang="en-US" sz="3667" b="1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04291" y="1849957"/>
            <a:ext cx="7002121" cy="86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vi-VN" sz="3334" b="1" dirty="0">
                <a:ea typeface="Calibri" panose="020F0502020204030204" pitchFamily="34" charset="0"/>
                <a:cs typeface="Arial" panose="020B0604020202020204" pitchFamily="34" charset="0"/>
              </a:rPr>
              <a:t>Tính chất của dãy tỉ số bằng nhau</a:t>
            </a:r>
            <a:endParaRPr lang="en-US" sz="3334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872012" y="3421523"/>
            <a:ext cx="1264238" cy="1102608"/>
            <a:chOff x="3352800" y="3102142"/>
            <a:chExt cx="1412687" cy="1285465"/>
          </a:xfrm>
          <a:solidFill>
            <a:schemeClr val="accent3">
              <a:lumMod val="75000"/>
            </a:schemeClr>
          </a:solidFill>
        </p:grpSpPr>
        <p:grpSp>
          <p:nvGrpSpPr>
            <p:cNvPr id="29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  <a:grpFill/>
          </p:grpSpPr>
          <p:sp>
            <p:nvSpPr>
              <p:cNvPr id="31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0" name="TextBox 15"/>
            <p:cNvSpPr txBox="1"/>
            <p:nvPr/>
          </p:nvSpPr>
          <p:spPr>
            <a:xfrm>
              <a:off x="3534358" y="3578553"/>
              <a:ext cx="1043391" cy="43357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12"/>
                </a:lnSpc>
              </a:pPr>
              <a:r>
                <a:rPr lang="en-US" sz="3667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3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3404291" y="3429000"/>
            <a:ext cx="6887899" cy="163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vi-VN" sz="3334" b="1" dirty="0">
                <a:ea typeface="Calibri" panose="020F0502020204030204" pitchFamily="34" charset="0"/>
                <a:cs typeface="Arial" panose="020B0604020202020204" pitchFamily="34" charset="0"/>
              </a:rPr>
              <a:t>Mở rộng tính chất cho dãy tỉ số bằng nhau</a:t>
            </a:r>
            <a:endParaRPr lang="en-US" sz="3334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000" y="5206372"/>
            <a:ext cx="3473419" cy="989333"/>
          </a:xfrm>
          <a:prstGeom prst="rect">
            <a:avLst/>
          </a:prstGeom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61738" y="458541"/>
            <a:ext cx="892649" cy="83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6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6" y="-115211"/>
            <a:ext cx="14021110" cy="896025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914557" y="1651000"/>
            <a:ext cx="13665200" cy="2193573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601200" y="4970678"/>
            <a:ext cx="2454151" cy="1820534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9462" y="4851401"/>
            <a:ext cx="2399713" cy="197076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09443" y="1467354"/>
            <a:ext cx="1373357" cy="12192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9" y="3584246"/>
              <a:ext cx="1043391" cy="39211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12"/>
                </a:lnSpc>
              </a:pP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133600" y="2426903"/>
            <a:ext cx="85537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vi-VN" sz="4000" b="1" dirty="0">
                <a:ea typeface="Calibri" panose="020F0502020204030204" pitchFamily="34" charset="0"/>
                <a:cs typeface="Arial" panose="020B0604020202020204" pitchFamily="34" charset="0"/>
              </a:rPr>
              <a:t>Tính chất của dãy tỉ số bằng nhau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087032" y="408883"/>
            <a:ext cx="1324925" cy="12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8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371600" y="6444576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87" y="177800"/>
            <a:ext cx="816492" cy="762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85240" y="330200"/>
            <a:ext cx="2626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99599" y="-3772"/>
            <a:ext cx="2387600" cy="68005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96754">
            <a:off x="-95989" y="5613965"/>
            <a:ext cx="693182" cy="8684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72462" y="5907432"/>
            <a:ext cx="4285015" cy="7080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667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 LUẬN NHÓM ĐÔI</a:t>
            </a:r>
            <a:endParaRPr lang="en-US" sz="2667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306766" y="651994"/>
            <a:ext cx="11242842" cy="1361833"/>
            <a:chOff x="1927860" y="739398"/>
            <a:chExt cx="16864263" cy="2042750"/>
          </a:xfrm>
        </p:grpSpPr>
        <p:sp>
          <p:nvSpPr>
            <p:cNvPr id="2" name="Rectangle 1"/>
            <p:cNvSpPr/>
            <p:nvPr/>
          </p:nvSpPr>
          <p:spPr>
            <a:xfrm>
              <a:off x="1927860" y="1300305"/>
              <a:ext cx="16864263" cy="106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533"/>
                </a:spcAft>
              </a:pPr>
              <a:r>
                <a:rPr lang="nl-NL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 tỉ lệ thức           </a:t>
              </a:r>
              <a:r>
                <a:rPr lang="nl-NL" sz="2667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.Tính các tỉ số            </a:t>
              </a:r>
              <a:r>
                <a:rPr lang="nl-NL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endPara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Rectangle 4"/>
                <p:cNvSpPr/>
                <p:nvPr/>
              </p:nvSpPr>
              <p:spPr>
                <a:xfrm>
                  <a:off x="9751680" y="798047"/>
                  <a:ext cx="1596399" cy="19841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533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2+6</m:t>
                            </m:r>
                          </m:num>
                          <m:den>
                            <m:r>
                              <a:rPr lang="nl-NL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3+9</m:t>
                            </m:r>
                          </m:den>
                        </m:f>
                      </m:oMath>
                    </m:oMathPara>
                  </a14:m>
                  <a:endPara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1680" y="798047"/>
                  <a:ext cx="1596399" cy="198410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/>
                <p:cNvSpPr/>
                <p:nvPr/>
              </p:nvSpPr>
              <p:spPr>
                <a:xfrm>
                  <a:off x="11989545" y="810432"/>
                  <a:ext cx="1596399" cy="19685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533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2−6</m:t>
                            </m:r>
                          </m:num>
                          <m:den>
                            <m:r>
                              <a:rPr lang="nl-NL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3−9</m:t>
                            </m:r>
                          </m:den>
                        </m:f>
                      </m:oMath>
                    </m:oMathPara>
                  </a14:m>
                  <a:endPara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89545" y="810432"/>
                  <a:ext cx="1596399" cy="196852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/>
                <p:cNvSpPr/>
                <p:nvPr/>
              </p:nvSpPr>
              <p:spPr>
                <a:xfrm>
                  <a:off x="4999365" y="739398"/>
                  <a:ext cx="1653530" cy="19685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533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nl-NL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9365" y="739398"/>
                  <a:ext cx="1653530" cy="196852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91796"/>
            <a:ext cx="12700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1463728" y="1986764"/>
            <a:ext cx="812800" cy="121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Arial" panose="020B0604020202020204" pitchFamily="34" charset="0"/>
              </a:rPr>
              <a:t>  </a:t>
            </a:r>
            <a:r>
              <a:rPr lang="en-US" altLang="en-US" sz="5600" dirty="0">
                <a:latin typeface="Arial" panose="020B0604020202020204" pitchFamily="34" charset="0"/>
              </a:rPr>
              <a:t/>
            </a:r>
            <a:br>
              <a:rPr lang="en-US" altLang="en-US" sz="5600" dirty="0">
                <a:latin typeface="Arial" panose="020B0604020202020204" pitchFamily="34" charset="0"/>
              </a:rPr>
            </a:br>
            <a:endParaRPr lang="en-US" altLang="en-US" sz="1200" dirty="0">
              <a:latin typeface="Arial" panose="020B06040202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altLang="en-US" sz="800" dirty="0"/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Arial" panose="020B0604020202020204" pitchFamily="34" charset="0"/>
              </a:rPr>
              <a:t/>
            </a:r>
            <a:br>
              <a:rPr lang="en-US" altLang="en-US" sz="1200" dirty="0">
                <a:latin typeface="Arial" panose="020B0604020202020204" pitchFamily="34" charset="0"/>
              </a:rPr>
            </a:br>
            <a:endParaRPr lang="en-US" altLang="en-US" sz="12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2997200" y="2306718"/>
                <a:ext cx="6096000" cy="318407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400"/>
                  </a:spcAft>
                </a:pP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2+6</m:t>
                          </m:r>
                        </m:num>
                        <m:den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3+9</m:t>
                          </m:r>
                        </m:den>
                      </m:f>
                      <m:r>
                        <a:rPr lang="en-US" sz="2667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2667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667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2667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2667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667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200" y="2306718"/>
                <a:ext cx="6096000" cy="3184077"/>
              </a:xfrm>
              <a:prstGeom prst="rect">
                <a:avLst/>
              </a:prstGeom>
              <a:blipFill>
                <a:blip r:embed="rId22"/>
                <a:stretch>
                  <a:fillRect l="-1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615079" y="8507762"/>
            <a:ext cx="6849842" cy="6002174"/>
          </a:xfrm>
          <a:prstGeom prst="rect">
            <a:avLst/>
          </a:prstGeom>
        </p:spPr>
      </p:pic>
      <p:pic>
        <p:nvPicPr>
          <p:cNvPr id="1027" name="Picture 10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28387" y="4044509"/>
            <a:ext cx="2557213" cy="224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371600" y="6444576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87" y="177800"/>
            <a:ext cx="816492" cy="762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85240" y="330200"/>
            <a:ext cx="2626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nl-NL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</a:t>
            </a:r>
            <a:endParaRPr lang="en-US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99599" y="-3772"/>
            <a:ext cx="2387600" cy="68005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96754">
            <a:off x="-95989" y="5613965"/>
            <a:ext cx="693182" cy="8684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47558" y="889000"/>
            <a:ext cx="11242842" cy="70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33"/>
              </a:spcAft>
            </a:pPr>
            <a:r>
              <a:rPr lang="vi-VN" sz="2667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So sánh hai tỉ số nhận được ở HĐ1 với các tỉ số trong tỉ lệ thức đã cho.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19200" y="1456380"/>
            <a:ext cx="1270000" cy="1210652"/>
            <a:chOff x="1828800" y="2980146"/>
            <a:chExt cx="1905000" cy="1815978"/>
          </a:xfrm>
        </p:grpSpPr>
        <p:pic>
          <p:nvPicPr>
  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1"/>
            <p:cNvSpPr>
              <a:spLocks noChangeArrowheads="1"/>
            </p:cNvSpPr>
            <p:nvPr/>
          </p:nvSpPr>
          <p:spPr bwMode="auto">
            <a:xfrm>
              <a:off x="2195592" y="2980146"/>
              <a:ext cx="1219200" cy="181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667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5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615079" y="8507762"/>
            <a:ext cx="6849842" cy="60021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4129" y="2848132"/>
            <a:ext cx="11192929" cy="70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2667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667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7851" y="4749800"/>
            <a:ext cx="11260949" cy="70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33"/>
              </a:spcAft>
            </a:pP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HĐ1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286000" y="3554782"/>
                <a:ext cx="2536592" cy="869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2+6</m:t>
                          </m:r>
                        </m:num>
                        <m:den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3+9</m:t>
                          </m:r>
                        </m:den>
                      </m:f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 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3554782"/>
                <a:ext cx="2536592" cy="86985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7244752" y="3558223"/>
                <a:ext cx="2314544" cy="8629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667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2667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752" y="3558223"/>
                <a:ext cx="2314544" cy="8629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66858">
            <a:off x="11570467" y="5608346"/>
            <a:ext cx="693182" cy="86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2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4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47" y="-1041400"/>
            <a:ext cx="12192000" cy="2263047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168400" y="642620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3" name="Picture 19">
            <a:extLst>
              <a:ext uri="{FF2B5EF4-FFF2-40B4-BE49-F238E27FC236}">
                <a16:creationId xmlns:a16="http://schemas.microsoft.com/office/drawing/2014/main" id="{30F38795-F5F4-4C91-81D6-D45265DF3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88819" y="2723985"/>
            <a:ext cx="2360162" cy="3702215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718604" y="1418548"/>
            <a:ext cx="1006944" cy="111208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37671" y="482600"/>
            <a:ext cx="26924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4" b="1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3334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2364" y="1646841"/>
            <a:ext cx="7874000" cy="3431823"/>
            <a:chOff x="304800" y="2026571"/>
            <a:chExt cx="11811000" cy="4321321"/>
          </a:xfrm>
          <a:solidFill>
            <a:schemeClr val="accent5">
              <a:lumMod val="75000"/>
            </a:schemeClr>
          </a:solidFill>
        </p:grpSpPr>
        <p:sp>
          <p:nvSpPr>
            <p:cNvPr id="7" name="Rounded Rectangular Callout 6"/>
            <p:cNvSpPr/>
            <p:nvPr/>
          </p:nvSpPr>
          <p:spPr>
            <a:xfrm>
              <a:off x="304800" y="2026571"/>
              <a:ext cx="11811000" cy="4321321"/>
            </a:xfrm>
            <a:prstGeom prst="wedgeRoundRectCallout">
              <a:avLst>
                <a:gd name="adj1" fmla="val 23167"/>
                <a:gd name="adj2" fmla="val 66027"/>
                <a:gd name="adj3" fmla="val 16667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38576" y="2319720"/>
              <a:ext cx="10643825" cy="8915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533"/>
                </a:spcAft>
              </a:pPr>
              <a:r>
                <a: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lệ</a:t>
              </a:r>
              <a:r>
                <a: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</a:t>
              </a:r>
              <a:r>
                <a:rPr lang="en-US" sz="2667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</a:t>
              </a:r>
              <a:r>
                <a:rPr lang="en-US" sz="2667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</a:t>
              </a:r>
              <a:r>
                <a:rPr lang="en-US" sz="2667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2667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44881" y="431800"/>
            <a:ext cx="1007625" cy="944648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F0286D7C-AB1C-44C5-977E-33118FE6C73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04039" y="4723155"/>
            <a:ext cx="1080361" cy="1846771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FAD1FB8C-CEA8-4888-A107-9EB269B777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607305" y="4698877"/>
            <a:ext cx="1050295" cy="18797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44881" y="3835400"/>
            <a:ext cx="6096000" cy="7080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533"/>
              </a:spcAft>
            </a:pP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đểu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2667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667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2895600" y="1902603"/>
                <a:ext cx="1115113" cy="794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2667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1902603"/>
                <a:ext cx="1115113" cy="79483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5420689" y="2576946"/>
            <a:ext cx="261610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dirty="0">
                <a:solidFill>
                  <a:prstClr val="whit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667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2901668" y="2869145"/>
                <a:ext cx="3621056" cy="84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2667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2667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2667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2667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2667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6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2667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668" y="2869145"/>
                <a:ext cx="3621056" cy="84427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37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" grpId="0"/>
      <p:bldP spid="10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7187" y="-376929"/>
            <a:ext cx="12954000" cy="1418329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016000" y="632460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4123743" y="210993"/>
            <a:ext cx="415213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533"/>
              </a:spcAft>
            </a:pPr>
            <a:r>
              <a:rPr lang="nl-NL" sz="3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nl-NL" sz="3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lang="nl-NL" sz="30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tr8)</a:t>
            </a:r>
            <a:endParaRPr lang="en-US" sz="3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58401" y="68560"/>
            <a:ext cx="1251739" cy="11735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200" y="5687949"/>
            <a:ext cx="2235200" cy="636651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 rotWithShape="1">
          <a:blip r:embed="rId9"/>
          <a:srcRect l="71258" t="36429"/>
          <a:stretch/>
        </p:blipFill>
        <p:spPr>
          <a:xfrm>
            <a:off x="11023600" y="5078429"/>
            <a:ext cx="1016000" cy="14541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30347" y="1057855"/>
            <a:ext cx="7741222" cy="1210203"/>
            <a:chOff x="1095918" y="1638300"/>
            <a:chExt cx="11611832" cy="1815305"/>
          </a:xfrm>
        </p:grpSpPr>
        <p:sp>
          <p:nvSpPr>
            <p:cNvPr id="5" name="Rectangle 4"/>
            <p:cNvSpPr/>
            <p:nvPr/>
          </p:nvSpPr>
          <p:spPr>
            <a:xfrm>
              <a:off x="1095918" y="2039589"/>
              <a:ext cx="11611832" cy="10620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533"/>
                </a:spcAft>
              </a:pP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y </a:t>
              </a:r>
              <a:r>
                <a:rPr lang="en-US" sz="2667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  </a:t>
              </a:r>
              <a:r>
                <a: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x + y = </a:t>
              </a:r>
              <a:r>
                <a: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32</a:t>
              </a:r>
              <a:r>
                <a: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</a:t>
              </a:r>
              <a:endParaRPr lang="en-US" sz="26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ectangle 6"/>
                <p:cNvSpPr/>
                <p:nvPr/>
              </p:nvSpPr>
              <p:spPr>
                <a:xfrm>
                  <a:off x="6190077" y="1638300"/>
                  <a:ext cx="1943128" cy="18153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533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667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667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y</m:t>
                            </m:r>
                          </m:num>
                          <m:den>
                            <m:r>
                              <a:rPr lang="en-US" sz="2667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0077" y="1638300"/>
                  <a:ext cx="1943128" cy="181530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2760136" y="2915534"/>
                <a:ext cx="8108898" cy="2618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2667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</m:num>
                        <m:den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667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y</m:t>
                          </m:r>
                        </m:num>
                        <m:den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en-US" sz="2667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5+11</m:t>
                          </m:r>
                        </m:den>
                      </m:f>
                      <m:r>
                        <a:rPr lang="en-US" sz="2667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  <m:r>
                        <a:rPr lang="en-US" sz="2667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32</m:t>
                          </m:r>
                        </m:num>
                        <m:den>
                          <m:r>
                            <a:rPr lang="en-US" sz="2667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  <m:r>
                        <a:rPr lang="en-US" sz="2667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</m:oMath>
                  </m:oMathPara>
                </a14:m>
                <a:endPara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= 2.5 = 10 </a:t>
                </a:r>
                <a:r>
                  <a:rPr lang="en-US" sz="2667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y = 2 . 11 = </a:t>
                </a:r>
                <a:r>
                  <a:rPr lang="en-US" sz="2667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22</a:t>
                </a:r>
                <a:endParaRPr lang="en-US" sz="2667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0136" y="2915534"/>
                <a:ext cx="8108898" cy="2618217"/>
              </a:xfrm>
              <a:prstGeom prst="rect">
                <a:avLst/>
              </a:prstGeom>
              <a:blipFill>
                <a:blip r:embed="rId11"/>
                <a:stretch>
                  <a:fillRect l="-1429"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1168400" y="2027858"/>
            <a:ext cx="1270000" cy="1210652"/>
            <a:chOff x="1828800" y="2980146"/>
            <a:chExt cx="1905000" cy="1815978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46"/>
              <a:ext cx="1219200" cy="181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56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667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altLang="en-US" sz="800" dirty="0">
                <a:solidFill>
                  <a:prstClr val="black"/>
                </a:solidFill>
                <a:latin typeface="Calibri"/>
              </a:endParaRPr>
            </a:p>
            <a:p>
              <a:pPr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</a:br>
              <a:endParaRPr lang="en-US" altLang="en-US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348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1122</Words>
  <Application>Microsoft Office PowerPoint</Application>
  <PresentationFormat>Widescreen</PresentationFormat>
  <Paragraphs>213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2024-02-26T13:14:01Z</dcterms:created>
  <dcterms:modified xsi:type="dcterms:W3CDTF">2024-02-26T13:15:32Z</dcterms:modified>
</cp:coreProperties>
</file>