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8" r:id="rId2"/>
    <p:sldId id="297" r:id="rId3"/>
    <p:sldId id="291" r:id="rId4"/>
    <p:sldId id="293" r:id="rId5"/>
    <p:sldId id="295" r:id="rId6"/>
    <p:sldId id="294" r:id="rId7"/>
    <p:sldId id="284" r:id="rId8"/>
    <p:sldId id="296" r:id="rId9"/>
    <p:sldId id="286" r:id="rId10"/>
    <p:sldId id="288" r:id="rId11"/>
    <p:sldId id="298" r:id="rId12"/>
    <p:sldId id="302" r:id="rId13"/>
    <p:sldId id="306" r:id="rId14"/>
    <p:sldId id="281" r:id="rId15"/>
    <p:sldId id="279" r:id="rId16"/>
    <p:sldId id="275" r:id="rId17"/>
    <p:sldId id="290" r:id="rId18"/>
  </p:sldIdLst>
  <p:sldSz cx="14630400" cy="8229600"/>
  <p:notesSz cx="6858000" cy="9144000"/>
  <p:custShowLst>
    <p:custShow name="Custom Show 1" id="0">
      <p:sldLst>
        <p:sld r:id="rId3"/>
      </p:sldLst>
    </p:custShow>
  </p:custShowLst>
  <p:defaultTextStyle>
    <a:defPPr>
      <a:defRPr lang="en-US"/>
    </a:defPPr>
    <a:lvl1pPr marL="0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77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55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33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311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88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465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543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620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CC00CC"/>
    <a:srgbClr val="CC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>
        <p:scale>
          <a:sx n="60" d="100"/>
          <a:sy n="60" d="100"/>
        </p:scale>
        <p:origin x="-96" y="-36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49693-0BB1-41B9-A93D-5453CF3995A2}" type="datetimeFigureOut">
              <a:rPr lang="en-US" smtClean="0"/>
              <a:pPr/>
              <a:t>2/26/2024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B032F-29DF-4B7C-B406-A3BFC3D652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661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53077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6155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59233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12311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65388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465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543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620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2"/>
            <a:ext cx="1243584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948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738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" y="329566"/>
            <a:ext cx="3291840" cy="70218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329566"/>
            <a:ext cx="9631680" cy="70218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565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3436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2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077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5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3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3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38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46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54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6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3637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3179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077" indent="0">
              <a:buNone/>
              <a:defRPr sz="2900" b="1"/>
            </a:lvl2pPr>
            <a:lvl3pPr marL="1306155" indent="0">
              <a:buNone/>
              <a:defRPr sz="2600" b="1"/>
            </a:lvl3pPr>
            <a:lvl4pPr marL="1959233" indent="0">
              <a:buNone/>
              <a:defRPr sz="2300" b="1"/>
            </a:lvl4pPr>
            <a:lvl5pPr marL="2612311" indent="0">
              <a:buNone/>
              <a:defRPr sz="2300" b="1"/>
            </a:lvl5pPr>
            <a:lvl6pPr marL="3265388" indent="0">
              <a:buNone/>
              <a:defRPr sz="2300" b="1"/>
            </a:lvl6pPr>
            <a:lvl7pPr marL="3918465" indent="0">
              <a:buNone/>
              <a:defRPr sz="2300" b="1"/>
            </a:lvl7pPr>
            <a:lvl8pPr marL="4571543" indent="0">
              <a:buNone/>
              <a:defRPr sz="2300" b="1"/>
            </a:lvl8pPr>
            <a:lvl9pPr marL="5224620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2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077" indent="0">
              <a:buNone/>
              <a:defRPr sz="2900" b="1"/>
            </a:lvl2pPr>
            <a:lvl3pPr marL="1306155" indent="0">
              <a:buNone/>
              <a:defRPr sz="2600" b="1"/>
            </a:lvl3pPr>
            <a:lvl4pPr marL="1959233" indent="0">
              <a:buNone/>
              <a:defRPr sz="2300" b="1"/>
            </a:lvl4pPr>
            <a:lvl5pPr marL="2612311" indent="0">
              <a:buNone/>
              <a:defRPr sz="2300" b="1"/>
            </a:lvl5pPr>
            <a:lvl6pPr marL="3265388" indent="0">
              <a:buNone/>
              <a:defRPr sz="2300" b="1"/>
            </a:lvl6pPr>
            <a:lvl7pPr marL="3918465" indent="0">
              <a:buNone/>
              <a:defRPr sz="2300" b="1"/>
            </a:lvl7pPr>
            <a:lvl8pPr marL="4571543" indent="0">
              <a:buNone/>
              <a:defRPr sz="2300" b="1"/>
            </a:lvl8pPr>
            <a:lvl9pPr marL="5224620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2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084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422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519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2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2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077" indent="0">
              <a:buNone/>
              <a:defRPr sz="1700"/>
            </a:lvl2pPr>
            <a:lvl3pPr marL="1306155" indent="0">
              <a:buNone/>
              <a:defRPr sz="1400"/>
            </a:lvl3pPr>
            <a:lvl4pPr marL="1959233" indent="0">
              <a:buNone/>
              <a:defRPr sz="1300"/>
            </a:lvl4pPr>
            <a:lvl5pPr marL="2612311" indent="0">
              <a:buNone/>
              <a:defRPr sz="1300"/>
            </a:lvl5pPr>
            <a:lvl6pPr marL="3265388" indent="0">
              <a:buNone/>
              <a:defRPr sz="1300"/>
            </a:lvl6pPr>
            <a:lvl7pPr marL="3918465" indent="0">
              <a:buNone/>
              <a:defRPr sz="1300"/>
            </a:lvl7pPr>
            <a:lvl8pPr marL="4571543" indent="0">
              <a:buNone/>
              <a:defRPr sz="1300"/>
            </a:lvl8pPr>
            <a:lvl9pPr marL="522462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125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077" indent="0">
              <a:buNone/>
              <a:defRPr sz="4000"/>
            </a:lvl2pPr>
            <a:lvl3pPr marL="1306155" indent="0">
              <a:buNone/>
              <a:defRPr sz="3400"/>
            </a:lvl3pPr>
            <a:lvl4pPr marL="1959233" indent="0">
              <a:buNone/>
              <a:defRPr sz="2900"/>
            </a:lvl4pPr>
            <a:lvl5pPr marL="2612311" indent="0">
              <a:buNone/>
              <a:defRPr sz="2900"/>
            </a:lvl5pPr>
            <a:lvl6pPr marL="3265388" indent="0">
              <a:buNone/>
              <a:defRPr sz="2900"/>
            </a:lvl6pPr>
            <a:lvl7pPr marL="3918465" indent="0">
              <a:buNone/>
              <a:defRPr sz="2900"/>
            </a:lvl7pPr>
            <a:lvl8pPr marL="4571543" indent="0">
              <a:buNone/>
              <a:defRPr sz="2900"/>
            </a:lvl8pPr>
            <a:lvl9pPr marL="5224620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077" indent="0">
              <a:buNone/>
              <a:defRPr sz="1700"/>
            </a:lvl2pPr>
            <a:lvl3pPr marL="1306155" indent="0">
              <a:buNone/>
              <a:defRPr sz="1400"/>
            </a:lvl3pPr>
            <a:lvl4pPr marL="1959233" indent="0">
              <a:buNone/>
              <a:defRPr sz="1300"/>
            </a:lvl4pPr>
            <a:lvl5pPr marL="2612311" indent="0">
              <a:buNone/>
              <a:defRPr sz="1300"/>
            </a:lvl5pPr>
            <a:lvl6pPr marL="3265388" indent="0">
              <a:buNone/>
              <a:defRPr sz="1300"/>
            </a:lvl6pPr>
            <a:lvl7pPr marL="3918465" indent="0">
              <a:buNone/>
              <a:defRPr sz="1300"/>
            </a:lvl7pPr>
            <a:lvl8pPr marL="4571543" indent="0">
              <a:buNone/>
              <a:defRPr sz="1300"/>
            </a:lvl8pPr>
            <a:lvl9pPr marL="522462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112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15" tIns="65308" rIns="130615" bIns="653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2"/>
            <a:ext cx="34137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6F20-05B9-4239-BC23-F87366CE5A54}" type="datetimeFigureOut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2"/>
            <a:ext cx="46329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2"/>
            <a:ext cx="34137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182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5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8" indent="-489808" algn="l" defTabSz="1306155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51" indent="-408174" algn="l" defTabSz="130615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94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71" indent="-326539" algn="l" defTabSz="130615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849" indent="-326539" algn="l" defTabSz="1306155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926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003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082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160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77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55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33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311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88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465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543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620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oleObject" Target="../embeddings/oleObject7.bin"/><Relationship Id="rId21" Type="http://schemas.openxmlformats.org/officeDocument/2006/relationships/image" Target="../media/image27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oleObject" Target="../embeddings/oleObject9.bin"/><Relationship Id="rId15" Type="http://schemas.openxmlformats.org/officeDocument/2006/relationships/image" Target="../media/image21.png"/><Relationship Id="rId23" Type="http://schemas.openxmlformats.org/officeDocument/2006/relationships/image" Target="../media/image29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4" Type="http://schemas.openxmlformats.org/officeDocument/2006/relationships/oleObject" Target="../embeddings/oleObject8.bin"/><Relationship Id="rId9" Type="http://schemas.openxmlformats.org/officeDocument/2006/relationships/image" Target="../media/image15.png"/><Relationship Id="rId14" Type="http://schemas.openxmlformats.org/officeDocument/2006/relationships/image" Target="../media/image20.png"/><Relationship Id="rId22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15.png"/><Relationship Id="rId3" Type="http://schemas.openxmlformats.org/officeDocument/2006/relationships/oleObject" Target="../embeddings/oleObject10.bin"/><Relationship Id="rId7" Type="http://schemas.openxmlformats.org/officeDocument/2006/relationships/image" Target="../media/image14.png"/><Relationship Id="rId12" Type="http://schemas.openxmlformats.org/officeDocument/2006/relationships/image" Target="../media/image16.png"/><Relationship Id="rId1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png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oleObject" Target="../embeddings/oleObject12.bin"/><Relationship Id="rId15" Type="http://schemas.openxmlformats.org/officeDocument/2006/relationships/image" Target="../media/image12.png"/><Relationship Id="rId10" Type="http://schemas.openxmlformats.org/officeDocument/2006/relationships/image" Target="../media/image23.png"/><Relationship Id="rId4" Type="http://schemas.openxmlformats.org/officeDocument/2006/relationships/oleObject" Target="../embeddings/oleObject11.bin"/><Relationship Id="rId9" Type="http://schemas.openxmlformats.org/officeDocument/2006/relationships/image" Target="../media/image21.png"/><Relationship Id="rId1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FSB_Background0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630400" cy="82296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pic>
        <p:nvPicPr>
          <p:cNvPr id="39943" name="Picture 7" descr="XMSTRER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" y="4"/>
            <a:ext cx="517525" cy="3249613"/>
          </a:xfrm>
          <a:prstGeom prst="rect">
            <a:avLst/>
          </a:prstGeom>
          <a:noFill/>
        </p:spPr>
      </p:pic>
      <p:pic>
        <p:nvPicPr>
          <p:cNvPr id="39944" name="Picture 8" descr="XMSTRER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2292356" y="-2236787"/>
            <a:ext cx="250825" cy="4724400"/>
          </a:xfrm>
          <a:prstGeom prst="rect">
            <a:avLst/>
          </a:prstGeom>
          <a:noFill/>
        </p:spPr>
      </p:pic>
      <p:pic>
        <p:nvPicPr>
          <p:cNvPr id="39945" name="Picture 9" descr="FSTV1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1639" y="227015"/>
            <a:ext cx="3192462" cy="2162176"/>
          </a:xfrm>
          <a:prstGeom prst="rect">
            <a:avLst/>
          </a:prstGeom>
          <a:noFill/>
        </p:spPr>
      </p:pic>
      <p:pic>
        <p:nvPicPr>
          <p:cNvPr id="39946" name="Picture 10" descr="butterflies_flowers_md_wht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9868" y="6410330"/>
            <a:ext cx="2767013" cy="1736725"/>
          </a:xfrm>
          <a:prstGeom prst="rect">
            <a:avLst/>
          </a:prstGeom>
          <a:noFill/>
        </p:spPr>
      </p:pic>
      <p:pic>
        <p:nvPicPr>
          <p:cNvPr id="39947" name="Picture 11" descr="butterflies_flowers_md_wht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44842" y="6451603"/>
            <a:ext cx="2765426" cy="1738313"/>
          </a:xfrm>
          <a:prstGeom prst="rect">
            <a:avLst/>
          </a:prstGeom>
          <a:noFill/>
        </p:spPr>
      </p:pic>
      <p:pic>
        <p:nvPicPr>
          <p:cNvPr id="39948" name="Picture 12" descr="butterflies_flowers_md_wht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2" y="6492880"/>
            <a:ext cx="2765426" cy="1736725"/>
          </a:xfrm>
          <a:prstGeom prst="rect">
            <a:avLst/>
          </a:prstGeom>
          <a:noFill/>
        </p:spPr>
      </p:pic>
      <p:pic>
        <p:nvPicPr>
          <p:cNvPr id="39949" name="Picture 13" descr="butterflies_flowers_md_wht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012242" y="6469067"/>
            <a:ext cx="2765426" cy="1738312"/>
          </a:xfrm>
          <a:prstGeom prst="rect">
            <a:avLst/>
          </a:prstGeom>
          <a:noFill/>
        </p:spPr>
      </p:pic>
      <p:pic>
        <p:nvPicPr>
          <p:cNvPr id="39950" name="Picture 14" descr="butterflies_flowers_md_wht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64978" y="6492880"/>
            <a:ext cx="2765426" cy="17367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47800" y="2389192"/>
            <a:ext cx="12496800" cy="144654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 </a:t>
            </a:r>
          </a:p>
          <a:p>
            <a:pPr algn="ctr"/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VÀ HIỆU HAI 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 PH</a:t>
            </a:r>
            <a:r>
              <a:rPr lang="vi-VN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endParaRPr lang="en-US" sz="44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ular Callout 49"/>
          <p:cNvSpPr/>
          <p:nvPr/>
        </p:nvSpPr>
        <p:spPr>
          <a:xfrm>
            <a:off x="1793966" y="1737360"/>
            <a:ext cx="10972800" cy="5760720"/>
          </a:xfrm>
          <a:prstGeom prst="wedgeRectCallout">
            <a:avLst>
              <a:gd name="adj1" fmla="val -34634"/>
              <a:gd name="adj2" fmla="val -6156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192715" y="304800"/>
            <a:ext cx="8335256" cy="7474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HẰNG ĐẲNG THỨC ĐÁNG NHỚ</a:t>
            </a:r>
          </a:p>
        </p:txBody>
      </p:sp>
      <p:grpSp>
        <p:nvGrpSpPr>
          <p:cNvPr id="28" name="Group 8"/>
          <p:cNvGrpSpPr>
            <a:grpSpLocks/>
          </p:cNvGrpSpPr>
          <p:nvPr/>
        </p:nvGrpSpPr>
        <p:grpSpPr bwMode="auto">
          <a:xfrm>
            <a:off x="3025075" y="1920143"/>
            <a:ext cx="9989821" cy="5269230"/>
            <a:chOff x="930" y="777"/>
            <a:chExt cx="3933" cy="2766"/>
          </a:xfrm>
        </p:grpSpPr>
        <p:grpSp>
          <p:nvGrpSpPr>
            <p:cNvPr id="29" name="Group 9"/>
            <p:cNvGrpSpPr>
              <a:grpSpLocks/>
            </p:cNvGrpSpPr>
            <p:nvPr/>
          </p:nvGrpSpPr>
          <p:grpSpPr bwMode="auto">
            <a:xfrm>
              <a:off x="930" y="1162"/>
              <a:ext cx="3900" cy="295"/>
              <a:chOff x="272" y="663"/>
              <a:chExt cx="5488" cy="726"/>
            </a:xfrm>
          </p:grpSpPr>
          <p:sp>
            <p:nvSpPr>
              <p:cNvPr id="48" name="Rectangle 10"/>
              <p:cNvSpPr>
                <a:spLocks noChangeArrowheads="1"/>
              </p:cNvSpPr>
              <p:nvPr/>
            </p:nvSpPr>
            <p:spPr bwMode="auto">
              <a:xfrm>
                <a:off x="363" y="663"/>
                <a:ext cx="1588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2)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 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 +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</a:p>
            </p:txBody>
          </p:sp>
          <p:sp>
            <p:nvSpPr>
              <p:cNvPr id="49" name="Rectangle 11"/>
              <p:cNvSpPr>
                <a:spLocks noChangeArrowheads="1"/>
              </p:cNvSpPr>
              <p:nvPr/>
            </p:nvSpPr>
            <p:spPr bwMode="auto">
              <a:xfrm>
                <a:off x="272" y="663"/>
                <a:ext cx="5488" cy="7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0" name="Group 12"/>
            <p:cNvGrpSpPr>
              <a:grpSpLocks/>
            </p:cNvGrpSpPr>
            <p:nvPr/>
          </p:nvGrpSpPr>
          <p:grpSpPr bwMode="auto">
            <a:xfrm>
              <a:off x="930" y="1548"/>
              <a:ext cx="3900" cy="317"/>
              <a:chOff x="295" y="1150"/>
              <a:chExt cx="5307" cy="443"/>
            </a:xfrm>
          </p:grpSpPr>
          <p:sp>
            <p:nvSpPr>
              <p:cNvPr id="46" name="Rectangle 13"/>
              <p:cNvSpPr>
                <a:spLocks noChangeArrowheads="1"/>
              </p:cNvSpPr>
              <p:nvPr/>
            </p:nvSpPr>
            <p:spPr bwMode="auto">
              <a:xfrm>
                <a:off x="375" y="1162"/>
                <a:ext cx="1542" cy="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3) 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B).(A + B)</a:t>
                </a:r>
              </a:p>
            </p:txBody>
          </p:sp>
          <p:sp>
            <p:nvSpPr>
              <p:cNvPr id="47" name="Rectangle 14"/>
              <p:cNvSpPr>
                <a:spLocks noChangeArrowheads="1"/>
              </p:cNvSpPr>
              <p:nvPr/>
            </p:nvSpPr>
            <p:spPr bwMode="auto">
              <a:xfrm>
                <a:off x="295" y="1150"/>
                <a:ext cx="5307" cy="4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1" name="Group 15"/>
            <p:cNvGrpSpPr>
              <a:grpSpLocks/>
            </p:cNvGrpSpPr>
            <p:nvPr/>
          </p:nvGrpSpPr>
          <p:grpSpPr bwMode="auto">
            <a:xfrm>
              <a:off x="930" y="2369"/>
              <a:ext cx="3900" cy="358"/>
              <a:chOff x="295" y="2341"/>
              <a:chExt cx="5307" cy="726"/>
            </a:xfrm>
          </p:grpSpPr>
          <p:sp>
            <p:nvSpPr>
              <p:cNvPr id="44" name="Rectangle 16"/>
              <p:cNvSpPr>
                <a:spLocks noChangeArrowheads="1"/>
              </p:cNvSpPr>
              <p:nvPr/>
            </p:nvSpPr>
            <p:spPr bwMode="auto">
              <a:xfrm>
                <a:off x="362" y="2341"/>
                <a:ext cx="231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5)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B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</a:p>
            </p:txBody>
          </p:sp>
          <p:sp>
            <p:nvSpPr>
              <p:cNvPr id="45" name="Rectangle 17"/>
              <p:cNvSpPr>
                <a:spLocks noChangeArrowheads="1"/>
              </p:cNvSpPr>
              <p:nvPr/>
            </p:nvSpPr>
            <p:spPr bwMode="auto">
              <a:xfrm>
                <a:off x="295" y="2364"/>
                <a:ext cx="5307" cy="7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2" name="Group 18"/>
            <p:cNvGrpSpPr>
              <a:grpSpLocks/>
            </p:cNvGrpSpPr>
            <p:nvPr/>
          </p:nvGrpSpPr>
          <p:grpSpPr bwMode="auto">
            <a:xfrm>
              <a:off x="930" y="2795"/>
              <a:ext cx="3900" cy="357"/>
              <a:chOff x="295" y="3067"/>
              <a:chExt cx="5307" cy="499"/>
            </a:xfrm>
          </p:grpSpPr>
          <p:sp>
            <p:nvSpPr>
              <p:cNvPr id="42" name="Rectangle 19"/>
              <p:cNvSpPr>
                <a:spLocks noChangeArrowheads="1"/>
              </p:cNvSpPr>
              <p:nvPr/>
            </p:nvSpPr>
            <p:spPr bwMode="auto">
              <a:xfrm>
                <a:off x="363" y="3067"/>
                <a:ext cx="2268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6) A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B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(A + B)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.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(A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003300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AB + 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)</a:t>
                </a:r>
              </a:p>
            </p:txBody>
          </p:sp>
          <p:sp>
            <p:nvSpPr>
              <p:cNvPr id="43" name="Rectangle 20"/>
              <p:cNvSpPr>
                <a:spLocks noChangeArrowheads="1"/>
              </p:cNvSpPr>
              <p:nvPr/>
            </p:nvSpPr>
            <p:spPr bwMode="auto">
              <a:xfrm>
                <a:off x="295" y="3113"/>
                <a:ext cx="5307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3" name="Group 21"/>
            <p:cNvGrpSpPr>
              <a:grpSpLocks/>
            </p:cNvGrpSpPr>
            <p:nvPr/>
          </p:nvGrpSpPr>
          <p:grpSpPr bwMode="auto">
            <a:xfrm>
              <a:off x="930" y="3226"/>
              <a:ext cx="3878" cy="317"/>
              <a:chOff x="295" y="3601"/>
              <a:chExt cx="5307" cy="486"/>
            </a:xfrm>
          </p:grpSpPr>
          <p:sp>
            <p:nvSpPr>
              <p:cNvPr id="40" name="Rectangle 22"/>
              <p:cNvSpPr>
                <a:spLocks noChangeArrowheads="1"/>
              </p:cNvSpPr>
              <p:nvPr/>
            </p:nvSpPr>
            <p:spPr bwMode="auto">
              <a:xfrm>
                <a:off x="340" y="3601"/>
                <a:ext cx="1950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7) A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B)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.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(A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AB + 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)</a:t>
                </a:r>
              </a:p>
            </p:txBody>
          </p:sp>
          <p:sp>
            <p:nvSpPr>
              <p:cNvPr id="41" name="Rectangle 23"/>
              <p:cNvSpPr>
                <a:spLocks noChangeArrowheads="1"/>
              </p:cNvSpPr>
              <p:nvPr/>
            </p:nvSpPr>
            <p:spPr bwMode="auto">
              <a:xfrm>
                <a:off x="295" y="3634"/>
                <a:ext cx="5307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4" name="Group 24"/>
            <p:cNvGrpSpPr>
              <a:grpSpLocks/>
            </p:cNvGrpSpPr>
            <p:nvPr/>
          </p:nvGrpSpPr>
          <p:grpSpPr bwMode="auto">
            <a:xfrm>
              <a:off x="963" y="777"/>
              <a:ext cx="3900" cy="298"/>
              <a:chOff x="963" y="819"/>
              <a:chExt cx="3900" cy="275"/>
            </a:xfrm>
          </p:grpSpPr>
          <p:sp>
            <p:nvSpPr>
              <p:cNvPr id="38" name="Rectangle 25"/>
              <p:cNvSpPr>
                <a:spLocks noChangeArrowheads="1"/>
              </p:cNvSpPr>
              <p:nvPr/>
            </p:nvSpPr>
            <p:spPr bwMode="auto">
              <a:xfrm>
                <a:off x="963" y="822"/>
                <a:ext cx="3900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996" y="819"/>
                <a:ext cx="1227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1) (A + 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 +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</a:p>
            </p:txBody>
          </p:sp>
        </p:grpSp>
        <p:grpSp>
          <p:nvGrpSpPr>
            <p:cNvPr id="35" name="Group 27"/>
            <p:cNvGrpSpPr>
              <a:grpSpLocks/>
            </p:cNvGrpSpPr>
            <p:nvPr/>
          </p:nvGrpSpPr>
          <p:grpSpPr bwMode="auto">
            <a:xfrm>
              <a:off x="930" y="1933"/>
              <a:ext cx="3900" cy="358"/>
              <a:chOff x="295" y="2341"/>
              <a:chExt cx="5307" cy="726"/>
            </a:xfrm>
          </p:grpSpPr>
          <p:sp>
            <p:nvSpPr>
              <p:cNvPr id="36" name="Rectangle 28"/>
              <p:cNvSpPr>
                <a:spLocks noChangeArrowheads="1"/>
              </p:cNvSpPr>
              <p:nvPr/>
            </p:nvSpPr>
            <p:spPr bwMode="auto">
              <a:xfrm>
                <a:off x="362" y="2341"/>
                <a:ext cx="231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4) (A + 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B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</a:p>
            </p:txBody>
          </p:sp>
          <p:sp>
            <p:nvSpPr>
              <p:cNvPr id="37" name="Rectangle 29"/>
              <p:cNvSpPr>
                <a:spLocks noChangeArrowheads="1"/>
              </p:cNvSpPr>
              <p:nvPr/>
            </p:nvSpPr>
            <p:spPr bwMode="auto">
              <a:xfrm>
                <a:off x="295" y="2364"/>
                <a:ext cx="5307" cy="7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</p:grpSp>
      <p:sp>
        <p:nvSpPr>
          <p:cNvPr id="2" name="Right Arrow 1">
            <a:hlinkClick r:id="rId2" action="ppaction://hlinksldjump"/>
          </p:cNvPr>
          <p:cNvSpPr/>
          <p:nvPr/>
        </p:nvSpPr>
        <p:spPr>
          <a:xfrm>
            <a:off x="13533120" y="7680960"/>
            <a:ext cx="853440" cy="5486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145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py of Copy of hoa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76200" y="76200"/>
            <a:ext cx="1950720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0" y="365760"/>
            <a:ext cx="6827520" cy="146304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Luật chơi</a:t>
            </a:r>
            <a:br>
              <a:rPr lang="en-US" b="1" dirty="0" smtClean="0">
                <a:solidFill>
                  <a:srgbClr val="7030A0"/>
                </a:solidFill>
              </a:rPr>
            </a:b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360" y="1554480"/>
            <a:ext cx="14112240" cy="6309360"/>
          </a:xfrm>
        </p:spPr>
        <p:txBody>
          <a:bodyPr>
            <a:normAutofit/>
          </a:bodyPr>
          <a:lstStyle/>
          <a:p>
            <a:r>
              <a:rPr lang="en-US" dirty="0" smtClean="0"/>
              <a:t>Mỗi nhóm có 6 HS</a:t>
            </a:r>
          </a:p>
          <a:p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9 hình tam </a:t>
            </a:r>
            <a:r>
              <a:rPr lang="en-US" dirty="0" err="1" smtClean="0"/>
              <a:t>giác</a:t>
            </a:r>
            <a:r>
              <a:rPr lang="en-US" dirty="0" smtClean="0"/>
              <a:t>, </a:t>
            </a:r>
            <a:r>
              <a:rPr lang="en-US" dirty="0" err="1" smtClean="0"/>
              <a:t>mỗi</a:t>
            </a:r>
            <a:r>
              <a:rPr lang="en-US" dirty="0" smtClean="0"/>
              <a:t> tam </a:t>
            </a:r>
            <a:r>
              <a:rPr lang="en-US" dirty="0" err="1" smtClean="0"/>
              <a:t>giác</a:t>
            </a:r>
            <a:r>
              <a:rPr lang="en-US" dirty="0" smtClean="0"/>
              <a:t> có 2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+Nhiệm </a:t>
            </a:r>
            <a:r>
              <a:rPr lang="en-US" dirty="0" err="1" smtClean="0">
                <a:solidFill>
                  <a:srgbClr val="00B050"/>
                </a:solidFill>
              </a:rPr>
              <a:t>vụ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các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nhóm</a:t>
            </a:r>
            <a:r>
              <a:rPr lang="en-US" dirty="0" smtClean="0">
                <a:solidFill>
                  <a:srgbClr val="00B050"/>
                </a:solidFill>
              </a:rPr>
              <a:t>: </a:t>
            </a:r>
            <a:r>
              <a:rPr lang="en-US" dirty="0" err="1" smtClean="0">
                <a:solidFill>
                  <a:srgbClr val="00B050"/>
                </a:solidFill>
              </a:rPr>
              <a:t>Khai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triển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các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biểu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thức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đã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cho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sau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đó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ghép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các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biểu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thức</a:t>
            </a:r>
            <a:r>
              <a:rPr lang="en-US" dirty="0" smtClean="0">
                <a:solidFill>
                  <a:srgbClr val="00B050"/>
                </a:solidFill>
              </a:rPr>
              <a:t> có cùng kết quả lại với nhau để được 1 hình lục giác đều.</a:t>
            </a:r>
          </a:p>
          <a:p>
            <a:pPr marL="0" indent="0">
              <a:buNone/>
            </a:pPr>
            <a:r>
              <a:rPr lang="en-US" dirty="0" smtClean="0"/>
              <a:t>Nhóm nào nhanh nhất và đúng sẽ là nhóm chiến thắng.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5994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50882639"/>
              </p:ext>
            </p:extLst>
          </p:nvPr>
        </p:nvGraphicFramePr>
        <p:xfrm>
          <a:off x="5791200" y="3884296"/>
          <a:ext cx="3048000" cy="461010"/>
        </p:xfrm>
        <a:graphic>
          <a:graphicData uri="http://schemas.openxmlformats.org/presentationml/2006/ole">
            <p:oleObj spid="_x0000_s48172" name="Equation" r:id="rId3" imgW="1905120" imgH="384120" progId="Equation.DSMT4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08518222"/>
              </p:ext>
            </p:extLst>
          </p:nvPr>
        </p:nvGraphicFramePr>
        <p:xfrm>
          <a:off x="5791200" y="3884296"/>
          <a:ext cx="3048000" cy="461010"/>
        </p:xfrm>
        <a:graphic>
          <a:graphicData uri="http://schemas.openxmlformats.org/presentationml/2006/ole">
            <p:oleObj spid="_x0000_s48173" name="Equation" r:id="rId4" imgW="1905120" imgH="384120" progId="Equation.DSMT4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64013482"/>
              </p:ext>
            </p:extLst>
          </p:nvPr>
        </p:nvGraphicFramePr>
        <p:xfrm>
          <a:off x="5791200" y="3884296"/>
          <a:ext cx="3048000" cy="461010"/>
        </p:xfrm>
        <a:graphic>
          <a:graphicData uri="http://schemas.openxmlformats.org/presentationml/2006/ole">
            <p:oleObj spid="_x0000_s48174" name="Equation" r:id="rId5" imgW="1905120" imgH="384120" progId="Equation.DSMT4">
              <p:embed/>
            </p:oleObj>
          </a:graphicData>
        </a:graphic>
      </p:graphicFrame>
      <p:sp>
        <p:nvSpPr>
          <p:cNvPr id="14" name="Isosceles Triangle 13"/>
          <p:cNvSpPr/>
          <p:nvPr/>
        </p:nvSpPr>
        <p:spPr>
          <a:xfrm>
            <a:off x="7859684" y="4057792"/>
            <a:ext cx="3189316" cy="3028808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>
            <a:off x="3429000" y="4057792"/>
            <a:ext cx="3189316" cy="3028808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152400" y="4057792"/>
            <a:ext cx="3189316" cy="3028808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7543800" y="228600"/>
            <a:ext cx="3189316" cy="3028808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4038600" y="247792"/>
            <a:ext cx="3189316" cy="3028808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>
            <a:off x="457200" y="304800"/>
            <a:ext cx="3189316" cy="3028808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>
            <a:off x="11136284" y="4057792"/>
            <a:ext cx="3189316" cy="3028808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21" name="Isosceles Triangle 20"/>
          <p:cNvSpPr/>
          <p:nvPr/>
        </p:nvSpPr>
        <p:spPr>
          <a:xfrm>
            <a:off x="10983884" y="247792"/>
            <a:ext cx="3189316" cy="3028808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pic>
        <p:nvPicPr>
          <p:cNvPr id="22" name="Picture 21" descr="Screen Clippi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3450091">
            <a:off x="5193155" y="1833072"/>
            <a:ext cx="2041273" cy="544339"/>
          </a:xfrm>
          <a:prstGeom prst="rect">
            <a:avLst/>
          </a:prstGeom>
        </p:spPr>
      </p:pic>
      <p:pic>
        <p:nvPicPr>
          <p:cNvPr id="23" name="Picture 22" descr="Screen Clippi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44440" y="2819400"/>
            <a:ext cx="975360" cy="365760"/>
          </a:xfrm>
          <a:prstGeom prst="rect">
            <a:avLst/>
          </a:prstGeom>
        </p:spPr>
      </p:pic>
      <p:pic>
        <p:nvPicPr>
          <p:cNvPr id="24" name="Picture 23" descr="Screen Clippi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600" y="2933652"/>
            <a:ext cx="2865520" cy="342948"/>
          </a:xfrm>
          <a:prstGeom prst="rect">
            <a:avLst/>
          </a:prstGeom>
        </p:spPr>
      </p:pic>
      <p:pic>
        <p:nvPicPr>
          <p:cNvPr id="25" name="Picture 24" descr="Screen Clippin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3734146">
            <a:off x="1345006" y="1482637"/>
            <a:ext cx="2229619" cy="424690"/>
          </a:xfrm>
          <a:prstGeom prst="rect">
            <a:avLst/>
          </a:prstGeom>
        </p:spPr>
      </p:pic>
      <p:pic>
        <p:nvPicPr>
          <p:cNvPr id="26" name="Picture 25" descr="Screen Clippi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7820838">
            <a:off x="8040052" y="1886082"/>
            <a:ext cx="859085" cy="442907"/>
          </a:xfrm>
          <a:prstGeom prst="rect">
            <a:avLst/>
          </a:prstGeom>
        </p:spPr>
      </p:pic>
      <p:pic>
        <p:nvPicPr>
          <p:cNvPr id="27" name="Picture 26" descr="Screen Clippin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3578498">
            <a:off x="8535283" y="1705155"/>
            <a:ext cx="2297750" cy="502990"/>
          </a:xfrm>
          <a:prstGeom prst="rect">
            <a:avLst/>
          </a:prstGeom>
        </p:spPr>
      </p:pic>
      <p:pic>
        <p:nvPicPr>
          <p:cNvPr id="28" name="Picture 27" descr="Screen Clipping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33322" y="2895600"/>
            <a:ext cx="3139878" cy="331517"/>
          </a:xfrm>
          <a:prstGeom prst="rect">
            <a:avLst/>
          </a:prstGeom>
        </p:spPr>
      </p:pic>
      <p:pic>
        <p:nvPicPr>
          <p:cNvPr id="29" name="Picture 28" descr="Screen Clippin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3687903">
            <a:off x="12316050" y="1512055"/>
            <a:ext cx="1348928" cy="563958"/>
          </a:xfrm>
          <a:prstGeom prst="rect">
            <a:avLst/>
          </a:prstGeom>
        </p:spPr>
      </p:pic>
      <p:pic>
        <p:nvPicPr>
          <p:cNvPr id="30" name="Picture 29" descr="Screen Clippin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3649806">
            <a:off x="1553192" y="5409629"/>
            <a:ext cx="1247723" cy="600280"/>
          </a:xfrm>
          <a:prstGeom prst="rect">
            <a:avLst/>
          </a:prstGeom>
        </p:spPr>
      </p:pic>
      <p:pic>
        <p:nvPicPr>
          <p:cNvPr id="31" name="Picture 30" descr="Screen Clippi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600" y="6537894"/>
            <a:ext cx="2183435" cy="472506"/>
          </a:xfrm>
          <a:prstGeom prst="rect">
            <a:avLst/>
          </a:prstGeom>
        </p:spPr>
      </p:pic>
      <p:pic>
        <p:nvPicPr>
          <p:cNvPr id="32" name="Picture 31" descr="Screen Clippin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8026384">
            <a:off x="8580754" y="5362805"/>
            <a:ext cx="820880" cy="402392"/>
          </a:xfrm>
          <a:prstGeom prst="rect">
            <a:avLst/>
          </a:prstGeom>
        </p:spPr>
      </p:pic>
      <p:pic>
        <p:nvPicPr>
          <p:cNvPr id="33" name="Picture 32" descr="Screen Clippi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10600" y="6690316"/>
            <a:ext cx="1219370" cy="320084"/>
          </a:xfrm>
          <a:prstGeom prst="rect">
            <a:avLst/>
          </a:prstGeom>
        </p:spPr>
      </p:pic>
      <p:sp>
        <p:nvSpPr>
          <p:cNvPr id="34" name="Isosceles Triangle 33"/>
          <p:cNvSpPr/>
          <p:nvPr/>
        </p:nvSpPr>
        <p:spPr>
          <a:xfrm rot="10800000">
            <a:off x="5497484" y="4057791"/>
            <a:ext cx="3189316" cy="3028808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43400" y="6686505"/>
            <a:ext cx="1314634" cy="323895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7009373">
            <a:off x="6493389" y="5232490"/>
            <a:ext cx="2438741" cy="266737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14893" y="4095705"/>
            <a:ext cx="1305107" cy="323895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3656366">
            <a:off x="4456696" y="5449753"/>
            <a:ext cx="2210109" cy="342948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7626505">
            <a:off x="11513048" y="5657810"/>
            <a:ext cx="1181265" cy="285790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3714300">
            <a:off x="11919526" y="5558625"/>
            <a:ext cx="2915057" cy="266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464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2316480" y="91440"/>
            <a:ext cx="11094720" cy="7863840"/>
          </a:xfrm>
          <a:prstGeom prst="hexagon">
            <a:avLst>
              <a:gd name="adj" fmla="val 32418"/>
              <a:gd name="vf" fmla="val 11547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4"/>
            <a:endCxn id="4" idx="1"/>
          </p:cNvCxnSpPr>
          <p:nvPr/>
        </p:nvCxnSpPr>
        <p:spPr>
          <a:xfrm>
            <a:off x="4865780" y="91442"/>
            <a:ext cx="5996120" cy="786383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4937760" y="102875"/>
            <a:ext cx="5852160" cy="786383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0"/>
            <a:endCxn id="4" idx="3"/>
          </p:cNvCxnSpPr>
          <p:nvPr/>
        </p:nvCxnSpPr>
        <p:spPr>
          <a:xfrm flipH="1">
            <a:off x="2316480" y="4023360"/>
            <a:ext cx="1109472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92066231"/>
              </p:ext>
            </p:extLst>
          </p:nvPr>
        </p:nvGraphicFramePr>
        <p:xfrm>
          <a:off x="5831841" y="3886200"/>
          <a:ext cx="2964181" cy="457200"/>
        </p:xfrm>
        <a:graphic>
          <a:graphicData uri="http://schemas.openxmlformats.org/presentationml/2006/ole">
            <p:oleObj spid="_x0000_s50199" name="Equation" r:id="rId3" imgW="1852560" imgH="380880" progId="Equation.DSMT4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87256715"/>
              </p:ext>
            </p:extLst>
          </p:nvPr>
        </p:nvGraphicFramePr>
        <p:xfrm>
          <a:off x="5831841" y="3886200"/>
          <a:ext cx="2964181" cy="457200"/>
        </p:xfrm>
        <a:graphic>
          <a:graphicData uri="http://schemas.openxmlformats.org/presentationml/2006/ole">
            <p:oleObj spid="_x0000_s50200" name="Equation" r:id="rId4" imgW="1852560" imgH="380880" progId="Equation.DSMT4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49583922"/>
              </p:ext>
            </p:extLst>
          </p:nvPr>
        </p:nvGraphicFramePr>
        <p:xfrm>
          <a:off x="5831841" y="3886200"/>
          <a:ext cx="2964181" cy="457200"/>
        </p:xfrm>
        <a:graphic>
          <a:graphicData uri="http://schemas.openxmlformats.org/presentationml/2006/ole">
            <p:oleObj spid="_x0000_s50201" name="Equation" r:id="rId5" imgW="1852560" imgH="380880" progId="Equation.DSMT4">
              <p:embed/>
            </p:oleObj>
          </a:graphicData>
        </a:graphic>
      </p:graphicFrame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11040" y="3577590"/>
            <a:ext cx="975360" cy="36576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35680" y="4137612"/>
            <a:ext cx="2865520" cy="342948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8026384">
            <a:off x="9114283" y="2137753"/>
            <a:ext cx="820880" cy="402392"/>
          </a:xfrm>
          <a:prstGeom prst="rect">
            <a:avLst/>
          </a:prstGeom>
        </p:spPr>
      </p:pic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8479609">
            <a:off x="7775751" y="1891501"/>
            <a:ext cx="2183435" cy="472506"/>
          </a:xfrm>
          <a:prstGeom prst="rect">
            <a:avLst/>
          </a:prstGeom>
        </p:spPr>
      </p:pic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53430" y="3566161"/>
            <a:ext cx="1219370" cy="320084"/>
          </a:xfrm>
          <a:prstGeom prst="rect">
            <a:avLst/>
          </a:prstGeom>
        </p:spPr>
      </p:pic>
      <p:pic>
        <p:nvPicPr>
          <p:cNvPr id="16" name="Picture 15" descr="Screen Clippin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052122" y="4149043"/>
            <a:ext cx="3139878" cy="331517"/>
          </a:xfrm>
          <a:prstGeom prst="rect">
            <a:avLst/>
          </a:prstGeom>
        </p:spPr>
      </p:pic>
      <p:pic>
        <p:nvPicPr>
          <p:cNvPr id="17" name="Picture 16" descr="Screen Clipping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7820838">
            <a:off x="6535699" y="5540177"/>
            <a:ext cx="859085" cy="442907"/>
          </a:xfrm>
          <a:prstGeom prst="rect">
            <a:avLst/>
          </a:prstGeom>
        </p:spPr>
      </p:pic>
      <p:pic>
        <p:nvPicPr>
          <p:cNvPr id="18" name="Picture 17" descr="Screen Clippin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8464120">
            <a:off x="5345080" y="5209301"/>
            <a:ext cx="2229619" cy="424690"/>
          </a:xfrm>
          <a:prstGeom prst="rect">
            <a:avLst/>
          </a:prstGeom>
        </p:spPr>
      </p:pic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3649806">
            <a:off x="6288998" y="1808033"/>
            <a:ext cx="1247723" cy="600280"/>
          </a:xfrm>
          <a:prstGeom prst="rect">
            <a:avLst/>
          </a:prstGeom>
        </p:spPr>
      </p:pic>
      <p:pic>
        <p:nvPicPr>
          <p:cNvPr id="20" name="Picture 19" descr="Screen Clippi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3042352">
            <a:off x="5070696" y="1985898"/>
            <a:ext cx="2041273" cy="544339"/>
          </a:xfrm>
          <a:prstGeom prst="rect">
            <a:avLst/>
          </a:prstGeom>
        </p:spPr>
      </p:pic>
      <p:pic>
        <p:nvPicPr>
          <p:cNvPr id="21" name="Picture 20" descr="Screen Clippin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3285002">
            <a:off x="8781088" y="5176682"/>
            <a:ext cx="1348928" cy="563958"/>
          </a:xfrm>
          <a:prstGeom prst="rect">
            <a:avLst/>
          </a:prstGeom>
        </p:spPr>
      </p:pic>
      <p:pic>
        <p:nvPicPr>
          <p:cNvPr id="22" name="Picture 21" descr="Screen Clippi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3128399">
            <a:off x="7496052" y="5363004"/>
            <a:ext cx="2297750" cy="50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5719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26914641"/>
              </p:ext>
            </p:extLst>
          </p:nvPr>
        </p:nvGraphicFramePr>
        <p:xfrm>
          <a:off x="2369126" y="723930"/>
          <a:ext cx="7826394" cy="818124"/>
        </p:xfrm>
        <a:graphic>
          <a:graphicData uri="http://schemas.openxmlformats.org/presentationml/2006/ole">
            <p:oleObj spid="_x0000_s35934" name="Equation" r:id="rId3" imgW="1816100" imgH="228600" progId="Equation.DSMT4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838201" y="76200"/>
            <a:ext cx="7558469" cy="707882"/>
          </a:xfrm>
          <a:prstGeom prst="rect">
            <a:avLst/>
          </a:prstGeom>
        </p:spPr>
        <p:txBody>
          <a:bodyPr wrap="none" lIns="91435" tIns="45718" rIns="91435" bIns="45718">
            <a:spAutoFit/>
          </a:bodyPr>
          <a:lstStyle/>
          <a:p>
            <a:r>
              <a:rPr lang="en-US" sz="4000" b="1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006" y="1882918"/>
            <a:ext cx="1519380" cy="707882"/>
          </a:xfrm>
          <a:prstGeom prst="rect">
            <a:avLst/>
          </a:prstGeom>
        </p:spPr>
        <p:txBody>
          <a:bodyPr wrap="none" lIns="91435" tIns="45718" rIns="91435" bIns="45718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632858" y="3955792"/>
            <a:ext cx="12246112" cy="707882"/>
          </a:xfrm>
          <a:prstGeom prst="rect">
            <a:avLst/>
          </a:prstGeom>
        </p:spPr>
        <p:txBody>
          <a:bodyPr wrap="square" lIns="91435" tIns="45718" rIns="91435" bIns="45718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đpcm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16192262"/>
              </p:ext>
            </p:extLst>
          </p:nvPr>
        </p:nvGraphicFramePr>
        <p:xfrm>
          <a:off x="1784986" y="3884644"/>
          <a:ext cx="8180109" cy="839756"/>
        </p:xfrm>
        <a:graphic>
          <a:graphicData uri="http://schemas.openxmlformats.org/presentationml/2006/ole">
            <p:oleObj spid="_x0000_s35935" name="Equation" r:id="rId4" imgW="1816100" imgH="228600" progId="Equation.DSMT4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2224413" y="1868150"/>
            <a:ext cx="11888342" cy="2077488"/>
          </a:xfrm>
          <a:prstGeom prst="rect">
            <a:avLst/>
          </a:prstGeom>
        </p:spPr>
        <p:txBody>
          <a:bodyPr wrap="square" lIns="91435" tIns="45718" rIns="91435" bIns="45718">
            <a:spAutoFit/>
          </a:bodyPr>
          <a:lstStyle/>
          <a:p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VP = (a + b)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– 3ab(a + b) </a:t>
            </a:r>
          </a:p>
          <a:p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     = 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+ 3a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b + 3ab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– 3a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b – 3ab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     = 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= VT</a:t>
            </a:r>
          </a:p>
        </p:txBody>
      </p:sp>
      <p:sp>
        <p:nvSpPr>
          <p:cNvPr id="9" name="Rectangle 8"/>
          <p:cNvSpPr/>
          <p:nvPr/>
        </p:nvSpPr>
        <p:spPr>
          <a:xfrm>
            <a:off x="576675" y="4816320"/>
            <a:ext cx="12272394" cy="70788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35" tIns="45718" rIns="91435" bIns="45718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40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0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= 6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a + b = -5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0" y="5800932"/>
            <a:ext cx="11685386" cy="2554541"/>
          </a:xfrm>
          <a:prstGeom prst="rect">
            <a:avLst/>
          </a:prstGeom>
        </p:spPr>
        <p:txBody>
          <a:bodyPr wrap="square" lIns="91435" tIns="45718" rIns="91435" bIns="45718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a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= (a + b)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– 3ab(a + b)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               = (-5)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– 3.6.(-5) 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               = -125 + 90 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               = -35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05527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2286000" y="1009652"/>
            <a:ext cx="7610664" cy="790749"/>
            <a:chOff x="240" y="1346"/>
            <a:chExt cx="3091" cy="397"/>
          </a:xfrm>
        </p:grpSpPr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1248" y="1384"/>
              <a:ext cx="576" cy="324"/>
              <a:chOff x="1296" y="912"/>
              <a:chExt cx="576" cy="324"/>
            </a:xfrm>
          </p:grpSpPr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1296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 Box 18"/>
              <p:cNvSpPr txBox="1">
                <a:spLocks noChangeArrowheads="1"/>
              </p:cNvSpPr>
              <p:nvPr/>
            </p:nvSpPr>
            <p:spPr bwMode="auto">
              <a:xfrm>
                <a:off x="1488" y="912"/>
                <a:ext cx="152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</p:grpSp>
        <p:grpSp>
          <p:nvGrpSpPr>
            <p:cNvPr id="4" name="Group 24"/>
            <p:cNvGrpSpPr>
              <a:grpSpLocks/>
            </p:cNvGrpSpPr>
            <p:nvPr/>
          </p:nvGrpSpPr>
          <p:grpSpPr bwMode="auto">
            <a:xfrm>
              <a:off x="240" y="1346"/>
              <a:ext cx="3091" cy="397"/>
              <a:chOff x="224" y="769"/>
              <a:chExt cx="3164" cy="430"/>
            </a:xfrm>
          </p:grpSpPr>
          <p:graphicFrame>
            <p:nvGraphicFramePr>
              <p:cNvPr id="8" name="Object 1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3009537803"/>
                  </p:ext>
                </p:extLst>
              </p:nvPr>
            </p:nvGraphicFramePr>
            <p:xfrm>
              <a:off x="224" y="769"/>
              <a:ext cx="3164" cy="356"/>
            </p:xfrm>
            <a:graphic>
              <a:graphicData uri="http://schemas.openxmlformats.org/presentationml/2006/ole">
                <p:oleObj spid="_x0000_s35140" name="Equation" r:id="rId3" imgW="2031840" imgH="228600" progId="Equation.DSMT4">
                  <p:embed/>
                </p:oleObj>
              </a:graphicData>
            </a:graphic>
          </p:graphicFrame>
          <p:sp>
            <p:nvSpPr>
              <p:cNvPr id="9" name="Text Box 19"/>
              <p:cNvSpPr txBox="1">
                <a:spLocks noChangeArrowheads="1"/>
              </p:cNvSpPr>
              <p:nvPr/>
            </p:nvSpPr>
            <p:spPr bwMode="auto">
              <a:xfrm>
                <a:off x="1795" y="848"/>
                <a:ext cx="296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sp>
            <p:nvSpPr>
              <p:cNvPr id="10" name="Rectangle 23"/>
              <p:cNvSpPr>
                <a:spLocks noChangeArrowheads="1"/>
              </p:cNvSpPr>
              <p:nvPr/>
            </p:nvSpPr>
            <p:spPr bwMode="auto">
              <a:xfrm>
                <a:off x="2016" y="864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1987954" y="2418814"/>
            <a:ext cx="5273040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7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90925839"/>
              </p:ext>
            </p:extLst>
          </p:nvPr>
        </p:nvGraphicFramePr>
        <p:xfrm>
          <a:off x="3383281" y="3077885"/>
          <a:ext cx="5380929" cy="835165"/>
        </p:xfrm>
        <a:graphic>
          <a:graphicData uri="http://schemas.openxmlformats.org/presentationml/2006/ole">
            <p:oleObj spid="_x0000_s35141" name="Equation" r:id="rId4" imgW="1346200" imgH="228600" progId="Equation.DSMT4">
              <p:embed/>
            </p:oleObj>
          </a:graphicData>
        </a:graphic>
      </p:graphicFrame>
      <p:graphicFrame>
        <p:nvGraphicFramePr>
          <p:cNvPr id="1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24882618"/>
              </p:ext>
            </p:extLst>
          </p:nvPr>
        </p:nvGraphicFramePr>
        <p:xfrm>
          <a:off x="5715000" y="3733800"/>
          <a:ext cx="7002963" cy="1042627"/>
        </p:xfrm>
        <a:graphic>
          <a:graphicData uri="http://schemas.openxmlformats.org/presentationml/2006/ole">
            <p:oleObj spid="_x0000_s35142" name="Equation" r:id="rId5" imgW="1739900" imgH="279400" progId="Equation.DSMT4">
              <p:embed/>
            </p:oleObj>
          </a:graphicData>
        </a:graphic>
      </p:graphicFrame>
      <p:graphicFrame>
        <p:nvGraphicFramePr>
          <p:cNvPr id="19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85429853"/>
              </p:ext>
            </p:extLst>
          </p:nvPr>
        </p:nvGraphicFramePr>
        <p:xfrm>
          <a:off x="5742102" y="4648200"/>
          <a:ext cx="6678498" cy="877090"/>
        </p:xfrm>
        <a:graphic>
          <a:graphicData uri="http://schemas.openxmlformats.org/presentationml/2006/ole">
            <p:oleObj spid="_x0000_s35143" name="Equation" r:id="rId6" imgW="1524000" imgH="228600" progId="Equation.DSMT4">
              <p:embed/>
            </p:oleObj>
          </a:graphicData>
        </a:graphic>
      </p:graphicFrame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3078671" y="6026691"/>
            <a:ext cx="8100034" cy="934402"/>
            <a:chOff x="328" y="2784"/>
            <a:chExt cx="3099" cy="336"/>
          </a:xfrm>
        </p:grpSpPr>
        <p:grpSp>
          <p:nvGrpSpPr>
            <p:cNvPr id="6" name="Group 68"/>
            <p:cNvGrpSpPr>
              <a:grpSpLocks/>
            </p:cNvGrpSpPr>
            <p:nvPr/>
          </p:nvGrpSpPr>
          <p:grpSpPr bwMode="auto">
            <a:xfrm>
              <a:off x="328" y="2808"/>
              <a:ext cx="3099" cy="288"/>
              <a:chOff x="628" y="2640"/>
              <a:chExt cx="3099" cy="288"/>
            </a:xfrm>
          </p:grpSpPr>
          <p:sp>
            <p:nvSpPr>
              <p:cNvPr id="29" name="Rectangle 46"/>
              <p:cNvSpPr>
                <a:spLocks noChangeArrowheads="1"/>
              </p:cNvSpPr>
              <p:nvPr/>
            </p:nvSpPr>
            <p:spPr bwMode="auto">
              <a:xfrm>
                <a:off x="1920" y="2640"/>
                <a:ext cx="384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4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3xy</a:t>
                </a:r>
              </a:p>
            </p:txBody>
          </p:sp>
          <p:sp>
            <p:nvSpPr>
              <p:cNvPr id="30" name="Text Box 48"/>
              <p:cNvSpPr txBox="1">
                <a:spLocks noChangeArrowheads="1"/>
              </p:cNvSpPr>
              <p:nvPr/>
            </p:nvSpPr>
            <p:spPr bwMode="auto">
              <a:xfrm>
                <a:off x="1776" y="2640"/>
                <a:ext cx="152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  <p:graphicFrame>
            <p:nvGraphicFramePr>
              <p:cNvPr id="31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173046365"/>
                  </p:ext>
                </p:extLst>
              </p:nvPr>
            </p:nvGraphicFramePr>
            <p:xfrm>
              <a:off x="628" y="2668"/>
              <a:ext cx="3099" cy="246"/>
            </p:xfrm>
            <a:graphic>
              <a:graphicData uri="http://schemas.openxmlformats.org/presentationml/2006/ole">
                <p:oleObj spid="_x0000_s35144" name="Equation" r:id="rId7" imgW="2882880" imgH="228600" progId="Equation.DSMT4">
                  <p:embed/>
                </p:oleObj>
              </a:graphicData>
            </a:graphic>
          </p:graphicFrame>
          <p:sp>
            <p:nvSpPr>
              <p:cNvPr id="32" name="Text Box 51"/>
              <p:cNvSpPr txBox="1">
                <a:spLocks noChangeArrowheads="1"/>
              </p:cNvSpPr>
              <p:nvPr/>
            </p:nvSpPr>
            <p:spPr bwMode="auto">
              <a:xfrm>
                <a:off x="2304" y="2688"/>
                <a:ext cx="289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</p:grpSp>
        <p:grpSp>
          <p:nvGrpSpPr>
            <p:cNvPr id="7" name="Group 70"/>
            <p:cNvGrpSpPr>
              <a:grpSpLocks/>
            </p:cNvGrpSpPr>
            <p:nvPr/>
          </p:nvGrpSpPr>
          <p:grpSpPr bwMode="auto">
            <a:xfrm>
              <a:off x="2208" y="2784"/>
              <a:ext cx="362" cy="336"/>
              <a:chOff x="2230" y="3264"/>
              <a:chExt cx="362" cy="336"/>
            </a:xfrm>
          </p:grpSpPr>
          <p:sp>
            <p:nvSpPr>
              <p:cNvPr id="27" name="Rectangle 52"/>
              <p:cNvSpPr>
                <a:spLocks noChangeArrowheads="1"/>
              </p:cNvSpPr>
              <p:nvPr/>
            </p:nvSpPr>
            <p:spPr bwMode="auto">
              <a:xfrm>
                <a:off x="2230" y="3305"/>
                <a:ext cx="362" cy="295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28" name="Object 58"/>
              <p:cNvGraphicFramePr>
                <a:graphicFrameLocks noChangeAspect="1"/>
              </p:cNvGraphicFramePr>
              <p:nvPr/>
            </p:nvGraphicFramePr>
            <p:xfrm>
              <a:off x="2256" y="3264"/>
              <a:ext cx="288" cy="320"/>
            </p:xfrm>
            <a:graphic>
              <a:graphicData uri="http://schemas.openxmlformats.org/presentationml/2006/ole">
                <p:oleObj spid="_x0000_s35145" name="Equation" r:id="rId8" imgW="177646" imgH="228402" progId="Equation.DSMT4">
                  <p:embed/>
                </p:oleObj>
              </a:graphicData>
            </a:graphic>
          </p:graphicFrame>
        </p:grpSp>
        <p:grpSp>
          <p:nvGrpSpPr>
            <p:cNvPr id="14" name="Group 67"/>
            <p:cNvGrpSpPr>
              <a:grpSpLocks/>
            </p:cNvGrpSpPr>
            <p:nvPr/>
          </p:nvGrpSpPr>
          <p:grpSpPr bwMode="auto">
            <a:xfrm>
              <a:off x="1075" y="2808"/>
              <a:ext cx="432" cy="288"/>
              <a:chOff x="4303" y="1416"/>
              <a:chExt cx="432" cy="288"/>
            </a:xfrm>
          </p:grpSpPr>
          <p:sp>
            <p:nvSpPr>
              <p:cNvPr id="25" name="Rectangle 47"/>
              <p:cNvSpPr>
                <a:spLocks noChangeArrowheads="1"/>
              </p:cNvSpPr>
              <p:nvPr/>
            </p:nvSpPr>
            <p:spPr bwMode="auto">
              <a:xfrm>
                <a:off x="4320" y="1440"/>
                <a:ext cx="384" cy="240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26" name="Object 6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492529132"/>
                  </p:ext>
                </p:extLst>
              </p:nvPr>
            </p:nvGraphicFramePr>
            <p:xfrm>
              <a:off x="4303" y="1416"/>
              <a:ext cx="432" cy="288"/>
            </p:xfrm>
            <a:graphic>
              <a:graphicData uri="http://schemas.openxmlformats.org/presentationml/2006/ole">
                <p:oleObj spid="_x0000_s35146" name="Equation" r:id="rId9" imgW="253780" imgH="203024" progId="Equation.DSMT4">
                  <p:embed/>
                </p:oleObj>
              </a:graphicData>
            </a:graphic>
          </p:graphicFrame>
        </p:grpSp>
      </p:grp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1680230" y="241898"/>
            <a:ext cx="6442779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5" tIns="45718" rIns="91435" bIns="45718">
            <a:spAutoFit/>
          </a:bodyPr>
          <a:lstStyle/>
          <a:p>
            <a:r>
              <a:rPr lang="vi-VN" sz="36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HD: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vi-VN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5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auto">
          <a:xfrm>
            <a:off x="5577840" y="1737360"/>
            <a:ext cx="365760" cy="365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4130040" y="1752600"/>
            <a:ext cx="365760" cy="365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3474720" y="1737360"/>
            <a:ext cx="365760" cy="365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2268855" y="1009653"/>
            <a:ext cx="5888355" cy="784861"/>
            <a:chOff x="231" y="1346"/>
            <a:chExt cx="3091" cy="412"/>
          </a:xfrm>
        </p:grpSpPr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1248" y="1384"/>
              <a:ext cx="576" cy="339"/>
              <a:chOff x="1296" y="912"/>
              <a:chExt cx="576" cy="339"/>
            </a:xfrm>
          </p:grpSpPr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1296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 Box 18"/>
              <p:cNvSpPr txBox="1">
                <a:spLocks noChangeArrowheads="1"/>
              </p:cNvSpPr>
              <p:nvPr/>
            </p:nvSpPr>
            <p:spPr bwMode="auto">
              <a:xfrm>
                <a:off x="1488" y="912"/>
                <a:ext cx="152" cy="3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</p:grpSp>
        <p:grpSp>
          <p:nvGrpSpPr>
            <p:cNvPr id="7" name="Group 24"/>
            <p:cNvGrpSpPr>
              <a:grpSpLocks/>
            </p:cNvGrpSpPr>
            <p:nvPr/>
          </p:nvGrpSpPr>
          <p:grpSpPr bwMode="auto">
            <a:xfrm>
              <a:off x="231" y="1346"/>
              <a:ext cx="3091" cy="412"/>
              <a:chOff x="215" y="769"/>
              <a:chExt cx="3164" cy="446"/>
            </a:xfrm>
          </p:grpSpPr>
          <p:graphicFrame>
            <p:nvGraphicFramePr>
              <p:cNvPr id="8" name="Object 1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1995662555"/>
                  </p:ext>
                </p:extLst>
              </p:nvPr>
            </p:nvGraphicFramePr>
            <p:xfrm>
              <a:off x="215" y="769"/>
              <a:ext cx="3164" cy="356"/>
            </p:xfrm>
            <a:graphic>
              <a:graphicData uri="http://schemas.openxmlformats.org/presentationml/2006/ole">
                <p:oleObj spid="_x0000_s3413" name="Equation" r:id="rId3" imgW="2031840" imgH="228600" progId="Equation.DSMT4">
                  <p:embed/>
                </p:oleObj>
              </a:graphicData>
            </a:graphic>
          </p:graphicFrame>
          <p:sp>
            <p:nvSpPr>
              <p:cNvPr id="9" name="Text Box 19"/>
              <p:cNvSpPr txBox="1">
                <a:spLocks noChangeArrowheads="1"/>
              </p:cNvSpPr>
              <p:nvPr/>
            </p:nvSpPr>
            <p:spPr bwMode="auto">
              <a:xfrm>
                <a:off x="1795" y="848"/>
                <a:ext cx="296" cy="3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sp>
            <p:nvSpPr>
              <p:cNvPr id="10" name="Rectangle 23"/>
              <p:cNvSpPr>
                <a:spLocks noChangeArrowheads="1"/>
              </p:cNvSpPr>
              <p:nvPr/>
            </p:nvSpPr>
            <p:spPr bwMode="auto">
              <a:xfrm>
                <a:off x="2016" y="864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aphicFrame>
        <p:nvGraphicFramePr>
          <p:cNvPr id="14" name="Object 25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xmlns="" val="2474163459"/>
              </p:ext>
            </p:extLst>
          </p:nvPr>
        </p:nvGraphicFramePr>
        <p:xfrm>
          <a:off x="2316163" y="1651000"/>
          <a:ext cx="5395912" cy="546100"/>
        </p:xfrm>
        <a:graphic>
          <a:graphicData uri="http://schemas.openxmlformats.org/presentationml/2006/ole">
            <p:oleObj spid="_x0000_s3414" name="Equation" r:id="rId4" imgW="2260440" imgH="228600" progId="Equation.DSMT4">
              <p:embed/>
            </p:oleObj>
          </a:graphicData>
        </a:graphic>
      </p:graphicFrame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617923" y="2103120"/>
            <a:ext cx="2150495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 smtClean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219647"/>
              </p:ext>
            </p:extLst>
          </p:nvPr>
        </p:nvGraphicFramePr>
        <p:xfrm>
          <a:off x="3124200" y="3429000"/>
          <a:ext cx="4846320" cy="1301116"/>
        </p:xfrm>
        <a:graphic>
          <a:graphicData uri="http://schemas.openxmlformats.org/presentationml/2006/ole">
            <p:oleObj spid="_x0000_s3415" name="Equation" r:id="rId5" imgW="1701720" imgH="533160" progId="Equation.DSMT4">
              <p:embed/>
            </p:oleObj>
          </a:graphicData>
        </a:graphic>
      </p:graphicFrame>
      <p:graphicFrame>
        <p:nvGraphicFramePr>
          <p:cNvPr id="35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01090990"/>
              </p:ext>
            </p:extLst>
          </p:nvPr>
        </p:nvGraphicFramePr>
        <p:xfrm>
          <a:off x="3124200" y="4768214"/>
          <a:ext cx="3474720" cy="565786"/>
        </p:xfrm>
        <a:graphic>
          <a:graphicData uri="http://schemas.openxmlformats.org/presentationml/2006/ole">
            <p:oleObj spid="_x0000_s3416" name="Equation" r:id="rId6" imgW="1524000" imgH="228600" progId="Equation.DSMT4">
              <p:embed/>
            </p:oleObj>
          </a:graphicData>
        </a:graphic>
      </p:graphicFrame>
      <p:grpSp>
        <p:nvGrpSpPr>
          <p:cNvPr id="37" name="Group 80"/>
          <p:cNvGrpSpPr>
            <a:grpSpLocks/>
          </p:cNvGrpSpPr>
          <p:nvPr/>
        </p:nvGrpSpPr>
        <p:grpSpPr bwMode="auto">
          <a:xfrm>
            <a:off x="2768418" y="5619881"/>
            <a:ext cx="5476875" cy="535305"/>
            <a:chOff x="603" y="951"/>
            <a:chExt cx="2875" cy="281"/>
          </a:xfrm>
        </p:grpSpPr>
        <p:graphicFrame>
          <p:nvGraphicFramePr>
            <p:cNvPr id="38" name="Object 8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51426386"/>
                </p:ext>
              </p:extLst>
            </p:nvPr>
          </p:nvGraphicFramePr>
          <p:xfrm>
            <a:off x="603" y="980"/>
            <a:ext cx="2875" cy="252"/>
          </p:xfrm>
          <a:graphic>
            <a:graphicData uri="http://schemas.openxmlformats.org/presentationml/2006/ole">
              <p:oleObj spid="_x0000_s3417" name="Equation" r:id="rId7" imgW="2603160" imgH="228600" progId="Equation.DSMT4">
                <p:embed/>
              </p:oleObj>
            </a:graphicData>
          </a:graphic>
        </p:graphicFrame>
        <p:sp>
          <p:nvSpPr>
            <p:cNvPr id="39" name="Rectangle 82"/>
            <p:cNvSpPr>
              <a:spLocks noChangeArrowheads="1"/>
            </p:cNvSpPr>
            <p:nvPr/>
          </p:nvSpPr>
          <p:spPr bwMode="auto">
            <a:xfrm>
              <a:off x="1140" y="960"/>
              <a:ext cx="240" cy="24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40" name="Rectangle 83"/>
            <p:cNvSpPr>
              <a:spLocks noChangeArrowheads="1"/>
            </p:cNvSpPr>
            <p:nvPr/>
          </p:nvSpPr>
          <p:spPr bwMode="auto">
            <a:xfrm>
              <a:off x="2394" y="978"/>
              <a:ext cx="240" cy="24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</a:p>
          </p:txBody>
        </p:sp>
        <p:grpSp>
          <p:nvGrpSpPr>
            <p:cNvPr id="41" name="Group 84"/>
            <p:cNvGrpSpPr>
              <a:grpSpLocks/>
            </p:cNvGrpSpPr>
            <p:nvPr/>
          </p:nvGrpSpPr>
          <p:grpSpPr bwMode="auto">
            <a:xfrm>
              <a:off x="1534" y="951"/>
              <a:ext cx="338" cy="268"/>
              <a:chOff x="1276" y="1767"/>
              <a:chExt cx="338" cy="268"/>
            </a:xfrm>
          </p:grpSpPr>
          <p:sp>
            <p:nvSpPr>
              <p:cNvPr id="42" name="Rectangle 85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318" cy="240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3" name="Object 8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566895326"/>
                  </p:ext>
                </p:extLst>
              </p:nvPr>
            </p:nvGraphicFramePr>
            <p:xfrm>
              <a:off x="1276" y="1767"/>
              <a:ext cx="336" cy="268"/>
            </p:xfrm>
            <a:graphic>
              <a:graphicData uri="http://schemas.openxmlformats.org/presentationml/2006/ole">
                <p:oleObj spid="_x0000_s3418" name="Equation" r:id="rId8" imgW="253890" imgH="190417" progId="Equation.DSMT4">
                  <p:embed/>
                </p:oleObj>
              </a:graphicData>
            </a:graphic>
          </p:graphicFrame>
        </p:grpSp>
      </p:grp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1680231" y="241898"/>
            <a:ext cx="5365561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5" tIns="45718" rIns="91435" bIns="45718">
            <a:spAutoFit/>
          </a:bodyPr>
          <a:lstStyle/>
          <a:p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231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9722E-6 1.17284E-6 L -0.08442 -0.50251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21" y="-251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Callout 5"/>
          <p:cNvSpPr/>
          <p:nvPr/>
        </p:nvSpPr>
        <p:spPr>
          <a:xfrm>
            <a:off x="121920" y="2468880"/>
            <a:ext cx="14020800" cy="5355348"/>
          </a:xfrm>
          <a:prstGeom prst="cloudCallout">
            <a:avLst>
              <a:gd name="adj1" fmla="val 35833"/>
              <a:gd name="adj2" fmla="val -8121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81200" y="3352800"/>
            <a:ext cx="11216640" cy="291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buFontTx/>
              <a:buChar char="-"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 2.12 </a:t>
            </a:r>
            <a:r>
              <a:rPr lang="vi-VN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2.15 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endParaRPr lang="en-US" sz="40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40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4000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3048000" y="152400"/>
            <a:ext cx="8778240" cy="8397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600" b="1" dirty="0">
                <a:solidFill>
                  <a:srgbClr val="FF0000"/>
                </a:solidFill>
                <a:latin typeface="Times New Roman" pitchFamily="18" charset="0"/>
              </a:rPr>
              <a:t>HƯỚNG DẪN 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</a:rPr>
              <a:t>TỰ HỌC Ở </a:t>
            </a:r>
            <a:r>
              <a:rPr lang="en-US" sz="4600" b="1" dirty="0">
                <a:solidFill>
                  <a:srgbClr val="FF0000"/>
                </a:solidFill>
                <a:latin typeface="Times New Roman" pitchFamily="18" charset="0"/>
              </a:rPr>
              <a:t>NHÀ</a:t>
            </a:r>
            <a:endParaRPr lang="en-US" sz="46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131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Thực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hiện</a:t>
            </a:r>
            <a:r>
              <a:rPr lang="en-US" sz="4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phép</a:t>
            </a:r>
            <a:r>
              <a:rPr lang="en-US" sz="4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nhân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:  </a:t>
            </a:r>
          </a:p>
          <a:p>
            <a:r>
              <a:rPr lang="en-US" sz="4800" dirty="0" smtClean="0">
                <a:latin typeface="Times New Roman" pitchFamily="18" charset="0"/>
              </a:rPr>
              <a:t>(</a:t>
            </a:r>
            <a:r>
              <a:rPr lang="en-US" sz="4800" dirty="0">
                <a:latin typeface="Times New Roman" pitchFamily="18" charset="0"/>
              </a:rPr>
              <a:t>a + b)(a</a:t>
            </a:r>
            <a:r>
              <a:rPr lang="en-US" sz="4800" baseline="30000" dirty="0">
                <a:latin typeface="Times New Roman" pitchFamily="18" charset="0"/>
              </a:rPr>
              <a:t>2 </a:t>
            </a:r>
            <a:r>
              <a:rPr lang="en-US" sz="4800" dirty="0">
                <a:latin typeface="Times New Roman" pitchFamily="18" charset="0"/>
              </a:rPr>
              <a:t>- </a:t>
            </a:r>
            <a:r>
              <a:rPr lang="en-US" sz="4800" dirty="0" err="1">
                <a:latin typeface="Times New Roman" pitchFamily="18" charset="0"/>
              </a:rPr>
              <a:t>ab</a:t>
            </a:r>
            <a:r>
              <a:rPr lang="en-US" sz="4800" dirty="0">
                <a:latin typeface="Times New Roman" pitchFamily="18" charset="0"/>
              </a:rPr>
              <a:t> + b</a:t>
            </a:r>
            <a:r>
              <a:rPr lang="en-US" sz="4800" baseline="30000" dirty="0">
                <a:latin typeface="Times New Roman" pitchFamily="18" charset="0"/>
              </a:rPr>
              <a:t>2</a:t>
            </a:r>
            <a:r>
              <a:rPr lang="en-US" sz="4800" dirty="0">
                <a:latin typeface="Times New Roman" pitchFamily="18" charset="0"/>
              </a:rPr>
              <a:t>)</a:t>
            </a:r>
          </a:p>
          <a:p>
            <a:r>
              <a:rPr lang="en-US" sz="4800" dirty="0">
                <a:latin typeface="Times New Roman" pitchFamily="18" charset="0"/>
              </a:rPr>
              <a:t>(a - b)(a</a:t>
            </a:r>
            <a:r>
              <a:rPr lang="en-US" sz="4800" baseline="30000" dirty="0">
                <a:latin typeface="Times New Roman" pitchFamily="18" charset="0"/>
              </a:rPr>
              <a:t>2 </a:t>
            </a:r>
            <a:r>
              <a:rPr lang="en-US" sz="4800" dirty="0">
                <a:latin typeface="Times New Roman" pitchFamily="18" charset="0"/>
              </a:rPr>
              <a:t>+ </a:t>
            </a:r>
            <a:r>
              <a:rPr lang="en-US" sz="4800" dirty="0" err="1">
                <a:latin typeface="Times New Roman" pitchFamily="18" charset="0"/>
              </a:rPr>
              <a:t>ab</a:t>
            </a:r>
            <a:r>
              <a:rPr lang="en-US" sz="4800" dirty="0">
                <a:latin typeface="Times New Roman" pitchFamily="18" charset="0"/>
              </a:rPr>
              <a:t> + b</a:t>
            </a:r>
            <a:r>
              <a:rPr lang="en-US" sz="4800" baseline="30000" dirty="0">
                <a:latin typeface="Times New Roman" pitchFamily="18" charset="0"/>
              </a:rPr>
              <a:t>2</a:t>
            </a:r>
            <a:r>
              <a:rPr lang="en-US" sz="4800" dirty="0">
                <a:latin typeface="Times New Roman" pitchFamily="18" charset="0"/>
              </a:rPr>
              <a:t>)</a:t>
            </a:r>
            <a:endParaRPr lang="en-US" sz="4800" dirty="0">
              <a:solidFill>
                <a:srgbClr val="0000FF"/>
              </a:solidFill>
              <a:latin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Text Box 2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731520" y="595474"/>
            <a:ext cx="13167360" cy="8397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</a:rPr>
              <a:t>HOẠT ĐỘNG KHỞI ĐỘNG</a:t>
            </a:r>
            <a:endParaRPr lang="en-US" sz="46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803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20566" y="442163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Tổng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lập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</a:t>
            </a:r>
            <a:r>
              <a:rPr lang="vi-VN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ươ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ng</a:t>
            </a:r>
            <a:endParaRPr lang="en-US" sz="3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57146" y="1124712"/>
            <a:ext cx="13516054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HĐ1: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Với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a, 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bất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kì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thực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hiện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phép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tính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3400" dirty="0" smtClean="0">
                <a:latin typeface="Times New Roman" pitchFamily="18" charset="0"/>
              </a:rPr>
              <a:t>(a </a:t>
            </a:r>
            <a:r>
              <a:rPr lang="en-US" sz="3400" dirty="0">
                <a:latin typeface="Times New Roman" pitchFamily="18" charset="0"/>
              </a:rPr>
              <a:t>+ b)(a</a:t>
            </a:r>
            <a:r>
              <a:rPr lang="en-US" sz="3400" baseline="30000" dirty="0">
                <a:latin typeface="Times New Roman" pitchFamily="18" charset="0"/>
              </a:rPr>
              <a:t>2 </a:t>
            </a:r>
            <a:r>
              <a:rPr lang="en-US" sz="3400" dirty="0">
                <a:latin typeface="Times New Roman" pitchFamily="18" charset="0"/>
              </a:rPr>
              <a:t>- </a:t>
            </a:r>
            <a:r>
              <a:rPr lang="en-US" sz="3400" dirty="0" err="1">
                <a:latin typeface="Times New Roman" pitchFamily="18" charset="0"/>
              </a:rPr>
              <a:t>ab</a:t>
            </a:r>
            <a:r>
              <a:rPr lang="en-US" sz="3400" dirty="0">
                <a:latin typeface="Times New Roman" pitchFamily="18" charset="0"/>
              </a:rPr>
              <a:t> + b</a:t>
            </a:r>
            <a:r>
              <a:rPr lang="en-US" sz="3400" baseline="30000" dirty="0">
                <a:latin typeface="Times New Roman" pitchFamily="18" charset="0"/>
              </a:rPr>
              <a:t>2</a:t>
            </a:r>
            <a:r>
              <a:rPr lang="en-US" sz="3400" dirty="0">
                <a:latin typeface="Times New Roman" pitchFamily="18" charset="0"/>
              </a:rPr>
              <a:t>)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401142" y="2087078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3400" b="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Giải</a:t>
            </a: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: </a:t>
            </a:r>
            <a:r>
              <a:rPr lang="en-US" sz="3400" b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</a:t>
            </a:r>
            <a:r>
              <a:rPr lang="en-US" sz="3400" b="0" dirty="0">
                <a:latin typeface="Times New Roman" pitchFamily="18" charset="0"/>
              </a:rPr>
              <a:t>(a + b)(a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- </a:t>
            </a:r>
            <a:r>
              <a:rPr lang="en-US" sz="3400" b="0" dirty="0" err="1">
                <a:latin typeface="Times New Roman" pitchFamily="18" charset="0"/>
              </a:rPr>
              <a:t>ab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)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2743200" y="2742196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 dirty="0">
                <a:latin typeface="Times New Roman" pitchFamily="18" charset="0"/>
              </a:rPr>
              <a:t>a.(a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- </a:t>
            </a:r>
            <a:r>
              <a:rPr lang="en-US" sz="3400" b="0" dirty="0" err="1">
                <a:latin typeface="Times New Roman" pitchFamily="18" charset="0"/>
              </a:rPr>
              <a:t>ab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) + b.(a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- </a:t>
            </a:r>
            <a:r>
              <a:rPr lang="en-US" sz="3400" b="0" dirty="0" err="1">
                <a:latin typeface="Times New Roman" pitchFamily="18" charset="0"/>
              </a:rPr>
              <a:t>ab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) 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2743200" y="3397314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 dirty="0">
                <a:latin typeface="Times New Roman" pitchFamily="18" charset="0"/>
              </a:rPr>
              <a:t>a</a:t>
            </a:r>
            <a:r>
              <a:rPr lang="en-US" sz="3400" b="0" baseline="30000" dirty="0">
                <a:latin typeface="Times New Roman" pitchFamily="18" charset="0"/>
              </a:rPr>
              <a:t>3 </a:t>
            </a:r>
            <a:r>
              <a:rPr lang="en-US" sz="3400" b="0" dirty="0">
                <a:latin typeface="Times New Roman" pitchFamily="18" charset="0"/>
              </a:rPr>
              <a:t>– 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b + ab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 + a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b - ab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3</a:t>
            </a:r>
            <a:r>
              <a:rPr lang="en-US" sz="3400" b="0" dirty="0">
                <a:latin typeface="Times New Roman" pitchFamily="18" charset="0"/>
              </a:rPr>
              <a:t> </a:t>
            </a: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2743199" y="4052432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>
                <a:latin typeface="Times New Roman" pitchFamily="18" charset="0"/>
              </a:rPr>
              <a:t>a</a:t>
            </a:r>
            <a:r>
              <a:rPr lang="en-US" sz="3400" b="0" baseline="30000">
                <a:latin typeface="Times New Roman" pitchFamily="18" charset="0"/>
              </a:rPr>
              <a:t>3 </a:t>
            </a:r>
            <a:r>
              <a:rPr lang="en-US" sz="3400" b="0">
                <a:latin typeface="Times New Roman" pitchFamily="18" charset="0"/>
              </a:rPr>
              <a:t>+ b</a:t>
            </a:r>
            <a:r>
              <a:rPr lang="en-US" sz="3400" b="0" baseline="30000">
                <a:latin typeface="Times New Roman" pitchFamily="18" charset="0"/>
              </a:rPr>
              <a:t>3</a:t>
            </a:r>
            <a:r>
              <a:rPr lang="en-US" sz="3400" b="0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7789517"/>
              </p:ext>
            </p:extLst>
          </p:nvPr>
        </p:nvGraphicFramePr>
        <p:xfrm>
          <a:off x="2743200" y="6553200"/>
          <a:ext cx="9133840" cy="685800"/>
        </p:xfrm>
        <a:graphic>
          <a:graphicData uri="http://schemas.openxmlformats.org/presentationml/2006/ole">
            <p:oleObj spid="_x0000_s42015" name="Equation" r:id="rId3" imgW="2286000" imgH="228600" progId="Equation.DSMT4">
              <p:embed/>
            </p:oleObj>
          </a:graphicData>
        </a:graphic>
      </p:graphicFrame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1374866" y="5709387"/>
            <a:ext cx="8073625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Với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A, B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là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hai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biểu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thức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tùy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ý, ta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luôn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có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374866" y="4707550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+ b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= (a + b)(a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ab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+ b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754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4" grpId="0"/>
      <p:bldP spid="17" grpId="0"/>
      <p:bldP spid="19" grpId="0"/>
      <p:bldP spid="21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52186363"/>
              </p:ext>
            </p:extLst>
          </p:nvPr>
        </p:nvGraphicFramePr>
        <p:xfrm>
          <a:off x="1752600" y="2438400"/>
          <a:ext cx="7089141" cy="512444"/>
        </p:xfrm>
        <a:graphic>
          <a:graphicData uri="http://schemas.openxmlformats.org/presentationml/2006/ole">
            <p:oleObj spid="_x0000_s44063" name="Equation" r:id="rId3" imgW="2374900" imgH="228600" progId="Equation.DSMT4">
              <p:embed/>
            </p:oleObj>
          </a:graphicData>
        </a:graphic>
      </p:graphicFrame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613477" y="683825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1/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Tổng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34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613476" y="1600200"/>
            <a:ext cx="1043552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latin typeface="Times New Roman" pitchFamily="18" charset="0"/>
              </a:rPr>
              <a:t>    </a:t>
            </a:r>
            <a:r>
              <a:rPr lang="en-US" sz="3400" dirty="0" err="1">
                <a:latin typeface="Times New Roman" pitchFamily="18" charset="0"/>
              </a:rPr>
              <a:t>Với</a:t>
            </a:r>
            <a:r>
              <a:rPr lang="en-US" sz="3400" dirty="0">
                <a:latin typeface="Times New Roman" pitchFamily="18" charset="0"/>
              </a:rPr>
              <a:t> A, B </a:t>
            </a:r>
            <a:r>
              <a:rPr lang="en-US" sz="3400" dirty="0" err="1">
                <a:latin typeface="Times New Roman" pitchFamily="18" charset="0"/>
              </a:rPr>
              <a:t>là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hai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biểu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thức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tùy</a:t>
            </a:r>
            <a:r>
              <a:rPr lang="en-US" sz="3400" dirty="0">
                <a:latin typeface="Times New Roman" pitchFamily="18" charset="0"/>
              </a:rPr>
              <a:t> ý, </a:t>
            </a:r>
            <a:r>
              <a:rPr lang="en-US" sz="3400" dirty="0" smtClean="0">
                <a:latin typeface="Times New Roman" pitchFamily="18" charset="0"/>
              </a:rPr>
              <a:t>ta </a:t>
            </a:r>
            <a:r>
              <a:rPr lang="en-US" sz="3400" dirty="0" err="1">
                <a:latin typeface="Times New Roman" pitchFamily="18" charset="0"/>
              </a:rPr>
              <a:t>luôn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có</a:t>
            </a:r>
            <a:r>
              <a:rPr lang="en-US" sz="3400" dirty="0">
                <a:latin typeface="Times New Roman" pitchFamily="18" charset="0"/>
              </a:rPr>
              <a:t>:</a:t>
            </a:r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1219200" y="3408877"/>
            <a:ext cx="1226820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400" i="1" dirty="0" err="1" smtClean="0">
                <a:solidFill>
                  <a:srgbClr val="0000FF"/>
                </a:solidFill>
                <a:latin typeface="Times New Roman" pitchFamily="18" charset="0"/>
              </a:rPr>
              <a:t>quy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0000FF"/>
                </a:solidFill>
                <a:latin typeface="Times New Roman" pitchFamily="18" charset="0"/>
              </a:rPr>
              <a:t>ước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0000FF"/>
                </a:solidFill>
                <a:latin typeface="Times New Roman" pitchFamily="18" charset="0"/>
              </a:rPr>
              <a:t>gọi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 (A</a:t>
            </a:r>
            <a:r>
              <a:rPr lang="en-US" sz="3400" i="1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i="1" dirty="0">
                <a:solidFill>
                  <a:srgbClr val="0000FF"/>
                </a:solidFill>
                <a:latin typeface="Times New Roman" pitchFamily="18" charset="0"/>
              </a:rPr>
              <a:t>- AB + B</a:t>
            </a:r>
            <a:r>
              <a:rPr lang="en-US" sz="3400" i="1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3400" i="1" dirty="0" smtClean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là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bình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phương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thiếu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 smtClean="0">
                <a:latin typeface="Times New Roman" pitchFamily="18" charset="0"/>
              </a:rPr>
              <a:t>của</a:t>
            </a:r>
            <a:r>
              <a:rPr lang="en-US" sz="3400" i="1" dirty="0" smtClean="0">
                <a:latin typeface="Times New Roman" pitchFamily="18" charset="0"/>
              </a:rPr>
              <a:t> </a:t>
            </a:r>
            <a:r>
              <a:rPr lang="en-US" sz="3400" b="1" i="1" u="sng" dirty="0" err="1" smtClean="0">
                <a:latin typeface="Times New Roman" pitchFamily="18" charset="0"/>
              </a:rPr>
              <a:t>hiệu</a:t>
            </a:r>
            <a:r>
              <a:rPr lang="en-US" sz="3400" b="1" i="1" u="sng" dirty="0" smtClean="0">
                <a:latin typeface="Times New Roman" pitchFamily="18" charset="0"/>
              </a:rPr>
              <a:t> A – B.</a:t>
            </a:r>
            <a:endParaRPr lang="en-US" sz="3400" b="1" i="1" u="sng" dirty="0">
              <a:latin typeface="Times New Roman" pitchFamily="18" charset="0"/>
            </a:endParaRPr>
          </a:p>
        </p:txBody>
      </p:sp>
      <p:sp>
        <p:nvSpPr>
          <p:cNvPr id="39" name="Rectangle 33"/>
          <p:cNvSpPr>
            <a:spLocks noChangeArrowheads="1"/>
          </p:cNvSpPr>
          <p:nvPr/>
        </p:nvSpPr>
        <p:spPr bwMode="auto">
          <a:xfrm>
            <a:off x="1219200" y="4310714"/>
            <a:ext cx="11792607" cy="1132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  <a:spcAft>
                <a:spcPts val="857"/>
              </a:spcAft>
            </a:pP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*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Phát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3100" b="1" i="1" dirty="0" err="1">
                <a:solidFill>
                  <a:srgbClr val="0000FF"/>
                </a:solidFill>
                <a:latin typeface="Times New Roman" pitchFamily="18" charset="0"/>
              </a:rPr>
              <a:t>Tổng</a:t>
            </a:r>
            <a:r>
              <a:rPr lang="en-US" sz="31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b="1" i="1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1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b="1" i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31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bằng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tích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của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tổng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hai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biểu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thức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với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bình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phương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thiếu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của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một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hiệu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hai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biểu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thức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đó</a:t>
            </a:r>
            <a:r>
              <a:rPr lang="en-US" sz="3100" i="1" dirty="0">
                <a:latin typeface="Times New Roman" pitchFamily="18" charset="0"/>
              </a:rPr>
              <a:t> .</a:t>
            </a:r>
            <a:endParaRPr lang="en-US" sz="3100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333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7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97217674"/>
              </p:ext>
            </p:extLst>
          </p:nvPr>
        </p:nvGraphicFramePr>
        <p:xfrm>
          <a:off x="1371600" y="1874161"/>
          <a:ext cx="7089141" cy="512444"/>
        </p:xfrm>
        <a:graphic>
          <a:graphicData uri="http://schemas.openxmlformats.org/presentationml/2006/ole">
            <p:oleObj spid="_x0000_s46105" name="Equation" r:id="rId3" imgW="2374900" imgH="228600" progId="Equation.DSMT4">
              <p:embed/>
            </p:oleObj>
          </a:graphicData>
        </a:graphic>
      </p:graphicFrame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304800" y="458231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1/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Tổng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34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103829" y="1184884"/>
            <a:ext cx="9109164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latin typeface="Times New Roman" pitchFamily="18" charset="0"/>
              </a:rPr>
              <a:t>    </a:t>
            </a:r>
            <a:r>
              <a:rPr lang="en-US" sz="3400" dirty="0" err="1">
                <a:latin typeface="Times New Roman" pitchFamily="18" charset="0"/>
              </a:rPr>
              <a:t>Với</a:t>
            </a:r>
            <a:r>
              <a:rPr lang="en-US" sz="3400" dirty="0">
                <a:latin typeface="Times New Roman" pitchFamily="18" charset="0"/>
              </a:rPr>
              <a:t> A, B </a:t>
            </a:r>
            <a:r>
              <a:rPr lang="en-US" sz="3400" dirty="0" err="1">
                <a:latin typeface="Times New Roman" pitchFamily="18" charset="0"/>
              </a:rPr>
              <a:t>là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hai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biểu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thức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tùy</a:t>
            </a:r>
            <a:r>
              <a:rPr lang="en-US" sz="3400" dirty="0">
                <a:latin typeface="Times New Roman" pitchFamily="18" charset="0"/>
              </a:rPr>
              <a:t> ý, </a:t>
            </a:r>
            <a:r>
              <a:rPr lang="en-US" sz="3400" dirty="0" smtClean="0">
                <a:latin typeface="Times New Roman" pitchFamily="18" charset="0"/>
              </a:rPr>
              <a:t>ta </a:t>
            </a:r>
            <a:r>
              <a:rPr lang="en-US" sz="3400" dirty="0" err="1">
                <a:latin typeface="Times New Roman" pitchFamily="18" charset="0"/>
              </a:rPr>
              <a:t>luôn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có</a:t>
            </a:r>
            <a:r>
              <a:rPr lang="en-US" sz="3400" dirty="0">
                <a:latin typeface="Times New Roman" pitchFamily="18" charset="0"/>
              </a:rPr>
              <a:t>:</a:t>
            </a: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835572" y="2667000"/>
            <a:ext cx="13548622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Luyện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tập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+ 27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+ 8y</a:t>
            </a:r>
            <a:r>
              <a:rPr lang="fr-FR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– (x + 2y)(x</a:t>
            </a:r>
            <a:r>
              <a:rPr lang="fr-FR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– 2xy + 4y</a:t>
            </a:r>
            <a:r>
              <a:rPr lang="fr-FR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3886200" y="3884164"/>
            <a:ext cx="4683034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                     </a:t>
            </a:r>
            <a:r>
              <a:rPr lang="en-US" sz="3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Giải</a:t>
            </a:r>
            <a:endParaRPr lang="en-US" sz="34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2438400" y="4839999"/>
            <a:ext cx="830580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1)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+ 27 = 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+ 3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= (x + 3)(x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- 3x + 9)</a:t>
            </a:r>
            <a:endParaRPr lang="en-US" sz="3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2895600" y="6919290"/>
            <a:ext cx="980677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smtClean="0">
                <a:latin typeface="Times New Roman" pitchFamily="18" charset="0"/>
              </a:rPr>
              <a:t>= 0</a:t>
            </a:r>
            <a:endParaRPr lang="en-US" sz="3400" u="sng" dirty="0">
              <a:latin typeface="Times New Roman" pitchFamily="18" charset="0"/>
            </a:endParaRP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2667000" y="5525894"/>
            <a:ext cx="1059180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2)   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3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+ 8y</a:t>
            </a:r>
            <a:r>
              <a:rPr lang="fr-FR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– (x + 2y)(x</a:t>
            </a:r>
            <a:r>
              <a:rPr lang="fr-FR" sz="3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– 2xy + 4y</a:t>
            </a:r>
            <a:r>
              <a:rPr lang="fr-FR" sz="3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400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3049709" y="6324600"/>
            <a:ext cx="50139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= x</a:t>
            </a:r>
            <a:r>
              <a:rPr lang="en-US" sz="3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8y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3  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- ( 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8y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lang="en-US" sz="3400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453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3" grpId="0"/>
      <p:bldP spid="21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04800" y="763417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Hiệu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lập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</a:t>
            </a:r>
            <a:r>
              <a:rPr lang="vi-VN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ươ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ng</a:t>
            </a:r>
            <a:endParaRPr lang="en-US" sz="3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341120" y="1651278"/>
            <a:ext cx="688848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HĐ2: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– b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(- b)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749040" y="2337174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</a:rPr>
              <a:t>= (a +(- b))( a</a:t>
            </a:r>
            <a:r>
              <a:rPr lang="en-US" sz="3400" b="0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</a:rPr>
              <a:t> - a.(-b) + (-b)</a:t>
            </a:r>
            <a:r>
              <a:rPr lang="en-US" sz="3400" b="0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) 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3749040" y="3005394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</a:rPr>
              <a:t>a - b)(a</a:t>
            </a:r>
            <a:r>
              <a:rPr lang="en-US" sz="3400" b="0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+ </a:t>
            </a:r>
            <a:r>
              <a:rPr lang="en-US" sz="3400" b="0" dirty="0" err="1">
                <a:solidFill>
                  <a:srgbClr val="0000FF"/>
                </a:solidFill>
                <a:latin typeface="Times New Roman" pitchFamily="18" charset="0"/>
              </a:rPr>
              <a:t>ab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 + b</a:t>
            </a:r>
            <a:r>
              <a:rPr lang="en-US" sz="34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) 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967438" y="3679190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3400" dirty="0" smtClean="0">
                <a:latin typeface="Times New Roman" pitchFamily="18" charset="0"/>
              </a:rPr>
              <a:t>a</a:t>
            </a:r>
            <a:r>
              <a:rPr lang="en-US" sz="3400" baseline="30000" dirty="0" smtClean="0">
                <a:latin typeface="Times New Roman" pitchFamily="18" charset="0"/>
              </a:rPr>
              <a:t>3 </a:t>
            </a:r>
            <a:r>
              <a:rPr lang="en-US" sz="3400" dirty="0">
                <a:latin typeface="Times New Roman" pitchFamily="18" charset="0"/>
              </a:rPr>
              <a:t>- b</a:t>
            </a:r>
            <a:r>
              <a:rPr lang="en-US" sz="3400" baseline="30000" dirty="0">
                <a:latin typeface="Times New Roman" pitchFamily="18" charset="0"/>
              </a:rPr>
              <a:t>3 </a:t>
            </a:r>
            <a:r>
              <a:rPr lang="en-US" sz="3400" dirty="0">
                <a:latin typeface="Times New Roman" pitchFamily="18" charset="0"/>
              </a:rPr>
              <a:t>= (a - b)(a</a:t>
            </a:r>
            <a:r>
              <a:rPr lang="en-US" sz="3400" baseline="30000" dirty="0">
                <a:latin typeface="Times New Roman" pitchFamily="18" charset="0"/>
              </a:rPr>
              <a:t>2 </a:t>
            </a:r>
            <a:r>
              <a:rPr lang="en-US" sz="3400" dirty="0">
                <a:latin typeface="Times New Roman" pitchFamily="18" charset="0"/>
              </a:rPr>
              <a:t>+ </a:t>
            </a:r>
            <a:r>
              <a:rPr lang="en-US" sz="3400" dirty="0" err="1">
                <a:latin typeface="Times New Roman" pitchFamily="18" charset="0"/>
              </a:rPr>
              <a:t>ab</a:t>
            </a:r>
            <a:r>
              <a:rPr lang="en-US" sz="3400" dirty="0">
                <a:latin typeface="Times New Roman" pitchFamily="18" charset="0"/>
              </a:rPr>
              <a:t> + b</a:t>
            </a:r>
            <a:r>
              <a:rPr lang="en-US" sz="3400" baseline="30000" dirty="0">
                <a:latin typeface="Times New Roman" pitchFamily="18" charset="0"/>
              </a:rPr>
              <a:t>2</a:t>
            </a:r>
            <a:r>
              <a:rPr lang="en-US" sz="3400" dirty="0">
                <a:latin typeface="Times New Roman" pitchFamily="18" charset="0"/>
              </a:rPr>
              <a:t>)</a:t>
            </a:r>
            <a:endParaRPr lang="en-US" sz="3400" b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838200" y="4351167"/>
            <a:ext cx="10746301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Với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A, B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là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hai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biểu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thức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tùy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ý, ta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luôn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có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457201" y="5867400"/>
            <a:ext cx="13335000" cy="160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quy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ước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gọi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(A</a:t>
            </a:r>
            <a:r>
              <a:rPr lang="en-US" sz="3200" i="1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+AB + B</a:t>
            </a:r>
            <a:r>
              <a:rPr lang="en-US" sz="3200" i="1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là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bình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phương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thiếu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b="1" i="1" u="sng" dirty="0" err="1">
                <a:latin typeface="Times New Roman" pitchFamily="18" charset="0"/>
              </a:rPr>
              <a:t>tổng</a:t>
            </a:r>
            <a:r>
              <a:rPr lang="en-US" sz="3200" b="1" i="1" u="sng" dirty="0">
                <a:latin typeface="Times New Roman" pitchFamily="18" charset="0"/>
              </a:rPr>
              <a:t> A + B</a:t>
            </a:r>
            <a:r>
              <a:rPr lang="en-US" sz="3200" b="1" i="1" u="sng" dirty="0" smtClean="0">
                <a:latin typeface="Times New Roman" pitchFamily="18" charset="0"/>
              </a:rPr>
              <a:t>.</a:t>
            </a:r>
            <a:endParaRPr lang="en-US" sz="3200" b="1" u="sng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*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Phát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bằng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tích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hiệu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hai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biểu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thức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với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bình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phương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thiếu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một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tổng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hai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biểu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thức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đó</a:t>
            </a:r>
            <a:r>
              <a:rPr lang="en-US" sz="3200" i="1" dirty="0">
                <a:latin typeface="Times New Roman" pitchFamily="18" charset="0"/>
              </a:rPr>
              <a:t>.</a:t>
            </a:r>
            <a:endParaRPr lang="en-US" sz="3200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676400" y="4918240"/>
            <a:ext cx="922020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– B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(A – B).(A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AB + B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)         </a:t>
            </a:r>
            <a:r>
              <a:rPr lang="en-US" sz="34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(7)</a:t>
            </a:r>
            <a:endParaRPr lang="en-US" sz="3400" b="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33697027"/>
              </p:ext>
            </p:extLst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p:oleObj spid="_x0000_s45088" name="Equation" r:id="rId3" imgW="114120" imgH="17748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59978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4" grpId="0"/>
      <p:bldP spid="17" grpId="0"/>
      <p:bldP spid="19" grpId="0"/>
      <p:bldP spid="21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332300" y="223820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</a:rPr>
              <a:t>2/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0" y="903021"/>
            <a:ext cx="10133992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A, B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tùy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ý,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luôn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27241640"/>
              </p:ext>
            </p:extLst>
          </p:nvPr>
        </p:nvGraphicFramePr>
        <p:xfrm>
          <a:off x="8077200" y="1045376"/>
          <a:ext cx="6329363" cy="512763"/>
        </p:xfrm>
        <a:graphic>
          <a:graphicData uri="http://schemas.openxmlformats.org/presentationml/2006/ole">
            <p:oleObj spid="_x0000_s38985" name="Equation" r:id="rId3" imgW="2120760" imgH="228600" progId="Equation.DSMT4">
              <p:embed/>
            </p:oleObj>
          </a:graphicData>
        </a:graphic>
      </p:graphicFrame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658910" y="1676400"/>
            <a:ext cx="13548622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Luyện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tập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: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- 8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600" dirty="0">
                <a:latin typeface=".VnTime" pitchFamily="34" charset="0"/>
              </a:rPr>
              <a:t>(3x - 2y)(9x</a:t>
            </a:r>
            <a:r>
              <a:rPr lang="en-US" sz="3600" baseline="30000" dirty="0">
                <a:latin typeface=".VnTime" pitchFamily="34" charset="0"/>
              </a:rPr>
              <a:t>2</a:t>
            </a:r>
            <a:r>
              <a:rPr lang="en-US" sz="3600" dirty="0">
                <a:latin typeface=".VnTime" pitchFamily="34" charset="0"/>
              </a:rPr>
              <a:t> +6xy +4y</a:t>
            </a:r>
            <a:r>
              <a:rPr lang="en-US" sz="3600" baseline="30000" dirty="0">
                <a:latin typeface=".VnTime" pitchFamily="34" charset="0"/>
              </a:rPr>
              <a:t>2</a:t>
            </a:r>
            <a:r>
              <a:rPr lang="en-US" sz="3600" dirty="0">
                <a:latin typeface=".VnTime" pitchFamily="34" charset="0"/>
              </a:rPr>
              <a:t> )+8y</a:t>
            </a:r>
            <a:r>
              <a:rPr lang="en-US" sz="3600" baseline="30000" dirty="0">
                <a:latin typeface=".VnTime" pitchFamily="34" charset="0"/>
              </a:rPr>
              <a:t>3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1219199" y="4450268"/>
            <a:ext cx="8223753" cy="735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2) 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 - 2y)(9x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+6xy +4y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)+8y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</a:t>
            </a:r>
            <a:endParaRPr lang="en-US" sz="4000" baseline="30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1697685" y="5185598"/>
            <a:ext cx="8055915" cy="8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 - 2y)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[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3x.2y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(2y)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]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+8y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1" name="Rectangle 60"/>
          <p:cNvSpPr>
            <a:spLocks noChangeArrowheads="1"/>
          </p:cNvSpPr>
          <p:nvPr/>
        </p:nvSpPr>
        <p:spPr bwMode="auto">
          <a:xfrm>
            <a:off x="1902242" y="6050468"/>
            <a:ext cx="7646800" cy="1628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- (2y)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  <a:p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= 27x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- 8y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8y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  <a:p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= 27x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5274171" y="2960097"/>
            <a:ext cx="3773054" cy="691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1219200" y="3702817"/>
            <a:ext cx="691388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en-US" sz="4000" dirty="0" smtClean="0"/>
              <a:t>   </a:t>
            </a:r>
            <a:r>
              <a:rPr lang="vi-VN" sz="4000" dirty="0" smtClean="0">
                <a:latin typeface="+mj-lt"/>
              </a:rPr>
              <a:t>x</a:t>
            </a:r>
            <a:r>
              <a:rPr lang="vi-VN" sz="4000" baseline="30000" dirty="0" smtClean="0">
                <a:latin typeface="+mj-lt"/>
              </a:rPr>
              <a:t>3</a:t>
            </a:r>
            <a:r>
              <a:rPr lang="vi-VN" sz="4000" dirty="0" smtClean="0">
                <a:latin typeface="+mj-lt"/>
              </a:rPr>
              <a:t> </a:t>
            </a:r>
            <a:r>
              <a:rPr lang="en-US" sz="4000" dirty="0">
                <a:latin typeface="+mj-lt"/>
              </a:rPr>
              <a:t>-</a:t>
            </a:r>
            <a:r>
              <a:rPr lang="vi-VN" sz="4000" dirty="0">
                <a:latin typeface="+mj-lt"/>
              </a:rPr>
              <a:t> 8 = x</a:t>
            </a:r>
            <a:r>
              <a:rPr lang="vi-VN" sz="4000" baseline="30000" dirty="0">
                <a:latin typeface="+mj-lt"/>
              </a:rPr>
              <a:t>3</a:t>
            </a:r>
            <a:r>
              <a:rPr lang="vi-VN" sz="4000" dirty="0">
                <a:latin typeface="+mj-lt"/>
              </a:rPr>
              <a:t> </a:t>
            </a:r>
            <a:r>
              <a:rPr lang="en-US" sz="4000" dirty="0">
                <a:latin typeface="+mj-lt"/>
              </a:rPr>
              <a:t>-</a:t>
            </a:r>
            <a:r>
              <a:rPr lang="vi-VN" sz="4000" dirty="0">
                <a:latin typeface="+mj-lt"/>
              </a:rPr>
              <a:t> </a:t>
            </a:r>
            <a:r>
              <a:rPr lang="vi-VN" sz="4000" dirty="0" smtClean="0">
                <a:latin typeface="+mj-lt"/>
              </a:rPr>
              <a:t>2</a:t>
            </a:r>
            <a:r>
              <a:rPr lang="vi-VN" sz="4000" baseline="30000" dirty="0" smtClean="0">
                <a:latin typeface="+mj-lt"/>
              </a:rPr>
              <a:t>3</a:t>
            </a:r>
            <a:endParaRPr lang="en-US" sz="4000" dirty="0">
              <a:latin typeface="+mj-lt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4878442" y="3721380"/>
            <a:ext cx="4564511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4000" dirty="0"/>
              <a:t> </a:t>
            </a:r>
            <a:r>
              <a:rPr lang="vi-VN" sz="4000" dirty="0">
                <a:latin typeface="+mj-lt"/>
              </a:rPr>
              <a:t>= (x </a:t>
            </a:r>
            <a:r>
              <a:rPr lang="en-US" sz="4000" dirty="0">
                <a:latin typeface="+mj-lt"/>
              </a:rPr>
              <a:t>- </a:t>
            </a:r>
            <a:r>
              <a:rPr lang="vi-VN" sz="4000" dirty="0">
                <a:latin typeface="+mj-lt"/>
              </a:rPr>
              <a:t>2)(x</a:t>
            </a:r>
            <a:r>
              <a:rPr lang="vi-VN" sz="4000" baseline="30000" dirty="0">
                <a:latin typeface="+mj-lt"/>
              </a:rPr>
              <a:t>2</a:t>
            </a:r>
            <a:r>
              <a:rPr lang="en-US" sz="4000" dirty="0">
                <a:latin typeface="+mj-lt"/>
              </a:rPr>
              <a:t>+</a:t>
            </a:r>
            <a:r>
              <a:rPr lang="vi-VN" sz="4000" dirty="0">
                <a:latin typeface="+mj-lt"/>
              </a:rPr>
              <a:t> 2x + 4)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852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332300" y="223820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</a:rPr>
              <a:t>2/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0" y="903021"/>
            <a:ext cx="10133992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A, B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tùy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ý,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luôn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38260765"/>
              </p:ext>
            </p:extLst>
          </p:nvPr>
        </p:nvGraphicFramePr>
        <p:xfrm>
          <a:off x="3629378" y="1737017"/>
          <a:ext cx="6329363" cy="512763"/>
        </p:xfrm>
        <a:graphic>
          <a:graphicData uri="http://schemas.openxmlformats.org/presentationml/2006/ole">
            <p:oleObj spid="_x0000_s47124" name="Equation" r:id="rId3" imgW="2120760" imgH="228600" progId="Equation.DSMT4">
              <p:embed/>
            </p:oleObj>
          </a:graphicData>
        </a:graphic>
      </p:graphicFrame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768435" y="2582594"/>
            <a:ext cx="558949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Vận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dụng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3132740" y="4399062"/>
            <a:ext cx="8055915" cy="8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)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[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(x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-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]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1" name="Rectangle 60"/>
          <p:cNvSpPr>
            <a:spLocks noChangeArrowheads="1"/>
          </p:cNvSpPr>
          <p:nvPr/>
        </p:nvSpPr>
        <p:spPr bwMode="auto">
          <a:xfrm>
            <a:off x="3132740" y="5029200"/>
            <a:ext cx="7646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(x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+ y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)(x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4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- x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y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 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4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5274171" y="2960097"/>
            <a:ext cx="3773054" cy="691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1610056" y="3651611"/>
            <a:ext cx="691388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vi-VN" sz="4000" dirty="0" smtClean="0">
                <a:latin typeface="+mj-lt"/>
              </a:rPr>
              <a:t> x</a:t>
            </a:r>
            <a:r>
              <a:rPr lang="en-US" sz="4000" baseline="30000" dirty="0" smtClean="0">
                <a:latin typeface="+mj-lt"/>
              </a:rPr>
              <a:t>6</a:t>
            </a:r>
            <a:r>
              <a:rPr lang="vi-VN" sz="4000" dirty="0" smtClean="0">
                <a:latin typeface="+mj-lt"/>
              </a:rPr>
              <a:t> </a:t>
            </a:r>
            <a:r>
              <a:rPr lang="en-US" sz="4000" dirty="0" smtClean="0">
                <a:latin typeface="+mj-lt"/>
              </a:rPr>
              <a:t>+</a:t>
            </a:r>
            <a:r>
              <a:rPr lang="vi-VN" sz="4000" dirty="0" smtClean="0">
                <a:latin typeface="+mj-lt"/>
              </a:rPr>
              <a:t> </a:t>
            </a:r>
            <a:r>
              <a:rPr lang="en-US" sz="4000" dirty="0" smtClean="0">
                <a:latin typeface="+mj-lt"/>
              </a:rPr>
              <a:t>y</a:t>
            </a:r>
            <a:r>
              <a:rPr lang="en-US" sz="4000" baseline="30000" dirty="0" smtClean="0">
                <a:latin typeface="+mj-lt"/>
              </a:rPr>
              <a:t>6 </a:t>
            </a:r>
            <a:r>
              <a:rPr lang="en-US" sz="4000" dirty="0" smtClean="0">
                <a:latin typeface="+mj-lt"/>
              </a:rPr>
              <a:t> 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(y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875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ular Callout 2"/>
          <p:cNvSpPr/>
          <p:nvPr/>
        </p:nvSpPr>
        <p:spPr>
          <a:xfrm>
            <a:off x="277270" y="1086216"/>
            <a:ext cx="13898880" cy="6096000"/>
          </a:xfrm>
          <a:prstGeom prst="wedgeRectCallout">
            <a:avLst>
              <a:gd name="adj1" fmla="val -42328"/>
              <a:gd name="adj2" fmla="val 54302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651820" y="762000"/>
            <a:ext cx="11149781" cy="0"/>
          </a:xfrm>
          <a:prstGeom prst="lin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685800" y="1143000"/>
            <a:ext cx="12695184" cy="4517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tập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bạn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Mai,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trình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bày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giải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toán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ts val="857"/>
              </a:spcBef>
            </a:pPr>
            <a:r>
              <a:rPr lang="en-US" sz="3400" b="1" dirty="0">
                <a:latin typeface="Times New Roman" pitchFamily="18" charset="0"/>
              </a:rPr>
              <a:t>  1)    </a:t>
            </a:r>
            <a:r>
              <a:rPr lang="en-US" sz="3400" b="1" dirty="0" err="1">
                <a:latin typeface="Times New Roman" pitchFamily="18" charset="0"/>
              </a:rPr>
              <a:t>Khai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triển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hẳng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đẳng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thức</a:t>
            </a:r>
            <a:r>
              <a:rPr lang="en-US" sz="3400" b="1" dirty="0">
                <a:latin typeface="Times New Roman" pitchFamily="18" charset="0"/>
              </a:rPr>
              <a:t>.</a:t>
            </a:r>
          </a:p>
          <a:p>
            <a:pPr>
              <a:spcBef>
                <a:spcPts val="857"/>
              </a:spcBef>
            </a:pPr>
            <a:r>
              <a:rPr lang="en-US" sz="3400" b="1" dirty="0">
                <a:latin typeface="Times New Roman" pitchFamily="18" charset="0"/>
              </a:rPr>
              <a:t>	</a:t>
            </a:r>
            <a:r>
              <a:rPr lang="en-US" sz="3400" b="1" dirty="0" smtClean="0">
                <a:latin typeface="Times New Roman" pitchFamily="18" charset="0"/>
              </a:rPr>
              <a:t>     </a:t>
            </a:r>
            <a:r>
              <a:rPr lang="en-US" sz="4000" dirty="0" smtClean="0">
                <a:latin typeface="Times New Roman" pitchFamily="18" charset="0"/>
              </a:rPr>
              <a:t>8</a:t>
            </a:r>
            <a:r>
              <a:rPr lang="en-US" sz="4000" dirty="0" smtClean="0">
                <a:latin typeface=".VnTime" pitchFamily="34" charset="0"/>
              </a:rPr>
              <a:t>x</a:t>
            </a:r>
            <a:r>
              <a:rPr lang="en-US" sz="4000" baseline="30000" dirty="0" smtClean="0">
                <a:latin typeface=".VnTime" pitchFamily="34" charset="0"/>
              </a:rPr>
              <a:t>3</a:t>
            </a:r>
            <a:r>
              <a:rPr lang="en-US" sz="4000" dirty="0" smtClean="0">
                <a:latin typeface=".VnTime" pitchFamily="34" charset="0"/>
              </a:rPr>
              <a:t> </a:t>
            </a:r>
            <a:r>
              <a:rPr lang="en-US" sz="4000" dirty="0">
                <a:latin typeface=".VnTime" pitchFamily="34" charset="0"/>
              </a:rPr>
              <a:t>+ 27</a:t>
            </a:r>
            <a:endParaRPr lang="en-US" sz="3400" dirty="0">
              <a:latin typeface=".VnTime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  </a:t>
            </a:r>
          </a:p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2)    </a:t>
            </a:r>
            <a:r>
              <a:rPr lang="en-US" sz="3400" b="1" dirty="0" err="1">
                <a:latin typeface="Times New Roman" pitchFamily="18" charset="0"/>
              </a:rPr>
              <a:t>Viết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biểu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thức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dưới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dạng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tổng</a:t>
            </a:r>
            <a:r>
              <a:rPr lang="en-US" sz="3400" b="1" dirty="0">
                <a:latin typeface="Times New Roman" pitchFamily="18" charset="0"/>
              </a:rPr>
              <a:t> (</a:t>
            </a:r>
            <a:r>
              <a:rPr lang="en-US" sz="3400" b="1" dirty="0" err="1">
                <a:latin typeface="Times New Roman" pitchFamily="18" charset="0"/>
              </a:rPr>
              <a:t>hiệu</a:t>
            </a:r>
            <a:r>
              <a:rPr lang="en-US" sz="3400" b="1" dirty="0">
                <a:latin typeface="Times New Roman" pitchFamily="18" charset="0"/>
              </a:rPr>
              <a:t>). </a:t>
            </a:r>
          </a:p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	</a:t>
            </a:r>
            <a:r>
              <a:rPr lang="en-US" sz="4000" dirty="0">
                <a:latin typeface=".VnTime" pitchFamily="34" charset="0"/>
              </a:rPr>
              <a:t>(x - 2y)(x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+ 2xy + </a:t>
            </a:r>
            <a:r>
              <a:rPr lang="en-US" sz="4000" dirty="0" smtClean="0">
                <a:latin typeface=".VnTime" pitchFamily="34" charset="0"/>
              </a:rPr>
              <a:t>4y</a:t>
            </a:r>
            <a:r>
              <a:rPr lang="en-US" sz="4000" baseline="30000" dirty="0" smtClean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)</a:t>
            </a:r>
            <a:endParaRPr lang="en-US" sz="34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4688384" y="3291049"/>
            <a:ext cx="841248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(8x + 3)(64x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24x + 9)</a:t>
            </a:r>
          </a:p>
        </p:txBody>
      </p:sp>
      <p:pic>
        <p:nvPicPr>
          <p:cNvPr id="28" name="Picture 2" descr="C:\Users\nh\Desktop\BÉ SEN\Untitled-1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04767" y="6705600"/>
            <a:ext cx="1638979" cy="152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311534" y="5799796"/>
            <a:ext cx="9509760" cy="1363004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Theo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đúng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hay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	 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Nếu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hãy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sửa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sai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4666216" y="2481942"/>
            <a:ext cx="9421088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ts val="857"/>
              </a:spcBef>
            </a:pPr>
            <a:r>
              <a:rPr lang="en-US" sz="4000" dirty="0">
                <a:latin typeface=".VnTime" pitchFamily="34" charset="0"/>
              </a:rPr>
              <a:t>= </a:t>
            </a:r>
            <a:r>
              <a:rPr lang="en-US" sz="4000" dirty="0">
                <a:latin typeface="Times New Roman" pitchFamily="18" charset="0"/>
              </a:rPr>
              <a:t>8</a:t>
            </a:r>
            <a:r>
              <a:rPr lang="en-US" sz="4000" dirty="0">
                <a:latin typeface=".VnTime" pitchFamily="34" charset="0"/>
              </a:rPr>
              <a:t>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+ 3</a:t>
            </a:r>
            <a:r>
              <a:rPr lang="en-US" sz="4000" baseline="30000" dirty="0">
                <a:latin typeface=".VnTime" pitchFamily="34" charset="0"/>
              </a:rPr>
              <a:t>3 </a:t>
            </a:r>
            <a:r>
              <a:rPr lang="en-US" sz="4000" dirty="0">
                <a:latin typeface=".VnTime" pitchFamily="34" charset="0"/>
              </a:rPr>
              <a:t>= (8x + 3)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[</a:t>
            </a:r>
            <a:r>
              <a:rPr lang="en-US" sz="4000" dirty="0">
                <a:latin typeface=".VnTime" pitchFamily="34" charset="0"/>
              </a:rPr>
              <a:t>(8x)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8x.3 + 3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]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7193280" y="5000626"/>
            <a:ext cx="316992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2y</a:t>
            </a:r>
            <a:r>
              <a:rPr lang="en-US" sz="4000" baseline="30000" dirty="0"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7226710" y="5047103"/>
            <a:ext cx="390144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(</a:t>
            </a:r>
            <a:r>
              <a:rPr lang="en-US" sz="4000" dirty="0">
                <a:latin typeface=".VnTime" pitchFamily="34" charset="0"/>
              </a:rPr>
              <a:t>2y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)</a:t>
            </a:r>
            <a:r>
              <a:rPr lang="en-US" sz="4000" baseline="30000" dirty="0"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4688384" y="3398362"/>
            <a:ext cx="841248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 + 3)(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4</a:t>
            </a:r>
            <a:r>
              <a:rPr lang="en-US" sz="4000" dirty="0">
                <a:latin typeface=".VnTime" pitchFamily="34" charset="0"/>
              </a:rPr>
              <a:t>x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6</a:t>
            </a:r>
            <a:r>
              <a:rPr lang="en-US" sz="4000" dirty="0" smtClean="0">
                <a:latin typeface=".VnTime" pitchFamily="34" charset="0"/>
              </a:rPr>
              <a:t>x </a:t>
            </a:r>
            <a:r>
              <a:rPr lang="en-US" sz="4000" dirty="0">
                <a:latin typeface=".VnTime" pitchFamily="34" charset="0"/>
              </a:rPr>
              <a:t>+ 9)</a:t>
            </a: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4672511" y="2486026"/>
            <a:ext cx="3143431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ts val="857"/>
              </a:spcBef>
            </a:pPr>
            <a:r>
              <a:rPr lang="en-US" sz="4000" dirty="0">
                <a:latin typeface=".VnTime" pitchFamily="34" charset="0"/>
              </a:rPr>
              <a:t>=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(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sz="4000" dirty="0">
                <a:latin typeface=".VnTime" pitchFamily="34" charset="0"/>
              </a:rPr>
              <a:t>x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)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+ 3</a:t>
            </a:r>
            <a:r>
              <a:rPr lang="en-US" sz="4000" baseline="30000" dirty="0">
                <a:latin typeface=".VnTime" pitchFamily="34" charset="0"/>
              </a:rPr>
              <a:t>3 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9779674" y="5057028"/>
            <a:ext cx="295656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8y</a:t>
            </a:r>
            <a:r>
              <a:rPr lang="en-US" sz="4000" baseline="30000" dirty="0"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0" y="0"/>
            <a:ext cx="14630400" cy="6858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Tiết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19: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5   -  NHỮNG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HẰNG ĐẲNG THỨC ĐÁNG NHỚ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(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tiếp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7046530" y="2481942"/>
            <a:ext cx="722376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ts val="857"/>
              </a:spcBef>
            </a:pPr>
            <a:r>
              <a:rPr lang="en-US" sz="4000" baseline="30000" dirty="0" smtClean="0">
                <a:latin typeface=".VnTime" pitchFamily="34" charset="0"/>
              </a:rPr>
              <a:t> </a:t>
            </a:r>
            <a:r>
              <a:rPr lang="en-US" sz="4000" dirty="0">
                <a:latin typeface=".VnTime" pitchFamily="34" charset="0"/>
              </a:rPr>
              <a:t>= 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 + 3)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[</a:t>
            </a:r>
            <a:r>
              <a:rPr lang="en-US" sz="4000" dirty="0">
                <a:latin typeface=".VnTime" pitchFamily="34" charset="0"/>
              </a:rPr>
              <a:t>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x)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x.3 + 3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xmlns="" val="554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7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7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6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1"/>
      <p:bldP spid="4" grpId="0"/>
      <p:bldP spid="38" grpId="1"/>
      <p:bldP spid="39" grpId="1"/>
      <p:bldP spid="40" grpId="0"/>
      <p:bldP spid="41" grpId="0"/>
      <p:bldP spid="42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1117</Words>
  <Application>Microsoft Office PowerPoint</Application>
  <PresentationFormat>Custom</PresentationFormat>
  <Paragraphs>120</Paragraphs>
  <Slides>17</Slides>
  <Notes>1</Notes>
  <HiddenSlides>0</HiddenSlides>
  <MMClips>0</MMClips>
  <ScaleCrop>false</ScaleCrop>
  <HeadingPairs>
    <vt:vector size="8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  <vt:variant>
        <vt:lpstr>Custom Shows</vt:lpstr>
      </vt:variant>
      <vt:variant>
        <vt:i4>1</vt:i4>
      </vt:variant>
    </vt:vector>
  </HeadingPairs>
  <TitlesOfParts>
    <vt:vector size="20" baseType="lpstr">
      <vt:lpstr>Office Theme</vt:lpstr>
      <vt:lpstr>Equation</vt:lpstr>
      <vt:lpstr>Slide 1</vt:lpstr>
      <vt:lpstr>HOẠT ĐỘNG KHỞI ĐỘNG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Luật chơi </vt:lpstr>
      <vt:lpstr>Slide 12</vt:lpstr>
      <vt:lpstr>Slide 13</vt:lpstr>
      <vt:lpstr>Slide 14</vt:lpstr>
      <vt:lpstr>Slide 15</vt:lpstr>
      <vt:lpstr>Slide 16</vt:lpstr>
      <vt:lpstr>Slide 17</vt:lpstr>
      <vt:lpstr>Custom Show 1</vt:lpstr>
    </vt:vector>
  </TitlesOfParts>
  <Company>andongnhi.violet.vn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Kinh kha</dc:creator>
  <cp:lastModifiedBy>My Pro X</cp:lastModifiedBy>
  <cp:revision>161</cp:revision>
  <dcterms:created xsi:type="dcterms:W3CDTF">2014-07-11T10:00:44Z</dcterms:created>
  <dcterms:modified xsi:type="dcterms:W3CDTF">2024-02-26T14:30:34Z</dcterms:modified>
</cp:coreProperties>
</file>