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5" r:id="rId2"/>
    <p:sldId id="454" r:id="rId3"/>
    <p:sldId id="455" r:id="rId4"/>
    <p:sldId id="457" r:id="rId5"/>
    <p:sldId id="257" r:id="rId6"/>
    <p:sldId id="258" r:id="rId7"/>
    <p:sldId id="259" r:id="rId8"/>
    <p:sldId id="270" r:id="rId9"/>
    <p:sldId id="260" r:id="rId10"/>
    <p:sldId id="261" r:id="rId11"/>
    <p:sldId id="266" r:id="rId12"/>
    <p:sldId id="263" r:id="rId13"/>
    <p:sldId id="277" r:id="rId14"/>
    <p:sldId id="271" r:id="rId15"/>
    <p:sldId id="447" r:id="rId16"/>
    <p:sldId id="448" r:id="rId17"/>
    <p:sldId id="449" r:id="rId18"/>
    <p:sldId id="450" r:id="rId19"/>
    <p:sldId id="451" r:id="rId20"/>
    <p:sldId id="458" r:id="rId21"/>
    <p:sldId id="256" r:id="rId22"/>
    <p:sldId id="276" r:id="rId23"/>
    <p:sldId id="452" r:id="rId24"/>
    <p:sldId id="45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uinguyen2021@outlook.com" initials="v" lastIdx="1" clrIdx="0">
    <p:extLst>
      <p:ext uri="{19B8F6BF-5375-455C-9EA6-DF929625EA0E}">
        <p15:presenceInfo xmlns:p15="http://schemas.microsoft.com/office/powerpoint/2012/main" userId="fe3445bfea08bf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660"/>
  </p:normalViewPr>
  <p:slideViewPr>
    <p:cSldViewPr snapToGrid="0">
      <p:cViewPr varScale="1">
        <p:scale>
          <a:sx n="71" d="100"/>
          <a:sy n="71" d="100"/>
        </p:scale>
        <p:origin x="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6D4AA-4F17-4E98-AF27-9E4216417977}" type="datetimeFigureOut">
              <a:rPr lang="en-US" smtClean="0"/>
              <a:t>27/8/2021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0E9FB-D7ED-4BD7-9A7C-3C9203548060}" type="slidenum">
              <a:rPr lang="en-US" smtClean="0"/>
              <a:t>‹#›</a:t>
            </a:fld>
            <a:endParaRPr lang="en-US"/>
          </a:p>
        </p:txBody>
      </p:sp>
    </p:spTree>
    <p:extLst>
      <p:ext uri="{BB962C8B-B14F-4D97-AF65-F5344CB8AC3E}">
        <p14:creationId xmlns:p14="http://schemas.microsoft.com/office/powerpoint/2010/main" val="203473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2355-11C1-4DA0-9ABB-41A7E433D2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5846BA-AD8A-4206-8342-08585844D3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10F075-06DA-4FA2-BFD4-2B4C056827CF}"/>
              </a:ext>
            </a:extLst>
          </p:cNvPr>
          <p:cNvSpPr>
            <a:spLocks noGrp="1"/>
          </p:cNvSpPr>
          <p:nvPr>
            <p:ph type="dt" sz="half" idx="10"/>
          </p:nvPr>
        </p:nvSpPr>
        <p:spPr/>
        <p:txBody>
          <a:bodyPr/>
          <a:lstStyle/>
          <a:p>
            <a:fld id="{68865297-61F5-4427-9F56-FF6CB71C9FA4}" type="datetimeFigureOut">
              <a:rPr lang="en-US" smtClean="0"/>
              <a:t>27/8/2021</a:t>
            </a:fld>
            <a:endParaRPr lang="en-US"/>
          </a:p>
        </p:txBody>
      </p:sp>
      <p:sp>
        <p:nvSpPr>
          <p:cNvPr id="5" name="Footer Placeholder 4">
            <a:extLst>
              <a:ext uri="{FF2B5EF4-FFF2-40B4-BE49-F238E27FC236}">
                <a16:creationId xmlns:a16="http://schemas.microsoft.com/office/drawing/2014/main" id="{8B452333-F636-4FBA-81ED-80D56F9EC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275A5-E08B-4757-9928-0F7117CF77E5}"/>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3134521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8AC1-4E13-4D95-8DB8-C47CDD6D24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90E499-E582-4B3E-A16B-02D7B71101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23489-C185-4550-8C15-0622FAD69A1C}"/>
              </a:ext>
            </a:extLst>
          </p:cNvPr>
          <p:cNvSpPr>
            <a:spLocks noGrp="1"/>
          </p:cNvSpPr>
          <p:nvPr>
            <p:ph type="dt" sz="half" idx="10"/>
          </p:nvPr>
        </p:nvSpPr>
        <p:spPr/>
        <p:txBody>
          <a:bodyPr/>
          <a:lstStyle/>
          <a:p>
            <a:fld id="{68865297-61F5-4427-9F56-FF6CB71C9FA4}" type="datetimeFigureOut">
              <a:rPr lang="en-US" smtClean="0"/>
              <a:t>27/8/2021</a:t>
            </a:fld>
            <a:endParaRPr lang="en-US"/>
          </a:p>
        </p:txBody>
      </p:sp>
      <p:sp>
        <p:nvSpPr>
          <p:cNvPr id="5" name="Footer Placeholder 4">
            <a:extLst>
              <a:ext uri="{FF2B5EF4-FFF2-40B4-BE49-F238E27FC236}">
                <a16:creationId xmlns:a16="http://schemas.microsoft.com/office/drawing/2014/main" id="{DA56667B-B414-4EA1-A13E-FB5F72FD3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E5372-E2F6-4DDA-9120-6BC5675795D6}"/>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224947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2795EE-6F01-498D-A2B7-84E6055AC1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707B1F-B245-4658-861C-AA95B556C3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8EA68-2875-4F58-8B5F-E9E5679EE790}"/>
              </a:ext>
            </a:extLst>
          </p:cNvPr>
          <p:cNvSpPr>
            <a:spLocks noGrp="1"/>
          </p:cNvSpPr>
          <p:nvPr>
            <p:ph type="dt" sz="half" idx="10"/>
          </p:nvPr>
        </p:nvSpPr>
        <p:spPr/>
        <p:txBody>
          <a:bodyPr/>
          <a:lstStyle/>
          <a:p>
            <a:fld id="{68865297-61F5-4427-9F56-FF6CB71C9FA4}" type="datetimeFigureOut">
              <a:rPr lang="en-US" smtClean="0"/>
              <a:t>27/8/2021</a:t>
            </a:fld>
            <a:endParaRPr lang="en-US"/>
          </a:p>
        </p:txBody>
      </p:sp>
      <p:sp>
        <p:nvSpPr>
          <p:cNvPr id="5" name="Footer Placeholder 4">
            <a:extLst>
              <a:ext uri="{FF2B5EF4-FFF2-40B4-BE49-F238E27FC236}">
                <a16:creationId xmlns:a16="http://schemas.microsoft.com/office/drawing/2014/main" id="{381805A7-A522-411C-9FB2-9BCD56423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C6D64-1398-4C48-A564-0C63106B9627}"/>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170259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CC280-7DC1-45A8-90DE-122A429104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41811-C0EF-45A8-B512-617E4ABD4A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DDFA1-7DAB-464F-9B42-345F87730C6D}"/>
              </a:ext>
            </a:extLst>
          </p:cNvPr>
          <p:cNvSpPr>
            <a:spLocks noGrp="1"/>
          </p:cNvSpPr>
          <p:nvPr>
            <p:ph type="dt" sz="half" idx="10"/>
          </p:nvPr>
        </p:nvSpPr>
        <p:spPr/>
        <p:txBody>
          <a:bodyPr/>
          <a:lstStyle/>
          <a:p>
            <a:fld id="{68865297-61F5-4427-9F56-FF6CB71C9FA4}" type="datetimeFigureOut">
              <a:rPr lang="en-US" smtClean="0"/>
              <a:t>27/8/2021</a:t>
            </a:fld>
            <a:endParaRPr lang="en-US"/>
          </a:p>
        </p:txBody>
      </p:sp>
      <p:sp>
        <p:nvSpPr>
          <p:cNvPr id="5" name="Footer Placeholder 4">
            <a:extLst>
              <a:ext uri="{FF2B5EF4-FFF2-40B4-BE49-F238E27FC236}">
                <a16:creationId xmlns:a16="http://schemas.microsoft.com/office/drawing/2014/main" id="{F2F38F33-3295-4642-9A91-D88C0E35C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E873B-7EAF-4B75-9D78-28EA1BAAE4FE}"/>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283757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D83A-D088-4A3A-91C2-49543C0F3D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9126BA-FD87-4916-86E1-29646B246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642E2-8366-46A9-A717-3BA611338E03}"/>
              </a:ext>
            </a:extLst>
          </p:cNvPr>
          <p:cNvSpPr>
            <a:spLocks noGrp="1"/>
          </p:cNvSpPr>
          <p:nvPr>
            <p:ph type="dt" sz="half" idx="10"/>
          </p:nvPr>
        </p:nvSpPr>
        <p:spPr/>
        <p:txBody>
          <a:bodyPr/>
          <a:lstStyle/>
          <a:p>
            <a:fld id="{68865297-61F5-4427-9F56-FF6CB71C9FA4}" type="datetimeFigureOut">
              <a:rPr lang="en-US" smtClean="0"/>
              <a:t>27/8/2021</a:t>
            </a:fld>
            <a:endParaRPr lang="en-US"/>
          </a:p>
        </p:txBody>
      </p:sp>
      <p:sp>
        <p:nvSpPr>
          <p:cNvPr id="5" name="Footer Placeholder 4">
            <a:extLst>
              <a:ext uri="{FF2B5EF4-FFF2-40B4-BE49-F238E27FC236}">
                <a16:creationId xmlns:a16="http://schemas.microsoft.com/office/drawing/2014/main" id="{272B5BC0-407D-43DB-833D-93D45B09D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D80E5-13E9-4538-BA27-94AC879EFAD6}"/>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105963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4BFE-E64F-473C-8411-0A8F3D7660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4D05C-9E5F-4A54-8467-0DC744EBC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814014-36B3-4EEF-B15E-C9CD0745D4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434DE-CA98-4DFB-9970-904784FA026B}"/>
              </a:ext>
            </a:extLst>
          </p:cNvPr>
          <p:cNvSpPr>
            <a:spLocks noGrp="1"/>
          </p:cNvSpPr>
          <p:nvPr>
            <p:ph type="dt" sz="half" idx="10"/>
          </p:nvPr>
        </p:nvSpPr>
        <p:spPr/>
        <p:txBody>
          <a:bodyPr/>
          <a:lstStyle/>
          <a:p>
            <a:fld id="{68865297-61F5-4427-9F56-FF6CB71C9FA4}" type="datetimeFigureOut">
              <a:rPr lang="en-US" smtClean="0"/>
              <a:t>27/8/2021</a:t>
            </a:fld>
            <a:endParaRPr lang="en-US"/>
          </a:p>
        </p:txBody>
      </p:sp>
      <p:sp>
        <p:nvSpPr>
          <p:cNvPr id="6" name="Footer Placeholder 5">
            <a:extLst>
              <a:ext uri="{FF2B5EF4-FFF2-40B4-BE49-F238E27FC236}">
                <a16:creationId xmlns:a16="http://schemas.microsoft.com/office/drawing/2014/main" id="{B50B967F-2080-4D98-AE88-28517FE972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51F702-06C4-4929-890F-056A901E9E7A}"/>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234808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EBD5-F0F9-4CC7-ADD6-5959D1777E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EFB81F-FDA0-4C83-98CD-EBB79C9DDF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394A6-F37E-411B-91A8-8A049D1C39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8AC756-0E90-41FC-9405-E4C6280D2C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2D644B-5AEB-4F8B-86E6-B2549AA3E0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EE4FCE-6B1A-4C7A-9F24-A075B6651511}"/>
              </a:ext>
            </a:extLst>
          </p:cNvPr>
          <p:cNvSpPr>
            <a:spLocks noGrp="1"/>
          </p:cNvSpPr>
          <p:nvPr>
            <p:ph type="dt" sz="half" idx="10"/>
          </p:nvPr>
        </p:nvSpPr>
        <p:spPr/>
        <p:txBody>
          <a:bodyPr/>
          <a:lstStyle/>
          <a:p>
            <a:fld id="{68865297-61F5-4427-9F56-FF6CB71C9FA4}" type="datetimeFigureOut">
              <a:rPr lang="en-US" smtClean="0"/>
              <a:t>27/8/2021</a:t>
            </a:fld>
            <a:endParaRPr lang="en-US"/>
          </a:p>
        </p:txBody>
      </p:sp>
      <p:sp>
        <p:nvSpPr>
          <p:cNvPr id="8" name="Footer Placeholder 7">
            <a:extLst>
              <a:ext uri="{FF2B5EF4-FFF2-40B4-BE49-F238E27FC236}">
                <a16:creationId xmlns:a16="http://schemas.microsoft.com/office/drawing/2014/main" id="{D81F9D66-DBD7-4FAF-834A-62FB8C0BFE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3D34C7-0C80-4AF5-BF21-D38F089DDA6A}"/>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138499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12DE-586F-48B6-BB1E-F1AF50BF7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784995-0131-48B1-82D3-2D3007CFF7FB}"/>
              </a:ext>
            </a:extLst>
          </p:cNvPr>
          <p:cNvSpPr>
            <a:spLocks noGrp="1"/>
          </p:cNvSpPr>
          <p:nvPr>
            <p:ph type="dt" sz="half" idx="10"/>
          </p:nvPr>
        </p:nvSpPr>
        <p:spPr/>
        <p:txBody>
          <a:bodyPr/>
          <a:lstStyle/>
          <a:p>
            <a:fld id="{68865297-61F5-4427-9F56-FF6CB71C9FA4}" type="datetimeFigureOut">
              <a:rPr lang="en-US" smtClean="0"/>
              <a:t>27/8/2021</a:t>
            </a:fld>
            <a:endParaRPr lang="en-US"/>
          </a:p>
        </p:txBody>
      </p:sp>
      <p:sp>
        <p:nvSpPr>
          <p:cNvPr id="4" name="Footer Placeholder 3">
            <a:extLst>
              <a:ext uri="{FF2B5EF4-FFF2-40B4-BE49-F238E27FC236}">
                <a16:creationId xmlns:a16="http://schemas.microsoft.com/office/drawing/2014/main" id="{EE125020-6D4A-4A99-B08E-B370C6635A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68732-DB63-46EB-8AF2-781D4CE3523A}"/>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185507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FCE70-683A-459E-A719-5DB4A3514ECE}"/>
              </a:ext>
            </a:extLst>
          </p:cNvPr>
          <p:cNvSpPr>
            <a:spLocks noGrp="1"/>
          </p:cNvSpPr>
          <p:nvPr>
            <p:ph type="dt" sz="half" idx="10"/>
          </p:nvPr>
        </p:nvSpPr>
        <p:spPr/>
        <p:txBody>
          <a:bodyPr/>
          <a:lstStyle/>
          <a:p>
            <a:fld id="{68865297-61F5-4427-9F56-FF6CB71C9FA4}" type="datetimeFigureOut">
              <a:rPr lang="en-US" smtClean="0"/>
              <a:t>27/8/2021</a:t>
            </a:fld>
            <a:endParaRPr lang="en-US"/>
          </a:p>
        </p:txBody>
      </p:sp>
      <p:sp>
        <p:nvSpPr>
          <p:cNvPr id="3" name="Footer Placeholder 2">
            <a:extLst>
              <a:ext uri="{FF2B5EF4-FFF2-40B4-BE49-F238E27FC236}">
                <a16:creationId xmlns:a16="http://schemas.microsoft.com/office/drawing/2014/main" id="{BA3441CB-39B4-4480-B3B1-08655BC0B2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FC693B-C8EB-4FC8-BF3A-6256B4F626AD}"/>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2260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D618-B3FF-4C85-AAE0-C4261100F9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B017F8-D12D-497B-9C8A-A70274AAF3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3DE984-B655-48EF-9D30-1053F4912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2FB00C-A980-498E-A01B-9AD925BF9FE1}"/>
              </a:ext>
            </a:extLst>
          </p:cNvPr>
          <p:cNvSpPr>
            <a:spLocks noGrp="1"/>
          </p:cNvSpPr>
          <p:nvPr>
            <p:ph type="dt" sz="half" idx="10"/>
          </p:nvPr>
        </p:nvSpPr>
        <p:spPr/>
        <p:txBody>
          <a:bodyPr/>
          <a:lstStyle/>
          <a:p>
            <a:fld id="{68865297-61F5-4427-9F56-FF6CB71C9FA4}" type="datetimeFigureOut">
              <a:rPr lang="en-US" smtClean="0"/>
              <a:t>27/8/2021</a:t>
            </a:fld>
            <a:endParaRPr lang="en-US"/>
          </a:p>
        </p:txBody>
      </p:sp>
      <p:sp>
        <p:nvSpPr>
          <p:cNvPr id="6" name="Footer Placeholder 5">
            <a:extLst>
              <a:ext uri="{FF2B5EF4-FFF2-40B4-BE49-F238E27FC236}">
                <a16:creationId xmlns:a16="http://schemas.microsoft.com/office/drawing/2014/main" id="{D220B4C3-E227-4B5C-951D-BADAE8D29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064D81-AA52-43C9-9F68-71CAAE028E9A}"/>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239406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6296-3EFB-469A-AD33-AFFB392A2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68D9B7-F458-482F-A144-460C3899E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7A01EE-684B-4CAF-957D-7652CDB9A9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41EFA2-55F6-4A62-8ED5-B8F58C2FCDEA}"/>
              </a:ext>
            </a:extLst>
          </p:cNvPr>
          <p:cNvSpPr>
            <a:spLocks noGrp="1"/>
          </p:cNvSpPr>
          <p:nvPr>
            <p:ph type="dt" sz="half" idx="10"/>
          </p:nvPr>
        </p:nvSpPr>
        <p:spPr/>
        <p:txBody>
          <a:bodyPr/>
          <a:lstStyle/>
          <a:p>
            <a:fld id="{68865297-61F5-4427-9F56-FF6CB71C9FA4}" type="datetimeFigureOut">
              <a:rPr lang="en-US" smtClean="0"/>
              <a:t>27/8/2021</a:t>
            </a:fld>
            <a:endParaRPr lang="en-US"/>
          </a:p>
        </p:txBody>
      </p:sp>
      <p:sp>
        <p:nvSpPr>
          <p:cNvPr id="6" name="Footer Placeholder 5">
            <a:extLst>
              <a:ext uri="{FF2B5EF4-FFF2-40B4-BE49-F238E27FC236}">
                <a16:creationId xmlns:a16="http://schemas.microsoft.com/office/drawing/2014/main" id="{61DD8CE1-A354-46BB-9A4E-FEF148DA2A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C78F8-14A6-4448-A19F-86F7A026215F}"/>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209687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EDDF1-544A-42DF-8AF6-59BFE919F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03A243-4DD4-4082-A69C-44BFE0480C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1C2C8-FB6D-4B56-838F-89828F4FD7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65297-61F5-4427-9F56-FF6CB71C9FA4}" type="datetimeFigureOut">
              <a:rPr lang="en-US" smtClean="0"/>
              <a:t>27/8/2021</a:t>
            </a:fld>
            <a:endParaRPr lang="en-US"/>
          </a:p>
        </p:txBody>
      </p:sp>
      <p:sp>
        <p:nvSpPr>
          <p:cNvPr id="5" name="Footer Placeholder 4">
            <a:extLst>
              <a:ext uri="{FF2B5EF4-FFF2-40B4-BE49-F238E27FC236}">
                <a16:creationId xmlns:a16="http://schemas.microsoft.com/office/drawing/2014/main" id="{E8DC6F3C-64B7-4EE0-B4BE-947E9B5730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7988BB-501E-4E86-8916-0CD3ECCD12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0C5CA-E1AE-4D37-9D21-6E6C7A4C8178}" type="slidenum">
              <a:rPr lang="en-US" smtClean="0"/>
              <a:t>‹#›</a:t>
            </a:fld>
            <a:endParaRPr lang="en-US"/>
          </a:p>
        </p:txBody>
      </p:sp>
    </p:spTree>
    <p:extLst>
      <p:ext uri="{BB962C8B-B14F-4D97-AF65-F5344CB8AC3E}">
        <p14:creationId xmlns:p14="http://schemas.microsoft.com/office/powerpoint/2010/main" val="3892595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5.svg"/><Relationship Id="rId11" Type="http://schemas.openxmlformats.org/officeDocument/2006/relationships/image" Target="../media/image5.png"/><Relationship Id="rId5" Type="http://schemas.openxmlformats.org/officeDocument/2006/relationships/image" Target="../media/image35.png"/><Relationship Id="rId10" Type="http://schemas.openxmlformats.org/officeDocument/2006/relationships/image" Target="../media/image18.svg"/><Relationship Id="rId4" Type="http://schemas.openxmlformats.org/officeDocument/2006/relationships/image" Target="../media/image43.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7.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34.png"/><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png"/><Relationship Id="rId18" Type="http://schemas.openxmlformats.org/officeDocument/2006/relationships/slide" Target="slide21.xml"/><Relationship Id="rId3" Type="http://schemas.openxmlformats.org/officeDocument/2006/relationships/image" Target="../media/image2.jpg"/><Relationship Id="rId21" Type="http://schemas.openxmlformats.org/officeDocument/2006/relationships/slide" Target="slide20.xml"/><Relationship Id="rId7" Type="http://schemas.openxmlformats.org/officeDocument/2006/relationships/image" Target="../media/image44.png"/><Relationship Id="rId12" Type="http://schemas.openxmlformats.org/officeDocument/2006/relationships/slide" Target="slide17.xml"/><Relationship Id="rId17" Type="http://schemas.openxmlformats.org/officeDocument/2006/relationships/image" Target="../media/image50.png"/><Relationship Id="rId2" Type="http://schemas.openxmlformats.org/officeDocument/2006/relationships/audio" Target="../media/audio1.wav"/><Relationship Id="rId16" Type="http://schemas.openxmlformats.org/officeDocument/2006/relationships/slide" Target="slide19.xml"/><Relationship Id="rId20" Type="http://schemas.openxmlformats.org/officeDocument/2006/relationships/image" Target="../media/image62.sv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png"/><Relationship Id="rId15" Type="http://schemas.openxmlformats.org/officeDocument/2006/relationships/image" Target="../media/image49.png"/><Relationship Id="rId23" Type="http://schemas.openxmlformats.org/officeDocument/2006/relationships/image" Target="../media/image6.svg"/><Relationship Id="rId10" Type="http://schemas.openxmlformats.org/officeDocument/2006/relationships/slide" Target="slide16.xml"/><Relationship Id="rId19" Type="http://schemas.openxmlformats.org/officeDocument/2006/relationships/image" Target="../media/image51.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slide" Target="slide18.xml"/><Relationship Id="rId22"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52.png"/><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52.png"/><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52.png"/><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52.png"/><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4.jp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0.sv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3.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6.sv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3.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40.svg"/><Relationship Id="rId4" Type="http://schemas.openxmlformats.org/officeDocument/2006/relationships/image" Target="../media/image26.jpe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C3AE97-0034-470D-8AB8-1CBD25FC11A0}"/>
              </a:ext>
            </a:extLst>
          </p:cNvPr>
          <p:cNvSpPr txBox="1"/>
          <p:nvPr/>
        </p:nvSpPr>
        <p:spPr>
          <a:xfrm>
            <a:off x="792480" y="0"/>
            <a:ext cx="11409680" cy="6555641"/>
          </a:xfrm>
          <a:prstGeom prst="rect">
            <a:avLst/>
          </a:prstGeom>
          <a:noFill/>
        </p:spPr>
        <p:txBody>
          <a:bodyPr wrap="square" rtlCol="0">
            <a:spAutoFit/>
          </a:bodyPr>
          <a:lstStyle/>
          <a:p>
            <a:r>
              <a:rPr lang="en-US" sz="8000">
                <a:solidFill>
                  <a:srgbClr val="92D050"/>
                </a:solidFill>
                <a:latin typeface="Times New Roman" panose="02020603050405020304" pitchFamily="18" charset="0"/>
                <a:cs typeface="Times New Roman" panose="02020603050405020304" pitchFamily="18" charset="0"/>
              </a:rPr>
              <a:t>   NHIỆT LIỆT CHÀO MỪNG QUÝ THẦY CÔ                      	 VỀ DỰ TIẾT HỌC </a:t>
            </a:r>
          </a:p>
          <a:p>
            <a:r>
              <a:rPr lang="en-US" sz="8000">
                <a:solidFill>
                  <a:srgbClr val="92D050"/>
                </a:solidFill>
                <a:latin typeface="Times New Roman" panose="02020603050405020304" pitchFamily="18" charset="0"/>
                <a:cs typeface="Times New Roman" panose="02020603050405020304" pitchFamily="18" charset="0"/>
              </a:rPr>
              <a:t>   MÔN CÔNG NGHỆ  					LỚP 6A1</a:t>
            </a:r>
          </a:p>
          <a:p>
            <a:r>
              <a:rPr lang="en-US" sz="2400">
                <a:solidFill>
                  <a:srgbClr val="92D050"/>
                </a:solidFill>
                <a:latin typeface="Times New Roman" panose="02020603050405020304" pitchFamily="18" charset="0"/>
                <a:cs typeface="Times New Roman" panose="02020603050405020304" pitchFamily="18" charset="0"/>
              </a:rPr>
              <a:t>                                                                                            GV: NGUYỄN THỊ CHEN</a:t>
            </a:r>
          </a:p>
        </p:txBody>
      </p:sp>
    </p:spTree>
    <p:extLst>
      <p:ext uri="{BB962C8B-B14F-4D97-AF65-F5344CB8AC3E}">
        <p14:creationId xmlns:p14="http://schemas.microsoft.com/office/powerpoint/2010/main" val="3134306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01F1A6-8DB6-49A9-851F-FDD89732D305}"/>
              </a:ext>
            </a:extLst>
          </p:cNvPr>
          <p:cNvPicPr>
            <a:picLocks noChangeAspect="1"/>
          </p:cNvPicPr>
          <p:nvPr/>
        </p:nvPicPr>
        <p:blipFill>
          <a:blip r:embed="rId2"/>
          <a:stretch>
            <a:fillRect/>
          </a:stretch>
        </p:blipFill>
        <p:spPr>
          <a:xfrm>
            <a:off x="35934" y="1749672"/>
            <a:ext cx="10866206" cy="5134191"/>
          </a:xfrm>
          <a:prstGeom prst="rect">
            <a:avLst/>
          </a:prstGeom>
        </p:spPr>
      </p:pic>
      <p:sp>
        <p:nvSpPr>
          <p:cNvPr id="2" name="TextBox 1">
            <a:extLst>
              <a:ext uri="{FF2B5EF4-FFF2-40B4-BE49-F238E27FC236}">
                <a16:creationId xmlns:a16="http://schemas.microsoft.com/office/drawing/2014/main" id="{259BE97A-B9DB-4489-9744-59BF4F294896}"/>
              </a:ext>
            </a:extLst>
          </p:cNvPr>
          <p:cNvSpPr txBox="1"/>
          <p:nvPr/>
        </p:nvSpPr>
        <p:spPr>
          <a:xfrm>
            <a:off x="9218294" y="797248"/>
            <a:ext cx="2756334" cy="4928913"/>
          </a:xfrm>
          <a:prstGeom prst="rect">
            <a:avLst/>
          </a:prstGeom>
          <a:noFill/>
          <a:ln>
            <a:solidFill>
              <a:schemeClr val="bg2">
                <a:lumMod val="25000"/>
              </a:schemeClr>
            </a:solidFill>
          </a:ln>
        </p:spPr>
        <p:txBody>
          <a:bodyPr wrap="square" rtlCol="0">
            <a:spAutoFit/>
          </a:bodyPr>
          <a:lstStyle/>
          <a:p>
            <a:pPr>
              <a:lnSpc>
                <a:spcPct val="200000"/>
              </a:lnSpc>
            </a:pPr>
            <a:r>
              <a:rPr lang="en-US" sz="2000">
                <a:solidFill>
                  <a:srgbClr val="C00000"/>
                </a:solidFill>
                <a:latin typeface="Times New Roman" panose="02020603050405020304" pitchFamily="18" charset="0"/>
                <a:cs typeface="Times New Roman" panose="02020603050405020304" pitchFamily="18" charset="0"/>
              </a:rPr>
              <a:t>Cấu tạo chung nhà ở:</a:t>
            </a:r>
          </a:p>
          <a:p>
            <a:pPr>
              <a:lnSpc>
                <a:spcPct val="200000"/>
              </a:lnSpc>
            </a:pPr>
            <a:r>
              <a:rPr lang="en-US" sz="2000">
                <a:solidFill>
                  <a:srgbClr val="C00000"/>
                </a:solidFill>
                <a:latin typeface="Times New Roman" panose="02020603050405020304" pitchFamily="18" charset="0"/>
                <a:cs typeface="Times New Roman" panose="02020603050405020304" pitchFamily="18" charset="0"/>
              </a:rPr>
              <a:t>-Móng nhà</a:t>
            </a:r>
          </a:p>
          <a:p>
            <a:pPr>
              <a:lnSpc>
                <a:spcPct val="200000"/>
              </a:lnSpc>
            </a:pPr>
            <a:r>
              <a:rPr lang="en-US" sz="2000">
                <a:solidFill>
                  <a:srgbClr val="C00000"/>
                </a:solidFill>
                <a:latin typeface="Times New Roman" panose="02020603050405020304" pitchFamily="18" charset="0"/>
                <a:cs typeface="Times New Roman" panose="02020603050405020304" pitchFamily="18" charset="0"/>
              </a:rPr>
              <a:t>-Sàn nhà</a:t>
            </a:r>
          </a:p>
          <a:p>
            <a:pPr>
              <a:lnSpc>
                <a:spcPct val="200000"/>
              </a:lnSpc>
            </a:pPr>
            <a:r>
              <a:rPr lang="en-US" sz="2000">
                <a:solidFill>
                  <a:srgbClr val="C00000"/>
                </a:solidFill>
                <a:latin typeface="Times New Roman" panose="02020603050405020304" pitchFamily="18" charset="0"/>
                <a:cs typeface="Times New Roman" panose="02020603050405020304" pitchFamily="18" charset="0"/>
              </a:rPr>
              <a:t>-Khung nhà</a:t>
            </a:r>
          </a:p>
          <a:p>
            <a:pPr>
              <a:lnSpc>
                <a:spcPct val="200000"/>
              </a:lnSpc>
            </a:pPr>
            <a:r>
              <a:rPr lang="en-US" sz="2000">
                <a:solidFill>
                  <a:srgbClr val="C00000"/>
                </a:solidFill>
                <a:latin typeface="Times New Roman" panose="02020603050405020304" pitchFamily="18" charset="0"/>
                <a:cs typeface="Times New Roman" panose="02020603050405020304" pitchFamily="18" charset="0"/>
              </a:rPr>
              <a:t>-Tường nhà</a:t>
            </a:r>
          </a:p>
          <a:p>
            <a:pPr>
              <a:lnSpc>
                <a:spcPct val="200000"/>
              </a:lnSpc>
            </a:pPr>
            <a:r>
              <a:rPr lang="en-US" sz="2000">
                <a:solidFill>
                  <a:srgbClr val="C00000"/>
                </a:solidFill>
                <a:latin typeface="Times New Roman" panose="02020603050405020304" pitchFamily="18" charset="0"/>
                <a:cs typeface="Times New Roman" panose="02020603050405020304" pitchFamily="18" charset="0"/>
              </a:rPr>
              <a:t>-Mái nhà</a:t>
            </a:r>
          </a:p>
          <a:p>
            <a:pPr>
              <a:lnSpc>
                <a:spcPct val="200000"/>
              </a:lnSpc>
            </a:pPr>
            <a:r>
              <a:rPr lang="en-US" sz="2000">
                <a:solidFill>
                  <a:srgbClr val="C00000"/>
                </a:solidFill>
                <a:latin typeface="Times New Roman" panose="02020603050405020304" pitchFamily="18" charset="0"/>
                <a:cs typeface="Times New Roman" panose="02020603050405020304" pitchFamily="18" charset="0"/>
              </a:rPr>
              <a:t>-Cửa ra vào</a:t>
            </a:r>
          </a:p>
          <a:p>
            <a:pPr>
              <a:lnSpc>
                <a:spcPct val="200000"/>
              </a:lnSpc>
            </a:pPr>
            <a:r>
              <a:rPr lang="en-US" sz="2000">
                <a:solidFill>
                  <a:srgbClr val="C00000"/>
                </a:solidFill>
                <a:latin typeface="Times New Roman" panose="02020603050405020304" pitchFamily="18" charset="0"/>
                <a:cs typeface="Times New Roman" panose="02020603050405020304" pitchFamily="18" charset="0"/>
              </a:rPr>
              <a:t>-Cửa sổ.</a:t>
            </a:r>
            <a:endParaRPr lang="en-US" sz="2000">
              <a:solidFill>
                <a:srgbClr val="C00000"/>
              </a:solidFill>
            </a:endParaRPr>
          </a:p>
        </p:txBody>
      </p:sp>
      <p:sp>
        <p:nvSpPr>
          <p:cNvPr id="5" name="Speech Bubble: Rectangle with Corners Rounded 4">
            <a:extLst>
              <a:ext uri="{FF2B5EF4-FFF2-40B4-BE49-F238E27FC236}">
                <a16:creationId xmlns:a16="http://schemas.microsoft.com/office/drawing/2014/main" id="{034D3B5C-42FE-44F0-A638-56CFC448BBFF}"/>
              </a:ext>
            </a:extLst>
          </p:cNvPr>
          <p:cNvSpPr/>
          <p:nvPr/>
        </p:nvSpPr>
        <p:spPr>
          <a:xfrm>
            <a:off x="340628" y="5049160"/>
            <a:ext cx="1447798" cy="674913"/>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solidFill>
                <a:schemeClr val="accent1">
                  <a:lumMod val="50000"/>
                </a:schemeClr>
              </a:solidFill>
              <a:latin typeface="Times New Roman" panose="02020603050405020304" pitchFamily="18" charset="0"/>
              <a:cs typeface="Times New Roman" panose="02020603050405020304" pitchFamily="18" charset="0"/>
            </a:endParaRPr>
          </a:p>
          <a:p>
            <a:pPr algn="ctr">
              <a:lnSpc>
                <a:spcPct val="200000"/>
              </a:lnSpc>
            </a:pPr>
            <a:endParaRPr lang="en-US" sz="18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Speech Bubble: Rectangle with Corners Rounded 5">
            <a:extLst>
              <a:ext uri="{FF2B5EF4-FFF2-40B4-BE49-F238E27FC236}">
                <a16:creationId xmlns:a16="http://schemas.microsoft.com/office/drawing/2014/main" id="{B78CB2AC-65FC-4357-8923-F6E53407AD2B}"/>
              </a:ext>
            </a:extLst>
          </p:cNvPr>
          <p:cNvSpPr/>
          <p:nvPr/>
        </p:nvSpPr>
        <p:spPr>
          <a:xfrm>
            <a:off x="402772" y="3990198"/>
            <a:ext cx="1480457" cy="674913"/>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50000"/>
                  </a:schemeClr>
                </a:solidFill>
                <a:latin typeface="Times New Roman" panose="02020603050405020304" pitchFamily="18" charset="0"/>
                <a:cs typeface="Times New Roman" panose="02020603050405020304" pitchFamily="18" charset="0"/>
              </a:rPr>
              <a:t>2.  </a:t>
            </a:r>
            <a:r>
              <a:rPr lang="en-US" sz="1800">
                <a:solidFill>
                  <a:schemeClr val="accent1">
                    <a:lumMod val="50000"/>
                  </a:schemeClr>
                </a:solidFill>
                <a:latin typeface="Times New Roman" panose="02020603050405020304" pitchFamily="18" charset="0"/>
                <a:cs typeface="Times New Roman" panose="02020603050405020304" pitchFamily="18" charset="0"/>
              </a:rPr>
              <a:t>Sàn nhà</a:t>
            </a:r>
          </a:p>
        </p:txBody>
      </p:sp>
      <p:sp>
        <p:nvSpPr>
          <p:cNvPr id="7" name="Speech Bubble: Rectangle with Corners Rounded 6">
            <a:extLst>
              <a:ext uri="{FF2B5EF4-FFF2-40B4-BE49-F238E27FC236}">
                <a16:creationId xmlns:a16="http://schemas.microsoft.com/office/drawing/2014/main" id="{D4AF04DA-4648-4946-A550-12D2AC548443}"/>
              </a:ext>
            </a:extLst>
          </p:cNvPr>
          <p:cNvSpPr/>
          <p:nvPr/>
        </p:nvSpPr>
        <p:spPr>
          <a:xfrm>
            <a:off x="544286" y="2868968"/>
            <a:ext cx="1556657" cy="729343"/>
          </a:xfrm>
          <a:prstGeom prst="wedgeRoundRectCallou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solidFill>
                  <a:schemeClr val="accent1">
                    <a:lumMod val="50000"/>
                  </a:schemeClr>
                </a:solidFill>
                <a:latin typeface="Times New Roman" panose="02020603050405020304" pitchFamily="18" charset="0"/>
                <a:cs typeface="Times New Roman" panose="02020603050405020304" pitchFamily="18" charset="0"/>
              </a:rPr>
              <a:t>3.  </a:t>
            </a:r>
            <a:r>
              <a:rPr lang="en-US" sz="1800">
                <a:solidFill>
                  <a:schemeClr val="accent1">
                    <a:lumMod val="50000"/>
                  </a:schemeClr>
                </a:solidFill>
                <a:latin typeface="Times New Roman" panose="02020603050405020304" pitchFamily="18" charset="0"/>
                <a:cs typeface="Times New Roman" panose="02020603050405020304" pitchFamily="18" charset="0"/>
              </a:rPr>
              <a:t>Khung nhà</a:t>
            </a:r>
          </a:p>
        </p:txBody>
      </p:sp>
      <p:sp>
        <p:nvSpPr>
          <p:cNvPr id="8" name="Speech Bubble: Rectangle with Corners Rounded 7">
            <a:extLst>
              <a:ext uri="{FF2B5EF4-FFF2-40B4-BE49-F238E27FC236}">
                <a16:creationId xmlns:a16="http://schemas.microsoft.com/office/drawing/2014/main" id="{06ECE742-057A-4595-9EFF-0007DF9F0F84}"/>
              </a:ext>
            </a:extLst>
          </p:cNvPr>
          <p:cNvSpPr/>
          <p:nvPr/>
        </p:nvSpPr>
        <p:spPr>
          <a:xfrm>
            <a:off x="1132114" y="1638882"/>
            <a:ext cx="1469572" cy="729343"/>
          </a:xfrm>
          <a:prstGeom prst="wedgeRoundRectCallou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a:solidFill>
                  <a:schemeClr val="accent1">
                    <a:lumMod val="50000"/>
                  </a:schemeClr>
                </a:solidFill>
                <a:latin typeface="Times New Roman" panose="02020603050405020304" pitchFamily="18" charset="0"/>
                <a:cs typeface="Times New Roman" panose="02020603050405020304" pitchFamily="18" charset="0"/>
              </a:rPr>
              <a:t>4.   Mái nhà</a:t>
            </a:r>
            <a:endParaRPr lang="en-US">
              <a:solidFill>
                <a:schemeClr val="accent1">
                  <a:lumMod val="50000"/>
                </a:schemeClr>
              </a:solidFill>
            </a:endParaRPr>
          </a:p>
        </p:txBody>
      </p:sp>
      <p:sp>
        <p:nvSpPr>
          <p:cNvPr id="9" name="Speech Bubble: Rectangle with Corners Rounded 8">
            <a:extLst>
              <a:ext uri="{FF2B5EF4-FFF2-40B4-BE49-F238E27FC236}">
                <a16:creationId xmlns:a16="http://schemas.microsoft.com/office/drawing/2014/main" id="{2E5337FF-F5AF-4640-9A36-CF945B62A1A4}"/>
              </a:ext>
            </a:extLst>
          </p:cNvPr>
          <p:cNvSpPr/>
          <p:nvPr/>
        </p:nvSpPr>
        <p:spPr>
          <a:xfrm>
            <a:off x="7282543" y="4294996"/>
            <a:ext cx="1567543" cy="794657"/>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50000"/>
                  </a:schemeClr>
                </a:solidFill>
                <a:latin typeface="Times New Roman" panose="02020603050405020304" pitchFamily="18" charset="0"/>
                <a:cs typeface="Times New Roman" panose="02020603050405020304" pitchFamily="18" charset="0"/>
              </a:rPr>
              <a:t>7.  Cửa ra vào</a:t>
            </a:r>
            <a:endParaRPr lang="en-US">
              <a:solidFill>
                <a:schemeClr val="accent1">
                  <a:lumMod val="50000"/>
                </a:schemeClr>
              </a:solidFill>
            </a:endParaRPr>
          </a:p>
        </p:txBody>
      </p:sp>
      <p:sp>
        <p:nvSpPr>
          <p:cNvPr id="10" name="Speech Bubble: Rectangle with Corners Rounded 9">
            <a:extLst>
              <a:ext uri="{FF2B5EF4-FFF2-40B4-BE49-F238E27FC236}">
                <a16:creationId xmlns:a16="http://schemas.microsoft.com/office/drawing/2014/main" id="{9E785041-AD5C-4977-BD66-049C6BF5C0C2}"/>
              </a:ext>
            </a:extLst>
          </p:cNvPr>
          <p:cNvSpPr/>
          <p:nvPr/>
        </p:nvSpPr>
        <p:spPr>
          <a:xfrm>
            <a:off x="7489371" y="2862944"/>
            <a:ext cx="1556657" cy="642257"/>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50000"/>
                  </a:schemeClr>
                </a:solidFill>
                <a:latin typeface="Times New Roman" panose="02020603050405020304" pitchFamily="18" charset="0"/>
                <a:cs typeface="Times New Roman" panose="02020603050405020304" pitchFamily="18" charset="0"/>
              </a:rPr>
              <a:t>5. Tường nhà</a:t>
            </a:r>
            <a:endParaRPr lang="en-US">
              <a:solidFill>
                <a:schemeClr val="accent1">
                  <a:lumMod val="50000"/>
                </a:schemeClr>
              </a:solidFill>
            </a:endParaRPr>
          </a:p>
        </p:txBody>
      </p:sp>
      <p:sp>
        <p:nvSpPr>
          <p:cNvPr id="11" name="Speech Bubble: Rectangle with Corners Rounded 10">
            <a:extLst>
              <a:ext uri="{FF2B5EF4-FFF2-40B4-BE49-F238E27FC236}">
                <a16:creationId xmlns:a16="http://schemas.microsoft.com/office/drawing/2014/main" id="{B29DE115-4D50-4F1F-BAD8-7B3D521FBA3B}"/>
              </a:ext>
            </a:extLst>
          </p:cNvPr>
          <p:cNvSpPr/>
          <p:nvPr/>
        </p:nvSpPr>
        <p:spPr>
          <a:xfrm>
            <a:off x="7565571" y="3598311"/>
            <a:ext cx="1480457" cy="566057"/>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50000"/>
                  </a:schemeClr>
                </a:solidFill>
                <a:latin typeface="Times New Roman" panose="02020603050405020304" pitchFamily="18" charset="0"/>
                <a:cs typeface="Times New Roman" panose="02020603050405020304" pitchFamily="18" charset="0"/>
              </a:rPr>
              <a:t>    </a:t>
            </a:r>
            <a:r>
              <a:rPr lang="en-US" sz="1800">
                <a:solidFill>
                  <a:schemeClr val="accent1">
                    <a:lumMod val="50000"/>
                  </a:schemeClr>
                </a:solidFill>
                <a:latin typeface="Times New Roman" panose="02020603050405020304" pitchFamily="18" charset="0"/>
                <a:cs typeface="Times New Roman" panose="02020603050405020304" pitchFamily="18" charset="0"/>
              </a:rPr>
              <a:t>Cửa sổ</a:t>
            </a:r>
            <a:endParaRPr lang="en-US">
              <a:solidFill>
                <a:schemeClr val="accent1">
                  <a:lumMod val="50000"/>
                </a:schemeClr>
              </a:solidFill>
            </a:endParaRPr>
          </a:p>
        </p:txBody>
      </p:sp>
      <p:sp>
        <p:nvSpPr>
          <p:cNvPr id="12" name="TextBox 11">
            <a:extLst>
              <a:ext uri="{FF2B5EF4-FFF2-40B4-BE49-F238E27FC236}">
                <a16:creationId xmlns:a16="http://schemas.microsoft.com/office/drawing/2014/main" id="{CBC1FBDF-44A9-41E7-85B0-2ED690664E5C}"/>
              </a:ext>
            </a:extLst>
          </p:cNvPr>
          <p:cNvSpPr txBox="1"/>
          <p:nvPr/>
        </p:nvSpPr>
        <p:spPr>
          <a:xfrm>
            <a:off x="220992" y="4970998"/>
            <a:ext cx="1750693" cy="561949"/>
          </a:xfrm>
          <a:prstGeom prst="rect">
            <a:avLst/>
          </a:prstGeom>
          <a:noFill/>
        </p:spPr>
        <p:txBody>
          <a:bodyPr wrap="square" rtlCol="0">
            <a:spAutoFit/>
          </a:bodyPr>
          <a:lstStyle/>
          <a:p>
            <a:pPr algn="ctr">
              <a:lnSpc>
                <a:spcPct val="200000"/>
              </a:lnSpc>
            </a:pPr>
            <a:r>
              <a:rPr lang="en-US">
                <a:solidFill>
                  <a:schemeClr val="accent1">
                    <a:lumMod val="50000"/>
                  </a:schemeClr>
                </a:solidFill>
                <a:latin typeface="Times New Roman" panose="02020603050405020304" pitchFamily="18" charset="0"/>
                <a:cs typeface="Times New Roman" panose="02020603050405020304" pitchFamily="18" charset="0"/>
              </a:rPr>
              <a:t>1.   </a:t>
            </a:r>
            <a:r>
              <a:rPr lang="en-US" sz="1800">
                <a:solidFill>
                  <a:schemeClr val="accent1">
                    <a:lumMod val="50000"/>
                  </a:schemeClr>
                </a:solidFill>
                <a:latin typeface="Times New Roman" panose="02020603050405020304" pitchFamily="18" charset="0"/>
                <a:cs typeface="Times New Roman" panose="02020603050405020304" pitchFamily="18" charset="0"/>
              </a:rPr>
              <a:t>Móng nhà</a:t>
            </a:r>
          </a:p>
        </p:txBody>
      </p:sp>
      <p:sp>
        <p:nvSpPr>
          <p:cNvPr id="14" name="Flowchart: Connector 13">
            <a:extLst>
              <a:ext uri="{FF2B5EF4-FFF2-40B4-BE49-F238E27FC236}">
                <a16:creationId xmlns:a16="http://schemas.microsoft.com/office/drawing/2014/main" id="{D4CFFC92-F073-4196-BA9F-E48AD6E7FE59}"/>
              </a:ext>
            </a:extLst>
          </p:cNvPr>
          <p:cNvSpPr/>
          <p:nvPr/>
        </p:nvSpPr>
        <p:spPr>
          <a:xfrm>
            <a:off x="365358" y="5167404"/>
            <a:ext cx="357855" cy="3463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5" name="Flowchart: Connector 14">
            <a:extLst>
              <a:ext uri="{FF2B5EF4-FFF2-40B4-BE49-F238E27FC236}">
                <a16:creationId xmlns:a16="http://schemas.microsoft.com/office/drawing/2014/main" id="{60438D90-51A3-48EF-B76B-EEACF700FF56}"/>
              </a:ext>
            </a:extLst>
          </p:cNvPr>
          <p:cNvSpPr/>
          <p:nvPr/>
        </p:nvSpPr>
        <p:spPr>
          <a:xfrm>
            <a:off x="474214" y="4155035"/>
            <a:ext cx="357855" cy="3463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6" name="Flowchart: Connector 15">
            <a:extLst>
              <a:ext uri="{FF2B5EF4-FFF2-40B4-BE49-F238E27FC236}">
                <a16:creationId xmlns:a16="http://schemas.microsoft.com/office/drawing/2014/main" id="{B1F83286-BC37-47C4-87DF-8D9FC8420EBA}"/>
              </a:ext>
            </a:extLst>
          </p:cNvPr>
          <p:cNvSpPr/>
          <p:nvPr/>
        </p:nvSpPr>
        <p:spPr>
          <a:xfrm>
            <a:off x="595544" y="3060474"/>
            <a:ext cx="357855" cy="3463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7" name="Flowchart: Connector 16">
            <a:extLst>
              <a:ext uri="{FF2B5EF4-FFF2-40B4-BE49-F238E27FC236}">
                <a16:creationId xmlns:a16="http://schemas.microsoft.com/office/drawing/2014/main" id="{D1EB0BAA-9768-43A4-BDD3-1123195F17D8}"/>
              </a:ext>
            </a:extLst>
          </p:cNvPr>
          <p:cNvSpPr/>
          <p:nvPr/>
        </p:nvSpPr>
        <p:spPr>
          <a:xfrm>
            <a:off x="1174868" y="1827382"/>
            <a:ext cx="357855" cy="3463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8" name="Flowchart: Connector 17">
            <a:extLst>
              <a:ext uri="{FF2B5EF4-FFF2-40B4-BE49-F238E27FC236}">
                <a16:creationId xmlns:a16="http://schemas.microsoft.com/office/drawing/2014/main" id="{3AC23B10-9B4F-47F5-88E1-278E9AA5F799}"/>
              </a:ext>
            </a:extLst>
          </p:cNvPr>
          <p:cNvSpPr/>
          <p:nvPr/>
        </p:nvSpPr>
        <p:spPr>
          <a:xfrm>
            <a:off x="7517483" y="3010907"/>
            <a:ext cx="357855" cy="3463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9" name="Flowchart: Connector 18">
            <a:extLst>
              <a:ext uri="{FF2B5EF4-FFF2-40B4-BE49-F238E27FC236}">
                <a16:creationId xmlns:a16="http://schemas.microsoft.com/office/drawing/2014/main" id="{E65D1D01-6ADD-4A59-93DF-03AF46AB999F}"/>
              </a:ext>
            </a:extLst>
          </p:cNvPr>
          <p:cNvSpPr/>
          <p:nvPr/>
        </p:nvSpPr>
        <p:spPr>
          <a:xfrm>
            <a:off x="7609322" y="3709220"/>
            <a:ext cx="357855" cy="3463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
        <p:nvSpPr>
          <p:cNvPr id="20" name="Flowchart: Connector 19">
            <a:extLst>
              <a:ext uri="{FF2B5EF4-FFF2-40B4-BE49-F238E27FC236}">
                <a16:creationId xmlns:a16="http://schemas.microsoft.com/office/drawing/2014/main" id="{B6654311-F02B-4BD2-8B2C-9A5E50428793}"/>
              </a:ext>
            </a:extLst>
          </p:cNvPr>
          <p:cNvSpPr/>
          <p:nvPr/>
        </p:nvSpPr>
        <p:spPr>
          <a:xfrm>
            <a:off x="7301144" y="4509569"/>
            <a:ext cx="357855" cy="3463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a:t>
            </a:r>
          </a:p>
        </p:txBody>
      </p:sp>
      <p:pic>
        <p:nvPicPr>
          <p:cNvPr id="22" name="Graphic 21" descr="Pencil">
            <a:extLst>
              <a:ext uri="{FF2B5EF4-FFF2-40B4-BE49-F238E27FC236}">
                <a16:creationId xmlns:a16="http://schemas.microsoft.com/office/drawing/2014/main" id="{6B23273D-6415-4A49-AC64-547707CA4CE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468787" y="966537"/>
            <a:ext cx="330603" cy="330603"/>
          </a:xfrm>
          <a:prstGeom prst="rect">
            <a:avLst/>
          </a:prstGeom>
        </p:spPr>
      </p:pic>
      <p:sp>
        <p:nvSpPr>
          <p:cNvPr id="24" name="TextBox 23">
            <a:extLst>
              <a:ext uri="{FF2B5EF4-FFF2-40B4-BE49-F238E27FC236}">
                <a16:creationId xmlns:a16="http://schemas.microsoft.com/office/drawing/2014/main" id="{4EA9CAA3-FED2-4F0E-B9A7-727D75849BEC}"/>
              </a:ext>
            </a:extLst>
          </p:cNvPr>
          <p:cNvSpPr txBox="1"/>
          <p:nvPr/>
        </p:nvSpPr>
        <p:spPr>
          <a:xfrm>
            <a:off x="723213" y="6385"/>
            <a:ext cx="6094520" cy="661207"/>
          </a:xfrm>
          <a:prstGeom prst="rect">
            <a:avLst/>
          </a:prstGeom>
          <a:noFill/>
        </p:spPr>
        <p:txBody>
          <a:bodyPr wrap="square">
            <a:spAutoFit/>
          </a:bodyPr>
          <a:lstStyle/>
          <a:p>
            <a:pPr>
              <a:lnSpc>
                <a:spcPct val="150000"/>
              </a:lnSpc>
            </a:pPr>
            <a:r>
              <a:rPr lang="en-US" sz="2800">
                <a:solidFill>
                  <a:srgbClr val="00B050"/>
                </a:solidFill>
                <a:latin typeface="Times New Roman" panose="02020603050405020304" pitchFamily="18" charset="0"/>
                <a:cs typeface="Times New Roman" panose="02020603050405020304" pitchFamily="18" charset="0"/>
              </a:rPr>
              <a:t>II. Đặc điểm chung của nhà ở</a:t>
            </a:r>
          </a:p>
        </p:txBody>
      </p:sp>
      <p:sp>
        <p:nvSpPr>
          <p:cNvPr id="23" name="TextBox 22">
            <a:extLst>
              <a:ext uri="{FF2B5EF4-FFF2-40B4-BE49-F238E27FC236}">
                <a16:creationId xmlns:a16="http://schemas.microsoft.com/office/drawing/2014/main" id="{3975429E-531B-4EE8-B9A6-6BBA3E6CDBBE}"/>
              </a:ext>
            </a:extLst>
          </p:cNvPr>
          <p:cNvSpPr txBox="1"/>
          <p:nvPr/>
        </p:nvSpPr>
        <p:spPr>
          <a:xfrm>
            <a:off x="723213" y="506459"/>
            <a:ext cx="5528203" cy="729344"/>
          </a:xfrm>
          <a:prstGeom prst="rect">
            <a:avLst/>
          </a:prstGeom>
          <a:noFill/>
        </p:spPr>
        <p:txBody>
          <a:bodyPr wrap="square">
            <a:spAutoFit/>
          </a:bodyPr>
          <a:lstStyle/>
          <a:p>
            <a:pPr>
              <a:lnSpc>
                <a:spcPct val="200000"/>
              </a:lnSpc>
            </a:pPr>
            <a:r>
              <a:rPr lang="en-US" sz="2400">
                <a:solidFill>
                  <a:srgbClr val="C00000"/>
                </a:solidFill>
                <a:latin typeface="Times New Roman" panose="02020603050405020304" pitchFamily="18" charset="0"/>
                <a:cs typeface="Times New Roman" panose="02020603050405020304" pitchFamily="18" charset="0"/>
              </a:rPr>
              <a:t>1.Cấu tạo chung nhà ở:</a:t>
            </a:r>
          </a:p>
        </p:txBody>
      </p:sp>
    </p:spTree>
    <p:extLst>
      <p:ext uri="{BB962C8B-B14F-4D97-AF65-F5344CB8AC3E}">
        <p14:creationId xmlns:p14="http://schemas.microsoft.com/office/powerpoint/2010/main" val="416827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8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8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8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8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7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1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700"/>
                                        <p:tgtEl>
                                          <p:spTgt spid="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900"/>
                                        <p:tgtEl>
                                          <p:spTgt spid="1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800"/>
                                        <p:tgtEl>
                                          <p:spTgt spid="15"/>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500"/>
                                        <p:tgtEl>
                                          <p:spTgt spid="16"/>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heel(1)">
                                      <p:cBhvr>
                                        <p:cTn id="40" dur="600"/>
                                        <p:tgtEl>
                                          <p:spTgt spid="17"/>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heel(1)">
                                      <p:cBhvr>
                                        <p:cTn id="43" dur="800"/>
                                        <p:tgtEl>
                                          <p:spTgt spid="18"/>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heel(1)">
                                      <p:cBhvr>
                                        <p:cTn id="46" dur="600"/>
                                        <p:tgtEl>
                                          <p:spTgt spid="19"/>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heel(1)">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Effect transition="in" filter="circle(in)">
                                      <p:cBhvr>
                                        <p:cTn id="54" dur="700"/>
                                        <p:tgtEl>
                                          <p:spTgt spid="12">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fade">
                                      <p:cBhvr>
                                        <p:cTn id="59" dur="500"/>
                                        <p:tgtEl>
                                          <p:spTgt spid="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7">
                                            <p:txEl>
                                              <p:pRg st="0" end="0"/>
                                            </p:txEl>
                                          </p:spTgt>
                                        </p:tgtEl>
                                        <p:attrNameLst>
                                          <p:attrName>style.visibility</p:attrName>
                                        </p:attrNameLst>
                                      </p:cBhvr>
                                      <p:to>
                                        <p:strVal val="visible"/>
                                      </p:to>
                                    </p:set>
                                    <p:animEffect transition="in" filter="barn(inVertical)">
                                      <p:cBhvr>
                                        <p:cTn id="64" dur="500"/>
                                        <p:tgtEl>
                                          <p:spTgt spid="7">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8">
                                            <p:txEl>
                                              <p:pRg st="0" end="0"/>
                                            </p:txEl>
                                          </p:spTgt>
                                        </p:tgtEl>
                                        <p:attrNameLst>
                                          <p:attrName>style.visibility</p:attrName>
                                        </p:attrNameLst>
                                      </p:cBhvr>
                                      <p:to>
                                        <p:strVal val="visible"/>
                                      </p:to>
                                    </p:set>
                                    <p:animEffect transition="in" filter="wipe(down)">
                                      <p:cBhvr>
                                        <p:cTn id="69" dur="500"/>
                                        <p:tgtEl>
                                          <p:spTgt spid="8">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4" dur="500"/>
                                        <p:tgtEl>
                                          <p:spTgt spid="1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11">
                                            <p:txEl>
                                              <p:pRg st="0" end="0"/>
                                            </p:txEl>
                                          </p:spTgt>
                                        </p:tgtEl>
                                        <p:attrNameLst>
                                          <p:attrName>style.visibility</p:attrName>
                                        </p:attrNameLst>
                                      </p:cBhvr>
                                      <p:to>
                                        <p:strVal val="visible"/>
                                      </p:to>
                                    </p:set>
                                    <p:animEffect transition="in" filter="circle(in)">
                                      <p:cBhvr>
                                        <p:cTn id="79" dur="700"/>
                                        <p:tgtEl>
                                          <p:spTgt spid="11">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9">
                                            <p:txEl>
                                              <p:pRg st="0" end="0"/>
                                            </p:txEl>
                                          </p:spTgt>
                                        </p:tgtEl>
                                        <p:attrNameLst>
                                          <p:attrName>style.visibility</p:attrName>
                                        </p:attrNameLst>
                                      </p:cBhvr>
                                      <p:to>
                                        <p:strVal val="visible"/>
                                      </p:to>
                                    </p:set>
                                    <p:animEffect transition="in" filter="wipe(down)">
                                      <p:cBhvr>
                                        <p:cTn id="84" dur="500"/>
                                        <p:tgtEl>
                                          <p:spTgt spid="9">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randombar(horizontal)">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randombar(horizontal)">
                                      <p:cBhvr>
                                        <p:cTn id="9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Graphic 3" descr="Questions">
            <a:extLst>
              <a:ext uri="{FF2B5EF4-FFF2-40B4-BE49-F238E27FC236}">
                <a16:creationId xmlns:a16="http://schemas.microsoft.com/office/drawing/2014/main" id="{8F98F2A9-5E91-4DDB-A265-D2755815A5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42371" y="1651245"/>
            <a:ext cx="4236720" cy="4236720"/>
          </a:xfrm>
          <a:prstGeom prst="rect">
            <a:avLst/>
          </a:prstGeom>
        </p:spPr>
      </p:pic>
      <p:sp>
        <p:nvSpPr>
          <p:cNvPr id="8" name="Thought Bubble: Cloud 7">
            <a:extLst>
              <a:ext uri="{FF2B5EF4-FFF2-40B4-BE49-F238E27FC236}">
                <a16:creationId xmlns:a16="http://schemas.microsoft.com/office/drawing/2014/main" id="{2521CC66-D5D7-4A2A-A00F-FFDEED3AE764}"/>
              </a:ext>
            </a:extLst>
          </p:cNvPr>
          <p:cNvSpPr/>
          <p:nvPr/>
        </p:nvSpPr>
        <p:spPr>
          <a:xfrm>
            <a:off x="3551069" y="4437"/>
            <a:ext cx="6249879" cy="36531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rgbClr val="FFC000"/>
              </a:solidFill>
              <a:latin typeface="Times New Roman" panose="02020603050405020304" pitchFamily="18" charset="0"/>
              <a:cs typeface="Times New Roman" panose="02020603050405020304" pitchFamily="18" charset="0"/>
            </a:endParaRPr>
          </a:p>
          <a:p>
            <a:pPr algn="ctr"/>
            <a:r>
              <a:rPr lang="en-US" sz="4000">
                <a:solidFill>
                  <a:srgbClr val="FFC000"/>
                </a:solidFill>
                <a:latin typeface="Times New Roman" panose="02020603050405020304" pitchFamily="18" charset="0"/>
                <a:cs typeface="Times New Roman" panose="02020603050405020304" pitchFamily="18" charset="0"/>
              </a:rPr>
              <a:t>Liên hệ thực tế: nhà em đang ở thuộc kiểu nhà gì?</a:t>
            </a:r>
          </a:p>
          <a:p>
            <a:pPr algn="ctr"/>
            <a:endParaRPr lang="en-US" sz="4000"/>
          </a:p>
        </p:txBody>
      </p:sp>
      <p:pic>
        <p:nvPicPr>
          <p:cNvPr id="3" name="Graphic 2" descr="Home">
            <a:extLst>
              <a:ext uri="{FF2B5EF4-FFF2-40B4-BE49-F238E27FC236}">
                <a16:creationId xmlns:a16="http://schemas.microsoft.com/office/drawing/2014/main" id="{ECC18126-B10B-4EC3-B766-EAA5746DAE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34166" y="5483934"/>
            <a:ext cx="1567006" cy="1567006"/>
          </a:xfrm>
          <a:prstGeom prst="rect">
            <a:avLst/>
          </a:prstGeom>
        </p:spPr>
      </p:pic>
      <p:pic>
        <p:nvPicPr>
          <p:cNvPr id="6" name="Graphic 5" descr="House">
            <a:extLst>
              <a:ext uri="{FF2B5EF4-FFF2-40B4-BE49-F238E27FC236}">
                <a16:creationId xmlns:a16="http://schemas.microsoft.com/office/drawing/2014/main" id="{1D996FF7-0A41-4A4F-AE85-F612749582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661993" y="5397080"/>
            <a:ext cx="1653860" cy="1653860"/>
          </a:xfrm>
          <a:prstGeom prst="rect">
            <a:avLst/>
          </a:prstGeom>
        </p:spPr>
      </p:pic>
      <p:pic>
        <p:nvPicPr>
          <p:cNvPr id="9" name="Graphic 8" descr="Suburban scene">
            <a:extLst>
              <a:ext uri="{FF2B5EF4-FFF2-40B4-BE49-F238E27FC236}">
                <a16:creationId xmlns:a16="http://schemas.microsoft.com/office/drawing/2014/main" id="{FF785CDB-73F7-46F8-B7FA-1CC276960A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538140" y="5397080"/>
            <a:ext cx="1653860" cy="1653860"/>
          </a:xfrm>
          <a:prstGeom prst="rect">
            <a:avLst/>
          </a:prstGeom>
        </p:spPr>
      </p:pic>
      <p:pic>
        <p:nvPicPr>
          <p:cNvPr id="10" name="Graphic 9" descr="Suburban scene">
            <a:extLst>
              <a:ext uri="{FF2B5EF4-FFF2-40B4-BE49-F238E27FC236}">
                <a16:creationId xmlns:a16="http://schemas.microsoft.com/office/drawing/2014/main" id="{45B541A8-07F7-4F87-88C3-E948EAE6ED4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6610" y="5440507"/>
            <a:ext cx="1653860" cy="1653860"/>
          </a:xfrm>
          <a:prstGeom prst="rect">
            <a:avLst/>
          </a:prstGeom>
        </p:spPr>
      </p:pic>
      <p:pic>
        <p:nvPicPr>
          <p:cNvPr id="11" name="Graphic 10" descr="House">
            <a:extLst>
              <a:ext uri="{FF2B5EF4-FFF2-40B4-BE49-F238E27FC236}">
                <a16:creationId xmlns:a16="http://schemas.microsoft.com/office/drawing/2014/main" id="{34661B11-99CA-4025-B0DC-F0A4DDD9E5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203840" y="5397080"/>
            <a:ext cx="1653860" cy="1653860"/>
          </a:xfrm>
          <a:prstGeom prst="rect">
            <a:avLst/>
          </a:prstGeom>
        </p:spPr>
      </p:pic>
      <p:pic>
        <p:nvPicPr>
          <p:cNvPr id="12" name="Graphic 11" descr="Suburban scene">
            <a:extLst>
              <a:ext uri="{FF2B5EF4-FFF2-40B4-BE49-F238E27FC236}">
                <a16:creationId xmlns:a16="http://schemas.microsoft.com/office/drawing/2014/main" id="{19A69995-3E3D-4B5B-88EA-E0600ED5B6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381070" y="5440507"/>
            <a:ext cx="1653860" cy="1653860"/>
          </a:xfrm>
          <a:prstGeom prst="rect">
            <a:avLst/>
          </a:prstGeom>
        </p:spPr>
      </p:pic>
      <p:pic>
        <p:nvPicPr>
          <p:cNvPr id="13" name="Graphic 12" descr="Classroom">
            <a:extLst>
              <a:ext uri="{FF2B5EF4-FFF2-40B4-BE49-F238E27FC236}">
                <a16:creationId xmlns:a16="http://schemas.microsoft.com/office/drawing/2014/main" id="{E69A21E2-7072-4491-87E1-FCFA796333E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1120977" y="85408"/>
            <a:ext cx="914400" cy="914400"/>
          </a:xfrm>
          <a:prstGeom prst="rect">
            <a:avLst/>
          </a:prstGeom>
        </p:spPr>
      </p:pic>
    </p:spTree>
    <p:extLst>
      <p:ext uri="{BB962C8B-B14F-4D97-AF65-F5344CB8AC3E}">
        <p14:creationId xmlns:p14="http://schemas.microsoft.com/office/powerpoint/2010/main" val="6551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0A342B-13AB-4795-A1B3-296C2DB20DDC}"/>
              </a:ext>
            </a:extLst>
          </p:cNvPr>
          <p:cNvPicPr>
            <a:picLocks noChangeAspect="1"/>
          </p:cNvPicPr>
          <p:nvPr/>
        </p:nvPicPr>
        <p:blipFill>
          <a:blip r:embed="rId3"/>
          <a:stretch>
            <a:fillRect/>
          </a:stretch>
        </p:blipFill>
        <p:spPr>
          <a:xfrm>
            <a:off x="4628550" y="1507807"/>
            <a:ext cx="7536816" cy="5264785"/>
          </a:xfrm>
          <a:prstGeom prst="rect">
            <a:avLst/>
          </a:prstGeom>
          <a:blipFill>
            <a:blip r:embed="rId4"/>
            <a:stretch>
              <a:fillRect/>
            </a:stretch>
          </a:blipFill>
        </p:spPr>
      </p:pic>
      <p:pic>
        <p:nvPicPr>
          <p:cNvPr id="10" name="Graphic 9" descr="Questions">
            <a:extLst>
              <a:ext uri="{FF2B5EF4-FFF2-40B4-BE49-F238E27FC236}">
                <a16:creationId xmlns:a16="http://schemas.microsoft.com/office/drawing/2014/main" id="{2C34D49E-DA74-46FA-9B8F-53FB721E7A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16560" y="2468880"/>
            <a:ext cx="4236720" cy="4236720"/>
          </a:xfrm>
          <a:prstGeom prst="rect">
            <a:avLst/>
          </a:prstGeom>
        </p:spPr>
      </p:pic>
      <p:sp>
        <p:nvSpPr>
          <p:cNvPr id="11" name="Speech Bubble: Oval 10">
            <a:extLst>
              <a:ext uri="{FF2B5EF4-FFF2-40B4-BE49-F238E27FC236}">
                <a16:creationId xmlns:a16="http://schemas.microsoft.com/office/drawing/2014/main" id="{CC737688-00E2-46AA-8232-EC0754D9C80E}"/>
              </a:ext>
            </a:extLst>
          </p:cNvPr>
          <p:cNvSpPr/>
          <p:nvPr/>
        </p:nvSpPr>
        <p:spPr>
          <a:xfrm>
            <a:off x="393064" y="1134674"/>
            <a:ext cx="4236720" cy="3239205"/>
          </a:xfrm>
          <a:prstGeom prst="wedgeEllipseCallou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B911BC2-3177-4D4D-B11D-1C3C3088AC81}"/>
              </a:ext>
            </a:extLst>
          </p:cNvPr>
          <p:cNvSpPr txBox="1"/>
          <p:nvPr/>
        </p:nvSpPr>
        <p:spPr>
          <a:xfrm>
            <a:off x="719136" y="1846335"/>
            <a:ext cx="3936048"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Quan sát hình 1.4, em có thể nhận biết được những khu vực chức năng nào trong ngôi nhà?</a:t>
            </a:r>
          </a:p>
        </p:txBody>
      </p:sp>
      <p:sp>
        <p:nvSpPr>
          <p:cNvPr id="13" name="Speech Bubble: Rectangle with Corners Rounded 12">
            <a:extLst>
              <a:ext uri="{FF2B5EF4-FFF2-40B4-BE49-F238E27FC236}">
                <a16:creationId xmlns:a16="http://schemas.microsoft.com/office/drawing/2014/main" id="{D0773B3B-0592-431A-A9D5-AFBE499D0FCE}"/>
              </a:ext>
            </a:extLst>
          </p:cNvPr>
          <p:cNvSpPr/>
          <p:nvPr/>
        </p:nvSpPr>
        <p:spPr>
          <a:xfrm>
            <a:off x="6809431" y="1800567"/>
            <a:ext cx="1219200" cy="894080"/>
          </a:xfrm>
          <a:prstGeom prst="wedgeRound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Phòng khách</a:t>
            </a:r>
          </a:p>
        </p:txBody>
      </p:sp>
      <p:sp>
        <p:nvSpPr>
          <p:cNvPr id="14" name="Speech Bubble: Rectangle with Corners Rounded 13">
            <a:extLst>
              <a:ext uri="{FF2B5EF4-FFF2-40B4-BE49-F238E27FC236}">
                <a16:creationId xmlns:a16="http://schemas.microsoft.com/office/drawing/2014/main" id="{C051606B-FB1D-4633-9DC9-29DB547285AC}"/>
              </a:ext>
            </a:extLst>
          </p:cNvPr>
          <p:cNvSpPr/>
          <p:nvPr/>
        </p:nvSpPr>
        <p:spPr>
          <a:xfrm>
            <a:off x="10342682" y="1791689"/>
            <a:ext cx="1209040" cy="894080"/>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Phòng ngủ</a:t>
            </a:r>
          </a:p>
        </p:txBody>
      </p:sp>
      <p:sp>
        <p:nvSpPr>
          <p:cNvPr id="16" name="Speech Bubble: Rectangle with Corners Rounded 15">
            <a:extLst>
              <a:ext uri="{FF2B5EF4-FFF2-40B4-BE49-F238E27FC236}">
                <a16:creationId xmlns:a16="http://schemas.microsoft.com/office/drawing/2014/main" id="{B803A79B-33F5-41E1-9339-4DFD3FC1B93A}"/>
              </a:ext>
            </a:extLst>
          </p:cNvPr>
          <p:cNvSpPr/>
          <p:nvPr/>
        </p:nvSpPr>
        <p:spPr>
          <a:xfrm>
            <a:off x="6811142" y="4036036"/>
            <a:ext cx="1219200" cy="929639"/>
          </a:xfrm>
          <a:prstGeom prst="wedgeRoundRect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Phòng bếp</a:t>
            </a:r>
          </a:p>
        </p:txBody>
      </p:sp>
      <p:sp>
        <p:nvSpPr>
          <p:cNvPr id="17" name="Speech Bubble: Rectangle with Corners Rounded 16">
            <a:extLst>
              <a:ext uri="{FF2B5EF4-FFF2-40B4-BE49-F238E27FC236}">
                <a16:creationId xmlns:a16="http://schemas.microsoft.com/office/drawing/2014/main" id="{7898E217-BECC-4D19-9FAA-0C541C657F92}"/>
              </a:ext>
            </a:extLst>
          </p:cNvPr>
          <p:cNvSpPr/>
          <p:nvPr/>
        </p:nvSpPr>
        <p:spPr>
          <a:xfrm>
            <a:off x="10358977" y="4062716"/>
            <a:ext cx="1219200" cy="92963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Phòng vệ sinh</a:t>
            </a:r>
          </a:p>
        </p:txBody>
      </p:sp>
      <p:sp>
        <p:nvSpPr>
          <p:cNvPr id="15" name="TextBox 14">
            <a:extLst>
              <a:ext uri="{FF2B5EF4-FFF2-40B4-BE49-F238E27FC236}">
                <a16:creationId xmlns:a16="http://schemas.microsoft.com/office/drawing/2014/main" id="{6F159AE9-FBA9-4F3D-951B-6AE53901163D}"/>
              </a:ext>
            </a:extLst>
          </p:cNvPr>
          <p:cNvSpPr txBox="1"/>
          <p:nvPr/>
        </p:nvSpPr>
        <p:spPr>
          <a:xfrm>
            <a:off x="393064" y="-26400"/>
            <a:ext cx="6385560" cy="661207"/>
          </a:xfrm>
          <a:prstGeom prst="rect">
            <a:avLst/>
          </a:prstGeom>
          <a:noFill/>
        </p:spPr>
        <p:txBody>
          <a:bodyPr wrap="square">
            <a:spAutoFit/>
          </a:bodyPr>
          <a:lstStyle/>
          <a:p>
            <a:pPr>
              <a:lnSpc>
                <a:spcPct val="150000"/>
              </a:lnSpc>
            </a:pPr>
            <a:r>
              <a:rPr lang="en-US" sz="2800">
                <a:solidFill>
                  <a:srgbClr val="00B050"/>
                </a:solidFill>
                <a:latin typeface="Times New Roman" panose="02020603050405020304" pitchFamily="18" charset="0"/>
                <a:cs typeface="Times New Roman" panose="02020603050405020304" pitchFamily="18" charset="0"/>
              </a:rPr>
              <a:t>2.Cách bố trí không gian bên trong</a:t>
            </a:r>
          </a:p>
        </p:txBody>
      </p:sp>
      <p:pic>
        <p:nvPicPr>
          <p:cNvPr id="3" name="Graphic 2" descr="Classroom">
            <a:extLst>
              <a:ext uri="{FF2B5EF4-FFF2-40B4-BE49-F238E27FC236}">
                <a16:creationId xmlns:a16="http://schemas.microsoft.com/office/drawing/2014/main" id="{85A69354-8FCA-4B65-8C23-39EBB35F4AF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120977" y="85408"/>
            <a:ext cx="914400" cy="914400"/>
          </a:xfrm>
          <a:prstGeom prst="rect">
            <a:avLst/>
          </a:prstGeom>
        </p:spPr>
      </p:pic>
    </p:spTree>
    <p:extLst>
      <p:ext uri="{BB962C8B-B14F-4D97-AF65-F5344CB8AC3E}">
        <p14:creationId xmlns:p14="http://schemas.microsoft.com/office/powerpoint/2010/main" val="274211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A540D3-8CD7-4AC4-952F-D43DCB2B15F3}"/>
              </a:ext>
            </a:extLst>
          </p:cNvPr>
          <p:cNvSpPr txBox="1"/>
          <p:nvPr/>
        </p:nvSpPr>
        <p:spPr>
          <a:xfrm>
            <a:off x="6788422" y="753234"/>
            <a:ext cx="5127171" cy="4418967"/>
          </a:xfrm>
          <a:prstGeom prst="rect">
            <a:avLst/>
          </a:prstGeom>
          <a:noFill/>
          <a:ln>
            <a:solidFill>
              <a:srgbClr val="00B050"/>
            </a:solidFill>
          </a:ln>
        </p:spPr>
        <p:txBody>
          <a:bodyPr wrap="square">
            <a:spAutoFit/>
          </a:bodyPr>
          <a:lstStyle/>
          <a:p>
            <a:pPr>
              <a:lnSpc>
                <a:spcPct val="200000"/>
              </a:lnSpc>
            </a:pPr>
            <a:r>
              <a:rPr lang="en-US" sz="2400">
                <a:solidFill>
                  <a:srgbClr val="00B050"/>
                </a:solidFill>
                <a:latin typeface="Times New Roman" panose="02020603050405020304" pitchFamily="18" charset="0"/>
                <a:cs typeface="Times New Roman" panose="02020603050405020304" pitchFamily="18" charset="0"/>
              </a:rPr>
              <a:t>Cách bố trí không gian bên trong:</a:t>
            </a:r>
          </a:p>
          <a:p>
            <a:pPr>
              <a:lnSpc>
                <a:spcPct val="200000"/>
              </a:lnSpc>
            </a:pPr>
            <a:r>
              <a:rPr lang="en-US" sz="2400">
                <a:latin typeface="Times New Roman" panose="02020603050405020304" pitchFamily="18" charset="0"/>
                <a:cs typeface="Times New Roman" panose="02020603050405020304" pitchFamily="18" charset="0"/>
              </a:rPr>
              <a:t>-Khu vực sinh hoạt chung</a:t>
            </a:r>
          </a:p>
          <a:p>
            <a:pPr>
              <a:lnSpc>
                <a:spcPct val="200000"/>
              </a:lnSpc>
            </a:pPr>
            <a:r>
              <a:rPr lang="en-US" sz="2400">
                <a:latin typeface="Times New Roman" panose="02020603050405020304" pitchFamily="18" charset="0"/>
                <a:cs typeface="Times New Roman" panose="02020603050405020304" pitchFamily="18" charset="0"/>
              </a:rPr>
              <a:t>-Khu vực nghỉ ngơi</a:t>
            </a:r>
          </a:p>
          <a:p>
            <a:pPr>
              <a:lnSpc>
                <a:spcPct val="200000"/>
              </a:lnSpc>
            </a:pPr>
            <a:r>
              <a:rPr lang="en-US" sz="2400">
                <a:latin typeface="Times New Roman" panose="02020603050405020304" pitchFamily="18" charset="0"/>
                <a:cs typeface="Times New Roman" panose="02020603050405020304" pitchFamily="18" charset="0"/>
              </a:rPr>
              <a:t>-Khu vực thờ cúng</a:t>
            </a:r>
          </a:p>
          <a:p>
            <a:pPr>
              <a:lnSpc>
                <a:spcPct val="200000"/>
              </a:lnSpc>
            </a:pPr>
            <a:r>
              <a:rPr lang="en-US" sz="2400">
                <a:latin typeface="Times New Roman" panose="02020603050405020304" pitchFamily="18" charset="0"/>
                <a:cs typeface="Times New Roman" panose="02020603050405020304" pitchFamily="18" charset="0"/>
              </a:rPr>
              <a:t>-Khu vực nấu ăn</a:t>
            </a:r>
          </a:p>
          <a:p>
            <a:pPr>
              <a:lnSpc>
                <a:spcPct val="200000"/>
              </a:lnSpc>
            </a:pPr>
            <a:r>
              <a:rPr lang="en-US" sz="2400">
                <a:latin typeface="Times New Roman" panose="02020603050405020304" pitchFamily="18" charset="0"/>
                <a:cs typeface="Times New Roman" panose="02020603050405020304" pitchFamily="18" charset="0"/>
              </a:rPr>
              <a:t>-Khu vực vệ sinh,..</a:t>
            </a:r>
            <a:endParaRPr lang="en-US" sz="2400"/>
          </a:p>
        </p:txBody>
      </p:sp>
      <p:pic>
        <p:nvPicPr>
          <p:cNvPr id="2" name="Picture 1">
            <a:extLst>
              <a:ext uri="{FF2B5EF4-FFF2-40B4-BE49-F238E27FC236}">
                <a16:creationId xmlns:a16="http://schemas.microsoft.com/office/drawing/2014/main" id="{FBF3E20D-28D2-4732-AE34-D43B4D8D5E20}"/>
              </a:ext>
            </a:extLst>
          </p:cNvPr>
          <p:cNvPicPr>
            <a:picLocks noChangeAspect="1"/>
          </p:cNvPicPr>
          <p:nvPr/>
        </p:nvPicPr>
        <p:blipFill>
          <a:blip r:embed="rId3"/>
          <a:stretch>
            <a:fillRect/>
          </a:stretch>
        </p:blipFill>
        <p:spPr>
          <a:xfrm>
            <a:off x="276407" y="1419860"/>
            <a:ext cx="6175161" cy="3619500"/>
          </a:xfrm>
          <a:prstGeom prst="rect">
            <a:avLst/>
          </a:prstGeom>
        </p:spPr>
      </p:pic>
      <p:pic>
        <p:nvPicPr>
          <p:cNvPr id="4" name="Graphic 3" descr="Pencil">
            <a:extLst>
              <a:ext uri="{FF2B5EF4-FFF2-40B4-BE49-F238E27FC236}">
                <a16:creationId xmlns:a16="http://schemas.microsoft.com/office/drawing/2014/main" id="{EFE9F757-7FB9-4F53-ADD7-9F8B1FC699F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109368" y="1050400"/>
            <a:ext cx="369460" cy="369460"/>
          </a:xfrm>
          <a:prstGeom prst="rect">
            <a:avLst/>
          </a:prstGeom>
        </p:spPr>
      </p:pic>
      <p:sp>
        <p:nvSpPr>
          <p:cNvPr id="6" name="TextBox 5">
            <a:extLst>
              <a:ext uri="{FF2B5EF4-FFF2-40B4-BE49-F238E27FC236}">
                <a16:creationId xmlns:a16="http://schemas.microsoft.com/office/drawing/2014/main" id="{BAEE0D61-7DC2-4D03-92D1-D34B86235E34}"/>
              </a:ext>
            </a:extLst>
          </p:cNvPr>
          <p:cNvSpPr txBox="1"/>
          <p:nvPr/>
        </p:nvSpPr>
        <p:spPr>
          <a:xfrm>
            <a:off x="276407" y="34768"/>
            <a:ext cx="6094520" cy="718466"/>
          </a:xfrm>
          <a:prstGeom prst="rect">
            <a:avLst/>
          </a:prstGeom>
          <a:noFill/>
        </p:spPr>
        <p:txBody>
          <a:bodyPr wrap="square">
            <a:spAutoFit/>
          </a:bodyPr>
          <a:lstStyle/>
          <a:p>
            <a:pPr>
              <a:lnSpc>
                <a:spcPct val="200000"/>
              </a:lnSpc>
            </a:pPr>
            <a:r>
              <a:rPr lang="en-US" sz="2400">
                <a:solidFill>
                  <a:schemeClr val="bg2">
                    <a:lumMod val="10000"/>
                  </a:schemeClr>
                </a:solidFill>
                <a:latin typeface="Times New Roman" panose="02020603050405020304" pitchFamily="18" charset="0"/>
                <a:cs typeface="Times New Roman" panose="02020603050405020304" pitchFamily="18" charset="0"/>
              </a:rPr>
              <a:t>2.Cách bố trí không gian bên trong:</a:t>
            </a:r>
          </a:p>
        </p:txBody>
      </p:sp>
    </p:spTree>
    <p:extLst>
      <p:ext uri="{BB962C8B-B14F-4D97-AF65-F5344CB8AC3E}">
        <p14:creationId xmlns:p14="http://schemas.microsoft.com/office/powerpoint/2010/main" val="364144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F6C341-F581-43E4-9794-D49D522E4B0F}"/>
              </a:ext>
            </a:extLst>
          </p:cNvPr>
          <p:cNvSpPr txBox="1"/>
          <p:nvPr/>
        </p:nvSpPr>
        <p:spPr>
          <a:xfrm>
            <a:off x="3691708" y="106693"/>
            <a:ext cx="6096000" cy="646331"/>
          </a:xfrm>
          <a:prstGeom prst="rect">
            <a:avLst/>
          </a:prstGeom>
          <a:noFill/>
        </p:spPr>
        <p:txBody>
          <a:bodyPr wrap="square">
            <a:spAutoFit/>
          </a:bodyPr>
          <a:lstStyle/>
          <a:p>
            <a:r>
              <a:rPr lang="en-US" sz="3600" b="1">
                <a:solidFill>
                  <a:srgbClr val="00B050"/>
                </a:solidFill>
                <a:latin typeface="Times New Roman" panose="02020603050405020304" pitchFamily="18" charset="0"/>
                <a:cs typeface="Times New Roman" panose="02020603050405020304" pitchFamily="18" charset="0"/>
              </a:rPr>
              <a:t>NỘI DUNG BÀI HỌC</a:t>
            </a:r>
          </a:p>
        </p:txBody>
      </p:sp>
      <p:sp>
        <p:nvSpPr>
          <p:cNvPr id="8" name="Flowchart: Alternate Process 7">
            <a:extLst>
              <a:ext uri="{FF2B5EF4-FFF2-40B4-BE49-F238E27FC236}">
                <a16:creationId xmlns:a16="http://schemas.microsoft.com/office/drawing/2014/main" id="{7A80D906-C736-45C8-9E2E-33F675CF337E}"/>
              </a:ext>
            </a:extLst>
          </p:cNvPr>
          <p:cNvSpPr/>
          <p:nvPr/>
        </p:nvSpPr>
        <p:spPr>
          <a:xfrm>
            <a:off x="212272" y="4526647"/>
            <a:ext cx="4116808" cy="1702727"/>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latin typeface="Times New Roman" panose="02020603050405020304" pitchFamily="18" charset="0"/>
                <a:cs typeface="Times New Roman" panose="02020603050405020304" pitchFamily="18" charset="0"/>
              </a:rPr>
              <a:t>-Nhà ở là công trình được xây dựng với mục đích để ở,giúp bảo vệ con người trước những tác động xấu của thiên nhiên, xã hội và phục  vụ các nhu cầu sinh hoạt của cá nhân hoặc hộ gia đình</a:t>
            </a:r>
            <a:endParaRPr lang="en-US">
              <a:solidFill>
                <a:schemeClr val="bg1"/>
              </a:solidFill>
            </a:endParaRPr>
          </a:p>
        </p:txBody>
      </p:sp>
      <p:sp>
        <p:nvSpPr>
          <p:cNvPr id="10" name="Flowchart: Alternate Process 9">
            <a:extLst>
              <a:ext uri="{FF2B5EF4-FFF2-40B4-BE49-F238E27FC236}">
                <a16:creationId xmlns:a16="http://schemas.microsoft.com/office/drawing/2014/main" id="{F19E533E-25D1-4216-8456-18A097606F4D}"/>
              </a:ext>
            </a:extLst>
          </p:cNvPr>
          <p:cNvSpPr/>
          <p:nvPr/>
        </p:nvSpPr>
        <p:spPr>
          <a:xfrm>
            <a:off x="5238247" y="5453906"/>
            <a:ext cx="5805573" cy="1273629"/>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latin typeface="Times New Roman" panose="02020603050405020304" pitchFamily="18" charset="0"/>
                <a:cs typeface="Times New Roman" panose="02020603050405020304" pitchFamily="18" charset="0"/>
              </a:rPr>
              <a:t> </a:t>
            </a:r>
          </a:p>
          <a:p>
            <a:r>
              <a:rPr lang="en-US" sz="1800">
                <a:solidFill>
                  <a:srgbClr val="FFFF00"/>
                </a:solidFill>
                <a:latin typeface="Times New Roman" panose="02020603050405020304" pitchFamily="18" charset="0"/>
                <a:cs typeface="Times New Roman" panose="02020603050405020304" pitchFamily="18" charset="0"/>
              </a:rPr>
              <a:t>2.Cách bố trí không gian bên trong</a:t>
            </a:r>
          </a:p>
          <a:p>
            <a:r>
              <a:rPr lang="en-US" sz="1800">
                <a:latin typeface="Times New Roman" panose="02020603050405020304" pitchFamily="18" charset="0"/>
                <a:cs typeface="Times New Roman" panose="02020603050405020304" pitchFamily="18" charset="0"/>
              </a:rPr>
              <a:t>Nhà ở thường được phân chia thành các khu vực chức năng như khu vực sinh hoạt chung, khu vực nghỉ ngơi, khu vực thờ cúng, khu vực nấu ăn, khu vực vệ sinh,..</a:t>
            </a:r>
          </a:p>
          <a:p>
            <a:pPr algn="ctr"/>
            <a:endParaRPr lang="en-US"/>
          </a:p>
        </p:txBody>
      </p:sp>
      <p:sp>
        <p:nvSpPr>
          <p:cNvPr id="11" name="Flowchart: Alternate Process 10">
            <a:extLst>
              <a:ext uri="{FF2B5EF4-FFF2-40B4-BE49-F238E27FC236}">
                <a16:creationId xmlns:a16="http://schemas.microsoft.com/office/drawing/2014/main" id="{CC868A4E-CCBF-4A1E-BD81-975522B37E75}"/>
              </a:ext>
            </a:extLst>
          </p:cNvPr>
          <p:cNvSpPr/>
          <p:nvPr/>
        </p:nvSpPr>
        <p:spPr>
          <a:xfrm>
            <a:off x="5192804" y="3940102"/>
            <a:ext cx="4865595" cy="1273629"/>
          </a:xfrm>
          <a:prstGeom prst="flowChartAlternateProcess">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800">
                <a:solidFill>
                  <a:srgbClr val="FFFF00"/>
                </a:solidFill>
                <a:latin typeface="Times New Roman" panose="02020603050405020304" pitchFamily="18" charset="0"/>
                <a:cs typeface="Times New Roman" panose="02020603050405020304" pitchFamily="18" charset="0"/>
              </a:rPr>
              <a:t>1.Cấu tạo</a:t>
            </a:r>
          </a:p>
          <a:p>
            <a:r>
              <a:rPr lang="en-US" sz="1800">
                <a:latin typeface="Times New Roman" panose="02020603050405020304" pitchFamily="18" charset="0"/>
                <a:cs typeface="Times New Roman" panose="02020603050405020304" pitchFamily="18" charset="0"/>
              </a:rPr>
              <a:t>Nhà ở thường bao gồm các phần chính là: móng nhà, sàn nhà, khung nhà,tường nhà,mái nhà, cửa ra vào, cửa sổ.</a:t>
            </a:r>
          </a:p>
        </p:txBody>
      </p:sp>
      <p:sp>
        <p:nvSpPr>
          <p:cNvPr id="16" name="Flowchart: Alternate Process 15">
            <a:extLst>
              <a:ext uri="{FF2B5EF4-FFF2-40B4-BE49-F238E27FC236}">
                <a16:creationId xmlns:a16="http://schemas.microsoft.com/office/drawing/2014/main" id="{0A956062-032A-4F9B-9C81-B9B769715C6C}"/>
              </a:ext>
            </a:extLst>
          </p:cNvPr>
          <p:cNvSpPr/>
          <p:nvPr/>
        </p:nvSpPr>
        <p:spPr>
          <a:xfrm>
            <a:off x="3729785" y="993199"/>
            <a:ext cx="4648200" cy="127362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33B7CEB-8154-41B8-8775-A43DFF13ACF9}"/>
              </a:ext>
            </a:extLst>
          </p:cNvPr>
          <p:cNvSpPr txBox="1"/>
          <p:nvPr/>
        </p:nvSpPr>
        <p:spPr>
          <a:xfrm>
            <a:off x="3960605" y="1368403"/>
            <a:ext cx="4800601" cy="523220"/>
          </a:xfrm>
          <a:prstGeom prst="rect">
            <a:avLst/>
          </a:prstGeom>
          <a:noFill/>
        </p:spPr>
        <p:txBody>
          <a:bodyPr wrap="square" rtlCol="0">
            <a:spAutoFit/>
          </a:bodyPr>
          <a:lstStyle/>
          <a:p>
            <a:r>
              <a:rPr lang="en-US" sz="2800" b="1">
                <a:solidFill>
                  <a:schemeClr val="accent5"/>
                </a:solidFill>
                <a:latin typeface="Times New Roman" panose="02020603050405020304" pitchFamily="18" charset="0"/>
                <a:cs typeface="Times New Roman" panose="02020603050405020304" pitchFamily="18" charset="0"/>
              </a:rPr>
              <a:t>KHÁI QUÁT VỀ NHÀ Ở</a:t>
            </a:r>
          </a:p>
        </p:txBody>
      </p:sp>
      <p:sp>
        <p:nvSpPr>
          <p:cNvPr id="18" name="Flowchart: Connector 17">
            <a:extLst>
              <a:ext uri="{FF2B5EF4-FFF2-40B4-BE49-F238E27FC236}">
                <a16:creationId xmlns:a16="http://schemas.microsoft.com/office/drawing/2014/main" id="{1EBBBD8C-6C48-4F97-B724-38C15F482518}"/>
              </a:ext>
            </a:extLst>
          </p:cNvPr>
          <p:cNvSpPr/>
          <p:nvPr/>
        </p:nvSpPr>
        <p:spPr>
          <a:xfrm>
            <a:off x="1355059" y="2420645"/>
            <a:ext cx="1991505" cy="1359701"/>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Vai trò của nhà ở</a:t>
            </a:r>
          </a:p>
        </p:txBody>
      </p:sp>
      <p:sp>
        <p:nvSpPr>
          <p:cNvPr id="19" name="Flowchart: Connector 18">
            <a:extLst>
              <a:ext uri="{FF2B5EF4-FFF2-40B4-BE49-F238E27FC236}">
                <a16:creationId xmlns:a16="http://schemas.microsoft.com/office/drawing/2014/main" id="{822AC792-9ED0-4D3C-B427-1147B2DD910B}"/>
              </a:ext>
            </a:extLst>
          </p:cNvPr>
          <p:cNvSpPr/>
          <p:nvPr/>
        </p:nvSpPr>
        <p:spPr>
          <a:xfrm>
            <a:off x="8935955" y="2494207"/>
            <a:ext cx="1991504" cy="1359701"/>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Đặc điểm của nhà ở</a:t>
            </a:r>
          </a:p>
        </p:txBody>
      </p:sp>
      <p:cxnSp>
        <p:nvCxnSpPr>
          <p:cNvPr id="21" name="Straight Arrow Connector 20">
            <a:extLst>
              <a:ext uri="{FF2B5EF4-FFF2-40B4-BE49-F238E27FC236}">
                <a16:creationId xmlns:a16="http://schemas.microsoft.com/office/drawing/2014/main" id="{03A8317B-54A2-4821-BA7E-D980D1C14EFF}"/>
              </a:ext>
            </a:extLst>
          </p:cNvPr>
          <p:cNvCxnSpPr>
            <a:cxnSpLocks/>
            <a:endCxn id="18" idx="7"/>
          </p:cNvCxnSpPr>
          <p:nvPr/>
        </p:nvCxnSpPr>
        <p:spPr>
          <a:xfrm flipH="1">
            <a:off x="3054915" y="2052242"/>
            <a:ext cx="674870" cy="567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7CE68F7-DC5B-48CE-9B07-53A71F3E98D7}"/>
              </a:ext>
            </a:extLst>
          </p:cNvPr>
          <p:cNvCxnSpPr>
            <a:cxnSpLocks/>
            <a:endCxn id="19" idx="1"/>
          </p:cNvCxnSpPr>
          <p:nvPr/>
        </p:nvCxnSpPr>
        <p:spPr>
          <a:xfrm>
            <a:off x="8398276" y="2052242"/>
            <a:ext cx="829328" cy="64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6C9AF1C-E3C8-46CB-801E-CE147C1AB455}"/>
              </a:ext>
            </a:extLst>
          </p:cNvPr>
          <p:cNvCxnSpPr>
            <a:cxnSpLocks/>
            <a:endCxn id="8" idx="0"/>
          </p:cNvCxnSpPr>
          <p:nvPr/>
        </p:nvCxnSpPr>
        <p:spPr>
          <a:xfrm>
            <a:off x="2270676" y="3729545"/>
            <a:ext cx="0" cy="797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3E2F4E25-679D-4FE1-9BC8-287D1FEA4EC9}"/>
              </a:ext>
            </a:extLst>
          </p:cNvPr>
          <p:cNvCxnSpPr>
            <a:cxnSpLocks/>
          </p:cNvCxnSpPr>
          <p:nvPr/>
        </p:nvCxnSpPr>
        <p:spPr>
          <a:xfrm rot="16200000" flipH="1">
            <a:off x="9758691" y="4410994"/>
            <a:ext cx="1759698" cy="3968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4C84378-7410-4DE5-86C3-191EEC5051B0}"/>
              </a:ext>
            </a:extLst>
          </p:cNvPr>
          <p:cNvCxnSpPr>
            <a:cxnSpLocks/>
          </p:cNvCxnSpPr>
          <p:nvPr/>
        </p:nvCxnSpPr>
        <p:spPr>
          <a:xfrm flipH="1">
            <a:off x="8034291" y="3331029"/>
            <a:ext cx="901664" cy="609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Graphic 14" descr="Classroom">
            <a:extLst>
              <a:ext uri="{FF2B5EF4-FFF2-40B4-BE49-F238E27FC236}">
                <a16:creationId xmlns:a16="http://schemas.microsoft.com/office/drawing/2014/main" id="{35F76479-7157-4FF5-B252-789181CF76C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20977" y="85408"/>
            <a:ext cx="914400" cy="914400"/>
          </a:xfrm>
          <a:prstGeom prst="rect">
            <a:avLst/>
          </a:prstGeom>
        </p:spPr>
      </p:pic>
    </p:spTree>
    <p:extLst>
      <p:ext uri="{BB962C8B-B14F-4D97-AF65-F5344CB8AC3E}">
        <p14:creationId xmlns:p14="http://schemas.microsoft.com/office/powerpoint/2010/main" val="113267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600"/>
                                        <p:tgtEl>
                                          <p:spTgt spid="21"/>
                                        </p:tgtEl>
                                      </p:cBhvr>
                                    </p:animEffect>
                                  </p:childTnLst>
                                </p:cTn>
                              </p:par>
                              <p:par>
                                <p:cTn id="23" presetID="6"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7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7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heel(1)">
                                      <p:cBhvr>
                                        <p:cTn id="35" dur="8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randombar(horizontal)">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randombar(horizont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fade">
                                      <p:cBhvr>
                                        <p:cTn id="62" dur="500"/>
                                        <p:tgtEl>
                                          <p:spTgt spid="1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67" dur="500"/>
                                        <p:tgtEl>
                                          <p:spTgt spid="1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randombar(horizontal)">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circle(in)">
                                      <p:cBhvr>
                                        <p:cTn id="77" dur="7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10">
                                            <p:txEl>
                                              <p:pRg st="1" end="1"/>
                                            </p:txEl>
                                          </p:spTgt>
                                        </p:tgtEl>
                                        <p:attrNameLst>
                                          <p:attrName>style.visibility</p:attrName>
                                        </p:attrNameLst>
                                      </p:cBhvr>
                                      <p:to>
                                        <p:strVal val="visible"/>
                                      </p:to>
                                    </p:set>
                                    <p:animEffect transition="in" filter="circle(in)">
                                      <p:cBhvr>
                                        <p:cTn id="82" dur="600"/>
                                        <p:tgtEl>
                                          <p:spTgt spid="10">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0">
                                            <p:txEl>
                                              <p:pRg st="2" end="2"/>
                                            </p:txEl>
                                          </p:spTgt>
                                        </p:tgtEl>
                                        <p:attrNameLst>
                                          <p:attrName>style.visibility</p:attrName>
                                        </p:attrNameLst>
                                      </p:cBhvr>
                                      <p:to>
                                        <p:strVal val="visible"/>
                                      </p:to>
                                    </p:set>
                                    <p:animEffect transition="in" filter="fade">
                                      <p:cBhvr>
                                        <p:cTn id="87" dur="500"/>
                                        <p:tgtEl>
                                          <p:spTgt spid="10">
                                            <p:txEl>
                                              <p:pRg st="2" end="2"/>
                                            </p:txEl>
                                          </p:spTgt>
                                        </p:tgtEl>
                                      </p:cBhvr>
                                    </p:animEffect>
                                    <p:anim calcmode="lin" valueType="num">
                                      <p:cBhvr>
                                        <p:cTn id="8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8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animBg="1"/>
      <p:bldP spid="16" grpId="0" animBg="1"/>
      <p:bldP spid="17" grpId="0"/>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400" y="810007"/>
            <a:ext cx="4864524"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7"/>
          <p:cNvSpPr>
            <a:spLocks noChangeShapeType="1"/>
          </p:cNvSpPr>
          <p:nvPr/>
        </p:nvSpPr>
        <p:spPr bwMode="auto">
          <a:xfrm>
            <a:off x="1249984" y="3920617"/>
            <a:ext cx="4482882" cy="1066554"/>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 Box 11"/>
          <p:cNvSpPr txBox="1">
            <a:spLocks noChangeArrowheads="1"/>
          </p:cNvSpPr>
          <p:nvPr/>
        </p:nvSpPr>
        <p:spPr bwMode="auto">
          <a:xfrm>
            <a:off x="1107457" y="3996486"/>
            <a:ext cx="4193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600" dirty="0">
                <a:solidFill>
                  <a:srgbClr val="0000FF"/>
                </a:solidFill>
                <a:cs typeface="Arial" charset="0"/>
              </a:rPr>
              <a:t>A</a:t>
            </a:r>
          </a:p>
        </p:txBody>
      </p:sp>
      <p:sp>
        <p:nvSpPr>
          <p:cNvPr id="22" name="Oval 8"/>
          <p:cNvSpPr>
            <a:spLocks noChangeArrowheads="1"/>
          </p:cNvSpPr>
          <p:nvPr/>
        </p:nvSpPr>
        <p:spPr bwMode="auto">
          <a:xfrm>
            <a:off x="1164756" y="3768217"/>
            <a:ext cx="152400" cy="152400"/>
          </a:xfrm>
          <a:prstGeom prst="ellipse">
            <a:avLst/>
          </a:prstGeom>
          <a:solidFill>
            <a:schemeClr val="bg1"/>
          </a:solidFill>
          <a:ln w="9525">
            <a:solidFill>
              <a:schemeClr val="tx1"/>
            </a:solidFill>
            <a:round/>
            <a:headEnd/>
            <a:tailEnd/>
          </a:ln>
        </p:spPr>
        <p:txBody>
          <a:bodyPr wrap="none" anchor="ctr"/>
          <a:lstStyle/>
          <a:p>
            <a:endParaRPr lang="en-US">
              <a:latin typeface="Times New Roman" pitchFamily="18" charset="0"/>
            </a:endParaRPr>
          </a:p>
        </p:txBody>
      </p:sp>
      <p:sp>
        <p:nvSpPr>
          <p:cNvPr id="23" name="Oval 8"/>
          <p:cNvSpPr>
            <a:spLocks noChangeArrowheads="1"/>
          </p:cNvSpPr>
          <p:nvPr/>
        </p:nvSpPr>
        <p:spPr bwMode="auto">
          <a:xfrm>
            <a:off x="5585911" y="4922288"/>
            <a:ext cx="152400" cy="152400"/>
          </a:xfrm>
          <a:prstGeom prst="ellipse">
            <a:avLst/>
          </a:prstGeom>
          <a:solidFill>
            <a:schemeClr val="bg1"/>
          </a:solidFill>
          <a:ln w="9525">
            <a:solidFill>
              <a:schemeClr val="tx1"/>
            </a:solidFill>
            <a:round/>
            <a:headEnd/>
            <a:tailEnd/>
          </a:ln>
        </p:spPr>
        <p:txBody>
          <a:bodyPr wrap="none" anchor="ctr"/>
          <a:lstStyle/>
          <a:p>
            <a:endParaRPr lang="en-US">
              <a:latin typeface="Times New Roman" pitchFamily="18" charset="0"/>
            </a:endParaRPr>
          </a:p>
        </p:txBody>
      </p:sp>
      <p:sp>
        <p:nvSpPr>
          <p:cNvPr id="24" name="Oval 8"/>
          <p:cNvSpPr>
            <a:spLocks noChangeArrowheads="1"/>
          </p:cNvSpPr>
          <p:nvPr/>
        </p:nvSpPr>
        <p:spPr bwMode="auto">
          <a:xfrm>
            <a:off x="3664840" y="4416856"/>
            <a:ext cx="152400" cy="152400"/>
          </a:xfrm>
          <a:prstGeom prst="ellipse">
            <a:avLst/>
          </a:prstGeom>
          <a:solidFill>
            <a:schemeClr val="bg1"/>
          </a:solidFill>
          <a:ln w="9525">
            <a:solidFill>
              <a:schemeClr val="tx1"/>
            </a:solidFill>
            <a:round/>
            <a:headEnd/>
            <a:tailEnd/>
          </a:ln>
        </p:spPr>
        <p:txBody>
          <a:bodyPr wrap="none" anchor="ctr"/>
          <a:lstStyle/>
          <a:p>
            <a:endParaRPr lang="en-US">
              <a:latin typeface="Times New Roman" pitchFamily="18" charset="0"/>
            </a:endParaRPr>
          </a:p>
        </p:txBody>
      </p:sp>
      <p:sp>
        <p:nvSpPr>
          <p:cNvPr id="25" name="Text Box 12"/>
          <p:cNvSpPr txBox="1">
            <a:spLocks noChangeArrowheads="1"/>
          </p:cNvSpPr>
          <p:nvPr/>
        </p:nvSpPr>
        <p:spPr bwMode="auto">
          <a:xfrm>
            <a:off x="5222924" y="5157593"/>
            <a:ext cx="3940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600" dirty="0">
                <a:solidFill>
                  <a:srgbClr val="0000FF"/>
                </a:solidFill>
                <a:cs typeface="Arial" charset="0"/>
              </a:rPr>
              <a:t>B</a:t>
            </a:r>
          </a:p>
        </p:txBody>
      </p:sp>
      <p:sp>
        <p:nvSpPr>
          <p:cNvPr id="26" name="Oval 38"/>
          <p:cNvSpPr>
            <a:spLocks noChangeArrowheads="1"/>
          </p:cNvSpPr>
          <p:nvPr/>
        </p:nvSpPr>
        <p:spPr bwMode="auto">
          <a:xfrm>
            <a:off x="3482397" y="4338017"/>
            <a:ext cx="457200" cy="304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6"/>
          <p:cNvSpPr txBox="1">
            <a:spLocks noChangeArrowheads="1"/>
          </p:cNvSpPr>
          <p:nvPr/>
        </p:nvSpPr>
        <p:spPr bwMode="auto">
          <a:xfrm>
            <a:off x="3491425" y="4710137"/>
            <a:ext cx="56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600" dirty="0">
                <a:solidFill>
                  <a:srgbClr val="0000FF"/>
                </a:solidFill>
                <a:cs typeface="Arial" charset="0"/>
              </a:rPr>
              <a:t>M</a:t>
            </a:r>
          </a:p>
        </p:txBody>
      </p:sp>
      <p:pic>
        <p:nvPicPr>
          <p:cNvPr id="28" name="Picture 2" descr="Võ Trọng Nghĩa – Wikipedia tiếng Việt">
            <a:extLst>
              <a:ext uri="{FF2B5EF4-FFF2-40B4-BE49-F238E27FC236}">
                <a16:creationId xmlns:a16="http://schemas.microsoft.com/office/drawing/2014/main" id="{0D6F9C2D-DC6B-4AA4-857D-0C6884CAB5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687" y="797963"/>
            <a:ext cx="4838399" cy="5041243"/>
          </a:xfrm>
          <a:prstGeom prst="rect">
            <a:avLst/>
          </a:prstGeom>
          <a:noFill/>
          <a:extLst>
            <a:ext uri="{909E8E84-426E-40DD-AFC4-6F175D3DCCD1}">
              <a14:hiddenFill xmlns:a14="http://schemas.microsoft.com/office/drawing/2010/main">
                <a:solidFill>
                  <a:srgbClr val="FFFFFF"/>
                </a:solidFill>
              </a14:hiddenFill>
            </a:ext>
          </a:extLst>
        </p:spPr>
      </p:pic>
      <p:pic>
        <p:nvPicPr>
          <p:cNvPr id="42" name="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533" y="411975"/>
            <a:ext cx="2842589" cy="3036134"/>
          </a:xfrm>
          <a:prstGeom prst="rect">
            <a:avLst/>
          </a:prstGeom>
        </p:spPr>
      </p:pic>
      <p:pic>
        <p:nvPicPr>
          <p:cNvPr id="55" name="Picture 54"/>
          <p:cNvPicPr>
            <a:picLocks noChangeAspect="1"/>
          </p:cNvPicPr>
          <p:nvPr/>
        </p:nvPicPr>
        <p:blipFill>
          <a:blip r:embed="rId7"/>
          <a:stretch>
            <a:fillRect/>
          </a:stretch>
        </p:blipFill>
        <p:spPr>
          <a:xfrm>
            <a:off x="3572048" y="796165"/>
            <a:ext cx="2736184" cy="3090035"/>
          </a:xfrm>
          <a:prstGeom prst="rect">
            <a:avLst/>
          </a:prstGeom>
        </p:spPr>
      </p:pic>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434" y="3049466"/>
            <a:ext cx="2810614" cy="281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9304" y="3481073"/>
            <a:ext cx="2788291" cy="278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mau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3729" y="359567"/>
            <a:ext cx="2873691" cy="3069433"/>
          </a:xfrm>
          <a:prstGeom prst="rect">
            <a:avLst/>
          </a:prstGeom>
        </p:spPr>
      </p:pic>
      <p:pic>
        <p:nvPicPr>
          <p:cNvPr id="45" name="mau2">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81719" y="767972"/>
            <a:ext cx="2726513" cy="3042028"/>
          </a:xfrm>
          <a:prstGeom prst="rect">
            <a:avLst/>
          </a:prstGeom>
        </p:spPr>
      </p:pic>
      <p:pic>
        <p:nvPicPr>
          <p:cNvPr id="6146"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7071" y="3003191"/>
            <a:ext cx="2814977" cy="286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2491" y="3393011"/>
            <a:ext cx="2788292" cy="286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Go Forward or Next 4">
            <a:hlinkClick r:id="rId18" action="ppaction://hlinksldjump" highlightClick="1"/>
            <a:extLst>
              <a:ext uri="{FF2B5EF4-FFF2-40B4-BE49-F238E27FC236}">
                <a16:creationId xmlns:a16="http://schemas.microsoft.com/office/drawing/2014/main" id="{A163AFB1-2F16-4388-9CD6-3604C5338609}"/>
              </a:ext>
            </a:extLst>
          </p:cNvPr>
          <p:cNvSpPr/>
          <p:nvPr/>
        </p:nvSpPr>
        <p:spPr>
          <a:xfrm>
            <a:off x="-4136136" y="6260441"/>
            <a:ext cx="665823" cy="3148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gnifying glass">
            <a:extLst>
              <a:ext uri="{FF2B5EF4-FFF2-40B4-BE49-F238E27FC236}">
                <a16:creationId xmlns:a16="http://schemas.microsoft.com/office/drawing/2014/main" id="{38E8B98D-8C75-44FE-8449-38A4BCC3351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6519607" y="712243"/>
            <a:ext cx="5471731" cy="5471731"/>
          </a:xfrm>
          <a:prstGeom prst="rect">
            <a:avLst/>
          </a:prstGeom>
        </p:spPr>
      </p:pic>
      <p:sp>
        <p:nvSpPr>
          <p:cNvPr id="8" name="TextBox 7">
            <a:extLst>
              <a:ext uri="{FF2B5EF4-FFF2-40B4-BE49-F238E27FC236}">
                <a16:creationId xmlns:a16="http://schemas.microsoft.com/office/drawing/2014/main" id="{5178246D-FBC3-440D-9021-055C91439116}"/>
              </a:ext>
            </a:extLst>
          </p:cNvPr>
          <p:cNvSpPr txBox="1"/>
          <p:nvPr/>
        </p:nvSpPr>
        <p:spPr>
          <a:xfrm>
            <a:off x="7889593" y="1761795"/>
            <a:ext cx="2428182" cy="2308324"/>
          </a:xfrm>
          <a:prstGeom prst="rect">
            <a:avLst/>
          </a:prstGeom>
          <a:noFill/>
        </p:spPr>
        <p:txBody>
          <a:bodyPr wrap="square" rtlCol="0">
            <a:spAutoFit/>
          </a:bodyPr>
          <a:lstStyle/>
          <a:p>
            <a:r>
              <a:rPr lang="en-US" sz="4800">
                <a:solidFill>
                  <a:srgbClr val="FF0000"/>
                </a:solidFill>
              </a:rPr>
              <a:t>GỠ MẢNH GHÉP</a:t>
            </a:r>
          </a:p>
        </p:txBody>
      </p:sp>
      <p:sp>
        <p:nvSpPr>
          <p:cNvPr id="29" name="TextBox 28">
            <a:extLst>
              <a:ext uri="{FF2B5EF4-FFF2-40B4-BE49-F238E27FC236}">
                <a16:creationId xmlns:a16="http://schemas.microsoft.com/office/drawing/2014/main" id="{D3100F52-2400-4AAD-ACDE-B44271A5E60A}"/>
              </a:ext>
            </a:extLst>
          </p:cNvPr>
          <p:cNvSpPr txBox="1"/>
          <p:nvPr/>
        </p:nvSpPr>
        <p:spPr>
          <a:xfrm>
            <a:off x="7278865" y="2250510"/>
            <a:ext cx="3254547" cy="10772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a:t>
            </a:r>
            <a:r>
              <a:rPr lang="en-US" sz="3200">
                <a:solidFill>
                  <a:srgbClr val="FF0000"/>
                </a:solidFill>
                <a:latin typeface="Times New Roman" panose="02020603050405020304" pitchFamily="18" charset="0"/>
                <a:cs typeface="Times New Roman" panose="02020603050405020304" pitchFamily="18" charset="0"/>
              </a:rPr>
              <a:t>Kiến trúc sư:</a:t>
            </a:r>
          </a:p>
          <a:p>
            <a:r>
              <a:rPr lang="en-US" sz="3200">
                <a:solidFill>
                  <a:srgbClr val="FF0000"/>
                </a:solidFill>
                <a:latin typeface="Times New Roman" panose="02020603050405020304" pitchFamily="18" charset="0"/>
                <a:cs typeface="Times New Roman" panose="02020603050405020304" pitchFamily="18" charset="0"/>
              </a:rPr>
              <a:t>Võ Trọng Nghĩa</a:t>
            </a:r>
          </a:p>
        </p:txBody>
      </p:sp>
      <p:sp>
        <p:nvSpPr>
          <p:cNvPr id="9" name="Action Button: Go Forward or Next 8">
            <a:hlinkClick r:id="rId21" action="ppaction://hlinksldjump" highlightClick="1"/>
            <a:extLst>
              <a:ext uri="{FF2B5EF4-FFF2-40B4-BE49-F238E27FC236}">
                <a16:creationId xmlns:a16="http://schemas.microsoft.com/office/drawing/2014/main" id="{B5BCF6E4-3D49-4013-9798-220B8AF37697}"/>
              </a:ext>
            </a:extLst>
          </p:cNvPr>
          <p:cNvSpPr/>
          <p:nvPr/>
        </p:nvSpPr>
        <p:spPr>
          <a:xfrm>
            <a:off x="9546336" y="6080760"/>
            <a:ext cx="1014984" cy="49453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Classroom">
            <a:extLst>
              <a:ext uri="{FF2B5EF4-FFF2-40B4-BE49-F238E27FC236}">
                <a16:creationId xmlns:a16="http://schemas.microsoft.com/office/drawing/2014/main" id="{9125AACF-C66B-485C-BBC7-7E7508004313}"/>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11120977" y="85408"/>
            <a:ext cx="914400" cy="914400"/>
          </a:xfrm>
          <a:prstGeom prst="rect">
            <a:avLst/>
          </a:prstGeom>
        </p:spPr>
      </p:pic>
    </p:spTree>
    <p:extLst>
      <p:ext uri="{BB962C8B-B14F-4D97-AF65-F5344CB8AC3E}">
        <p14:creationId xmlns:p14="http://schemas.microsoft.com/office/powerpoint/2010/main" val="340967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xit" presetSubtype="0" fill="hold" grpId="0" nodeType="clickEffect">
                                  <p:stCondLst>
                                    <p:cond delay="0"/>
                                  </p:stCondLst>
                                  <p:childTnLst>
                                    <p:anim calcmode="lin" valueType="num">
                                      <p:cBhvr>
                                        <p:cTn id="32" dur="1000"/>
                                        <p:tgtEl>
                                          <p:spTgt spid="8"/>
                                        </p:tgtEl>
                                        <p:attrNameLst>
                                          <p:attrName>ppt_w</p:attrName>
                                        </p:attrNameLst>
                                      </p:cBhvr>
                                      <p:tavLst>
                                        <p:tav tm="0">
                                          <p:val>
                                            <p:strVal val="ppt_w"/>
                                          </p:val>
                                        </p:tav>
                                        <p:tav tm="100000">
                                          <p:val>
                                            <p:fltVal val="0"/>
                                          </p:val>
                                        </p:tav>
                                      </p:tavLst>
                                    </p:anim>
                                    <p:anim calcmode="lin" valueType="num">
                                      <p:cBhvr>
                                        <p:cTn id="33" dur="1000"/>
                                        <p:tgtEl>
                                          <p:spTgt spid="8"/>
                                        </p:tgtEl>
                                        <p:attrNameLst>
                                          <p:attrName>ppt_h</p:attrName>
                                        </p:attrNameLst>
                                      </p:cBhvr>
                                      <p:tavLst>
                                        <p:tav tm="0">
                                          <p:val>
                                            <p:strVal val="ppt_h"/>
                                          </p:val>
                                        </p:tav>
                                        <p:tav tm="100000">
                                          <p:val>
                                            <p:fltVal val="0"/>
                                          </p:val>
                                        </p:tav>
                                      </p:tavLst>
                                    </p:anim>
                                    <p:anim calcmode="lin" valueType="num">
                                      <p:cBhvr>
                                        <p:cTn id="34" dur="1000"/>
                                        <p:tgtEl>
                                          <p:spTgt spid="8"/>
                                        </p:tgtEl>
                                        <p:attrNameLst>
                                          <p:attrName>style.rotation</p:attrName>
                                        </p:attrNameLst>
                                      </p:cBhvr>
                                      <p:tavLst>
                                        <p:tav tm="0">
                                          <p:val>
                                            <p:fltVal val="0"/>
                                          </p:val>
                                        </p:tav>
                                        <p:tav tm="100000">
                                          <p:val>
                                            <p:fltVal val="90"/>
                                          </p:val>
                                        </p:tav>
                                      </p:tavLst>
                                    </p:anim>
                                    <p:animEffect transition="out" filter="fade">
                                      <p:cBhvr>
                                        <p:cTn id="35" dur="1000"/>
                                        <p:tgtEl>
                                          <p:spTgt spid="8"/>
                                        </p:tgtEl>
                                      </p:cBhvr>
                                    </p:animEffect>
                                    <p:set>
                                      <p:cBhvr>
                                        <p:cTn id="36" dur="1" fill="hold">
                                          <p:stCondLst>
                                            <p:cond delay="9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203">
                                          <p:stCondLst>
                                            <p:cond delay="0"/>
                                          </p:stCondLst>
                                        </p:cTn>
                                        <p:tgtEl>
                                          <p:spTgt spid="29"/>
                                        </p:tgtEl>
                                      </p:cBhvr>
                                    </p:animEffect>
                                    <p:anim calcmode="lin" valueType="num">
                                      <p:cBhvr>
                                        <p:cTn id="42" dur="638"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43" dur="2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44" dur="232" tmFilter="0, 0; 0.125,0.2665; 0.25,0.4; 0.375,0.465; 0.5,0.5;  0.625,0.535; 0.75,0.6; 0.875,0.7335; 1,1">
                                          <p:stCondLst>
                                            <p:cond delay="232"/>
                                          </p:stCondLst>
                                        </p:cTn>
                                        <p:tgtEl>
                                          <p:spTgt spid="29"/>
                                        </p:tgtEl>
                                        <p:attrNameLst>
                                          <p:attrName>ppt_y</p:attrName>
                                        </p:attrNameLst>
                                      </p:cBhvr>
                                      <p:tavLst>
                                        <p:tav tm="0" fmla="#ppt_y-sin(pi*$)/9">
                                          <p:val>
                                            <p:fltVal val="0"/>
                                          </p:val>
                                        </p:tav>
                                        <p:tav tm="100000">
                                          <p:val>
                                            <p:fltVal val="1"/>
                                          </p:val>
                                        </p:tav>
                                      </p:tavLst>
                                    </p:anim>
                                    <p:anim calcmode="lin" valueType="num">
                                      <p:cBhvr>
                                        <p:cTn id="45" dur="116" tmFilter="0, 0; 0.125,0.2665; 0.25,0.4; 0.375,0.465; 0.5,0.5;  0.625,0.535; 0.75,0.6; 0.875,0.7335; 1,1">
                                          <p:stCondLst>
                                            <p:cond delay="463"/>
                                          </p:stCondLst>
                                        </p:cTn>
                                        <p:tgtEl>
                                          <p:spTgt spid="29"/>
                                        </p:tgtEl>
                                        <p:attrNameLst>
                                          <p:attrName>ppt_y</p:attrName>
                                        </p:attrNameLst>
                                      </p:cBhvr>
                                      <p:tavLst>
                                        <p:tav tm="0" fmla="#ppt_y-sin(pi*$)/27">
                                          <p:val>
                                            <p:fltVal val="0"/>
                                          </p:val>
                                        </p:tav>
                                        <p:tav tm="100000">
                                          <p:val>
                                            <p:fltVal val="1"/>
                                          </p:val>
                                        </p:tav>
                                      </p:tavLst>
                                    </p:anim>
                                    <p:anim calcmode="lin" valueType="num">
                                      <p:cBhvr>
                                        <p:cTn id="46" dur="57" tmFilter="0, 0; 0.125,0.2665; 0.25,0.4; 0.375,0.465; 0.5,0.5;  0.625,0.535; 0.75,0.6; 0.875,0.7335; 1,1">
                                          <p:stCondLst>
                                            <p:cond delay="580"/>
                                          </p:stCondLst>
                                        </p:cTn>
                                        <p:tgtEl>
                                          <p:spTgt spid="29"/>
                                        </p:tgtEl>
                                        <p:attrNameLst>
                                          <p:attrName>ppt_y</p:attrName>
                                        </p:attrNameLst>
                                      </p:cBhvr>
                                      <p:tavLst>
                                        <p:tav tm="0" fmla="#ppt_y-sin(pi*$)/81">
                                          <p:val>
                                            <p:fltVal val="0"/>
                                          </p:val>
                                        </p:tav>
                                        <p:tav tm="100000">
                                          <p:val>
                                            <p:fltVal val="1"/>
                                          </p:val>
                                        </p:tav>
                                      </p:tavLst>
                                    </p:anim>
                                    <p:animScale>
                                      <p:cBhvr>
                                        <p:cTn id="47" dur="9">
                                          <p:stCondLst>
                                            <p:cond delay="227"/>
                                          </p:stCondLst>
                                        </p:cTn>
                                        <p:tgtEl>
                                          <p:spTgt spid="29"/>
                                        </p:tgtEl>
                                      </p:cBhvr>
                                      <p:to x="100000" y="60000"/>
                                    </p:animScale>
                                    <p:animScale>
                                      <p:cBhvr>
                                        <p:cTn id="48" dur="58" decel="50000">
                                          <p:stCondLst>
                                            <p:cond delay="237"/>
                                          </p:stCondLst>
                                        </p:cTn>
                                        <p:tgtEl>
                                          <p:spTgt spid="29"/>
                                        </p:tgtEl>
                                      </p:cBhvr>
                                      <p:to x="100000" y="100000"/>
                                    </p:animScale>
                                    <p:animScale>
                                      <p:cBhvr>
                                        <p:cTn id="49" dur="9">
                                          <p:stCondLst>
                                            <p:cond delay="459"/>
                                          </p:stCondLst>
                                        </p:cTn>
                                        <p:tgtEl>
                                          <p:spTgt spid="29"/>
                                        </p:tgtEl>
                                      </p:cBhvr>
                                      <p:to x="100000" y="80000"/>
                                    </p:animScale>
                                    <p:animScale>
                                      <p:cBhvr>
                                        <p:cTn id="50" dur="58" decel="50000">
                                          <p:stCondLst>
                                            <p:cond delay="468"/>
                                          </p:stCondLst>
                                        </p:cTn>
                                        <p:tgtEl>
                                          <p:spTgt spid="29"/>
                                        </p:tgtEl>
                                      </p:cBhvr>
                                      <p:to x="100000" y="100000"/>
                                    </p:animScale>
                                    <p:animScale>
                                      <p:cBhvr>
                                        <p:cTn id="51" dur="9">
                                          <p:stCondLst>
                                            <p:cond delay="575"/>
                                          </p:stCondLst>
                                        </p:cTn>
                                        <p:tgtEl>
                                          <p:spTgt spid="29"/>
                                        </p:tgtEl>
                                      </p:cBhvr>
                                      <p:to x="100000" y="90000"/>
                                    </p:animScale>
                                    <p:animScale>
                                      <p:cBhvr>
                                        <p:cTn id="52" dur="58" decel="50000">
                                          <p:stCondLst>
                                            <p:cond delay="584"/>
                                          </p:stCondLst>
                                        </p:cTn>
                                        <p:tgtEl>
                                          <p:spTgt spid="29"/>
                                        </p:tgtEl>
                                      </p:cBhvr>
                                      <p:to x="100000" y="100000"/>
                                    </p:animScale>
                                    <p:animScale>
                                      <p:cBhvr>
                                        <p:cTn id="53" dur="9">
                                          <p:stCondLst>
                                            <p:cond delay="633"/>
                                          </p:stCondLst>
                                        </p:cTn>
                                        <p:tgtEl>
                                          <p:spTgt spid="29"/>
                                        </p:tgtEl>
                                      </p:cBhvr>
                                      <p:to x="100000" y="95000"/>
                                    </p:animScale>
                                    <p:animScale>
                                      <p:cBhvr>
                                        <p:cTn id="54" dur="58" decel="50000">
                                          <p:stCondLst>
                                            <p:cond delay="642"/>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42"/>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2"/>
                                        </p:tgtEl>
                                      </p:cBhvr>
                                    </p:animEffect>
                                    <p:set>
                                      <p:cBhvr>
                                        <p:cTn id="60"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2"/>
                  </p:tgtEl>
                </p:cond>
              </p:nextCondLst>
            </p:seq>
            <p:seq concurrent="1" nextAc="seek">
              <p:cTn id="61" restart="whenNotActive" fill="hold" evtFilter="cancelBubble" nodeType="interactiveSeq">
                <p:stCondLst>
                  <p:cond evt="onClick" delay="0">
                    <p:tgtEl>
                      <p:spTgt spid="44"/>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44"/>
                                        </p:tgtEl>
                                      </p:cBhvr>
                                    </p:animEffect>
                                    <p:set>
                                      <p:cBhvr>
                                        <p:cTn id="66"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7" restart="whenNotActive" fill="hold" evtFilter="cancelBubble" nodeType="interactiveSeq">
                <p:stCondLst>
                  <p:cond evt="onClick" delay="0">
                    <p:tgtEl>
                      <p:spTgt spid="45"/>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45"/>
                                        </p:tgtEl>
                                      </p:cBhvr>
                                    </p:animEffect>
                                    <p:set>
                                      <p:cBhvr>
                                        <p:cTn id="72"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73" restart="whenNotActive" fill="hold" evtFilter="cancelBubble" nodeType="interactiveSeq">
                <p:stCondLst>
                  <p:cond evt="onClick" delay="0">
                    <p:tgtEl>
                      <p:spTgt spid="55"/>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78" restart="whenNotActive" fill="hold" evtFilter="cancelBubble" nodeType="interactiveSeq">
                <p:stCondLst>
                  <p:cond evt="onClick" delay="0">
                    <p:tgtEl>
                      <p:spTgt spid="6147"/>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6147"/>
                                        </p:tgtEl>
                                        <p:attrNameLst>
                                          <p:attrName>style.visibility</p:attrName>
                                        </p:attrNameLst>
                                      </p:cBhvr>
                                      <p:to>
                                        <p:strVal val="hidden"/>
                                      </p:to>
                                    </p:set>
                                  </p:childTnLst>
                                </p:cTn>
                              </p:par>
                            </p:childTnLst>
                          </p:cTn>
                        </p:par>
                      </p:childTnLst>
                    </p:cTn>
                  </p:par>
                </p:childTnLst>
              </p:cTn>
              <p:nextCondLst>
                <p:cond evt="onClick" delay="0">
                  <p:tgtEl>
                    <p:spTgt spid="6147"/>
                  </p:tgtEl>
                </p:cond>
              </p:nextCondLst>
            </p:seq>
            <p:seq concurrent="1" nextAc="seek">
              <p:cTn id="83" restart="whenNotActive" fill="hold" evtFilter="cancelBubble" nodeType="interactiveSeq">
                <p:stCondLst>
                  <p:cond evt="onClick" delay="0">
                    <p:tgtEl>
                      <p:spTgt spid="6148"/>
                    </p:tgtEl>
                  </p:cond>
                </p:stCondLst>
                <p:endSync evt="end" delay="0">
                  <p:rtn val="all"/>
                </p:endSync>
                <p:childTnLst>
                  <p:par>
                    <p:cTn id="84" fill="hold">
                      <p:stCondLst>
                        <p:cond delay="0"/>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6148"/>
                                        </p:tgtEl>
                                        <p:attrNameLst>
                                          <p:attrName>style.visibility</p:attrName>
                                        </p:attrNameLst>
                                      </p:cBhvr>
                                      <p:to>
                                        <p:strVal val="hidden"/>
                                      </p:to>
                                    </p:set>
                                  </p:childTnLst>
                                </p:cTn>
                              </p:par>
                            </p:childTnLst>
                          </p:cTn>
                        </p:par>
                      </p:childTnLst>
                    </p:cTn>
                  </p:par>
                </p:childTnLst>
              </p:cTn>
              <p:nextCondLst>
                <p:cond evt="onClick" delay="0">
                  <p:tgtEl>
                    <p:spTgt spid="6148"/>
                  </p:tgtEl>
                </p:cond>
              </p:nextCondLst>
            </p:seq>
            <p:seq concurrent="1" nextAc="seek">
              <p:cTn id="88" restart="whenNotActive" fill="hold" evtFilter="cancelBubble" nodeType="interactiveSeq">
                <p:stCondLst>
                  <p:cond evt="onClick" delay="0">
                    <p:tgtEl>
                      <p:spTgt spid="6149"/>
                    </p:tgtEl>
                  </p:cond>
                </p:stCondLst>
                <p:endSync evt="end" delay="0">
                  <p:rtn val="all"/>
                </p:endSync>
                <p:childTnLst>
                  <p:par>
                    <p:cTn id="89" fill="hold">
                      <p:stCondLst>
                        <p:cond delay="0"/>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6149"/>
                                        </p:tgtEl>
                                        <p:attrNameLst>
                                          <p:attrName>style.visibility</p:attrName>
                                        </p:attrNameLst>
                                      </p:cBhvr>
                                      <p:to>
                                        <p:strVal val="hidden"/>
                                      </p:to>
                                    </p:set>
                                  </p:childTnLst>
                                </p:cTn>
                              </p:par>
                            </p:childTnLst>
                          </p:cTn>
                        </p:par>
                      </p:childTnLst>
                    </p:cTn>
                  </p:par>
                </p:childTnLst>
              </p:cTn>
              <p:nextCondLst>
                <p:cond evt="onClick" delay="0">
                  <p:tgtEl>
                    <p:spTgt spid="6149"/>
                  </p:tgtEl>
                </p:cond>
              </p:nextCondLst>
            </p:seq>
            <p:seq concurrent="1" nextAc="seek">
              <p:cTn id="93" restart="whenNotActive" fill="hold" evtFilter="cancelBubble" nodeType="interactiveSeq">
                <p:stCondLst>
                  <p:cond evt="onClick" delay="0">
                    <p:tgtEl>
                      <p:spTgt spid="6146"/>
                    </p:tgtEl>
                  </p:cond>
                </p:stCondLst>
                <p:endSync evt="end" delay="0">
                  <p:rtn val="all"/>
                </p:endSync>
                <p:childTnLst>
                  <p:par>
                    <p:cTn id="94" fill="hold">
                      <p:stCondLst>
                        <p:cond delay="0"/>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6146"/>
                                        </p:tgtEl>
                                        <p:attrNameLst>
                                          <p:attrName>style.visibility</p:attrName>
                                        </p:attrNameLst>
                                      </p:cBhvr>
                                      <p:to>
                                        <p:strVal val="hidden"/>
                                      </p:to>
                                    </p:set>
                                  </p:childTnLst>
                                </p:cTn>
                              </p:par>
                            </p:childTnLst>
                          </p:cTn>
                        </p:par>
                      </p:childTnLst>
                    </p:cTn>
                  </p:par>
                </p:childTnLst>
              </p:cTn>
              <p:nextCondLst>
                <p:cond evt="onClick" delay="0">
                  <p:tgtEl>
                    <p:spTgt spid="6146"/>
                  </p:tgtEl>
                </p:cond>
              </p:nextCondLst>
            </p:seq>
          </p:childTnLst>
        </p:cTn>
      </p:par>
    </p:tnLst>
    <p:bldLst>
      <p:bldP spid="20" grpId="0" animBg="1"/>
      <p:bldP spid="21" grpId="0"/>
      <p:bldP spid="22" grpId="0" animBg="1"/>
      <p:bldP spid="23" grpId="0" animBg="1"/>
      <p:bldP spid="24" grpId="0" animBg="1"/>
      <p:bldP spid="25" grpId="0"/>
      <p:bldP spid="26" grpId="0" animBg="1"/>
      <p:bldP spid="27" grpId="0"/>
      <p:bldP spid="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511945" y="127768"/>
            <a:ext cx="10910194" cy="4408721"/>
          </a:xfrm>
          <a:prstGeom prst="snip2DiagRect">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chemeClr val="tx1"/>
                </a:solidFill>
                <a:latin typeface="Times New Roman" panose="02020603050405020304" pitchFamily="18" charset="0"/>
                <a:ea typeface="Times New Roman" panose="02020603050405020304" pitchFamily="18" charset="0"/>
              </a:rPr>
              <a:t>Em hãy chọn câu trả lời đúng nhất</a:t>
            </a:r>
          </a:p>
          <a:p>
            <a:pPr>
              <a:lnSpc>
                <a:spcPct val="150000"/>
              </a:lnSpc>
            </a:pPr>
            <a:r>
              <a:rPr lang="en-US" sz="2000" b="1">
                <a:latin typeface="Times New Roman" panose="02020603050405020304" pitchFamily="18" charset="0"/>
                <a:ea typeface="Times New Roman" panose="02020603050405020304" pitchFamily="18" charset="0"/>
              </a:rPr>
              <a:t>Câu hỏi  1</a:t>
            </a:r>
            <a:r>
              <a:rPr lang="en-US" sz="2000">
                <a:latin typeface="Times New Roman" panose="02020603050405020304" pitchFamily="18" charset="0"/>
                <a:ea typeface="Times New Roman" panose="02020603050405020304" pitchFamily="18" charset="0"/>
              </a:rPr>
              <a:t>: Vai trò của nhà ở đối với con người là</a:t>
            </a:r>
          </a:p>
          <a:p>
            <a:pPr>
              <a:lnSpc>
                <a:spcPct val="150000"/>
              </a:lnSpc>
            </a:pPr>
            <a:r>
              <a:rPr lang="pt-BR" sz="2000">
                <a:latin typeface=".VnTime" panose="020B7200000000000000" pitchFamily="34" charset="0"/>
                <a:ea typeface="Times New Roman" panose="02020603050405020304" pitchFamily="18" charset="0"/>
              </a:rPr>
              <a:t>A. </a:t>
            </a:r>
            <a:r>
              <a:rPr lang="pt-BR" sz="2000">
                <a:latin typeface="Times New Roman" panose="02020603050405020304" pitchFamily="18" charset="0"/>
                <a:ea typeface="Times New Roman" panose="02020603050405020304" pitchFamily="18" charset="0"/>
              </a:rPr>
              <a:t>Là công trình được xây dựng với mục đích để ở, bảo vệ con người trước những tác động xấu của thiên nhiên và xã hội, phục vụ các nhu cầu sinh hoạt của cá nhân hoặc hộ gia đình.</a:t>
            </a:r>
            <a:endParaRPr lang="en-US" sz="2000">
              <a:latin typeface="Times New Roman" panose="02020603050405020304" pitchFamily="18" charset="0"/>
              <a:ea typeface="Times New Roman" panose="02020603050405020304" pitchFamily="18" charset="0"/>
            </a:endParaRPr>
          </a:p>
          <a:p>
            <a:pPr>
              <a:lnSpc>
                <a:spcPct val="150000"/>
              </a:lnSpc>
            </a:pPr>
            <a:r>
              <a:rPr lang="pt-BR" sz="2000">
                <a:latin typeface=".VnTime" panose="020B7200000000000000" pitchFamily="34" charset="0"/>
                <a:ea typeface="Times New Roman" panose="02020603050405020304" pitchFamily="18" charset="0"/>
              </a:rPr>
              <a:t>B. </a:t>
            </a:r>
            <a:r>
              <a:rPr lang="pt-BR" sz="2000">
                <a:latin typeface="Times New Roman" panose="02020603050405020304" pitchFamily="18" charset="0"/>
                <a:ea typeface="Times New Roman" panose="02020603050405020304" pitchFamily="18" charset="0"/>
              </a:rPr>
              <a:t>Là công trình được xây dựng với mục đích không để ở, bảo vệ con người trước những tác động xấu của thiên nhiên và xã hội, phục vụ các nhu cầu sinh hoạt của cá nhân hoặc hộ gia đình.</a:t>
            </a:r>
            <a:endParaRPr lang="en-US" sz="2000">
              <a:latin typeface="Times New Roman" panose="02020603050405020304" pitchFamily="18" charset="0"/>
              <a:ea typeface="Times New Roman" panose="02020603050405020304" pitchFamily="18" charset="0"/>
            </a:endParaRPr>
          </a:p>
          <a:p>
            <a:pPr>
              <a:lnSpc>
                <a:spcPct val="150000"/>
              </a:lnSpc>
            </a:pPr>
            <a:r>
              <a:rPr lang="pt-BR" sz="2000">
                <a:latin typeface=".VnTime" panose="020B7200000000000000" pitchFamily="34" charset="0"/>
                <a:ea typeface="Times New Roman" panose="02020603050405020304" pitchFamily="18" charset="0"/>
              </a:rPr>
              <a:t>C. </a:t>
            </a:r>
            <a:r>
              <a:rPr lang="pt-BR" sz="2000">
                <a:latin typeface="Times New Roman" panose="02020603050405020304" pitchFamily="18" charset="0"/>
                <a:ea typeface="Times New Roman" panose="02020603050405020304" pitchFamily="18" charset="0"/>
              </a:rPr>
              <a:t>Là công trình được xây dựng với mục đích để ở, bảo vệ con người trước những tác động xấu của thiên nhiên và xã hội, không phục vụ các nhu cầu sinh hoạt của cá nhân hoặc hộ gia đình.</a:t>
            </a:r>
            <a:endParaRPr lang="en-US" sz="2000">
              <a:latin typeface="Times New Roman" panose="02020603050405020304" pitchFamily="18" charset="0"/>
              <a:ea typeface="Times New Roman" panose="02020603050405020304" pitchFamily="18" charset="0"/>
            </a:endParaRPr>
          </a:p>
        </p:txBody>
      </p:sp>
      <p:sp>
        <p:nvSpPr>
          <p:cNvPr id="50" name="Snip Diagonal Corner Rectangle 49"/>
          <p:cNvSpPr/>
          <p:nvPr/>
        </p:nvSpPr>
        <p:spPr>
          <a:xfrm>
            <a:off x="3393159" y="5047019"/>
            <a:ext cx="5541291" cy="1429242"/>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3200">
                <a:latin typeface="Times New Roman" panose="02020603050405020304" pitchFamily="18" charset="0"/>
                <a:ea typeface="Calibri" panose="020F0502020204030204" pitchFamily="34" charset="0"/>
                <a:cs typeface="Times New Roman" panose="02020603050405020304" pitchFamily="18" charset="0"/>
              </a:rPr>
              <a:t>:  A</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0" y="4724400"/>
            <a:ext cx="1800225" cy="1468203"/>
          </a:xfrm>
          <a:prstGeom prst="rect">
            <a:avLst/>
          </a:prstGeom>
        </p:spPr>
      </p:pic>
      <p:pic>
        <p:nvPicPr>
          <p:cNvPr id="5" name="Picture 55">
            <a:extLst>
              <a:ext uri="{FF2B5EF4-FFF2-40B4-BE49-F238E27FC236}">
                <a16:creationId xmlns:a16="http://schemas.microsoft.com/office/drawing/2014/main" id="{9A8047B9-CC8D-4500-82BB-DD5BAA1A49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5669870"/>
            <a:ext cx="485775" cy="904875"/>
          </a:xfrm>
          <a:prstGeom prst="rect">
            <a:avLst/>
          </a:prstGeom>
        </p:spPr>
      </p:pic>
      <p:pic>
        <p:nvPicPr>
          <p:cNvPr id="6" name="Picture 55">
            <a:extLst>
              <a:ext uri="{FF2B5EF4-FFF2-40B4-BE49-F238E27FC236}">
                <a16:creationId xmlns:a16="http://schemas.microsoft.com/office/drawing/2014/main" id="{8641EBA7-EFF7-4F0A-B70B-5C87FBB5AD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3025" y="5669870"/>
            <a:ext cx="485775" cy="904875"/>
          </a:xfrm>
          <a:prstGeom prst="rect">
            <a:avLst/>
          </a:prstGeom>
        </p:spPr>
      </p:pic>
      <p:pic>
        <p:nvPicPr>
          <p:cNvPr id="7" name="Picture 55">
            <a:extLst>
              <a:ext uri="{FF2B5EF4-FFF2-40B4-BE49-F238E27FC236}">
                <a16:creationId xmlns:a16="http://schemas.microsoft.com/office/drawing/2014/main" id="{518E590C-678A-42C5-923B-FBAE91C7DD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250" y="5669869"/>
            <a:ext cx="485775" cy="904875"/>
          </a:xfrm>
          <a:prstGeom prst="rect">
            <a:avLst/>
          </a:prstGeom>
        </p:spPr>
      </p:pic>
      <p:pic>
        <p:nvPicPr>
          <p:cNvPr id="8" name="Graphic 7" descr="Classroom">
            <a:extLst>
              <a:ext uri="{FF2B5EF4-FFF2-40B4-BE49-F238E27FC236}">
                <a16:creationId xmlns:a16="http://schemas.microsoft.com/office/drawing/2014/main" id="{7BE2963D-E71A-4D88-AF54-058B4BBBD07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277600" y="-49257"/>
            <a:ext cx="914400" cy="914400"/>
          </a:xfrm>
          <a:prstGeom prst="rect">
            <a:avLst/>
          </a:prstGeom>
        </p:spPr>
      </p:pic>
    </p:spTree>
    <p:extLst>
      <p:ext uri="{BB962C8B-B14F-4D97-AF65-F5344CB8AC3E}">
        <p14:creationId xmlns:p14="http://schemas.microsoft.com/office/powerpoint/2010/main" val="291971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282077" y="121769"/>
            <a:ext cx="11230252" cy="4446213"/>
          </a:xfrm>
          <a:prstGeom prst="snip2DiagRect">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pt-BR" sz="2400" b="1">
                <a:latin typeface="Times New Roman" panose="02020603050405020304" pitchFamily="18" charset="0"/>
                <a:ea typeface="Times New Roman" panose="02020603050405020304" pitchFamily="18" charset="0"/>
              </a:rPr>
              <a:t>		Câu hỏi 2. </a:t>
            </a:r>
            <a:r>
              <a:rPr lang="pt-BR" sz="2400">
                <a:latin typeface="Times New Roman" panose="02020603050405020304" pitchFamily="18" charset="0"/>
                <a:ea typeface="Times New Roman" panose="02020603050405020304" pitchFamily="18" charset="0"/>
              </a:rPr>
              <a:t>Nhà ở bao gồm các phần chính sau</a:t>
            </a:r>
            <a:endParaRPr lang="en-US" sz="2000">
              <a:latin typeface="Times New Roman" panose="02020603050405020304" pitchFamily="18" charset="0"/>
              <a:ea typeface="Times New Roman" panose="02020603050405020304" pitchFamily="18" charset="0"/>
            </a:endParaRPr>
          </a:p>
          <a:p>
            <a:pPr>
              <a:lnSpc>
                <a:spcPct val="200000"/>
              </a:lnSpc>
            </a:pPr>
            <a:r>
              <a:rPr lang="pt-BR" sz="2400">
                <a:solidFill>
                  <a:srgbClr val="000000"/>
                </a:solidFill>
                <a:latin typeface="Times New Roman" panose="02020603050405020304" pitchFamily="18" charset="0"/>
                <a:ea typeface="Times New Roman" panose="02020603050405020304" pitchFamily="18" charset="0"/>
              </a:rPr>
              <a:t>		A.</a:t>
            </a:r>
            <a:r>
              <a:rPr lang="vi-VN" sz="2400">
                <a:solidFill>
                  <a:srgbClr val="000000"/>
                </a:solidFill>
                <a:latin typeface="Times New Roman" panose="02020603050405020304" pitchFamily="18" charset="0"/>
                <a:ea typeface="Times New Roman" panose="02020603050405020304" pitchFamily="18" charset="0"/>
              </a:rPr>
              <a:t>móng nhà, sàn nhà, khung nhà, tường, mái nhà, cửa ra vào, cửa sổ</a:t>
            </a:r>
            <a:r>
              <a:rPr lang="pt-BR" sz="2400">
                <a:solidFill>
                  <a:srgbClr val="000000"/>
                </a:solidFill>
                <a:latin typeface="Times New Roman" panose="02020603050405020304" pitchFamily="18" charset="0"/>
                <a:ea typeface="Times New Roman" panose="02020603050405020304" pitchFamily="18" charset="0"/>
              </a:rPr>
              <a:t>.</a:t>
            </a:r>
            <a:endParaRPr lang="en-US" sz="2000">
              <a:latin typeface="Times New Roman" panose="02020603050405020304" pitchFamily="18" charset="0"/>
              <a:ea typeface="Times New Roman" panose="02020603050405020304" pitchFamily="18" charset="0"/>
            </a:endParaRPr>
          </a:p>
          <a:p>
            <a:pPr>
              <a:lnSpc>
                <a:spcPct val="200000"/>
              </a:lnSpc>
            </a:pPr>
            <a:r>
              <a:rPr lang="pt-BR" sz="2400">
                <a:solidFill>
                  <a:srgbClr val="000000"/>
                </a:solidFill>
                <a:latin typeface="Times New Roman" panose="02020603050405020304" pitchFamily="18" charset="0"/>
                <a:ea typeface="Times New Roman" panose="02020603050405020304" pitchFamily="18" charset="0"/>
              </a:rPr>
              <a:t>		B. </a:t>
            </a:r>
            <a:r>
              <a:rPr lang="vi-VN" sz="2400">
                <a:solidFill>
                  <a:srgbClr val="000000"/>
                </a:solidFill>
                <a:latin typeface="Times New Roman" panose="02020603050405020304" pitchFamily="18" charset="0"/>
                <a:ea typeface="Times New Roman" panose="02020603050405020304" pitchFamily="18" charset="0"/>
              </a:rPr>
              <a:t>sàn nhà, khung nhà, tường, mái nhà, cửa ra vào, cửa sổ</a:t>
            </a:r>
            <a:endParaRPr lang="en-US" sz="2000">
              <a:latin typeface="Times New Roman" panose="02020603050405020304" pitchFamily="18" charset="0"/>
              <a:ea typeface="Times New Roman" panose="02020603050405020304" pitchFamily="18" charset="0"/>
            </a:endParaRPr>
          </a:p>
          <a:p>
            <a:pPr>
              <a:lnSpc>
                <a:spcPct val="200000"/>
              </a:lnSpc>
            </a:pPr>
            <a:r>
              <a:rPr lang="pt-BR" sz="2400">
                <a:solidFill>
                  <a:srgbClr val="000000"/>
                </a:solidFill>
                <a:latin typeface="Times New Roman" panose="02020603050405020304" pitchFamily="18" charset="0"/>
                <a:ea typeface="Times New Roman" panose="02020603050405020304" pitchFamily="18" charset="0"/>
              </a:rPr>
              <a:t>		C.</a:t>
            </a:r>
            <a:r>
              <a:rPr lang="vi-VN" sz="2400">
                <a:solidFill>
                  <a:srgbClr val="000000"/>
                </a:solidFill>
                <a:latin typeface="Times New Roman" panose="02020603050405020304" pitchFamily="18" charset="0"/>
                <a:ea typeface="Times New Roman" panose="02020603050405020304" pitchFamily="18" charset="0"/>
              </a:rPr>
              <a:t>móng nhà, khung nhà, tường, mái nhà, cửa ra vào, cửa sổ</a:t>
            </a:r>
            <a:endParaRPr lang="en-US" sz="2000">
              <a:latin typeface="Times New Roman" panose="02020603050405020304" pitchFamily="18" charset="0"/>
              <a:ea typeface="Times New Roman" panose="02020603050405020304" pitchFamily="18" charset="0"/>
            </a:endParaRPr>
          </a:p>
          <a:p>
            <a:pPr>
              <a:lnSpc>
                <a:spcPct val="200000"/>
              </a:lnSpc>
            </a:pPr>
            <a:r>
              <a:rPr lang="pt-BR" sz="2400">
                <a:latin typeface="Times New Roman" panose="02020603050405020304" pitchFamily="18" charset="0"/>
                <a:ea typeface="Times New Roman" panose="02020603050405020304" pitchFamily="18" charset="0"/>
              </a:rPr>
              <a:t>		</a:t>
            </a:r>
            <a:r>
              <a:rPr lang="pt-BR" sz="2400">
                <a:solidFill>
                  <a:schemeClr val="tx1"/>
                </a:solidFill>
                <a:latin typeface="Times New Roman" panose="02020603050405020304" pitchFamily="18" charset="0"/>
                <a:ea typeface="Times New Roman" panose="02020603050405020304" pitchFamily="18" charset="0"/>
              </a:rPr>
              <a:t>D.</a:t>
            </a:r>
            <a:r>
              <a:rPr lang="vi-VN" sz="2400">
                <a:solidFill>
                  <a:srgbClr val="000000"/>
                </a:solidFill>
                <a:latin typeface="Times New Roman" panose="02020603050405020304" pitchFamily="18" charset="0"/>
                <a:ea typeface="Times New Roman" panose="02020603050405020304" pitchFamily="18" charset="0"/>
              </a:rPr>
              <a:t>móng nhà, sàn nhà, tường, mái nhà, cửa ra vào, cửa sổ</a:t>
            </a:r>
            <a:endParaRPr lang="en-US" sz="2000">
              <a:latin typeface="Times New Roman" panose="02020603050405020304" pitchFamily="18" charset="0"/>
              <a:ea typeface="Times New Roman" panose="02020603050405020304" pitchFamily="18" charset="0"/>
            </a:endParaRPr>
          </a:p>
        </p:txBody>
      </p:sp>
      <p:sp>
        <p:nvSpPr>
          <p:cNvPr id="50" name="Snip Diagonal Corner Rectangle 49"/>
          <p:cNvSpPr/>
          <p:nvPr/>
        </p:nvSpPr>
        <p:spPr>
          <a:xfrm>
            <a:off x="3346882" y="4896909"/>
            <a:ext cx="4736621" cy="1225396"/>
          </a:xfrm>
          <a:prstGeom prst="snip2DiagRect">
            <a:avLst>
              <a:gd name="adj1" fmla="val 12723"/>
              <a:gd name="adj2" fmla="val 16667"/>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prstClr val="white"/>
                </a:solidFill>
                <a:latin typeface="Times New Roman" pitchFamily="18" charset="0"/>
                <a:cs typeface="Times New Roman" pitchFamily="18" charset="0"/>
              </a:rPr>
              <a:t>Đáp</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án</a:t>
            </a:r>
            <a:r>
              <a:rPr lang="en-US" sz="3200" b="1">
                <a:solidFill>
                  <a:prstClr val="white"/>
                </a:solidFill>
                <a:latin typeface="Times New Roman" pitchFamily="18" charset="0"/>
                <a:cs typeface="Times New Roman" pitchFamily="18" charset="0"/>
              </a:rPr>
              <a:t>:  A</a:t>
            </a:r>
            <a:endParaRPr lang="en-US" sz="3200" b="1" dirty="0">
              <a:solidFill>
                <a:prstClr val="white"/>
              </a:solidFill>
              <a:latin typeface="Times New Roman" pitchFamily="18" charset="0"/>
              <a:cs typeface="Times New Roman" pitchFamily="18"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2073" y="4935766"/>
            <a:ext cx="1800225" cy="1468203"/>
          </a:xfrm>
          <a:prstGeom prst="rect">
            <a:avLst/>
          </a:prstGeom>
        </p:spPr>
      </p:pic>
      <p:pic>
        <p:nvPicPr>
          <p:cNvPr id="5" name="Picture 55">
            <a:extLst>
              <a:ext uri="{FF2B5EF4-FFF2-40B4-BE49-F238E27FC236}">
                <a16:creationId xmlns:a16="http://schemas.microsoft.com/office/drawing/2014/main" id="{FF5FCF2A-51F3-4112-AC1A-89260EA1E5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3822" y="5669868"/>
            <a:ext cx="485775" cy="904875"/>
          </a:xfrm>
          <a:prstGeom prst="rect">
            <a:avLst/>
          </a:prstGeom>
        </p:spPr>
      </p:pic>
      <p:pic>
        <p:nvPicPr>
          <p:cNvPr id="6" name="Picture 55">
            <a:extLst>
              <a:ext uri="{FF2B5EF4-FFF2-40B4-BE49-F238E27FC236}">
                <a16:creationId xmlns:a16="http://schemas.microsoft.com/office/drawing/2014/main" id="{037DECBB-0AFC-4A3A-8A41-3668FDD4B8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7787" y="5669869"/>
            <a:ext cx="485775" cy="904875"/>
          </a:xfrm>
          <a:prstGeom prst="rect">
            <a:avLst/>
          </a:prstGeom>
        </p:spPr>
      </p:pic>
      <p:pic>
        <p:nvPicPr>
          <p:cNvPr id="7" name="Picture 55">
            <a:extLst>
              <a:ext uri="{FF2B5EF4-FFF2-40B4-BE49-F238E27FC236}">
                <a16:creationId xmlns:a16="http://schemas.microsoft.com/office/drawing/2014/main" id="{D42A251E-6C32-4BA6-9F19-AFE3C3ABFE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5669870"/>
            <a:ext cx="485775" cy="904875"/>
          </a:xfrm>
          <a:prstGeom prst="rect">
            <a:avLst/>
          </a:prstGeom>
        </p:spPr>
      </p:pic>
      <p:pic>
        <p:nvPicPr>
          <p:cNvPr id="8" name="Graphic 7" descr="Classroom">
            <a:extLst>
              <a:ext uri="{FF2B5EF4-FFF2-40B4-BE49-F238E27FC236}">
                <a16:creationId xmlns:a16="http://schemas.microsoft.com/office/drawing/2014/main" id="{3085023D-61E9-4C02-B7F2-72B38EE6161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299372" y="-3169"/>
            <a:ext cx="914400" cy="914400"/>
          </a:xfrm>
          <a:prstGeom prst="rect">
            <a:avLst/>
          </a:prstGeom>
        </p:spPr>
      </p:pic>
    </p:spTree>
    <p:extLst>
      <p:ext uri="{BB962C8B-B14F-4D97-AF65-F5344CB8AC3E}">
        <p14:creationId xmlns:p14="http://schemas.microsoft.com/office/powerpoint/2010/main" val="313950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715061" y="238696"/>
            <a:ext cx="9909158" cy="4163272"/>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t"/>
          <a:lstStyle/>
          <a:p>
            <a:pPr>
              <a:lnSpc>
                <a:spcPct val="200000"/>
              </a:lnSpc>
            </a:pPr>
            <a:r>
              <a:rPr lang="pt-BR" b="1">
                <a:latin typeface="Times New Roman" panose="02020603050405020304" pitchFamily="18" charset="0"/>
                <a:ea typeface="Times New Roman" panose="02020603050405020304" pitchFamily="18" charset="0"/>
              </a:rPr>
              <a:t>Câu hỏi 3. </a:t>
            </a:r>
            <a:r>
              <a:rPr lang="pt-BR">
                <a:latin typeface="Times New Roman" panose="02020603050405020304" pitchFamily="18" charset="0"/>
                <a:ea typeface="Times New Roman" panose="02020603050405020304" pitchFamily="18" charset="0"/>
              </a:rPr>
              <a:t>Nhà ở được phân chia thành các khu vực chức năng sinh hoạt như:</a:t>
            </a:r>
            <a:endParaRPr lang="en-US" sz="1600">
              <a:latin typeface="Times New Roman" panose="02020603050405020304" pitchFamily="18" charset="0"/>
              <a:ea typeface="Times New Roman" panose="02020603050405020304" pitchFamily="18" charset="0"/>
            </a:endParaRPr>
          </a:p>
          <a:p>
            <a:pPr>
              <a:lnSpc>
                <a:spcPct val="200000"/>
              </a:lnSpc>
            </a:pPr>
            <a:r>
              <a:rPr lang="pt-BR">
                <a:solidFill>
                  <a:srgbClr val="000000"/>
                </a:solidFill>
                <a:latin typeface="Times New Roman" panose="02020603050405020304" pitchFamily="18" charset="0"/>
                <a:ea typeface="Times New Roman" panose="02020603050405020304" pitchFamily="18" charset="0"/>
              </a:rPr>
              <a:t>A.</a:t>
            </a:r>
            <a:r>
              <a:rPr lang="vi-VN">
                <a:solidFill>
                  <a:srgbClr val="000000"/>
                </a:solidFill>
                <a:latin typeface="Times New Roman" panose="02020603050405020304" pitchFamily="18" charset="0"/>
                <a:ea typeface="Times New Roman" panose="02020603050405020304" pitchFamily="18" charset="0"/>
              </a:rPr>
              <a:t> khu vực sinh hoạt chung, khu vực nghỉ ngơi, khu vực nấu ăn, khu vực vệ sinh</a:t>
            </a:r>
            <a:endParaRPr lang="en-US" sz="1600">
              <a:latin typeface="Times New Roman" panose="02020603050405020304" pitchFamily="18" charset="0"/>
              <a:ea typeface="Times New Roman" panose="02020603050405020304" pitchFamily="18" charset="0"/>
            </a:endParaRPr>
          </a:p>
          <a:p>
            <a:pPr>
              <a:lnSpc>
                <a:spcPct val="200000"/>
              </a:lnSpc>
            </a:pPr>
            <a:r>
              <a:rPr lang="pt-BR">
                <a:latin typeface="Times New Roman" panose="02020603050405020304" pitchFamily="18" charset="0"/>
                <a:ea typeface="Times New Roman" panose="02020603050405020304" pitchFamily="18" charset="0"/>
              </a:rPr>
              <a:t>B. </a:t>
            </a:r>
            <a:r>
              <a:rPr lang="vi-VN">
                <a:latin typeface="Times New Roman" panose="02020603050405020304" pitchFamily="18" charset="0"/>
                <a:ea typeface="Times New Roman" panose="02020603050405020304" pitchFamily="18" charset="0"/>
              </a:rPr>
              <a:t>khu vực sinh hoạt chung, khu vực nghỉ ngơi, khu vực thờ cúng, khu vực nấu ăn, khu vực vệ sinh</a:t>
            </a:r>
            <a:endParaRPr lang="en-US" sz="1600">
              <a:latin typeface="Times New Roman" panose="02020603050405020304" pitchFamily="18" charset="0"/>
              <a:ea typeface="Times New Roman" panose="02020603050405020304" pitchFamily="18" charset="0"/>
            </a:endParaRPr>
          </a:p>
          <a:p>
            <a:pPr>
              <a:lnSpc>
                <a:spcPct val="200000"/>
              </a:lnSpc>
            </a:pPr>
            <a:r>
              <a:rPr lang="pt-BR">
                <a:solidFill>
                  <a:srgbClr val="000000"/>
                </a:solidFill>
                <a:latin typeface="Times New Roman" panose="02020603050405020304" pitchFamily="18" charset="0"/>
                <a:ea typeface="Times New Roman" panose="02020603050405020304" pitchFamily="18" charset="0"/>
              </a:rPr>
              <a:t>C.</a:t>
            </a:r>
            <a:r>
              <a:rPr lang="vi-VN">
                <a:solidFill>
                  <a:srgbClr val="000000"/>
                </a:solidFill>
                <a:latin typeface="Times New Roman" panose="02020603050405020304" pitchFamily="18" charset="0"/>
                <a:ea typeface="Times New Roman" panose="02020603050405020304" pitchFamily="18" charset="0"/>
              </a:rPr>
              <a:t> khu vực sinh hoạt chung,  khu vực thờ cúng, khu vực nấu ăn, khu vực vệ sinh</a:t>
            </a:r>
            <a:endParaRPr lang="en-US" sz="1600">
              <a:latin typeface="Times New Roman" panose="02020603050405020304" pitchFamily="18" charset="0"/>
              <a:ea typeface="Times New Roman" panose="02020603050405020304" pitchFamily="18" charset="0"/>
            </a:endParaRPr>
          </a:p>
          <a:p>
            <a:pPr>
              <a:lnSpc>
                <a:spcPct val="200000"/>
              </a:lnSpc>
            </a:pPr>
            <a:r>
              <a:rPr lang="pt-BR">
                <a:latin typeface="Times New Roman" panose="02020603050405020304" pitchFamily="18" charset="0"/>
                <a:ea typeface="Times New Roman" panose="02020603050405020304" pitchFamily="18" charset="0"/>
              </a:rPr>
              <a:t>D.</a:t>
            </a:r>
            <a:r>
              <a:rPr lang="vi-VN">
                <a:solidFill>
                  <a:srgbClr val="000000"/>
                </a:solidFill>
                <a:latin typeface="Times New Roman" panose="02020603050405020304" pitchFamily="18" charset="0"/>
                <a:ea typeface="Times New Roman" panose="02020603050405020304" pitchFamily="18" charset="0"/>
              </a:rPr>
              <a:t> khu vực nghỉ ngơi, khu vực thờ cúng, khu vực nấu ăn, khu vực vệ sinh</a:t>
            </a:r>
            <a:endParaRPr lang="en-US" sz="1600">
              <a:latin typeface="Times New Roman" panose="02020603050405020304" pitchFamily="18" charset="0"/>
              <a:ea typeface="Times New Roman" panose="02020603050405020304" pitchFamily="18" charset="0"/>
            </a:endParaRPr>
          </a:p>
          <a:p>
            <a:pPr lvl="0" algn="just" eaLnBrk="0" fontAlgn="base" hangingPunct="0">
              <a:spcBef>
                <a:spcPct val="0"/>
              </a:spcBef>
              <a:spcAft>
                <a:spcPct val="0"/>
              </a:spcAft>
            </a:pPr>
            <a:endParaRPr lang="en-US" b="1" dirty="0">
              <a:solidFill>
                <a:prstClr val="white"/>
              </a:solidFill>
              <a:latin typeface="Times New Roman" pitchFamily="18" charset="0"/>
              <a:cs typeface="Times New Roman" pitchFamily="18" charset="0"/>
            </a:endParaRPr>
          </a:p>
        </p:txBody>
      </p:sp>
      <p:sp>
        <p:nvSpPr>
          <p:cNvPr id="50" name="Snip Diagonal Corner Rectangle 49"/>
          <p:cNvSpPr/>
          <p:nvPr/>
        </p:nvSpPr>
        <p:spPr>
          <a:xfrm>
            <a:off x="3179574" y="4587771"/>
            <a:ext cx="4980133" cy="1893860"/>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defRPr/>
            </a:pPr>
            <a:r>
              <a:rPr lang="en-US" sz="3200" b="1">
                <a:solidFill>
                  <a:prstClr val="white"/>
                </a:solidFill>
                <a:latin typeface="Times New Roman" pitchFamily="18" charset="0"/>
                <a:cs typeface="Times New Roman" pitchFamily="18" charset="0"/>
              </a:rPr>
              <a:t>	     Đáp </a:t>
            </a:r>
            <a:r>
              <a:rPr lang="en-US" sz="3200" b="1" dirty="0" err="1">
                <a:solidFill>
                  <a:prstClr val="white"/>
                </a:solidFill>
                <a:latin typeface="Times New Roman" pitchFamily="18" charset="0"/>
                <a:cs typeface="Times New Roman" pitchFamily="18" charset="0"/>
              </a:rPr>
              <a:t>án</a:t>
            </a:r>
            <a:r>
              <a:rPr lang="en-US" sz="3200" b="1">
                <a:solidFill>
                  <a:prstClr val="white"/>
                </a:solidFill>
                <a:latin typeface="Times New Roman" pitchFamily="18" charset="0"/>
                <a:cs typeface="Times New Roman" pitchFamily="18" charset="0"/>
              </a:rPr>
              <a:t>: B</a:t>
            </a:r>
            <a:endParaRPr lang="en-US" sz="3200" b="1" dirty="0">
              <a:solidFill>
                <a:prstClr val="white"/>
              </a:solidFill>
              <a:latin typeface="Times New Roman" pitchFamily="18" charset="0"/>
              <a:cs typeface="Times New Roman" pitchFamily="18"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0" y="4800600"/>
            <a:ext cx="1800225" cy="1468203"/>
          </a:xfrm>
          <a:prstGeom prst="rect">
            <a:avLst/>
          </a:prstGeom>
        </p:spPr>
      </p:pic>
      <p:sp>
        <p:nvSpPr>
          <p:cNvPr id="14" name="Rectangle 1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524000" y="703363"/>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16" name="Rectangle 15"/>
          <p:cNvSpPr>
            <a:spLocks noChangeArrowheads="1"/>
          </p:cNvSpPr>
          <p:nvPr/>
        </p:nvSpPr>
        <p:spPr bwMode="auto">
          <a:xfrm>
            <a:off x="1524000" y="1103413"/>
            <a:ext cx="2744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1400">
                <a:latin typeface="Times New Roman" panose="02020603050405020304" pitchFamily="18" charset="0"/>
                <a:ea typeface="Calibri" panose="020F0502020204030204" pitchFamily="34" charset="0"/>
                <a:cs typeface="Times New Roman" panose="02020603050405020304" pitchFamily="18" charset="0"/>
              </a:rPr>
              <a:t>  </a:t>
            </a:r>
            <a:endParaRPr lang="en-US"/>
          </a:p>
        </p:txBody>
      </p:sp>
      <p:sp>
        <p:nvSpPr>
          <p:cNvPr id="17" name="Rectangle 16"/>
          <p:cNvSpPr>
            <a:spLocks noChangeArrowheads="1"/>
          </p:cNvSpPr>
          <p:nvPr/>
        </p:nvSpPr>
        <p:spPr bwMode="auto">
          <a:xfrm>
            <a:off x="1524000" y="1503463"/>
            <a:ext cx="2744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1400">
                <a:latin typeface="Times New Roman" panose="02020603050405020304" pitchFamily="18" charset="0"/>
                <a:ea typeface="Calibri" panose="020F0502020204030204" pitchFamily="34" charset="0"/>
                <a:cs typeface="Times New Roman" panose="02020603050405020304" pitchFamily="18" charset="0"/>
              </a:rPr>
              <a:t>  </a:t>
            </a:r>
            <a:endParaRPr lang="en-US"/>
          </a:p>
        </p:txBody>
      </p:sp>
      <p:sp>
        <p:nvSpPr>
          <p:cNvPr id="18" name="Rectangle 22"/>
          <p:cNvSpPr>
            <a:spLocks noChangeArrowheads="1"/>
          </p:cNvSpPr>
          <p:nvPr/>
        </p:nvSpPr>
        <p:spPr bwMode="auto">
          <a:xfrm>
            <a:off x="-1642140" y="5587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4"/>
          <p:cNvSpPr>
            <a:spLocks noChangeArrowheads="1"/>
          </p:cNvSpPr>
          <p:nvPr/>
        </p:nvSpPr>
        <p:spPr bwMode="auto">
          <a:xfrm>
            <a:off x="-2333175" y="-184666"/>
            <a:ext cx="166494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 name="Picture 55">
            <a:extLst>
              <a:ext uri="{FF2B5EF4-FFF2-40B4-BE49-F238E27FC236}">
                <a16:creationId xmlns:a16="http://schemas.microsoft.com/office/drawing/2014/main" id="{9640DAA0-5A2C-42ED-A55D-6B27AA48E1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2797" y="5671459"/>
            <a:ext cx="485775" cy="904875"/>
          </a:xfrm>
          <a:prstGeom prst="rect">
            <a:avLst/>
          </a:prstGeom>
        </p:spPr>
      </p:pic>
      <p:pic>
        <p:nvPicPr>
          <p:cNvPr id="12" name="Picture 55">
            <a:extLst>
              <a:ext uri="{FF2B5EF4-FFF2-40B4-BE49-F238E27FC236}">
                <a16:creationId xmlns:a16="http://schemas.microsoft.com/office/drawing/2014/main" id="{A0083CE0-003E-466C-91D5-62D8183AB9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8506" y="5671460"/>
            <a:ext cx="485775" cy="904875"/>
          </a:xfrm>
          <a:prstGeom prst="rect">
            <a:avLst/>
          </a:prstGeom>
        </p:spPr>
      </p:pic>
      <p:pic>
        <p:nvPicPr>
          <p:cNvPr id="13" name="Picture 55">
            <a:extLst>
              <a:ext uri="{FF2B5EF4-FFF2-40B4-BE49-F238E27FC236}">
                <a16:creationId xmlns:a16="http://schemas.microsoft.com/office/drawing/2014/main" id="{9360F660-9500-4CC3-BCE6-1F3CD82893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179" y="5671461"/>
            <a:ext cx="485775" cy="904875"/>
          </a:xfrm>
          <a:prstGeom prst="rect">
            <a:avLst/>
          </a:prstGeom>
        </p:spPr>
      </p:pic>
      <p:pic>
        <p:nvPicPr>
          <p:cNvPr id="19" name="Graphic 18" descr="Classroom">
            <a:extLst>
              <a:ext uri="{FF2B5EF4-FFF2-40B4-BE49-F238E27FC236}">
                <a16:creationId xmlns:a16="http://schemas.microsoft.com/office/drawing/2014/main" id="{9DD5B484-2EE2-43AE-978A-D4FA2ED98AD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175407" y="52750"/>
            <a:ext cx="914400" cy="914400"/>
          </a:xfrm>
          <a:prstGeom prst="rect">
            <a:avLst/>
          </a:prstGeom>
        </p:spPr>
      </p:pic>
    </p:spTree>
    <p:extLst>
      <p:ext uri="{BB962C8B-B14F-4D97-AF65-F5344CB8AC3E}">
        <p14:creationId xmlns:p14="http://schemas.microsoft.com/office/powerpoint/2010/main" val="18983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467557" y="228600"/>
            <a:ext cx="10410825" cy="3666262"/>
          </a:xfrm>
          <a:prstGeom prst="snip2DiagRect">
            <a:avLst/>
          </a:prstGeom>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lvl="0">
              <a:lnSpc>
                <a:spcPct val="200000"/>
              </a:lnSpc>
              <a:defRPr/>
            </a:pPr>
            <a:r>
              <a:rPr lang="en-US" sz="2000" b="1">
                <a:solidFill>
                  <a:schemeClr val="bg1">
                    <a:lumMod val="95000"/>
                  </a:schemeClr>
                </a:solidFill>
                <a:latin typeface="Times New Roman" panose="02020603050405020304" pitchFamily="18" charset="0"/>
                <a:cs typeface="Times New Roman" panose="02020603050405020304" pitchFamily="18" charset="0"/>
              </a:rPr>
              <a:t>			Câu hỏi 4. Nhà ở có đặc trưngvề:</a:t>
            </a:r>
          </a:p>
          <a:p>
            <a:pPr lvl="0">
              <a:lnSpc>
                <a:spcPct val="200000"/>
              </a:lnSpc>
              <a:defRPr/>
            </a:pPr>
            <a:r>
              <a:rPr lang="en-US" sz="2000" b="1">
                <a:solidFill>
                  <a:schemeClr val="bg1">
                    <a:lumMod val="95000"/>
                  </a:schemeClr>
                </a:solidFill>
                <a:latin typeface="Times New Roman" panose="02020603050405020304" pitchFamily="18" charset="0"/>
                <a:cs typeface="Times New Roman" panose="02020603050405020304" pitchFamily="18" charset="0"/>
              </a:rPr>
              <a:t>			A.Kiến trúc và màu sắc</a:t>
            </a:r>
          </a:p>
          <a:p>
            <a:pPr lvl="0">
              <a:lnSpc>
                <a:spcPct val="200000"/>
              </a:lnSpc>
              <a:defRPr/>
            </a:pPr>
            <a:r>
              <a:rPr lang="en-US" sz="2000" b="1">
                <a:solidFill>
                  <a:schemeClr val="bg1">
                    <a:lumMod val="95000"/>
                  </a:schemeClr>
                </a:solidFill>
                <a:latin typeface="Times New Roman" panose="02020603050405020304" pitchFamily="18" charset="0"/>
                <a:cs typeface="Times New Roman" panose="02020603050405020304" pitchFamily="18" charset="0"/>
              </a:rPr>
              <a:t>			B.Cấu tạo và phân chia các khu vực chức năng</a:t>
            </a:r>
          </a:p>
          <a:p>
            <a:pPr lvl="0">
              <a:lnSpc>
                <a:spcPct val="200000"/>
              </a:lnSpc>
              <a:defRPr/>
            </a:pPr>
            <a:r>
              <a:rPr lang="en-US" sz="2000" b="1">
                <a:solidFill>
                  <a:schemeClr val="bg1">
                    <a:lumMod val="95000"/>
                  </a:schemeClr>
                </a:solidFill>
                <a:latin typeface="Times New Roman" panose="02020603050405020304" pitchFamily="18" charset="0"/>
                <a:cs typeface="Times New Roman" panose="02020603050405020304" pitchFamily="18" charset="0"/>
              </a:rPr>
              <a:t>			C. Vật liệu xây dựng và cấu tạo</a:t>
            </a:r>
          </a:p>
          <a:p>
            <a:pPr lvl="0">
              <a:lnSpc>
                <a:spcPct val="200000"/>
              </a:lnSpc>
              <a:defRPr/>
            </a:pPr>
            <a:r>
              <a:rPr lang="en-US" sz="2000" b="1">
                <a:solidFill>
                  <a:schemeClr val="bg1">
                    <a:lumMod val="95000"/>
                  </a:schemeClr>
                </a:solidFill>
                <a:latin typeface="Times New Roman" panose="02020603050405020304" pitchFamily="18" charset="0"/>
                <a:cs typeface="Times New Roman" panose="02020603050405020304" pitchFamily="18" charset="0"/>
              </a:rPr>
              <a:t>			D.Kiến truc và phân chia các khu vực chức năng</a:t>
            </a:r>
            <a:endParaRPr lang="en-US" sz="2000" b="1" dirty="0">
              <a:solidFill>
                <a:schemeClr val="bg1">
                  <a:lumMod val="95000"/>
                </a:schemeClr>
              </a:solidFill>
              <a:latin typeface="Times New Roman" pitchFamily="18" charset="0"/>
              <a:cs typeface="Times New Roman" pitchFamily="18" charset="0"/>
            </a:endParaRPr>
          </a:p>
        </p:txBody>
      </p:sp>
      <p:sp>
        <p:nvSpPr>
          <p:cNvPr id="50" name="Snip Diagonal Corner Rectangle 49"/>
          <p:cNvSpPr/>
          <p:nvPr/>
        </p:nvSpPr>
        <p:spPr>
          <a:xfrm>
            <a:off x="3352800" y="4671134"/>
            <a:ext cx="5365072" cy="1371178"/>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3200" b="1" dirty="0" err="1">
                <a:solidFill>
                  <a:prstClr val="white"/>
                </a:solidFill>
                <a:latin typeface="Times New Roman" pitchFamily="18" charset="0"/>
                <a:cs typeface="Times New Roman" pitchFamily="18" charset="0"/>
              </a:rPr>
              <a:t>Đáp</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án</a:t>
            </a:r>
            <a:r>
              <a:rPr lang="en-US" sz="3200" b="1">
                <a:solidFill>
                  <a:prstClr val="white"/>
                </a:solidFill>
                <a:latin typeface="Times New Roman" pitchFamily="18" charset="0"/>
                <a:cs typeface="Times New Roman" pitchFamily="18" charset="0"/>
              </a:rPr>
              <a:t>: B</a:t>
            </a:r>
            <a:endParaRPr lang="en-US" sz="3200" b="1" dirty="0">
              <a:solidFill>
                <a:prstClr val="white"/>
              </a:solidFill>
              <a:latin typeface="Times New Roman" pitchFamily="18" charset="0"/>
              <a:cs typeface="Times New Roman" pitchFamily="18"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600" y="4935768"/>
            <a:ext cx="1800225" cy="1468203"/>
          </a:xfrm>
          <a:prstGeom prst="rect">
            <a:avLst/>
          </a:prstGeom>
        </p:spPr>
      </p:pic>
      <p:sp>
        <p:nvSpPr>
          <p:cNvPr id="5"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3"/>
          <p:cNvSpPr>
            <a:spLocks noChangeArrowheads="1"/>
          </p:cNvSpPr>
          <p:nvPr/>
        </p:nvSpPr>
        <p:spPr bwMode="auto">
          <a:xfrm>
            <a:off x="1524000" y="74712"/>
            <a:ext cx="2744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1400">
                <a:latin typeface="Times New Roman" panose="02020603050405020304" pitchFamily="18" charset="0"/>
                <a:ea typeface="Calibri" panose="020F0502020204030204" pitchFamily="34" charset="0"/>
                <a:cs typeface="Times New Roman" panose="02020603050405020304" pitchFamily="18" charset="0"/>
              </a:rPr>
              <a:t>  </a:t>
            </a:r>
            <a:endParaRPr lang="en-US"/>
          </a:p>
        </p:txBody>
      </p:sp>
      <p:pic>
        <p:nvPicPr>
          <p:cNvPr id="7" name="Picture 55">
            <a:extLst>
              <a:ext uri="{FF2B5EF4-FFF2-40B4-BE49-F238E27FC236}">
                <a16:creationId xmlns:a16="http://schemas.microsoft.com/office/drawing/2014/main" id="{568EC957-0516-4E5B-9400-2D669FF898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5633" y="5669869"/>
            <a:ext cx="485775" cy="904875"/>
          </a:xfrm>
          <a:prstGeom prst="rect">
            <a:avLst/>
          </a:prstGeom>
        </p:spPr>
      </p:pic>
      <p:pic>
        <p:nvPicPr>
          <p:cNvPr id="8" name="Picture 55">
            <a:extLst>
              <a:ext uri="{FF2B5EF4-FFF2-40B4-BE49-F238E27FC236}">
                <a16:creationId xmlns:a16="http://schemas.microsoft.com/office/drawing/2014/main" id="{0E77BED3-2889-420B-BEFB-8E051132F4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9686" y="5669869"/>
            <a:ext cx="485775" cy="904875"/>
          </a:xfrm>
          <a:prstGeom prst="rect">
            <a:avLst/>
          </a:prstGeom>
        </p:spPr>
      </p:pic>
      <p:pic>
        <p:nvPicPr>
          <p:cNvPr id="9" name="Picture 55">
            <a:extLst>
              <a:ext uri="{FF2B5EF4-FFF2-40B4-BE49-F238E27FC236}">
                <a16:creationId xmlns:a16="http://schemas.microsoft.com/office/drawing/2014/main" id="{1C8F0B2C-4770-435E-9D38-31CF2E7E55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590" y="5669870"/>
            <a:ext cx="485775" cy="904875"/>
          </a:xfrm>
          <a:prstGeom prst="rect">
            <a:avLst/>
          </a:prstGeom>
        </p:spPr>
      </p:pic>
      <p:pic>
        <p:nvPicPr>
          <p:cNvPr id="10" name="Graphic 9" descr="Classroom">
            <a:extLst>
              <a:ext uri="{FF2B5EF4-FFF2-40B4-BE49-F238E27FC236}">
                <a16:creationId xmlns:a16="http://schemas.microsoft.com/office/drawing/2014/main" id="{78DF3488-D867-4651-B8B8-74D145777BA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267243" y="0"/>
            <a:ext cx="914400" cy="914400"/>
          </a:xfrm>
          <a:prstGeom prst="rect">
            <a:avLst/>
          </a:prstGeom>
        </p:spPr>
      </p:pic>
    </p:spTree>
    <p:extLst>
      <p:ext uri="{BB962C8B-B14F-4D97-AF65-F5344CB8AC3E}">
        <p14:creationId xmlns:p14="http://schemas.microsoft.com/office/powerpoint/2010/main" val="234000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Công Nghệ 6 - SGK Kết nối tri thức với cuộc sống - Sách và Thiết bị Giáo  dục Miền Nam">
            <a:extLst>
              <a:ext uri="{FF2B5EF4-FFF2-40B4-BE49-F238E27FC236}">
                <a16:creationId xmlns:a16="http://schemas.microsoft.com/office/drawing/2014/main" id="{279AB514-DE5D-43A9-A2B1-6BBF997CD50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72579" y="996039"/>
            <a:ext cx="3835400" cy="547552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Thư viện PDF - Bài Tập Công Nghệ 6 – Kết Nối Tri Thức Với Cuộc Sống">
            <a:extLst>
              <a:ext uri="{FF2B5EF4-FFF2-40B4-BE49-F238E27FC236}">
                <a16:creationId xmlns:a16="http://schemas.microsoft.com/office/drawing/2014/main" id="{4CFB4479-B25D-45A9-A2BC-8D5E38589C2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Thư viện PDF - Bài Tập Công Nghệ 6 – Kết Nối Tri Thức Với Cuộc Sống">
            <a:extLst>
              <a:ext uri="{FF2B5EF4-FFF2-40B4-BE49-F238E27FC236}">
                <a16:creationId xmlns:a16="http://schemas.microsoft.com/office/drawing/2014/main" id="{6DED9633-22B4-45F1-82AE-A31C1AEA2736}"/>
              </a:ext>
            </a:extLst>
          </p:cNvPr>
          <p:cNvSpPr>
            <a:spLocks noChangeAspect="1" noChangeArrowheads="1"/>
          </p:cNvSpPr>
          <p:nvPr/>
        </p:nvSpPr>
        <p:spPr bwMode="auto">
          <a:xfrm>
            <a:off x="6096000" y="3429000"/>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Thư viện PDF - Bài Tập Công Nghệ 6 – Kết Nối Tri Thức Với Cuộc Sống">
            <a:extLst>
              <a:ext uri="{FF2B5EF4-FFF2-40B4-BE49-F238E27FC236}">
                <a16:creationId xmlns:a16="http://schemas.microsoft.com/office/drawing/2014/main" id="{1BDE1CFC-F243-46B6-BC2F-B8C0CAD9A23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a:extLst>
              <a:ext uri="{FF2B5EF4-FFF2-40B4-BE49-F238E27FC236}">
                <a16:creationId xmlns:a16="http://schemas.microsoft.com/office/drawing/2014/main" id="{19FF8F9C-FFFA-4DDC-BE93-90188DA73630}"/>
              </a:ext>
            </a:extLst>
          </p:cNvPr>
          <p:cNvSpPr>
            <a:spLocks noChangeAspect="1" noChangeArrowheads="1"/>
          </p:cNvSpPr>
          <p:nvPr/>
        </p:nvSpPr>
        <p:spPr bwMode="auto">
          <a:xfrm>
            <a:off x="3683000" y="0"/>
            <a:ext cx="6731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a:extLst>
              <a:ext uri="{FF2B5EF4-FFF2-40B4-BE49-F238E27FC236}">
                <a16:creationId xmlns:a16="http://schemas.microsoft.com/office/drawing/2014/main" id="{FB995536-0CA4-4907-882D-5D8451B77E2B}"/>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F91541A6-AA28-46C3-93D8-5FBC6D76F5B4}"/>
              </a:ext>
            </a:extLst>
          </p:cNvPr>
          <p:cNvSpPr txBox="1"/>
          <p:nvPr/>
        </p:nvSpPr>
        <p:spPr>
          <a:xfrm>
            <a:off x="565785" y="125664"/>
            <a:ext cx="12279630" cy="646331"/>
          </a:xfrm>
          <a:prstGeom prst="rect">
            <a:avLst/>
          </a:prstGeom>
          <a:noFill/>
        </p:spPr>
        <p:txBody>
          <a:bodyPr wrap="square" rtlCol="0">
            <a:spAutoFit/>
          </a:bodyPr>
          <a:lstStyle/>
          <a:p>
            <a:r>
              <a:rPr lang="en-US" sz="3600">
                <a:solidFill>
                  <a:srgbClr val="00B050"/>
                </a:solidFill>
                <a:latin typeface="Times New Roman" panose="02020603050405020304" pitchFamily="18" charset="0"/>
                <a:cs typeface="Times New Roman" panose="02020603050405020304" pitchFamily="18" charset="0"/>
              </a:rPr>
              <a:t>Giới thiệu SGK Công nghệ 6- Kết nối tri thức với cuộc sống</a:t>
            </a:r>
          </a:p>
        </p:txBody>
      </p:sp>
      <p:sp>
        <p:nvSpPr>
          <p:cNvPr id="12" name="AutoShape 20" descr="Thư viện PDF - Bài Tập Công Nghệ 6 – Kết Nối Tri Thức Với Cuộc Sống">
            <a:extLst>
              <a:ext uri="{FF2B5EF4-FFF2-40B4-BE49-F238E27FC236}">
                <a16:creationId xmlns:a16="http://schemas.microsoft.com/office/drawing/2014/main" id="{7E0132FF-73ED-424D-9D34-49FA8D4AA5D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AA7A66D4-436D-4A79-B1DC-E69825C589A5}"/>
              </a:ext>
            </a:extLst>
          </p:cNvPr>
          <p:cNvPicPr>
            <a:picLocks noChangeAspect="1"/>
          </p:cNvPicPr>
          <p:nvPr/>
        </p:nvPicPr>
        <p:blipFill>
          <a:blip r:embed="rId4"/>
          <a:stretch>
            <a:fillRect/>
          </a:stretch>
        </p:blipFill>
        <p:spPr>
          <a:xfrm>
            <a:off x="6702262" y="990600"/>
            <a:ext cx="3967041" cy="5502669"/>
          </a:xfrm>
          <a:prstGeom prst="rect">
            <a:avLst/>
          </a:prstGeom>
        </p:spPr>
      </p:pic>
      <p:pic>
        <p:nvPicPr>
          <p:cNvPr id="15" name="Graphic 14" descr="Classroom">
            <a:extLst>
              <a:ext uri="{FF2B5EF4-FFF2-40B4-BE49-F238E27FC236}">
                <a16:creationId xmlns:a16="http://schemas.microsoft.com/office/drawing/2014/main" id="{F28C9D61-FCF5-41EB-AC4A-272B622D7C9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01672" y="5943600"/>
            <a:ext cx="914400" cy="914400"/>
          </a:xfrm>
          <a:prstGeom prst="rect">
            <a:avLst/>
          </a:prstGeom>
        </p:spPr>
      </p:pic>
    </p:spTree>
    <p:extLst>
      <p:ext uri="{BB962C8B-B14F-4D97-AF65-F5344CB8AC3E}">
        <p14:creationId xmlns:p14="http://schemas.microsoft.com/office/powerpoint/2010/main" val="131912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9605C92E-4191-4609-BFC2-B1F0AA7B74D6}"/>
              </a:ext>
            </a:extLst>
          </p:cNvPr>
          <p:cNvSpPr/>
          <p:nvPr/>
        </p:nvSpPr>
        <p:spPr>
          <a:xfrm>
            <a:off x="4595120" y="4199032"/>
            <a:ext cx="3361782" cy="23312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71184A09-0346-4C70-94DB-A8737D310DCD}"/>
              </a:ext>
            </a:extLst>
          </p:cNvPr>
          <p:cNvSpPr/>
          <p:nvPr/>
        </p:nvSpPr>
        <p:spPr>
          <a:xfrm>
            <a:off x="4737484" y="816429"/>
            <a:ext cx="3266262" cy="261257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3695F6C-9D4D-494C-A634-30342E790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009" y="4130864"/>
            <a:ext cx="3997957" cy="2467572"/>
          </a:xfrm>
          <a:prstGeom prst="rect">
            <a:avLst/>
          </a:prstGeom>
        </p:spPr>
      </p:pic>
      <p:pic>
        <p:nvPicPr>
          <p:cNvPr id="10" name="Picture 9">
            <a:extLst>
              <a:ext uri="{FF2B5EF4-FFF2-40B4-BE49-F238E27FC236}">
                <a16:creationId xmlns:a16="http://schemas.microsoft.com/office/drawing/2014/main" id="{51C38CBF-4BE5-43E8-9504-3FF186311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34" y="612606"/>
            <a:ext cx="4233586" cy="2910591"/>
          </a:xfrm>
          <a:prstGeom prst="rect">
            <a:avLst/>
          </a:prstGeom>
        </p:spPr>
      </p:pic>
      <p:sp>
        <p:nvSpPr>
          <p:cNvPr id="15" name="TextBox 14">
            <a:extLst>
              <a:ext uri="{FF2B5EF4-FFF2-40B4-BE49-F238E27FC236}">
                <a16:creationId xmlns:a16="http://schemas.microsoft.com/office/drawing/2014/main" id="{5A96B4A6-9931-4267-9A38-14CA13096676}"/>
              </a:ext>
            </a:extLst>
          </p:cNvPr>
          <p:cNvSpPr txBox="1"/>
          <p:nvPr/>
        </p:nvSpPr>
        <p:spPr>
          <a:xfrm>
            <a:off x="1829953" y="65532"/>
            <a:ext cx="9433050" cy="461665"/>
          </a:xfrm>
          <a:prstGeom prst="rect">
            <a:avLst/>
          </a:prstGeom>
          <a:noFill/>
        </p:spPr>
        <p:txBody>
          <a:bodyPr wrap="square" rtlCol="0">
            <a:spAutoFit/>
          </a:bodyPr>
          <a:lstStyle/>
          <a:p>
            <a:r>
              <a:rPr lang="en-US" sz="2400">
                <a:solidFill>
                  <a:schemeClr val="tx1">
                    <a:lumMod val="85000"/>
                    <a:lumOff val="15000"/>
                  </a:schemeClr>
                </a:solidFill>
                <a:latin typeface="Times New Roman" panose="02020603050405020304" pitchFamily="18" charset="0"/>
                <a:cs typeface="Times New Roman" panose="02020603050405020304" pitchFamily="18" charset="0"/>
              </a:rPr>
              <a:t>Một số công trình kiến trúc nổi tiếng của kiến trúc sư Võ Trọng Nghĩa</a:t>
            </a:r>
          </a:p>
        </p:txBody>
      </p:sp>
      <p:sp>
        <p:nvSpPr>
          <p:cNvPr id="3" name="TextBox 2">
            <a:extLst>
              <a:ext uri="{FF2B5EF4-FFF2-40B4-BE49-F238E27FC236}">
                <a16:creationId xmlns:a16="http://schemas.microsoft.com/office/drawing/2014/main" id="{B8534E37-6269-4416-972F-A95F4CA5D64E}"/>
              </a:ext>
            </a:extLst>
          </p:cNvPr>
          <p:cNvSpPr txBox="1"/>
          <p:nvPr/>
        </p:nvSpPr>
        <p:spPr>
          <a:xfrm>
            <a:off x="4865706" y="999704"/>
            <a:ext cx="3231303" cy="1883657"/>
          </a:xfrm>
          <a:prstGeom prst="rect">
            <a:avLst/>
          </a:prstGeom>
          <a:noFill/>
        </p:spPr>
        <p:txBody>
          <a:bodyPr wrap="square" rtlCol="0">
            <a:spAutoFit/>
          </a:bodyPr>
          <a:lstStyle/>
          <a:p>
            <a:pPr>
              <a:lnSpc>
                <a:spcPct val="150000"/>
              </a:lnSpc>
            </a:pPr>
            <a:r>
              <a:rPr lang="en-US" sz="2000">
                <a:latin typeface="Times New Roman" panose="02020603050405020304" pitchFamily="18" charset="0"/>
                <a:cs typeface="Times New Roman" panose="02020603050405020304" pitchFamily="18" charset="0"/>
              </a:rPr>
              <a:t>Tên công trình:</a:t>
            </a:r>
            <a:r>
              <a:rPr lang="en-US" sz="2000" i="0">
                <a:solidFill>
                  <a:srgbClr val="222222"/>
                </a:solidFill>
                <a:effectLst/>
                <a:latin typeface="Times New Roman" panose="02020603050405020304" pitchFamily="18" charset="0"/>
                <a:cs typeface="Times New Roman" panose="02020603050405020304" pitchFamily="18" charset="0"/>
              </a:rPr>
              <a:t>Đại học FPT</a:t>
            </a:r>
          </a:p>
          <a:p>
            <a:pPr>
              <a:lnSpc>
                <a:spcPct val="150000"/>
              </a:lnSpc>
            </a:pPr>
            <a:r>
              <a:rPr lang="en-US" sz="2000">
                <a:solidFill>
                  <a:srgbClr val="222222"/>
                </a:solidFill>
                <a:latin typeface="Times New Roman" panose="02020603050405020304" pitchFamily="18" charset="0"/>
              </a:rPr>
              <a:t>-TOP 10 </a:t>
            </a:r>
            <a:r>
              <a:rPr lang="en-US" sz="2000" b="0" i="0">
                <a:solidFill>
                  <a:srgbClr val="222222"/>
                </a:solidFill>
                <a:effectLst/>
                <a:latin typeface="Times New Roman" panose="02020603050405020304" pitchFamily="18" charset="0"/>
              </a:rPr>
              <a:t>công trình giáo dục tiêu biểu của năm 2017 do Designboaom bình chọn</a:t>
            </a:r>
            <a:endParaRPr lang="en-US" sz="200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96562731-33D3-4A62-ACC3-1527B77D23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34" y="4130864"/>
            <a:ext cx="4233586" cy="246757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7929C56-FD7C-4381-B43E-5F321F1FAF63}"/>
              </a:ext>
            </a:extLst>
          </p:cNvPr>
          <p:cNvSpPr txBox="1"/>
          <p:nvPr/>
        </p:nvSpPr>
        <p:spPr>
          <a:xfrm>
            <a:off x="4595120" y="4230162"/>
            <a:ext cx="3237388" cy="2120068"/>
          </a:xfrm>
          <a:prstGeom prst="rect">
            <a:avLst/>
          </a:prstGeom>
          <a:noFill/>
        </p:spPr>
        <p:txBody>
          <a:bodyPr wrap="square" rtlCol="0">
            <a:spAutoFit/>
          </a:bodyPr>
          <a:lstStyle/>
          <a:p>
            <a:pPr>
              <a:lnSpc>
                <a:spcPct val="150000"/>
              </a:lnSpc>
            </a:pPr>
            <a:r>
              <a:rPr lang="en-US">
                <a:solidFill>
                  <a:srgbClr val="FFFF00"/>
                </a:solidFill>
                <a:latin typeface="Times New Roman" panose="02020603050405020304" pitchFamily="18" charset="0"/>
                <a:cs typeface="Times New Roman" panose="02020603050405020304" pitchFamily="18" charset="0"/>
              </a:rPr>
              <a:t>Tên công trình:</a:t>
            </a:r>
            <a:r>
              <a:rPr lang="en-US" i="0">
                <a:solidFill>
                  <a:srgbClr val="FFFF00"/>
                </a:solidFill>
                <a:effectLst/>
                <a:latin typeface="Times New Roman" panose="02020603050405020304" pitchFamily="18" charset="0"/>
                <a:cs typeface="Times New Roman" panose="02020603050405020304" pitchFamily="18" charset="0"/>
              </a:rPr>
              <a:t>Nhà hàng tre Bamboo Wing </a:t>
            </a:r>
          </a:p>
          <a:p>
            <a:pPr>
              <a:lnSpc>
                <a:spcPct val="150000"/>
              </a:lnSpc>
            </a:pPr>
            <a:r>
              <a:rPr lang="en-US">
                <a:solidFill>
                  <a:srgbClr val="FFFF00"/>
                </a:solidFill>
                <a:latin typeface="Times New Roman" panose="02020603050405020304" pitchFamily="18" charset="0"/>
                <a:cs typeface="Times New Roman" panose="02020603050405020304" pitchFamily="18" charset="0"/>
              </a:rPr>
              <a:t>-G</a:t>
            </a:r>
            <a:r>
              <a:rPr lang="vi-VN" b="0" i="0">
                <a:solidFill>
                  <a:srgbClr val="FFFF00"/>
                </a:solidFill>
                <a:effectLst/>
                <a:latin typeface="Times New Roman" panose="02020603050405020304" pitchFamily="18" charset="0"/>
                <a:cs typeface="Times New Roman" panose="02020603050405020304" pitchFamily="18" charset="0"/>
              </a:rPr>
              <a:t>iải thưởng International Architecture Award (IAA) Good Design Award và FuturArc Prize</a:t>
            </a:r>
            <a:endParaRPr lang="en-US">
              <a:solidFill>
                <a:srgbClr val="FFFF00"/>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43F4950C-C11B-42CC-8ACE-180E904589B8}"/>
              </a:ext>
            </a:extLst>
          </p:cNvPr>
          <p:cNvSpPr/>
          <p:nvPr/>
        </p:nvSpPr>
        <p:spPr>
          <a:xfrm>
            <a:off x="4641964" y="846976"/>
            <a:ext cx="3072731" cy="244156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000" i="0">
              <a:solidFill>
                <a:srgbClr val="161616"/>
              </a:solidFill>
              <a:effectLst/>
              <a:latin typeface="Times New Roman" panose="02020603050405020304" pitchFamily="18" charset="0"/>
              <a:cs typeface="Times New Roman" panose="02020603050405020304" pitchFamily="18" charset="0"/>
            </a:endParaRPr>
          </a:p>
          <a:p>
            <a:pPr>
              <a:lnSpc>
                <a:spcPct val="150000"/>
              </a:lnSpc>
            </a:pPr>
            <a:endParaRPr lang="en-US" sz="2000">
              <a:solidFill>
                <a:srgbClr val="161616"/>
              </a:solidFill>
              <a:latin typeface="Times New Roman" panose="02020603050405020304" pitchFamily="18" charset="0"/>
              <a:cs typeface="Times New Roman" panose="02020603050405020304" pitchFamily="18" charset="0"/>
            </a:endParaRPr>
          </a:p>
          <a:p>
            <a:pPr>
              <a:lnSpc>
                <a:spcPct val="150000"/>
              </a:lnSpc>
            </a:pPr>
            <a:r>
              <a:rPr lang="en-US" sz="2000" i="0">
                <a:solidFill>
                  <a:srgbClr val="FFFF00"/>
                </a:solidFill>
                <a:effectLst/>
                <a:latin typeface="Times New Roman" panose="02020603050405020304" pitchFamily="18" charset="0"/>
                <a:cs typeface="Times New Roman" panose="02020603050405020304" pitchFamily="18" charset="0"/>
              </a:rPr>
              <a:t>-Tên công trình :Farming Kingder Garten</a:t>
            </a:r>
          </a:p>
          <a:p>
            <a:pPr>
              <a:lnSpc>
                <a:spcPct val="150000"/>
              </a:lnSpc>
            </a:pPr>
            <a:r>
              <a:rPr lang="en-US" sz="2000" i="0">
                <a:solidFill>
                  <a:srgbClr val="FFFF00"/>
                </a:solidFill>
                <a:effectLst/>
                <a:latin typeface="Times New Roman" panose="02020603050405020304" pitchFamily="18" charset="0"/>
                <a:cs typeface="Times New Roman" panose="02020603050405020304" pitchFamily="18" charset="0"/>
              </a:rPr>
              <a:t>Giải thưởng: </a:t>
            </a:r>
            <a:r>
              <a:rPr lang="en-US" sz="2000">
                <a:solidFill>
                  <a:srgbClr val="FFFF00"/>
                </a:solidFill>
                <a:latin typeface="Times New Roman" panose="02020603050405020304" pitchFamily="18" charset="0"/>
                <a:cs typeface="Times New Roman" panose="02020603050405020304" pitchFamily="18" charset="0"/>
              </a:rPr>
              <a:t>h</a:t>
            </a:r>
            <a:r>
              <a:rPr lang="vi-VN" sz="2000" i="0">
                <a:solidFill>
                  <a:srgbClr val="FFFF00"/>
                </a:solidFill>
                <a:effectLst/>
                <a:latin typeface="Times New Roman" panose="02020603050405020304" pitchFamily="18" charset="0"/>
                <a:cs typeface="Times New Roman" panose="02020603050405020304" pitchFamily="18" charset="0"/>
              </a:rPr>
              <a:t>uy chương Vàng Arcasia 2016 tại Hồng Kông</a:t>
            </a:r>
          </a:p>
          <a:p>
            <a:pPr>
              <a:lnSpc>
                <a:spcPct val="150000"/>
              </a:lnSpc>
            </a:pPr>
            <a:r>
              <a:rPr lang="vi-VN" sz="2000">
                <a:latin typeface="Times New Roman" panose="02020603050405020304" pitchFamily="18" charset="0"/>
                <a:cs typeface="Times New Roman" panose="02020603050405020304" pitchFamily="18" charset="0"/>
              </a:rPr>
              <a:t/>
            </a:r>
            <a:br>
              <a:rPr lang="vi-VN" sz="2000">
                <a:latin typeface="Times New Roman" panose="02020603050405020304" pitchFamily="18" charset="0"/>
                <a:cs typeface="Times New Roman" panose="02020603050405020304" pitchFamily="18" charset="0"/>
              </a:rPr>
            </a:br>
            <a:endParaRPr lang="en-US" sz="2000">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6E22E7AA-9C47-4107-8E66-E612FFB546E9}"/>
              </a:ext>
            </a:extLst>
          </p:cNvPr>
          <p:cNvCxnSpPr>
            <a:cxnSpLocks/>
            <a:stCxn id="16" idx="3"/>
          </p:cNvCxnSpPr>
          <p:nvPr/>
        </p:nvCxnSpPr>
        <p:spPr>
          <a:xfrm>
            <a:off x="7714695" y="2067759"/>
            <a:ext cx="382314" cy="224242"/>
          </a:xfrm>
          <a:prstGeom prst="line">
            <a:avLst/>
          </a:prstGeom>
        </p:spPr>
        <p:style>
          <a:lnRef idx="3">
            <a:schemeClr val="dk1"/>
          </a:lnRef>
          <a:fillRef idx="0">
            <a:schemeClr val="dk1"/>
          </a:fillRef>
          <a:effectRef idx="2">
            <a:schemeClr val="dk1"/>
          </a:effectRef>
          <a:fontRef idx="minor">
            <a:schemeClr val="tx1"/>
          </a:fontRef>
        </p:style>
      </p:cxnSp>
      <p:pic>
        <p:nvPicPr>
          <p:cNvPr id="1028" name="Picture 4" descr="Công trình “Farming Kingder Garten” nhìn từ trên cao.">
            <a:extLst>
              <a:ext uri="{FF2B5EF4-FFF2-40B4-BE49-F238E27FC236}">
                <a16:creationId xmlns:a16="http://schemas.microsoft.com/office/drawing/2014/main" id="{EDEE0684-D7C2-46CA-AA7B-093C2C7513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9079" y="612605"/>
            <a:ext cx="4005887" cy="291059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987637A8-6981-4BE3-BB5D-AD9DB4756A5B}"/>
              </a:ext>
            </a:extLst>
          </p:cNvPr>
          <p:cNvCxnSpPr>
            <a:cxnSpLocks/>
          </p:cNvCxnSpPr>
          <p:nvPr/>
        </p:nvCxnSpPr>
        <p:spPr>
          <a:xfrm flipV="1">
            <a:off x="4330620" y="2067900"/>
            <a:ext cx="406864" cy="283414"/>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2B750C2A-F719-4B55-9D2C-B596FC7510C0}"/>
              </a:ext>
            </a:extLst>
          </p:cNvPr>
          <p:cNvCxnSpPr>
            <a:cxnSpLocks/>
            <a:endCxn id="13" idx="1"/>
          </p:cNvCxnSpPr>
          <p:nvPr/>
        </p:nvCxnSpPr>
        <p:spPr>
          <a:xfrm flipV="1">
            <a:off x="4330620" y="5290196"/>
            <a:ext cx="264500" cy="18531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42E4CC6A-521B-463F-B3FA-46BEBF091934}"/>
              </a:ext>
            </a:extLst>
          </p:cNvPr>
          <p:cNvSpPr/>
          <p:nvPr/>
        </p:nvSpPr>
        <p:spPr>
          <a:xfrm>
            <a:off x="4534052" y="4118818"/>
            <a:ext cx="3330651" cy="24675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000000"/>
                </a:solidFill>
                <a:latin typeface="Times New Roman" panose="02020603050405020304" pitchFamily="18" charset="0"/>
                <a:cs typeface="Times New Roman" panose="02020603050405020304" pitchFamily="18" charset="0"/>
              </a:rPr>
              <a:t>-Tên công trình: q</a:t>
            </a:r>
            <a:r>
              <a:rPr lang="vi-VN" b="1" i="0">
                <a:solidFill>
                  <a:srgbClr val="000000"/>
                </a:solidFill>
                <a:effectLst/>
                <a:latin typeface="Times New Roman" panose="02020603050405020304" pitchFamily="18" charset="0"/>
                <a:cs typeface="Times New Roman" panose="02020603050405020304" pitchFamily="18" charset="0"/>
              </a:rPr>
              <a:t>uán cà phê Gió và Nước </a:t>
            </a:r>
            <a:endParaRPr lang="en-US" b="1" i="0">
              <a:solidFill>
                <a:srgbClr val="000000"/>
              </a:solidFill>
              <a:effectLst/>
              <a:latin typeface="Times New Roman" panose="02020603050405020304" pitchFamily="18" charset="0"/>
              <a:cs typeface="Times New Roman" panose="02020603050405020304" pitchFamily="18" charset="0"/>
            </a:endParaRPr>
          </a:p>
          <a:p>
            <a:r>
              <a:rPr lang="vi-VN" b="1" i="0">
                <a:solidFill>
                  <a:srgbClr val="000000"/>
                </a:solidFill>
                <a:effectLst/>
                <a:latin typeface="Times New Roman" panose="02020603050405020304" pitchFamily="18" charset="0"/>
                <a:cs typeface="Times New Roman" panose="02020603050405020304" pitchFamily="18" charset="0"/>
              </a:rPr>
              <a:t>Công trình đã đoạt giải thưởng kiến trúc quốc tế </a:t>
            </a:r>
            <a:r>
              <a:rPr lang="en-US" b="1" i="0">
                <a:solidFill>
                  <a:srgbClr val="000000"/>
                </a:solidFill>
                <a:effectLst/>
                <a:latin typeface="Times New Roman" panose="02020603050405020304" pitchFamily="18" charset="0"/>
                <a:cs typeface="Times New Roman" panose="02020603050405020304" pitchFamily="18" charset="0"/>
              </a:rPr>
              <a:t>,</a:t>
            </a:r>
            <a:r>
              <a:rPr lang="vi-VN" b="1" i="0">
                <a:solidFill>
                  <a:srgbClr val="000000"/>
                </a:solidFill>
                <a:effectLst/>
                <a:latin typeface="Times New Roman" panose="02020603050405020304" pitchFamily="18" charset="0"/>
                <a:cs typeface="Times New Roman" panose="02020603050405020304" pitchFamily="18" charset="0"/>
              </a:rPr>
              <a:t>huy chương vàng Giải thưởng ARCASIA và giải nhất Kiến trúc xanh tương lai.</a:t>
            </a:r>
            <a:endParaRPr lang="en-US" b="1">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7840DBF9-3211-4F88-A9C8-3DF3B2EAE5E1}"/>
              </a:ext>
            </a:extLst>
          </p:cNvPr>
          <p:cNvCxnSpPr>
            <a:cxnSpLocks/>
            <a:endCxn id="8" idx="1"/>
          </p:cNvCxnSpPr>
          <p:nvPr/>
        </p:nvCxnSpPr>
        <p:spPr>
          <a:xfrm>
            <a:off x="7861382" y="5290196"/>
            <a:ext cx="235627" cy="7445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1" name="Graphic 40" descr="Classroom">
            <a:extLst>
              <a:ext uri="{FF2B5EF4-FFF2-40B4-BE49-F238E27FC236}">
                <a16:creationId xmlns:a16="http://schemas.microsoft.com/office/drawing/2014/main" id="{045D117F-8638-4CF6-B4CF-9DD685BCE35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484429" y="-45014"/>
            <a:ext cx="707571" cy="707571"/>
          </a:xfrm>
          <a:prstGeom prst="rect">
            <a:avLst/>
          </a:prstGeom>
        </p:spPr>
      </p:pic>
    </p:spTree>
    <p:extLst>
      <p:ext uri="{BB962C8B-B14F-4D97-AF65-F5344CB8AC3E}">
        <p14:creationId xmlns:p14="http://schemas.microsoft.com/office/powerpoint/2010/main" val="32469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randombar(horizontal)">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1" presetClass="exit" presetSubtype="0" fill="hold" nodeType="clickEffect">
                                  <p:stCondLst>
                                    <p:cond delay="0"/>
                                  </p:stCondLst>
                                  <p:childTnLst>
                                    <p:anim calcmode="lin" valueType="num">
                                      <p:cBhvr>
                                        <p:cTn id="34" dur="1000"/>
                                        <p:tgtEl>
                                          <p:spTgt spid="1028"/>
                                        </p:tgtEl>
                                        <p:attrNameLst>
                                          <p:attrName>ppt_w</p:attrName>
                                        </p:attrNameLst>
                                      </p:cBhvr>
                                      <p:tavLst>
                                        <p:tav tm="0">
                                          <p:val>
                                            <p:strVal val="ppt_w"/>
                                          </p:val>
                                        </p:tav>
                                        <p:tav tm="100000">
                                          <p:val>
                                            <p:fltVal val="0"/>
                                          </p:val>
                                        </p:tav>
                                      </p:tavLst>
                                    </p:anim>
                                    <p:anim calcmode="lin" valueType="num">
                                      <p:cBhvr>
                                        <p:cTn id="35" dur="1000"/>
                                        <p:tgtEl>
                                          <p:spTgt spid="1028"/>
                                        </p:tgtEl>
                                        <p:attrNameLst>
                                          <p:attrName>ppt_h</p:attrName>
                                        </p:attrNameLst>
                                      </p:cBhvr>
                                      <p:tavLst>
                                        <p:tav tm="0">
                                          <p:val>
                                            <p:strVal val="ppt_h"/>
                                          </p:val>
                                        </p:tav>
                                        <p:tav tm="100000">
                                          <p:val>
                                            <p:fltVal val="0"/>
                                          </p:val>
                                        </p:tav>
                                      </p:tavLst>
                                    </p:anim>
                                    <p:anim calcmode="lin" valueType="num">
                                      <p:cBhvr>
                                        <p:cTn id="36" dur="1000"/>
                                        <p:tgtEl>
                                          <p:spTgt spid="1028"/>
                                        </p:tgtEl>
                                        <p:attrNameLst>
                                          <p:attrName>style.rotation</p:attrName>
                                        </p:attrNameLst>
                                      </p:cBhvr>
                                      <p:tavLst>
                                        <p:tav tm="0">
                                          <p:val>
                                            <p:fltVal val="0"/>
                                          </p:val>
                                        </p:tav>
                                        <p:tav tm="100000">
                                          <p:val>
                                            <p:fltVal val="90"/>
                                          </p:val>
                                        </p:tav>
                                      </p:tavLst>
                                    </p:anim>
                                    <p:animEffect transition="out" filter="fade">
                                      <p:cBhvr>
                                        <p:cTn id="37" dur="1000"/>
                                        <p:tgtEl>
                                          <p:spTgt spid="1028"/>
                                        </p:tgtEl>
                                      </p:cBhvr>
                                    </p:animEffect>
                                    <p:set>
                                      <p:cBhvr>
                                        <p:cTn id="38" dur="1" fill="hold">
                                          <p:stCondLst>
                                            <p:cond delay="999"/>
                                          </p:stCondLst>
                                        </p:cTn>
                                        <p:tgtEl>
                                          <p:spTgt spid="1028"/>
                                        </p:tgtEl>
                                        <p:attrNameLst>
                                          <p:attrName>style.visibility</p:attrName>
                                        </p:attrNameLst>
                                      </p:cBhvr>
                                      <p:to>
                                        <p:strVal val="hidden"/>
                                      </p:to>
                                    </p:set>
                                  </p:childTnLst>
                                </p:cTn>
                              </p:par>
                              <p:par>
                                <p:cTn id="39" presetID="31" presetClass="exit" presetSubtype="0" fill="hold" nodeType="withEffect">
                                  <p:stCondLst>
                                    <p:cond delay="0"/>
                                  </p:stCondLst>
                                  <p:childTnLst>
                                    <p:anim calcmode="lin" valueType="num">
                                      <p:cBhvr>
                                        <p:cTn id="40" dur="1000"/>
                                        <p:tgtEl>
                                          <p:spTgt spid="1026"/>
                                        </p:tgtEl>
                                        <p:attrNameLst>
                                          <p:attrName>ppt_w</p:attrName>
                                        </p:attrNameLst>
                                      </p:cBhvr>
                                      <p:tavLst>
                                        <p:tav tm="0">
                                          <p:val>
                                            <p:strVal val="ppt_w"/>
                                          </p:val>
                                        </p:tav>
                                        <p:tav tm="100000">
                                          <p:val>
                                            <p:fltVal val="0"/>
                                          </p:val>
                                        </p:tav>
                                      </p:tavLst>
                                    </p:anim>
                                    <p:anim calcmode="lin" valueType="num">
                                      <p:cBhvr>
                                        <p:cTn id="41" dur="1000"/>
                                        <p:tgtEl>
                                          <p:spTgt spid="1026"/>
                                        </p:tgtEl>
                                        <p:attrNameLst>
                                          <p:attrName>ppt_h</p:attrName>
                                        </p:attrNameLst>
                                      </p:cBhvr>
                                      <p:tavLst>
                                        <p:tav tm="0">
                                          <p:val>
                                            <p:strVal val="ppt_h"/>
                                          </p:val>
                                        </p:tav>
                                        <p:tav tm="100000">
                                          <p:val>
                                            <p:fltVal val="0"/>
                                          </p:val>
                                        </p:tav>
                                      </p:tavLst>
                                    </p:anim>
                                    <p:anim calcmode="lin" valueType="num">
                                      <p:cBhvr>
                                        <p:cTn id="42" dur="1000"/>
                                        <p:tgtEl>
                                          <p:spTgt spid="1026"/>
                                        </p:tgtEl>
                                        <p:attrNameLst>
                                          <p:attrName>style.rotation</p:attrName>
                                        </p:attrNameLst>
                                      </p:cBhvr>
                                      <p:tavLst>
                                        <p:tav tm="0">
                                          <p:val>
                                            <p:fltVal val="0"/>
                                          </p:val>
                                        </p:tav>
                                        <p:tav tm="100000">
                                          <p:val>
                                            <p:fltVal val="90"/>
                                          </p:val>
                                        </p:tav>
                                      </p:tavLst>
                                    </p:anim>
                                    <p:animEffect transition="out" filter="fade">
                                      <p:cBhvr>
                                        <p:cTn id="43" dur="1000"/>
                                        <p:tgtEl>
                                          <p:spTgt spid="1026"/>
                                        </p:tgtEl>
                                      </p:cBhvr>
                                    </p:animEffect>
                                    <p:set>
                                      <p:cBhvr>
                                        <p:cTn id="44" dur="1" fill="hold">
                                          <p:stCondLst>
                                            <p:cond delay="999"/>
                                          </p:stCondLst>
                                        </p:cTn>
                                        <p:tgtEl>
                                          <p:spTgt spid="1026"/>
                                        </p:tgtEl>
                                        <p:attrNameLst>
                                          <p:attrName>style.visibility</p:attrName>
                                        </p:attrNameLst>
                                      </p:cBhvr>
                                      <p:to>
                                        <p:strVal val="hidden"/>
                                      </p:to>
                                    </p:set>
                                  </p:childTnLst>
                                </p:cTn>
                              </p:par>
                              <p:par>
                                <p:cTn id="45" presetID="31" presetClass="exit" presetSubtype="0" fill="hold" nodeType="withEffect">
                                  <p:stCondLst>
                                    <p:cond delay="0"/>
                                  </p:stCondLst>
                                  <p:childTnLst>
                                    <p:anim calcmode="lin" valueType="num">
                                      <p:cBhvr>
                                        <p:cTn id="46" dur="1000"/>
                                        <p:tgtEl>
                                          <p:spTgt spid="8"/>
                                        </p:tgtEl>
                                        <p:attrNameLst>
                                          <p:attrName>ppt_w</p:attrName>
                                        </p:attrNameLst>
                                      </p:cBhvr>
                                      <p:tavLst>
                                        <p:tav tm="0">
                                          <p:val>
                                            <p:strVal val="ppt_w"/>
                                          </p:val>
                                        </p:tav>
                                        <p:tav tm="100000">
                                          <p:val>
                                            <p:fltVal val="0"/>
                                          </p:val>
                                        </p:tav>
                                      </p:tavLst>
                                    </p:anim>
                                    <p:anim calcmode="lin" valueType="num">
                                      <p:cBhvr>
                                        <p:cTn id="47" dur="1000"/>
                                        <p:tgtEl>
                                          <p:spTgt spid="8"/>
                                        </p:tgtEl>
                                        <p:attrNameLst>
                                          <p:attrName>ppt_h</p:attrName>
                                        </p:attrNameLst>
                                      </p:cBhvr>
                                      <p:tavLst>
                                        <p:tav tm="0">
                                          <p:val>
                                            <p:strVal val="ppt_h"/>
                                          </p:val>
                                        </p:tav>
                                        <p:tav tm="100000">
                                          <p:val>
                                            <p:fltVal val="0"/>
                                          </p:val>
                                        </p:tav>
                                      </p:tavLst>
                                    </p:anim>
                                    <p:anim calcmode="lin" valueType="num">
                                      <p:cBhvr>
                                        <p:cTn id="48" dur="1000"/>
                                        <p:tgtEl>
                                          <p:spTgt spid="8"/>
                                        </p:tgtEl>
                                        <p:attrNameLst>
                                          <p:attrName>style.rotation</p:attrName>
                                        </p:attrNameLst>
                                      </p:cBhvr>
                                      <p:tavLst>
                                        <p:tav tm="0">
                                          <p:val>
                                            <p:fltVal val="0"/>
                                          </p:val>
                                        </p:tav>
                                        <p:tav tm="100000">
                                          <p:val>
                                            <p:fltVal val="90"/>
                                          </p:val>
                                        </p:tav>
                                      </p:tavLst>
                                    </p:anim>
                                    <p:animEffect transition="out" filter="fade">
                                      <p:cBhvr>
                                        <p:cTn id="49" dur="1000"/>
                                        <p:tgtEl>
                                          <p:spTgt spid="8"/>
                                        </p:tgtEl>
                                      </p:cBhvr>
                                    </p:animEffect>
                                    <p:set>
                                      <p:cBhvr>
                                        <p:cTn id="50" dur="1" fill="hold">
                                          <p:stCondLst>
                                            <p:cond delay="9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randombar(horizontal)">
                                      <p:cBhvr>
                                        <p:cTn id="55" dur="500"/>
                                        <p:tgtEl>
                                          <p:spTgt spid="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randombar(horizontal)">
                                      <p:cBhvr>
                                        <p:cTn id="58" dur="500"/>
                                        <p:tgtEl>
                                          <p:spTgt spid="23"/>
                                        </p:tgtEl>
                                      </p:cBhvr>
                                    </p:animEffect>
                                  </p:childTnLst>
                                </p:cTn>
                              </p:par>
                              <p:par>
                                <p:cTn id="59" presetID="14" presetClass="entr" presetSubtype="1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randombar(horizontal)">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xit" presetSubtype="0" fill="hold" grpId="1" nodeType="clickEffect">
                                  <p:stCondLst>
                                    <p:cond delay="0"/>
                                  </p:stCondLst>
                                  <p:childTnLst>
                                    <p:anim calcmode="lin" valueType="num">
                                      <p:cBhvr>
                                        <p:cTn id="65" dur="1000"/>
                                        <p:tgtEl>
                                          <p:spTgt spid="3"/>
                                        </p:tgtEl>
                                        <p:attrNameLst>
                                          <p:attrName>ppt_w</p:attrName>
                                        </p:attrNameLst>
                                      </p:cBhvr>
                                      <p:tavLst>
                                        <p:tav tm="0">
                                          <p:val>
                                            <p:strVal val="ppt_w"/>
                                          </p:val>
                                        </p:tav>
                                        <p:tav tm="100000">
                                          <p:val>
                                            <p:fltVal val="0"/>
                                          </p:val>
                                        </p:tav>
                                      </p:tavLst>
                                    </p:anim>
                                    <p:anim calcmode="lin" valueType="num">
                                      <p:cBhvr>
                                        <p:cTn id="66" dur="1000"/>
                                        <p:tgtEl>
                                          <p:spTgt spid="3"/>
                                        </p:tgtEl>
                                        <p:attrNameLst>
                                          <p:attrName>ppt_h</p:attrName>
                                        </p:attrNameLst>
                                      </p:cBhvr>
                                      <p:tavLst>
                                        <p:tav tm="0">
                                          <p:val>
                                            <p:strVal val="ppt_h"/>
                                          </p:val>
                                        </p:tav>
                                        <p:tav tm="100000">
                                          <p:val>
                                            <p:fltVal val="0"/>
                                          </p:val>
                                        </p:tav>
                                      </p:tavLst>
                                    </p:anim>
                                    <p:anim calcmode="lin" valueType="num">
                                      <p:cBhvr>
                                        <p:cTn id="67" dur="1000"/>
                                        <p:tgtEl>
                                          <p:spTgt spid="3"/>
                                        </p:tgtEl>
                                        <p:attrNameLst>
                                          <p:attrName>style.rotation</p:attrName>
                                        </p:attrNameLst>
                                      </p:cBhvr>
                                      <p:tavLst>
                                        <p:tav tm="0">
                                          <p:val>
                                            <p:fltVal val="0"/>
                                          </p:val>
                                        </p:tav>
                                        <p:tav tm="100000">
                                          <p:val>
                                            <p:fltVal val="90"/>
                                          </p:val>
                                        </p:tav>
                                      </p:tavLst>
                                    </p:anim>
                                    <p:animEffect transition="out" filter="fade">
                                      <p:cBhvr>
                                        <p:cTn id="68" dur="1000"/>
                                        <p:tgtEl>
                                          <p:spTgt spid="3"/>
                                        </p:tgtEl>
                                      </p:cBhvr>
                                    </p:animEffect>
                                    <p:set>
                                      <p:cBhvr>
                                        <p:cTn id="69" dur="1" fill="hold">
                                          <p:stCondLst>
                                            <p:cond delay="999"/>
                                          </p:stCondLst>
                                        </p:cTn>
                                        <p:tgtEl>
                                          <p:spTgt spid="3"/>
                                        </p:tgtEl>
                                        <p:attrNameLst>
                                          <p:attrName>style.visibility</p:attrName>
                                        </p:attrNameLst>
                                      </p:cBhvr>
                                      <p:to>
                                        <p:strVal val="hidden"/>
                                      </p:to>
                                    </p:set>
                                  </p:childTnLst>
                                </p:cTn>
                              </p:par>
                              <p:par>
                                <p:cTn id="70" presetID="31" presetClass="exit" presetSubtype="0" fill="hold" grpId="1" nodeType="withEffect">
                                  <p:stCondLst>
                                    <p:cond delay="0"/>
                                  </p:stCondLst>
                                  <p:childTnLst>
                                    <p:anim calcmode="lin" valueType="num">
                                      <p:cBhvr>
                                        <p:cTn id="71" dur="1000"/>
                                        <p:tgtEl>
                                          <p:spTgt spid="23"/>
                                        </p:tgtEl>
                                        <p:attrNameLst>
                                          <p:attrName>ppt_w</p:attrName>
                                        </p:attrNameLst>
                                      </p:cBhvr>
                                      <p:tavLst>
                                        <p:tav tm="0">
                                          <p:val>
                                            <p:strVal val="ppt_w"/>
                                          </p:val>
                                        </p:tav>
                                        <p:tav tm="100000">
                                          <p:val>
                                            <p:fltVal val="0"/>
                                          </p:val>
                                        </p:tav>
                                      </p:tavLst>
                                    </p:anim>
                                    <p:anim calcmode="lin" valueType="num">
                                      <p:cBhvr>
                                        <p:cTn id="72" dur="1000"/>
                                        <p:tgtEl>
                                          <p:spTgt spid="23"/>
                                        </p:tgtEl>
                                        <p:attrNameLst>
                                          <p:attrName>ppt_h</p:attrName>
                                        </p:attrNameLst>
                                      </p:cBhvr>
                                      <p:tavLst>
                                        <p:tav tm="0">
                                          <p:val>
                                            <p:strVal val="ppt_h"/>
                                          </p:val>
                                        </p:tav>
                                        <p:tav tm="100000">
                                          <p:val>
                                            <p:fltVal val="0"/>
                                          </p:val>
                                        </p:tav>
                                      </p:tavLst>
                                    </p:anim>
                                    <p:anim calcmode="lin" valueType="num">
                                      <p:cBhvr>
                                        <p:cTn id="73" dur="1000"/>
                                        <p:tgtEl>
                                          <p:spTgt spid="23"/>
                                        </p:tgtEl>
                                        <p:attrNameLst>
                                          <p:attrName>style.rotation</p:attrName>
                                        </p:attrNameLst>
                                      </p:cBhvr>
                                      <p:tavLst>
                                        <p:tav tm="0">
                                          <p:val>
                                            <p:fltVal val="0"/>
                                          </p:val>
                                        </p:tav>
                                        <p:tav tm="100000">
                                          <p:val>
                                            <p:fltVal val="90"/>
                                          </p:val>
                                        </p:tav>
                                      </p:tavLst>
                                    </p:anim>
                                    <p:animEffect transition="out" filter="fade">
                                      <p:cBhvr>
                                        <p:cTn id="74" dur="1000"/>
                                        <p:tgtEl>
                                          <p:spTgt spid="23"/>
                                        </p:tgtEl>
                                      </p:cBhvr>
                                    </p:animEffect>
                                    <p:set>
                                      <p:cBhvr>
                                        <p:cTn id="75" dur="1" fill="hold">
                                          <p:stCondLst>
                                            <p:cond delay="999"/>
                                          </p:stCondLst>
                                        </p:cTn>
                                        <p:tgtEl>
                                          <p:spTgt spid="23"/>
                                        </p:tgtEl>
                                        <p:attrNameLst>
                                          <p:attrName>style.visibility</p:attrName>
                                        </p:attrNameLst>
                                      </p:cBhvr>
                                      <p:to>
                                        <p:strVal val="hidden"/>
                                      </p:to>
                                    </p:set>
                                  </p:childTnLst>
                                </p:cTn>
                              </p:par>
                              <p:par>
                                <p:cTn id="76" presetID="31" presetClass="exit" presetSubtype="0" fill="hold" nodeType="withEffect">
                                  <p:stCondLst>
                                    <p:cond delay="0"/>
                                  </p:stCondLst>
                                  <p:childTnLst>
                                    <p:anim calcmode="lin" valueType="num">
                                      <p:cBhvr>
                                        <p:cTn id="77" dur="1000"/>
                                        <p:tgtEl>
                                          <p:spTgt spid="25"/>
                                        </p:tgtEl>
                                        <p:attrNameLst>
                                          <p:attrName>ppt_w</p:attrName>
                                        </p:attrNameLst>
                                      </p:cBhvr>
                                      <p:tavLst>
                                        <p:tav tm="0">
                                          <p:val>
                                            <p:strVal val="ppt_w"/>
                                          </p:val>
                                        </p:tav>
                                        <p:tav tm="100000">
                                          <p:val>
                                            <p:fltVal val="0"/>
                                          </p:val>
                                        </p:tav>
                                      </p:tavLst>
                                    </p:anim>
                                    <p:anim calcmode="lin" valueType="num">
                                      <p:cBhvr>
                                        <p:cTn id="78" dur="1000"/>
                                        <p:tgtEl>
                                          <p:spTgt spid="25"/>
                                        </p:tgtEl>
                                        <p:attrNameLst>
                                          <p:attrName>ppt_h</p:attrName>
                                        </p:attrNameLst>
                                      </p:cBhvr>
                                      <p:tavLst>
                                        <p:tav tm="0">
                                          <p:val>
                                            <p:strVal val="ppt_h"/>
                                          </p:val>
                                        </p:tav>
                                        <p:tav tm="100000">
                                          <p:val>
                                            <p:fltVal val="0"/>
                                          </p:val>
                                        </p:tav>
                                      </p:tavLst>
                                    </p:anim>
                                    <p:anim calcmode="lin" valueType="num">
                                      <p:cBhvr>
                                        <p:cTn id="79" dur="1000"/>
                                        <p:tgtEl>
                                          <p:spTgt spid="25"/>
                                        </p:tgtEl>
                                        <p:attrNameLst>
                                          <p:attrName>style.rotation</p:attrName>
                                        </p:attrNameLst>
                                      </p:cBhvr>
                                      <p:tavLst>
                                        <p:tav tm="0">
                                          <p:val>
                                            <p:fltVal val="0"/>
                                          </p:val>
                                        </p:tav>
                                        <p:tav tm="100000">
                                          <p:val>
                                            <p:fltVal val="90"/>
                                          </p:val>
                                        </p:tav>
                                      </p:tavLst>
                                    </p:anim>
                                    <p:animEffect transition="out" filter="fade">
                                      <p:cBhvr>
                                        <p:cTn id="80" dur="1000"/>
                                        <p:tgtEl>
                                          <p:spTgt spid="25"/>
                                        </p:tgtEl>
                                      </p:cBhvr>
                                    </p:animEffect>
                                    <p:set>
                                      <p:cBhvr>
                                        <p:cTn id="81" dur="1" fill="hold">
                                          <p:stCondLst>
                                            <p:cond delay="999"/>
                                          </p:stCondLst>
                                        </p:cTn>
                                        <p:tgtEl>
                                          <p:spTgt spid="2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028"/>
                                        </p:tgtEl>
                                        <p:attrNameLst>
                                          <p:attrName>style.visibility</p:attrName>
                                        </p:attrNameLst>
                                      </p:cBhvr>
                                      <p:to>
                                        <p:strVal val="visible"/>
                                      </p:to>
                                    </p:set>
                                    <p:anim calcmode="lin" valueType="num">
                                      <p:cBhvr additive="base">
                                        <p:cTn id="86" dur="500" fill="hold"/>
                                        <p:tgtEl>
                                          <p:spTgt spid="1028"/>
                                        </p:tgtEl>
                                        <p:attrNameLst>
                                          <p:attrName>ppt_x</p:attrName>
                                        </p:attrNameLst>
                                      </p:cBhvr>
                                      <p:tavLst>
                                        <p:tav tm="0">
                                          <p:val>
                                            <p:strVal val="#ppt_x"/>
                                          </p:val>
                                        </p:tav>
                                        <p:tav tm="100000">
                                          <p:val>
                                            <p:strVal val="#ppt_x"/>
                                          </p:val>
                                        </p:tav>
                                      </p:tavLst>
                                    </p:anim>
                                    <p:anim calcmode="lin" valueType="num">
                                      <p:cBhvr additive="base">
                                        <p:cTn id="87"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circle(in)">
                                      <p:cBhvr>
                                        <p:cTn id="92" dur="800"/>
                                        <p:tgtEl>
                                          <p:spTgt spid="16"/>
                                        </p:tgtEl>
                                      </p:cBhvr>
                                    </p:animEffect>
                                  </p:childTnLst>
                                </p:cTn>
                              </p:par>
                              <p:par>
                                <p:cTn id="93" presetID="6" presetClass="entr" presetSubtype="16" fill="hold"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circle(in)">
                                      <p:cBhvr>
                                        <p:cTn id="95" dur="10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xit" presetSubtype="0" fill="hold" grpId="1" nodeType="clickEffect">
                                  <p:stCondLst>
                                    <p:cond delay="0"/>
                                  </p:stCondLst>
                                  <p:childTnLst>
                                    <p:anim calcmode="lin" valueType="num">
                                      <p:cBhvr>
                                        <p:cTn id="99" dur="1000"/>
                                        <p:tgtEl>
                                          <p:spTgt spid="16"/>
                                        </p:tgtEl>
                                        <p:attrNameLst>
                                          <p:attrName>ppt_w</p:attrName>
                                        </p:attrNameLst>
                                      </p:cBhvr>
                                      <p:tavLst>
                                        <p:tav tm="0">
                                          <p:val>
                                            <p:strVal val="ppt_w"/>
                                          </p:val>
                                        </p:tav>
                                        <p:tav tm="100000">
                                          <p:val>
                                            <p:fltVal val="0"/>
                                          </p:val>
                                        </p:tav>
                                      </p:tavLst>
                                    </p:anim>
                                    <p:anim calcmode="lin" valueType="num">
                                      <p:cBhvr>
                                        <p:cTn id="100" dur="1000"/>
                                        <p:tgtEl>
                                          <p:spTgt spid="16"/>
                                        </p:tgtEl>
                                        <p:attrNameLst>
                                          <p:attrName>ppt_h</p:attrName>
                                        </p:attrNameLst>
                                      </p:cBhvr>
                                      <p:tavLst>
                                        <p:tav tm="0">
                                          <p:val>
                                            <p:strVal val="ppt_h"/>
                                          </p:val>
                                        </p:tav>
                                        <p:tav tm="100000">
                                          <p:val>
                                            <p:fltVal val="0"/>
                                          </p:val>
                                        </p:tav>
                                      </p:tavLst>
                                    </p:anim>
                                    <p:anim calcmode="lin" valueType="num">
                                      <p:cBhvr>
                                        <p:cTn id="101" dur="1000"/>
                                        <p:tgtEl>
                                          <p:spTgt spid="16"/>
                                        </p:tgtEl>
                                        <p:attrNameLst>
                                          <p:attrName>style.rotation</p:attrName>
                                        </p:attrNameLst>
                                      </p:cBhvr>
                                      <p:tavLst>
                                        <p:tav tm="0">
                                          <p:val>
                                            <p:fltVal val="0"/>
                                          </p:val>
                                        </p:tav>
                                        <p:tav tm="100000">
                                          <p:val>
                                            <p:fltVal val="90"/>
                                          </p:val>
                                        </p:tav>
                                      </p:tavLst>
                                    </p:anim>
                                    <p:animEffect transition="out" filter="fade">
                                      <p:cBhvr>
                                        <p:cTn id="102" dur="1000"/>
                                        <p:tgtEl>
                                          <p:spTgt spid="16"/>
                                        </p:tgtEl>
                                      </p:cBhvr>
                                    </p:animEffect>
                                    <p:set>
                                      <p:cBhvr>
                                        <p:cTn id="103" dur="1" fill="hold">
                                          <p:stCondLst>
                                            <p:cond delay="999"/>
                                          </p:stCondLst>
                                        </p:cTn>
                                        <p:tgtEl>
                                          <p:spTgt spid="16"/>
                                        </p:tgtEl>
                                        <p:attrNameLst>
                                          <p:attrName>style.visibility</p:attrName>
                                        </p:attrNameLst>
                                      </p:cBhvr>
                                      <p:to>
                                        <p:strVal val="hidden"/>
                                      </p:to>
                                    </p:set>
                                  </p:childTnLst>
                                </p:cTn>
                              </p:par>
                              <p:par>
                                <p:cTn id="104" presetID="31" presetClass="exit" presetSubtype="0" fill="hold" nodeType="withEffect">
                                  <p:stCondLst>
                                    <p:cond delay="0"/>
                                  </p:stCondLst>
                                  <p:childTnLst>
                                    <p:anim calcmode="lin" valueType="num">
                                      <p:cBhvr>
                                        <p:cTn id="105" dur="1000"/>
                                        <p:tgtEl>
                                          <p:spTgt spid="18"/>
                                        </p:tgtEl>
                                        <p:attrNameLst>
                                          <p:attrName>ppt_w</p:attrName>
                                        </p:attrNameLst>
                                      </p:cBhvr>
                                      <p:tavLst>
                                        <p:tav tm="0">
                                          <p:val>
                                            <p:strVal val="ppt_w"/>
                                          </p:val>
                                        </p:tav>
                                        <p:tav tm="100000">
                                          <p:val>
                                            <p:fltVal val="0"/>
                                          </p:val>
                                        </p:tav>
                                      </p:tavLst>
                                    </p:anim>
                                    <p:anim calcmode="lin" valueType="num">
                                      <p:cBhvr>
                                        <p:cTn id="106" dur="1000"/>
                                        <p:tgtEl>
                                          <p:spTgt spid="18"/>
                                        </p:tgtEl>
                                        <p:attrNameLst>
                                          <p:attrName>ppt_h</p:attrName>
                                        </p:attrNameLst>
                                      </p:cBhvr>
                                      <p:tavLst>
                                        <p:tav tm="0">
                                          <p:val>
                                            <p:strVal val="ppt_h"/>
                                          </p:val>
                                        </p:tav>
                                        <p:tav tm="100000">
                                          <p:val>
                                            <p:fltVal val="0"/>
                                          </p:val>
                                        </p:tav>
                                      </p:tavLst>
                                    </p:anim>
                                    <p:anim calcmode="lin" valueType="num">
                                      <p:cBhvr>
                                        <p:cTn id="107" dur="1000"/>
                                        <p:tgtEl>
                                          <p:spTgt spid="18"/>
                                        </p:tgtEl>
                                        <p:attrNameLst>
                                          <p:attrName>style.rotation</p:attrName>
                                        </p:attrNameLst>
                                      </p:cBhvr>
                                      <p:tavLst>
                                        <p:tav tm="0">
                                          <p:val>
                                            <p:fltVal val="0"/>
                                          </p:val>
                                        </p:tav>
                                        <p:tav tm="100000">
                                          <p:val>
                                            <p:fltVal val="90"/>
                                          </p:val>
                                        </p:tav>
                                      </p:tavLst>
                                    </p:anim>
                                    <p:animEffect transition="out" filter="fade">
                                      <p:cBhvr>
                                        <p:cTn id="108" dur="1000"/>
                                        <p:tgtEl>
                                          <p:spTgt spid="18"/>
                                        </p:tgtEl>
                                      </p:cBhvr>
                                    </p:animEffect>
                                    <p:set>
                                      <p:cBhvr>
                                        <p:cTn id="109" dur="1" fill="hold">
                                          <p:stCondLst>
                                            <p:cond delay="999"/>
                                          </p:stCondLst>
                                        </p:cTn>
                                        <p:tgtEl>
                                          <p:spTgt spid="18"/>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1026"/>
                                        </p:tgtEl>
                                        <p:attrNameLst>
                                          <p:attrName>style.visibility</p:attrName>
                                        </p:attrNameLst>
                                      </p:cBhvr>
                                      <p:to>
                                        <p:strVal val="visible"/>
                                      </p:to>
                                    </p:set>
                                    <p:anim calcmode="lin" valueType="num">
                                      <p:cBhvr additive="base">
                                        <p:cTn id="114" dur="500" fill="hold"/>
                                        <p:tgtEl>
                                          <p:spTgt spid="1026"/>
                                        </p:tgtEl>
                                        <p:attrNameLst>
                                          <p:attrName>ppt_x</p:attrName>
                                        </p:attrNameLst>
                                      </p:cBhvr>
                                      <p:tavLst>
                                        <p:tav tm="0">
                                          <p:val>
                                            <p:strVal val="#ppt_x"/>
                                          </p:val>
                                        </p:tav>
                                        <p:tav tm="100000">
                                          <p:val>
                                            <p:strVal val="#ppt_x"/>
                                          </p:val>
                                        </p:tav>
                                      </p:tavLst>
                                    </p:anim>
                                    <p:anim calcmode="lin" valueType="num">
                                      <p:cBhvr additive="base">
                                        <p:cTn id="1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4" presetClass="entr" presetSubtype="10" fill="hold" grpId="0" nodeType="click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randombar(horizontal)">
                                      <p:cBhvr>
                                        <p:cTn id="120" dur="500"/>
                                        <p:tgtEl>
                                          <p:spTgt spid="13"/>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randombar(horizontal)">
                                      <p:cBhvr>
                                        <p:cTn id="123" dur="500"/>
                                        <p:tgtEl>
                                          <p:spTgt spid="27"/>
                                        </p:tgtEl>
                                      </p:cBhvr>
                                    </p:animEffect>
                                  </p:childTnLst>
                                </p:cTn>
                              </p:par>
                              <p:par>
                                <p:cTn id="124" presetID="14" presetClass="entr" presetSubtype="10" fill="hold"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randombar(horizontal)">
                                      <p:cBhvr>
                                        <p:cTn id="126" dur="500"/>
                                        <p:tgtEl>
                                          <p:spTgt spid="29"/>
                                        </p:tgtEl>
                                      </p:cBhvr>
                                    </p:animEffect>
                                  </p:childTnLst>
                                </p:cTn>
                              </p:par>
                            </p:childTnLst>
                          </p:cTn>
                        </p:par>
                      </p:childTnLst>
                    </p:cTn>
                  </p:par>
                  <p:par>
                    <p:cTn id="127" fill="hold">
                      <p:stCondLst>
                        <p:cond delay="indefinite"/>
                      </p:stCondLst>
                      <p:childTnLst>
                        <p:par>
                          <p:cTn id="128" fill="hold">
                            <p:stCondLst>
                              <p:cond delay="0"/>
                            </p:stCondLst>
                            <p:childTnLst>
                              <p:par>
                                <p:cTn id="129" presetID="31" presetClass="exit" presetSubtype="0" fill="hold" grpId="1" nodeType="clickEffect">
                                  <p:stCondLst>
                                    <p:cond delay="0"/>
                                  </p:stCondLst>
                                  <p:childTnLst>
                                    <p:anim calcmode="lin" valueType="num">
                                      <p:cBhvr>
                                        <p:cTn id="130" dur="1000"/>
                                        <p:tgtEl>
                                          <p:spTgt spid="13"/>
                                        </p:tgtEl>
                                        <p:attrNameLst>
                                          <p:attrName>ppt_w</p:attrName>
                                        </p:attrNameLst>
                                      </p:cBhvr>
                                      <p:tavLst>
                                        <p:tav tm="0">
                                          <p:val>
                                            <p:strVal val="ppt_w"/>
                                          </p:val>
                                        </p:tav>
                                        <p:tav tm="100000">
                                          <p:val>
                                            <p:fltVal val="0"/>
                                          </p:val>
                                        </p:tav>
                                      </p:tavLst>
                                    </p:anim>
                                    <p:anim calcmode="lin" valueType="num">
                                      <p:cBhvr>
                                        <p:cTn id="131" dur="1000"/>
                                        <p:tgtEl>
                                          <p:spTgt spid="13"/>
                                        </p:tgtEl>
                                        <p:attrNameLst>
                                          <p:attrName>ppt_h</p:attrName>
                                        </p:attrNameLst>
                                      </p:cBhvr>
                                      <p:tavLst>
                                        <p:tav tm="0">
                                          <p:val>
                                            <p:strVal val="ppt_h"/>
                                          </p:val>
                                        </p:tav>
                                        <p:tav tm="100000">
                                          <p:val>
                                            <p:fltVal val="0"/>
                                          </p:val>
                                        </p:tav>
                                      </p:tavLst>
                                    </p:anim>
                                    <p:anim calcmode="lin" valueType="num">
                                      <p:cBhvr>
                                        <p:cTn id="132" dur="1000"/>
                                        <p:tgtEl>
                                          <p:spTgt spid="13"/>
                                        </p:tgtEl>
                                        <p:attrNameLst>
                                          <p:attrName>style.rotation</p:attrName>
                                        </p:attrNameLst>
                                      </p:cBhvr>
                                      <p:tavLst>
                                        <p:tav tm="0">
                                          <p:val>
                                            <p:fltVal val="0"/>
                                          </p:val>
                                        </p:tav>
                                        <p:tav tm="100000">
                                          <p:val>
                                            <p:fltVal val="90"/>
                                          </p:val>
                                        </p:tav>
                                      </p:tavLst>
                                    </p:anim>
                                    <p:animEffect transition="out" filter="fade">
                                      <p:cBhvr>
                                        <p:cTn id="133" dur="1000"/>
                                        <p:tgtEl>
                                          <p:spTgt spid="13"/>
                                        </p:tgtEl>
                                      </p:cBhvr>
                                    </p:animEffect>
                                    <p:set>
                                      <p:cBhvr>
                                        <p:cTn id="134" dur="1" fill="hold">
                                          <p:stCondLst>
                                            <p:cond delay="999"/>
                                          </p:stCondLst>
                                        </p:cTn>
                                        <p:tgtEl>
                                          <p:spTgt spid="13"/>
                                        </p:tgtEl>
                                        <p:attrNameLst>
                                          <p:attrName>style.visibility</p:attrName>
                                        </p:attrNameLst>
                                      </p:cBhvr>
                                      <p:to>
                                        <p:strVal val="hidden"/>
                                      </p:to>
                                    </p:set>
                                  </p:childTnLst>
                                </p:cTn>
                              </p:par>
                              <p:par>
                                <p:cTn id="135" presetID="31" presetClass="exit" presetSubtype="0" fill="hold" grpId="1" nodeType="withEffect">
                                  <p:stCondLst>
                                    <p:cond delay="0"/>
                                  </p:stCondLst>
                                  <p:childTnLst>
                                    <p:anim calcmode="lin" valueType="num">
                                      <p:cBhvr>
                                        <p:cTn id="136" dur="1000"/>
                                        <p:tgtEl>
                                          <p:spTgt spid="27"/>
                                        </p:tgtEl>
                                        <p:attrNameLst>
                                          <p:attrName>ppt_w</p:attrName>
                                        </p:attrNameLst>
                                      </p:cBhvr>
                                      <p:tavLst>
                                        <p:tav tm="0">
                                          <p:val>
                                            <p:strVal val="ppt_w"/>
                                          </p:val>
                                        </p:tav>
                                        <p:tav tm="100000">
                                          <p:val>
                                            <p:fltVal val="0"/>
                                          </p:val>
                                        </p:tav>
                                      </p:tavLst>
                                    </p:anim>
                                    <p:anim calcmode="lin" valueType="num">
                                      <p:cBhvr>
                                        <p:cTn id="137" dur="1000"/>
                                        <p:tgtEl>
                                          <p:spTgt spid="27"/>
                                        </p:tgtEl>
                                        <p:attrNameLst>
                                          <p:attrName>ppt_h</p:attrName>
                                        </p:attrNameLst>
                                      </p:cBhvr>
                                      <p:tavLst>
                                        <p:tav tm="0">
                                          <p:val>
                                            <p:strVal val="ppt_h"/>
                                          </p:val>
                                        </p:tav>
                                        <p:tav tm="100000">
                                          <p:val>
                                            <p:fltVal val="0"/>
                                          </p:val>
                                        </p:tav>
                                      </p:tavLst>
                                    </p:anim>
                                    <p:anim calcmode="lin" valueType="num">
                                      <p:cBhvr>
                                        <p:cTn id="138" dur="1000"/>
                                        <p:tgtEl>
                                          <p:spTgt spid="27"/>
                                        </p:tgtEl>
                                        <p:attrNameLst>
                                          <p:attrName>style.rotation</p:attrName>
                                        </p:attrNameLst>
                                      </p:cBhvr>
                                      <p:tavLst>
                                        <p:tav tm="0">
                                          <p:val>
                                            <p:fltVal val="0"/>
                                          </p:val>
                                        </p:tav>
                                        <p:tav tm="100000">
                                          <p:val>
                                            <p:fltVal val="90"/>
                                          </p:val>
                                        </p:tav>
                                      </p:tavLst>
                                    </p:anim>
                                    <p:animEffect transition="out" filter="fade">
                                      <p:cBhvr>
                                        <p:cTn id="139" dur="1000"/>
                                        <p:tgtEl>
                                          <p:spTgt spid="27"/>
                                        </p:tgtEl>
                                      </p:cBhvr>
                                    </p:animEffect>
                                    <p:set>
                                      <p:cBhvr>
                                        <p:cTn id="140" dur="1" fill="hold">
                                          <p:stCondLst>
                                            <p:cond delay="999"/>
                                          </p:stCondLst>
                                        </p:cTn>
                                        <p:tgtEl>
                                          <p:spTgt spid="27"/>
                                        </p:tgtEl>
                                        <p:attrNameLst>
                                          <p:attrName>style.visibility</p:attrName>
                                        </p:attrNameLst>
                                      </p:cBhvr>
                                      <p:to>
                                        <p:strVal val="hidden"/>
                                      </p:to>
                                    </p:set>
                                  </p:childTnLst>
                                </p:cTn>
                              </p:par>
                              <p:par>
                                <p:cTn id="141" presetID="31" presetClass="exit" presetSubtype="0" fill="hold" nodeType="withEffect">
                                  <p:stCondLst>
                                    <p:cond delay="0"/>
                                  </p:stCondLst>
                                  <p:childTnLst>
                                    <p:anim calcmode="lin" valueType="num">
                                      <p:cBhvr>
                                        <p:cTn id="142" dur="1000"/>
                                        <p:tgtEl>
                                          <p:spTgt spid="29"/>
                                        </p:tgtEl>
                                        <p:attrNameLst>
                                          <p:attrName>ppt_w</p:attrName>
                                        </p:attrNameLst>
                                      </p:cBhvr>
                                      <p:tavLst>
                                        <p:tav tm="0">
                                          <p:val>
                                            <p:strVal val="ppt_w"/>
                                          </p:val>
                                        </p:tav>
                                        <p:tav tm="100000">
                                          <p:val>
                                            <p:fltVal val="0"/>
                                          </p:val>
                                        </p:tav>
                                      </p:tavLst>
                                    </p:anim>
                                    <p:anim calcmode="lin" valueType="num">
                                      <p:cBhvr>
                                        <p:cTn id="143" dur="1000"/>
                                        <p:tgtEl>
                                          <p:spTgt spid="29"/>
                                        </p:tgtEl>
                                        <p:attrNameLst>
                                          <p:attrName>ppt_h</p:attrName>
                                        </p:attrNameLst>
                                      </p:cBhvr>
                                      <p:tavLst>
                                        <p:tav tm="0">
                                          <p:val>
                                            <p:strVal val="ppt_h"/>
                                          </p:val>
                                        </p:tav>
                                        <p:tav tm="100000">
                                          <p:val>
                                            <p:fltVal val="0"/>
                                          </p:val>
                                        </p:tav>
                                      </p:tavLst>
                                    </p:anim>
                                    <p:anim calcmode="lin" valueType="num">
                                      <p:cBhvr>
                                        <p:cTn id="144" dur="1000"/>
                                        <p:tgtEl>
                                          <p:spTgt spid="29"/>
                                        </p:tgtEl>
                                        <p:attrNameLst>
                                          <p:attrName>style.rotation</p:attrName>
                                        </p:attrNameLst>
                                      </p:cBhvr>
                                      <p:tavLst>
                                        <p:tav tm="0">
                                          <p:val>
                                            <p:fltVal val="0"/>
                                          </p:val>
                                        </p:tav>
                                        <p:tav tm="100000">
                                          <p:val>
                                            <p:fltVal val="90"/>
                                          </p:val>
                                        </p:tav>
                                      </p:tavLst>
                                    </p:anim>
                                    <p:animEffect transition="out" filter="fade">
                                      <p:cBhvr>
                                        <p:cTn id="145" dur="1000"/>
                                        <p:tgtEl>
                                          <p:spTgt spid="29"/>
                                        </p:tgtEl>
                                      </p:cBhvr>
                                    </p:animEffect>
                                    <p:set>
                                      <p:cBhvr>
                                        <p:cTn id="146" dur="1" fill="hold">
                                          <p:stCondLst>
                                            <p:cond delay="999"/>
                                          </p:stCondLst>
                                        </p:cTn>
                                        <p:tgtEl>
                                          <p:spTgt spid="29"/>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8"/>
                                        </p:tgtEl>
                                        <p:attrNameLst>
                                          <p:attrName>style.visibility</p:attrName>
                                        </p:attrNameLst>
                                      </p:cBhvr>
                                      <p:to>
                                        <p:strVal val="visible"/>
                                      </p:to>
                                    </p:set>
                                    <p:anim calcmode="lin" valueType="num">
                                      <p:cBhvr additive="base">
                                        <p:cTn id="151" dur="500" fill="hold"/>
                                        <p:tgtEl>
                                          <p:spTgt spid="8"/>
                                        </p:tgtEl>
                                        <p:attrNameLst>
                                          <p:attrName>ppt_x</p:attrName>
                                        </p:attrNameLst>
                                      </p:cBhvr>
                                      <p:tavLst>
                                        <p:tav tm="0">
                                          <p:val>
                                            <p:strVal val="#ppt_x"/>
                                          </p:val>
                                        </p:tav>
                                        <p:tav tm="100000">
                                          <p:val>
                                            <p:strVal val="#ppt_x"/>
                                          </p:val>
                                        </p:tav>
                                      </p:tavLst>
                                    </p:anim>
                                    <p:anim calcmode="lin" valueType="num">
                                      <p:cBhvr additive="base">
                                        <p:cTn id="1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4" presetClass="entr" presetSubtype="10" fill="hold" grpId="0" nodeType="click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randombar(horizontal)">
                                      <p:cBhvr>
                                        <p:cTn id="157" dur="500"/>
                                        <p:tgtEl>
                                          <p:spTgt spid="31"/>
                                        </p:tgtEl>
                                      </p:cBhvr>
                                    </p:animEffect>
                                  </p:childTnLst>
                                </p:cTn>
                              </p:par>
                              <p:par>
                                <p:cTn id="158" presetID="14" presetClass="entr" presetSubtype="10" fill="hold" nodeType="withEffect">
                                  <p:stCondLst>
                                    <p:cond delay="0"/>
                                  </p:stCondLst>
                                  <p:childTnLst>
                                    <p:set>
                                      <p:cBhvr>
                                        <p:cTn id="159" dur="1" fill="hold">
                                          <p:stCondLst>
                                            <p:cond delay="0"/>
                                          </p:stCondLst>
                                        </p:cTn>
                                        <p:tgtEl>
                                          <p:spTgt spid="37"/>
                                        </p:tgtEl>
                                        <p:attrNameLst>
                                          <p:attrName>style.visibility</p:attrName>
                                        </p:attrNameLst>
                                      </p:cBhvr>
                                      <p:to>
                                        <p:strVal val="visible"/>
                                      </p:to>
                                    </p:set>
                                    <p:animEffect transition="in" filter="randombar(horizontal)">
                                      <p:cBhvr>
                                        <p:cTn id="160" dur="500"/>
                                        <p:tgtEl>
                                          <p:spTgt spid="37"/>
                                        </p:tgtEl>
                                      </p:cBhvr>
                                    </p:animEffect>
                                  </p:childTnLst>
                                </p:cTn>
                              </p:par>
                            </p:childTnLst>
                          </p:cTn>
                        </p:par>
                      </p:childTnLst>
                    </p:cTn>
                  </p:par>
                  <p:par>
                    <p:cTn id="161" fill="hold">
                      <p:stCondLst>
                        <p:cond delay="indefinite"/>
                      </p:stCondLst>
                      <p:childTnLst>
                        <p:par>
                          <p:cTn id="162" fill="hold">
                            <p:stCondLst>
                              <p:cond delay="0"/>
                            </p:stCondLst>
                            <p:childTnLst>
                              <p:par>
                                <p:cTn id="163" presetID="31" presetClass="exit" presetSubtype="0" fill="hold" grpId="1" nodeType="clickEffect">
                                  <p:stCondLst>
                                    <p:cond delay="0"/>
                                  </p:stCondLst>
                                  <p:childTnLst>
                                    <p:anim calcmode="lin" valueType="num">
                                      <p:cBhvr>
                                        <p:cTn id="164" dur="1000"/>
                                        <p:tgtEl>
                                          <p:spTgt spid="31"/>
                                        </p:tgtEl>
                                        <p:attrNameLst>
                                          <p:attrName>ppt_w</p:attrName>
                                        </p:attrNameLst>
                                      </p:cBhvr>
                                      <p:tavLst>
                                        <p:tav tm="0">
                                          <p:val>
                                            <p:strVal val="ppt_w"/>
                                          </p:val>
                                        </p:tav>
                                        <p:tav tm="100000">
                                          <p:val>
                                            <p:fltVal val="0"/>
                                          </p:val>
                                        </p:tav>
                                      </p:tavLst>
                                    </p:anim>
                                    <p:anim calcmode="lin" valueType="num">
                                      <p:cBhvr>
                                        <p:cTn id="165" dur="1000"/>
                                        <p:tgtEl>
                                          <p:spTgt spid="31"/>
                                        </p:tgtEl>
                                        <p:attrNameLst>
                                          <p:attrName>ppt_h</p:attrName>
                                        </p:attrNameLst>
                                      </p:cBhvr>
                                      <p:tavLst>
                                        <p:tav tm="0">
                                          <p:val>
                                            <p:strVal val="ppt_h"/>
                                          </p:val>
                                        </p:tav>
                                        <p:tav tm="100000">
                                          <p:val>
                                            <p:fltVal val="0"/>
                                          </p:val>
                                        </p:tav>
                                      </p:tavLst>
                                    </p:anim>
                                    <p:anim calcmode="lin" valueType="num">
                                      <p:cBhvr>
                                        <p:cTn id="166" dur="1000"/>
                                        <p:tgtEl>
                                          <p:spTgt spid="31"/>
                                        </p:tgtEl>
                                        <p:attrNameLst>
                                          <p:attrName>style.rotation</p:attrName>
                                        </p:attrNameLst>
                                      </p:cBhvr>
                                      <p:tavLst>
                                        <p:tav tm="0">
                                          <p:val>
                                            <p:fltVal val="0"/>
                                          </p:val>
                                        </p:tav>
                                        <p:tav tm="100000">
                                          <p:val>
                                            <p:fltVal val="90"/>
                                          </p:val>
                                        </p:tav>
                                      </p:tavLst>
                                    </p:anim>
                                    <p:animEffect transition="out" filter="fade">
                                      <p:cBhvr>
                                        <p:cTn id="167" dur="1000"/>
                                        <p:tgtEl>
                                          <p:spTgt spid="31"/>
                                        </p:tgtEl>
                                      </p:cBhvr>
                                    </p:animEffect>
                                    <p:set>
                                      <p:cBhvr>
                                        <p:cTn id="168" dur="1" fill="hold">
                                          <p:stCondLst>
                                            <p:cond delay="999"/>
                                          </p:stCondLst>
                                        </p:cTn>
                                        <p:tgtEl>
                                          <p:spTgt spid="31"/>
                                        </p:tgtEl>
                                        <p:attrNameLst>
                                          <p:attrName>style.visibility</p:attrName>
                                        </p:attrNameLst>
                                      </p:cBhvr>
                                      <p:to>
                                        <p:strVal val="hidden"/>
                                      </p:to>
                                    </p:set>
                                  </p:childTnLst>
                                </p:cTn>
                              </p:par>
                              <p:par>
                                <p:cTn id="169" presetID="31" presetClass="exit" presetSubtype="0" fill="hold" nodeType="withEffect">
                                  <p:stCondLst>
                                    <p:cond delay="0"/>
                                  </p:stCondLst>
                                  <p:childTnLst>
                                    <p:anim calcmode="lin" valueType="num">
                                      <p:cBhvr>
                                        <p:cTn id="170" dur="1000"/>
                                        <p:tgtEl>
                                          <p:spTgt spid="37"/>
                                        </p:tgtEl>
                                        <p:attrNameLst>
                                          <p:attrName>ppt_w</p:attrName>
                                        </p:attrNameLst>
                                      </p:cBhvr>
                                      <p:tavLst>
                                        <p:tav tm="0">
                                          <p:val>
                                            <p:strVal val="ppt_w"/>
                                          </p:val>
                                        </p:tav>
                                        <p:tav tm="100000">
                                          <p:val>
                                            <p:fltVal val="0"/>
                                          </p:val>
                                        </p:tav>
                                      </p:tavLst>
                                    </p:anim>
                                    <p:anim calcmode="lin" valueType="num">
                                      <p:cBhvr>
                                        <p:cTn id="171" dur="1000"/>
                                        <p:tgtEl>
                                          <p:spTgt spid="37"/>
                                        </p:tgtEl>
                                        <p:attrNameLst>
                                          <p:attrName>ppt_h</p:attrName>
                                        </p:attrNameLst>
                                      </p:cBhvr>
                                      <p:tavLst>
                                        <p:tav tm="0">
                                          <p:val>
                                            <p:strVal val="ppt_h"/>
                                          </p:val>
                                        </p:tav>
                                        <p:tav tm="100000">
                                          <p:val>
                                            <p:fltVal val="0"/>
                                          </p:val>
                                        </p:tav>
                                      </p:tavLst>
                                    </p:anim>
                                    <p:anim calcmode="lin" valueType="num">
                                      <p:cBhvr>
                                        <p:cTn id="172" dur="1000"/>
                                        <p:tgtEl>
                                          <p:spTgt spid="37"/>
                                        </p:tgtEl>
                                        <p:attrNameLst>
                                          <p:attrName>style.rotation</p:attrName>
                                        </p:attrNameLst>
                                      </p:cBhvr>
                                      <p:tavLst>
                                        <p:tav tm="0">
                                          <p:val>
                                            <p:fltVal val="0"/>
                                          </p:val>
                                        </p:tav>
                                        <p:tav tm="100000">
                                          <p:val>
                                            <p:fltVal val="90"/>
                                          </p:val>
                                        </p:tav>
                                      </p:tavLst>
                                    </p:anim>
                                    <p:animEffect transition="out" filter="fade">
                                      <p:cBhvr>
                                        <p:cTn id="173" dur="1000"/>
                                        <p:tgtEl>
                                          <p:spTgt spid="37"/>
                                        </p:tgtEl>
                                      </p:cBhvr>
                                    </p:animEffect>
                                    <p:set>
                                      <p:cBhvr>
                                        <p:cTn id="174" dur="1" fill="hold">
                                          <p:stCondLst>
                                            <p:cond delay="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3" grpId="0" animBg="1"/>
      <p:bldP spid="23" grpId="1" animBg="1"/>
      <p:bldP spid="15" grpId="0"/>
      <p:bldP spid="3" grpId="0"/>
      <p:bldP spid="3" grpId="1"/>
      <p:bldP spid="13" grpId="0"/>
      <p:bldP spid="13" grpId="1"/>
      <p:bldP spid="16" grpId="0" animBg="1"/>
      <p:bldP spid="16" grpId="1" animBg="1"/>
      <p:bldP spid="31" grpId="0" animBg="1"/>
      <p:bldP spid="3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Võ Trọng Nghĩa – Wikipedia tiếng Việt">
            <a:extLst>
              <a:ext uri="{FF2B5EF4-FFF2-40B4-BE49-F238E27FC236}">
                <a16:creationId xmlns:a16="http://schemas.microsoft.com/office/drawing/2014/main" id="{F3BBB70A-CF1F-4344-9070-60EDC6747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275" y="176213"/>
            <a:ext cx="4124324" cy="41243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D07EAC-462F-42D4-A467-4F098425A00D}"/>
              </a:ext>
            </a:extLst>
          </p:cNvPr>
          <p:cNvSpPr txBox="1"/>
          <p:nvPr/>
        </p:nvSpPr>
        <p:spPr>
          <a:xfrm>
            <a:off x="133351" y="271463"/>
            <a:ext cx="7686674" cy="6047809"/>
          </a:xfrm>
          <a:prstGeom prst="rect">
            <a:avLst/>
          </a:prstGeom>
          <a:noFill/>
        </p:spPr>
        <p:txBody>
          <a:bodyPr wrap="square" rtlCol="0">
            <a:spAutoFit/>
          </a:bodyPr>
          <a:lstStyle/>
          <a:p>
            <a:r>
              <a:rPr lang="vi-VN" b="0" i="0">
                <a:effectLst/>
                <a:latin typeface="+mj-lt"/>
              </a:rPr>
              <a:t>Kiến trúc sư</a:t>
            </a:r>
            <a:r>
              <a:rPr lang="en-US" b="0" i="0">
                <a:effectLst/>
                <a:latin typeface="+mj-lt"/>
              </a:rPr>
              <a:t>: </a:t>
            </a:r>
            <a:r>
              <a:rPr lang="vi-VN" b="0" i="0">
                <a:effectLst/>
                <a:latin typeface="+mj-lt"/>
              </a:rPr>
              <a:t> Võ Trọng Nghĩa</a:t>
            </a:r>
            <a:endParaRPr lang="en-US" b="0" i="0">
              <a:effectLst/>
              <a:latin typeface="+mj-lt"/>
            </a:endParaRPr>
          </a:p>
          <a:p>
            <a:r>
              <a:rPr lang="en-US" b="0" i="0">
                <a:effectLst/>
                <a:latin typeface="+mj-lt"/>
              </a:rPr>
              <a:t>S</a:t>
            </a:r>
            <a:r>
              <a:rPr lang="vi-VN" b="0" i="0">
                <a:effectLst/>
                <a:latin typeface="+mj-lt"/>
              </a:rPr>
              <a:t>inh 1976 trong một gia đình thuần nông tại  Quảng Bình</a:t>
            </a:r>
            <a:endParaRPr lang="en-US" b="0" i="0">
              <a:effectLst/>
              <a:latin typeface="+mj-lt"/>
            </a:endParaRPr>
          </a:p>
          <a:p>
            <a:endParaRPr lang="en-US" b="0" i="0">
              <a:effectLst/>
              <a:latin typeface="+mj-lt"/>
            </a:endParaRPr>
          </a:p>
          <a:p>
            <a:pPr>
              <a:lnSpc>
                <a:spcPct val="150000"/>
              </a:lnSpc>
            </a:pPr>
            <a:r>
              <a:rPr lang="vi-VN" b="0" i="0">
                <a:effectLst/>
                <a:latin typeface="+mj-lt"/>
              </a:rPr>
              <a:t>Tên tuổi của </a:t>
            </a:r>
            <a:r>
              <a:rPr lang="en-US">
                <a:latin typeface="+mj-lt"/>
              </a:rPr>
              <a:t>ông </a:t>
            </a:r>
            <a:r>
              <a:rPr lang="vi-VN" b="0" i="0">
                <a:effectLst/>
                <a:latin typeface="+mj-lt"/>
              </a:rPr>
              <a:t>còn gắn liền với những thành tựu mà anh đạt được cụ thể như:</a:t>
            </a:r>
            <a:endParaRPr lang="en-US" b="0" i="0">
              <a:effectLst/>
              <a:latin typeface="+mj-lt"/>
            </a:endParaRPr>
          </a:p>
          <a:p>
            <a:pPr algn="l">
              <a:lnSpc>
                <a:spcPct val="150000"/>
              </a:lnSpc>
            </a:pPr>
            <a:r>
              <a:rPr lang="en-US" b="0" i="0">
                <a:solidFill>
                  <a:srgbClr val="202122"/>
                </a:solidFill>
                <a:effectLst/>
                <a:latin typeface="+mj-lt"/>
              </a:rPr>
              <a:t>-</a:t>
            </a:r>
            <a:r>
              <a:rPr lang="vi-VN" b="0" i="0">
                <a:solidFill>
                  <a:srgbClr val="202122"/>
                </a:solidFill>
                <a:effectLst/>
                <a:latin typeface="+mj-lt"/>
              </a:rPr>
              <a:t>Giải Vàng thiết kế dự thi của Tập đoàn Suzuki;</a:t>
            </a:r>
          </a:p>
          <a:p>
            <a:pPr algn="l">
              <a:lnSpc>
                <a:spcPct val="150000"/>
              </a:lnSpc>
            </a:pPr>
            <a:r>
              <a:rPr lang="en-US" b="0" i="0">
                <a:solidFill>
                  <a:srgbClr val="202122"/>
                </a:solidFill>
                <a:effectLst/>
                <a:latin typeface="+mj-lt"/>
              </a:rPr>
              <a:t>-</a:t>
            </a:r>
            <a:r>
              <a:rPr lang="vi-VN" b="0" i="0">
                <a:solidFill>
                  <a:srgbClr val="202122"/>
                </a:solidFill>
                <a:effectLst/>
                <a:latin typeface="+mj-lt"/>
              </a:rPr>
              <a:t>Giải thưởng luận án tốt nghiệp xuất sắc khoa Kiến trúc ĐH Công nghiệp </a:t>
            </a:r>
            <a:r>
              <a:rPr lang="en-US" b="0" i="0">
                <a:solidFill>
                  <a:srgbClr val="202122"/>
                </a:solidFill>
                <a:effectLst/>
                <a:latin typeface="+mj-lt"/>
              </a:rPr>
              <a:t>  </a:t>
            </a:r>
            <a:r>
              <a:rPr lang="vi-VN" b="0" i="0">
                <a:solidFill>
                  <a:srgbClr val="202122"/>
                </a:solidFill>
                <a:effectLst/>
                <a:latin typeface="+mj-lt"/>
              </a:rPr>
              <a:t>Nagoya; Giải thưởng Hội Kiến trúc sư Nhật Bản vùng Toukai.</a:t>
            </a:r>
            <a:endParaRPr lang="en-US" b="0" i="0">
              <a:solidFill>
                <a:srgbClr val="202122"/>
              </a:solidFill>
              <a:effectLst/>
              <a:latin typeface="+mj-lt"/>
            </a:endParaRPr>
          </a:p>
          <a:p>
            <a:pPr algn="l">
              <a:lnSpc>
                <a:spcPct val="150000"/>
              </a:lnSpc>
            </a:pPr>
            <a:r>
              <a:rPr lang="en-US" b="0" i="0">
                <a:solidFill>
                  <a:srgbClr val="202122"/>
                </a:solidFill>
                <a:effectLst/>
                <a:latin typeface="+mj-lt"/>
              </a:rPr>
              <a:t>-</a:t>
            </a:r>
            <a:r>
              <a:rPr lang="vi-VN" b="0" i="0">
                <a:solidFill>
                  <a:srgbClr val="202122"/>
                </a:solidFill>
                <a:effectLst/>
                <a:latin typeface="+mj-lt"/>
              </a:rPr>
              <a:t>Giải thưởng cao quý của Nhật Bản - Tổng trưởng ĐH Tổng hợp Tokyo</a:t>
            </a:r>
          </a:p>
          <a:p>
            <a:pPr algn="l">
              <a:lnSpc>
                <a:spcPct val="150000"/>
              </a:lnSpc>
            </a:pPr>
            <a:r>
              <a:rPr lang="en-US" b="0" i="0">
                <a:solidFill>
                  <a:srgbClr val="202122"/>
                </a:solidFill>
                <a:effectLst/>
                <a:latin typeface="+mj-lt"/>
              </a:rPr>
              <a:t>-</a:t>
            </a:r>
            <a:r>
              <a:rPr lang="vi-VN" b="0" i="0">
                <a:solidFill>
                  <a:srgbClr val="202122"/>
                </a:solidFill>
                <a:effectLst/>
                <a:latin typeface="+mj-lt"/>
              </a:rPr>
              <a:t>Đề cử giải thưởng AR Awards (Giải thưởng lớn nhất và danh giá nhất dành cho những kiến trúc sư trẻ nổi bật trên toàn thế giới).</a:t>
            </a:r>
            <a:endParaRPr lang="en-US" b="0" i="0">
              <a:solidFill>
                <a:srgbClr val="202122"/>
              </a:solidFill>
              <a:effectLst/>
              <a:latin typeface="+mj-lt"/>
            </a:endParaRPr>
          </a:p>
          <a:p>
            <a:endParaRPr lang="en-US" b="0" i="0">
              <a:solidFill>
                <a:srgbClr val="202122"/>
              </a:solidFill>
              <a:effectLst/>
              <a:latin typeface="+mj-lt"/>
            </a:endParaRPr>
          </a:p>
          <a:p>
            <a:pPr algn="l"/>
            <a:r>
              <a:rPr lang="vi-VN" b="0" i="0">
                <a:solidFill>
                  <a:srgbClr val="C00000"/>
                </a:solidFill>
                <a:effectLst/>
                <a:latin typeface="+mj-lt"/>
              </a:rPr>
              <a:t>Tất cả những công trình kiến trúc do Võ Trọng Nghĩa thực hiện đều phục vụ cho một tầm nhìn  xuyên suốt đó là: sự sáng tạo không ngừng trong cách thiết kế kiến trúc, gắn liền với thiên nhiên, cảnh quan xung quanh và văn hóa bản địa nơi  xây dựng công trình.  </a:t>
            </a:r>
            <a:r>
              <a:rPr lang="en-US">
                <a:solidFill>
                  <a:srgbClr val="C00000"/>
                </a:solidFill>
                <a:latin typeface="+mj-lt"/>
              </a:rPr>
              <a:t>Ông</a:t>
            </a:r>
            <a:r>
              <a:rPr lang="vi-VN" b="0" i="0">
                <a:solidFill>
                  <a:srgbClr val="C00000"/>
                </a:solidFill>
                <a:effectLst/>
                <a:latin typeface="+mj-lt"/>
              </a:rPr>
              <a:t> quan niệm, đây không chỉ là cách để cải tạo môi trường đô thị mà con mang ý nghĩa về sự bình an, trong lành, thư giãn cho mọi người xung quanh.</a:t>
            </a:r>
          </a:p>
          <a:p>
            <a:endParaRPr lang="en-US">
              <a:latin typeface="+mj-lt"/>
            </a:endParaRPr>
          </a:p>
        </p:txBody>
      </p:sp>
      <p:sp>
        <p:nvSpPr>
          <p:cNvPr id="5" name="TextBox 4">
            <a:extLst>
              <a:ext uri="{FF2B5EF4-FFF2-40B4-BE49-F238E27FC236}">
                <a16:creationId xmlns:a16="http://schemas.microsoft.com/office/drawing/2014/main" id="{F3C538CE-58CB-4B65-82DE-E827EE229506}"/>
              </a:ext>
            </a:extLst>
          </p:cNvPr>
          <p:cNvSpPr txBox="1"/>
          <p:nvPr/>
        </p:nvSpPr>
        <p:spPr>
          <a:xfrm>
            <a:off x="8953500" y="4543425"/>
            <a:ext cx="2771775" cy="369332"/>
          </a:xfrm>
          <a:prstGeom prst="rect">
            <a:avLst/>
          </a:prstGeom>
          <a:noFill/>
        </p:spPr>
        <p:txBody>
          <a:bodyPr wrap="square" rtlCol="0">
            <a:spAutoFit/>
          </a:bodyPr>
          <a:lstStyle/>
          <a:p>
            <a:r>
              <a:rPr lang="en-US"/>
              <a:t>KTS Võ Trọng Nghĩa</a:t>
            </a:r>
          </a:p>
        </p:txBody>
      </p:sp>
      <p:sp>
        <p:nvSpPr>
          <p:cNvPr id="6" name="Speech Bubble: Oval 5">
            <a:extLst>
              <a:ext uri="{FF2B5EF4-FFF2-40B4-BE49-F238E27FC236}">
                <a16:creationId xmlns:a16="http://schemas.microsoft.com/office/drawing/2014/main" id="{5F9B30C8-F34E-42AF-920A-3AC1CFB899DE}"/>
              </a:ext>
            </a:extLst>
          </p:cNvPr>
          <p:cNvSpPr/>
          <p:nvPr/>
        </p:nvSpPr>
        <p:spPr>
          <a:xfrm>
            <a:off x="1958062" y="176213"/>
            <a:ext cx="5800725" cy="38338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51AAB21-904B-4FD1-AAD2-EC35D69C480E}"/>
              </a:ext>
            </a:extLst>
          </p:cNvPr>
          <p:cNvSpPr txBox="1"/>
          <p:nvPr/>
        </p:nvSpPr>
        <p:spPr>
          <a:xfrm>
            <a:off x="2586712" y="1056204"/>
            <a:ext cx="4829175" cy="2123658"/>
          </a:xfrm>
          <a:prstGeom prst="rect">
            <a:avLst/>
          </a:prstGeom>
          <a:noFill/>
        </p:spPr>
        <p:txBody>
          <a:bodyPr wrap="square" rtlCol="0">
            <a:spAutoFit/>
          </a:bodyPr>
          <a:lstStyle/>
          <a:p>
            <a:r>
              <a:rPr lang="en-US" sz="4400">
                <a:solidFill>
                  <a:srgbClr val="FFFF00"/>
                </a:solidFill>
                <a:latin typeface="Times New Roman" panose="02020603050405020304" pitchFamily="18" charset="0"/>
                <a:cs typeface="Times New Roman" panose="02020603050405020304" pitchFamily="18" charset="0"/>
              </a:rPr>
              <a:t>Các con có muốn sau này trở thành Kiến trúc sư không?</a:t>
            </a:r>
            <a:endParaRPr lang="en-US">
              <a:solidFill>
                <a:srgbClr val="FFFF00"/>
              </a:solidFill>
            </a:endParaRPr>
          </a:p>
        </p:txBody>
      </p:sp>
      <p:pic>
        <p:nvPicPr>
          <p:cNvPr id="9" name="Graphic 8" descr="Construction worker">
            <a:extLst>
              <a:ext uri="{FF2B5EF4-FFF2-40B4-BE49-F238E27FC236}">
                <a16:creationId xmlns:a16="http://schemas.microsoft.com/office/drawing/2014/main" id="{DFAEB72C-4036-499E-858E-5F0C055AB9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19862" y="3743961"/>
            <a:ext cx="3095624" cy="3095624"/>
          </a:xfrm>
          <a:prstGeom prst="rect">
            <a:avLst/>
          </a:prstGeom>
        </p:spPr>
      </p:pic>
      <p:pic>
        <p:nvPicPr>
          <p:cNvPr id="8" name="Graphic 7" descr="Classroom">
            <a:extLst>
              <a:ext uri="{FF2B5EF4-FFF2-40B4-BE49-F238E27FC236}">
                <a16:creationId xmlns:a16="http://schemas.microsoft.com/office/drawing/2014/main" id="{A87F3991-D70D-4AC3-A636-86EDDB1C518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112207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500"/>
                                        <p:tgtEl>
                                          <p:spTgt spid="4">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randombar(horizontal)">
                                      <p:cBhvr>
                                        <p:cTn id="44" dur="500"/>
                                        <p:tgtEl>
                                          <p:spTgt spid="4">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heel(1)">
                                      <p:cBhvr>
                                        <p:cTn id="49" dur="700"/>
                                        <p:tgtEl>
                                          <p:spTgt spid="9"/>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heel(1)">
                                      <p:cBhvr>
                                        <p:cTn id="52" dur="700"/>
                                        <p:tgtEl>
                                          <p:spTgt spid="6"/>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heel(1)">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CF0CB8-C0BD-446B-8DB3-7A8129E71F79}"/>
              </a:ext>
            </a:extLst>
          </p:cNvPr>
          <p:cNvSpPr txBox="1"/>
          <p:nvPr/>
        </p:nvSpPr>
        <p:spPr>
          <a:xfrm>
            <a:off x="3897297" y="256988"/>
            <a:ext cx="6096000" cy="986360"/>
          </a:xfrm>
          <a:prstGeom prst="rect">
            <a:avLst/>
          </a:prstGeom>
          <a:noFill/>
        </p:spPr>
        <p:txBody>
          <a:bodyPr wrap="square">
            <a:spAutoFit/>
          </a:bodyPr>
          <a:lstStyle/>
          <a:p>
            <a:pPr>
              <a:lnSpc>
                <a:spcPct val="150000"/>
              </a:lnSpc>
            </a:pPr>
            <a:r>
              <a:rPr lang="en-US" sz="4400">
                <a:solidFill>
                  <a:srgbClr val="00B050"/>
                </a:solidFill>
                <a:latin typeface="Times New Roman" panose="02020603050405020304" pitchFamily="18" charset="0"/>
                <a:cs typeface="Times New Roman" panose="02020603050405020304" pitchFamily="18" charset="0"/>
              </a:rPr>
              <a:t>III.Vận dụng</a:t>
            </a:r>
          </a:p>
        </p:txBody>
      </p:sp>
      <p:sp>
        <p:nvSpPr>
          <p:cNvPr id="7" name="TextBox 6">
            <a:extLst>
              <a:ext uri="{FF2B5EF4-FFF2-40B4-BE49-F238E27FC236}">
                <a16:creationId xmlns:a16="http://schemas.microsoft.com/office/drawing/2014/main" id="{FECECAB9-2714-46C7-93EB-69D434F2C564}"/>
              </a:ext>
            </a:extLst>
          </p:cNvPr>
          <p:cNvSpPr txBox="1"/>
          <p:nvPr/>
        </p:nvSpPr>
        <p:spPr>
          <a:xfrm>
            <a:off x="1713389" y="2050741"/>
            <a:ext cx="9490229" cy="1692899"/>
          </a:xfrm>
          <a:prstGeom prst="rect">
            <a:avLst/>
          </a:prstGeom>
          <a:noFill/>
        </p:spPr>
        <p:txBody>
          <a:bodyPr wrap="square" rtlCol="0">
            <a:spAutoFit/>
          </a:bodyPr>
          <a:lstStyle/>
          <a:p>
            <a:pPr>
              <a:lnSpc>
                <a:spcPct val="200000"/>
              </a:lnSpc>
            </a:pPr>
            <a:r>
              <a:rPr lang="nl-NL" sz="2800">
                <a:latin typeface="Times New Roman" panose="02020603050405020304" pitchFamily="18" charset="0"/>
                <a:ea typeface="Times New Roman" panose="02020603050405020304" pitchFamily="18" charset="0"/>
              </a:rPr>
              <a:t>Em hãy n</a:t>
            </a:r>
            <a:r>
              <a:rPr lang="nl-NL" sz="2800">
                <a:effectLst/>
                <a:latin typeface="Times New Roman" panose="02020603050405020304" pitchFamily="18" charset="0"/>
                <a:ea typeface="Times New Roman" panose="02020603050405020304" pitchFamily="18" charset="0"/>
              </a:rPr>
              <a:t>êu ý tưởng thiết kế ngôi nhà có chức năng phù hợp với các thành viên trong gia đình em</a:t>
            </a:r>
            <a:r>
              <a:rPr lang="nl-NL" sz="2800">
                <a:latin typeface="Times New Roman" panose="02020603050405020304" pitchFamily="18" charset="0"/>
                <a:ea typeface="Times New Roman" panose="02020603050405020304" pitchFamily="18" charset="0"/>
              </a:rPr>
              <a:t> để giờ sau trình bày trước lớp.</a:t>
            </a:r>
            <a:endParaRPr lang="en-US" sz="2800"/>
          </a:p>
        </p:txBody>
      </p:sp>
      <p:pic>
        <p:nvPicPr>
          <p:cNvPr id="4" name="Graphic 3" descr="Pencil">
            <a:extLst>
              <a:ext uri="{FF2B5EF4-FFF2-40B4-BE49-F238E27FC236}">
                <a16:creationId xmlns:a16="http://schemas.microsoft.com/office/drawing/2014/main" id="{4C444A01-C78D-4B34-8C5F-2479A4384B0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85304" y="572518"/>
            <a:ext cx="533802" cy="533802"/>
          </a:xfrm>
          <a:prstGeom prst="rect">
            <a:avLst/>
          </a:prstGeom>
        </p:spPr>
      </p:pic>
    </p:spTree>
    <p:extLst>
      <p:ext uri="{BB962C8B-B14F-4D97-AF65-F5344CB8AC3E}">
        <p14:creationId xmlns:p14="http://schemas.microsoft.com/office/powerpoint/2010/main" val="26961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0D24FF-C74A-4A0A-AD95-8DBC4F459350}"/>
              </a:ext>
            </a:extLst>
          </p:cNvPr>
          <p:cNvSpPr txBox="1"/>
          <p:nvPr/>
        </p:nvSpPr>
        <p:spPr>
          <a:xfrm>
            <a:off x="3289275" y="183303"/>
            <a:ext cx="6096000" cy="986360"/>
          </a:xfrm>
          <a:prstGeom prst="rect">
            <a:avLst/>
          </a:prstGeom>
          <a:noFill/>
        </p:spPr>
        <p:txBody>
          <a:bodyPr wrap="square">
            <a:spAutoFit/>
          </a:bodyPr>
          <a:lstStyle/>
          <a:p>
            <a:pPr>
              <a:lnSpc>
                <a:spcPct val="150000"/>
              </a:lnSpc>
            </a:pPr>
            <a:r>
              <a:rPr lang="en-US" sz="4400">
                <a:solidFill>
                  <a:srgbClr val="00B050"/>
                </a:solidFill>
                <a:latin typeface="Times New Roman" panose="02020603050405020304" pitchFamily="18" charset="0"/>
                <a:cs typeface="Times New Roman" panose="02020603050405020304" pitchFamily="18" charset="0"/>
              </a:rPr>
              <a:t>HƯỚNG DẪN VỀ NHÀ</a:t>
            </a:r>
          </a:p>
        </p:txBody>
      </p:sp>
      <p:sp>
        <p:nvSpPr>
          <p:cNvPr id="5" name="TextBox 4">
            <a:extLst>
              <a:ext uri="{FF2B5EF4-FFF2-40B4-BE49-F238E27FC236}">
                <a16:creationId xmlns:a16="http://schemas.microsoft.com/office/drawing/2014/main" id="{E225309F-219D-472F-9197-F731EEEAD141}"/>
              </a:ext>
            </a:extLst>
          </p:cNvPr>
          <p:cNvSpPr txBox="1"/>
          <p:nvPr/>
        </p:nvSpPr>
        <p:spPr>
          <a:xfrm>
            <a:off x="1855433" y="1384787"/>
            <a:ext cx="7918882" cy="4582665"/>
          </a:xfrm>
          <a:prstGeom prst="rect">
            <a:avLst/>
          </a:prstGeom>
          <a:noFill/>
        </p:spPr>
        <p:txBody>
          <a:bodyPr wrap="square" rtlCol="0">
            <a:spAutoFit/>
          </a:bodyPr>
          <a:lstStyle/>
          <a:p>
            <a:pPr>
              <a:lnSpc>
                <a:spcPct val="250000"/>
              </a:lnSpc>
              <a:defRPr/>
            </a:pPr>
            <a:r>
              <a:rPr lang="en-US" sz="2000"/>
              <a:t>1. </a:t>
            </a:r>
            <a:r>
              <a:rPr lang="en-US" sz="2000">
                <a:latin typeface="Times New Roman" pitchFamily="18" charset="0"/>
                <a:cs typeface="Times New Roman" pitchFamily="18" charset="0"/>
              </a:rPr>
              <a:t>Học lý thuyết</a:t>
            </a:r>
          </a:p>
          <a:p>
            <a:pPr>
              <a:lnSpc>
                <a:spcPct val="250000"/>
              </a:lnSpc>
              <a:defRPr/>
            </a:pPr>
            <a:r>
              <a:rPr lang="en-US" sz="2000">
                <a:latin typeface="Times New Roman" pitchFamily="18" charset="0"/>
                <a:cs typeface="Times New Roman" pitchFamily="18" charset="0"/>
              </a:rPr>
              <a:t>+ Nắm được vai trò của nhà ở và đặc điểm chung của nhà ở.</a:t>
            </a:r>
            <a:endParaRPr lang="en-US" sz="2000" i="1">
              <a:latin typeface="Times New Roman" pitchFamily="18" charset="0"/>
              <a:cs typeface="Times New Roman" pitchFamily="18" charset="0"/>
            </a:endParaRPr>
          </a:p>
          <a:p>
            <a:pPr>
              <a:lnSpc>
                <a:spcPct val="250000"/>
              </a:lnSpc>
              <a:defRPr/>
            </a:pPr>
            <a:r>
              <a:rPr lang="en-US" sz="2000">
                <a:latin typeface="Times New Roman" pitchFamily="18" charset="0"/>
                <a:cs typeface="Times New Roman" pitchFamily="18" charset="0"/>
              </a:rPr>
              <a:t>+Nhận biết được các khu vực chức năng trong nhà.</a:t>
            </a:r>
          </a:p>
          <a:p>
            <a:pPr>
              <a:lnSpc>
                <a:spcPct val="250000"/>
              </a:lnSpc>
              <a:defRPr/>
            </a:pPr>
            <a:r>
              <a:rPr lang="en-US" sz="2000">
                <a:latin typeface="Times New Roman" pitchFamily="18" charset="0"/>
                <a:cs typeface="Times New Roman" pitchFamily="18" charset="0"/>
              </a:rPr>
              <a:t>2.Làm các bài tập 1,2,3,4,5 Sách bài tập công nghệ 6.</a:t>
            </a:r>
          </a:p>
          <a:p>
            <a:pPr>
              <a:lnSpc>
                <a:spcPct val="250000"/>
              </a:lnSpc>
              <a:defRPr/>
            </a:pPr>
            <a:r>
              <a:rPr lang="en-US" sz="2000">
                <a:latin typeface="Times New Roman" pitchFamily="18" charset="0"/>
                <a:cs typeface="Times New Roman" pitchFamily="18" charset="0"/>
              </a:rPr>
              <a:t>3. Chuẩn bị bài mới:</a:t>
            </a:r>
          </a:p>
          <a:p>
            <a:pPr>
              <a:lnSpc>
                <a:spcPct val="250000"/>
              </a:lnSpc>
              <a:defRPr/>
            </a:pPr>
            <a:r>
              <a:rPr lang="en-US" sz="2000">
                <a:latin typeface="Times New Roman" pitchFamily="18" charset="0"/>
                <a:cs typeface="Times New Roman" pitchFamily="18" charset="0"/>
              </a:rPr>
              <a:t> Đặc trưng của nhà ở Việt Nam</a:t>
            </a:r>
            <a:endParaRPr lang="en-US" sz="2000"/>
          </a:p>
        </p:txBody>
      </p:sp>
      <p:pic>
        <p:nvPicPr>
          <p:cNvPr id="6" name="Graphic 5" descr="Pencil">
            <a:extLst>
              <a:ext uri="{FF2B5EF4-FFF2-40B4-BE49-F238E27FC236}">
                <a16:creationId xmlns:a16="http://schemas.microsoft.com/office/drawing/2014/main" id="{CCF0649C-4A21-4A8E-867E-AA8DCCC3442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416876" y="485432"/>
            <a:ext cx="533802" cy="533802"/>
          </a:xfrm>
          <a:prstGeom prst="rect">
            <a:avLst/>
          </a:prstGeom>
        </p:spPr>
      </p:pic>
    </p:spTree>
    <p:extLst>
      <p:ext uri="{BB962C8B-B14F-4D97-AF65-F5344CB8AC3E}">
        <p14:creationId xmlns:p14="http://schemas.microsoft.com/office/powerpoint/2010/main" val="304986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E3C02F-6B5E-47DE-B16A-85502E90A8CE}"/>
              </a:ext>
            </a:extLst>
          </p:cNvPr>
          <p:cNvSpPr txBox="1"/>
          <p:nvPr/>
        </p:nvSpPr>
        <p:spPr>
          <a:xfrm>
            <a:off x="843280" y="1710641"/>
            <a:ext cx="11074400" cy="2800767"/>
          </a:xfrm>
          <a:prstGeom prst="rect">
            <a:avLst/>
          </a:prstGeom>
          <a:noFill/>
        </p:spPr>
        <p:txBody>
          <a:bodyPr wrap="square">
            <a:spAutoFit/>
          </a:bodyPr>
          <a:lstStyle/>
          <a:p>
            <a:r>
              <a:rPr lang="en-US" sz="8800">
                <a:solidFill>
                  <a:srgbClr val="92D050"/>
                </a:solidFill>
                <a:latin typeface="Times New Roman" panose="02020603050405020304" pitchFamily="18" charset="0"/>
                <a:cs typeface="Times New Roman" panose="02020603050405020304" pitchFamily="18" charset="0"/>
              </a:rPr>
              <a:t> XIN CHÂN THÀNH 			CẢM ƠN!</a:t>
            </a:r>
            <a:endParaRPr lang="en-US" sz="8800"/>
          </a:p>
        </p:txBody>
      </p:sp>
    </p:spTree>
    <p:extLst>
      <p:ext uri="{BB962C8B-B14F-4D97-AF65-F5344CB8AC3E}">
        <p14:creationId xmlns:p14="http://schemas.microsoft.com/office/powerpoint/2010/main" val="945814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C7BEC1-4F42-4B75-849B-BCB944625851}"/>
              </a:ext>
            </a:extLst>
          </p:cNvPr>
          <p:cNvSpPr txBox="1"/>
          <p:nvPr/>
        </p:nvSpPr>
        <p:spPr>
          <a:xfrm>
            <a:off x="1313180" y="1539756"/>
            <a:ext cx="10764520" cy="4539191"/>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anose="02020603050405020304" pitchFamily="18" charset="0"/>
              </a:rPr>
              <a:t> Sách giáo khoa Công nghệ 6 với chủ đề công nghệ trong gia đình, các em sẽ được tiếp cận, khám phá những điều bổ ích về nơi chúng ta ở,về thực phẩm chúng ta ăn, những trang phục chúng ra mặc, về những sản phẩm công nghệ phổ biến trong mỗi gia đình việt.</a:t>
            </a:r>
          </a:p>
          <a:p>
            <a:pPr>
              <a:lnSpc>
                <a:spcPct val="150000"/>
              </a:lnSpc>
            </a:pPr>
            <a:r>
              <a:rPr lang="en-US" sz="2800">
                <a:latin typeface="Times New Roman" panose="02020603050405020304" pitchFamily="18" charset="0"/>
                <a:cs typeface="Times New Roman" panose="02020603050405020304" pitchFamily="18" charset="0"/>
              </a:rPr>
              <a:t> Hãy bắt đầu hành trình chinh phục thế giới công nghệ trong gia đình để cảm nhận sự khác biệt về những giá trị thực tiễn của môn Công nghệ mang lại cho chúng ta. 	 </a:t>
            </a:r>
          </a:p>
        </p:txBody>
      </p:sp>
      <p:sp>
        <p:nvSpPr>
          <p:cNvPr id="6" name="TextBox 5">
            <a:extLst>
              <a:ext uri="{FF2B5EF4-FFF2-40B4-BE49-F238E27FC236}">
                <a16:creationId xmlns:a16="http://schemas.microsoft.com/office/drawing/2014/main" id="{895DDC13-96D9-4BBA-9CD4-5FB3435DE53C}"/>
              </a:ext>
            </a:extLst>
          </p:cNvPr>
          <p:cNvSpPr txBox="1"/>
          <p:nvPr/>
        </p:nvSpPr>
        <p:spPr>
          <a:xfrm>
            <a:off x="3667069" y="616426"/>
            <a:ext cx="4613331" cy="923330"/>
          </a:xfrm>
          <a:prstGeom prst="rect">
            <a:avLst/>
          </a:prstGeom>
          <a:noFill/>
        </p:spPr>
        <p:txBody>
          <a:bodyPr wrap="square" rtlCol="0">
            <a:spAutoFit/>
          </a:bodyPr>
          <a:lstStyle/>
          <a:p>
            <a:r>
              <a:rPr lang="en-US" sz="5400" b="1">
                <a:solidFill>
                  <a:srgbClr val="00B050"/>
                </a:solidFill>
                <a:latin typeface="Times New Roman" panose="02020603050405020304" pitchFamily="18" charset="0"/>
                <a:cs typeface="Times New Roman" panose="02020603050405020304" pitchFamily="18" charset="0"/>
              </a:rPr>
              <a:t>LỜI NÓI ĐẦU</a:t>
            </a:r>
          </a:p>
        </p:txBody>
      </p:sp>
      <p:pic>
        <p:nvPicPr>
          <p:cNvPr id="8" name="Graphic 7" descr="Open book">
            <a:extLst>
              <a:ext uri="{FF2B5EF4-FFF2-40B4-BE49-F238E27FC236}">
                <a16:creationId xmlns:a16="http://schemas.microsoft.com/office/drawing/2014/main" id="{EC178017-D2AF-4772-877F-4648BF89F20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3890" y="1539756"/>
            <a:ext cx="637540" cy="637540"/>
          </a:xfrm>
          <a:prstGeom prst="rect">
            <a:avLst/>
          </a:prstGeom>
        </p:spPr>
      </p:pic>
      <p:pic>
        <p:nvPicPr>
          <p:cNvPr id="10" name="Graphic 9" descr="Send">
            <a:extLst>
              <a:ext uri="{FF2B5EF4-FFF2-40B4-BE49-F238E27FC236}">
                <a16:creationId xmlns:a16="http://schemas.microsoft.com/office/drawing/2014/main" id="{E57CC912-47BE-4D62-B8FE-62EF0E66746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75640" y="4167109"/>
            <a:ext cx="637540" cy="637540"/>
          </a:xfrm>
          <a:prstGeom prst="rect">
            <a:avLst/>
          </a:prstGeom>
        </p:spPr>
      </p:pic>
      <p:pic>
        <p:nvPicPr>
          <p:cNvPr id="7" name="Graphic 6" descr="Classroom">
            <a:extLst>
              <a:ext uri="{FF2B5EF4-FFF2-40B4-BE49-F238E27FC236}">
                <a16:creationId xmlns:a16="http://schemas.microsoft.com/office/drawing/2014/main" id="{2911A0DB-1790-4DFA-8CB9-C3FDF549F59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120977" y="85408"/>
            <a:ext cx="914400" cy="914400"/>
          </a:xfrm>
          <a:prstGeom prst="rect">
            <a:avLst/>
          </a:prstGeom>
        </p:spPr>
      </p:pic>
    </p:spTree>
    <p:extLst>
      <p:ext uri="{BB962C8B-B14F-4D97-AF65-F5344CB8AC3E}">
        <p14:creationId xmlns:p14="http://schemas.microsoft.com/office/powerpoint/2010/main" val="3543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barn(inVertical)">
                                      <p:cBhvr>
                                        <p:cTn id="3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E9CF1197-50C8-4B54-AFC5-B45D591AD070}"/>
              </a:ext>
            </a:extLst>
          </p:cNvPr>
          <p:cNvSpPr/>
          <p:nvPr/>
        </p:nvSpPr>
        <p:spPr>
          <a:xfrm>
            <a:off x="5535586" y="2606465"/>
            <a:ext cx="2529840" cy="137566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Kiến thức đạt được</a:t>
            </a:r>
          </a:p>
        </p:txBody>
      </p:sp>
      <p:sp>
        <p:nvSpPr>
          <p:cNvPr id="6" name="Scroll: Vertical 5">
            <a:extLst>
              <a:ext uri="{FF2B5EF4-FFF2-40B4-BE49-F238E27FC236}">
                <a16:creationId xmlns:a16="http://schemas.microsoft.com/office/drawing/2014/main" id="{8CE048A8-C42D-4C00-9D4F-323190420C65}"/>
              </a:ext>
            </a:extLst>
          </p:cNvPr>
          <p:cNvSpPr/>
          <p:nvPr/>
        </p:nvSpPr>
        <p:spPr>
          <a:xfrm>
            <a:off x="8257450" y="507687"/>
            <a:ext cx="3382862" cy="5481633"/>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95000"/>
                  <a:lumOff val="5000"/>
                </a:schemeClr>
              </a:solidFill>
            </a:endParaRPr>
          </a:p>
          <a:p>
            <a:pPr algn="ctr"/>
            <a:r>
              <a:rPr lang="en-US" sz="3600">
                <a:solidFill>
                  <a:schemeClr val="tx1">
                    <a:lumMod val="95000"/>
                    <a:lumOff val="5000"/>
                  </a:schemeClr>
                </a:solidFill>
              </a:rPr>
              <a:t>Biết được vai trò đặc điểm chung và các bước chính để xây dựng ngôi nhà.</a:t>
            </a:r>
          </a:p>
          <a:p>
            <a:pPr algn="ctr"/>
            <a:endParaRPr lang="en-US" sz="3600">
              <a:solidFill>
                <a:schemeClr val="tx1">
                  <a:lumMod val="95000"/>
                  <a:lumOff val="5000"/>
                </a:schemeClr>
              </a:solidFill>
            </a:endParaRPr>
          </a:p>
        </p:txBody>
      </p:sp>
      <p:sp>
        <p:nvSpPr>
          <p:cNvPr id="8" name="Arrow: Left 7">
            <a:extLst>
              <a:ext uri="{FF2B5EF4-FFF2-40B4-BE49-F238E27FC236}">
                <a16:creationId xmlns:a16="http://schemas.microsoft.com/office/drawing/2014/main" id="{C7019B30-8C5B-47A1-AB37-A4B8AC8042D9}"/>
              </a:ext>
            </a:extLst>
          </p:cNvPr>
          <p:cNvSpPr/>
          <p:nvPr/>
        </p:nvSpPr>
        <p:spPr>
          <a:xfrm>
            <a:off x="4408284" y="2491657"/>
            <a:ext cx="2682240" cy="160528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Kiến thức đạt được</a:t>
            </a:r>
          </a:p>
        </p:txBody>
      </p:sp>
      <p:sp>
        <p:nvSpPr>
          <p:cNvPr id="9" name="Scroll: Vertical 8">
            <a:extLst>
              <a:ext uri="{FF2B5EF4-FFF2-40B4-BE49-F238E27FC236}">
                <a16:creationId xmlns:a16="http://schemas.microsoft.com/office/drawing/2014/main" id="{CA996F05-240D-4AB7-BBDC-7B9DCFEA27C1}"/>
              </a:ext>
            </a:extLst>
          </p:cNvPr>
          <p:cNvSpPr/>
          <p:nvPr/>
        </p:nvSpPr>
        <p:spPr>
          <a:xfrm>
            <a:off x="692147" y="761335"/>
            <a:ext cx="3953698" cy="4974336"/>
          </a:xfrm>
          <a:prstGeom prst="vertic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Hình thành thói quen ăn uống khoa học, chế biến thực phẩm an toàn, vệ sinh.</a:t>
            </a:r>
          </a:p>
        </p:txBody>
      </p:sp>
      <p:sp>
        <p:nvSpPr>
          <p:cNvPr id="11" name="Arrow: Right 10">
            <a:extLst>
              <a:ext uri="{FF2B5EF4-FFF2-40B4-BE49-F238E27FC236}">
                <a16:creationId xmlns:a16="http://schemas.microsoft.com/office/drawing/2014/main" id="{B40CEE2B-4282-4B09-8779-76D372592A4D}"/>
              </a:ext>
            </a:extLst>
          </p:cNvPr>
          <p:cNvSpPr/>
          <p:nvPr/>
        </p:nvSpPr>
        <p:spPr>
          <a:xfrm>
            <a:off x="5195375" y="2606465"/>
            <a:ext cx="2771924" cy="149047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Kiến thức đạt được</a:t>
            </a:r>
          </a:p>
        </p:txBody>
      </p:sp>
      <p:sp>
        <p:nvSpPr>
          <p:cNvPr id="12" name="Scroll: Vertical 11">
            <a:extLst>
              <a:ext uri="{FF2B5EF4-FFF2-40B4-BE49-F238E27FC236}">
                <a16:creationId xmlns:a16="http://schemas.microsoft.com/office/drawing/2014/main" id="{6E870FDC-3644-4228-A36B-731BB15948A3}"/>
              </a:ext>
            </a:extLst>
          </p:cNvPr>
          <p:cNvSpPr/>
          <p:nvPr/>
        </p:nvSpPr>
        <p:spPr>
          <a:xfrm>
            <a:off x="7714732" y="813586"/>
            <a:ext cx="4030343" cy="5398214"/>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latin typeface="Times New Roman" panose="02020603050405020304" pitchFamily="18" charset="0"/>
                <a:cs typeface="Times New Roman" panose="02020603050405020304" pitchFamily="18" charset="0"/>
              </a:rPr>
              <a:t>Biết cách lựa chọn trang phục phù hợp,cách lựa chọn và bảo quản trang phục thông dụng.</a:t>
            </a:r>
          </a:p>
        </p:txBody>
      </p:sp>
      <p:pic>
        <p:nvPicPr>
          <p:cNvPr id="15" name="Picture 14">
            <a:extLst>
              <a:ext uri="{FF2B5EF4-FFF2-40B4-BE49-F238E27FC236}">
                <a16:creationId xmlns:a16="http://schemas.microsoft.com/office/drawing/2014/main" id="{DDDE924D-8556-4BEF-9DC4-279A61783FF8}"/>
              </a:ext>
            </a:extLst>
          </p:cNvPr>
          <p:cNvPicPr>
            <a:picLocks noChangeAspect="1"/>
          </p:cNvPicPr>
          <p:nvPr/>
        </p:nvPicPr>
        <p:blipFill>
          <a:blip r:embed="rId3"/>
          <a:stretch>
            <a:fillRect/>
          </a:stretch>
        </p:blipFill>
        <p:spPr>
          <a:xfrm>
            <a:off x="7577248" y="535907"/>
            <a:ext cx="4233083" cy="5953571"/>
          </a:xfrm>
          <a:prstGeom prst="rect">
            <a:avLst/>
          </a:prstGeom>
        </p:spPr>
      </p:pic>
      <p:sp>
        <p:nvSpPr>
          <p:cNvPr id="16" name="Arrow: Left 15">
            <a:extLst>
              <a:ext uri="{FF2B5EF4-FFF2-40B4-BE49-F238E27FC236}">
                <a16:creationId xmlns:a16="http://schemas.microsoft.com/office/drawing/2014/main" id="{954DDA1A-F635-41D0-8719-2BD2F5C71DA1}"/>
              </a:ext>
            </a:extLst>
          </p:cNvPr>
          <p:cNvSpPr/>
          <p:nvPr/>
        </p:nvSpPr>
        <p:spPr>
          <a:xfrm>
            <a:off x="4548162" y="2500499"/>
            <a:ext cx="2682240" cy="160528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Kiến thức đạt được</a:t>
            </a:r>
          </a:p>
        </p:txBody>
      </p:sp>
      <p:sp>
        <p:nvSpPr>
          <p:cNvPr id="17" name="Scroll: Vertical 16">
            <a:extLst>
              <a:ext uri="{FF2B5EF4-FFF2-40B4-BE49-F238E27FC236}">
                <a16:creationId xmlns:a16="http://schemas.microsoft.com/office/drawing/2014/main" id="{E40D0B04-0FC8-4899-8C85-04A473EA85EA}"/>
              </a:ext>
            </a:extLst>
          </p:cNvPr>
          <p:cNvSpPr/>
          <p:nvPr/>
        </p:nvSpPr>
        <p:spPr>
          <a:xfrm>
            <a:off x="692147" y="507687"/>
            <a:ext cx="4248153" cy="5621578"/>
          </a:xfrm>
          <a:prstGeom prst="vertic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Lựa chọn và sử dụng được một số đồ dùng điện trong gia đình đúng cách, tiết kiệm, an toàn, phù hợp với gia đình</a:t>
            </a:r>
          </a:p>
        </p:txBody>
      </p:sp>
      <p:pic>
        <p:nvPicPr>
          <p:cNvPr id="10" name="Picture 9">
            <a:extLst>
              <a:ext uri="{FF2B5EF4-FFF2-40B4-BE49-F238E27FC236}">
                <a16:creationId xmlns:a16="http://schemas.microsoft.com/office/drawing/2014/main" id="{5FDF6615-5726-44C9-98D4-71F1427E56EC}"/>
              </a:ext>
            </a:extLst>
          </p:cNvPr>
          <p:cNvPicPr>
            <a:picLocks noChangeAspect="1"/>
          </p:cNvPicPr>
          <p:nvPr/>
        </p:nvPicPr>
        <p:blipFill>
          <a:blip r:embed="rId4"/>
          <a:stretch>
            <a:fillRect/>
          </a:stretch>
        </p:blipFill>
        <p:spPr>
          <a:xfrm>
            <a:off x="715947" y="507687"/>
            <a:ext cx="4294292" cy="6081412"/>
          </a:xfrm>
          <a:prstGeom prst="rect">
            <a:avLst/>
          </a:prstGeom>
        </p:spPr>
      </p:pic>
      <p:pic>
        <p:nvPicPr>
          <p:cNvPr id="4" name="Picture 3">
            <a:extLst>
              <a:ext uri="{FF2B5EF4-FFF2-40B4-BE49-F238E27FC236}">
                <a16:creationId xmlns:a16="http://schemas.microsoft.com/office/drawing/2014/main" id="{45044BC0-DCCC-4FCE-9CF2-087AB8995FEF}"/>
              </a:ext>
            </a:extLst>
          </p:cNvPr>
          <p:cNvPicPr>
            <a:picLocks noChangeAspect="1"/>
          </p:cNvPicPr>
          <p:nvPr/>
        </p:nvPicPr>
        <p:blipFill>
          <a:blip r:embed="rId5"/>
          <a:stretch>
            <a:fillRect/>
          </a:stretch>
        </p:blipFill>
        <p:spPr>
          <a:xfrm>
            <a:off x="539712" y="286638"/>
            <a:ext cx="4534146" cy="6302461"/>
          </a:xfrm>
          <a:prstGeom prst="rect">
            <a:avLst/>
          </a:prstGeom>
        </p:spPr>
      </p:pic>
      <p:pic>
        <p:nvPicPr>
          <p:cNvPr id="7" name="Picture 6">
            <a:extLst>
              <a:ext uri="{FF2B5EF4-FFF2-40B4-BE49-F238E27FC236}">
                <a16:creationId xmlns:a16="http://schemas.microsoft.com/office/drawing/2014/main" id="{60D1D893-B06E-496C-BAFE-C82FDC8B7C6C}"/>
              </a:ext>
            </a:extLst>
          </p:cNvPr>
          <p:cNvPicPr>
            <a:picLocks noChangeAspect="1"/>
          </p:cNvPicPr>
          <p:nvPr/>
        </p:nvPicPr>
        <p:blipFill>
          <a:blip r:embed="rId6"/>
          <a:stretch>
            <a:fillRect/>
          </a:stretch>
        </p:blipFill>
        <p:spPr>
          <a:xfrm>
            <a:off x="7513629" y="507687"/>
            <a:ext cx="4353838" cy="6081412"/>
          </a:xfrm>
          <a:prstGeom prst="rect">
            <a:avLst/>
          </a:prstGeom>
        </p:spPr>
      </p:pic>
    </p:spTree>
    <p:extLst>
      <p:ext uri="{BB962C8B-B14F-4D97-AF65-F5344CB8AC3E}">
        <p14:creationId xmlns:p14="http://schemas.microsoft.com/office/powerpoint/2010/main" val="289123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par>
                                <p:cTn id="25" presetID="2" presetClass="exit" presetSubtype="4" fill="hold" grpId="1" nodeType="withEffect">
                                  <p:stCondLst>
                                    <p:cond delay="0"/>
                                  </p:stCondLst>
                                  <p:childTnLst>
                                    <p:anim calcmode="lin" valueType="num">
                                      <p:cBhvr additive="base">
                                        <p:cTn id="26" dur="500"/>
                                        <p:tgtEl>
                                          <p:spTgt spid="5"/>
                                        </p:tgtEl>
                                        <p:attrNameLst>
                                          <p:attrName>ppt_x</p:attrName>
                                        </p:attrNameLst>
                                      </p:cBhvr>
                                      <p:tavLst>
                                        <p:tav tm="0">
                                          <p:val>
                                            <p:strVal val="ppt_x"/>
                                          </p:val>
                                        </p:tav>
                                        <p:tav tm="100000">
                                          <p:val>
                                            <p:strVal val="ppt_x"/>
                                          </p:val>
                                        </p:tav>
                                      </p:tavLst>
                                    </p:anim>
                                    <p:anim calcmode="lin" valueType="num">
                                      <p:cBhvr additive="base">
                                        <p:cTn id="27" dur="500"/>
                                        <p:tgtEl>
                                          <p:spTgt spid="5"/>
                                        </p:tgtEl>
                                        <p:attrNameLst>
                                          <p:attrName>ppt_y</p:attrName>
                                        </p:attrNameLst>
                                      </p:cBhvr>
                                      <p:tavLst>
                                        <p:tav tm="0">
                                          <p:val>
                                            <p:strVal val="ppt_y"/>
                                          </p:val>
                                        </p:tav>
                                        <p:tav tm="100000">
                                          <p:val>
                                            <p:strVal val="1+ppt_h/2"/>
                                          </p:val>
                                        </p:tav>
                                      </p:tavLst>
                                    </p:anim>
                                    <p:set>
                                      <p:cBhvr>
                                        <p:cTn id="28" dur="1" fill="hold">
                                          <p:stCondLst>
                                            <p:cond delay="499"/>
                                          </p:stCondLst>
                                        </p:cTn>
                                        <p:tgtEl>
                                          <p:spTgt spid="5"/>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7"/>
                                        </p:tgtEl>
                                        <p:attrNameLst>
                                          <p:attrName>ppt_x</p:attrName>
                                        </p:attrNameLst>
                                      </p:cBhvr>
                                      <p:tavLst>
                                        <p:tav tm="0">
                                          <p:val>
                                            <p:strVal val="ppt_x"/>
                                          </p:val>
                                        </p:tav>
                                        <p:tav tm="100000">
                                          <p:val>
                                            <p:strVal val="ppt_x"/>
                                          </p:val>
                                        </p:tav>
                                      </p:tavLst>
                                    </p:anim>
                                    <p:anim calcmode="lin" valueType="num">
                                      <p:cBhvr additive="base">
                                        <p:cTn id="52" dur="500"/>
                                        <p:tgtEl>
                                          <p:spTgt spid="7"/>
                                        </p:tgtEl>
                                        <p:attrNameLst>
                                          <p:attrName>ppt_y</p:attrName>
                                        </p:attrNameLst>
                                      </p:cBhvr>
                                      <p:tavLst>
                                        <p:tav tm="0">
                                          <p:val>
                                            <p:strVal val="ppt_y"/>
                                          </p:val>
                                        </p:tav>
                                        <p:tav tm="100000">
                                          <p:val>
                                            <p:strVal val="1+ppt_h/2"/>
                                          </p:val>
                                        </p:tav>
                                      </p:tavLst>
                                    </p:anim>
                                    <p:set>
                                      <p:cBhvr>
                                        <p:cTn id="53" dur="1" fill="hold">
                                          <p:stCondLst>
                                            <p:cond delay="499"/>
                                          </p:stCondLst>
                                        </p:cTn>
                                        <p:tgtEl>
                                          <p:spTgt spid="7"/>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8"/>
                                        </p:tgtEl>
                                        <p:attrNameLst>
                                          <p:attrName>ppt_x</p:attrName>
                                        </p:attrNameLst>
                                      </p:cBhvr>
                                      <p:tavLst>
                                        <p:tav tm="0">
                                          <p:val>
                                            <p:strVal val="ppt_x"/>
                                          </p:val>
                                        </p:tav>
                                        <p:tav tm="100000">
                                          <p:val>
                                            <p:strVal val="ppt_x"/>
                                          </p:val>
                                        </p:tav>
                                      </p:tavLst>
                                    </p:anim>
                                    <p:anim calcmode="lin" valueType="num">
                                      <p:cBhvr additive="base">
                                        <p:cTn id="56" dur="500"/>
                                        <p:tgtEl>
                                          <p:spTgt spid="8"/>
                                        </p:tgtEl>
                                        <p:attrNameLst>
                                          <p:attrName>ppt_y</p:attrName>
                                        </p:attrNameLst>
                                      </p:cBhvr>
                                      <p:tavLst>
                                        <p:tav tm="0">
                                          <p:val>
                                            <p:strVal val="ppt_y"/>
                                          </p:val>
                                        </p:tav>
                                        <p:tav tm="100000">
                                          <p:val>
                                            <p:strVal val="1+ppt_h/2"/>
                                          </p:val>
                                        </p:tav>
                                      </p:tavLst>
                                    </p:anim>
                                    <p:set>
                                      <p:cBhvr>
                                        <p:cTn id="57" dur="1" fill="hold">
                                          <p:stCondLst>
                                            <p:cond delay="499"/>
                                          </p:stCondLst>
                                        </p:cTn>
                                        <p:tgtEl>
                                          <p:spTgt spid="8"/>
                                        </p:tgtEl>
                                        <p:attrNameLst>
                                          <p:attrName>style.visibility</p:attrName>
                                        </p:attrNameLst>
                                      </p:cBhvr>
                                      <p:to>
                                        <p:strVal val="hidden"/>
                                      </p:to>
                                    </p:set>
                                  </p:childTnLst>
                                </p:cTn>
                              </p:par>
                              <p:par>
                                <p:cTn id="58" presetID="2" presetClass="exit" presetSubtype="4" fill="hold" grpId="1" nodeType="withEffect">
                                  <p:stCondLst>
                                    <p:cond delay="0"/>
                                  </p:stCondLst>
                                  <p:childTnLst>
                                    <p:anim calcmode="lin" valueType="num">
                                      <p:cBhvr additive="base">
                                        <p:cTn id="59" dur="500"/>
                                        <p:tgtEl>
                                          <p:spTgt spid="9"/>
                                        </p:tgtEl>
                                        <p:attrNameLst>
                                          <p:attrName>ppt_x</p:attrName>
                                        </p:attrNameLst>
                                      </p:cBhvr>
                                      <p:tavLst>
                                        <p:tav tm="0">
                                          <p:val>
                                            <p:strVal val="ppt_x"/>
                                          </p:val>
                                        </p:tav>
                                        <p:tav tm="100000">
                                          <p:val>
                                            <p:strVal val="ppt_x"/>
                                          </p:val>
                                        </p:tav>
                                      </p:tavLst>
                                    </p:anim>
                                    <p:anim calcmode="lin" valueType="num">
                                      <p:cBhvr additive="base">
                                        <p:cTn id="60" dur="500"/>
                                        <p:tgtEl>
                                          <p:spTgt spid="9"/>
                                        </p:tgtEl>
                                        <p:attrNameLst>
                                          <p:attrName>ppt_y</p:attrName>
                                        </p:attrNameLst>
                                      </p:cBhvr>
                                      <p:tavLst>
                                        <p:tav tm="0">
                                          <p:val>
                                            <p:strVal val="ppt_y"/>
                                          </p:val>
                                        </p:tav>
                                        <p:tav tm="100000">
                                          <p:val>
                                            <p:strVal val="1+ppt_h/2"/>
                                          </p:val>
                                        </p:tav>
                                      </p:tavLst>
                                    </p:anim>
                                    <p:set>
                                      <p:cBhvr>
                                        <p:cTn id="61" dur="1" fill="hold">
                                          <p:stCondLst>
                                            <p:cond delay="499"/>
                                          </p:stCondLst>
                                        </p:cTn>
                                        <p:tgtEl>
                                          <p:spTgt spid="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randombar(horizontal)">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randombar(horizontal)">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nodeType="clickEffect">
                                  <p:stCondLst>
                                    <p:cond delay="0"/>
                                  </p:stCondLst>
                                  <p:childTnLst>
                                    <p:anim calcmode="lin" valueType="num">
                                      <p:cBhvr additive="base">
                                        <p:cTn id="80" dur="500"/>
                                        <p:tgtEl>
                                          <p:spTgt spid="10"/>
                                        </p:tgtEl>
                                        <p:attrNameLst>
                                          <p:attrName>ppt_x</p:attrName>
                                        </p:attrNameLst>
                                      </p:cBhvr>
                                      <p:tavLst>
                                        <p:tav tm="0">
                                          <p:val>
                                            <p:strVal val="ppt_x"/>
                                          </p:val>
                                        </p:tav>
                                        <p:tav tm="100000">
                                          <p:val>
                                            <p:strVal val="ppt_x"/>
                                          </p:val>
                                        </p:tav>
                                      </p:tavLst>
                                    </p:anim>
                                    <p:anim calcmode="lin" valueType="num">
                                      <p:cBhvr additive="base">
                                        <p:cTn id="81" dur="500"/>
                                        <p:tgtEl>
                                          <p:spTgt spid="10"/>
                                        </p:tgtEl>
                                        <p:attrNameLst>
                                          <p:attrName>ppt_y</p:attrName>
                                        </p:attrNameLst>
                                      </p:cBhvr>
                                      <p:tavLst>
                                        <p:tav tm="0">
                                          <p:val>
                                            <p:strVal val="ppt_y"/>
                                          </p:val>
                                        </p:tav>
                                        <p:tav tm="100000">
                                          <p:val>
                                            <p:strVal val="1+ppt_h/2"/>
                                          </p:val>
                                        </p:tav>
                                      </p:tavLst>
                                    </p:anim>
                                    <p:set>
                                      <p:cBhvr>
                                        <p:cTn id="82" dur="1" fill="hold">
                                          <p:stCondLst>
                                            <p:cond delay="499"/>
                                          </p:stCondLst>
                                        </p:cTn>
                                        <p:tgtEl>
                                          <p:spTgt spid="10"/>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11"/>
                                        </p:tgtEl>
                                        <p:attrNameLst>
                                          <p:attrName>ppt_x</p:attrName>
                                        </p:attrNameLst>
                                      </p:cBhvr>
                                      <p:tavLst>
                                        <p:tav tm="0">
                                          <p:val>
                                            <p:strVal val="ppt_x"/>
                                          </p:val>
                                        </p:tav>
                                        <p:tav tm="100000">
                                          <p:val>
                                            <p:strVal val="ppt_x"/>
                                          </p:val>
                                        </p:tav>
                                      </p:tavLst>
                                    </p:anim>
                                    <p:anim calcmode="lin" valueType="num">
                                      <p:cBhvr additive="base">
                                        <p:cTn id="85" dur="500"/>
                                        <p:tgtEl>
                                          <p:spTgt spid="11"/>
                                        </p:tgtEl>
                                        <p:attrNameLst>
                                          <p:attrName>ppt_y</p:attrName>
                                        </p:attrNameLst>
                                      </p:cBhvr>
                                      <p:tavLst>
                                        <p:tav tm="0">
                                          <p:val>
                                            <p:strVal val="ppt_y"/>
                                          </p:val>
                                        </p:tav>
                                        <p:tav tm="100000">
                                          <p:val>
                                            <p:strVal val="1+ppt_h/2"/>
                                          </p:val>
                                        </p:tav>
                                      </p:tavLst>
                                    </p:anim>
                                    <p:set>
                                      <p:cBhvr>
                                        <p:cTn id="86" dur="1" fill="hold">
                                          <p:stCondLst>
                                            <p:cond delay="499"/>
                                          </p:stCondLst>
                                        </p:cTn>
                                        <p:tgtEl>
                                          <p:spTgt spid="11"/>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12"/>
                                        </p:tgtEl>
                                        <p:attrNameLst>
                                          <p:attrName>ppt_x</p:attrName>
                                        </p:attrNameLst>
                                      </p:cBhvr>
                                      <p:tavLst>
                                        <p:tav tm="0">
                                          <p:val>
                                            <p:strVal val="ppt_x"/>
                                          </p:val>
                                        </p:tav>
                                        <p:tav tm="100000">
                                          <p:val>
                                            <p:strVal val="ppt_x"/>
                                          </p:val>
                                        </p:tav>
                                      </p:tavLst>
                                    </p:anim>
                                    <p:anim calcmode="lin" valueType="num">
                                      <p:cBhvr additive="base">
                                        <p:cTn id="89" dur="500"/>
                                        <p:tgtEl>
                                          <p:spTgt spid="12"/>
                                        </p:tgtEl>
                                        <p:attrNameLst>
                                          <p:attrName>ppt_y</p:attrName>
                                        </p:attrNameLst>
                                      </p:cBhvr>
                                      <p:tavLst>
                                        <p:tav tm="0">
                                          <p:val>
                                            <p:strVal val="ppt_y"/>
                                          </p:val>
                                        </p:tav>
                                        <p:tav tm="100000">
                                          <p:val>
                                            <p:strVal val="1+ppt_h/2"/>
                                          </p:val>
                                        </p:tav>
                                      </p:tavLst>
                                    </p:anim>
                                    <p:set>
                                      <p:cBhvr>
                                        <p:cTn id="90" dur="1" fill="hold">
                                          <p:stCondLst>
                                            <p:cond delay="499"/>
                                          </p:stCondLst>
                                        </p:cTn>
                                        <p:tgtEl>
                                          <p:spTgt spid="1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randombar(horizontal)">
                                      <p:cBhvr>
                                        <p:cTn id="95" dur="500"/>
                                        <p:tgtEl>
                                          <p:spTgt spid="15"/>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randombar(horizontal)">
                                      <p:cBhvr>
                                        <p:cTn id="100" dur="5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P spid="9" grpId="0" animBg="1"/>
      <p:bldP spid="9" grpId="1" animBg="1"/>
      <p:bldP spid="11" grpId="0" animBg="1"/>
      <p:bldP spid="11" grpId="1" animBg="1"/>
      <p:bldP spid="12" grpId="0" animBg="1"/>
      <p:bldP spid="12" grpId="1"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946F6F46-C1FA-4BBF-B55A-88B14C418C28}"/>
              </a:ext>
            </a:extLst>
          </p:cNvPr>
          <p:cNvSpPr/>
          <p:nvPr/>
        </p:nvSpPr>
        <p:spPr>
          <a:xfrm>
            <a:off x="3154233" y="805955"/>
            <a:ext cx="6126480" cy="3769360"/>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D0E422F-D874-4E35-A729-2CB104FD9E6C}"/>
              </a:ext>
            </a:extLst>
          </p:cNvPr>
          <p:cNvSpPr txBox="1"/>
          <p:nvPr/>
        </p:nvSpPr>
        <p:spPr>
          <a:xfrm>
            <a:off x="3950980" y="1518241"/>
            <a:ext cx="4993003" cy="1938992"/>
          </a:xfrm>
          <a:prstGeom prst="rect">
            <a:avLst/>
          </a:prstGeom>
          <a:noFill/>
        </p:spPr>
        <p:txBody>
          <a:bodyPr wrap="square" rtlCol="0">
            <a:spAutoFit/>
          </a:bodyPr>
          <a:lstStyle/>
          <a:p>
            <a:r>
              <a:rPr lang="en-US" sz="4000">
                <a:solidFill>
                  <a:srgbClr val="FFFF00"/>
                </a:solidFill>
                <a:latin typeface="Times New Roman" panose="02020603050405020304" pitchFamily="18" charset="0"/>
                <a:cs typeface="Times New Roman" panose="02020603050405020304" pitchFamily="18" charset="0"/>
              </a:rPr>
              <a:t>Cuộc sống con người sẽ khó khăn như nào nếu không có nhà ở?</a:t>
            </a:r>
          </a:p>
        </p:txBody>
      </p:sp>
      <p:pic>
        <p:nvPicPr>
          <p:cNvPr id="10" name="Graphic 9" descr="Professor">
            <a:extLst>
              <a:ext uri="{FF2B5EF4-FFF2-40B4-BE49-F238E27FC236}">
                <a16:creationId xmlns:a16="http://schemas.microsoft.com/office/drawing/2014/main" id="{6D50A151-3E3B-4694-BCA5-B861AA14D5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942438" y="4167365"/>
            <a:ext cx="2822626" cy="2822626"/>
          </a:xfrm>
          <a:prstGeom prst="rect">
            <a:avLst/>
          </a:prstGeom>
        </p:spPr>
      </p:pic>
      <p:sp>
        <p:nvSpPr>
          <p:cNvPr id="6" name="TextBox 5">
            <a:extLst>
              <a:ext uri="{FF2B5EF4-FFF2-40B4-BE49-F238E27FC236}">
                <a16:creationId xmlns:a16="http://schemas.microsoft.com/office/drawing/2014/main" id="{1F2824FE-692F-4795-9D75-C477101FA6B3}"/>
              </a:ext>
            </a:extLst>
          </p:cNvPr>
          <p:cNvSpPr txBox="1"/>
          <p:nvPr/>
        </p:nvSpPr>
        <p:spPr>
          <a:xfrm>
            <a:off x="484019" y="2213909"/>
            <a:ext cx="11359571" cy="923330"/>
          </a:xfrm>
          <a:prstGeom prst="rect">
            <a:avLst/>
          </a:prstGeom>
          <a:noFill/>
        </p:spPr>
        <p:txBody>
          <a:bodyPr wrap="square" rtlCol="0">
            <a:spAutoFit/>
          </a:bodyPr>
          <a:lstStyle/>
          <a:p>
            <a:r>
              <a:rPr lang="en-US" sz="5400" b="1">
                <a:solidFill>
                  <a:srgbClr val="00B050"/>
                </a:solidFill>
                <a:latin typeface="Times New Roman" panose="02020603050405020304" pitchFamily="18" charset="0"/>
                <a:cs typeface="Times New Roman" panose="02020603050405020304" pitchFamily="18" charset="0"/>
              </a:rPr>
              <a:t>TIẾT 1:  KHÁI QUÁT VỀ NHÀ Ở</a:t>
            </a:r>
          </a:p>
        </p:txBody>
      </p:sp>
      <p:sp>
        <p:nvSpPr>
          <p:cNvPr id="7" name="TextBox 6">
            <a:extLst>
              <a:ext uri="{FF2B5EF4-FFF2-40B4-BE49-F238E27FC236}">
                <a16:creationId xmlns:a16="http://schemas.microsoft.com/office/drawing/2014/main" id="{2410B09F-9F9E-4397-B020-608410DAD264}"/>
              </a:ext>
            </a:extLst>
          </p:cNvPr>
          <p:cNvSpPr txBox="1"/>
          <p:nvPr/>
        </p:nvSpPr>
        <p:spPr>
          <a:xfrm>
            <a:off x="4419791" y="2136637"/>
            <a:ext cx="4860922" cy="1107996"/>
          </a:xfrm>
          <a:prstGeom prst="rect">
            <a:avLst/>
          </a:prstGeom>
          <a:noFill/>
        </p:spPr>
        <p:txBody>
          <a:bodyPr wrap="square" rtlCol="0">
            <a:spAutoFit/>
          </a:bodyPr>
          <a:lstStyle/>
          <a:p>
            <a:endParaRPr lang="en-US" sz="6600">
              <a:solidFill>
                <a:srgbClr val="FFC000"/>
              </a:solidFill>
              <a:latin typeface="Times New Roman" panose="02020603050405020304" pitchFamily="18" charset="0"/>
              <a:cs typeface="Times New Roman" panose="02020603050405020304" pitchFamily="18" charset="0"/>
            </a:endParaRPr>
          </a:p>
        </p:txBody>
      </p:sp>
      <p:pic>
        <p:nvPicPr>
          <p:cNvPr id="3" name="Graphic 2" descr="Suburban scene">
            <a:extLst>
              <a:ext uri="{FF2B5EF4-FFF2-40B4-BE49-F238E27FC236}">
                <a16:creationId xmlns:a16="http://schemas.microsoft.com/office/drawing/2014/main" id="{8E1D2347-BF5B-48B0-899B-7F6EEF608D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134600" y="5175147"/>
            <a:ext cx="1920841" cy="1920841"/>
          </a:xfrm>
          <a:prstGeom prst="rect">
            <a:avLst/>
          </a:prstGeom>
        </p:spPr>
      </p:pic>
    </p:spTree>
    <p:extLst>
      <p:ext uri="{BB962C8B-B14F-4D97-AF65-F5344CB8AC3E}">
        <p14:creationId xmlns:p14="http://schemas.microsoft.com/office/powerpoint/2010/main" val="41755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nodeType="clickEffect">
                                  <p:stCondLst>
                                    <p:cond delay="0"/>
                                  </p:stCondLst>
                                  <p:childTnLst>
                                    <p:animEffect transition="out" filter="fade">
                                      <p:cBhvr>
                                        <p:cTn id="17" dur="1000"/>
                                        <p:tgtEl>
                                          <p:spTgt spid="10"/>
                                        </p:tgtEl>
                                      </p:cBhvr>
                                    </p:animEffect>
                                    <p:anim calcmode="lin" valueType="num">
                                      <p:cBhvr>
                                        <p:cTn id="18" dur="1000"/>
                                        <p:tgtEl>
                                          <p:spTgt spid="10"/>
                                        </p:tgtEl>
                                        <p:attrNameLst>
                                          <p:attrName>ppt_x</p:attrName>
                                        </p:attrNameLst>
                                      </p:cBhvr>
                                      <p:tavLst>
                                        <p:tav tm="0">
                                          <p:val>
                                            <p:strVal val="ppt_x"/>
                                          </p:val>
                                        </p:tav>
                                        <p:tav tm="100000">
                                          <p:val>
                                            <p:strVal val="ppt_x"/>
                                          </p:val>
                                        </p:tav>
                                      </p:tavLst>
                                    </p:anim>
                                    <p:anim calcmode="lin" valueType="num">
                                      <p:cBhvr>
                                        <p:cTn id="19" dur="1000"/>
                                        <p:tgtEl>
                                          <p:spTgt spid="10"/>
                                        </p:tgtEl>
                                        <p:attrNameLst>
                                          <p:attrName>ppt_y</p:attrName>
                                        </p:attrNameLst>
                                      </p:cBhvr>
                                      <p:tavLst>
                                        <p:tav tm="0">
                                          <p:val>
                                            <p:strVal val="ppt_y"/>
                                          </p:val>
                                        </p:tav>
                                        <p:tav tm="100000">
                                          <p:val>
                                            <p:strVal val="ppt_y+.1"/>
                                          </p:val>
                                        </p:tav>
                                      </p:tavLst>
                                    </p:anim>
                                    <p:set>
                                      <p:cBhvr>
                                        <p:cTn id="20" dur="1" fill="hold">
                                          <p:stCondLst>
                                            <p:cond delay="999"/>
                                          </p:stCondLst>
                                        </p:cTn>
                                        <p:tgtEl>
                                          <p:spTgt spid="10"/>
                                        </p:tgtEl>
                                        <p:attrNameLst>
                                          <p:attrName>style.visibility</p:attrName>
                                        </p:attrNameLst>
                                      </p:cBhvr>
                                      <p:to>
                                        <p:strVal val="hidden"/>
                                      </p:to>
                                    </p:set>
                                  </p:childTnLst>
                                </p:cTn>
                              </p:par>
                              <p:par>
                                <p:cTn id="21" presetID="42" presetClass="exit" presetSubtype="0" fill="hold" grpId="1" nodeType="withEffect">
                                  <p:stCondLst>
                                    <p:cond delay="0"/>
                                  </p:stCondLst>
                                  <p:childTnLst>
                                    <p:animEffect transition="out" filter="fade">
                                      <p:cBhvr>
                                        <p:cTn id="22" dur="1000"/>
                                        <p:tgtEl>
                                          <p:spTgt spid="4"/>
                                        </p:tgtEl>
                                      </p:cBhvr>
                                    </p:animEffect>
                                    <p:anim calcmode="lin" valueType="num">
                                      <p:cBhvr>
                                        <p:cTn id="23" dur="1000"/>
                                        <p:tgtEl>
                                          <p:spTgt spid="4"/>
                                        </p:tgtEl>
                                        <p:attrNameLst>
                                          <p:attrName>ppt_x</p:attrName>
                                        </p:attrNameLst>
                                      </p:cBhvr>
                                      <p:tavLst>
                                        <p:tav tm="0">
                                          <p:val>
                                            <p:strVal val="ppt_x"/>
                                          </p:val>
                                        </p:tav>
                                        <p:tav tm="100000">
                                          <p:val>
                                            <p:strVal val="ppt_x"/>
                                          </p:val>
                                        </p:tav>
                                      </p:tavLst>
                                    </p:anim>
                                    <p:anim calcmode="lin" valueType="num">
                                      <p:cBhvr>
                                        <p:cTn id="24" dur="1000"/>
                                        <p:tgtEl>
                                          <p:spTgt spid="4"/>
                                        </p:tgtEl>
                                        <p:attrNameLst>
                                          <p:attrName>ppt_y</p:attrName>
                                        </p:attrNameLst>
                                      </p:cBhvr>
                                      <p:tavLst>
                                        <p:tav tm="0">
                                          <p:val>
                                            <p:strVal val="ppt_y"/>
                                          </p:val>
                                        </p:tav>
                                        <p:tav tm="100000">
                                          <p:val>
                                            <p:strVal val="ppt_y+.1"/>
                                          </p:val>
                                        </p:tav>
                                      </p:tavLst>
                                    </p:anim>
                                    <p:set>
                                      <p:cBhvr>
                                        <p:cTn id="25" dur="1" fill="hold">
                                          <p:stCondLst>
                                            <p:cond delay="999"/>
                                          </p:stCondLst>
                                        </p:cTn>
                                        <p:tgtEl>
                                          <p:spTgt spid="4"/>
                                        </p:tgtEl>
                                        <p:attrNameLst>
                                          <p:attrName>style.visibility</p:attrName>
                                        </p:attrNameLst>
                                      </p:cBhvr>
                                      <p:to>
                                        <p:strVal val="hidden"/>
                                      </p:to>
                                    </p:set>
                                  </p:childTnLst>
                                </p:cTn>
                              </p:par>
                              <p:par>
                                <p:cTn id="26" presetID="42" presetClass="exit" presetSubtype="0" fill="hold" grpId="1" nodeType="withEffect">
                                  <p:stCondLst>
                                    <p:cond delay="0"/>
                                  </p:stCondLst>
                                  <p:childTnLst>
                                    <p:animEffect transition="out" filter="fade">
                                      <p:cBhvr>
                                        <p:cTn id="27" dur="1000"/>
                                        <p:tgtEl>
                                          <p:spTgt spid="5"/>
                                        </p:tgtEl>
                                      </p:cBhvr>
                                    </p:animEffect>
                                    <p:anim calcmode="lin" valueType="num">
                                      <p:cBhvr>
                                        <p:cTn id="28" dur="1000"/>
                                        <p:tgtEl>
                                          <p:spTgt spid="5"/>
                                        </p:tgtEl>
                                        <p:attrNameLst>
                                          <p:attrName>ppt_x</p:attrName>
                                        </p:attrNameLst>
                                      </p:cBhvr>
                                      <p:tavLst>
                                        <p:tav tm="0">
                                          <p:val>
                                            <p:strVal val="ppt_x"/>
                                          </p:val>
                                        </p:tav>
                                        <p:tav tm="100000">
                                          <p:val>
                                            <p:strVal val="ppt_x"/>
                                          </p:val>
                                        </p:tav>
                                      </p:tavLst>
                                    </p:anim>
                                    <p:anim calcmode="lin" valueType="num">
                                      <p:cBhvr>
                                        <p:cTn id="29" dur="1000"/>
                                        <p:tgtEl>
                                          <p:spTgt spid="5"/>
                                        </p:tgtEl>
                                        <p:attrNameLst>
                                          <p:attrName>ppt_y</p:attrName>
                                        </p:attrNameLst>
                                      </p:cBhvr>
                                      <p:tavLst>
                                        <p:tav tm="0">
                                          <p:val>
                                            <p:strVal val="ppt_y"/>
                                          </p:val>
                                        </p:tav>
                                        <p:tav tm="100000">
                                          <p:val>
                                            <p:strVal val="ppt_y+.1"/>
                                          </p:val>
                                        </p:tav>
                                      </p:tavLst>
                                    </p:anim>
                                    <p:set>
                                      <p:cBhvr>
                                        <p:cTn id="30" dur="1" fill="hold">
                                          <p:stCondLst>
                                            <p:cond delay="9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6CA9C6-3CC7-465A-AA7D-15A8951D87B3}"/>
              </a:ext>
            </a:extLst>
          </p:cNvPr>
          <p:cNvPicPr>
            <a:picLocks noChangeAspect="1"/>
          </p:cNvPicPr>
          <p:nvPr/>
        </p:nvPicPr>
        <p:blipFill>
          <a:blip r:embed="rId3"/>
          <a:stretch>
            <a:fillRect/>
          </a:stretch>
        </p:blipFill>
        <p:spPr>
          <a:xfrm>
            <a:off x="199013" y="142122"/>
            <a:ext cx="2716908" cy="4112653"/>
          </a:xfrm>
          <a:prstGeom prst="rect">
            <a:avLst/>
          </a:prstGeom>
        </p:spPr>
      </p:pic>
      <p:pic>
        <p:nvPicPr>
          <p:cNvPr id="5" name="Picture 4">
            <a:extLst>
              <a:ext uri="{FF2B5EF4-FFF2-40B4-BE49-F238E27FC236}">
                <a16:creationId xmlns:a16="http://schemas.microsoft.com/office/drawing/2014/main" id="{800B1B8C-78CB-41FF-84A1-CFA149B8CDD4}"/>
              </a:ext>
            </a:extLst>
          </p:cNvPr>
          <p:cNvPicPr>
            <a:picLocks noChangeAspect="1"/>
          </p:cNvPicPr>
          <p:nvPr/>
        </p:nvPicPr>
        <p:blipFill>
          <a:blip r:embed="rId4"/>
          <a:stretch>
            <a:fillRect/>
          </a:stretch>
        </p:blipFill>
        <p:spPr>
          <a:xfrm>
            <a:off x="2915921" y="4265473"/>
            <a:ext cx="4516188" cy="2196732"/>
          </a:xfrm>
          <a:prstGeom prst="rect">
            <a:avLst/>
          </a:prstGeom>
        </p:spPr>
      </p:pic>
      <p:pic>
        <p:nvPicPr>
          <p:cNvPr id="6" name="Picture 5">
            <a:extLst>
              <a:ext uri="{FF2B5EF4-FFF2-40B4-BE49-F238E27FC236}">
                <a16:creationId xmlns:a16="http://schemas.microsoft.com/office/drawing/2014/main" id="{42D2A6A1-D0F5-4A07-AE00-18C80FB217DF}"/>
              </a:ext>
            </a:extLst>
          </p:cNvPr>
          <p:cNvPicPr>
            <a:picLocks noChangeAspect="1"/>
          </p:cNvPicPr>
          <p:nvPr/>
        </p:nvPicPr>
        <p:blipFill>
          <a:blip r:embed="rId5"/>
          <a:stretch>
            <a:fillRect/>
          </a:stretch>
        </p:blipFill>
        <p:spPr>
          <a:xfrm>
            <a:off x="2970839" y="444320"/>
            <a:ext cx="4635740" cy="3149718"/>
          </a:xfrm>
          <a:prstGeom prst="rect">
            <a:avLst/>
          </a:prstGeom>
        </p:spPr>
      </p:pic>
      <p:pic>
        <p:nvPicPr>
          <p:cNvPr id="7" name="Picture 6">
            <a:extLst>
              <a:ext uri="{FF2B5EF4-FFF2-40B4-BE49-F238E27FC236}">
                <a16:creationId xmlns:a16="http://schemas.microsoft.com/office/drawing/2014/main" id="{C261D60A-7526-46B1-AE09-3362BD6D0B3F}"/>
              </a:ext>
            </a:extLst>
          </p:cNvPr>
          <p:cNvPicPr>
            <a:picLocks noChangeAspect="1"/>
          </p:cNvPicPr>
          <p:nvPr/>
        </p:nvPicPr>
        <p:blipFill>
          <a:blip r:embed="rId6"/>
          <a:stretch>
            <a:fillRect/>
          </a:stretch>
        </p:blipFill>
        <p:spPr>
          <a:xfrm>
            <a:off x="7668009" y="454480"/>
            <a:ext cx="4457798" cy="3149718"/>
          </a:xfrm>
          <a:prstGeom prst="rect">
            <a:avLst/>
          </a:prstGeom>
        </p:spPr>
      </p:pic>
      <p:pic>
        <p:nvPicPr>
          <p:cNvPr id="8" name="Picture 7">
            <a:extLst>
              <a:ext uri="{FF2B5EF4-FFF2-40B4-BE49-F238E27FC236}">
                <a16:creationId xmlns:a16="http://schemas.microsoft.com/office/drawing/2014/main" id="{0C8EBF82-871E-4D0C-B0CF-BFFE247BA087}"/>
              </a:ext>
            </a:extLst>
          </p:cNvPr>
          <p:cNvPicPr>
            <a:picLocks noChangeAspect="1"/>
          </p:cNvPicPr>
          <p:nvPr/>
        </p:nvPicPr>
        <p:blipFill>
          <a:blip r:embed="rId7"/>
          <a:stretch>
            <a:fillRect/>
          </a:stretch>
        </p:blipFill>
        <p:spPr>
          <a:xfrm>
            <a:off x="93295" y="4254775"/>
            <a:ext cx="2822626" cy="2186034"/>
          </a:xfrm>
          <a:prstGeom prst="rect">
            <a:avLst/>
          </a:prstGeom>
        </p:spPr>
      </p:pic>
      <p:pic>
        <p:nvPicPr>
          <p:cNvPr id="9" name="Picture 8">
            <a:extLst>
              <a:ext uri="{FF2B5EF4-FFF2-40B4-BE49-F238E27FC236}">
                <a16:creationId xmlns:a16="http://schemas.microsoft.com/office/drawing/2014/main" id="{1D46A876-8005-44DC-B37B-13C9532337FB}"/>
              </a:ext>
            </a:extLst>
          </p:cNvPr>
          <p:cNvPicPr>
            <a:picLocks noChangeAspect="1"/>
          </p:cNvPicPr>
          <p:nvPr/>
        </p:nvPicPr>
        <p:blipFill>
          <a:blip r:embed="rId8"/>
          <a:stretch>
            <a:fillRect/>
          </a:stretch>
        </p:blipFill>
        <p:spPr>
          <a:xfrm>
            <a:off x="7432109" y="4275633"/>
            <a:ext cx="4714018" cy="2186034"/>
          </a:xfrm>
          <a:prstGeom prst="rect">
            <a:avLst/>
          </a:prstGeom>
        </p:spPr>
      </p:pic>
      <p:sp>
        <p:nvSpPr>
          <p:cNvPr id="10" name="Thought Bubble: Cloud 9">
            <a:extLst>
              <a:ext uri="{FF2B5EF4-FFF2-40B4-BE49-F238E27FC236}">
                <a16:creationId xmlns:a16="http://schemas.microsoft.com/office/drawing/2014/main" id="{EB6814CC-C36D-4863-A3C9-E7BBCB8CFA20}"/>
              </a:ext>
            </a:extLst>
          </p:cNvPr>
          <p:cNvSpPr/>
          <p:nvPr/>
        </p:nvSpPr>
        <p:spPr>
          <a:xfrm>
            <a:off x="4870200" y="807132"/>
            <a:ext cx="5679440" cy="3027680"/>
          </a:xfrm>
          <a:prstGeom prst="cloudCallout">
            <a:avLst/>
          </a:prstGeom>
          <a:solidFill>
            <a:schemeClr val="accent6"/>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B7529661-EC89-40C4-A972-ADF4D59EE45C}"/>
              </a:ext>
            </a:extLst>
          </p:cNvPr>
          <p:cNvSpPr txBox="1"/>
          <p:nvPr/>
        </p:nvSpPr>
        <p:spPr>
          <a:xfrm>
            <a:off x="5632827" y="1480591"/>
            <a:ext cx="4517012" cy="1569660"/>
          </a:xfrm>
          <a:prstGeom prst="rect">
            <a:avLst/>
          </a:prstGeom>
          <a:noFill/>
        </p:spPr>
        <p:txBody>
          <a:bodyPr wrap="square" rtlCol="0">
            <a:spAutoFit/>
          </a:bodyPr>
          <a:lstStyle/>
          <a:p>
            <a:r>
              <a:rPr lang="en-US" sz="4800">
                <a:latin typeface="Times New Roman" panose="02020603050405020304" pitchFamily="18" charset="0"/>
                <a:cs typeface="Times New Roman" panose="02020603050405020304" pitchFamily="18" charset="0"/>
              </a:rPr>
              <a:t>Vì sao con người cần nhà ở ?</a:t>
            </a:r>
          </a:p>
        </p:txBody>
      </p:sp>
      <p:pic>
        <p:nvPicPr>
          <p:cNvPr id="13" name="Graphic 12" descr="Professor">
            <a:extLst>
              <a:ext uri="{FF2B5EF4-FFF2-40B4-BE49-F238E27FC236}">
                <a16:creationId xmlns:a16="http://schemas.microsoft.com/office/drawing/2014/main" id="{A3616663-8949-4F64-8704-A58518ADB0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302417" y="3337560"/>
            <a:ext cx="2822626" cy="2822626"/>
          </a:xfrm>
          <a:prstGeom prst="rect">
            <a:avLst/>
          </a:prstGeom>
        </p:spPr>
      </p:pic>
    </p:spTree>
    <p:extLst>
      <p:ext uri="{BB962C8B-B14F-4D97-AF65-F5344CB8AC3E}">
        <p14:creationId xmlns:p14="http://schemas.microsoft.com/office/powerpoint/2010/main" val="317063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2000"/>
                                        <p:tgtEl>
                                          <p:spTgt spid="11"/>
                                        </p:tgtEl>
                                      </p:cBhvr>
                                    </p:animEffect>
                                  </p:childTnLst>
                                </p:cTn>
                              </p:par>
                              <p:par>
                                <p:cTn id="45" presetID="6"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8C7CC0-F33D-4142-B70F-9301DF2A7514}"/>
              </a:ext>
            </a:extLst>
          </p:cNvPr>
          <p:cNvSpPr txBox="1"/>
          <p:nvPr/>
        </p:nvSpPr>
        <p:spPr>
          <a:xfrm>
            <a:off x="1025470" y="793002"/>
            <a:ext cx="5567680" cy="707886"/>
          </a:xfrm>
          <a:prstGeom prst="rect">
            <a:avLst/>
          </a:prstGeom>
          <a:noFill/>
        </p:spPr>
        <p:txBody>
          <a:bodyPr wrap="square" rtlCol="0">
            <a:spAutoFit/>
          </a:bodyPr>
          <a:lstStyle/>
          <a:p>
            <a:r>
              <a:rPr lang="en-US" sz="4000">
                <a:solidFill>
                  <a:srgbClr val="00B050"/>
                </a:solidFill>
                <a:latin typeface="Times New Roman" panose="02020603050405020304" pitchFamily="18" charset="0"/>
                <a:cs typeface="Times New Roman" panose="02020603050405020304" pitchFamily="18" charset="0"/>
              </a:rPr>
              <a:t>I. Vai trò của nhà ở</a:t>
            </a:r>
          </a:p>
        </p:txBody>
      </p:sp>
      <p:sp>
        <p:nvSpPr>
          <p:cNvPr id="6" name="TextBox 5">
            <a:extLst>
              <a:ext uri="{FF2B5EF4-FFF2-40B4-BE49-F238E27FC236}">
                <a16:creationId xmlns:a16="http://schemas.microsoft.com/office/drawing/2014/main" id="{C54E69CC-49A4-4D97-89CD-FE09CDADC394}"/>
              </a:ext>
            </a:extLst>
          </p:cNvPr>
          <p:cNvSpPr txBox="1"/>
          <p:nvPr/>
        </p:nvSpPr>
        <p:spPr>
          <a:xfrm>
            <a:off x="963326" y="1968877"/>
            <a:ext cx="10444480" cy="2795958"/>
          </a:xfrm>
          <a:prstGeom prst="rect">
            <a:avLst/>
          </a:prstGeom>
          <a:noFill/>
        </p:spPr>
        <p:txBody>
          <a:bodyPr wrap="square" rtlCol="0">
            <a:spAutoFit/>
          </a:bodyPr>
          <a:lstStyle/>
          <a:p>
            <a:pPr>
              <a:lnSpc>
                <a:spcPct val="150000"/>
              </a:lnSpc>
            </a:pPr>
            <a:r>
              <a:rPr lang="en-US" sz="2400">
                <a:latin typeface="Times New Roman" panose="02020603050405020304" pitchFamily="18" charset="0"/>
                <a:cs typeface="Times New Roman" panose="02020603050405020304" pitchFamily="18" charset="0"/>
              </a:rPr>
              <a:t>-Nhà ở là công trình được xây dựng với mục đích để ở,giúp bảo vệ con người trước những tác động xấu của thiên nhiên, xã hội và phục  vụ các nhu cầu sinh hoạt của cá nhân hoặc hộ gia đình. </a:t>
            </a:r>
          </a:p>
          <a:p>
            <a:pPr>
              <a:lnSpc>
                <a:spcPct val="150000"/>
              </a:lnSpc>
            </a:pPr>
            <a:r>
              <a:rPr lang="en-US" sz="2400">
                <a:latin typeface="Times New Roman" panose="02020603050405020304" pitchFamily="18" charset="0"/>
                <a:cs typeface="Times New Roman" panose="02020603050405020304" pitchFamily="18" charset="0"/>
              </a:rPr>
              <a:t>-Nhà ở đem đến cho con người cảm giác thân thuộc, cũng như cảm giác riêng tư.</a:t>
            </a:r>
          </a:p>
          <a:p>
            <a:pPr>
              <a:lnSpc>
                <a:spcPct val="150000"/>
              </a:lnSpc>
            </a:pPr>
            <a:endParaRPr lang="en-US" sz="2400">
              <a:latin typeface="Times New Roman" panose="02020603050405020304" pitchFamily="18" charset="0"/>
              <a:cs typeface="Times New Roman" panose="02020603050405020304" pitchFamily="18" charset="0"/>
            </a:endParaRPr>
          </a:p>
        </p:txBody>
      </p:sp>
      <p:pic>
        <p:nvPicPr>
          <p:cNvPr id="8" name="Graphic 7" descr="Pencil">
            <a:extLst>
              <a:ext uri="{FF2B5EF4-FFF2-40B4-BE49-F238E27FC236}">
                <a16:creationId xmlns:a16="http://schemas.microsoft.com/office/drawing/2014/main" id="{FFD213D2-EFBF-4E60-BC95-F2C44C3A41C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194916" y="793002"/>
            <a:ext cx="559666" cy="559666"/>
          </a:xfrm>
          <a:prstGeom prst="rect">
            <a:avLst/>
          </a:prstGeom>
        </p:spPr>
      </p:pic>
      <p:pic>
        <p:nvPicPr>
          <p:cNvPr id="7" name="Graphic 6" descr="Suburban scene">
            <a:extLst>
              <a:ext uri="{FF2B5EF4-FFF2-40B4-BE49-F238E27FC236}">
                <a16:creationId xmlns:a16="http://schemas.microsoft.com/office/drawing/2014/main" id="{1186D801-2B37-4211-B201-4A908B3D9A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7601" y="4956059"/>
            <a:ext cx="2099470" cy="2099470"/>
          </a:xfrm>
          <a:prstGeom prst="rect">
            <a:avLst/>
          </a:prstGeom>
        </p:spPr>
      </p:pic>
    </p:spTree>
    <p:extLst>
      <p:ext uri="{BB962C8B-B14F-4D97-AF65-F5344CB8AC3E}">
        <p14:creationId xmlns:p14="http://schemas.microsoft.com/office/powerpoint/2010/main" val="67314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down)">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435448E8-4C37-4330-89AB-C774A3B31F82}"/>
              </a:ext>
            </a:extLst>
          </p:cNvPr>
          <p:cNvSpPr/>
          <p:nvPr/>
        </p:nvSpPr>
        <p:spPr>
          <a:xfrm>
            <a:off x="10296467" y="456557"/>
            <a:ext cx="1615740" cy="1083075"/>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ịch sử 6 Bài 3: Xã hội nguyên thủy">
            <a:extLst>
              <a:ext uri="{FF2B5EF4-FFF2-40B4-BE49-F238E27FC236}">
                <a16:creationId xmlns:a16="http://schemas.microsoft.com/office/drawing/2014/main" id="{51AEC0F8-643D-478D-94C2-2EF78EFB0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06001"/>
            <a:ext cx="5983547" cy="3951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piens - Lược sử loài người: Một tác phẩm, một hành trình dạo bước cùng  lịch sử loài người...">
            <a:extLst>
              <a:ext uri="{FF2B5EF4-FFF2-40B4-BE49-F238E27FC236}">
                <a16:creationId xmlns:a16="http://schemas.microsoft.com/office/drawing/2014/main" id="{E4DF9E0B-0B97-4260-B2DE-7361991DD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455" y="2906001"/>
            <a:ext cx="5983545" cy="39519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510FDE93-7155-4894-90ED-D16081DC7A09}"/>
              </a:ext>
            </a:extLst>
          </p:cNvPr>
          <p:cNvSpPr/>
          <p:nvPr/>
        </p:nvSpPr>
        <p:spPr>
          <a:xfrm>
            <a:off x="1178560" y="0"/>
            <a:ext cx="8392160" cy="2519680"/>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7FE62A-6C79-4C76-8C9E-F107522B5EBE}"/>
              </a:ext>
            </a:extLst>
          </p:cNvPr>
          <p:cNvSpPr txBox="1"/>
          <p:nvPr/>
        </p:nvSpPr>
        <p:spPr>
          <a:xfrm>
            <a:off x="1422400" y="138860"/>
            <a:ext cx="8266391" cy="2241960"/>
          </a:xfrm>
          <a:prstGeom prst="rect">
            <a:avLst/>
          </a:prstGeom>
          <a:noFill/>
        </p:spPr>
        <p:txBody>
          <a:bodyPr wrap="square" rtlCol="0">
            <a:spAutoFit/>
          </a:bodyPr>
          <a:lstStyle/>
          <a:p>
            <a:pPr>
              <a:lnSpc>
                <a:spcPct val="150000"/>
              </a:lnSpc>
            </a:pPr>
            <a:r>
              <a:rPr lang="en-US" sz="2400">
                <a:latin typeface="Times New Roman" panose="02020603050405020304" pitchFamily="18" charset="0"/>
                <a:cs typeface="Times New Roman" panose="02020603050405020304" pitchFamily="18" charset="0"/>
              </a:rPr>
              <a:t>Khoảng tám nghìn năm trước, con người đã bắt đầu biết làm nông nghiệp. Sự ra đời của nông nghiệp dẫn đến việc con người ít dịch chuyển hơn, khi đó khu dân cư dần được hình thành, nhà ở bắt đầu được chú ý hơn và mang tính nhân tạo hơn.</a:t>
            </a:r>
          </a:p>
        </p:txBody>
      </p:sp>
      <p:sp>
        <p:nvSpPr>
          <p:cNvPr id="2" name="TextBox 1">
            <a:extLst>
              <a:ext uri="{FF2B5EF4-FFF2-40B4-BE49-F238E27FC236}">
                <a16:creationId xmlns:a16="http://schemas.microsoft.com/office/drawing/2014/main" id="{F0D3171D-B704-4E67-8909-E1F215DF06B3}"/>
              </a:ext>
            </a:extLst>
          </p:cNvPr>
          <p:cNvSpPr txBox="1"/>
          <p:nvPr/>
        </p:nvSpPr>
        <p:spPr>
          <a:xfrm>
            <a:off x="10295433" y="770899"/>
            <a:ext cx="1896567" cy="461665"/>
          </a:xfrm>
          <a:prstGeom prst="rect">
            <a:avLst/>
          </a:prstGeom>
          <a:noFill/>
        </p:spPr>
        <p:txBody>
          <a:bodyPr wrap="square" rtlCol="0">
            <a:spAutoFit/>
          </a:bodyPr>
          <a:lstStyle/>
          <a:p>
            <a:r>
              <a:rPr lang="en-US" sz="2400">
                <a:solidFill>
                  <a:srgbClr val="FF0000"/>
                </a:solidFill>
              </a:rPr>
              <a:t>KHÁM PHÁ</a:t>
            </a:r>
          </a:p>
        </p:txBody>
      </p:sp>
      <p:pic>
        <p:nvPicPr>
          <p:cNvPr id="4" name="Graphic 3" descr="Head with gears">
            <a:extLst>
              <a:ext uri="{FF2B5EF4-FFF2-40B4-BE49-F238E27FC236}">
                <a16:creationId xmlns:a16="http://schemas.microsoft.com/office/drawing/2014/main" id="{66F6F2CB-1FD9-438D-9C7A-F58CEAA1C99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189937" y="1607613"/>
            <a:ext cx="914400" cy="914400"/>
          </a:xfrm>
          <a:prstGeom prst="rect">
            <a:avLst/>
          </a:prstGeom>
        </p:spPr>
      </p:pic>
    </p:spTree>
    <p:extLst>
      <p:ext uri="{BB962C8B-B14F-4D97-AF65-F5344CB8AC3E}">
        <p14:creationId xmlns:p14="http://schemas.microsoft.com/office/powerpoint/2010/main" val="34531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randombar(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10B03C-3B79-456F-8A5E-390066D119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31829" y="323542"/>
            <a:ext cx="4071211" cy="2569799"/>
          </a:xfrm>
          <a:prstGeom prst="rect">
            <a:avLst/>
          </a:prstGeom>
        </p:spPr>
      </p:pic>
      <p:pic>
        <p:nvPicPr>
          <p:cNvPr id="3076" name="Picture 4" descr="Giữ gìn và kế thừa kiến trúc nhà sàn dân tộc Thái">
            <a:extLst>
              <a:ext uri="{FF2B5EF4-FFF2-40B4-BE49-F238E27FC236}">
                <a16:creationId xmlns:a16="http://schemas.microsoft.com/office/drawing/2014/main" id="{ABB299CF-1013-4875-862C-BE9AF408A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900" y="323542"/>
            <a:ext cx="3833203" cy="25697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HU CĂN HỘ CHUNG CƯ HÀ ĐÔ NGUYỄN VĂN CÔNG">
            <a:extLst>
              <a:ext uri="{FF2B5EF4-FFF2-40B4-BE49-F238E27FC236}">
                <a16:creationId xmlns:a16="http://schemas.microsoft.com/office/drawing/2014/main" id="{83D72351-A9BE-436E-9347-69D547F6B2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041" y="3559946"/>
            <a:ext cx="3833203" cy="27892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à quê - Tranh Sơn Dầu, Tranh Phong Cảnh">
            <a:extLst>
              <a:ext uri="{FF2B5EF4-FFF2-40B4-BE49-F238E27FC236}">
                <a16:creationId xmlns:a16="http://schemas.microsoft.com/office/drawing/2014/main" id="{234877A3-7614-417D-AC55-5E4B3EE071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5705" y="364528"/>
            <a:ext cx="3833203" cy="25697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89ABD2D-FAAC-45E8-9AF8-708CDCDE4EC4}"/>
              </a:ext>
            </a:extLst>
          </p:cNvPr>
          <p:cNvPicPr>
            <a:picLocks noChangeAspect="1"/>
          </p:cNvPicPr>
          <p:nvPr/>
        </p:nvPicPr>
        <p:blipFill>
          <a:blip r:embed="rId7"/>
          <a:stretch>
            <a:fillRect/>
          </a:stretch>
        </p:blipFill>
        <p:spPr>
          <a:xfrm>
            <a:off x="4175373" y="3559947"/>
            <a:ext cx="3833203" cy="2789260"/>
          </a:xfrm>
          <a:prstGeom prst="rect">
            <a:avLst/>
          </a:prstGeom>
        </p:spPr>
      </p:pic>
      <p:pic>
        <p:nvPicPr>
          <p:cNvPr id="3084" name="Picture 12" descr="Thiết kế cải tạo nhà ống 5 tầng 125m2 ngập nắng gió">
            <a:extLst>
              <a:ext uri="{FF2B5EF4-FFF2-40B4-BE49-F238E27FC236}">
                <a16:creationId xmlns:a16="http://schemas.microsoft.com/office/drawing/2014/main" id="{5829EC71-3D21-4496-8E50-05E6AA3F87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0845" y="3559946"/>
            <a:ext cx="3833203" cy="27892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0800837-3D23-4C03-8828-50AF2C91C0ED}"/>
              </a:ext>
            </a:extLst>
          </p:cNvPr>
          <p:cNvSpPr txBox="1"/>
          <p:nvPr/>
        </p:nvSpPr>
        <p:spPr>
          <a:xfrm>
            <a:off x="1645727" y="2928722"/>
            <a:ext cx="1899821" cy="369332"/>
          </a:xfrm>
          <a:prstGeom prst="rect">
            <a:avLst/>
          </a:prstGeom>
          <a:noFill/>
        </p:spPr>
        <p:txBody>
          <a:bodyPr wrap="square" rtlCol="0">
            <a:spAutoFit/>
          </a:bodyPr>
          <a:lstStyle/>
          <a:p>
            <a:r>
              <a:rPr lang="en-US"/>
              <a:t>Nhà sàn</a:t>
            </a:r>
          </a:p>
        </p:txBody>
      </p:sp>
      <p:sp>
        <p:nvSpPr>
          <p:cNvPr id="6" name="TextBox 5">
            <a:extLst>
              <a:ext uri="{FF2B5EF4-FFF2-40B4-BE49-F238E27FC236}">
                <a16:creationId xmlns:a16="http://schemas.microsoft.com/office/drawing/2014/main" id="{8564A49A-5857-4B9A-9526-108755D31F7E}"/>
              </a:ext>
            </a:extLst>
          </p:cNvPr>
          <p:cNvSpPr txBox="1"/>
          <p:nvPr/>
        </p:nvSpPr>
        <p:spPr>
          <a:xfrm>
            <a:off x="5399057" y="2955067"/>
            <a:ext cx="1746033" cy="369332"/>
          </a:xfrm>
          <a:prstGeom prst="rect">
            <a:avLst/>
          </a:prstGeom>
          <a:noFill/>
        </p:spPr>
        <p:txBody>
          <a:bodyPr wrap="square" rtlCol="0">
            <a:spAutoFit/>
          </a:bodyPr>
          <a:lstStyle/>
          <a:p>
            <a:r>
              <a:rPr lang="en-US"/>
              <a:t>Trường học </a:t>
            </a:r>
          </a:p>
        </p:txBody>
      </p:sp>
      <p:sp>
        <p:nvSpPr>
          <p:cNvPr id="7" name="TextBox 6">
            <a:extLst>
              <a:ext uri="{FF2B5EF4-FFF2-40B4-BE49-F238E27FC236}">
                <a16:creationId xmlns:a16="http://schemas.microsoft.com/office/drawing/2014/main" id="{111882A6-238A-4386-963E-808F44BBA68E}"/>
              </a:ext>
            </a:extLst>
          </p:cNvPr>
          <p:cNvSpPr txBox="1"/>
          <p:nvPr/>
        </p:nvSpPr>
        <p:spPr>
          <a:xfrm>
            <a:off x="9226857" y="2955067"/>
            <a:ext cx="2441359" cy="369332"/>
          </a:xfrm>
          <a:prstGeom prst="rect">
            <a:avLst/>
          </a:prstGeom>
          <a:noFill/>
        </p:spPr>
        <p:txBody>
          <a:bodyPr wrap="square" rtlCol="0">
            <a:spAutoFit/>
          </a:bodyPr>
          <a:lstStyle/>
          <a:p>
            <a:r>
              <a:rPr lang="en-US"/>
              <a:t>Nhà ở nông thôn</a:t>
            </a:r>
          </a:p>
        </p:txBody>
      </p:sp>
      <p:sp>
        <p:nvSpPr>
          <p:cNvPr id="8" name="TextBox 7">
            <a:extLst>
              <a:ext uri="{FF2B5EF4-FFF2-40B4-BE49-F238E27FC236}">
                <a16:creationId xmlns:a16="http://schemas.microsoft.com/office/drawing/2014/main" id="{6A8158DA-7304-43F6-8322-8D12F60F165E}"/>
              </a:ext>
            </a:extLst>
          </p:cNvPr>
          <p:cNvSpPr txBox="1"/>
          <p:nvPr/>
        </p:nvSpPr>
        <p:spPr>
          <a:xfrm>
            <a:off x="1065321" y="6389740"/>
            <a:ext cx="2121763" cy="369332"/>
          </a:xfrm>
          <a:prstGeom prst="rect">
            <a:avLst/>
          </a:prstGeom>
          <a:noFill/>
        </p:spPr>
        <p:txBody>
          <a:bodyPr wrap="square" rtlCol="0">
            <a:spAutoFit/>
          </a:bodyPr>
          <a:lstStyle/>
          <a:p>
            <a:r>
              <a:rPr lang="en-US"/>
              <a:t>Nhà chung cư</a:t>
            </a:r>
          </a:p>
        </p:txBody>
      </p:sp>
      <p:sp>
        <p:nvSpPr>
          <p:cNvPr id="9" name="TextBox 8">
            <a:extLst>
              <a:ext uri="{FF2B5EF4-FFF2-40B4-BE49-F238E27FC236}">
                <a16:creationId xmlns:a16="http://schemas.microsoft.com/office/drawing/2014/main" id="{A54A7440-D46D-444D-8C9C-123F84BD2DBB}"/>
              </a:ext>
            </a:extLst>
          </p:cNvPr>
          <p:cNvSpPr txBox="1"/>
          <p:nvPr/>
        </p:nvSpPr>
        <p:spPr>
          <a:xfrm>
            <a:off x="5530789" y="6389740"/>
            <a:ext cx="1482570" cy="369332"/>
          </a:xfrm>
          <a:prstGeom prst="rect">
            <a:avLst/>
          </a:prstGeom>
          <a:noFill/>
        </p:spPr>
        <p:txBody>
          <a:bodyPr wrap="square" rtlCol="0">
            <a:spAutoFit/>
          </a:bodyPr>
          <a:lstStyle/>
          <a:p>
            <a:r>
              <a:rPr lang="en-US"/>
              <a:t>Nhà nổi</a:t>
            </a:r>
          </a:p>
        </p:txBody>
      </p:sp>
      <p:sp>
        <p:nvSpPr>
          <p:cNvPr id="10" name="TextBox 9">
            <a:extLst>
              <a:ext uri="{FF2B5EF4-FFF2-40B4-BE49-F238E27FC236}">
                <a16:creationId xmlns:a16="http://schemas.microsoft.com/office/drawing/2014/main" id="{9F65E5CC-0BD3-4331-A171-5EDD1661CFF5}"/>
              </a:ext>
            </a:extLst>
          </p:cNvPr>
          <p:cNvSpPr txBox="1"/>
          <p:nvPr/>
        </p:nvSpPr>
        <p:spPr>
          <a:xfrm>
            <a:off x="9685537" y="6394670"/>
            <a:ext cx="1982679" cy="369332"/>
          </a:xfrm>
          <a:prstGeom prst="rect">
            <a:avLst/>
          </a:prstGeom>
          <a:noFill/>
        </p:spPr>
        <p:txBody>
          <a:bodyPr wrap="square" rtlCol="0">
            <a:spAutoFit/>
          </a:bodyPr>
          <a:lstStyle/>
          <a:p>
            <a:r>
              <a:rPr lang="en-US"/>
              <a:t>Nhà ở phố</a:t>
            </a:r>
          </a:p>
        </p:txBody>
      </p:sp>
      <p:pic>
        <p:nvPicPr>
          <p:cNvPr id="15" name="Graphic 14" descr="Professor">
            <a:extLst>
              <a:ext uri="{FF2B5EF4-FFF2-40B4-BE49-F238E27FC236}">
                <a16:creationId xmlns:a16="http://schemas.microsoft.com/office/drawing/2014/main" id="{9114B9E7-0F27-4FBA-A504-A890E0C82F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077917" y="3447338"/>
            <a:ext cx="2822626" cy="2822626"/>
          </a:xfrm>
          <a:prstGeom prst="rect">
            <a:avLst/>
          </a:prstGeom>
        </p:spPr>
      </p:pic>
      <p:sp>
        <p:nvSpPr>
          <p:cNvPr id="3" name="Oval 2">
            <a:extLst>
              <a:ext uri="{FF2B5EF4-FFF2-40B4-BE49-F238E27FC236}">
                <a16:creationId xmlns:a16="http://schemas.microsoft.com/office/drawing/2014/main" id="{F44AB3A3-57EC-44EB-A912-A964C32B698B}"/>
              </a:ext>
            </a:extLst>
          </p:cNvPr>
          <p:cNvSpPr/>
          <p:nvPr/>
        </p:nvSpPr>
        <p:spPr>
          <a:xfrm>
            <a:off x="332212" y="266279"/>
            <a:ext cx="549531" cy="46873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a:solidFill>
                  <a:schemeClr val="tx1"/>
                </a:solidFill>
              </a:rPr>
              <a:t>1</a:t>
            </a:r>
          </a:p>
        </p:txBody>
      </p:sp>
      <p:sp>
        <p:nvSpPr>
          <p:cNvPr id="19" name="Oval 18">
            <a:extLst>
              <a:ext uri="{FF2B5EF4-FFF2-40B4-BE49-F238E27FC236}">
                <a16:creationId xmlns:a16="http://schemas.microsoft.com/office/drawing/2014/main" id="{EA5C8FBE-8EEA-46B6-BD59-E501273F0620}"/>
              </a:ext>
            </a:extLst>
          </p:cNvPr>
          <p:cNvSpPr/>
          <p:nvPr/>
        </p:nvSpPr>
        <p:spPr>
          <a:xfrm>
            <a:off x="4220560" y="367482"/>
            <a:ext cx="549531" cy="46873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a:solidFill>
                  <a:schemeClr val="tx1"/>
                </a:solidFill>
              </a:rPr>
              <a:t>2</a:t>
            </a:r>
          </a:p>
        </p:txBody>
      </p:sp>
      <p:sp>
        <p:nvSpPr>
          <p:cNvPr id="20" name="Oval 19">
            <a:extLst>
              <a:ext uri="{FF2B5EF4-FFF2-40B4-BE49-F238E27FC236}">
                <a16:creationId xmlns:a16="http://schemas.microsoft.com/office/drawing/2014/main" id="{8E3BA75F-CF21-4289-ACDF-ABDFAD113368}"/>
              </a:ext>
            </a:extLst>
          </p:cNvPr>
          <p:cNvSpPr/>
          <p:nvPr/>
        </p:nvSpPr>
        <p:spPr>
          <a:xfrm>
            <a:off x="8386474" y="422092"/>
            <a:ext cx="549531" cy="46873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a:solidFill>
                  <a:schemeClr val="tx1"/>
                </a:solidFill>
              </a:rPr>
              <a:t>3</a:t>
            </a:r>
          </a:p>
        </p:txBody>
      </p:sp>
      <p:sp>
        <p:nvSpPr>
          <p:cNvPr id="21" name="Oval 20">
            <a:extLst>
              <a:ext uri="{FF2B5EF4-FFF2-40B4-BE49-F238E27FC236}">
                <a16:creationId xmlns:a16="http://schemas.microsoft.com/office/drawing/2014/main" id="{B6914CD3-8A75-4C6F-B56F-6A9CD2F9EC22}"/>
              </a:ext>
            </a:extLst>
          </p:cNvPr>
          <p:cNvSpPr/>
          <p:nvPr/>
        </p:nvSpPr>
        <p:spPr>
          <a:xfrm>
            <a:off x="183001" y="3695279"/>
            <a:ext cx="549531" cy="46873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a:solidFill>
                  <a:schemeClr val="tx1"/>
                </a:solidFill>
              </a:rPr>
              <a:t>4</a:t>
            </a:r>
          </a:p>
        </p:txBody>
      </p:sp>
      <p:sp>
        <p:nvSpPr>
          <p:cNvPr id="22" name="Oval 21">
            <a:extLst>
              <a:ext uri="{FF2B5EF4-FFF2-40B4-BE49-F238E27FC236}">
                <a16:creationId xmlns:a16="http://schemas.microsoft.com/office/drawing/2014/main" id="{9D0AF814-BC22-42AC-BD53-A17A74CE3A5A}"/>
              </a:ext>
            </a:extLst>
          </p:cNvPr>
          <p:cNvSpPr/>
          <p:nvPr/>
        </p:nvSpPr>
        <p:spPr>
          <a:xfrm>
            <a:off x="4258931" y="3625206"/>
            <a:ext cx="549531" cy="46873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a:solidFill>
                  <a:schemeClr val="tx1"/>
                </a:solidFill>
              </a:rPr>
              <a:t>5</a:t>
            </a:r>
          </a:p>
        </p:txBody>
      </p:sp>
      <p:sp>
        <p:nvSpPr>
          <p:cNvPr id="23" name="Oval 22">
            <a:extLst>
              <a:ext uri="{FF2B5EF4-FFF2-40B4-BE49-F238E27FC236}">
                <a16:creationId xmlns:a16="http://schemas.microsoft.com/office/drawing/2014/main" id="{94EE178C-5CD4-4B6A-8811-6A1273DD5896}"/>
              </a:ext>
            </a:extLst>
          </p:cNvPr>
          <p:cNvSpPr/>
          <p:nvPr/>
        </p:nvSpPr>
        <p:spPr>
          <a:xfrm>
            <a:off x="8186887" y="3608179"/>
            <a:ext cx="549531" cy="46873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a:solidFill>
                  <a:schemeClr val="tx1"/>
                </a:solidFill>
              </a:rPr>
              <a:t>6</a:t>
            </a:r>
          </a:p>
        </p:txBody>
      </p:sp>
      <p:sp>
        <p:nvSpPr>
          <p:cNvPr id="16" name="Thought Bubble: Cloud 15">
            <a:extLst>
              <a:ext uri="{FF2B5EF4-FFF2-40B4-BE49-F238E27FC236}">
                <a16:creationId xmlns:a16="http://schemas.microsoft.com/office/drawing/2014/main" id="{505316AB-9105-4E81-AE8B-62FD2F7E9C69}"/>
              </a:ext>
            </a:extLst>
          </p:cNvPr>
          <p:cNvSpPr/>
          <p:nvPr/>
        </p:nvSpPr>
        <p:spPr>
          <a:xfrm>
            <a:off x="2814299" y="671538"/>
            <a:ext cx="5679440" cy="3027680"/>
          </a:xfrm>
          <a:prstGeom prst="cloudCallout">
            <a:avLst/>
          </a:prstGeom>
          <a:solidFill>
            <a:srgbClr val="00B05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0F2353D9-B2F5-4CCE-9933-9C7C80D068D8}"/>
              </a:ext>
            </a:extLst>
          </p:cNvPr>
          <p:cNvSpPr txBox="1"/>
          <p:nvPr/>
        </p:nvSpPr>
        <p:spPr>
          <a:xfrm>
            <a:off x="3530569" y="1085658"/>
            <a:ext cx="4517012" cy="2123658"/>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Cấu tạo của nhà ở Việt Nam có đặc điểm chung là gì?</a:t>
            </a:r>
          </a:p>
        </p:txBody>
      </p:sp>
    </p:spTree>
    <p:extLst>
      <p:ext uri="{BB962C8B-B14F-4D97-AF65-F5344CB8AC3E}">
        <p14:creationId xmlns:p14="http://schemas.microsoft.com/office/powerpoint/2010/main" val="30516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anim calcmode="lin" valueType="num">
                                      <p:cBhvr additive="base">
                                        <p:cTn id="15" dur="500" fill="hold"/>
                                        <p:tgtEl>
                                          <p:spTgt spid="3080"/>
                                        </p:tgtEl>
                                        <p:attrNameLst>
                                          <p:attrName>ppt_x</p:attrName>
                                        </p:attrNameLst>
                                      </p:cBhvr>
                                      <p:tavLst>
                                        <p:tav tm="0">
                                          <p:val>
                                            <p:strVal val="#ppt_x"/>
                                          </p:val>
                                        </p:tav>
                                        <p:tav tm="100000">
                                          <p:val>
                                            <p:strVal val="#ppt_x"/>
                                          </p:val>
                                        </p:tav>
                                      </p:tavLst>
                                    </p:anim>
                                    <p:anim calcmode="lin" valueType="num">
                                      <p:cBhvr additive="base">
                                        <p:cTn id="16" dur="500" fill="hold"/>
                                        <p:tgtEl>
                                          <p:spTgt spid="30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84"/>
                                        </p:tgtEl>
                                        <p:attrNameLst>
                                          <p:attrName>style.visibility</p:attrName>
                                        </p:attrNameLst>
                                      </p:cBhvr>
                                      <p:to>
                                        <p:strVal val="visible"/>
                                      </p:to>
                                    </p:set>
                                    <p:anim calcmode="lin" valueType="num">
                                      <p:cBhvr additive="base">
                                        <p:cTn id="19" dur="500" fill="hold"/>
                                        <p:tgtEl>
                                          <p:spTgt spid="3084"/>
                                        </p:tgtEl>
                                        <p:attrNameLst>
                                          <p:attrName>ppt_x</p:attrName>
                                        </p:attrNameLst>
                                      </p:cBhvr>
                                      <p:tavLst>
                                        <p:tav tm="0">
                                          <p:val>
                                            <p:strVal val="#ppt_x"/>
                                          </p:val>
                                        </p:tav>
                                        <p:tav tm="100000">
                                          <p:val>
                                            <p:strVal val="#ppt_x"/>
                                          </p:val>
                                        </p:tav>
                                      </p:tavLst>
                                    </p:anim>
                                    <p:anim calcmode="lin" valueType="num">
                                      <p:cBhvr additive="base">
                                        <p:cTn id="20" dur="500" fill="hold"/>
                                        <p:tgtEl>
                                          <p:spTgt spid="308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8"/>
                                        </p:tgtEl>
                                        <p:attrNameLst>
                                          <p:attrName>style.visibility</p:attrName>
                                        </p:attrNameLst>
                                      </p:cBhvr>
                                      <p:to>
                                        <p:strVal val="visible"/>
                                      </p:to>
                                    </p:set>
                                    <p:anim calcmode="lin" valueType="num">
                                      <p:cBhvr additive="base">
                                        <p:cTn id="27" dur="500" fill="hold"/>
                                        <p:tgtEl>
                                          <p:spTgt spid="3078"/>
                                        </p:tgtEl>
                                        <p:attrNameLst>
                                          <p:attrName>ppt_x</p:attrName>
                                        </p:attrNameLst>
                                      </p:cBhvr>
                                      <p:tavLst>
                                        <p:tav tm="0">
                                          <p:val>
                                            <p:strVal val="#ppt_x"/>
                                          </p:val>
                                        </p:tav>
                                        <p:tav tm="100000">
                                          <p:val>
                                            <p:strVal val="#ppt_x"/>
                                          </p:val>
                                        </p:tav>
                                      </p:tavLst>
                                    </p:anim>
                                    <p:anim calcmode="lin" valueType="num">
                                      <p:cBhvr additive="base">
                                        <p:cTn id="28" dur="500" fill="hold"/>
                                        <p:tgtEl>
                                          <p:spTgt spid="3078"/>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randombar(horizontal)">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barn(inVertical)">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circle(in)">
                                      <p:cBhvr>
                                        <p:cTn id="73" dur="5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1000"/>
                                        <p:tgtEl>
                                          <p:spTgt spid="9"/>
                                        </p:tgtEl>
                                      </p:cBhvr>
                                    </p:animEffect>
                                    <p:anim calcmode="lin" valueType="num">
                                      <p:cBhvr>
                                        <p:cTn id="84" dur="1000" fill="hold"/>
                                        <p:tgtEl>
                                          <p:spTgt spid="9"/>
                                        </p:tgtEl>
                                        <p:attrNameLst>
                                          <p:attrName>ppt_x</p:attrName>
                                        </p:attrNameLst>
                                      </p:cBhvr>
                                      <p:tavLst>
                                        <p:tav tm="0">
                                          <p:val>
                                            <p:strVal val="#ppt_x"/>
                                          </p:val>
                                        </p:tav>
                                        <p:tav tm="100000">
                                          <p:val>
                                            <p:strVal val="#ppt_x"/>
                                          </p:val>
                                        </p:tav>
                                      </p:tavLst>
                                    </p:anim>
                                    <p:anim calcmode="lin" valueType="num">
                                      <p:cBhvr>
                                        <p:cTn id="8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additive="base">
                                        <p:cTn id="90" dur="500" fill="hold"/>
                                        <p:tgtEl>
                                          <p:spTgt spid="10"/>
                                        </p:tgtEl>
                                        <p:attrNameLst>
                                          <p:attrName>ppt_x</p:attrName>
                                        </p:attrNameLst>
                                      </p:cBhvr>
                                      <p:tavLst>
                                        <p:tav tm="0">
                                          <p:val>
                                            <p:strVal val="#ppt_x"/>
                                          </p:val>
                                        </p:tav>
                                        <p:tav tm="100000">
                                          <p:val>
                                            <p:strVal val="#ppt_x"/>
                                          </p:val>
                                        </p:tav>
                                      </p:tavLst>
                                    </p:anim>
                                    <p:anim calcmode="lin" valueType="num">
                                      <p:cBhvr additive="base">
                                        <p:cTn id="9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randombar(horizontal)">
                                      <p:cBhvr>
                                        <p:cTn id="96" dur="500"/>
                                        <p:tgtEl>
                                          <p:spTgt spid="17"/>
                                        </p:tgtEl>
                                      </p:cBhvr>
                                    </p:animEffect>
                                  </p:childTnLst>
                                </p:cTn>
                              </p:par>
                              <p:par>
                                <p:cTn id="97" presetID="14" presetClass="entr" presetSubtype="10" fill="hold"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randombar(horizontal)">
                                      <p:cBhvr>
                                        <p:cTn id="99" dur="500"/>
                                        <p:tgtEl>
                                          <p:spTgt spid="15"/>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randombar(horizontal)">
                                      <p:cBhvr>
                                        <p:cTn id="10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3" grpId="0" animBg="1"/>
      <p:bldP spid="19" grpId="0" animBg="1"/>
      <p:bldP spid="20" grpId="0" animBg="1"/>
      <p:bldP spid="21" grpId="0" animBg="1"/>
      <p:bldP spid="22" grpId="0" animBg="1"/>
      <p:bldP spid="23" grpId="0" animBg="1"/>
      <p:bldP spid="16" grpId="0" animBg="1"/>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652</TotalTime>
  <Words>1689</Words>
  <Application>Microsoft Office PowerPoint</Application>
  <PresentationFormat>Widescreen</PresentationFormat>
  <Paragraphs>154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vuinguyen2021@outlook.com</dc:creator>
  <cp:lastModifiedBy>Admin</cp:lastModifiedBy>
  <cp:revision>28</cp:revision>
  <dcterms:created xsi:type="dcterms:W3CDTF">2021-08-06T02:15:29Z</dcterms:created>
  <dcterms:modified xsi:type="dcterms:W3CDTF">2021-08-27T02:09:18Z</dcterms:modified>
</cp:coreProperties>
</file>