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</p:sldMasterIdLst>
  <p:sldIdLst>
    <p:sldId id="280" r:id="rId4"/>
    <p:sldId id="281" r:id="rId5"/>
    <p:sldId id="257" r:id="rId6"/>
    <p:sldId id="268" r:id="rId7"/>
    <p:sldId id="258" r:id="rId8"/>
    <p:sldId id="272" r:id="rId9"/>
    <p:sldId id="261" r:id="rId10"/>
    <p:sldId id="270" r:id="rId11"/>
    <p:sldId id="284" r:id="rId12"/>
    <p:sldId id="262" r:id="rId13"/>
    <p:sldId id="275" r:id="rId14"/>
    <p:sldId id="282" r:id="rId15"/>
    <p:sldId id="283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904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0FB7BD"/>
    <a:srgbClr val="F16649"/>
    <a:srgbClr val="AFDDFF"/>
    <a:srgbClr val="FFE07D"/>
    <a:srgbClr val="FFC000"/>
    <a:srgbClr val="F4836C"/>
    <a:srgbClr val="F7A797"/>
    <a:srgbClr val="C0E6EA"/>
    <a:srgbClr val="62C8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68" d="100"/>
          <a:sy n="68" d="100"/>
        </p:scale>
        <p:origin x="1184" y="48"/>
      </p:cViewPr>
      <p:guideLst>
        <p:guide pos="2904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2B35D-4626-45BC-BDC5-8F9FE07CF4D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649C2A-AF0C-4F30-B6F3-F4BC9944CD56}" type="slidenum">
              <a:rPr kumimoji="0" lang="en-US" alt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801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200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F79D6-35CC-4BBC-A2B3-C3B8146EC81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3926A7-6979-4B63-A625-58BF28420668}" type="slidenum">
              <a:rPr kumimoji="0" lang="en-US" alt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67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249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2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9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3500"/>
            <a:ext cx="7987622" cy="34722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1"/>
            <a:ext cx="8853992" cy="22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5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4" y="39498"/>
            <a:ext cx="79948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 Pay attention to the sounds /e/ and /æ/.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136312"/>
              </p:ext>
            </p:extLst>
          </p:nvPr>
        </p:nvGraphicFramePr>
        <p:xfrm>
          <a:off x="1945958" y="1977736"/>
          <a:ext cx="5328283" cy="326967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68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96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/e/ </a:t>
                      </a:r>
                    </a:p>
                  </a:txBody>
                  <a:tcPr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/æ/</a:t>
                      </a:r>
                    </a:p>
                  </a:txBody>
                  <a:tcPr>
                    <a:solidFill>
                      <a:srgbClr val="AF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15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ch</a:t>
                      </a:r>
                      <a:r>
                        <a:rPr lang="en-US" sz="2800" b="1">
                          <a:solidFill>
                            <a:srgbClr val="F16649"/>
                          </a:solidFill>
                        </a:rPr>
                        <a:t>e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ss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n-US" sz="2800" b="1">
                          <a:solidFill>
                            <a:srgbClr val="F16649"/>
                          </a:solidFill>
                        </a:rPr>
                        <a:t>e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nnis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>
                          <a:solidFill>
                            <a:srgbClr val="F16649"/>
                          </a:solidFill>
                        </a:rPr>
                        <a:t>e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xerise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cont</a:t>
                      </a:r>
                      <a:r>
                        <a:rPr lang="en-US" sz="2800" b="1">
                          <a:solidFill>
                            <a:srgbClr val="F16649"/>
                          </a:solidFill>
                        </a:rPr>
                        <a:t>e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st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r</a:t>
                      </a: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cket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tch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rathon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ctive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B2_09">
            <a:hlinkClick r:id="" action="ppaction://media"/>
            <a:extLst>
              <a:ext uri="{FF2B5EF4-FFF2-40B4-BE49-F238E27FC236}">
                <a16:creationId xmlns:a16="http://schemas.microsoft.com/office/drawing/2014/main" id="{853187DA-9660-4961-8F54-A9F43796A6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84637" y="5054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80652"/>
            <a:ext cx="78274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repeat. Underline the words having the sounds /e/ and /æ/.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72318" y="208542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47148" y="2078947"/>
            <a:ext cx="5166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They cannot take part in this contest.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72318" y="272587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75110" y="346153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49940" y="3452882"/>
            <a:ext cx="5163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Please get the racket for me.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1372318" y="420590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47147" y="4197256"/>
            <a:ext cx="5166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We play chess every Saturday.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72318" y="496631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47148" y="4966313"/>
            <a:ext cx="5166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My grandpa is old, but he’s active.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47148" y="2734532"/>
            <a:ext cx="5166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They began the match very late.</a:t>
            </a:r>
            <a:endParaRPr lang="en-US" sz="2400" dirty="0"/>
          </a:p>
        </p:txBody>
      </p:sp>
      <p:pic>
        <p:nvPicPr>
          <p:cNvPr id="2" name="B2_10">
            <a:hlinkClick r:id="" action="ppaction://media"/>
            <a:extLst>
              <a:ext uri="{FF2B5EF4-FFF2-40B4-BE49-F238E27FC236}">
                <a16:creationId xmlns:a16="http://schemas.microsoft.com/office/drawing/2014/main" id="{5C39DB84-117B-4A9F-A9FA-F0CB455C35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43140" y="511539"/>
            <a:ext cx="487363" cy="487363"/>
          </a:xfrm>
          <a:prstGeom prst="rect">
            <a:avLst/>
          </a:prstGeom>
        </p:spPr>
      </p:pic>
      <p:pic>
        <p:nvPicPr>
          <p:cNvPr id="24" name="B2_10">
            <a:hlinkClick r:id="" action="ppaction://media"/>
            <a:extLst>
              <a:ext uri="{FF2B5EF4-FFF2-40B4-BE49-F238E27FC236}">
                <a16:creationId xmlns:a16="http://schemas.microsoft.com/office/drawing/2014/main" id="{CC7F019D-148C-43FB-9A2F-5DCC5D2179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1043" end="25707.301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63993" y="729799"/>
            <a:ext cx="487363" cy="487363"/>
          </a:xfrm>
          <a:prstGeom prst="rect">
            <a:avLst/>
          </a:prstGeom>
        </p:spPr>
      </p:pic>
      <p:pic>
        <p:nvPicPr>
          <p:cNvPr id="25" name="B2_10">
            <a:hlinkClick r:id="" action="ppaction://media"/>
            <a:extLst>
              <a:ext uri="{FF2B5EF4-FFF2-40B4-BE49-F238E27FC236}">
                <a16:creationId xmlns:a16="http://schemas.microsoft.com/office/drawing/2014/main" id="{DA2A4E5A-DCFD-4BDB-8536-DEB7CB512D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7800" end="19907.301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63993" y="1320926"/>
            <a:ext cx="487363" cy="487363"/>
          </a:xfrm>
          <a:prstGeom prst="rect">
            <a:avLst/>
          </a:prstGeom>
        </p:spPr>
      </p:pic>
      <p:pic>
        <p:nvPicPr>
          <p:cNvPr id="26" name="B2_10">
            <a:hlinkClick r:id="" action="ppaction://media"/>
            <a:extLst>
              <a:ext uri="{FF2B5EF4-FFF2-40B4-BE49-F238E27FC236}">
                <a16:creationId xmlns:a16="http://schemas.microsoft.com/office/drawing/2014/main" id="{4EF2BBE8-EA3E-4C70-882A-840270855B7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3700" end="13837.301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38140" y="1943424"/>
            <a:ext cx="487363" cy="487363"/>
          </a:xfrm>
          <a:prstGeom prst="rect">
            <a:avLst/>
          </a:prstGeom>
        </p:spPr>
      </p:pic>
      <p:pic>
        <p:nvPicPr>
          <p:cNvPr id="27" name="B2_10">
            <a:hlinkClick r:id="" action="ppaction://media"/>
            <a:extLst>
              <a:ext uri="{FF2B5EF4-FFF2-40B4-BE49-F238E27FC236}">
                <a16:creationId xmlns:a16="http://schemas.microsoft.com/office/drawing/2014/main" id="{9AE4CA15-B9D7-4C76-AC5C-FB5996AF32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9316" end="8313.301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38139" y="2582482"/>
            <a:ext cx="487363" cy="487363"/>
          </a:xfrm>
          <a:prstGeom prst="rect">
            <a:avLst/>
          </a:prstGeom>
        </p:spPr>
      </p:pic>
      <p:pic>
        <p:nvPicPr>
          <p:cNvPr id="28" name="B2_10">
            <a:hlinkClick r:id="" action="ppaction://media"/>
            <a:extLst>
              <a:ext uri="{FF2B5EF4-FFF2-40B4-BE49-F238E27FC236}">
                <a16:creationId xmlns:a16="http://schemas.microsoft.com/office/drawing/2014/main" id="{68B8BB88-F263-4721-9451-8BD2A811D8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5065" end="1570.301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38138" y="3230612"/>
            <a:ext cx="487363" cy="487363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085317F7-E28D-487D-8A31-787E0FFA3937}"/>
              </a:ext>
            </a:extLst>
          </p:cNvPr>
          <p:cNvSpPr/>
          <p:nvPr/>
        </p:nvSpPr>
        <p:spPr>
          <a:xfrm>
            <a:off x="6743530" y="2165656"/>
            <a:ext cx="274320" cy="274320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CDD00698-E6EA-401F-A9D7-757F4AF9387E}"/>
              </a:ext>
            </a:extLst>
          </p:cNvPr>
          <p:cNvSpPr/>
          <p:nvPr/>
        </p:nvSpPr>
        <p:spPr>
          <a:xfrm rot="5400000">
            <a:off x="6803952" y="2230426"/>
            <a:ext cx="182880" cy="137160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29DCD5E-ABAB-4843-8003-F0FB9426BFF9}"/>
              </a:ext>
            </a:extLst>
          </p:cNvPr>
          <p:cNvGrpSpPr/>
          <p:nvPr/>
        </p:nvGrpSpPr>
        <p:grpSpPr>
          <a:xfrm rot="5400000">
            <a:off x="6794072" y="2215100"/>
            <a:ext cx="182883" cy="167811"/>
            <a:chOff x="4333009" y="4935682"/>
            <a:chExt cx="257677" cy="265613"/>
          </a:xfrm>
          <a:solidFill>
            <a:srgbClr val="0FB7BD"/>
          </a:solidFill>
        </p:grpSpPr>
        <p:sp>
          <p:nvSpPr>
            <p:cNvPr id="32" name="Minus Sign 31">
              <a:extLst>
                <a:ext uri="{FF2B5EF4-FFF2-40B4-BE49-F238E27FC236}">
                  <a16:creationId xmlns:a16="http://schemas.microsoft.com/office/drawing/2014/main" id="{90EA4735-5744-446B-9F6F-A627C0E7C909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Minus Sign 32">
              <a:extLst>
                <a:ext uri="{FF2B5EF4-FFF2-40B4-BE49-F238E27FC236}">
                  <a16:creationId xmlns:a16="http://schemas.microsoft.com/office/drawing/2014/main" id="{A6475B82-6472-43E1-B68D-AA81B6458F2C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3622E608-A90C-44E8-898F-9EB1F323DBB5}"/>
              </a:ext>
            </a:extLst>
          </p:cNvPr>
          <p:cNvSpPr/>
          <p:nvPr/>
        </p:nvSpPr>
        <p:spPr>
          <a:xfrm>
            <a:off x="5967675" y="2810708"/>
            <a:ext cx="274320" cy="274320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DE16D4C3-E54E-44EC-A834-2B2E4E7F0E86}"/>
              </a:ext>
            </a:extLst>
          </p:cNvPr>
          <p:cNvSpPr/>
          <p:nvPr/>
        </p:nvSpPr>
        <p:spPr>
          <a:xfrm rot="5400000">
            <a:off x="6028097" y="2875478"/>
            <a:ext cx="182880" cy="137160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36A4D05-8A68-45A6-AEC4-95A7778CAD85}"/>
              </a:ext>
            </a:extLst>
          </p:cNvPr>
          <p:cNvGrpSpPr/>
          <p:nvPr/>
        </p:nvGrpSpPr>
        <p:grpSpPr>
          <a:xfrm rot="5400000">
            <a:off x="6018217" y="2860152"/>
            <a:ext cx="182883" cy="167811"/>
            <a:chOff x="4333009" y="4935682"/>
            <a:chExt cx="257677" cy="265613"/>
          </a:xfrm>
          <a:solidFill>
            <a:srgbClr val="0FB7BD"/>
          </a:solidFill>
        </p:grpSpPr>
        <p:sp>
          <p:nvSpPr>
            <p:cNvPr id="37" name="Minus Sign 36">
              <a:extLst>
                <a:ext uri="{FF2B5EF4-FFF2-40B4-BE49-F238E27FC236}">
                  <a16:creationId xmlns:a16="http://schemas.microsoft.com/office/drawing/2014/main" id="{1CADA74C-5B3B-42A6-800C-B21A51E9585D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Minus Sign 37">
              <a:extLst>
                <a:ext uri="{FF2B5EF4-FFF2-40B4-BE49-F238E27FC236}">
                  <a16:creationId xmlns:a16="http://schemas.microsoft.com/office/drawing/2014/main" id="{40A2BA5E-46F3-463F-B367-7F354D86D41C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DF05C402-D9E0-416F-A49A-2DAFF645D876}"/>
              </a:ext>
            </a:extLst>
          </p:cNvPr>
          <p:cNvSpPr/>
          <p:nvPr/>
        </p:nvSpPr>
        <p:spPr>
          <a:xfrm>
            <a:off x="5570511" y="3556923"/>
            <a:ext cx="274320" cy="274320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84BA1F78-6CB9-47B7-9C6F-777A9430FDE9}"/>
              </a:ext>
            </a:extLst>
          </p:cNvPr>
          <p:cNvSpPr/>
          <p:nvPr/>
        </p:nvSpPr>
        <p:spPr>
          <a:xfrm rot="5400000">
            <a:off x="5630933" y="3621693"/>
            <a:ext cx="182880" cy="137160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8645675-0197-4BEA-BFFC-9E42EFABFFC6}"/>
              </a:ext>
            </a:extLst>
          </p:cNvPr>
          <p:cNvGrpSpPr/>
          <p:nvPr/>
        </p:nvGrpSpPr>
        <p:grpSpPr>
          <a:xfrm rot="5400000">
            <a:off x="5621053" y="3606367"/>
            <a:ext cx="182883" cy="167811"/>
            <a:chOff x="4333009" y="4935682"/>
            <a:chExt cx="257677" cy="265613"/>
          </a:xfrm>
          <a:solidFill>
            <a:srgbClr val="0FB7BD"/>
          </a:solidFill>
        </p:grpSpPr>
        <p:sp>
          <p:nvSpPr>
            <p:cNvPr id="42" name="Minus Sign 41">
              <a:extLst>
                <a:ext uri="{FF2B5EF4-FFF2-40B4-BE49-F238E27FC236}">
                  <a16:creationId xmlns:a16="http://schemas.microsoft.com/office/drawing/2014/main" id="{38DD3F59-A653-4369-B17D-4DE0279CC155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Minus Sign 42">
              <a:extLst>
                <a:ext uri="{FF2B5EF4-FFF2-40B4-BE49-F238E27FC236}">
                  <a16:creationId xmlns:a16="http://schemas.microsoft.com/office/drawing/2014/main" id="{18CFFAC1-D4C0-4CA5-AA4A-ABFD3757912D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id="{15504222-F332-4F76-B049-2D1708411DC8}"/>
              </a:ext>
            </a:extLst>
          </p:cNvPr>
          <p:cNvSpPr/>
          <p:nvPr/>
        </p:nvSpPr>
        <p:spPr>
          <a:xfrm>
            <a:off x="5745910" y="4246952"/>
            <a:ext cx="274320" cy="274320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640BD901-2B5E-4CED-BAA1-27C63B9D3945}"/>
              </a:ext>
            </a:extLst>
          </p:cNvPr>
          <p:cNvSpPr/>
          <p:nvPr/>
        </p:nvSpPr>
        <p:spPr>
          <a:xfrm rot="5400000">
            <a:off x="5806332" y="4311722"/>
            <a:ext cx="182880" cy="137160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85C32EF-9A9E-48DE-975A-4759B578ABA8}"/>
              </a:ext>
            </a:extLst>
          </p:cNvPr>
          <p:cNvGrpSpPr/>
          <p:nvPr/>
        </p:nvGrpSpPr>
        <p:grpSpPr>
          <a:xfrm rot="5400000">
            <a:off x="5796452" y="4296396"/>
            <a:ext cx="182883" cy="167811"/>
            <a:chOff x="4333009" y="4935682"/>
            <a:chExt cx="257677" cy="265613"/>
          </a:xfrm>
          <a:solidFill>
            <a:srgbClr val="0FB7BD"/>
          </a:solidFill>
        </p:grpSpPr>
        <p:sp>
          <p:nvSpPr>
            <p:cNvPr id="47" name="Minus Sign 46">
              <a:extLst>
                <a:ext uri="{FF2B5EF4-FFF2-40B4-BE49-F238E27FC236}">
                  <a16:creationId xmlns:a16="http://schemas.microsoft.com/office/drawing/2014/main" id="{C7DC4A56-BA84-488B-BCB4-B029A743A8E5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Minus Sign 47">
              <a:extLst>
                <a:ext uri="{FF2B5EF4-FFF2-40B4-BE49-F238E27FC236}">
                  <a16:creationId xmlns:a16="http://schemas.microsoft.com/office/drawing/2014/main" id="{88FE3E7E-19CE-41C1-9510-5809A11D3EE4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B76D245C-4D5D-4E4B-A86D-8BF9758EF65E}"/>
              </a:ext>
            </a:extLst>
          </p:cNvPr>
          <p:cNvSpPr/>
          <p:nvPr/>
        </p:nvSpPr>
        <p:spPr>
          <a:xfrm>
            <a:off x="6241502" y="5059752"/>
            <a:ext cx="274320" cy="274320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Isosceles Triangle 49">
            <a:extLst>
              <a:ext uri="{FF2B5EF4-FFF2-40B4-BE49-F238E27FC236}">
                <a16:creationId xmlns:a16="http://schemas.microsoft.com/office/drawing/2014/main" id="{C2FCC94F-07E8-40AA-97F9-1E4749594925}"/>
              </a:ext>
            </a:extLst>
          </p:cNvPr>
          <p:cNvSpPr/>
          <p:nvPr/>
        </p:nvSpPr>
        <p:spPr>
          <a:xfrm rot="5400000">
            <a:off x="6301924" y="5124522"/>
            <a:ext cx="182880" cy="137160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911CB0B-4792-4E98-AB3D-D475C558D9B1}"/>
              </a:ext>
            </a:extLst>
          </p:cNvPr>
          <p:cNvGrpSpPr/>
          <p:nvPr/>
        </p:nvGrpSpPr>
        <p:grpSpPr>
          <a:xfrm rot="5400000">
            <a:off x="6292044" y="5109196"/>
            <a:ext cx="182883" cy="167811"/>
            <a:chOff x="4333009" y="4935682"/>
            <a:chExt cx="257677" cy="265613"/>
          </a:xfrm>
          <a:solidFill>
            <a:srgbClr val="0FB7BD"/>
          </a:solidFill>
        </p:grpSpPr>
        <p:sp>
          <p:nvSpPr>
            <p:cNvPr id="52" name="Minus Sign 51">
              <a:extLst>
                <a:ext uri="{FF2B5EF4-FFF2-40B4-BE49-F238E27FC236}">
                  <a16:creationId xmlns:a16="http://schemas.microsoft.com/office/drawing/2014/main" id="{1E80DFE1-AFF1-46C8-8BD9-2C670F1FB81D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Minus Sign 52">
              <a:extLst>
                <a:ext uri="{FF2B5EF4-FFF2-40B4-BE49-F238E27FC236}">
                  <a16:creationId xmlns:a16="http://schemas.microsoft.com/office/drawing/2014/main" id="{4DB382A2-405E-4906-924F-E0E4A5CD62F5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E11A37-A509-46A2-A010-D6F91E6DB519}"/>
              </a:ext>
            </a:extLst>
          </p:cNvPr>
          <p:cNvCxnSpPr/>
          <p:nvPr/>
        </p:nvCxnSpPr>
        <p:spPr>
          <a:xfrm>
            <a:off x="4512490" y="4612741"/>
            <a:ext cx="109728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283CDA3-DF74-41FE-AAB0-D4A25FF4640F}"/>
              </a:ext>
            </a:extLst>
          </p:cNvPr>
          <p:cNvCxnSpPr/>
          <p:nvPr/>
        </p:nvCxnSpPr>
        <p:spPr>
          <a:xfrm>
            <a:off x="5524236" y="2479247"/>
            <a:ext cx="9144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7F45C68-49F3-469F-B11A-39582EBD10F5}"/>
              </a:ext>
            </a:extLst>
          </p:cNvPr>
          <p:cNvCxnSpPr/>
          <p:nvPr/>
        </p:nvCxnSpPr>
        <p:spPr>
          <a:xfrm>
            <a:off x="3889851" y="3172395"/>
            <a:ext cx="77724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897016D-93AF-4330-9C63-4E5F11C756E6}"/>
              </a:ext>
            </a:extLst>
          </p:cNvPr>
          <p:cNvCxnSpPr/>
          <p:nvPr/>
        </p:nvCxnSpPr>
        <p:spPr>
          <a:xfrm>
            <a:off x="4747091" y="3162160"/>
            <a:ext cx="54864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2DD45D2-DDCE-4055-95B9-7471E5251A01}"/>
              </a:ext>
            </a:extLst>
          </p:cNvPr>
          <p:cNvCxnSpPr/>
          <p:nvPr/>
        </p:nvCxnSpPr>
        <p:spPr>
          <a:xfrm>
            <a:off x="2710472" y="3880344"/>
            <a:ext cx="54864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8D2D47C-3B9F-49DA-8D35-20F452B31B50}"/>
              </a:ext>
            </a:extLst>
          </p:cNvPr>
          <p:cNvCxnSpPr/>
          <p:nvPr/>
        </p:nvCxnSpPr>
        <p:spPr>
          <a:xfrm>
            <a:off x="3717239" y="3868367"/>
            <a:ext cx="82296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F58CB09-CB59-49CE-9EF1-BCEAD39C056E}"/>
              </a:ext>
            </a:extLst>
          </p:cNvPr>
          <p:cNvCxnSpPr/>
          <p:nvPr/>
        </p:nvCxnSpPr>
        <p:spPr>
          <a:xfrm>
            <a:off x="2960255" y="4603505"/>
            <a:ext cx="7315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6480783-6CF6-44FC-AB24-1BDF2A7E17B3}"/>
              </a:ext>
            </a:extLst>
          </p:cNvPr>
          <p:cNvCxnSpPr/>
          <p:nvPr/>
        </p:nvCxnSpPr>
        <p:spPr>
          <a:xfrm>
            <a:off x="3762959" y="4607299"/>
            <a:ext cx="6858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8E67C79-17B6-4599-935C-FE4B2CCD08E6}"/>
              </a:ext>
            </a:extLst>
          </p:cNvPr>
          <p:cNvCxnSpPr/>
          <p:nvPr/>
        </p:nvCxnSpPr>
        <p:spPr>
          <a:xfrm>
            <a:off x="2408444" y="5400270"/>
            <a:ext cx="100584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F37252C-C9A8-45A2-AF00-C5A533F5B49D}"/>
              </a:ext>
            </a:extLst>
          </p:cNvPr>
          <p:cNvCxnSpPr/>
          <p:nvPr/>
        </p:nvCxnSpPr>
        <p:spPr>
          <a:xfrm>
            <a:off x="5346745" y="5378793"/>
            <a:ext cx="731520" cy="0"/>
          </a:xfrm>
          <a:prstGeom prst="line">
            <a:avLst/>
          </a:prstGeom>
          <a:ln w="28575">
            <a:solidFill>
              <a:srgbClr val="E6E6E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46369D1-998D-45FD-A1A1-0D51DC3A71B5}"/>
              </a:ext>
            </a:extLst>
          </p:cNvPr>
          <p:cNvCxnSpPr/>
          <p:nvPr/>
        </p:nvCxnSpPr>
        <p:spPr>
          <a:xfrm>
            <a:off x="2594495" y="2479247"/>
            <a:ext cx="9144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283CDA3-DF74-41FE-AAB0-D4A25FF4640F}"/>
              </a:ext>
            </a:extLst>
          </p:cNvPr>
          <p:cNvCxnSpPr/>
          <p:nvPr/>
        </p:nvCxnSpPr>
        <p:spPr>
          <a:xfrm>
            <a:off x="2087932" y="923318"/>
            <a:ext cx="433633" cy="0"/>
          </a:xfrm>
          <a:prstGeom prst="line">
            <a:avLst/>
          </a:prstGeom>
          <a:ln w="762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A46369D1-998D-45FD-A1A1-0D51DC3A71B5}"/>
              </a:ext>
            </a:extLst>
          </p:cNvPr>
          <p:cNvCxnSpPr/>
          <p:nvPr/>
        </p:nvCxnSpPr>
        <p:spPr>
          <a:xfrm>
            <a:off x="3170792" y="923316"/>
            <a:ext cx="478643" cy="2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21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535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357"/>
                            </p:stCondLst>
                            <p:childTnLst>
                              <p:par>
                                <p:cTn id="7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44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400"/>
                            </p:stCondLst>
                            <p:childTnLst>
                              <p:par>
                                <p:cTn id="9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457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570"/>
                            </p:stCondLst>
                            <p:childTnLst>
                              <p:par>
                                <p:cTn id="10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47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478"/>
                            </p:stCondLst>
                            <p:childTnLst>
                              <p:par>
                                <p:cTn id="12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547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472"/>
                            </p:stCondLst>
                            <p:childTnLst>
                              <p:par>
                                <p:cTn id="13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5" grpId="0" animBg="1"/>
      <p:bldP spid="35" grpId="1" animBg="1"/>
      <p:bldP spid="40" grpId="0" animBg="1"/>
      <p:bldP spid="40" grpId="1" animBg="1"/>
      <p:bldP spid="45" grpId="0" animBg="1"/>
      <p:bldP spid="45" grpId="1" animBg="1"/>
      <p:bldP spid="50" grpId="0" animBg="1"/>
      <p:bldP spid="5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668703" y="3131612"/>
            <a:ext cx="4371975" cy="3151200"/>
          </a:xfrm>
          <a:custGeom>
            <a:avLst/>
            <a:gdLst>
              <a:gd name="connsiteX0" fmla="*/ 0 w 2350303"/>
              <a:gd name="connsiteY0" fmla="*/ 335268 h 2011566"/>
              <a:gd name="connsiteX1" fmla="*/ 335268 w 2350303"/>
              <a:gd name="connsiteY1" fmla="*/ 0 h 2011566"/>
              <a:gd name="connsiteX2" fmla="*/ 2015035 w 2350303"/>
              <a:gd name="connsiteY2" fmla="*/ 0 h 2011566"/>
              <a:gd name="connsiteX3" fmla="*/ 2350303 w 2350303"/>
              <a:gd name="connsiteY3" fmla="*/ 335268 h 2011566"/>
              <a:gd name="connsiteX4" fmla="*/ 2350303 w 2350303"/>
              <a:gd name="connsiteY4" fmla="*/ 1676298 h 2011566"/>
              <a:gd name="connsiteX5" fmla="*/ 2015035 w 2350303"/>
              <a:gd name="connsiteY5" fmla="*/ 2011566 h 2011566"/>
              <a:gd name="connsiteX6" fmla="*/ 335268 w 2350303"/>
              <a:gd name="connsiteY6" fmla="*/ 2011566 h 2011566"/>
              <a:gd name="connsiteX7" fmla="*/ 0 w 2350303"/>
              <a:gd name="connsiteY7" fmla="*/ 1676298 h 2011566"/>
              <a:gd name="connsiteX8" fmla="*/ 0 w 2350303"/>
              <a:gd name="connsiteY8" fmla="*/ 335268 h 201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0303" h="2011566">
                <a:moveTo>
                  <a:pt x="0" y="335268"/>
                </a:moveTo>
                <a:cubicBezTo>
                  <a:pt x="0" y="150105"/>
                  <a:pt x="150105" y="0"/>
                  <a:pt x="335268" y="0"/>
                </a:cubicBezTo>
                <a:lnTo>
                  <a:pt x="2015035" y="0"/>
                </a:lnTo>
                <a:cubicBezTo>
                  <a:pt x="2200198" y="0"/>
                  <a:pt x="2350303" y="150105"/>
                  <a:pt x="2350303" y="335268"/>
                </a:cubicBezTo>
                <a:lnTo>
                  <a:pt x="2350303" y="1676298"/>
                </a:lnTo>
                <a:cubicBezTo>
                  <a:pt x="2350303" y="1861461"/>
                  <a:pt x="2200198" y="2011566"/>
                  <a:pt x="2015035" y="2011566"/>
                </a:cubicBezTo>
                <a:lnTo>
                  <a:pt x="335268" y="2011566"/>
                </a:lnTo>
                <a:cubicBezTo>
                  <a:pt x="150105" y="2011566"/>
                  <a:pt x="0" y="1861461"/>
                  <a:pt x="0" y="1676298"/>
                </a:cubicBezTo>
                <a:lnTo>
                  <a:pt x="0" y="335268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85090" tIns="129369" rIns="185090" bIns="129369" numCol="1" spcCol="1270" anchor="ctr" anchorCtr="0">
            <a:noAutofit/>
          </a:bodyPr>
          <a:lstStyle/>
          <a:p>
            <a:pPr algn="ctr" defTabSz="13001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800" b="1" dirty="0"/>
              <a:t>/e/ and /æ/</a:t>
            </a:r>
          </a:p>
          <a:p>
            <a:pPr marL="0" marR="0" lvl="0" indent="0" algn="ctr" defTabSz="13001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7391" y="129360"/>
            <a:ext cx="5915025" cy="994172"/>
          </a:xfrm>
        </p:spPr>
        <p:txBody>
          <a:bodyPr>
            <a:normAutofit/>
          </a:bodyPr>
          <a:lstStyle/>
          <a:p>
            <a:pPr algn="ctr"/>
            <a:r>
              <a:rPr lang="en-US" sz="3750" b="1" dirty="0" smtClean="0">
                <a:solidFill>
                  <a:srgbClr val="FF0000"/>
                </a:solidFill>
              </a:rPr>
              <a:t>III. </a:t>
            </a:r>
            <a:r>
              <a:rPr lang="en-US" sz="3750" b="1" dirty="0">
                <a:solidFill>
                  <a:srgbClr val="FF0000"/>
                </a:solidFill>
              </a:rPr>
              <a:t>Wrap- up</a:t>
            </a:r>
            <a:endParaRPr lang="vi-VN" sz="3750" b="1" dirty="0">
              <a:solidFill>
                <a:srgbClr val="FF0000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198426" y="975361"/>
            <a:ext cx="4656265" cy="1085570"/>
          </a:xfrm>
          <a:custGeom>
            <a:avLst/>
            <a:gdLst>
              <a:gd name="connsiteX0" fmla="*/ 0 w 2350303"/>
              <a:gd name="connsiteY0" fmla="*/ 335268 h 2011566"/>
              <a:gd name="connsiteX1" fmla="*/ 335268 w 2350303"/>
              <a:gd name="connsiteY1" fmla="*/ 0 h 2011566"/>
              <a:gd name="connsiteX2" fmla="*/ 2015035 w 2350303"/>
              <a:gd name="connsiteY2" fmla="*/ 0 h 2011566"/>
              <a:gd name="connsiteX3" fmla="*/ 2350303 w 2350303"/>
              <a:gd name="connsiteY3" fmla="*/ 335268 h 2011566"/>
              <a:gd name="connsiteX4" fmla="*/ 2350303 w 2350303"/>
              <a:gd name="connsiteY4" fmla="*/ 1676298 h 2011566"/>
              <a:gd name="connsiteX5" fmla="*/ 2015035 w 2350303"/>
              <a:gd name="connsiteY5" fmla="*/ 2011566 h 2011566"/>
              <a:gd name="connsiteX6" fmla="*/ 335268 w 2350303"/>
              <a:gd name="connsiteY6" fmla="*/ 2011566 h 2011566"/>
              <a:gd name="connsiteX7" fmla="*/ 0 w 2350303"/>
              <a:gd name="connsiteY7" fmla="*/ 1676298 h 2011566"/>
              <a:gd name="connsiteX8" fmla="*/ 0 w 2350303"/>
              <a:gd name="connsiteY8" fmla="*/ 335268 h 201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0303" h="2011566">
                <a:moveTo>
                  <a:pt x="0" y="335268"/>
                </a:moveTo>
                <a:cubicBezTo>
                  <a:pt x="0" y="150105"/>
                  <a:pt x="150105" y="0"/>
                  <a:pt x="335268" y="0"/>
                </a:cubicBezTo>
                <a:lnTo>
                  <a:pt x="2015035" y="0"/>
                </a:lnTo>
                <a:cubicBezTo>
                  <a:pt x="2200198" y="0"/>
                  <a:pt x="2350303" y="150105"/>
                  <a:pt x="2350303" y="335268"/>
                </a:cubicBezTo>
                <a:lnTo>
                  <a:pt x="2350303" y="1676298"/>
                </a:lnTo>
                <a:cubicBezTo>
                  <a:pt x="2350303" y="1861461"/>
                  <a:pt x="2200198" y="2011566"/>
                  <a:pt x="2015035" y="2011566"/>
                </a:cubicBezTo>
                <a:lnTo>
                  <a:pt x="335268" y="2011566"/>
                </a:lnTo>
                <a:cubicBezTo>
                  <a:pt x="150105" y="2011566"/>
                  <a:pt x="0" y="1861461"/>
                  <a:pt x="0" y="1676298"/>
                </a:cubicBezTo>
                <a:lnTo>
                  <a:pt x="0" y="33526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5090" tIns="129369" rIns="185090" bIns="129369" numCol="1" spcCol="1270" anchor="ctr" anchorCtr="0">
            <a:noAutofit/>
          </a:bodyPr>
          <a:lstStyle/>
          <a:p>
            <a:pPr marL="0" marR="0" lvl="0" indent="0" algn="ctr" defTabSz="13001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25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 8</a:t>
            </a:r>
          </a:p>
          <a:p>
            <a:pPr marL="0" marR="0" lvl="0" indent="0" algn="ctr" defTabSz="13001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2925" dirty="0" smtClean="0">
                <a:solidFill>
                  <a:prstClr val="white"/>
                </a:solidFill>
                <a:latin typeface="Calibri" panose="020F0502020204030204"/>
              </a:rPr>
              <a:t>A CLOSER LOOK 1</a:t>
            </a:r>
            <a:endParaRPr kumimoji="0" lang="en-US" sz="2925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4979381" y="2221835"/>
            <a:ext cx="3531734" cy="952490"/>
          </a:xfrm>
          <a:custGeom>
            <a:avLst/>
            <a:gdLst>
              <a:gd name="connsiteX0" fmla="*/ 0 w 2350303"/>
              <a:gd name="connsiteY0" fmla="*/ 335268 h 2011566"/>
              <a:gd name="connsiteX1" fmla="*/ 335268 w 2350303"/>
              <a:gd name="connsiteY1" fmla="*/ 0 h 2011566"/>
              <a:gd name="connsiteX2" fmla="*/ 2015035 w 2350303"/>
              <a:gd name="connsiteY2" fmla="*/ 0 h 2011566"/>
              <a:gd name="connsiteX3" fmla="*/ 2350303 w 2350303"/>
              <a:gd name="connsiteY3" fmla="*/ 335268 h 2011566"/>
              <a:gd name="connsiteX4" fmla="*/ 2350303 w 2350303"/>
              <a:gd name="connsiteY4" fmla="*/ 1676298 h 2011566"/>
              <a:gd name="connsiteX5" fmla="*/ 2015035 w 2350303"/>
              <a:gd name="connsiteY5" fmla="*/ 2011566 h 2011566"/>
              <a:gd name="connsiteX6" fmla="*/ 335268 w 2350303"/>
              <a:gd name="connsiteY6" fmla="*/ 2011566 h 2011566"/>
              <a:gd name="connsiteX7" fmla="*/ 0 w 2350303"/>
              <a:gd name="connsiteY7" fmla="*/ 1676298 h 2011566"/>
              <a:gd name="connsiteX8" fmla="*/ 0 w 2350303"/>
              <a:gd name="connsiteY8" fmla="*/ 335268 h 201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0303" h="2011566">
                <a:moveTo>
                  <a:pt x="0" y="335268"/>
                </a:moveTo>
                <a:cubicBezTo>
                  <a:pt x="0" y="150105"/>
                  <a:pt x="150105" y="0"/>
                  <a:pt x="335268" y="0"/>
                </a:cubicBezTo>
                <a:lnTo>
                  <a:pt x="2015035" y="0"/>
                </a:lnTo>
                <a:cubicBezTo>
                  <a:pt x="2200198" y="0"/>
                  <a:pt x="2350303" y="150105"/>
                  <a:pt x="2350303" y="335268"/>
                </a:cubicBezTo>
                <a:lnTo>
                  <a:pt x="2350303" y="1676298"/>
                </a:lnTo>
                <a:cubicBezTo>
                  <a:pt x="2350303" y="1861461"/>
                  <a:pt x="2200198" y="2011566"/>
                  <a:pt x="2015035" y="2011566"/>
                </a:cubicBezTo>
                <a:lnTo>
                  <a:pt x="335268" y="2011566"/>
                </a:lnTo>
                <a:cubicBezTo>
                  <a:pt x="150105" y="2011566"/>
                  <a:pt x="0" y="1861461"/>
                  <a:pt x="0" y="1676298"/>
                </a:cubicBezTo>
                <a:lnTo>
                  <a:pt x="0" y="33526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5090" tIns="129369" rIns="185090" bIns="129369" numCol="1" spcCol="1270" anchor="ctr" anchorCtr="0">
            <a:noAutofit/>
          </a:bodyPr>
          <a:lstStyle/>
          <a:p>
            <a:pPr marL="0" marR="0" lvl="0" indent="0" algn="ctr" defTabSz="13001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25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Pronunciation</a:t>
            </a:r>
            <a:endParaRPr kumimoji="0" lang="en-US" sz="29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02168" y="3131613"/>
            <a:ext cx="3197050" cy="3151199"/>
          </a:xfrm>
          <a:custGeom>
            <a:avLst/>
            <a:gdLst>
              <a:gd name="connsiteX0" fmla="*/ 0 w 2350303"/>
              <a:gd name="connsiteY0" fmla="*/ 335268 h 2011566"/>
              <a:gd name="connsiteX1" fmla="*/ 335268 w 2350303"/>
              <a:gd name="connsiteY1" fmla="*/ 0 h 2011566"/>
              <a:gd name="connsiteX2" fmla="*/ 2015035 w 2350303"/>
              <a:gd name="connsiteY2" fmla="*/ 0 h 2011566"/>
              <a:gd name="connsiteX3" fmla="*/ 2350303 w 2350303"/>
              <a:gd name="connsiteY3" fmla="*/ 335268 h 2011566"/>
              <a:gd name="connsiteX4" fmla="*/ 2350303 w 2350303"/>
              <a:gd name="connsiteY4" fmla="*/ 1676298 h 2011566"/>
              <a:gd name="connsiteX5" fmla="*/ 2015035 w 2350303"/>
              <a:gd name="connsiteY5" fmla="*/ 2011566 h 2011566"/>
              <a:gd name="connsiteX6" fmla="*/ 335268 w 2350303"/>
              <a:gd name="connsiteY6" fmla="*/ 2011566 h 2011566"/>
              <a:gd name="connsiteX7" fmla="*/ 0 w 2350303"/>
              <a:gd name="connsiteY7" fmla="*/ 1676298 h 2011566"/>
              <a:gd name="connsiteX8" fmla="*/ 0 w 2350303"/>
              <a:gd name="connsiteY8" fmla="*/ 335268 h 201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0303" h="2011566">
                <a:moveTo>
                  <a:pt x="0" y="335268"/>
                </a:moveTo>
                <a:cubicBezTo>
                  <a:pt x="0" y="150105"/>
                  <a:pt x="150105" y="0"/>
                  <a:pt x="335268" y="0"/>
                </a:cubicBezTo>
                <a:lnTo>
                  <a:pt x="2015035" y="0"/>
                </a:lnTo>
                <a:cubicBezTo>
                  <a:pt x="2200198" y="0"/>
                  <a:pt x="2350303" y="150105"/>
                  <a:pt x="2350303" y="335268"/>
                </a:cubicBezTo>
                <a:lnTo>
                  <a:pt x="2350303" y="1676298"/>
                </a:lnTo>
                <a:cubicBezTo>
                  <a:pt x="2350303" y="1861461"/>
                  <a:pt x="2200198" y="2011566"/>
                  <a:pt x="2015035" y="2011566"/>
                </a:cubicBezTo>
                <a:lnTo>
                  <a:pt x="335268" y="2011566"/>
                </a:lnTo>
                <a:cubicBezTo>
                  <a:pt x="150105" y="2011566"/>
                  <a:pt x="0" y="1861461"/>
                  <a:pt x="0" y="1676298"/>
                </a:cubicBezTo>
                <a:lnTo>
                  <a:pt x="0" y="335268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85090" tIns="129369" rIns="185090" bIns="129369" numCol="1" spcCol="1270" anchor="ctr" anchorCtr="0">
            <a:noAutofit/>
          </a:bodyPr>
          <a:lstStyle/>
          <a:p>
            <a:pPr marL="0" marR="0" lvl="0" indent="0" algn="ctr" defTabSz="1300163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endParaRPr kumimoji="0" lang="en-US" sz="2625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1300163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625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Sports and games</a:t>
            </a:r>
          </a:p>
          <a:p>
            <a:pPr marL="0" marR="0" lvl="0" indent="0" algn="ctr" defTabSz="1300163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lang="en-US" sz="2625" dirty="0" smtClean="0">
                <a:solidFill>
                  <a:schemeClr val="tx1"/>
                </a:solidFill>
                <a:latin typeface="Calibri" panose="020F0502020204030204"/>
              </a:rPr>
              <a:t>ball </a:t>
            </a:r>
          </a:p>
          <a:p>
            <a:pPr marL="0" marR="0" lvl="0" indent="0" algn="ctr" defTabSz="1300163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62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racket</a:t>
            </a:r>
          </a:p>
          <a:p>
            <a:pPr marL="0" marR="0" lvl="0" indent="0" algn="ctr" defTabSz="1300163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lang="en-US" sz="2625" dirty="0" smtClean="0">
                <a:solidFill>
                  <a:schemeClr val="tx1"/>
                </a:solidFill>
                <a:latin typeface="Calibri" panose="020F0502020204030204"/>
              </a:rPr>
              <a:t>goggles</a:t>
            </a:r>
          </a:p>
          <a:p>
            <a:pPr marL="0" marR="0" lvl="0" indent="0" algn="ctr" defTabSz="1300163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lang="en-US" sz="2625" dirty="0" smtClean="0">
                <a:solidFill>
                  <a:schemeClr val="tx1"/>
                </a:solidFill>
                <a:latin typeface="Calibri" panose="020F0502020204030204"/>
              </a:rPr>
              <a:t>boating</a:t>
            </a:r>
          </a:p>
          <a:p>
            <a:pPr marL="0" marR="0" lvl="0" indent="0" algn="ctr" defTabSz="1300163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lang="en-US" sz="2625" dirty="0">
                <a:solidFill>
                  <a:schemeClr val="tx1"/>
                </a:solidFill>
                <a:latin typeface="Calibri" panose="020F0502020204030204"/>
              </a:rPr>
              <a:t>c</a:t>
            </a:r>
            <a:r>
              <a:rPr lang="en-US" sz="2625" dirty="0" smtClean="0">
                <a:solidFill>
                  <a:schemeClr val="tx1"/>
                </a:solidFill>
                <a:latin typeface="Calibri" panose="020F0502020204030204"/>
              </a:rPr>
              <a:t>ycling</a:t>
            </a:r>
          </a:p>
          <a:p>
            <a:pPr marL="0" marR="0" lvl="0" indent="0" algn="ctr" defTabSz="1300163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lang="en-US" sz="2625" dirty="0" smtClean="0">
                <a:solidFill>
                  <a:schemeClr val="tx1"/>
                </a:solidFill>
                <a:latin typeface="Calibri" panose="020F0502020204030204"/>
              </a:rPr>
              <a:t>……</a:t>
            </a:r>
          </a:p>
          <a:p>
            <a:pPr marL="0" marR="0" lvl="0" indent="0" algn="ctr" defTabSz="13001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2625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02167" y="2319475"/>
            <a:ext cx="3197051" cy="928514"/>
          </a:xfrm>
          <a:custGeom>
            <a:avLst/>
            <a:gdLst>
              <a:gd name="connsiteX0" fmla="*/ 0 w 2350303"/>
              <a:gd name="connsiteY0" fmla="*/ 335268 h 2011566"/>
              <a:gd name="connsiteX1" fmla="*/ 335268 w 2350303"/>
              <a:gd name="connsiteY1" fmla="*/ 0 h 2011566"/>
              <a:gd name="connsiteX2" fmla="*/ 2015035 w 2350303"/>
              <a:gd name="connsiteY2" fmla="*/ 0 h 2011566"/>
              <a:gd name="connsiteX3" fmla="*/ 2350303 w 2350303"/>
              <a:gd name="connsiteY3" fmla="*/ 335268 h 2011566"/>
              <a:gd name="connsiteX4" fmla="*/ 2350303 w 2350303"/>
              <a:gd name="connsiteY4" fmla="*/ 1676298 h 2011566"/>
              <a:gd name="connsiteX5" fmla="*/ 2015035 w 2350303"/>
              <a:gd name="connsiteY5" fmla="*/ 2011566 h 2011566"/>
              <a:gd name="connsiteX6" fmla="*/ 335268 w 2350303"/>
              <a:gd name="connsiteY6" fmla="*/ 2011566 h 2011566"/>
              <a:gd name="connsiteX7" fmla="*/ 0 w 2350303"/>
              <a:gd name="connsiteY7" fmla="*/ 1676298 h 2011566"/>
              <a:gd name="connsiteX8" fmla="*/ 0 w 2350303"/>
              <a:gd name="connsiteY8" fmla="*/ 335268 h 201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0303" h="2011566">
                <a:moveTo>
                  <a:pt x="0" y="335268"/>
                </a:moveTo>
                <a:cubicBezTo>
                  <a:pt x="0" y="150105"/>
                  <a:pt x="150105" y="0"/>
                  <a:pt x="335268" y="0"/>
                </a:cubicBezTo>
                <a:lnTo>
                  <a:pt x="2015035" y="0"/>
                </a:lnTo>
                <a:cubicBezTo>
                  <a:pt x="2200198" y="0"/>
                  <a:pt x="2350303" y="150105"/>
                  <a:pt x="2350303" y="335268"/>
                </a:cubicBezTo>
                <a:lnTo>
                  <a:pt x="2350303" y="1676298"/>
                </a:lnTo>
                <a:cubicBezTo>
                  <a:pt x="2350303" y="1861461"/>
                  <a:pt x="2200198" y="2011566"/>
                  <a:pt x="2015035" y="2011566"/>
                </a:cubicBezTo>
                <a:lnTo>
                  <a:pt x="335268" y="2011566"/>
                </a:lnTo>
                <a:cubicBezTo>
                  <a:pt x="150105" y="2011566"/>
                  <a:pt x="0" y="1861461"/>
                  <a:pt x="0" y="1676298"/>
                </a:cubicBezTo>
                <a:lnTo>
                  <a:pt x="0" y="33526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5090" tIns="129369" rIns="185090" bIns="129369" numCol="1" spcCol="1270" anchor="ctr" anchorCtr="0">
            <a:noAutofit/>
          </a:bodyPr>
          <a:lstStyle/>
          <a:p>
            <a:pPr marL="0" marR="0" lvl="0" indent="0" algn="ctr" defTabSz="13001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25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endParaRPr kumimoji="0" lang="en-US" sz="29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2760821" y="2087800"/>
            <a:ext cx="257175" cy="2316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6075521" y="2087799"/>
            <a:ext cx="257175" cy="2316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14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7" grpId="0" animBg="1"/>
      <p:bldP spid="8" grpId="0" animBg="1"/>
      <p:bldP spid="11" grpId="0" animBg="1"/>
      <p:bldP spid="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IV. Homework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en-US" sz="2925" dirty="0"/>
          </a:p>
          <a:p>
            <a:r>
              <a:rPr lang="en-US" sz="2925" dirty="0" smtClean="0"/>
              <a:t>Learn by heart all the vocabulary</a:t>
            </a:r>
          </a:p>
          <a:p>
            <a:r>
              <a:rPr lang="en-US" sz="2925" dirty="0" smtClean="0"/>
              <a:t>Prepare</a:t>
            </a:r>
            <a:r>
              <a:rPr lang="en-US" sz="2925" dirty="0"/>
              <a:t>: Unit </a:t>
            </a:r>
            <a:r>
              <a:rPr lang="en-US" sz="2925" dirty="0" smtClean="0"/>
              <a:t>8 </a:t>
            </a:r>
            <a:r>
              <a:rPr lang="en-US" sz="2925" dirty="0"/>
              <a:t>– </a:t>
            </a:r>
            <a:r>
              <a:rPr lang="en-US" sz="2925" dirty="0" smtClean="0"/>
              <a:t>A Closer look 2</a:t>
            </a:r>
            <a:endParaRPr lang="vi-VN" sz="2925" dirty="0"/>
          </a:p>
        </p:txBody>
      </p:sp>
    </p:spTree>
    <p:extLst>
      <p:ext uri="{BB962C8B-B14F-4D97-AF65-F5344CB8AC3E}">
        <p14:creationId xmlns:p14="http://schemas.microsoft.com/office/powerpoint/2010/main" val="138242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7708"/>
            <a:ext cx="9144000" cy="1690689"/>
          </a:xfr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UNIT 8: SPORTS AND GAMES</a:t>
            </a:r>
            <a:b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LESSON 2: A CLOSER LOOK 1</a:t>
            </a:r>
            <a:endParaRPr lang="vi-VN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6" y="1690690"/>
            <a:ext cx="9126784" cy="5167310"/>
          </a:xfrm>
        </p:spPr>
      </p:pic>
    </p:spTree>
    <p:extLst>
      <p:ext uri="{BB962C8B-B14F-4D97-AF65-F5344CB8AC3E}">
        <p14:creationId xmlns:p14="http://schemas.microsoft.com/office/powerpoint/2010/main" val="73724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454902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4071381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4" y="4762730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5751579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4400215"/>
            <a:ext cx="379595" cy="3905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9569" y="4096900"/>
            <a:ext cx="3884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the right words under the pictures.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7342" y="4795734"/>
            <a:ext cx="3876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What sports are these things for? Match each thing in column A with a sport in column B.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43465" y="4372873"/>
            <a:ext cx="3865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Track to the sounds /e/ and /æ/.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5396" y="3333417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00327" y="3333417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111357" y="3786491"/>
            <a:ext cx="158799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/>
              <a:t>/e/ and /æ/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5205979"/>
            <a:ext cx="383245" cy="36134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08562" y="5176220"/>
            <a:ext cx="36454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repeat. Underline the words having the sounds /e/ and /æ/.</a:t>
            </a:r>
          </a:p>
          <a:p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9567" y="5716337"/>
            <a:ext cx="3876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Fill each blank with one of the words from the box.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1"/>
            <a:ext cx="8853992" cy="22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4902" y="818240"/>
            <a:ext cx="3557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84B1"/>
                </a:solidFill>
              </a:rPr>
              <a:t>I. Vocabulary</a:t>
            </a:r>
            <a:endParaRPr lang="en-US" sz="4000" b="1" dirty="0">
              <a:solidFill>
                <a:srgbClr val="0084B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6091" y="-67581"/>
            <a:ext cx="70983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UNIT 8: SPORTS AND GAMES</a:t>
            </a:r>
            <a:b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LESSON 2: A CLOSER LOOK 1</a:t>
            </a:r>
            <a:endParaRPr lang="vi-VN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91219" y="1286367"/>
            <a:ext cx="85881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 smtClean="0"/>
              <a:t>racket                (n): </a:t>
            </a:r>
            <a:r>
              <a:rPr lang="en-US" sz="3200" dirty="0" err="1" smtClean="0"/>
              <a:t>cái</a:t>
            </a:r>
            <a:r>
              <a:rPr lang="en-US" sz="3200" dirty="0" smtClean="0"/>
              <a:t> </a:t>
            </a:r>
            <a:r>
              <a:rPr lang="en-US" sz="3200" dirty="0" err="1" smtClean="0"/>
              <a:t>vợt</a:t>
            </a:r>
            <a:r>
              <a:rPr lang="en-US" sz="3200" dirty="0" smtClean="0"/>
              <a:t> (</a:t>
            </a:r>
            <a:r>
              <a:rPr lang="en-US" sz="3200" dirty="0" err="1" smtClean="0"/>
              <a:t>cầu</a:t>
            </a:r>
            <a:r>
              <a:rPr lang="en-US" sz="3200" dirty="0" smtClean="0"/>
              <a:t> </a:t>
            </a:r>
            <a:r>
              <a:rPr lang="en-US" sz="3200" dirty="0" err="1" smtClean="0"/>
              <a:t>lông</a:t>
            </a:r>
            <a:r>
              <a:rPr lang="en-US" sz="3200" dirty="0" smtClean="0"/>
              <a:t>)</a:t>
            </a:r>
          </a:p>
          <a:p>
            <a:pPr marL="342900" indent="-342900">
              <a:buAutoNum type="arabicPeriod"/>
            </a:pPr>
            <a:r>
              <a:rPr lang="en-US" sz="3200" dirty="0" smtClean="0"/>
              <a:t>goggles             (n): </a:t>
            </a:r>
            <a:r>
              <a:rPr lang="en-US" sz="3200" dirty="0" err="1" smtClean="0"/>
              <a:t>kính</a:t>
            </a:r>
            <a:r>
              <a:rPr lang="en-US" sz="3200" dirty="0" smtClean="0"/>
              <a:t> </a:t>
            </a:r>
            <a:r>
              <a:rPr lang="en-US" sz="3200" dirty="0" err="1" smtClean="0"/>
              <a:t>bơi</a:t>
            </a:r>
            <a:endParaRPr lang="en-US" sz="3200" dirty="0" smtClean="0"/>
          </a:p>
          <a:p>
            <a:pPr marL="342900" indent="-342900">
              <a:buAutoNum type="arabicPeriod"/>
            </a:pPr>
            <a:r>
              <a:rPr lang="en-US" sz="3200" dirty="0" smtClean="0"/>
              <a:t>sporty   (adj): </a:t>
            </a:r>
            <a:r>
              <a:rPr lang="en-US" sz="3200" dirty="0" err="1" smtClean="0"/>
              <a:t>yêu</a:t>
            </a:r>
            <a:r>
              <a:rPr lang="en-US" sz="3200" dirty="0" smtClean="0"/>
              <a:t> </a:t>
            </a:r>
            <a:r>
              <a:rPr lang="en-US" sz="3200" dirty="0" err="1" smtClean="0"/>
              <a:t>thích</a:t>
            </a:r>
            <a:r>
              <a:rPr lang="en-US" sz="3200" dirty="0" smtClean="0"/>
              <a:t> </a:t>
            </a:r>
            <a:r>
              <a:rPr lang="en-US" sz="3200" dirty="0" err="1" smtClean="0"/>
              <a:t>thể</a:t>
            </a:r>
            <a:r>
              <a:rPr lang="en-US" sz="3200" dirty="0" smtClean="0"/>
              <a:t> </a:t>
            </a:r>
            <a:r>
              <a:rPr lang="en-US" sz="3200" dirty="0" err="1" smtClean="0"/>
              <a:t>thao</a:t>
            </a:r>
            <a:r>
              <a:rPr lang="en-US" sz="3200" dirty="0" smtClean="0"/>
              <a:t>, </a:t>
            </a:r>
            <a:r>
              <a:rPr lang="en-US" sz="3200" dirty="0" err="1" smtClean="0"/>
              <a:t>giỏi</a:t>
            </a:r>
            <a:r>
              <a:rPr lang="en-US" sz="3200" dirty="0" smtClean="0"/>
              <a:t> </a:t>
            </a:r>
            <a:r>
              <a:rPr lang="en-US" sz="3200" dirty="0" err="1" smtClean="0"/>
              <a:t>thể</a:t>
            </a:r>
            <a:r>
              <a:rPr lang="en-US" sz="3200" dirty="0" smtClean="0"/>
              <a:t> </a:t>
            </a:r>
            <a:r>
              <a:rPr lang="en-US" sz="3200" dirty="0" err="1" smtClean="0"/>
              <a:t>thao</a:t>
            </a:r>
            <a:endParaRPr lang="en-US" sz="3200" dirty="0" smtClean="0"/>
          </a:p>
          <a:p>
            <a:pPr marL="342900" indent="-342900">
              <a:buAutoNum type="arabicPeriod"/>
            </a:pPr>
            <a:r>
              <a:rPr lang="en-US" sz="3200" dirty="0" smtClean="0"/>
              <a:t>marathon         (n): </a:t>
            </a:r>
            <a:r>
              <a:rPr lang="en-US" sz="3200" dirty="0" err="1" smtClean="0"/>
              <a:t>cuộc</a:t>
            </a:r>
            <a:r>
              <a:rPr lang="en-US" sz="3200" dirty="0" smtClean="0"/>
              <a:t> </a:t>
            </a:r>
            <a:r>
              <a:rPr lang="en-US" sz="3200" dirty="0" err="1" smtClean="0"/>
              <a:t>chạy</a:t>
            </a:r>
            <a:r>
              <a:rPr lang="en-US" sz="3200" dirty="0" smtClean="0"/>
              <a:t> </a:t>
            </a:r>
            <a:r>
              <a:rPr lang="en-US" sz="3200" dirty="0" err="1" smtClean="0"/>
              <a:t>đua</a:t>
            </a:r>
            <a:r>
              <a:rPr lang="en-US" sz="3200" dirty="0" smtClean="0"/>
              <a:t> </a:t>
            </a:r>
            <a:r>
              <a:rPr lang="en-US" sz="3200" dirty="0" err="1" smtClean="0"/>
              <a:t>đường</a:t>
            </a:r>
            <a:r>
              <a:rPr lang="en-US" sz="3200" dirty="0" smtClean="0"/>
              <a:t> </a:t>
            </a:r>
            <a:r>
              <a:rPr lang="en-US" sz="3200" dirty="0" err="1" smtClean="0"/>
              <a:t>dài</a:t>
            </a:r>
            <a:endParaRPr lang="en-US" sz="3200" dirty="0" smtClean="0"/>
          </a:p>
          <a:p>
            <a:pPr marL="342900" indent="-342900">
              <a:buAutoNum type="arabicPeriod"/>
            </a:pPr>
            <a:r>
              <a:rPr lang="en-US" sz="3200" dirty="0" smtClean="0"/>
              <a:t>competition     (n): </a:t>
            </a:r>
            <a:r>
              <a:rPr lang="en-US" sz="3200" dirty="0" err="1" smtClean="0"/>
              <a:t>cuộc</a:t>
            </a:r>
            <a:r>
              <a:rPr lang="en-US" sz="3200" dirty="0" smtClean="0"/>
              <a:t> </a:t>
            </a:r>
            <a:r>
              <a:rPr lang="en-US" sz="3200" dirty="0" err="1" smtClean="0"/>
              <a:t>đua</a:t>
            </a:r>
            <a:endParaRPr lang="en-US" sz="3200" dirty="0" smtClean="0"/>
          </a:p>
          <a:p>
            <a:pPr marL="342900" indent="-342900">
              <a:buAutoNum type="arabicPeriod"/>
            </a:pPr>
            <a:r>
              <a:rPr lang="en-US" sz="3200" dirty="0" smtClean="0"/>
              <a:t>congratulation (n):  </a:t>
            </a:r>
            <a:r>
              <a:rPr lang="en-US" sz="3200" dirty="0" err="1" smtClean="0"/>
              <a:t>lời</a:t>
            </a:r>
            <a:r>
              <a:rPr lang="en-US" sz="3200" dirty="0" smtClean="0"/>
              <a:t> </a:t>
            </a:r>
            <a:r>
              <a:rPr lang="en-US" sz="3200" dirty="0" err="1" smtClean="0"/>
              <a:t>chúc</a:t>
            </a:r>
            <a:r>
              <a:rPr lang="en-US" sz="3200" dirty="0" smtClean="0"/>
              <a:t> </a:t>
            </a:r>
            <a:r>
              <a:rPr lang="en-US" sz="3200" dirty="0" err="1" smtClean="0"/>
              <a:t>mừng</a:t>
            </a:r>
            <a:endParaRPr lang="vi-VN" sz="3200" dirty="0"/>
          </a:p>
        </p:txBody>
      </p:sp>
      <p:pic>
        <p:nvPicPr>
          <p:cNvPr id="1026" name="Picture 2" descr="Vợt Yonex ARCSABER 8DX (MÃ KR) - SpeedSport phân phố chính hãng Yone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943" y="4436005"/>
            <a:ext cx="2014269" cy="201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ính bơi Phoenix PN-506 Hàn Quốc cho trẻ em 2 - 6 tuổi | Tâm Chính Spor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3" b="20510"/>
          <a:stretch/>
        </p:blipFill>
        <p:spPr bwMode="auto">
          <a:xfrm>
            <a:off x="1863490" y="4436005"/>
            <a:ext cx="3223306" cy="227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Фотки Background Clipart, Volleyball Players, Clips, - Volleyball Sport  Clipart, HD Png Download , Transparent Png Image - PNGit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880" y="4376473"/>
            <a:ext cx="2239858" cy="248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rathon – Wikipedia tiếng Việ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7" y="4363121"/>
            <a:ext cx="3223306" cy="241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hó Thủ tướng, sao Việt và NHM đi bão mừng chiến tích U23 Việt Nam | Bóng Đá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9" t="8134"/>
          <a:stretch/>
        </p:blipFill>
        <p:spPr bwMode="auto">
          <a:xfrm>
            <a:off x="1896556" y="4376473"/>
            <a:ext cx="3689303" cy="239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18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270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07605" y="169371"/>
            <a:ext cx="78856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right words under the pictures.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673601" y="1205345"/>
            <a:ext cx="5796799" cy="1070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2186890" y="1314850"/>
            <a:ext cx="1084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ball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641787" y="1320014"/>
            <a:ext cx="1505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racket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177121" y="1503565"/>
            <a:ext cx="1968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sports shoes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198670" y="1767339"/>
            <a:ext cx="965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boat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621960" y="1767339"/>
            <a:ext cx="1525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goggles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46" y="2471486"/>
            <a:ext cx="2221862" cy="148321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313" y="2576757"/>
            <a:ext cx="2003373" cy="133532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082" y="2363504"/>
            <a:ext cx="2210182" cy="147941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2347A6E-4599-4078-ADD7-7E43A592A7FE}"/>
              </a:ext>
            </a:extLst>
          </p:cNvPr>
          <p:cNvGrpSpPr/>
          <p:nvPr/>
        </p:nvGrpSpPr>
        <p:grpSpPr>
          <a:xfrm>
            <a:off x="580031" y="3842918"/>
            <a:ext cx="1493887" cy="461665"/>
            <a:chOff x="580031" y="3842918"/>
            <a:chExt cx="1493887" cy="461665"/>
          </a:xfrm>
        </p:grpSpPr>
        <p:sp>
          <p:nvSpPr>
            <p:cNvPr id="33" name="TextBox 32"/>
            <p:cNvSpPr txBox="1"/>
            <p:nvPr/>
          </p:nvSpPr>
          <p:spPr>
            <a:xfrm>
              <a:off x="580031" y="3842918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1.</a:t>
              </a:r>
            </a:p>
          </p:txBody>
        </p:sp>
        <p:cxnSp>
          <p:nvCxnSpPr>
            <p:cNvPr id="49" name="Straight Connector 48"/>
            <p:cNvCxnSpPr/>
            <p:nvPr/>
          </p:nvCxnSpPr>
          <p:spPr>
            <a:xfrm flipV="1">
              <a:off x="976638" y="4228509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3676604" y="3842916"/>
            <a:ext cx="1493887" cy="461665"/>
            <a:chOff x="1685581" y="5618602"/>
            <a:chExt cx="1493887" cy="461665"/>
          </a:xfrm>
        </p:grpSpPr>
        <p:sp>
          <p:nvSpPr>
            <p:cNvPr id="51" name="TextBox 50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2.</a:t>
              </a:r>
            </a:p>
          </p:txBody>
        </p:sp>
        <p:cxnSp>
          <p:nvCxnSpPr>
            <p:cNvPr id="52" name="Straight Connector 51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1F1030B-5206-4DC9-BFFD-00661EFD863A}"/>
              </a:ext>
            </a:extLst>
          </p:cNvPr>
          <p:cNvGrpSpPr/>
          <p:nvPr/>
        </p:nvGrpSpPr>
        <p:grpSpPr>
          <a:xfrm>
            <a:off x="6773177" y="3842915"/>
            <a:ext cx="1493887" cy="461665"/>
            <a:chOff x="6773177" y="3842915"/>
            <a:chExt cx="1493887" cy="461665"/>
          </a:xfrm>
        </p:grpSpPr>
        <p:sp>
          <p:nvSpPr>
            <p:cNvPr id="54" name="TextBox 53"/>
            <p:cNvSpPr txBox="1"/>
            <p:nvPr/>
          </p:nvSpPr>
          <p:spPr>
            <a:xfrm>
              <a:off x="6773177" y="3842915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55" name="Straight Connector 54"/>
            <p:cNvCxnSpPr/>
            <p:nvPr/>
          </p:nvCxnSpPr>
          <p:spPr>
            <a:xfrm flipV="1">
              <a:off x="7169784" y="4228506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1308">
            <a:off x="2048299" y="4596699"/>
            <a:ext cx="1177719" cy="1771848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527" y="4809094"/>
            <a:ext cx="2365844" cy="156698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2BAA3AC-63EA-43CE-AEF4-86E290774F24}"/>
              </a:ext>
            </a:extLst>
          </p:cNvPr>
          <p:cNvGrpSpPr/>
          <p:nvPr/>
        </p:nvGrpSpPr>
        <p:grpSpPr>
          <a:xfrm>
            <a:off x="2024379" y="6306917"/>
            <a:ext cx="1493887" cy="461665"/>
            <a:chOff x="2024379" y="6306917"/>
            <a:chExt cx="1493887" cy="461665"/>
          </a:xfrm>
        </p:grpSpPr>
        <p:sp>
          <p:nvSpPr>
            <p:cNvPr id="59" name="TextBox 58"/>
            <p:cNvSpPr txBox="1"/>
            <p:nvPr/>
          </p:nvSpPr>
          <p:spPr>
            <a:xfrm>
              <a:off x="2024379" y="6306917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cxnSp>
          <p:nvCxnSpPr>
            <p:cNvPr id="60" name="Straight Connector 59"/>
            <p:cNvCxnSpPr/>
            <p:nvPr/>
          </p:nvCxnSpPr>
          <p:spPr>
            <a:xfrm flipV="1">
              <a:off x="2420986" y="6692508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232AB3A-452B-4C4F-837D-392A0382058C}"/>
              </a:ext>
            </a:extLst>
          </p:cNvPr>
          <p:cNvGrpSpPr/>
          <p:nvPr/>
        </p:nvGrpSpPr>
        <p:grpSpPr>
          <a:xfrm>
            <a:off x="5120952" y="6306915"/>
            <a:ext cx="1493887" cy="461665"/>
            <a:chOff x="5120952" y="6306915"/>
            <a:chExt cx="1493887" cy="461665"/>
          </a:xfrm>
        </p:grpSpPr>
        <p:sp>
          <p:nvSpPr>
            <p:cNvPr id="62" name="TextBox 61"/>
            <p:cNvSpPr txBox="1"/>
            <p:nvPr/>
          </p:nvSpPr>
          <p:spPr>
            <a:xfrm>
              <a:off x="5120952" y="6306915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cxnSp>
          <p:nvCxnSpPr>
            <p:cNvPr id="67" name="Straight Connector 66"/>
            <p:cNvCxnSpPr/>
            <p:nvPr/>
          </p:nvCxnSpPr>
          <p:spPr>
            <a:xfrm flipV="1">
              <a:off x="5517559" y="6692506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12EA2B2-73A7-4519-8082-5E6B670AFB36}"/>
              </a:ext>
            </a:extLst>
          </p:cNvPr>
          <p:cNvSpPr txBox="1"/>
          <p:nvPr/>
        </p:nvSpPr>
        <p:spPr>
          <a:xfrm>
            <a:off x="921404" y="3842915"/>
            <a:ext cx="1079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 </a:t>
            </a:r>
            <a:r>
              <a:rPr lang="en-US" sz="2400" dirty="0">
                <a:solidFill>
                  <a:srgbClr val="00B050"/>
                </a:solidFill>
              </a:rPr>
              <a:t>ball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77710D2-C100-450A-BF3F-0E9853DC67E7}"/>
              </a:ext>
            </a:extLst>
          </p:cNvPr>
          <p:cNvSpPr txBox="1"/>
          <p:nvPr/>
        </p:nvSpPr>
        <p:spPr>
          <a:xfrm>
            <a:off x="3564367" y="3839463"/>
            <a:ext cx="221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 </a:t>
            </a:r>
            <a:r>
              <a:rPr lang="en-US" sz="2400" dirty="0">
                <a:solidFill>
                  <a:srgbClr val="00B050"/>
                </a:solidFill>
              </a:rPr>
              <a:t>sports shoes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905BDBE-28A1-4EC9-A14C-A54557C36651}"/>
              </a:ext>
            </a:extLst>
          </p:cNvPr>
          <p:cNvSpPr txBox="1"/>
          <p:nvPr/>
        </p:nvSpPr>
        <p:spPr>
          <a:xfrm>
            <a:off x="7187509" y="3844823"/>
            <a:ext cx="1061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3. </a:t>
            </a:r>
            <a:r>
              <a:rPr lang="en-US" sz="2400" dirty="0">
                <a:solidFill>
                  <a:srgbClr val="00B050"/>
                </a:solidFill>
              </a:rPr>
              <a:t>boat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421F379-2966-4C0A-B14A-5A7B4EFDB8EA}"/>
              </a:ext>
            </a:extLst>
          </p:cNvPr>
          <p:cNvSpPr txBox="1"/>
          <p:nvPr/>
        </p:nvSpPr>
        <p:spPr>
          <a:xfrm>
            <a:off x="5264683" y="6303462"/>
            <a:ext cx="1430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5. </a:t>
            </a:r>
            <a:r>
              <a:rPr lang="en-US" sz="2400" dirty="0">
                <a:solidFill>
                  <a:srgbClr val="00B050"/>
                </a:solidFill>
              </a:rPr>
              <a:t>goggles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9269818-A205-4F80-ACF2-791FBC3474EB}"/>
              </a:ext>
            </a:extLst>
          </p:cNvPr>
          <p:cNvSpPr txBox="1"/>
          <p:nvPr/>
        </p:nvSpPr>
        <p:spPr>
          <a:xfrm>
            <a:off x="2120922" y="6306915"/>
            <a:ext cx="1253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4. </a:t>
            </a:r>
            <a:r>
              <a:rPr lang="en-US" sz="2400" dirty="0">
                <a:solidFill>
                  <a:srgbClr val="00B050"/>
                </a:solidFill>
              </a:rPr>
              <a:t>racket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9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8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7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65" grpId="0"/>
      <p:bldP spid="92" grpId="0"/>
      <p:bldP spid="4" grpId="0"/>
      <p:bldP spid="37" grpId="0"/>
      <p:bldP spid="38" grpId="0"/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B737309-0D9A-41B9-A52F-5ECBC4463F0B}"/>
              </a:ext>
            </a:extLst>
          </p:cNvPr>
          <p:cNvCxnSpPr>
            <a:cxnSpLocks/>
          </p:cNvCxnSpPr>
          <p:nvPr/>
        </p:nvCxnSpPr>
        <p:spPr>
          <a:xfrm>
            <a:off x="404941" y="2180155"/>
            <a:ext cx="3080839" cy="3410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AF9F57C-B4DA-4C0F-91AC-CD9D00BD417B}"/>
              </a:ext>
            </a:extLst>
          </p:cNvPr>
          <p:cNvCxnSpPr>
            <a:cxnSpLocks/>
          </p:cNvCxnSpPr>
          <p:nvPr/>
        </p:nvCxnSpPr>
        <p:spPr>
          <a:xfrm flipV="1">
            <a:off x="1893120" y="3075645"/>
            <a:ext cx="1563352" cy="283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12F4C635-EB7E-485E-8A29-AB127091752E}"/>
              </a:ext>
            </a:extLst>
          </p:cNvPr>
          <p:cNvCxnSpPr>
            <a:cxnSpLocks/>
          </p:cNvCxnSpPr>
          <p:nvPr/>
        </p:nvCxnSpPr>
        <p:spPr>
          <a:xfrm flipV="1">
            <a:off x="1888144" y="3953127"/>
            <a:ext cx="1563352" cy="283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79D20942-0D84-4E22-88FF-DE1A0C1543EB}"/>
              </a:ext>
            </a:extLst>
          </p:cNvPr>
          <p:cNvCxnSpPr>
            <a:cxnSpLocks/>
          </p:cNvCxnSpPr>
          <p:nvPr/>
        </p:nvCxnSpPr>
        <p:spPr>
          <a:xfrm flipV="1">
            <a:off x="1876524" y="4804023"/>
            <a:ext cx="1563352" cy="283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88A52643-0C48-4467-AC73-E3F196C44D4B}"/>
              </a:ext>
            </a:extLst>
          </p:cNvPr>
          <p:cNvCxnSpPr>
            <a:cxnSpLocks/>
          </p:cNvCxnSpPr>
          <p:nvPr/>
        </p:nvCxnSpPr>
        <p:spPr>
          <a:xfrm flipV="1">
            <a:off x="1876524" y="5677357"/>
            <a:ext cx="1563352" cy="283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ounded Rectangle 35">
            <a:extLst>
              <a:ext uri="{FF2B5EF4-FFF2-40B4-BE49-F238E27FC236}">
                <a16:creationId xmlns:a16="http://schemas.microsoft.com/office/drawing/2014/main" id="{FE5BB95D-5759-40FB-BD27-6C80578FF485}"/>
              </a:ext>
            </a:extLst>
          </p:cNvPr>
          <p:cNvSpPr/>
          <p:nvPr/>
        </p:nvSpPr>
        <p:spPr>
          <a:xfrm>
            <a:off x="3422490" y="1879952"/>
            <a:ext cx="2024413" cy="53721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3" name="Rounded Rectangle 36">
            <a:extLst>
              <a:ext uri="{FF2B5EF4-FFF2-40B4-BE49-F238E27FC236}">
                <a16:creationId xmlns:a16="http://schemas.microsoft.com/office/drawing/2014/main" id="{77172CA4-D3F9-487C-9375-68E527EDA198}"/>
              </a:ext>
            </a:extLst>
          </p:cNvPr>
          <p:cNvSpPr/>
          <p:nvPr/>
        </p:nvSpPr>
        <p:spPr>
          <a:xfrm>
            <a:off x="3417426" y="2746229"/>
            <a:ext cx="2024413" cy="53721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4" name="Rounded Rectangle 37">
            <a:extLst>
              <a:ext uri="{FF2B5EF4-FFF2-40B4-BE49-F238E27FC236}">
                <a16:creationId xmlns:a16="http://schemas.microsoft.com/office/drawing/2014/main" id="{3C71A638-9A6D-4CAA-964D-CC6EB5E64086}"/>
              </a:ext>
            </a:extLst>
          </p:cNvPr>
          <p:cNvSpPr/>
          <p:nvPr/>
        </p:nvSpPr>
        <p:spPr>
          <a:xfrm>
            <a:off x="3417425" y="3612506"/>
            <a:ext cx="2024413" cy="53721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5" name="Rounded Rectangle 38">
            <a:extLst>
              <a:ext uri="{FF2B5EF4-FFF2-40B4-BE49-F238E27FC236}">
                <a16:creationId xmlns:a16="http://schemas.microsoft.com/office/drawing/2014/main" id="{DB3EC248-A3D3-4F34-A609-5D2BF6842007}"/>
              </a:ext>
            </a:extLst>
          </p:cNvPr>
          <p:cNvSpPr/>
          <p:nvPr/>
        </p:nvSpPr>
        <p:spPr>
          <a:xfrm>
            <a:off x="3417426" y="4478783"/>
            <a:ext cx="2024413" cy="53721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6" name="Rounded Rectangle 39">
            <a:extLst>
              <a:ext uri="{FF2B5EF4-FFF2-40B4-BE49-F238E27FC236}">
                <a16:creationId xmlns:a16="http://schemas.microsoft.com/office/drawing/2014/main" id="{B96B17A8-5E8C-4751-8814-252A19A64C2C}"/>
              </a:ext>
            </a:extLst>
          </p:cNvPr>
          <p:cNvSpPr/>
          <p:nvPr/>
        </p:nvSpPr>
        <p:spPr>
          <a:xfrm>
            <a:off x="3417425" y="5345060"/>
            <a:ext cx="2024413" cy="53721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8385A47-7B4C-4DB4-9010-A2280A8FA2BD}"/>
              </a:ext>
            </a:extLst>
          </p:cNvPr>
          <p:cNvSpPr txBox="1"/>
          <p:nvPr/>
        </p:nvSpPr>
        <p:spPr>
          <a:xfrm>
            <a:off x="3474575" y="191488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c.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2FC2294-9E7C-4994-B817-377BEDB9BE25}"/>
              </a:ext>
            </a:extLst>
          </p:cNvPr>
          <p:cNvSpPr txBox="1"/>
          <p:nvPr/>
        </p:nvSpPr>
        <p:spPr>
          <a:xfrm>
            <a:off x="3949406" y="1920564"/>
            <a:ext cx="1269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cycling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B7AC076-56C1-46E0-ADE5-0E3BABD884D3}"/>
              </a:ext>
            </a:extLst>
          </p:cNvPr>
          <p:cNvSpPr txBox="1"/>
          <p:nvPr/>
        </p:nvSpPr>
        <p:spPr>
          <a:xfrm>
            <a:off x="3474575" y="278371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d.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67696BA-C657-4D57-A540-84C9B7D079C4}"/>
              </a:ext>
            </a:extLst>
          </p:cNvPr>
          <p:cNvSpPr txBox="1"/>
          <p:nvPr/>
        </p:nvSpPr>
        <p:spPr>
          <a:xfrm>
            <a:off x="3866282" y="2789395"/>
            <a:ext cx="1511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ball games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EBB256D-E82E-435D-97F7-301F66C0099F}"/>
              </a:ext>
            </a:extLst>
          </p:cNvPr>
          <p:cNvSpPr txBox="1"/>
          <p:nvPr/>
        </p:nvSpPr>
        <p:spPr>
          <a:xfrm>
            <a:off x="3486005" y="363969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a.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EA3F43C-94A6-4E33-8DD7-7848A4123164}"/>
              </a:ext>
            </a:extLst>
          </p:cNvPr>
          <p:cNvSpPr txBox="1"/>
          <p:nvPr/>
        </p:nvSpPr>
        <p:spPr>
          <a:xfrm>
            <a:off x="3960836" y="3645377"/>
            <a:ext cx="1481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boating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4ED955B-1BA3-46BC-903D-E6652A44DD2B}"/>
              </a:ext>
            </a:extLst>
          </p:cNvPr>
          <p:cNvSpPr txBox="1"/>
          <p:nvPr/>
        </p:nvSpPr>
        <p:spPr>
          <a:xfrm>
            <a:off x="3486005" y="450853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b.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1E482A1-9D22-4CDC-BDC9-A8425BB4348E}"/>
              </a:ext>
            </a:extLst>
          </p:cNvPr>
          <p:cNvSpPr txBox="1"/>
          <p:nvPr/>
        </p:nvSpPr>
        <p:spPr>
          <a:xfrm>
            <a:off x="3923892" y="4514208"/>
            <a:ext cx="1549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swimming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CF5ED4D-14A7-4B79-A600-1FAAD824FB45}"/>
              </a:ext>
            </a:extLst>
          </p:cNvPr>
          <p:cNvSpPr txBox="1"/>
          <p:nvPr/>
        </p:nvSpPr>
        <p:spPr>
          <a:xfrm>
            <a:off x="3486005" y="537798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e.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C041EB9-05F7-4D9B-B501-69998D4EDD0A}"/>
              </a:ext>
            </a:extLst>
          </p:cNvPr>
          <p:cNvSpPr txBox="1"/>
          <p:nvPr/>
        </p:nvSpPr>
        <p:spPr>
          <a:xfrm>
            <a:off x="3875518" y="5383661"/>
            <a:ext cx="1549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badminton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70772"/>
            <a:ext cx="79010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sports are these things for? Match each thing in column A with a sport in column B.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69480" y="1300366"/>
            <a:ext cx="777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639264" y="1235229"/>
            <a:ext cx="777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B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50957" y="1929016"/>
            <a:ext cx="2024413" cy="53721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245893" y="2795293"/>
            <a:ext cx="2024413" cy="53721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245892" y="3661570"/>
            <a:ext cx="2024413" cy="53721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245893" y="4527847"/>
            <a:ext cx="2024413" cy="53721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245892" y="5394124"/>
            <a:ext cx="2024413" cy="53721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245892" y="196395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20723" y="1969628"/>
            <a:ext cx="1044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bicycle</a:t>
            </a:r>
            <a:endParaRPr lang="en-US" sz="2400" dirty="0"/>
          </a:p>
        </p:txBody>
      </p:sp>
      <p:sp>
        <p:nvSpPr>
          <p:cNvPr id="43" name="TextBox 42"/>
          <p:cNvSpPr txBox="1"/>
          <p:nvPr/>
        </p:nvSpPr>
        <p:spPr>
          <a:xfrm>
            <a:off x="245892" y="283278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20723" y="2838459"/>
            <a:ext cx="1044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ball</a:t>
            </a:r>
            <a:endParaRPr lang="en-US" sz="2400" dirty="0"/>
          </a:p>
        </p:txBody>
      </p:sp>
      <p:sp>
        <p:nvSpPr>
          <p:cNvPr id="45" name="TextBox 44"/>
          <p:cNvSpPr txBox="1"/>
          <p:nvPr/>
        </p:nvSpPr>
        <p:spPr>
          <a:xfrm>
            <a:off x="257322" y="372570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32153" y="3731385"/>
            <a:ext cx="1044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boat</a:t>
            </a:r>
            <a:endParaRPr lang="en-US" sz="2400" dirty="0"/>
          </a:p>
        </p:txBody>
      </p:sp>
      <p:sp>
        <p:nvSpPr>
          <p:cNvPr id="47" name="TextBox 46"/>
          <p:cNvSpPr txBox="1"/>
          <p:nvPr/>
        </p:nvSpPr>
        <p:spPr>
          <a:xfrm>
            <a:off x="257322" y="459453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32153" y="4600216"/>
            <a:ext cx="135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goggles</a:t>
            </a:r>
            <a:endParaRPr lang="en-US" sz="2400" dirty="0"/>
          </a:p>
        </p:txBody>
      </p:sp>
      <p:sp>
        <p:nvSpPr>
          <p:cNvPr id="49" name="TextBox 48"/>
          <p:cNvSpPr txBox="1"/>
          <p:nvPr/>
        </p:nvSpPr>
        <p:spPr>
          <a:xfrm>
            <a:off x="257322" y="546399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32153" y="5469669"/>
            <a:ext cx="1044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racket</a:t>
            </a:r>
            <a:endParaRPr lang="en-US" sz="2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AFB18AF-5042-4B84-B81A-1C0920DA5BE0}"/>
              </a:ext>
            </a:extLst>
          </p:cNvPr>
          <p:cNvGrpSpPr/>
          <p:nvPr/>
        </p:nvGrpSpPr>
        <p:grpSpPr>
          <a:xfrm>
            <a:off x="6015678" y="1839341"/>
            <a:ext cx="2024413" cy="537210"/>
            <a:chOff x="5304124" y="1965960"/>
            <a:chExt cx="2024413" cy="537210"/>
          </a:xfrm>
        </p:grpSpPr>
        <p:sp>
          <p:nvSpPr>
            <p:cNvPr id="36" name="Rounded Rectangle 35"/>
            <p:cNvSpPr/>
            <p:nvPr/>
          </p:nvSpPr>
          <p:spPr>
            <a:xfrm>
              <a:off x="5304124" y="1965960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356209" y="2000894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831040" y="2006572"/>
              <a:ext cx="12695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boating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B0C32F7-CC41-428B-99A3-A3295B333F19}"/>
              </a:ext>
            </a:extLst>
          </p:cNvPr>
          <p:cNvGrpSpPr/>
          <p:nvPr/>
        </p:nvGrpSpPr>
        <p:grpSpPr>
          <a:xfrm>
            <a:off x="5986382" y="2719053"/>
            <a:ext cx="2024413" cy="537210"/>
            <a:chOff x="5299060" y="2832237"/>
            <a:chExt cx="2024413" cy="537210"/>
          </a:xfrm>
        </p:grpSpPr>
        <p:sp>
          <p:nvSpPr>
            <p:cNvPr id="37" name="Rounded Rectangle 36"/>
            <p:cNvSpPr/>
            <p:nvPr/>
          </p:nvSpPr>
          <p:spPr>
            <a:xfrm>
              <a:off x="5299060" y="2832237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356209" y="286972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831040" y="2875403"/>
              <a:ext cx="14924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swimming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16D393-66DE-4417-BA80-400B74634EDC}"/>
              </a:ext>
            </a:extLst>
          </p:cNvPr>
          <p:cNvGrpSpPr/>
          <p:nvPr/>
        </p:nvGrpSpPr>
        <p:grpSpPr>
          <a:xfrm>
            <a:off x="5986382" y="3523543"/>
            <a:ext cx="2024413" cy="537210"/>
            <a:chOff x="5299059" y="3698514"/>
            <a:chExt cx="2024413" cy="537210"/>
          </a:xfrm>
        </p:grpSpPr>
        <p:sp>
          <p:nvSpPr>
            <p:cNvPr id="38" name="Rounded Rectangle 37"/>
            <p:cNvSpPr/>
            <p:nvPr/>
          </p:nvSpPr>
          <p:spPr>
            <a:xfrm>
              <a:off x="5299059" y="3698514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367639" y="3724943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842470" y="3730621"/>
              <a:ext cx="14810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cycling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B324FD-D290-4DC8-BB05-F6491CA9F0DA}"/>
              </a:ext>
            </a:extLst>
          </p:cNvPr>
          <p:cNvGrpSpPr/>
          <p:nvPr/>
        </p:nvGrpSpPr>
        <p:grpSpPr>
          <a:xfrm>
            <a:off x="5986382" y="4427591"/>
            <a:ext cx="2024413" cy="537210"/>
            <a:chOff x="5299060" y="4564791"/>
            <a:chExt cx="2024413" cy="537210"/>
          </a:xfrm>
        </p:grpSpPr>
        <p:sp>
          <p:nvSpPr>
            <p:cNvPr id="39" name="Rounded Rectangle 38"/>
            <p:cNvSpPr/>
            <p:nvPr/>
          </p:nvSpPr>
          <p:spPr>
            <a:xfrm>
              <a:off x="5299060" y="4564791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367639" y="4603201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738773" y="4608879"/>
              <a:ext cx="15495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ball games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C0C9D90-3CE2-4E92-A277-436444F328C3}"/>
              </a:ext>
            </a:extLst>
          </p:cNvPr>
          <p:cNvGrpSpPr/>
          <p:nvPr/>
        </p:nvGrpSpPr>
        <p:grpSpPr>
          <a:xfrm>
            <a:off x="5986381" y="5370298"/>
            <a:ext cx="2024413" cy="537210"/>
            <a:chOff x="5299059" y="5431068"/>
            <a:chExt cx="2024413" cy="537210"/>
          </a:xfrm>
        </p:grpSpPr>
        <p:sp>
          <p:nvSpPr>
            <p:cNvPr id="40" name="Rounded Rectangle 39"/>
            <p:cNvSpPr/>
            <p:nvPr/>
          </p:nvSpPr>
          <p:spPr>
            <a:xfrm>
              <a:off x="5299059" y="5431068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367639" y="546322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765051" y="5468905"/>
              <a:ext cx="15495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badminton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745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  <p:bldP spid="65" grpId="0" animBg="1"/>
      <p:bldP spid="66" grpId="0" animBg="1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1033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6985" y="38533"/>
            <a:ext cx="73004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each blank with one of the words from the box.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166977" y="266731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41807" y="2660840"/>
            <a:ext cx="428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She won an international sports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66977" y="330777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69769" y="404342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44599" y="4034775"/>
            <a:ext cx="256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“Can you send my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66977" y="478780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41806" y="4779149"/>
            <a:ext cx="3265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My friend David is very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66977" y="554820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641808" y="5548206"/>
            <a:ext cx="1408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first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41807" y="3316425"/>
            <a:ext cx="3828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 became the world tennis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673601" y="1111826"/>
            <a:ext cx="5796799" cy="1070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186890" y="1221331"/>
            <a:ext cx="1454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champion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826512" y="1226495"/>
            <a:ext cx="174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competition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989743" y="1399989"/>
            <a:ext cx="1131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sporty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198670" y="1673820"/>
            <a:ext cx="1423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marathon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06684" y="1673820"/>
            <a:ext cx="2446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congratulations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54208F-514B-4A28-8D34-8E68F83F5E0C}"/>
              </a:ext>
            </a:extLst>
          </p:cNvPr>
          <p:cNvSpPr txBox="1"/>
          <p:nvPr/>
        </p:nvSpPr>
        <p:spPr>
          <a:xfrm>
            <a:off x="4685085" y="2660839"/>
            <a:ext cx="15549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ED20262-FCEE-4FB4-BDFA-C1D304BD390C}"/>
              </a:ext>
            </a:extLst>
          </p:cNvPr>
          <p:cNvSpPr txBox="1"/>
          <p:nvPr/>
        </p:nvSpPr>
        <p:spPr>
          <a:xfrm>
            <a:off x="4634792" y="2660838"/>
            <a:ext cx="18449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competition</a:t>
            </a:r>
            <a:r>
              <a:rPr lang="en-US" sz="2400" dirty="0"/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71A7A5F-392D-4F8D-A002-2F4E92E2F6C3}"/>
              </a:ext>
            </a:extLst>
          </p:cNvPr>
          <p:cNvSpPr txBox="1"/>
          <p:nvPr/>
        </p:nvSpPr>
        <p:spPr>
          <a:xfrm>
            <a:off x="4193770" y="3301531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when he was very young.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7365E30-7FBE-4308-A55C-E802655B1CC9}"/>
              </a:ext>
            </a:extLst>
          </p:cNvPr>
          <p:cNvSpPr txBox="1"/>
          <p:nvPr/>
        </p:nvSpPr>
        <p:spPr>
          <a:xfrm>
            <a:off x="4193770" y="3322510"/>
            <a:ext cx="4869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champion</a:t>
            </a:r>
            <a:r>
              <a:rPr lang="en-US" sz="2400" dirty="0"/>
              <a:t> when he was very young.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B9292DD-D6AC-4AE2-A256-3C5BFA12839C}"/>
              </a:ext>
            </a:extLst>
          </p:cNvPr>
          <p:cNvSpPr txBox="1"/>
          <p:nvPr/>
        </p:nvSpPr>
        <p:spPr>
          <a:xfrm>
            <a:off x="2997200" y="4029850"/>
            <a:ext cx="56018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 to the winner of the contest?”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F3B40F4-F96E-4C69-8CED-05373C42A1C6}"/>
              </a:ext>
            </a:extLst>
          </p:cNvPr>
          <p:cNvSpPr txBox="1"/>
          <p:nvPr/>
        </p:nvSpPr>
        <p:spPr>
          <a:xfrm>
            <a:off x="2956495" y="4038683"/>
            <a:ext cx="61072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congratulations</a:t>
            </a:r>
            <a:r>
              <a:rPr lang="en-US" sz="2400" dirty="0"/>
              <a:t> to the winner of the contest?”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10EE970-53B7-4154-B25A-229547A27B0C}"/>
              </a:ext>
            </a:extLst>
          </p:cNvPr>
          <p:cNvSpPr txBox="1"/>
          <p:nvPr/>
        </p:nvSpPr>
        <p:spPr>
          <a:xfrm>
            <a:off x="3517666" y="4774224"/>
            <a:ext cx="5315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_______. He does exercise every day.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B21A0A5-26EE-4D4A-AEB7-1095A8C767B5}"/>
              </a:ext>
            </a:extLst>
          </p:cNvPr>
          <p:cNvSpPr txBox="1"/>
          <p:nvPr/>
        </p:nvSpPr>
        <p:spPr>
          <a:xfrm>
            <a:off x="3573083" y="4774224"/>
            <a:ext cx="5315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sporty</a:t>
            </a:r>
            <a:r>
              <a:rPr lang="en-US" sz="2400" dirty="0"/>
              <a:t>. He does exercise every day.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A205A00-C919-4290-B6D1-9B3C435E8CCB}"/>
              </a:ext>
            </a:extLst>
          </p:cNvPr>
          <p:cNvSpPr txBox="1"/>
          <p:nvPr/>
        </p:nvSpPr>
        <p:spPr>
          <a:xfrm>
            <a:off x="1686102" y="5548206"/>
            <a:ext cx="47013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took place in 1896.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75BDF4A-4454-4B81-BBD5-C9C726F2499A}"/>
              </a:ext>
            </a:extLst>
          </p:cNvPr>
          <p:cNvSpPr txBox="1"/>
          <p:nvPr/>
        </p:nvSpPr>
        <p:spPr>
          <a:xfrm>
            <a:off x="1732282" y="5552614"/>
            <a:ext cx="47013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marathon</a:t>
            </a:r>
            <a:r>
              <a:rPr lang="en-US" sz="2400" dirty="0"/>
              <a:t> took place in 1896.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9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8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2" grpId="0"/>
      <p:bldP spid="30" grpId="0"/>
      <p:bldP spid="27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8494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20542" y="236109"/>
            <a:ext cx="6397707" cy="2006558"/>
            <a:chOff x="2315573" y="1811975"/>
            <a:chExt cx="6397707" cy="2006558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421079" y="2587427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0084B1"/>
                  </a:solidFill>
                </a:rPr>
                <a:t>II. Pronunciation</a:t>
              </a:r>
              <a:endParaRPr lang="en-US" sz="3600" b="1" dirty="0">
                <a:solidFill>
                  <a:srgbClr val="0084B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230434" y="2587427"/>
              <a:ext cx="34828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/e/ and /æ/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965374" y="3233758"/>
              <a:ext cx="55601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0000"/>
                  </a:solidFill>
                </a:rPr>
                <a:t>1. Sound /e/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" name="vowel_short_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100" end="6977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0044" y="2433344"/>
            <a:ext cx="8170768" cy="388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00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8494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20542" y="236109"/>
            <a:ext cx="6397707" cy="2006558"/>
            <a:chOff x="2315573" y="1811975"/>
            <a:chExt cx="6397707" cy="2006558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421079" y="2587427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0084B1"/>
                  </a:solidFill>
                </a:rPr>
                <a:t>II. Pronunciation</a:t>
              </a:r>
              <a:endParaRPr lang="en-US" sz="3600" b="1" dirty="0">
                <a:solidFill>
                  <a:srgbClr val="0084B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230434" y="2587427"/>
              <a:ext cx="34828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/e/ and /æ/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965374" y="3233758"/>
              <a:ext cx="55601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2</a:t>
              </a:r>
              <a:r>
                <a:rPr lang="en-US" sz="3200" b="1" dirty="0" smtClean="0">
                  <a:solidFill>
                    <a:srgbClr val="FF0000"/>
                  </a:solidFill>
                </a:rPr>
                <a:t>. Sound </a:t>
              </a:r>
              <a:r>
                <a:rPr lang="en-US" sz="3200" b="1" dirty="0">
                  <a:solidFill>
                    <a:srgbClr val="FF0000"/>
                  </a:solidFill>
                </a:rPr>
                <a:t>/æ/</a:t>
              </a:r>
            </a:p>
          </p:txBody>
        </p:sp>
      </p:grpSp>
      <p:pic>
        <p:nvPicPr>
          <p:cNvPr id="3" name="vowel_short_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476" end="2273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005" y="2177293"/>
            <a:ext cx="8356977" cy="450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88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883</TotalTime>
  <Words>540</Words>
  <Application>Microsoft Office PowerPoint</Application>
  <PresentationFormat>On-screen Show (4:3)</PresentationFormat>
  <Paragraphs>138</Paragraphs>
  <Slides>13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3_Office Theme</vt:lpstr>
      <vt:lpstr>6_Office Theme</vt:lpstr>
      <vt:lpstr>PowerPoint Presentation</vt:lpstr>
      <vt:lpstr>UNIT 8: SPORTS AND GAMES LESSON 2: A CLOSER LOOK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 Wrap- up</vt:lpstr>
      <vt:lpstr>IV. Homework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My Laptop</cp:lastModifiedBy>
  <cp:revision>100</cp:revision>
  <dcterms:created xsi:type="dcterms:W3CDTF">2020-12-09T02:04:09Z</dcterms:created>
  <dcterms:modified xsi:type="dcterms:W3CDTF">2022-02-09T22:49:01Z</dcterms:modified>
</cp:coreProperties>
</file>