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7ca5f5565d214477" Type="http://schemas.microsoft.com/office/2006/relationships/ui/extensibility" Target="customUI/customUI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</p:sldMasterIdLst>
  <p:notesMasterIdLst>
    <p:notesMasterId r:id="rId31"/>
  </p:notesMasterIdLst>
  <p:sldIdLst>
    <p:sldId id="294" r:id="rId4"/>
    <p:sldId id="277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260" r:id="rId14"/>
    <p:sldId id="281" r:id="rId15"/>
    <p:sldId id="300" r:id="rId16"/>
    <p:sldId id="295" r:id="rId17"/>
    <p:sldId id="282" r:id="rId18"/>
    <p:sldId id="302" r:id="rId19"/>
    <p:sldId id="284" r:id="rId20"/>
    <p:sldId id="287" r:id="rId21"/>
    <p:sldId id="296" r:id="rId22"/>
    <p:sldId id="288" r:id="rId23"/>
    <p:sldId id="304" r:id="rId24"/>
    <p:sldId id="289" r:id="rId25"/>
    <p:sldId id="303" r:id="rId26"/>
    <p:sldId id="285" r:id="rId27"/>
    <p:sldId id="305" r:id="rId28"/>
    <p:sldId id="292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1E0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249" autoAdjust="0"/>
  </p:normalViewPr>
  <p:slideViewPr>
    <p:cSldViewPr snapToGrid="0">
      <p:cViewPr varScale="1">
        <p:scale>
          <a:sx n="45" d="100"/>
          <a:sy n="45" d="100"/>
        </p:scale>
        <p:origin x="1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F6705-374E-49B9-8040-8DC39678006F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07B27-FA6B-426D-806E-920263425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7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5237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73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310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89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đứng</a:t>
            </a:r>
            <a:r>
              <a:rPr lang="en-US" baseline="0" dirty="0"/>
              <a:t> </a:t>
            </a:r>
            <a:r>
              <a:rPr lang="en-US" baseline="0" dirty="0" err="1"/>
              <a:t>tại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chi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41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7451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73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baseline="0" dirty="0"/>
              <a:t> 3 HS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35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61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9493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baseline="0" dirty="0"/>
              <a:t> 1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,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chốt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đầy</a:t>
            </a:r>
            <a:r>
              <a:rPr lang="en-US" baseline="0" dirty="0"/>
              <a:t> </a:t>
            </a:r>
            <a:r>
              <a:rPr lang="en-US" baseline="0" dirty="0" err="1"/>
              <a:t>đủ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5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: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1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4,5;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2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6,7;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3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8;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4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9, 10.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4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60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63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15 </a:t>
            </a:r>
            <a:r>
              <a:rPr lang="en-US" baseline="0" dirty="0" err="1"/>
              <a:t>giây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1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(slide 5),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3.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slide 11.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1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ở slide 3;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ở slide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3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15 </a:t>
            </a:r>
            <a:r>
              <a:rPr lang="en-US" baseline="0" dirty="0" err="1"/>
              <a:t>giây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2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(slide 7),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3.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slide 11.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83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ở slide 3;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ở slide 3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3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HS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tẩy</a:t>
            </a:r>
            <a:r>
              <a:rPr lang="en-US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3.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3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slide 11.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50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15 </a:t>
            </a:r>
            <a:r>
              <a:rPr lang="en-US" baseline="0" dirty="0" err="1"/>
              <a:t>giây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1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(slide 10),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3.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4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sang slide 11.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33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ở slide 3;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ở slide 3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07B27-FA6B-426D-806E-9202634259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9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2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EC88-5539-4D5D-8546-CAC55760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8B684-7DD5-42E6-A419-AAEF7FDD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0FC0E-38A5-4AD4-B260-E19352DB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4751-4D22-4929-8B7A-1348A357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BFB43-602B-4B88-AFD2-9DF4C0BE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60EC9-D3E0-49F5-B8AC-4A34FAE52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F349E-23FF-43EA-A069-62E61C684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B79C-1077-4FFA-B8AD-04C698F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CA0E-210D-40E0-9958-B418B040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83FF2-A7B1-4DF3-BBF5-A5FF1BB2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91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83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38F9-FF66-4FEC-8F49-09BF0CA6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AED4-8121-4833-B278-1E7D50F3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B5F7-AC30-4D8E-A67F-D0460D09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765A-5AAE-4BB4-BE0B-BB184A05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9437-1A2B-488C-9F12-D833B167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04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41B-8149-4BF7-8329-0CA4BBC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E2F7-8FAD-4BE8-9B87-045EC8C2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6DA40-54E4-4752-85F3-90AFEAC2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AA3E-3B0A-4E29-9B6A-9F35183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5230D-7C4C-459B-8DF2-5C49DCA7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B514D-9783-4563-AB58-36B00CC8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1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4937-4929-419D-AF27-E0D6A4E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8AD3-F5A8-4405-84A2-24F7EF54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B8CFF-3393-4B73-96CD-0DCF82D6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BAD9-56EC-445B-A45C-00032766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B10E2-F232-4AE4-8E64-D328D197B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D3EE1-776A-4E55-A04F-0A7E412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9C913-BCAE-40E9-AC02-384630E2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EE27B-95AA-4780-B7FB-E593EE8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01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054B-AF92-4A00-A294-D0B0D45B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B76C1-B2D2-4071-8C03-5276833E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29C01-ABC3-43E2-A0EA-8359BC02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BB51-3A0C-4244-A593-7E9E9BC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22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770E9-1B6B-4FF6-9962-F0A710ED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5FA52-488C-495E-AE71-326CE936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9C96-C0AA-4379-94FC-B1B18C73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50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3029-A91C-4EDE-9691-ADF2FAE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A138-2B68-484E-A532-A6D029585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7D9EC-1B14-4D28-A719-CACA61BC9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45FF-2B50-4DC9-9515-5C8ABF8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5E844-4576-4B97-8A26-2884945E6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25BC-8177-40B4-905E-10879F97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4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25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4B5D-2FE5-4E5C-A828-0791FE21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0C86F-F829-4895-9948-BFEC5DA41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89CA3-5B1B-429D-B081-935D088C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9B44-2E55-449D-9755-E066BFEA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E9D1-7635-4118-9884-D41F6D38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04140-1DFC-47ED-9C8F-CF660DCF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22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EC88-5539-4D5D-8546-CAC55760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8B684-7DD5-42E6-A419-AAEF7FDD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0FC0E-38A5-4AD4-B260-E19352DB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4751-4D22-4929-8B7A-1348A357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BFB43-602B-4B88-AFD2-9DF4C0BE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90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60EC9-D3E0-49F5-B8AC-4A34FAE52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F349E-23FF-43EA-A069-62E61C684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B79C-1077-4FFA-B8AD-04C698F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CA0E-210D-40E0-9958-B418B040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83FF2-A7B1-4DF3-BBF5-A5FF1BB2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87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496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954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507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294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493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332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48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38F9-FF66-4FEC-8F49-09BF0CA6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AED4-8121-4833-B278-1E7D50F3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B5F7-AC30-4D8E-A67F-D0460D09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765A-5AAE-4BB4-BE0B-BB184A05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9437-1A2B-488C-9F12-D833B167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92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1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180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16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33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41B-8149-4BF7-8329-0CA4BBC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E2F7-8FAD-4BE8-9B87-045EC8C2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6DA40-54E4-4752-85F3-90AFEAC2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AA3E-3B0A-4E29-9B6A-9F35183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5230D-7C4C-459B-8DF2-5C49DCA7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B514D-9783-4563-AB58-36B00CC8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4937-4929-419D-AF27-E0D6A4E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8AD3-F5A8-4405-84A2-24F7EF54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B8CFF-3393-4B73-96CD-0DCF82D6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BAD9-56EC-445B-A45C-00032766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B10E2-F232-4AE4-8E64-D328D197B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D3EE1-776A-4E55-A04F-0A7E412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9C913-BCAE-40E9-AC02-384630E2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EE27B-95AA-4780-B7FB-E593EE8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7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054B-AF92-4A00-A294-D0B0D45B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B76C1-B2D2-4071-8C03-5276833E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29C01-ABC3-43E2-A0EA-8359BC02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BB51-3A0C-4244-A593-7E9E9BC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9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770E9-1B6B-4FF6-9962-F0A710ED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5FA52-488C-495E-AE71-326CE936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9C96-C0AA-4379-94FC-B1B18C73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6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3029-A91C-4EDE-9691-ADF2FAE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A138-2B68-484E-A532-A6D029585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7D9EC-1B14-4D28-A719-CACA61BC9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45FF-2B50-4DC9-9515-5C8ABF8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5E844-4576-4B97-8A26-2884945E6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25BC-8177-40B4-905E-10879F97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4B5D-2FE5-4E5C-A828-0791FE21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0C86F-F829-4895-9948-BFEC5DA41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89CA3-5B1B-429D-B081-935D088C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9B44-2E55-449D-9755-E066BFEA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E9D1-7635-4118-9884-D41F6D38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04140-1DFC-47ED-9C8F-CF660DCF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59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C6CC5-2976-48E4-9DA7-C6F68A43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154F7-EC49-4C91-8296-BE7D75C7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04F1-A638-4D0B-AF9F-7068DD644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C165-B762-42E3-8810-94456B5AF9B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E09B-ABDD-4D81-8056-A45AA92C6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66D88-646F-462B-8F2B-A416C3B2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0775-F658-44BD-831E-2B32475A4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C6CC5-2976-48E4-9DA7-C6F68A43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154F7-EC49-4C91-8296-BE7D75C7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04F1-A638-4D0B-AF9F-7068DD644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E09B-ABDD-4D81-8056-A45AA92C6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66D88-646F-462B-8F2B-A416C3B2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4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9302426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16.gif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jDZab2oLvuI/WsHExVbsGvI/AAAAAAAABH0/uohOKY2-Ns8hx5Z0ne_Or_8B2Pdd6weMACHMYCw/1-mau_slide_powerpoint_dep_ctu.vn_(13).gi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gif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3.wmf"/><Relationship Id="rId9" Type="http://schemas.openxmlformats.org/officeDocument/2006/relationships/oleObject" Target="../embeddings/oleObject2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gi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4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51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hyperlink" Target="http://www.allwhitebackground.com/colorful-background-images.html" TargetMode="Externa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image" Target="../media/image53.jpeg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49.wmf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59.wmf"/><Relationship Id="rId18" Type="http://schemas.openxmlformats.org/officeDocument/2006/relationships/image" Target="../media/image62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6.bin"/><Relationship Id="rId20" Type="http://schemas.openxmlformats.org/officeDocument/2006/relationships/image" Target="../media/image63.pn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5" Type="http://schemas.openxmlformats.org/officeDocument/2006/relationships/image" Target="../media/image60.wmf"/><Relationship Id="rId10" Type="http://schemas.openxmlformats.org/officeDocument/2006/relationships/oleObject" Target="../embeddings/oleObject33.bin"/><Relationship Id="rId19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oleObject" Target="../embeddings/oleObject30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35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68.wmf"/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41.bin"/><Relationship Id="rId17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jpe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5" Type="http://schemas.openxmlformats.org/officeDocument/2006/relationships/image" Target="../media/image69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4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image" Target="../media/image73.png"/><Relationship Id="rId3" Type="http://schemas.openxmlformats.org/officeDocument/2006/relationships/video" Target="../media/media2.mp4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41.png"/><Relationship Id="rId2" Type="http://schemas.microsoft.com/office/2007/relationships/media" Target="../media/media2.mp4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png"/><Relationship Id="rId11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72.jpe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hyperlink" Target="http://www.allwhitebackground.com/colorful-background-images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45.bin"/><Relationship Id="rId9" Type="http://schemas.openxmlformats.org/officeDocument/2006/relationships/image" Target="../media/image80.w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gif"/><Relationship Id="rId4" Type="http://schemas.openxmlformats.org/officeDocument/2006/relationships/image" Target="../media/image8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1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slide" Target="slide9.xml"/><Relationship Id="rId4" Type="http://schemas.openxmlformats.org/officeDocument/2006/relationships/slide" Target="slide4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9.wmf"/><Relationship Id="rId26" Type="http://schemas.openxmlformats.org/officeDocument/2006/relationships/image" Target="../media/image13.wmf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6.bin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4.bin"/><Relationship Id="rId25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.bin"/><Relationship Id="rId20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audio" Target="../media/audio3.wav"/><Relationship Id="rId11" Type="http://schemas.openxmlformats.org/officeDocument/2006/relationships/slide" Target="slide5.xml"/><Relationship Id="rId24" Type="http://schemas.openxmlformats.org/officeDocument/2006/relationships/image" Target="../media/image12.wmf"/><Relationship Id="rId5" Type="http://schemas.openxmlformats.org/officeDocument/2006/relationships/audio" Target="../media/audio2.wav"/><Relationship Id="rId15" Type="http://schemas.openxmlformats.org/officeDocument/2006/relationships/oleObject" Target="../embeddings/oleObject2.bin"/><Relationship Id="rId23" Type="http://schemas.openxmlformats.org/officeDocument/2006/relationships/oleObject" Target="../embeddings/oleObject7.bin"/><Relationship Id="rId10" Type="http://schemas.openxmlformats.org/officeDocument/2006/relationships/image" Target="../media/image14.png"/><Relationship Id="rId19" Type="http://schemas.openxmlformats.org/officeDocument/2006/relationships/oleObject" Target="../embeddings/oleObject5.bin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image" Target="../media/image8.wmf"/><Relationship Id="rId22" Type="http://schemas.openxmlformats.org/officeDocument/2006/relationships/image" Target="../media/image11.wmf"/><Relationship Id="rId27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3.png"/><Relationship Id="rId18" Type="http://schemas.openxmlformats.org/officeDocument/2006/relationships/oleObject" Target="../embeddings/oleObject11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0.wmf"/><Relationship Id="rId7" Type="http://schemas.openxmlformats.org/officeDocument/2006/relationships/audio" Target="../media/audio5.wav"/><Relationship Id="rId12" Type="http://schemas.openxmlformats.org/officeDocument/2006/relationships/slide" Target="slide7.xml"/><Relationship Id="rId1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24" Type="http://schemas.openxmlformats.org/officeDocument/2006/relationships/slide" Target="slide11.xml"/><Relationship Id="rId5" Type="http://schemas.openxmlformats.org/officeDocument/2006/relationships/audio" Target="../media/audio2.wav"/><Relationship Id="rId15" Type="http://schemas.openxmlformats.org/officeDocument/2006/relationships/image" Target="../media/image17.wmf"/><Relationship Id="rId23" Type="http://schemas.openxmlformats.org/officeDocument/2006/relationships/image" Target="../media/image21.wmf"/><Relationship Id="rId10" Type="http://schemas.openxmlformats.org/officeDocument/2006/relationships/slide" Target="slide1.xml"/><Relationship Id="rId19" Type="http://schemas.openxmlformats.org/officeDocument/2006/relationships/image" Target="../media/image19.wmf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2.png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29.wmf"/><Relationship Id="rId7" Type="http://schemas.openxmlformats.org/officeDocument/2006/relationships/audio" Target="../media/audio4.wav"/><Relationship Id="rId12" Type="http://schemas.openxmlformats.org/officeDocument/2006/relationships/slide" Target="slide10.xml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24" Type="http://schemas.openxmlformats.org/officeDocument/2006/relationships/slide" Target="slide11.xml"/><Relationship Id="rId5" Type="http://schemas.openxmlformats.org/officeDocument/2006/relationships/audio" Target="../media/audio2.wav"/><Relationship Id="rId15" Type="http://schemas.openxmlformats.org/officeDocument/2006/relationships/image" Target="../media/image26.wmf"/><Relationship Id="rId23" Type="http://schemas.openxmlformats.org/officeDocument/2006/relationships/image" Target="../media/image30.wmf"/><Relationship Id="rId10" Type="http://schemas.openxmlformats.org/officeDocument/2006/relationships/slide" Target="slide8.xml"/><Relationship Id="rId19" Type="http://schemas.openxmlformats.org/officeDocument/2006/relationships/image" Target="../media/image28.wmf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oleObject" Target="../embeddings/oleObject14.bin"/><Relationship Id="rId22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OPL20U25GSXzBJYl68kk8uQGfFKzs7yb1M4KJWUiLk6ZEvGF+qCIPSnY57AbBFCvTW15.2022.156+K4lPs7H94VUqPe2XwIsfPRnrXQE//QTEXxb8/8N4CNc6FpgZahzpTjFhMzSA7T/nHJa11DE8Ng2TP3iAmRczFlmslSuUNOgUeb6yRvs0=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125" y="4747950"/>
            <a:ext cx="3032007" cy="18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descr="OPL20U25GSXzBJYl68kk8uQGfFKzs7yb1M4KJWUiLk6ZEvGF+qCIPSnY57AbBFCvTW15.2022.156+K4lPs7H94VUqPe2XwIsfPRnrXQE//QTEXxb8/8N4CNc6FpgZahzpTjFhMzSA7T/nHJa11DE8Ng2TP3iAmRczFlmslSuUNOgUeb6yRvs0=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044" y="440934"/>
            <a:ext cx="302895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2802600" y="1336536"/>
            <a:ext cx="847499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</a:t>
            </a: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mừng</a:t>
            </a: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kern="0" dirty="0">
              <a:solidFill>
                <a:srgbClr val="FF0000"/>
              </a:solidFill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dự</a:t>
            </a: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giờ</a:t>
            </a: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thăm</a:t>
            </a:r>
            <a:r>
              <a:rPr lang="en-US" sz="54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lớp</a:t>
            </a:r>
            <a:endParaRPr sz="14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92" name="Google Shape;92;p2" descr="OPL20U25GSXzBJYl68kk8uQGfFKzs7yb1M4KJWUiLk6ZEvGF+qCIPSnY57AbBFCvTW15.2022.156+K4lPs7H94VUqPe2XwIsfPRnrXQE//QTEXxb8/8N4CNc6FpgZahzpTjFhMzSA7T/nHJa11DE8Ng2TP3iAmRczFlmslSuUNOgUeb6yRvs0="/>
          <p:cNvSpPr txBox="1"/>
          <p:nvPr/>
        </p:nvSpPr>
        <p:spPr>
          <a:xfrm flipH="1">
            <a:off x="4008706" y="3991771"/>
            <a:ext cx="417458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1E04B8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  <a:sym typeface="Tahoma"/>
              </a:rPr>
              <a:t>Giáo</a:t>
            </a:r>
            <a:r>
              <a:rPr lang="en-US" sz="2400" b="1" kern="0" dirty="0">
                <a:solidFill>
                  <a:srgbClr val="1E04B8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  <a:sym typeface="Tahoma"/>
              </a:rPr>
              <a:t> </a:t>
            </a:r>
            <a:r>
              <a:rPr lang="en-US" sz="2400" b="1" kern="0" dirty="0" err="1">
                <a:solidFill>
                  <a:srgbClr val="1E04B8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  <a:sym typeface="Tahoma"/>
              </a:rPr>
              <a:t>viên</a:t>
            </a:r>
            <a:r>
              <a:rPr lang="en-US" sz="2400" b="1" kern="0" dirty="0">
                <a:solidFill>
                  <a:srgbClr val="1E04B8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  <a:sym typeface="Tahoma"/>
              </a:rPr>
              <a:t>: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1E04B8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  <a:sym typeface="Tahoma"/>
              </a:rPr>
              <a:t>Trường</a:t>
            </a:r>
            <a:r>
              <a:rPr lang="en-US" sz="2400" b="1" kern="0" dirty="0">
                <a:solidFill>
                  <a:srgbClr val="1E04B8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  <a:sym typeface="Tahoma"/>
              </a:rPr>
              <a:t>:</a:t>
            </a:r>
            <a:endParaRPr sz="1400" kern="0" dirty="0">
              <a:solidFill>
                <a:srgbClr val="1E04B8"/>
              </a:solidFill>
              <a:latin typeface="Times New Roman" pitchFamily="18" charset="0"/>
              <a:ea typeface="Segoe UI Symbol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78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OPL20U25GSXzBJYl68kk8uQGfFKzs7yb1M4KJWUiLk6ZEvGF+qCIPSnY57AbBFCvTW15.2022.156+K4lPs7H94VUqPe2XwIsfPRnrXQE//QTEXxb8/8N4CNc6FpgZahzpTjFhMzSA7T/nHJa11DE8Ng2TP3iAmRczFlmslSuUNOgUeb6yRvs0=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309403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AutoShape 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800600" y="914400"/>
            <a:ext cx="5638800" cy="2743200"/>
          </a:xfrm>
          <a:prstGeom prst="cloudCallout">
            <a:avLst>
              <a:gd name="adj1" fmla="val -44435"/>
              <a:gd name="adj2" fmla="val 7003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cả bạn là: </a:t>
            </a:r>
            <a:r>
              <a:rPr 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tràng pháo tay </a:t>
            </a:r>
            <a:endParaRPr lang="en-US" sz="24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2" name="Picture 6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6200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 descr="OPL20U25GSXzBJYl68kk8uQGfFKzs7yb1M4KJWUiLk6ZEvGF+qCIPSnY57AbBFCvTW15.2022.156+K4lPs7H94VUqPe2XwIsfPRnrXQE//QTEXxb8/8N4CNc6FpgZahzpTjFhMzSA7T/nHJa11DE8Ng2TP3iAmRczFlmslSuUNOgUeb6yRvs0=">
            <a:hlinkClick r:id="rId4" action="ppaction://hlinksldjump"/>
          </p:cNvPr>
          <p:cNvSpPr/>
          <p:nvPr/>
        </p:nvSpPr>
        <p:spPr>
          <a:xfrm>
            <a:off x="11026775" y="6038850"/>
            <a:ext cx="615950" cy="469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57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405238-EBCC-4DFF-95A3-0D6C4EA7FF62}"/>
              </a:ext>
            </a:extLst>
          </p:cNvPr>
          <p:cNvSpPr txBox="1"/>
          <p:nvPr/>
        </p:nvSpPr>
        <p:spPr>
          <a:xfrm>
            <a:off x="1075794" y="868218"/>
            <a:ext cx="951486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FF0000"/>
                </a:solidFill>
                <a:ea typeface="Arial"/>
              </a:rPr>
              <a:t>CHƯƠNG VI: TỈ LỆ THỨC VÀ ĐẠI LƯỢNG TỈ LỆ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800" b="1" dirty="0"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này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giới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thiệu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khái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niệm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và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tỉ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lệ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thức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tính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dãy</a:t>
            </a:r>
            <a:r>
              <a:rPr lang="en-US" sz="32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tỉ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số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nhau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đại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lượng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tỉ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lệ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thuận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,</a:t>
            </a:r>
            <a:r>
              <a:rPr lang="en-US" sz="3200" b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đại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lượng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tỉ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lệ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nghịch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và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vận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a typeface="Calibri"/>
                <a:cs typeface="Times New Roman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chúng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để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giải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quyết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một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số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bài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toán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đơn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giản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về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đại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lượng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tỉ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lệ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trong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thực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tế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>.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2800" dirty="0">
              <a:ea typeface="Times New Roman"/>
            </a:endParaRPr>
          </a:p>
        </p:txBody>
      </p:sp>
      <p:pic>
        <p:nvPicPr>
          <p:cNvPr id="3" name="Picture 1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7" y="5521001"/>
            <a:ext cx="9867330" cy="7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27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15.2022.156+K4lPs7H94VUqPe2XwIsfPRnrXQE//QTEXxb8/8N4CNc6FpgZahzpTjFhMzSA7T/nHJa11DE8Ng2TP3iAmRczFlmslSuUNOgUeb6yRvs0="/>
          <p:cNvSpPr txBox="1"/>
          <p:nvPr/>
        </p:nvSpPr>
        <p:spPr>
          <a:xfrm>
            <a:off x="744219" y="445951"/>
            <a:ext cx="10787381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Cờ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đỏ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sao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vàng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là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biểu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tượng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,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là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quốc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kì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của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nước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Cộng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hoà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xã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hội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chủ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nghĩa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Việt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Nam.</a:t>
            </a:r>
            <a:r>
              <a:rPr lang="en-US" sz="2800" b="1" dirty="0">
                <a:solidFill>
                  <a:srgbClr val="1E04B8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Lá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cờ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có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dạng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một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hình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chữ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nhật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màu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đỏ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với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hình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ngôi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sao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năm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cánh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màu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vàng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nằm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ở</a:t>
            </a:r>
            <a:r>
              <a:rPr lang="en-US" sz="2800" b="1" dirty="0">
                <a:solidFill>
                  <a:srgbClr val="1E04B8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chính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srgbClr val="1E04B8"/>
                </a:solidFill>
                <a:ea typeface="Calibri"/>
                <a:cs typeface="Times New Roman"/>
              </a:rPr>
              <a:t>giữa</a:t>
            </a:r>
            <a:r>
              <a:rPr lang="en-US" sz="2800" b="1" dirty="0">
                <a:solidFill>
                  <a:srgbClr val="1E04B8"/>
                </a:solidFill>
                <a:ea typeface="Calibri"/>
                <a:cs typeface="Times New Roman"/>
              </a:rPr>
              <a:t>.</a:t>
            </a:r>
            <a:endParaRPr lang="en-US" sz="2800" b="1" dirty="0">
              <a:solidFill>
                <a:srgbClr val="1E04B8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2253445"/>
            <a:ext cx="6416675" cy="38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90" y="1923245"/>
            <a:ext cx="3433762" cy="23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15.2022.156+K4lPs7H94VUqPe2XwIsfPRnrXQE//QTEXxb8/8N4CNc6FpgZahzpTjFhMzSA7T/nHJa11DE8Ng2TP3iAmRczFlmslSuUNOgUeb6yRvs0="/>
          <p:cNvSpPr txBox="1"/>
          <p:nvPr/>
        </p:nvSpPr>
        <p:spPr>
          <a:xfrm>
            <a:off x="7797800" y="4584787"/>
            <a:ext cx="3949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em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có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kích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hai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lá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cờ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đó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là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gì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?</a:t>
            </a:r>
            <a:endParaRPr lang="en-US" sz="2800" b="1" dirty="0">
              <a:solidFill>
                <a:srgbClr val="FF0000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4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OPL20U25GSXzBJYl68kk8uQGfFKzs7yb1M4KJWUiLk6ZEvGF+qCIPSnY57AbBFCvTW15.2022.156+K4lPs7H94VUqPe2XwIsfPRnrXQE//QTEXxb8/8N4CNc6FpgZahzpTjFhMzSA7T/nHJa11DE8Ng2TP3iAmRczFlmslSuUNOgUeb6yRvs0=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FE906C-3FCB-4BAD-BE12-9664D7BF94BE}"/>
              </a:ext>
            </a:extLst>
          </p:cNvPr>
          <p:cNvSpPr txBox="1"/>
          <p:nvPr/>
        </p:nvSpPr>
        <p:spPr>
          <a:xfrm>
            <a:off x="2167718" y="1333500"/>
            <a:ext cx="8218227" cy="387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CHƯƠNG VI: TỈ LỆ THỨC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 ĐẠI LƯỢNG TỈ LỆ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20: TỈ LỆ THỨC (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Tiết</a:t>
            </a:r>
            <a:r>
              <a:rPr lang="en-US" sz="4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1)</a:t>
            </a:r>
            <a:endParaRPr lang="en-US" sz="4800" b="1" kern="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  <a:sym typeface="Arial"/>
            </a:endParaRPr>
          </a:p>
          <a:p>
            <a:pPr>
              <a:lnSpc>
                <a:spcPct val="200000"/>
              </a:lnSpc>
            </a:pPr>
            <a:endParaRPr lang="en-US" sz="3200" b="1" kern="0" dirty="0">
              <a:solidFill>
                <a:sysClr val="windowText" lastClr="000000"/>
              </a:solidFill>
              <a:cs typeface="Arial"/>
              <a:sym typeface="Arial"/>
            </a:endParaRPr>
          </a:p>
        </p:txBody>
      </p:sp>
      <p:pic>
        <p:nvPicPr>
          <p:cNvPr id="5" name="Picture 1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5489638"/>
            <a:ext cx="102870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3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752599" y="1876736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sz="1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pic>
        <p:nvPicPr>
          <p:cNvPr id="3" name="Google Shape;239;p25" descr="OPL20U25GSXzBJYl68kk8uQGfFKzs7yb1M4KJWUiLk6ZEvGF+qCIPSnY57AbBFCvTW15.2022.156+K4lPs7H94VUqPe2XwIsfPRnrXQE//QTEXxb8/8N4CNc6FpgZahzpTjFhMzSA7T/nHJa11DE8Ng2TP3iAmRczFlmslSuUNOgUeb6yRvs0=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398" y="1857388"/>
            <a:ext cx="866775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5489638"/>
            <a:ext cx="907962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41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922828" y="722761"/>
            <a:ext cx="6096000" cy="10310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ea typeface="Calibri"/>
              </a:rPr>
              <a:t>1)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lệ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thức</a:t>
            </a:r>
            <a:endParaRPr lang="en-US" sz="2800" dirty="0">
              <a:solidFill>
                <a:srgbClr val="FF0000"/>
              </a:solidFill>
              <a:ea typeface="Times New Roman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ea typeface="Calibri"/>
              </a:rPr>
              <a:t>a)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lệ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thức</a:t>
            </a:r>
            <a:endParaRPr lang="en-US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3" name="Rectangle 2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922828" y="1843720"/>
            <a:ext cx="2154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Times New Roman"/>
              </a:rPr>
              <a:t>* HĐ1:</a:t>
            </a:r>
            <a:endParaRPr lang="en-US" sz="2800" dirty="0">
              <a:solidFill>
                <a:schemeClr val="accent1">
                  <a:lumMod val="75000"/>
                </a:schemeClr>
              </a:solidFill>
              <a:ea typeface="Times New Roman"/>
            </a:endParaRPr>
          </a:p>
        </p:txBody>
      </p:sp>
      <p:pic>
        <p:nvPicPr>
          <p:cNvPr id="4" name="Picture 3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C44601-7D08-4918-902E-83ADB82CC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02" y="972098"/>
            <a:ext cx="608926" cy="800100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808331" y="2456848"/>
            <a:ext cx="6324994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a typeface="Calibri"/>
                <a:cs typeface="Times New Roman"/>
              </a:rPr>
              <a:t>Lá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quốc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kì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cắm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trên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đỉnh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cột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cờ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Lũng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Cú</a:t>
            </a:r>
            <a:r>
              <a:rPr lang="en-US" sz="2800" dirty="0">
                <a:ea typeface="Calibri"/>
                <a:cs typeface="Times New Roman"/>
              </a:rPr>
              <a:t>, </a:t>
            </a:r>
            <a:r>
              <a:rPr lang="en-US" sz="2800" dirty="0" err="1">
                <a:ea typeface="Calibri"/>
                <a:cs typeface="Times New Roman"/>
              </a:rPr>
              <a:t>Hà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Giang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có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rộng</a:t>
            </a:r>
            <a:r>
              <a:rPr lang="en-US" sz="2800" dirty="0">
                <a:ea typeface="Calibri"/>
                <a:cs typeface="Times New Roman"/>
              </a:rPr>
              <a:t> 6 m,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dài</a:t>
            </a:r>
            <a:r>
              <a:rPr lang="en-US" sz="2800" dirty="0">
                <a:ea typeface="Calibri"/>
                <a:cs typeface="Times New Roman"/>
              </a:rPr>
              <a:t> 9 m. </a:t>
            </a:r>
            <a:r>
              <a:rPr lang="en-US" sz="2800" dirty="0" err="1">
                <a:ea typeface="Calibri"/>
                <a:cs typeface="Times New Roman"/>
              </a:rPr>
              <a:t>Lá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quốc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kì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bố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Linh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treo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tại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nhà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mỗi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dịp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lễ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có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rộng</a:t>
            </a:r>
            <a:r>
              <a:rPr lang="en-US" sz="2800" dirty="0">
                <a:ea typeface="Calibri"/>
                <a:cs typeface="Times New Roman"/>
              </a:rPr>
              <a:t> 0,8 m,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dài</a:t>
            </a:r>
            <a:r>
              <a:rPr lang="en-US" sz="2800" dirty="0">
                <a:ea typeface="Calibri"/>
                <a:cs typeface="Times New Roman"/>
              </a:rPr>
              <a:t> 1,2 m.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Calibri"/>
                <a:cs typeface="Times New Roman"/>
              </a:rPr>
              <a:t>a) </a:t>
            </a:r>
            <a:r>
              <a:rPr lang="en-US" sz="2800" dirty="0" err="1">
                <a:ea typeface="Calibri"/>
                <a:cs typeface="Times New Roman"/>
              </a:rPr>
              <a:t>Tính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giữa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rộng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và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dài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của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mỗi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lá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cờ</a:t>
            </a:r>
            <a:r>
              <a:rPr lang="en-US" sz="2800" dirty="0">
                <a:ea typeface="Calibri"/>
                <a:cs typeface="Times New Roman"/>
              </a:rPr>
              <a:t>. </a:t>
            </a:r>
            <a:r>
              <a:rPr lang="en-US" sz="2800" dirty="0" err="1">
                <a:ea typeface="Calibri"/>
                <a:cs typeface="Times New Roman"/>
              </a:rPr>
              <a:t>Viết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kết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quả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này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dưới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dạng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phân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tối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giản</a:t>
            </a:r>
            <a:r>
              <a:rPr lang="en-US" sz="2800" dirty="0">
                <a:ea typeface="Calibri"/>
                <a:cs typeface="Times New Roman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a typeface="Calibri"/>
                <a:cs typeface="Times New Roman"/>
              </a:rPr>
              <a:t>b) So </a:t>
            </a:r>
            <a:r>
              <a:rPr lang="en-US" sz="2800" dirty="0" err="1">
                <a:ea typeface="Calibri"/>
                <a:cs typeface="Times New Roman"/>
              </a:rPr>
              <a:t>sánh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hai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nhận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được</a:t>
            </a:r>
            <a:r>
              <a:rPr lang="en-US" sz="2800" dirty="0">
                <a:ea typeface="Calibri"/>
                <a:cs typeface="Times New Roman"/>
              </a:rPr>
              <a:t>.</a:t>
            </a:r>
            <a:endParaRPr lang="en-US" sz="2800" dirty="0">
              <a:effectLst/>
              <a:ea typeface="Calibri"/>
              <a:cs typeface="Times New Roman"/>
            </a:endParaRPr>
          </a:p>
        </p:txBody>
      </p:sp>
      <p:pic>
        <p:nvPicPr>
          <p:cNvPr id="6" name="Picture 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EC4C2A-B6C5-4BDD-A9D7-21FBFA56B9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382" r="20120" b="2"/>
          <a:stretch/>
        </p:blipFill>
        <p:spPr>
          <a:xfrm>
            <a:off x="9796365" y="1130538"/>
            <a:ext cx="2177463" cy="217746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C487B9-DC8F-C3C7-FE90-41339D054E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369" y="1232412"/>
            <a:ext cx="1654966" cy="1654966"/>
          </a:xfrm>
          <a:prstGeom prst="rect">
            <a:avLst/>
          </a:prstGeom>
        </p:spPr>
      </p:pic>
      <p:pic>
        <p:nvPicPr>
          <p:cNvPr id="8" name="4 Minute Countdown Timer with Music for Kids" descr="OPL20U25GSXzBJYl68kk8uQGfFKzs7yb1M4KJWUiLk6ZEvGF+qCIPSnY57AbBFCvTW15.2022.15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6C0A119-CDDD-BEB3-B010-DA137957E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321" y="963194"/>
            <a:ext cx="1177131" cy="662135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0ED431-37CE-DE74-28BF-90EA18C5A6E9}"/>
              </a:ext>
            </a:extLst>
          </p:cNvPr>
          <p:cNvSpPr txBox="1"/>
          <p:nvPr/>
        </p:nvSpPr>
        <p:spPr>
          <a:xfrm>
            <a:off x="7542572" y="3688007"/>
            <a:ext cx="3886200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C04F60-1449-0A47-4488-5DC04BFD9265}"/>
              </a:ext>
            </a:extLst>
          </p:cNvPr>
          <p:cNvSpPr/>
          <p:nvPr/>
        </p:nvSpPr>
        <p:spPr>
          <a:xfrm>
            <a:off x="0" y="-19537"/>
            <a:ext cx="12192000" cy="74220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</a:p>
        </p:txBody>
      </p:sp>
    </p:spTree>
    <p:extLst>
      <p:ext uri="{BB962C8B-B14F-4D97-AF65-F5344CB8AC3E}">
        <p14:creationId xmlns:p14="http://schemas.microsoft.com/office/powerpoint/2010/main" val="362889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673290" y="1026081"/>
            <a:ext cx="10900012" cy="191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ea typeface="Calibri"/>
                <a:cs typeface="Times New Roman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ea typeface="Calibri"/>
                <a:cs typeface="Times New Roman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Times New Roman"/>
              </a:rPr>
              <a:t>: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ea typeface="Calibri"/>
                <a:cs typeface="Times New Roman"/>
              </a:rPr>
              <a:t>a)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Tỉ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số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giữa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chiều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rộng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và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chiều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dài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lá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quốc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kì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cắm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trên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đỉnh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cột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cờ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Lũng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Cú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,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Hà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Giang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: </a:t>
            </a:r>
          </a:p>
        </p:txBody>
      </p:sp>
      <p:sp>
        <p:nvSpPr>
          <p:cNvPr id="10" name="Rectangle 9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1" name="Object 10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070406"/>
              </p:ext>
            </p:extLst>
          </p:nvPr>
        </p:nvGraphicFramePr>
        <p:xfrm>
          <a:off x="2963863" y="2224088"/>
          <a:ext cx="81915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393480" imgH="393480" progId="Equation.DSMT4">
                  <p:embed/>
                </p:oleObj>
              </mc:Choice>
              <mc:Fallback>
                <p:oleObj name="Equation" r:id="rId3" imgW="393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863" y="2224088"/>
                        <a:ext cx="819150" cy="822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3" name="Object 12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817993"/>
              </p:ext>
            </p:extLst>
          </p:nvPr>
        </p:nvGraphicFramePr>
        <p:xfrm>
          <a:off x="1851840" y="3393380"/>
          <a:ext cx="1715823" cy="8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825500" imgH="419100" progId="Equation.DSMT4">
                  <p:embed/>
                </p:oleObj>
              </mc:Choice>
              <mc:Fallback>
                <p:oleObj name="Equation" r:id="rId5" imgW="8255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1840" y="3393380"/>
                        <a:ext cx="1715823" cy="877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14237" y="4236717"/>
            <a:ext cx="740618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b) So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:</a:t>
            </a:r>
            <a:endParaRPr lang="en-US" sz="2800" dirty="0">
              <a:solidFill>
                <a:prstClr val="black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Object 15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019014"/>
              </p:ext>
            </p:extLst>
          </p:nvPr>
        </p:nvGraphicFramePr>
        <p:xfrm>
          <a:off x="5424773" y="4118463"/>
          <a:ext cx="1199657" cy="959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520700" imgH="419100" progId="Equation.DSMT4">
                  <p:embed/>
                </p:oleObj>
              </mc:Choice>
              <mc:Fallback>
                <p:oleObj name="Equation" r:id="rId7" imgW="5207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773" y="4118463"/>
                        <a:ext cx="1199657" cy="9597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876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632345" y="632131"/>
            <a:ext cx="2154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solidFill>
                  <a:srgbClr val="0070C0"/>
                </a:solidFill>
                <a:ea typeface="Times New Roman"/>
              </a:rPr>
              <a:t>* HĐ1:</a:t>
            </a:r>
            <a:endParaRPr lang="en-US" sz="2800" dirty="0">
              <a:solidFill>
                <a:srgbClr val="0070C0"/>
              </a:solidFill>
              <a:ea typeface="Times New Roman"/>
            </a:endParaRPr>
          </a:p>
        </p:txBody>
      </p:sp>
      <p:sp>
        <p:nvSpPr>
          <p:cNvPr id="2" name="Rectangle 3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14237" y="5037470"/>
            <a:ext cx="103404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Đẳng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              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.</a:t>
            </a:r>
            <a:endParaRPr lang="en-US" sz="2800" dirty="0">
              <a:solidFill>
                <a:prstClr val="black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516552"/>
              </p:ext>
            </p:extLst>
          </p:nvPr>
        </p:nvGraphicFramePr>
        <p:xfrm>
          <a:off x="2456597" y="4911543"/>
          <a:ext cx="1091821" cy="873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9" imgW="520700" imgH="419100" progId="Equation.DSMT4">
                  <p:embed/>
                </p:oleObj>
              </mc:Choice>
              <mc:Fallback>
                <p:oleObj name="Equation" r:id="rId9" imgW="5207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6597" y="4911543"/>
                        <a:ext cx="1091821" cy="8734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9"/>
          <p:cNvSpPr>
            <a:spLocks noChangeArrowheads="1"/>
          </p:cNvSpPr>
          <p:nvPr/>
        </p:nvSpPr>
        <p:spPr bwMode="auto">
          <a:xfrm>
            <a:off x="0" y="760512"/>
            <a:ext cx="284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4237" y="5779265"/>
            <a:ext cx="3161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Vậy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tỉ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lệ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là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gì</a:t>
            </a:r>
            <a:r>
              <a:rPr lang="en-US" sz="2800" b="1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345" y="2700783"/>
            <a:ext cx="106543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dirty="0">
                <a:solidFill>
                  <a:srgbClr val="333333"/>
                </a:solidFill>
                <a:ea typeface="Times New Roman"/>
              </a:rPr>
              <a:t>-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Tỉ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số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giữa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chiều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rộng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và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chiều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dài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lá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quốc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kì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bố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Linh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treo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tại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nhà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mỗi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dịp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 </a:t>
            </a:r>
            <a:r>
              <a:rPr lang="fr-FR" sz="2800" dirty="0" err="1">
                <a:solidFill>
                  <a:srgbClr val="333333"/>
                </a:solidFill>
                <a:ea typeface="Times New Roman"/>
              </a:rPr>
              <a:t>lễ</a:t>
            </a:r>
            <a:r>
              <a:rPr lang="fr-FR" sz="2800" dirty="0">
                <a:solidFill>
                  <a:srgbClr val="333333"/>
                </a:solidFill>
                <a:ea typeface="Times New Roman"/>
              </a:rPr>
              <a:t>:</a:t>
            </a:r>
            <a:r>
              <a:rPr lang="fr-FR" sz="2800" dirty="0">
                <a:ea typeface="Times New Roman"/>
              </a:rPr>
              <a:t> </a:t>
            </a:r>
            <a:endParaRPr lang="en-US" sz="2800" dirty="0"/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AA026133-FB5E-24CA-977E-D4C96D3AD446}"/>
              </a:ext>
            </a:extLst>
          </p:cNvPr>
          <p:cNvSpPr/>
          <p:nvPr/>
        </p:nvSpPr>
        <p:spPr>
          <a:xfrm>
            <a:off x="0" y="-19537"/>
            <a:ext cx="12192000" cy="74220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</a:p>
        </p:txBody>
      </p:sp>
    </p:spTree>
    <p:extLst>
      <p:ext uri="{BB962C8B-B14F-4D97-AF65-F5344CB8AC3E}">
        <p14:creationId xmlns:p14="http://schemas.microsoft.com/office/powerpoint/2010/main" val="30260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" grpId="0"/>
      <p:bldP spid="20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98895" y="709414"/>
            <a:ext cx="8810707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* </a:t>
            </a:r>
            <a:r>
              <a:rPr kumimoji="0" lang="fr-FR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Khái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1" i="0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niệm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 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lệ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đẳng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hai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số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3" name="Object 2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978676"/>
              </p:ext>
            </p:extLst>
          </p:nvPr>
        </p:nvGraphicFramePr>
        <p:xfrm>
          <a:off x="6346259" y="1608277"/>
          <a:ext cx="782472" cy="782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457200" imgH="457200" progId="Equation.DSMT4">
                  <p:embed/>
                </p:oleObj>
              </mc:Choice>
              <mc:Fallback>
                <p:oleObj name="Equation" r:id="rId3" imgW="4572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259" y="1608277"/>
                        <a:ext cx="782472" cy="7824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962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 descr="OPL20U25GSXzBJYl68kk8uQGfFKzs7yb1M4KJWUiLk6ZEvGF+qCIPSnY57AbBFCvTW15.2022.156+K4lPs7H94VUqPe2XwIsfPRnrXQE//QTEXxb8/8N4CNc6FpgZahzpTjFhMzSA7T/nHJa11DE8Ng2TP3iAmRczFlmslSuUNOgUeb6yRvs0="/>
          <p:cNvSpPr txBox="1"/>
          <p:nvPr/>
        </p:nvSpPr>
        <p:spPr>
          <a:xfrm>
            <a:off x="798895" y="2500908"/>
            <a:ext cx="177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/>
                </a:solidFill>
                <a:ea typeface="Times New Roman"/>
              </a:rPr>
              <a:t>* </a:t>
            </a:r>
            <a:r>
              <a:rPr lang="fr-FR" sz="2800" b="1" dirty="0" err="1">
                <a:solidFill>
                  <a:schemeClr val="accent1"/>
                </a:solidFill>
                <a:ea typeface="Times New Roman"/>
              </a:rPr>
              <a:t>Chú</a:t>
            </a:r>
            <a:r>
              <a:rPr lang="fr-FR" sz="2800" b="1" dirty="0">
                <a:solidFill>
                  <a:schemeClr val="accent1"/>
                </a:solidFill>
                <a:ea typeface="Times New Roman"/>
              </a:rPr>
              <a:t> ý: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Rectangle 6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96286" y="3536952"/>
            <a:ext cx="107407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lệ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 </a:t>
            </a:r>
            <a:r>
              <a:rPr lang="en-US" sz="280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còn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 a : b = c : d.</a:t>
            </a:r>
            <a:r>
              <a:rPr lang="en-US" sz="2800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96286" y="3874903"/>
            <a:ext cx="2295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8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034829"/>
              </p:ext>
            </p:extLst>
          </p:nvPr>
        </p:nvGraphicFramePr>
        <p:xfrm>
          <a:off x="2518132" y="3462319"/>
          <a:ext cx="782638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457200" imgH="457200" progId="Equation.DSMT4">
                  <p:embed/>
                </p:oleObj>
              </mc:Choice>
              <mc:Fallback>
                <p:oleObj name="Equation" r:id="rId5" imgW="4572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8132" y="3462319"/>
                        <a:ext cx="782638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5489638"/>
            <a:ext cx="907962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FF48BB-2942-3BC1-24AA-DA251A28AD80}"/>
              </a:ext>
            </a:extLst>
          </p:cNvPr>
          <p:cNvSpPr/>
          <p:nvPr/>
        </p:nvSpPr>
        <p:spPr>
          <a:xfrm>
            <a:off x="0" y="-19537"/>
            <a:ext cx="12192000" cy="74220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05948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615395" y="1176130"/>
            <a:ext cx="1827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ea typeface="Calibri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Ví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dụ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1:</a:t>
            </a:r>
            <a:endParaRPr lang="en-US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3" name="Rectangle 2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2443075" y="1157387"/>
            <a:ext cx="6960560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a typeface="Calibri"/>
                <a:cs typeface="Times New Roman"/>
              </a:rPr>
              <a:t>Hai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sau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có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lập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thành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một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lệ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thức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không</a:t>
            </a:r>
            <a:r>
              <a:rPr lang="en-US" sz="2800" dirty="0">
                <a:ea typeface="Calibri"/>
                <a:cs typeface="Times New Roman"/>
              </a:rPr>
              <a:t>?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2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663720"/>
              </p:ext>
            </p:extLst>
          </p:nvPr>
        </p:nvGraphicFramePr>
        <p:xfrm>
          <a:off x="3581057" y="1830008"/>
          <a:ext cx="881063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444240" imgH="203040" progId="Equation.DSMT4">
                  <p:embed/>
                </p:oleObj>
              </mc:Choice>
              <mc:Fallback>
                <p:oleObj name="Equation" r:id="rId4" imgW="44424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057" y="1830008"/>
                        <a:ext cx="881063" cy="401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0293860"/>
              </p:ext>
            </p:extLst>
          </p:nvPr>
        </p:nvGraphicFramePr>
        <p:xfrm>
          <a:off x="4560284" y="1671944"/>
          <a:ext cx="873457" cy="795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6" imgW="330120" imgH="393480" progId="Equation.DSMT4">
                  <p:embed/>
                </p:oleObj>
              </mc:Choice>
              <mc:Fallback>
                <p:oleObj name="Equation" r:id="rId6" imgW="33012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284" y="1671944"/>
                        <a:ext cx="873457" cy="7958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4195913" y="2614484"/>
            <a:ext cx="123142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ea typeface="Calibri"/>
                <a:cs typeface="Times New Roman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ea typeface="Calibri"/>
                <a:cs typeface="Times New Roman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a typeface="Calibri"/>
                <a:cs typeface="Times New Roman"/>
              </a:rPr>
              <a:t>: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9" name="Object 8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431511"/>
              </p:ext>
            </p:extLst>
          </p:nvPr>
        </p:nvGraphicFramePr>
        <p:xfrm>
          <a:off x="2268435" y="3295769"/>
          <a:ext cx="2030412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8" imgW="1015920" imgH="393480" progId="Equation.DSMT4">
                  <p:embed/>
                </p:oleObj>
              </mc:Choice>
              <mc:Fallback>
                <p:oleObj name="Equation" r:id="rId8" imgW="1015920" imgH="3934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435" y="3295769"/>
                        <a:ext cx="2030412" cy="782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485428"/>
              </p:ext>
            </p:extLst>
          </p:nvPr>
        </p:nvGraphicFramePr>
        <p:xfrm>
          <a:off x="4454364" y="3289182"/>
          <a:ext cx="2633357" cy="780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0" imgW="1002865" imgH="393529" progId="Equation.DSMT4">
                  <p:embed/>
                </p:oleObj>
              </mc:Choice>
              <mc:Fallback>
                <p:oleObj name="Equation" r:id="rId10" imgW="1002865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4364" y="3289182"/>
                        <a:ext cx="2633357" cy="7808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047601"/>
              </p:ext>
            </p:extLst>
          </p:nvPr>
        </p:nvGraphicFramePr>
        <p:xfrm>
          <a:off x="4432653" y="4294613"/>
          <a:ext cx="1662794" cy="76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2" imgW="850531" imgH="393529" progId="Equation.DSMT4">
                  <p:embed/>
                </p:oleObj>
              </mc:Choice>
              <mc:Fallback>
                <p:oleObj name="Equation" r:id="rId12" imgW="850531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653" y="4294613"/>
                        <a:ext cx="1662794" cy="7660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42867" y="3365384"/>
            <a:ext cx="10769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Ta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885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; </a:t>
            </a: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272552" y="4376501"/>
            <a:ext cx="32960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Do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lệ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AD2A6F-506D-4992-9111-5124083A37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395" y="5475360"/>
            <a:ext cx="1133475" cy="103822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03475" y="5568164"/>
            <a:ext cx="7146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i="1" dirty="0">
                <a:solidFill>
                  <a:srgbClr val="FF0000"/>
                </a:solidFill>
                <a:ea typeface="Calibri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viết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tỉ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đã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dưới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dạng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tỉ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giữa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nguyên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dễ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 so </a:t>
            </a:r>
            <a:r>
              <a:rPr lang="en-US" sz="2800" b="1" i="1" dirty="0" err="1">
                <a:solidFill>
                  <a:srgbClr val="FF0000"/>
                </a:solidFill>
                <a:ea typeface="Calibri"/>
              </a:rPr>
              <a:t>sánh</a:t>
            </a:r>
            <a:r>
              <a:rPr lang="en-US" sz="2800" b="1" i="1" dirty="0">
                <a:solidFill>
                  <a:srgbClr val="FF0000"/>
                </a:solidFill>
                <a:ea typeface="Calibri"/>
              </a:rPr>
              <a:t>.</a:t>
            </a:r>
            <a:endParaRPr lang="en-US" sz="2800" b="1" i="1" dirty="0">
              <a:solidFill>
                <a:srgbClr val="FF0000"/>
              </a:solidFill>
              <a:ea typeface="Times New Roman"/>
            </a:endParaRPr>
          </a:p>
        </p:txBody>
      </p:sp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45A8DCB9-6E77-EE69-8F98-35D961A53FA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17382" r="20120" b="2"/>
          <a:stretch/>
        </p:blipFill>
        <p:spPr>
          <a:xfrm>
            <a:off x="10077134" y="1143000"/>
            <a:ext cx="1673382" cy="1601622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D2E832-0CD0-FA93-10EA-71C2EC72A4C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278985" y="1308971"/>
            <a:ext cx="1269680" cy="12696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ED431-37CE-DE74-28BF-90EA18C5A6E9}"/>
              </a:ext>
            </a:extLst>
          </p:cNvPr>
          <p:cNvSpPr txBox="1"/>
          <p:nvPr/>
        </p:nvSpPr>
        <p:spPr>
          <a:xfrm>
            <a:off x="305013" y="2258638"/>
            <a:ext cx="38862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6" name="Rectangle: Rounded Corners 10">
            <a:extLst>
              <a:ext uri="{FF2B5EF4-FFF2-40B4-BE49-F238E27FC236}">
                <a16:creationId xmlns:a16="http://schemas.microsoft.com/office/drawing/2014/main" id="{71D72ECD-D578-7308-DA06-C9225EAA6CBB}"/>
              </a:ext>
            </a:extLst>
          </p:cNvPr>
          <p:cNvSpPr/>
          <p:nvPr/>
        </p:nvSpPr>
        <p:spPr>
          <a:xfrm>
            <a:off x="0" y="-19537"/>
            <a:ext cx="12192000" cy="74220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</a:p>
        </p:txBody>
      </p:sp>
    </p:spTree>
    <p:extLst>
      <p:ext uri="{BB962C8B-B14F-4D97-AF65-F5344CB8AC3E}">
        <p14:creationId xmlns:p14="http://schemas.microsoft.com/office/powerpoint/2010/main" val="15109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2" grpId="0"/>
      <p:bldP spid="14" grpId="0"/>
      <p:bldP spid="28" grpId="0"/>
      <p:bldP spid="19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3878315" y="2075402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sz="1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pic>
        <p:nvPicPr>
          <p:cNvPr id="3" name="Google Shape;239;p25" descr="OPL20U25GSXzBJYl68kk8uQGfFKzs7yb1M4KJWUiLk6ZEvGF+qCIPSnY57AbBFCvTW15.2022.156+K4lPs7H94VUqPe2XwIsfPRnrXQE//QTEXxb8/8N4CNc6FpgZahzpTjFhMzSA7T/nHJa11DE8Ng2TP3iAmRczFlmslSuUNOgUeb6yRvs0=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0688" y="2047164"/>
            <a:ext cx="1089688" cy="122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63" y="5271274"/>
            <a:ext cx="907962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2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AF0098-DC4E-43D9-BA5C-026F393B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7" y="340894"/>
            <a:ext cx="6368717" cy="65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43397-2789-4689-872E-EEAFA393CFA7}"/>
              </a:ext>
            </a:extLst>
          </p:cNvPr>
          <p:cNvSpPr/>
          <p:nvPr/>
        </p:nvSpPr>
        <p:spPr>
          <a:xfrm>
            <a:off x="5029679" y="2690200"/>
            <a:ext cx="16995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</a:t>
            </a:r>
          </a:p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79910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742046" y="730257"/>
            <a:ext cx="2480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c,</a:t>
            </a:r>
            <a:r>
              <a:rPr lang="fr-FR" sz="2800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a typeface="Times New Roman"/>
              </a:rPr>
              <a:t>Luyện</a:t>
            </a: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a typeface="Times New Roman"/>
              </a:rPr>
              <a:t>tập</a:t>
            </a: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ea typeface="Times New Roman"/>
              </a:rPr>
              <a:t>1</a:t>
            </a: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:</a:t>
            </a:r>
            <a:endParaRPr lang="en-US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3" name="TextBox 2" descr="OPL20U25GSXzBJYl68kk8uQGfFKzs7yb1M4KJWUiLk6ZEvGF+qCIPSnY57AbBFCvTW15.2022.156+K4lPs7H94VUqPe2XwIsfPRnrXQE//QTEXxb8/8N4CNc6FpgZahzpTjFhMzSA7T/nHJa11DE8Ng2TP3iAmRczFlmslSuUNOgUeb6yRvs0="/>
          <p:cNvSpPr txBox="1"/>
          <p:nvPr/>
        </p:nvSpPr>
        <p:spPr>
          <a:xfrm>
            <a:off x="583053" y="1204632"/>
            <a:ext cx="8551322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ea typeface="Calibri"/>
                <a:cs typeface="Times New Roman"/>
              </a:rPr>
              <a:t>Tìm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các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bằng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nhau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trong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các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sau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rồi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lập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lệ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thức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tương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ứng</a:t>
            </a:r>
            <a:r>
              <a:rPr lang="en-US" sz="2800" dirty="0">
                <a:ea typeface="Calibri"/>
                <a:cs typeface="Times New Roman"/>
              </a:rPr>
              <a:t>: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4" name="Object 3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371946"/>
              </p:ext>
            </p:extLst>
          </p:nvPr>
        </p:nvGraphicFramePr>
        <p:xfrm>
          <a:off x="3087826" y="2030550"/>
          <a:ext cx="954664" cy="49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393480" imgH="203040" progId="Equation.DSMT4">
                  <p:embed/>
                </p:oleObj>
              </mc:Choice>
              <mc:Fallback>
                <p:oleObj name="Equation" r:id="rId4" imgW="393480" imgH="203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826" y="2030550"/>
                        <a:ext cx="954664" cy="491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001541"/>
              </p:ext>
            </p:extLst>
          </p:nvPr>
        </p:nvGraphicFramePr>
        <p:xfrm>
          <a:off x="5649225" y="1846802"/>
          <a:ext cx="968631" cy="88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6" imgW="330120" imgH="393480" progId="Equation.DSMT4">
                  <p:embed/>
                </p:oleObj>
              </mc:Choice>
              <mc:Fallback>
                <p:oleObj name="Equation" r:id="rId6" imgW="33012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225" y="1846802"/>
                        <a:ext cx="968631" cy="88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526631"/>
              </p:ext>
            </p:extLst>
          </p:nvPr>
        </p:nvGraphicFramePr>
        <p:xfrm>
          <a:off x="4118567" y="2044553"/>
          <a:ext cx="1393822" cy="477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8" imgW="622080" imgH="203040" progId="Equation.DSMT4">
                  <p:embed/>
                </p:oleObj>
              </mc:Choice>
              <mc:Fallback>
                <p:oleObj name="Equation" r:id="rId8" imgW="62208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567" y="2044553"/>
                        <a:ext cx="1393822" cy="477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 descr="OPL20U25GSXzBJYl68kk8uQGfFKzs7yb1M4KJWUiLk6ZEvGF+qCIPSnY57AbBFCvTW15.2022.156+K4lPs7H94VUqPe2XwIsfPRnrXQE//QTEXxb8/8N4CNc6FpgZahzpTjFhMzSA7T/nHJa11DE8Ng2TP3iAmRczFlmslSuUNOgUeb6yRvs0="/>
          <p:cNvSpPr txBox="1"/>
          <p:nvPr/>
        </p:nvSpPr>
        <p:spPr>
          <a:xfrm>
            <a:off x="4518361" y="2780210"/>
            <a:ext cx="1231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ea typeface="Calibri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:</a:t>
            </a:r>
            <a:endParaRPr lang="en-US" sz="2800" dirty="0">
              <a:solidFill>
                <a:srgbClr val="FF0000"/>
              </a:solidFill>
              <a:ea typeface="Times New Roman"/>
            </a:endParaRPr>
          </a:p>
        </p:txBody>
      </p:sp>
      <p:graphicFrame>
        <p:nvGraphicFramePr>
          <p:cNvPr id="17" name="Object 16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257803"/>
              </p:ext>
            </p:extLst>
          </p:nvPr>
        </p:nvGraphicFramePr>
        <p:xfrm>
          <a:off x="1747835" y="3462041"/>
          <a:ext cx="2215699" cy="878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0" imgW="990360" imgH="393480" progId="Equation.DSMT4">
                  <p:embed/>
                </p:oleObj>
              </mc:Choice>
              <mc:Fallback>
                <p:oleObj name="Equation" r:id="rId10" imgW="990360" imgH="39348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5" y="3462041"/>
                        <a:ext cx="2215699" cy="8783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282407"/>
              </p:ext>
            </p:extLst>
          </p:nvPr>
        </p:nvGraphicFramePr>
        <p:xfrm>
          <a:off x="3963534" y="3450877"/>
          <a:ext cx="2861742" cy="912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2" imgW="1320480" imgH="419040" progId="Equation.DSMT4">
                  <p:embed/>
                </p:oleObj>
              </mc:Choice>
              <mc:Fallback>
                <p:oleObj name="Equation" r:id="rId12" imgW="1320480" imgH="41904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534" y="3450877"/>
                        <a:ext cx="2861742" cy="9121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511994"/>
              </p:ext>
            </p:extLst>
          </p:nvPr>
        </p:nvGraphicFramePr>
        <p:xfrm>
          <a:off x="6863324" y="3440323"/>
          <a:ext cx="2177651" cy="866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4" imgW="990170" imgH="393529" progId="Equation.DSMT4">
                  <p:embed/>
                </p:oleObj>
              </mc:Choice>
              <mc:Fallback>
                <p:oleObj name="Equation" r:id="rId14" imgW="990170" imgH="393529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3324" y="3440323"/>
                        <a:ext cx="2177651" cy="8668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940169"/>
              </p:ext>
            </p:extLst>
          </p:nvPr>
        </p:nvGraphicFramePr>
        <p:xfrm>
          <a:off x="3963534" y="4611506"/>
          <a:ext cx="291481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16" imgW="1016000" imgH="393700" progId="Equation.DSMT4">
                  <p:embed/>
                </p:oleObj>
              </mc:Choice>
              <mc:Fallback>
                <p:oleObj name="Equation" r:id="rId16" imgW="1016000" imgH="3937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534" y="4611506"/>
                        <a:ext cx="2914818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793590" y="3612129"/>
            <a:ext cx="10304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Ta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742046" y="4784567"/>
            <a:ext cx="34899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Do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đó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, ta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lệ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45A8DCB9-6E77-EE69-8F98-35D961A53FA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17382" r="20120" b="2"/>
          <a:stretch/>
        </p:blipFill>
        <p:spPr>
          <a:xfrm>
            <a:off x="10169503" y="1094275"/>
            <a:ext cx="1318984" cy="1262421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2E832-0CD0-FA93-10EA-71C2EC72A4C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71355" y="1260247"/>
            <a:ext cx="1000780" cy="10007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0ED431-37CE-DE74-28BF-90EA18C5A6E9}"/>
              </a:ext>
            </a:extLst>
          </p:cNvPr>
          <p:cNvSpPr txBox="1"/>
          <p:nvPr/>
        </p:nvSpPr>
        <p:spPr>
          <a:xfrm>
            <a:off x="275099" y="2705523"/>
            <a:ext cx="38862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BD5E81F0-F471-5CCC-FB63-A28F12701A13}"/>
              </a:ext>
            </a:extLst>
          </p:cNvPr>
          <p:cNvSpPr/>
          <p:nvPr/>
        </p:nvSpPr>
        <p:spPr>
          <a:xfrm>
            <a:off x="0" y="-19537"/>
            <a:ext cx="12192000" cy="74220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</a:p>
        </p:txBody>
      </p:sp>
    </p:spTree>
    <p:extLst>
      <p:ext uri="{BB962C8B-B14F-4D97-AF65-F5344CB8AC3E}">
        <p14:creationId xmlns:p14="http://schemas.microsoft.com/office/powerpoint/2010/main" val="38331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21" grpId="0"/>
      <p:bldP spid="24" grpId="0"/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452291" y="683864"/>
            <a:ext cx="3188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* </a:t>
            </a:r>
            <a:r>
              <a:rPr lang="fr-FR" sz="2800" b="1" dirty="0" err="1">
                <a:solidFill>
                  <a:srgbClr val="FF0000"/>
                </a:solidFill>
                <a:ea typeface="Times New Roman"/>
              </a:rPr>
              <a:t>Bài</a:t>
            </a: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a typeface="Times New Roman"/>
              </a:rPr>
              <a:t>tập</a:t>
            </a: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 6.1 (SGK)</a:t>
            </a:r>
            <a:endParaRPr lang="en-US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3" name="Rectangle 2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2344" y="1083076"/>
            <a:ext cx="7220246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a typeface="Calibri"/>
                <a:cs typeface="Times New Roman"/>
              </a:rPr>
              <a:t>Thay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sau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đây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bằng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giữa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các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số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nguyên</a:t>
            </a:r>
            <a:r>
              <a:rPr lang="en-US" sz="2800" dirty="0">
                <a:ea typeface="Calibri"/>
                <a:cs typeface="Times New Roman"/>
              </a:rPr>
              <a:t>: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2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327253"/>
              </p:ext>
            </p:extLst>
          </p:nvPr>
        </p:nvGraphicFramePr>
        <p:xfrm>
          <a:off x="1258888" y="1628048"/>
          <a:ext cx="1382712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4" imgW="749160" imgH="457200" progId="Equation.DSMT4">
                  <p:embed/>
                </p:oleObj>
              </mc:Choice>
              <mc:Fallback>
                <p:oleObj name="Equation" r:id="rId4" imgW="74916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628048"/>
                        <a:ext cx="1382712" cy="846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445950"/>
              </p:ext>
            </p:extLst>
          </p:nvPr>
        </p:nvGraphicFramePr>
        <p:xfrm>
          <a:off x="1571123" y="2950963"/>
          <a:ext cx="2627312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6" imgW="1422400" imgH="457200" progId="Equation.DSMT4">
                  <p:embed/>
                </p:oleObj>
              </mc:Choice>
              <mc:Fallback>
                <p:oleObj name="Equation" r:id="rId6" imgW="14224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123" y="2950963"/>
                        <a:ext cx="2627312" cy="846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86892"/>
              </p:ext>
            </p:extLst>
          </p:nvPr>
        </p:nvGraphicFramePr>
        <p:xfrm>
          <a:off x="1640257" y="3929291"/>
          <a:ext cx="3425318" cy="87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8" imgW="1905000" imgH="482600" progId="Equation.DSMT4">
                  <p:embed/>
                </p:oleObj>
              </mc:Choice>
              <mc:Fallback>
                <p:oleObj name="Equation" r:id="rId8" imgW="1905000" imgH="482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0257" y="3929291"/>
                        <a:ext cx="3425318" cy="8734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06632"/>
              </p:ext>
            </p:extLst>
          </p:nvPr>
        </p:nvGraphicFramePr>
        <p:xfrm>
          <a:off x="3481388" y="1878873"/>
          <a:ext cx="18542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0" imgW="876240" imgH="228600" progId="Equation.DSMT4">
                  <p:embed/>
                </p:oleObj>
              </mc:Choice>
              <mc:Fallback>
                <p:oleObj name="Equation" r:id="rId10" imgW="87624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1388" y="1878873"/>
                        <a:ext cx="18542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6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983596"/>
              </p:ext>
            </p:extLst>
          </p:nvPr>
        </p:nvGraphicFramePr>
        <p:xfrm>
          <a:off x="1648924" y="4938361"/>
          <a:ext cx="4077265" cy="818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12" imgW="2273300" imgH="457200" progId="Equation.DSMT4">
                  <p:embed/>
                </p:oleObj>
              </mc:Choice>
              <mc:Fallback>
                <p:oleObj name="Equation" r:id="rId12" imgW="2273300" imgH="457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924" y="4938361"/>
                        <a:ext cx="4077265" cy="8188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951826"/>
              </p:ext>
            </p:extLst>
          </p:nvPr>
        </p:nvGraphicFramePr>
        <p:xfrm>
          <a:off x="5959475" y="1674086"/>
          <a:ext cx="15494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14" imgW="863280" imgH="457200" progId="Equation.DSMT4">
                  <p:embed/>
                </p:oleObj>
              </mc:Choice>
              <mc:Fallback>
                <p:oleObj name="Equation" r:id="rId14" imgW="863280" imgH="457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9475" y="1674086"/>
                        <a:ext cx="1549400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27879" y="2477613"/>
            <a:ext cx="1231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0000"/>
                </a:solidFill>
                <a:ea typeface="Calibri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:</a:t>
            </a:r>
            <a:endParaRPr lang="en-US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05892" y="3053570"/>
            <a:ext cx="500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ea typeface="Times New Roman"/>
              </a:rPr>
              <a:t>a)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1137424" y="4036611"/>
            <a:ext cx="500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ea typeface="Times New Roman"/>
              </a:rPr>
              <a:t>b)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1105891" y="4988961"/>
            <a:ext cx="500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ea typeface="Times New Roman"/>
              </a:rPr>
              <a:t>c)  </a:t>
            </a:r>
            <a:endParaRPr lang="en-US" sz="2800" dirty="0"/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5A8DCB9-6E77-EE69-8F98-35D961A53FA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17382" r="20120" b="2"/>
          <a:stretch/>
        </p:blipFill>
        <p:spPr>
          <a:xfrm>
            <a:off x="9980884" y="952500"/>
            <a:ext cx="1673382" cy="1601622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D2E832-0CD0-FA93-10EA-71C2EC72A4C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182735" y="1118471"/>
            <a:ext cx="1269680" cy="12696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0ED431-37CE-DE74-28BF-90EA18C5A6E9}"/>
              </a:ext>
            </a:extLst>
          </p:cNvPr>
          <p:cNvSpPr txBox="1"/>
          <p:nvPr/>
        </p:nvSpPr>
        <p:spPr>
          <a:xfrm>
            <a:off x="768254" y="2427001"/>
            <a:ext cx="38862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C1B6C530-4082-A954-FEF1-8E9A824956A8}"/>
              </a:ext>
            </a:extLst>
          </p:cNvPr>
          <p:cNvSpPr/>
          <p:nvPr/>
        </p:nvSpPr>
        <p:spPr>
          <a:xfrm>
            <a:off x="0" y="-19537"/>
            <a:ext cx="12192000" cy="74220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</a:p>
        </p:txBody>
      </p:sp>
    </p:spTree>
    <p:extLst>
      <p:ext uri="{BB962C8B-B14F-4D97-AF65-F5344CB8AC3E}">
        <p14:creationId xmlns:p14="http://schemas.microsoft.com/office/powerpoint/2010/main" val="91995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21" grpId="0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796682-07EB-45AA-A1B5-4EAEFC9C9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34" y="478377"/>
            <a:ext cx="838200" cy="762000"/>
          </a:xfrm>
          <a:prstGeom prst="rect">
            <a:avLst/>
          </a:prstGeom>
        </p:spPr>
      </p:pic>
      <p:sp>
        <p:nvSpPr>
          <p:cNvPr id="3" name="Rectangle 2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411317" y="613151"/>
            <a:ext cx="2288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FF0000"/>
                </a:solidFill>
                <a:ea typeface="Times New Roman"/>
              </a:rPr>
              <a:t>*</a:t>
            </a:r>
            <a:r>
              <a:rPr lang="en-US" sz="2800" b="1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ea typeface="Times New Roman"/>
              </a:rPr>
              <a:t>:</a:t>
            </a:r>
            <a:endParaRPr lang="en-US" sz="2800" dirty="0">
              <a:solidFill>
                <a:srgbClr val="FF0000"/>
              </a:solidFill>
              <a:ea typeface="Times New Roman"/>
            </a:endParaRPr>
          </a:p>
        </p:txBody>
      </p:sp>
      <p:sp>
        <p:nvSpPr>
          <p:cNvPr id="4" name="Rectangle 3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649486" y="1467569"/>
            <a:ext cx="381198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a typeface="Calibri"/>
                <a:cs typeface="Times New Roman"/>
              </a:rPr>
              <a:t>Em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hãy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giúp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Vuông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trả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lời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câu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hỏi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trên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nhé</a:t>
            </a:r>
            <a:r>
              <a:rPr lang="en-US" sz="2800" dirty="0">
                <a:ea typeface="Calibri"/>
                <a:cs typeface="Times New Roman"/>
              </a:rPr>
              <a:t>!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757439" y="435531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ea typeface="Calibri"/>
              </a:rPr>
              <a:t>: </a:t>
            </a:r>
            <a:r>
              <a:rPr lang="en-US" sz="2800" dirty="0" err="1">
                <a:ea typeface="Calibri"/>
              </a:rPr>
              <a:t>Điều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này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không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đúng</a:t>
            </a:r>
            <a:r>
              <a:rPr lang="en-US" sz="2800" dirty="0">
                <a:ea typeface="Calibri"/>
              </a:rPr>
              <a:t>.</a:t>
            </a:r>
            <a:endParaRPr lang="en-US" sz="2800" dirty="0">
              <a:ea typeface="Times New Roman"/>
            </a:endParaRPr>
          </a:p>
        </p:txBody>
      </p:sp>
      <p:graphicFrame>
        <p:nvGraphicFramePr>
          <p:cNvPr id="6" name="Object 5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07698"/>
              </p:ext>
            </p:extLst>
          </p:nvPr>
        </p:nvGraphicFramePr>
        <p:xfrm>
          <a:off x="2709480" y="5168426"/>
          <a:ext cx="337849" cy="86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7" imgW="152334" imgH="393529" progId="Equation.DSMT4">
                  <p:embed/>
                </p:oleObj>
              </mc:Choice>
              <mc:Fallback>
                <p:oleObj name="Equation" r:id="rId7" imgW="152334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480" y="5168426"/>
                        <a:ext cx="337849" cy="865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777669"/>
              </p:ext>
            </p:extLst>
          </p:nvPr>
        </p:nvGraphicFramePr>
        <p:xfrm>
          <a:off x="10396357" y="5123374"/>
          <a:ext cx="355430" cy="91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9" imgW="152334" imgH="393529" progId="Equation.DSMT4">
                  <p:embed/>
                </p:oleObj>
              </mc:Choice>
              <mc:Fallback>
                <p:oleObj name="Equation" r:id="rId9" imgW="152334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6357" y="5123374"/>
                        <a:ext cx="355430" cy="9107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57439" y="5123374"/>
            <a:ext cx="10645255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xét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a, b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bất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kì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(b ≠ 0),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     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/>
              <a:t>a, b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(b ≠ 0)</a:t>
            </a:r>
            <a:endParaRPr lang="en-US" sz="2800" dirty="0">
              <a:solidFill>
                <a:prstClr val="black"/>
              </a:solidFill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EC4C2A-B6C5-4BDD-A9D7-21FBFA56B9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7382" r="20120" b="2"/>
          <a:stretch/>
        </p:blipFill>
        <p:spPr>
          <a:xfrm>
            <a:off x="9796365" y="197088"/>
            <a:ext cx="1910845" cy="1910845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1" name="Picture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C487B9-DC8F-C3C7-FE90-41339D054E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369" y="298962"/>
            <a:ext cx="1452325" cy="1452325"/>
          </a:xfrm>
          <a:prstGeom prst="rect">
            <a:avLst/>
          </a:prstGeom>
        </p:spPr>
      </p:pic>
      <p:pic>
        <p:nvPicPr>
          <p:cNvPr id="12" name="Đồng hồ đếm ngược 3 phút có âm thanh - 3 minute Countdown Timer" descr="OPL20U25GSXzBJYl68kk8uQGfFKzs7yb1M4KJWUiLk6ZEvGF+qCIPSnY57AbBFCvTW15.2022.156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B089751E-962C-A26A-AB01-2AE21CEFAF1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59117" y="298962"/>
            <a:ext cx="1086736" cy="6112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0ED431-37CE-DE74-28BF-90EA18C5A6E9}"/>
              </a:ext>
            </a:extLst>
          </p:cNvPr>
          <p:cNvSpPr txBox="1"/>
          <p:nvPr/>
        </p:nvSpPr>
        <p:spPr>
          <a:xfrm>
            <a:off x="275088" y="2782526"/>
            <a:ext cx="3886200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/>
          <a:srcRect t="43122" r="-2802"/>
          <a:stretch/>
        </p:blipFill>
        <p:spPr>
          <a:xfrm>
            <a:off x="5308304" y="3389938"/>
            <a:ext cx="5443483" cy="1611851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5752874" y="2211202"/>
            <a:ext cx="3043841" cy="807697"/>
          </a:xfrm>
          <a:prstGeom prst="wedgeRoundRectCallout">
            <a:avLst>
              <a:gd name="adj1" fmla="val 5290"/>
              <a:gd name="adj2" fmla="val 96955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</a:rPr>
              <a:t>Tỉ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lệ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đẳng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giữa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phân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thôi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9617000" y="2229518"/>
            <a:ext cx="2090210" cy="807697"/>
          </a:xfrm>
          <a:prstGeom prst="wedgeRoundRectCallout">
            <a:avLst>
              <a:gd name="adj1" fmla="val -22735"/>
              <a:gd name="adj2" fmla="val 8383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</a:rPr>
              <a:t>Điều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đúng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nhỉ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792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8" grpId="0"/>
      <p:bldP spid="13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2119313" y="2081071"/>
            <a:ext cx="76867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 DỤNG</a:t>
            </a:r>
            <a:endParaRPr sz="1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pic>
        <p:nvPicPr>
          <p:cNvPr id="3" name="Google Shape;239;p25" descr="OPL20U25GSXzBJYl68kk8uQGfFKzs7yb1M4KJWUiLk6ZEvGF+qCIPSnY57AbBFCvTW15.2022.156+K4lPs7H94VUqPe2XwIsfPRnrXQE//QTEXxb8/8N4CNc6FpgZahzpTjFhMzSA7T/nHJa11DE8Ng2TP3iAmRczFlmslSuUNOgUeb6yRvs0=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8233" y="2081071"/>
            <a:ext cx="1140867" cy="105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72" y="5216682"/>
            <a:ext cx="907962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969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4106" y="698341"/>
            <a:ext cx="2302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ea typeface="Times New Roman"/>
              </a:rPr>
              <a:t>c,</a:t>
            </a:r>
            <a:r>
              <a:rPr lang="fr-FR" sz="2800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a typeface="Times New Roman"/>
              </a:rPr>
              <a:t>Vận</a:t>
            </a: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a typeface="Times New Roman"/>
              </a:rPr>
              <a:t>dụng</a:t>
            </a: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ea typeface="Times New Roman"/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4107" y="1177442"/>
            <a:ext cx="5076298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a typeface="Calibri"/>
                <a:cs typeface="Times New Roman"/>
              </a:rPr>
              <a:t>Mặt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sân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cỏ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trong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sân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vận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động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Quốc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gia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Mỹ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Đình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có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dạng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hình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chữ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nhật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có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dài</a:t>
            </a:r>
            <a:r>
              <a:rPr lang="en-US" sz="2800" dirty="0">
                <a:ea typeface="Calibri"/>
                <a:cs typeface="Times New Roman"/>
              </a:rPr>
              <a:t> 105 m </a:t>
            </a:r>
            <a:r>
              <a:rPr lang="en-US" sz="2800" dirty="0" err="1">
                <a:ea typeface="Calibri"/>
                <a:cs typeface="Times New Roman"/>
              </a:rPr>
              <a:t>và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rộng</a:t>
            </a:r>
            <a:r>
              <a:rPr lang="en-US" sz="2800" dirty="0">
                <a:ea typeface="Calibri"/>
                <a:cs typeface="Times New Roman"/>
              </a:rPr>
              <a:t> 68 m. Nam </a:t>
            </a:r>
            <a:r>
              <a:rPr lang="en-US" sz="2800" dirty="0" err="1">
                <a:ea typeface="Calibri"/>
                <a:cs typeface="Times New Roman"/>
              </a:rPr>
              <a:t>vẽ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mô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phỏng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mặt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sân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cỏ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này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bằng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một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hình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chữ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nhật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có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dài</a:t>
            </a:r>
            <a:r>
              <a:rPr lang="en-US" sz="2800" dirty="0">
                <a:ea typeface="Calibri"/>
                <a:cs typeface="Times New Roman"/>
              </a:rPr>
              <a:t> 21 cm </a:t>
            </a:r>
            <a:r>
              <a:rPr lang="en-US" sz="2800" dirty="0" err="1">
                <a:ea typeface="Calibri"/>
                <a:cs typeface="Times New Roman"/>
              </a:rPr>
              <a:t>và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chiều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rộng</a:t>
            </a:r>
            <a:r>
              <a:rPr lang="en-US" sz="2800" dirty="0">
                <a:ea typeface="Calibri"/>
                <a:cs typeface="Times New Roman"/>
              </a:rPr>
              <a:t> 13,6 cm. </a:t>
            </a:r>
            <a:r>
              <a:rPr lang="en-US" sz="2800" dirty="0" err="1">
                <a:ea typeface="Calibri"/>
                <a:cs typeface="Times New Roman"/>
              </a:rPr>
              <a:t>Hỏi</a:t>
            </a:r>
            <a:r>
              <a:rPr lang="en-US" sz="2800" dirty="0">
                <a:ea typeface="Calibri"/>
                <a:cs typeface="Times New Roman"/>
              </a:rPr>
              <a:t> Nam </a:t>
            </a:r>
            <a:r>
              <a:rPr lang="en-US" sz="2800" dirty="0" err="1">
                <a:ea typeface="Calibri"/>
                <a:cs typeface="Times New Roman"/>
              </a:rPr>
              <a:t>đã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vẽ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mô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phỏng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mặt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sân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cỏ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đúng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tỉ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lệ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thực</a:t>
            </a:r>
            <a:r>
              <a:rPr lang="en-US" sz="2800" dirty="0">
                <a:ea typeface="Calibri"/>
                <a:cs typeface="Times New Roman"/>
              </a:rPr>
              <a:t> </a:t>
            </a:r>
            <a:r>
              <a:rPr lang="en-US" sz="2800" dirty="0" err="1">
                <a:ea typeface="Calibri"/>
                <a:cs typeface="Times New Roman"/>
              </a:rPr>
              <a:t>tế</a:t>
            </a:r>
            <a:r>
              <a:rPr lang="en-US" sz="2800" dirty="0">
                <a:ea typeface="Calibri"/>
                <a:cs typeface="Times New Roman"/>
              </a:rPr>
              <a:t> hay </a:t>
            </a:r>
            <a:r>
              <a:rPr lang="en-US" sz="2800" dirty="0" err="1">
                <a:ea typeface="Calibri"/>
                <a:cs typeface="Times New Roman"/>
              </a:rPr>
              <a:t>chưa</a:t>
            </a:r>
            <a:r>
              <a:rPr lang="en-US" sz="2800" dirty="0">
                <a:ea typeface="Calibri"/>
                <a:cs typeface="Times New Roman"/>
              </a:rPr>
              <a:t>?</a:t>
            </a:r>
          </a:p>
        </p:txBody>
      </p:sp>
      <p:sp>
        <p:nvSpPr>
          <p:cNvPr id="9" name="Rectangle 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885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; </a:t>
            </a: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0ED431-37CE-DE74-28BF-90EA18C5A6E9}"/>
              </a:ext>
            </a:extLst>
          </p:cNvPr>
          <p:cNvSpPr txBox="1"/>
          <p:nvPr/>
        </p:nvSpPr>
        <p:spPr>
          <a:xfrm>
            <a:off x="6745376" y="1054536"/>
            <a:ext cx="3886200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7" name="Pictur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8DCB9-6E77-EE69-8F98-35D961A5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382" r="20120" b="2"/>
          <a:stretch/>
        </p:blipFill>
        <p:spPr>
          <a:xfrm>
            <a:off x="10530650" y="744600"/>
            <a:ext cx="1364774" cy="13062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D2E832-0CD0-FA93-10EA-71C2EC72A4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32501" y="910571"/>
            <a:ext cx="1035523" cy="1035523"/>
          </a:xfrm>
          <a:prstGeom prst="rect">
            <a:avLst/>
          </a:prstGeom>
        </p:spPr>
      </p:pic>
      <p:sp>
        <p:nvSpPr>
          <p:cNvPr id="4" name="Rectangle: Rounded Corners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EDAEB0-8924-3F0B-9AB9-54F7AAEA12A9}"/>
              </a:ext>
            </a:extLst>
          </p:cNvPr>
          <p:cNvSpPr/>
          <p:nvPr/>
        </p:nvSpPr>
        <p:spPr>
          <a:xfrm>
            <a:off x="0" y="-19537"/>
            <a:ext cx="12192000" cy="74220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</a:p>
        </p:txBody>
      </p:sp>
      <p:pic>
        <p:nvPicPr>
          <p:cNvPr id="11" name="Picture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C30BE2-7ABB-FD5F-28BB-9C113FEA8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24" y="2072777"/>
            <a:ext cx="5715000" cy="3000375"/>
          </a:xfrm>
          <a:prstGeom prst="rect">
            <a:avLst/>
          </a:prstGeom>
        </p:spPr>
      </p:pic>
      <p:sp>
        <p:nvSpPr>
          <p:cNvPr id="13" name="TextBox 1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A4FAD5-16E4-8C31-E574-BEACDDC9BACD}"/>
              </a:ext>
            </a:extLst>
          </p:cNvPr>
          <p:cNvSpPr txBox="1"/>
          <p:nvPr/>
        </p:nvSpPr>
        <p:spPr>
          <a:xfrm>
            <a:off x="6682409" y="5095081"/>
            <a:ext cx="6102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ea typeface="Calibri"/>
                <a:cs typeface="Times New Roman"/>
              </a:rPr>
              <a:t>Sân</a:t>
            </a:r>
            <a:r>
              <a:rPr lang="en-US" sz="2800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Calibri"/>
                <a:cs typeface="Times New Roman"/>
              </a:rPr>
              <a:t>vận</a:t>
            </a:r>
            <a:r>
              <a:rPr lang="en-US" sz="2800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Calibri"/>
                <a:cs typeface="Times New Roman"/>
              </a:rPr>
              <a:t>động</a:t>
            </a:r>
            <a:r>
              <a:rPr lang="en-US" sz="2800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Calibri"/>
                <a:cs typeface="Times New Roman"/>
              </a:rPr>
              <a:t>Quốc</a:t>
            </a:r>
            <a:r>
              <a:rPr lang="en-US" sz="2800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Calibri"/>
                <a:cs typeface="Times New Roman"/>
              </a:rPr>
              <a:t>gia</a:t>
            </a:r>
            <a:r>
              <a:rPr lang="en-US" sz="2800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Calibri"/>
                <a:cs typeface="Times New Roman"/>
              </a:rPr>
              <a:t>Mỹ</a:t>
            </a:r>
            <a:r>
              <a:rPr lang="en-US" sz="2800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Calibri"/>
                <a:cs typeface="Times New Roman"/>
              </a:rPr>
              <a:t>Đình</a:t>
            </a:r>
            <a:r>
              <a:rPr lang="en-US" sz="2800" dirty="0">
                <a:solidFill>
                  <a:srgbClr val="0070C0"/>
                </a:solidFill>
                <a:ea typeface="Calibri"/>
                <a:cs typeface="Times New Roman"/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7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7274" y="728984"/>
            <a:ext cx="2537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ea typeface="Times New Roman"/>
              </a:rPr>
              <a:t>c,</a:t>
            </a:r>
            <a:r>
              <a:rPr lang="fr-FR" sz="2800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a typeface="Times New Roman"/>
              </a:rPr>
              <a:t>Vận</a:t>
            </a: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a typeface="Times New Roman"/>
              </a:rPr>
              <a:t>dụng</a:t>
            </a:r>
            <a:r>
              <a:rPr lang="fr-FR" sz="2800" b="1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en-US" sz="2800" b="1" dirty="0">
                <a:solidFill>
                  <a:srgbClr val="FF0000"/>
                </a:solidFill>
                <a:ea typeface="Times New Roman"/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4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76148" y="1200920"/>
            <a:ext cx="1231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*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Giải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: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Arial" pitchFamily="34" charset="0"/>
            </a:endParaRPr>
          </a:p>
        </p:txBody>
      </p:sp>
      <p:sp>
        <p:nvSpPr>
          <p:cNvPr id="4" name="Rectangle 2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56459" y="1724140"/>
            <a:ext cx="112021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Tỉ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lệ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chiều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dài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chiều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rộng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sân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cỏ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sân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vận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Quốc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gia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Mỹ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Đình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: 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5" name="Object 4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583203"/>
              </p:ext>
            </p:extLst>
          </p:nvPr>
        </p:nvGraphicFramePr>
        <p:xfrm>
          <a:off x="4496951" y="2247361"/>
          <a:ext cx="1969543" cy="90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1002865" imgH="457002" progId="Equation.DSMT4">
                  <p:embed/>
                </p:oleObj>
              </mc:Choice>
              <mc:Fallback>
                <p:oleObj name="Equation" r:id="rId4" imgW="1002865" imgH="45700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6951" y="2247361"/>
                        <a:ext cx="1969543" cy="900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025877"/>
              </p:ext>
            </p:extLst>
          </p:nvPr>
        </p:nvGraphicFramePr>
        <p:xfrm>
          <a:off x="4511580" y="3221145"/>
          <a:ext cx="3520040" cy="880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6" imgW="1943100" imgH="482600" progId="Equation.DSMT4">
                  <p:embed/>
                </p:oleObj>
              </mc:Choice>
              <mc:Fallback>
                <p:oleObj name="Equation" r:id="rId6" imgW="1943100" imgH="482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580" y="3221145"/>
                        <a:ext cx="3520040" cy="8800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948507"/>
              </p:ext>
            </p:extLst>
          </p:nvPr>
        </p:nvGraphicFramePr>
        <p:xfrm>
          <a:off x="4469095" y="4333533"/>
          <a:ext cx="2725951" cy="484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8" imgW="1129810" imgH="203112" progId="Equation.DSMT4">
                  <p:embed/>
                </p:oleObj>
              </mc:Choice>
              <mc:Fallback>
                <p:oleObj name="Equation" r:id="rId8" imgW="1129810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9095" y="4333533"/>
                        <a:ext cx="2725951" cy="4842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56459" y="3300936"/>
            <a:ext cx="436591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Tỉ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lệ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Nam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mô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phỏng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Arial" pitchFamily="34" charset="0"/>
              </a:rPr>
              <a:t> là: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15763" y="4224349"/>
            <a:ext cx="342422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Do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đó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, ta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lệ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: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915763" y="5009555"/>
            <a:ext cx="6633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Vậy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Nam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đã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vẽ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sân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cỏ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đúng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tỉ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lệ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11" name="Rectangle: Rounded Corners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ED29CC6-3BD7-BBC8-2110-BE9D56949F29}"/>
              </a:ext>
            </a:extLst>
          </p:cNvPr>
          <p:cNvSpPr/>
          <p:nvPr/>
        </p:nvSpPr>
        <p:spPr>
          <a:xfrm>
            <a:off x="0" y="-19537"/>
            <a:ext cx="12192000" cy="74220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</a:p>
        </p:txBody>
      </p:sp>
    </p:spTree>
    <p:extLst>
      <p:ext uri="{BB962C8B-B14F-4D97-AF65-F5344CB8AC3E}">
        <p14:creationId xmlns:p14="http://schemas.microsoft.com/office/powerpoint/2010/main" val="163686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D2A223-7998-46D0-8638-5871D10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8" b="98547" l="6742" r="91798">
                        <a14:foregroundMark x1="11685" y1="4888" x2="18652" y2="19287"/>
                        <a14:foregroundMark x1="6742" y1="22061" x2="6742" y2="23910"/>
                        <a14:foregroundMark x1="90225" y1="45046" x2="91910" y2="49273"/>
                        <a14:foregroundMark x1="80899" y1="89960" x2="55169" y2="94848"/>
                        <a14:foregroundMark x1="55169" y1="94848" x2="34944" y2="88507"/>
                        <a14:foregroundMark x1="34944" y1="88507" x2="16292" y2="75826"/>
                        <a14:foregroundMark x1="16292" y1="75826" x2="17978" y2="59181"/>
                        <a14:foregroundMark x1="17978" y1="59181" x2="17978" y2="59181"/>
                        <a14:foregroundMark x1="55843" y1="98547" x2="49101" y2="98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02" y="513366"/>
            <a:ext cx="3662849" cy="31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126AF6-F803-4780-A560-0FCC3114307F}"/>
              </a:ext>
            </a:extLst>
          </p:cNvPr>
          <p:cNvSpPr txBox="1"/>
          <p:nvPr/>
        </p:nvSpPr>
        <p:spPr>
          <a:xfrm>
            <a:off x="5567043" y="736099"/>
            <a:ext cx="4438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HƯỚNG DẪN VỀ NHÀ</a:t>
            </a:r>
          </a:p>
        </p:txBody>
      </p:sp>
      <p:sp>
        <p:nvSpPr>
          <p:cNvPr id="3" name="Rectangle 2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4135272" y="1811095"/>
            <a:ext cx="7301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ea typeface="Times New Roman"/>
              </a:rPr>
              <a:t>- Học thuộc</a:t>
            </a:r>
            <a:r>
              <a:rPr lang="en-US" sz="2800" dirty="0">
                <a:ea typeface="Times New Roman"/>
              </a:rPr>
              <a:t> k</a:t>
            </a:r>
            <a:r>
              <a:rPr lang="vi-VN" sz="2800" dirty="0">
                <a:ea typeface="Times New Roman"/>
              </a:rPr>
              <a:t>hái niệm </a:t>
            </a:r>
            <a:r>
              <a:rPr lang="en-US" sz="2800" dirty="0" err="1">
                <a:ea typeface="Calibri"/>
              </a:rPr>
              <a:t>tỉ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lệ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thức</a:t>
            </a:r>
            <a:r>
              <a:rPr lang="en-US" sz="2800" dirty="0">
                <a:ea typeface="Calibri"/>
              </a:rPr>
              <a:t>, </a:t>
            </a:r>
            <a:r>
              <a:rPr lang="en-US" sz="2800" dirty="0" err="1">
                <a:ea typeface="Calibri"/>
              </a:rPr>
              <a:t>lấy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được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/>
              </a:rPr>
              <a:t>ví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/>
              </a:rPr>
              <a:t>dụ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/>
              </a:rPr>
              <a:t>về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2800" dirty="0" err="1">
                <a:ea typeface="Calibri"/>
              </a:rPr>
              <a:t>tỉ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lệ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thức</a:t>
            </a:r>
            <a:r>
              <a:rPr lang="en-US" sz="2800" dirty="0">
                <a:ea typeface="Calibri"/>
              </a:rPr>
              <a:t>  </a:t>
            </a:r>
            <a:endParaRPr lang="en-US" sz="2800" dirty="0">
              <a:ea typeface="Times New Roman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solidFill>
                  <a:srgbClr val="000000"/>
                </a:solidFill>
                <a:ea typeface="Times New Roman"/>
              </a:rPr>
              <a:t>- Xem lại các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/>
              </a:rPr>
              <a:t>ví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/>
              </a:rPr>
              <a:t>dụ</a:t>
            </a:r>
            <a:r>
              <a:rPr lang="en-US" sz="2800" dirty="0">
                <a:solidFill>
                  <a:srgbClr val="000000"/>
                </a:solidFill>
                <a:ea typeface="Times New Roman"/>
              </a:rPr>
              <a:t>,</a:t>
            </a:r>
            <a:r>
              <a:rPr lang="vi-VN" sz="2800" dirty="0">
                <a:solidFill>
                  <a:srgbClr val="000000"/>
                </a:solidFill>
                <a:ea typeface="Times New Roman"/>
              </a:rPr>
              <a:t> bài tập đã làm trong tiết học.</a:t>
            </a:r>
            <a:endParaRPr lang="en-US" sz="2800" dirty="0">
              <a:ea typeface="Times New Roman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a typeface="Times New Roman"/>
              </a:rPr>
              <a:t>- </a:t>
            </a:r>
            <a:r>
              <a:rPr lang="vi-VN" sz="2800" dirty="0">
                <a:ea typeface="Times New Roman"/>
              </a:rPr>
              <a:t>Làm bài tập </a:t>
            </a:r>
            <a:r>
              <a:rPr lang="en-US" sz="2800" dirty="0">
                <a:ea typeface="Times New Roman"/>
              </a:rPr>
              <a:t>6.2/SGK.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a typeface="Times New Roman"/>
              </a:rPr>
              <a:t>- </a:t>
            </a:r>
            <a:r>
              <a:rPr lang="en-US" sz="2800" dirty="0" err="1">
                <a:ea typeface="Times New Roman"/>
              </a:rPr>
              <a:t>Hoàn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thành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các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bài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tập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trong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mục</a:t>
            </a:r>
            <a:r>
              <a:rPr lang="en-US" sz="2800" dirty="0">
                <a:ea typeface="Times New Roman"/>
              </a:rPr>
              <a:t> 1 (</a:t>
            </a:r>
            <a:r>
              <a:rPr lang="en-US" sz="2800" dirty="0" err="1">
                <a:ea typeface="Times New Roman"/>
              </a:rPr>
              <a:t>Vở</a:t>
            </a:r>
            <a:r>
              <a:rPr lang="en-US" sz="2800" dirty="0">
                <a:ea typeface="Times New Roman"/>
              </a:rPr>
              <a:t> TH)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ea typeface="Times New Roman"/>
              </a:rPr>
              <a:t>- Chuẩn bị giờ sau: </a:t>
            </a:r>
            <a:r>
              <a:rPr lang="en-US" sz="2800" dirty="0" err="1">
                <a:ea typeface="Times New Roman"/>
              </a:rPr>
              <a:t>Đọc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trước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mục</a:t>
            </a:r>
            <a:r>
              <a:rPr lang="en-US" sz="2800" dirty="0">
                <a:ea typeface="Times New Roman"/>
              </a:rPr>
              <a:t> 2 </a:t>
            </a:r>
            <a:r>
              <a:rPr lang="en-US" sz="2800" dirty="0" err="1">
                <a:ea typeface="Times New Roman"/>
              </a:rPr>
              <a:t>bài</a:t>
            </a:r>
            <a:r>
              <a:rPr lang="en-US" sz="2800" dirty="0">
                <a:ea typeface="Times New Roman"/>
              </a:rPr>
              <a:t> 20: </a:t>
            </a:r>
            <a:r>
              <a:rPr lang="en-US" sz="2800" dirty="0" err="1">
                <a:ea typeface="Times New Roman"/>
              </a:rPr>
              <a:t>Tính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chất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Times New Roman"/>
              </a:rPr>
              <a:t>của</a:t>
            </a:r>
            <a:r>
              <a:rPr lang="en-US" sz="2800" dirty="0">
                <a:ea typeface="Times New Roman"/>
              </a:rPr>
              <a:t> </a:t>
            </a:r>
            <a:r>
              <a:rPr lang="en-US" sz="2800" dirty="0" err="1">
                <a:ea typeface="Calibri"/>
              </a:rPr>
              <a:t>tỉ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lệ</a:t>
            </a:r>
            <a:r>
              <a:rPr lang="en-US" sz="2800" dirty="0">
                <a:ea typeface="Calibri"/>
              </a:rPr>
              <a:t> </a:t>
            </a:r>
            <a:r>
              <a:rPr lang="en-US" sz="2800" dirty="0" err="1">
                <a:ea typeface="Calibri"/>
              </a:rPr>
              <a:t>thức</a:t>
            </a:r>
            <a:endParaRPr lang="en-US" sz="28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85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295400" y="3657600"/>
            <a:ext cx="966642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 ơn thầy cô giáo và các em!</a:t>
            </a:r>
            <a:endParaRPr sz="1400" kern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225" name="Google Shape;225;p2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2374450" y="2966387"/>
            <a:ext cx="28007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Chúc ….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26" name="Google Shape;226;p24" descr="OPL20U25GSXzBJYl68kk8uQGfFKzs7yb1M4KJWUiLk6ZEvGF+qCIPSnY57AbBFCvTW15.2022.156+K4lPs7H94VUqPe2XwIsfPRnrXQE//QTEXxb8/8N4CNc6FpgZahzpTjFhMzSA7T/nHJa11DE8Ng2TP3iAmRczFlmslSuUNOgUeb6yRvs0=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1259983"/>
            <a:ext cx="51435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 descr="OPL20U25GSXzBJYl68kk8uQGfFKzs7yb1M4KJWUiLk6ZEvGF+qCIPSnY57AbBFCvTW15.2022.156+K4lPs7H94VUqPe2XwIsfPRnrXQE//QTEXxb8/8N4CNc6FpgZahzpTjFhMzSA7T/nHJa11DE8Ng2TP3iAmRczFlmslSuUNOgUeb6yRvs0=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0324" y="1670986"/>
            <a:ext cx="1524000" cy="129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5489638"/>
            <a:ext cx="9079627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63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 descr="OPL20U25GSXzBJYl68kk8uQGfFKzs7yb1M4KJWUiLk6ZEvGF+qCIPSnY57AbBFCvTW15.2022.15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905000" y="304800"/>
            <a:ext cx="1295400" cy="461665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Trò</a:t>
            </a:r>
            <a:r>
              <a:rPr lang="en-US" altLang="en-US" sz="2400" b="1" u="sng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2400" b="1" u="sng" dirty="0" err="1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chơi</a:t>
            </a:r>
            <a:endParaRPr lang="en-US" altLang="en-US" sz="2400" b="1" u="sng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99" name="WordArt 5" descr="OPL20U25GSXzBJYl68kk8uQGfFKzs7yb1M4KJWUiLk6ZEvGF+qCIPSnY57AbBFCvTW15.2022.156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3314700" y="219075"/>
            <a:ext cx="6743700" cy="923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46"/>
              </a:avLst>
            </a:prstTxWarp>
          </a:bodyPr>
          <a:lstStyle/>
          <a:p>
            <a:pPr algn="ctr"/>
            <a:r>
              <a:rPr lang="en-US" sz="3600" b="1" i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cs typeface="Calibri" panose="020F0502020204030204" pitchFamily="34" charset="0"/>
              </a:rPr>
              <a:t>Hộp</a:t>
            </a:r>
            <a:r>
              <a:rPr lang="en-US" sz="3600" b="1" i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600" b="1" i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cs typeface="Calibri" panose="020F0502020204030204" pitchFamily="34" charset="0"/>
              </a:rPr>
              <a:t>quà</a:t>
            </a:r>
            <a:r>
              <a:rPr lang="en-US" sz="3600" b="1" i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cs typeface="Calibri" panose="020F0502020204030204" pitchFamily="34" charset="0"/>
              </a:rPr>
              <a:t> may </a:t>
            </a:r>
            <a:r>
              <a:rPr lang="en-US" sz="3600" b="1" i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cs typeface="Calibri" panose="020F0502020204030204" pitchFamily="34" charset="0"/>
              </a:rPr>
              <a:t>mắn</a:t>
            </a:r>
            <a:endParaRPr lang="en-US" sz="3600" b="1" i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4100" name="Text Box 6" descr="OPL20U25GSXzBJYl68kk8uQGfFKzs7yb1M4KJWUiLk6ZEvGF+qCIPSnY57AbBFCvTW15.2022.15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905000" y="1143000"/>
            <a:ext cx="9779000" cy="2416046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vi-VN" b="1" u="sng" dirty="0">
                <a:solidFill>
                  <a:srgbClr val="FF0000"/>
                </a:solidFill>
                <a:latin typeface="+mj-lt"/>
              </a:rPr>
              <a:t>Luật chơi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b="1" i="1" dirty="0">
                <a:solidFill>
                  <a:srgbClr val="FF0000"/>
                </a:solidFill>
                <a:latin typeface="+mj-lt"/>
              </a:rPr>
              <a:t>Có 4 hộp quà khác nhau, 3 hộp quà chứa một câu hỏi và 1 hộp  quà may mắn. </a:t>
            </a:r>
            <a:endParaRPr lang="en-US" b="1" i="1" dirty="0">
              <a:solidFill>
                <a:srgbClr val="FF0000"/>
              </a:solidFill>
              <a:latin typeface="+mj-lt"/>
            </a:endParaRPr>
          </a:p>
          <a:p>
            <a:pPr>
              <a:buNone/>
            </a:pPr>
            <a:r>
              <a:rPr lang="en-US" b="1" i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b="1" i="1" dirty="0">
                <a:solidFill>
                  <a:srgbClr val="FF0000"/>
                </a:solidFill>
                <a:latin typeface="+mj-lt"/>
              </a:rPr>
              <a:t>Nếu bạn nào trả lời đúng sẽ được nhận quà.</a:t>
            </a:r>
          </a:p>
          <a:p>
            <a:pPr>
              <a:buNone/>
            </a:pPr>
            <a:r>
              <a:rPr lang="en-US" b="1" i="1" dirty="0">
                <a:solidFill>
                  <a:srgbClr val="FF0000"/>
                </a:solidFill>
                <a:latin typeface="+mj-lt"/>
              </a:rPr>
              <a:t>-</a:t>
            </a:r>
            <a:r>
              <a:rPr lang="vi-VN" b="1" i="1" dirty="0">
                <a:solidFill>
                  <a:srgbClr val="FF0000"/>
                </a:solidFill>
                <a:latin typeface="+mj-lt"/>
              </a:rPr>
              <a:t> Nếu trả lời sai, cơ hội sẽ dành cho các bạn khác. </a:t>
            </a:r>
          </a:p>
          <a:p>
            <a:pPr>
              <a:buNone/>
            </a:pPr>
            <a:r>
              <a:rPr lang="en-US" b="1" i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Thời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gian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suy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nghĩ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cho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mỗi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15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giây</a:t>
            </a:r>
            <a:endParaRPr lang="en-US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Right Arrow 1" descr="OPL20U25GSXzBJYl68kk8uQGfFKzs7yb1M4KJWUiLk6ZEvGF+qCIPSnY57AbBFCvTW15.2022.156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>
            <a:off x="11534775" y="6400800"/>
            <a:ext cx="447675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OPL20U25GSXzBJYl68kk8uQGfFKzs7yb1M4KJWUiLk6ZEvGF+qCIPSnY57AbBFCvTW15.2022.156+K4lPs7H94VUqPe2XwIsfPRnrXQE//QTEXxb8/8N4CNc6FpgZahzpTjFhMzSA7T/nHJa11DE8Ng2TP3iAmRczFlmslSuUNOgUeb6yRvs0=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286" y="3695335"/>
            <a:ext cx="2314575" cy="2362200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15.2022.156+K4lPs7H94VUqPe2XwIsfPRnrXQE//QTEXxb8/8N4CNc6FpgZahzpTjFhMzSA7T/nHJa11DE8Ng2TP3iAmRczFlmslSuUNOgUeb6yRvs0=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268" y="3679899"/>
            <a:ext cx="2114550" cy="2371725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15.2022.156+K4lPs7H94VUqPe2XwIsfPRnrXQE//QTEXxb8/8N4CNc6FpgZahzpTjFhMzSA7T/nHJa11DE8Ng2TP3iAmRczFlmslSuUNOgUeb6yRvs0=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0862" y="3679899"/>
            <a:ext cx="2047875" cy="232410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15.2022.156+K4lPs7H94VUqPe2XwIsfPRnrXQE//QTEXxb8/8N4CNc6FpgZahzpTjFhMzSA7T/nHJa11DE8Ng2TP3iAmRczFlmslSuUNOgUeb6yRvs0=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8287" y="3679899"/>
            <a:ext cx="21621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621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5" descr="OPL20U25GSXzBJYl68kk8uQGfFKzs7yb1M4KJWUiLk6ZEvGF+qCIPSnY57AbBFCvTW15.2022.15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803484" y="322363"/>
            <a:ext cx="2911516" cy="646331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Hộp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quà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số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124" name="Text Box 6" descr="OPL20U25GSXzBJYl68kk8uQGfFKzs7yb1M4KJWUiLk6ZEvGF+qCIPSnY57AbBFCvTW15.2022.15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743200" y="1139333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u="sng" dirty="0" err="1">
                <a:latin typeface=".VnTime" panose="020B7200000000000000" pitchFamily="34" charset="0"/>
                <a:cs typeface="Arial" panose="020B0604020202020204" pitchFamily="34" charset="0"/>
              </a:rPr>
              <a:t>C</a:t>
            </a:r>
            <a:r>
              <a:rPr lang="en-US" altLang="en-US" sz="2400" b="1" i="1" u="sng" dirty="0" err="1">
                <a:latin typeface="+mn-lt"/>
                <a:cs typeface="Arial" panose="020B0604020202020204" pitchFamily="34" charset="0"/>
              </a:rPr>
              <a:t>âu</a:t>
            </a:r>
            <a:r>
              <a:rPr lang="en-US" altLang="en-US" sz="2400" b="1" i="1" u="sng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b="1" i="1" u="sng" dirty="0" err="1">
                <a:latin typeface="+mn-lt"/>
                <a:cs typeface="Arial" panose="020B0604020202020204" pitchFamily="34" charset="0"/>
              </a:rPr>
              <a:t>hỏi</a:t>
            </a:r>
            <a:r>
              <a:rPr lang="en-US" altLang="en-US" sz="2400" b="1" i="1" u="sng" dirty="0">
                <a:latin typeface="+mn-lt"/>
                <a:cs typeface="Arial" panose="020B0604020202020204" pitchFamily="34" charset="0"/>
              </a:rPr>
              <a:t> 1</a:t>
            </a:r>
            <a:r>
              <a:rPr lang="en-US" altLang="en-US" sz="2400" b="1" dirty="0"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64" name="Oval 12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565" name="Oval 13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566" name="Oval 14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567" name="Oval 1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568" name="Oval 16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569" name="Oval 17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570" name="Oval 18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571" name="Oval 19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 dirty="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9600">
              <a:solidFill>
                <a:srgbClr val="FF3300"/>
              </a:solidFill>
              <a:latin typeface=".VnBodoni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42" name="Text Box 126"/>
          <p:cNvSpPr txBox="1">
            <a:spLocks noChangeArrowheads="1"/>
          </p:cNvSpPr>
          <p:nvPr/>
        </p:nvSpPr>
        <p:spPr bwMode="auto">
          <a:xfrm>
            <a:off x="2731499" y="1638202"/>
            <a:ext cx="583337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0"/>
              </a:spcAft>
              <a:buNone/>
            </a:pPr>
            <a:r>
              <a:rPr lang="en-US" altLang="en-US" b="1" dirty="0">
                <a:solidFill>
                  <a:srgbClr val="0000CC"/>
                </a:solidFill>
                <a:latin typeface="+mj-lt"/>
                <a:cs typeface="Arial" panose="020B0604020202020204" pitchFamily="34" charset="0"/>
              </a:rPr>
              <a:t>Hai </a:t>
            </a:r>
            <a:r>
              <a:rPr lang="en-US" b="1" dirty="0" err="1">
                <a:solidFill>
                  <a:srgbClr val="0000CC"/>
                </a:solidFill>
                <a:latin typeface="Times New Roman"/>
              </a:rPr>
              <a:t>phân</a:t>
            </a:r>
            <a:r>
              <a:rPr lang="en-US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/>
              </a:rPr>
              <a:t>số</a:t>
            </a:r>
            <a:r>
              <a:rPr lang="en-US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/>
              </a:rPr>
              <a:t>nào</a:t>
            </a:r>
            <a:r>
              <a:rPr lang="en-US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/>
              </a:rPr>
              <a:t>sau</a:t>
            </a:r>
            <a:r>
              <a:rPr lang="en-US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/>
              </a:rPr>
              <a:t>đây</a:t>
            </a:r>
            <a:r>
              <a:rPr lang="en-US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/>
              </a:rPr>
              <a:t>bằng</a:t>
            </a:r>
            <a:r>
              <a:rPr lang="en-US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/>
              </a:rPr>
              <a:t>nhau</a:t>
            </a:r>
            <a:r>
              <a:rPr lang="en-US" b="1" dirty="0">
                <a:solidFill>
                  <a:srgbClr val="0000CC"/>
                </a:solidFill>
                <a:latin typeface="Times New Roman"/>
              </a:rPr>
              <a:t>:</a:t>
            </a:r>
            <a:endParaRPr lang="en-US" sz="2400" b="1" dirty="0">
              <a:solidFill>
                <a:srgbClr val="0000CC"/>
              </a:solidFill>
              <a:latin typeface="Times New Roman"/>
              <a:ea typeface="Times New Roman"/>
            </a:endParaRPr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2105442" y="2953145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2064008" y="5778037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2089213" y="3787795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2057183" y="4906940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6901" name="Rectangle 37"/>
          <p:cNvSpPr>
            <a:spLocks noChangeArrowheads="1"/>
          </p:cNvSpPr>
          <p:nvPr/>
        </p:nvSpPr>
        <p:spPr bwMode="auto">
          <a:xfrm>
            <a:off x="3208358" y="2669827"/>
            <a:ext cx="990599" cy="871583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và</a:t>
            </a:r>
            <a:endParaRPr lang="en-US" sz="24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902" name="Rectangle 38"/>
          <p:cNvSpPr>
            <a:spLocks noChangeArrowheads="1"/>
          </p:cNvSpPr>
          <p:nvPr/>
        </p:nvSpPr>
        <p:spPr bwMode="auto">
          <a:xfrm>
            <a:off x="2909974" y="4740869"/>
            <a:ext cx="1447800" cy="731293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và</a:t>
            </a:r>
            <a:endParaRPr lang="en-US" sz="2400" b="1" dirty="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6903" name="Rectangle 39"/>
          <p:cNvSpPr>
            <a:spLocks noChangeArrowheads="1"/>
          </p:cNvSpPr>
          <p:nvPr/>
        </p:nvSpPr>
        <p:spPr bwMode="auto">
          <a:xfrm>
            <a:off x="3049540" y="3509510"/>
            <a:ext cx="1308234" cy="849241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và</a:t>
            </a:r>
            <a:endParaRPr lang="en-US" sz="2400" b="1" dirty="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6904" name="Rectangle 40"/>
          <p:cNvSpPr>
            <a:spLocks noChangeArrowheads="1"/>
          </p:cNvSpPr>
          <p:nvPr/>
        </p:nvSpPr>
        <p:spPr bwMode="auto">
          <a:xfrm>
            <a:off x="3294449" y="5593602"/>
            <a:ext cx="770823" cy="771525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rPr>
              <a:t>và</a:t>
            </a:r>
            <a:endParaRPr lang="en-US" sz="2400" b="1" dirty="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10263" name="AutoShape 34"/>
          <p:cNvSpPr>
            <a:spLocks noChangeArrowheads="1"/>
          </p:cNvSpPr>
          <p:nvPr/>
        </p:nvSpPr>
        <p:spPr bwMode="auto">
          <a:xfrm>
            <a:off x="5486400" y="3666151"/>
            <a:ext cx="2133600" cy="7620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</a:rPr>
              <a:t>Sai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rồi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2" name="AutoShape 34"/>
          <p:cNvSpPr>
            <a:spLocks noChangeArrowheads="1"/>
          </p:cNvSpPr>
          <p:nvPr/>
        </p:nvSpPr>
        <p:spPr bwMode="auto">
          <a:xfrm>
            <a:off x="5486400" y="2745336"/>
            <a:ext cx="2133600" cy="8382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>
            <a:off x="5373304" y="5549437"/>
            <a:ext cx="2590800" cy="9144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Sai </a:t>
            </a:r>
            <a:r>
              <a:rPr lang="en-US" sz="2400" b="1" dirty="0" err="1">
                <a:latin typeface="Times New Roman" pitchFamily="18" charset="0"/>
              </a:rPr>
              <a:t>rồi</a:t>
            </a:r>
            <a:r>
              <a:rPr lang="en-US" sz="2400" b="1" dirty="0">
                <a:latin typeface="Times New Roman" pitchFamily="18" charset="0"/>
              </a:rPr>
              <a:t> !!!</a:t>
            </a:r>
          </a:p>
        </p:txBody>
      </p:sp>
      <p:sp>
        <p:nvSpPr>
          <p:cNvPr id="4" name="AutoShape 34"/>
          <p:cNvSpPr>
            <a:spLocks noChangeArrowheads="1"/>
          </p:cNvSpPr>
          <p:nvPr/>
        </p:nvSpPr>
        <p:spPr bwMode="auto">
          <a:xfrm>
            <a:off x="5486400" y="4710162"/>
            <a:ext cx="1905000" cy="762000"/>
          </a:xfrm>
          <a:prstGeom prst="irregularSeal2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endParaRPr lang="en-US" sz="2400" dirty="0"/>
          </a:p>
        </p:txBody>
      </p:sp>
      <p:sp>
        <p:nvSpPr>
          <p:cNvPr id="5" name="Left Arrow 4">
            <a:hlinkClick r:id="rId9" action="ppaction://hlinksldjump"/>
          </p:cNvPr>
          <p:cNvSpPr/>
          <p:nvPr/>
        </p:nvSpPr>
        <p:spPr>
          <a:xfrm>
            <a:off x="11249025" y="6181725"/>
            <a:ext cx="628650" cy="438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" name="Picture 35">
            <a:hlinkClick r:id="rId9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2" y="737609"/>
            <a:ext cx="1969179" cy="1743607"/>
          </a:xfrm>
          <a:prstGeom prst="rect">
            <a:avLst/>
          </a:prstGeom>
        </p:spPr>
      </p:pic>
      <p:pic>
        <p:nvPicPr>
          <p:cNvPr id="37" name="Picture 36">
            <a:hlinkClick r:id="rId11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7" y="315337"/>
            <a:ext cx="2060627" cy="138391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526643"/>
              </p:ext>
            </p:extLst>
          </p:nvPr>
        </p:nvGraphicFramePr>
        <p:xfrm>
          <a:off x="3025003" y="3554433"/>
          <a:ext cx="446088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3" imgW="152400" imgH="457200" progId="Equation.DSMT4">
                  <p:embed/>
                </p:oleObj>
              </mc:Choice>
              <mc:Fallback>
                <p:oleObj name="Equation" r:id="rId13" imgW="152400" imgH="4572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003" y="3554433"/>
                        <a:ext cx="446088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867749"/>
              </p:ext>
            </p:extLst>
          </p:nvPr>
        </p:nvGraphicFramePr>
        <p:xfrm>
          <a:off x="3001745" y="4724447"/>
          <a:ext cx="44608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5" imgW="152400" imgH="457200" progId="Equation.DSMT4">
                  <p:embed/>
                </p:oleObj>
              </mc:Choice>
              <mc:Fallback>
                <p:oleObj name="Equation" r:id="rId15" imgW="152400" imgH="4572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745" y="4724447"/>
                        <a:ext cx="446088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270157"/>
              </p:ext>
            </p:extLst>
          </p:nvPr>
        </p:nvGraphicFramePr>
        <p:xfrm>
          <a:off x="3001745" y="5612875"/>
          <a:ext cx="44608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6" imgW="152400" imgH="457200" progId="Equation.DSMT4">
                  <p:embed/>
                </p:oleObj>
              </mc:Choice>
              <mc:Fallback>
                <p:oleObj name="Equation" r:id="rId16" imgW="152400" imgH="4572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745" y="5612875"/>
                        <a:ext cx="446088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730646"/>
              </p:ext>
            </p:extLst>
          </p:nvPr>
        </p:nvGraphicFramePr>
        <p:xfrm>
          <a:off x="3994213" y="3617733"/>
          <a:ext cx="465138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7" imgW="253800" imgH="457200" progId="Equation.DSMT4">
                  <p:embed/>
                </p:oleObj>
              </mc:Choice>
              <mc:Fallback>
                <p:oleObj name="Equation" r:id="rId17" imgW="253800" imgH="4572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4213" y="3617733"/>
                        <a:ext cx="465138" cy="85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760245"/>
              </p:ext>
            </p:extLst>
          </p:nvPr>
        </p:nvGraphicFramePr>
        <p:xfrm>
          <a:off x="3911887" y="4734765"/>
          <a:ext cx="465138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9" imgW="253800" imgH="457200" progId="Equation.DSMT4">
                  <p:embed/>
                </p:oleObj>
              </mc:Choice>
              <mc:Fallback>
                <p:oleObj name="Equation" r:id="rId19" imgW="253800" imgH="4572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887" y="4734765"/>
                        <a:ext cx="465138" cy="85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855630"/>
              </p:ext>
            </p:extLst>
          </p:nvPr>
        </p:nvGraphicFramePr>
        <p:xfrm>
          <a:off x="3954269" y="5625545"/>
          <a:ext cx="4191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21" imgW="228600" imgH="444240" progId="Equation.DSMT4">
                  <p:embed/>
                </p:oleObj>
              </mc:Choice>
              <mc:Fallback>
                <p:oleObj name="Equation" r:id="rId21" imgW="228600" imgH="44424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269" y="5625545"/>
                        <a:ext cx="4191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991688"/>
              </p:ext>
            </p:extLst>
          </p:nvPr>
        </p:nvGraphicFramePr>
        <p:xfrm>
          <a:off x="3050000" y="2728194"/>
          <a:ext cx="444689" cy="878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23" imgW="152280" imgH="457200" progId="Equation.DSMT4">
                  <p:embed/>
                </p:oleObj>
              </mc:Choice>
              <mc:Fallback>
                <p:oleObj name="Equation" r:id="rId23" imgW="152280" imgH="457200" progId="Equation.DSMT4">
                  <p:embed/>
                  <p:pic>
                    <p:nvPicPr>
                      <p:cNvPr id="4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0000" y="2728194"/>
                        <a:ext cx="444689" cy="8789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577961"/>
              </p:ext>
            </p:extLst>
          </p:nvPr>
        </p:nvGraphicFramePr>
        <p:xfrm>
          <a:off x="3954269" y="2741220"/>
          <a:ext cx="465331" cy="859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25" imgW="253890" imgH="457002" progId="Equation.DSMT4">
                  <p:embed/>
                </p:oleObj>
              </mc:Choice>
              <mc:Fallback>
                <p:oleObj name="Equation" r:id="rId25" imgW="253890" imgH="457002" progId="Equation.DSMT4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269" y="2741220"/>
                        <a:ext cx="465331" cy="859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>
            <a:hlinkClick r:id="rId27" action="ppaction://hlinksldjump"/>
          </p:cNvPr>
          <p:cNvSpPr/>
          <p:nvPr/>
        </p:nvSpPr>
        <p:spPr>
          <a:xfrm>
            <a:off x="332677" y="6400801"/>
            <a:ext cx="546097" cy="308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12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8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7"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23580" grpId="1" animBg="1"/>
      <p:bldP spid="10263" grpId="0" animBg="1"/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OPL20U25GSXzBJYl68kk8uQGfFKzs7yb1M4KJWUiLk6ZEvGF+qCIPSnY57AbBFCvTW15.2022.156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294163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5" descr="OPL20U25GSXzBJYl68kk8uQGfFKzs7yb1M4KJWUiLk6ZEvGF+qCIPSnY57AbBFCvTW15.2022.156+K4lPs7H94VUqPe2XwIsfPRnrXQE//QTEXxb8/8N4CNc6FpgZahzpTjFhMzSA7T/nHJa11DE8Ng2TP3iAmRczFlmslSuUNOgUeb6yRvs0=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952999" y="1143000"/>
            <a:ext cx="6073775" cy="2057400"/>
          </a:xfrm>
          <a:prstGeom prst="cloudCallout">
            <a:avLst>
              <a:gd name="adj1" fmla="val -42056"/>
              <a:gd name="adj2" fmla="val 70032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i="1" dirty="0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</a:t>
            </a:r>
          </a:p>
        </p:txBody>
      </p:sp>
      <p:sp>
        <p:nvSpPr>
          <p:cNvPr id="9" name="Left Arrow 8" descr="OPL20U25GSXzBJYl68kk8uQGfFKzs7yb1M4KJWUiLk6ZEvGF+qCIPSnY57AbBFCvTW15.2022.156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>
            <a:off x="11026775" y="6038850"/>
            <a:ext cx="615950" cy="469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 descr="OPL20U25GSXzBJYl68kk8uQGfFKzs7yb1M4KJWUiLk6ZEvGF+qCIPSnY57AbBFCvTW15.2022.156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332677" y="6400801"/>
            <a:ext cx="546097" cy="308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31956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5" descr="OPL20U25GSXzBJYl68kk8uQGfFKzs7yb1M4KJWUiLk6ZEvGF+qCIPSnY57AbBFCvTW15.2022.15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065646" y="235586"/>
            <a:ext cx="2719137" cy="641350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Hộp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quà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số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124" name="Text Box 6" descr="OPL20U25GSXzBJYl68kk8uQGfFKzs7yb1M4KJWUiLk6ZEvGF+qCIPSnY57AbBFCvTW15.2022.15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977413" y="1129823"/>
            <a:ext cx="1633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u="sng" dirty="0" err="1">
                <a:latin typeface=".VnTime" panose="020B7200000000000000" pitchFamily="34" charset="0"/>
                <a:cs typeface="Arial" panose="020B0604020202020204" pitchFamily="34" charset="0"/>
              </a:rPr>
              <a:t>C</a:t>
            </a:r>
            <a:r>
              <a:rPr lang="en-US" altLang="en-US" sz="2400" b="1" i="1" u="sng" dirty="0" err="1">
                <a:latin typeface="+mn-lt"/>
                <a:cs typeface="Arial" panose="020B0604020202020204" pitchFamily="34" charset="0"/>
              </a:rPr>
              <a:t>âu</a:t>
            </a:r>
            <a:r>
              <a:rPr lang="en-US" altLang="en-US" sz="2400" b="1" i="1" u="sng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b="1" i="1" u="sng" dirty="0" err="1">
                <a:latin typeface="+mn-lt"/>
                <a:cs typeface="Arial" panose="020B0604020202020204" pitchFamily="34" charset="0"/>
              </a:rPr>
              <a:t>hỏi</a:t>
            </a:r>
            <a:r>
              <a:rPr lang="en-US" altLang="en-US" sz="2400" b="1" i="1" u="sng" dirty="0">
                <a:latin typeface="+mn-lt"/>
                <a:cs typeface="Arial" panose="020B0604020202020204" pitchFamily="34" charset="0"/>
              </a:rPr>
              <a:t> 2.</a:t>
            </a:r>
            <a:r>
              <a:rPr lang="en-US" altLang="en-US" sz="2400" b="1" dirty="0"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64" name="Oval 12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565" name="Oval 13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566" name="Oval 14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567" name="Oval 1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568" name="Oval 16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569" name="Oval 17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570" name="Oval 18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571" name="Oval 19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 dirty="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8610600" y="152400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9600">
              <a:solidFill>
                <a:srgbClr val="FF3300"/>
              </a:solidFill>
              <a:latin typeface=".VnBodoni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42" name="Text Box 126"/>
          <p:cNvSpPr txBox="1">
            <a:spLocks noChangeArrowheads="1"/>
          </p:cNvSpPr>
          <p:nvPr/>
        </p:nvSpPr>
        <p:spPr bwMode="auto">
          <a:xfrm>
            <a:off x="2967788" y="1667688"/>
            <a:ext cx="61680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Kết </a:t>
            </a:r>
            <a:r>
              <a:rPr lang="en-US" alt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quả</a:t>
            </a:r>
            <a:r>
              <a:rPr lang="en-US" alt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phép</a:t>
            </a:r>
            <a:r>
              <a:rPr lang="en-US" alt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                 </a:t>
            </a:r>
            <a:r>
              <a:rPr lang="en-US" altLang="en-US" b="1" dirty="0" err="1">
                <a:solidFill>
                  <a:srgbClr val="0000CC"/>
                </a:solidFill>
                <a:latin typeface="+mn-lt"/>
                <a:cs typeface="Arial" panose="020B0604020202020204" pitchFamily="34" charset="0"/>
              </a:rPr>
              <a:t>là</a:t>
            </a:r>
            <a:endParaRPr lang="en-US" altLang="en-US" b="1" dirty="0">
              <a:solidFill>
                <a:srgbClr val="0000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2758440" y="2910840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2758440" y="5699760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2758440" y="3886200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2758440" y="4810760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263" name="AutoShape 34"/>
          <p:cNvSpPr>
            <a:spLocks noChangeArrowheads="1"/>
          </p:cNvSpPr>
          <p:nvPr/>
        </p:nvSpPr>
        <p:spPr bwMode="auto">
          <a:xfrm>
            <a:off x="4924004" y="3630624"/>
            <a:ext cx="2133600" cy="7620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</a:rPr>
              <a:t>Sai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rồi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2" name="AutoShape 34"/>
          <p:cNvSpPr>
            <a:spLocks noChangeArrowheads="1"/>
          </p:cNvSpPr>
          <p:nvPr/>
        </p:nvSpPr>
        <p:spPr bwMode="auto">
          <a:xfrm>
            <a:off x="4851935" y="2652327"/>
            <a:ext cx="2133600" cy="838200"/>
          </a:xfrm>
          <a:prstGeom prst="irregularSeal2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>
            <a:off x="4924004" y="5471160"/>
            <a:ext cx="2590800" cy="9144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Sai </a:t>
            </a:r>
            <a:r>
              <a:rPr lang="en-US" sz="2400" b="1" dirty="0" err="1">
                <a:latin typeface="Times New Roman" pitchFamily="18" charset="0"/>
              </a:rPr>
              <a:t>rồi</a:t>
            </a:r>
            <a:r>
              <a:rPr lang="en-US" sz="2400" b="1" dirty="0">
                <a:latin typeface="Times New Roman" pitchFamily="18" charset="0"/>
              </a:rPr>
              <a:t> !!!</a:t>
            </a:r>
          </a:p>
        </p:txBody>
      </p:sp>
      <p:sp>
        <p:nvSpPr>
          <p:cNvPr id="4" name="AutoShape 34"/>
          <p:cNvSpPr>
            <a:spLocks noChangeArrowheads="1"/>
          </p:cNvSpPr>
          <p:nvPr/>
        </p:nvSpPr>
        <p:spPr bwMode="auto">
          <a:xfrm>
            <a:off x="5038304" y="4609809"/>
            <a:ext cx="1905000" cy="7620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/>
              <a:t>Sai </a:t>
            </a:r>
            <a:r>
              <a:rPr lang="en-US" sz="2400" dirty="0" err="1"/>
              <a:t>rồi</a:t>
            </a:r>
            <a:endParaRPr lang="en-US" sz="2400" dirty="0"/>
          </a:p>
        </p:txBody>
      </p:sp>
      <p:sp>
        <p:nvSpPr>
          <p:cNvPr id="5" name="Left Arrow 4">
            <a:hlinkClick r:id="rId9" action="ppaction://hlinksldjump"/>
          </p:cNvPr>
          <p:cNvSpPr/>
          <p:nvPr/>
        </p:nvSpPr>
        <p:spPr>
          <a:xfrm>
            <a:off x="11249025" y="6181725"/>
            <a:ext cx="628650" cy="438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8" name="Picture 37">
            <a:hlinkClick r:id="rId10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11" y="637987"/>
            <a:ext cx="1969179" cy="1743607"/>
          </a:xfrm>
          <a:prstGeom prst="rect">
            <a:avLst/>
          </a:prstGeom>
        </p:spPr>
      </p:pic>
      <p:pic>
        <p:nvPicPr>
          <p:cNvPr id="39" name="Picture 38">
            <a:hlinkClick r:id="rId12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6" y="173347"/>
            <a:ext cx="2060627" cy="138391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490267"/>
              </p:ext>
            </p:extLst>
          </p:nvPr>
        </p:nvGraphicFramePr>
        <p:xfrm>
          <a:off x="6754813" y="1554163"/>
          <a:ext cx="1201737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4" imgW="634680" imgH="457200" progId="Equation.DSMT4">
                  <p:embed/>
                </p:oleObj>
              </mc:Choice>
              <mc:Fallback>
                <p:oleObj name="Equation" r:id="rId14" imgW="634680" imgH="457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4813" y="1554163"/>
                        <a:ext cx="1201737" cy="860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748065"/>
              </p:ext>
            </p:extLst>
          </p:nvPr>
        </p:nvGraphicFramePr>
        <p:xfrm>
          <a:off x="3943984" y="2699563"/>
          <a:ext cx="481230" cy="86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16" imgW="253800" imgH="457200" progId="Equation.DSMT4">
                  <p:embed/>
                </p:oleObj>
              </mc:Choice>
              <mc:Fallback>
                <p:oleObj name="Equation" r:id="rId16" imgW="253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943984" y="2699563"/>
                        <a:ext cx="481230" cy="866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597659"/>
              </p:ext>
            </p:extLst>
          </p:nvPr>
        </p:nvGraphicFramePr>
        <p:xfrm>
          <a:off x="3943984" y="3630624"/>
          <a:ext cx="404076" cy="855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8" imgW="215640" imgH="457200" progId="Equation.DSMT4">
                  <p:embed/>
                </p:oleObj>
              </mc:Choice>
              <mc:Fallback>
                <p:oleObj name="Equation" r:id="rId18" imgW="2156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943984" y="3630624"/>
                        <a:ext cx="404076" cy="855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461041"/>
              </p:ext>
            </p:extLst>
          </p:nvPr>
        </p:nvGraphicFramePr>
        <p:xfrm>
          <a:off x="3901317" y="4609809"/>
          <a:ext cx="415308" cy="879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20" imgW="215640" imgH="457200" progId="Equation.DSMT4">
                  <p:embed/>
                </p:oleObj>
              </mc:Choice>
              <mc:Fallback>
                <p:oleObj name="Equation" r:id="rId20" imgW="2156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901317" y="4609809"/>
                        <a:ext cx="415308" cy="879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141986"/>
              </p:ext>
            </p:extLst>
          </p:nvPr>
        </p:nvGraphicFramePr>
        <p:xfrm>
          <a:off x="3849229" y="5532622"/>
          <a:ext cx="445738" cy="80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22" imgW="253800" imgH="457200" progId="Equation.DSMT4">
                  <p:embed/>
                </p:oleObj>
              </mc:Choice>
              <mc:Fallback>
                <p:oleObj name="Equation" r:id="rId22" imgW="253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849229" y="5532622"/>
                        <a:ext cx="445738" cy="802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ight Arrow 39">
            <a:hlinkClick r:id="rId24" action="ppaction://hlinksldjump"/>
          </p:cNvPr>
          <p:cNvSpPr/>
          <p:nvPr/>
        </p:nvSpPr>
        <p:spPr>
          <a:xfrm>
            <a:off x="332677" y="6400801"/>
            <a:ext cx="546097" cy="308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18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8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23580" grpId="1" animBg="1"/>
      <p:bldP spid="10263" grpId="0" animBg="1"/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OPL20U25GSXzBJYl68kk8uQGfFKzs7yb1M4KJWUiLk6ZEvGF+qCIPSnY57AbBFCvTW15.2022.156+K4lPs7H94VUqPe2XwIsfPRnrXQE//QTEXxb8/8N4CNc6FpgZahzpTjFhMzSA7T/nHJa11DE8Ng2TP3iAmRczFlmslSuUNOgUeb6yRvs0=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0"/>
            <a:ext cx="294163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333999" y="1143000"/>
            <a:ext cx="5692775" cy="1981200"/>
          </a:xfrm>
          <a:prstGeom prst="cloudCallout">
            <a:avLst>
              <a:gd name="adj1" fmla="val -42056"/>
              <a:gd name="adj2" fmla="val 70032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+mj-lt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+mj-lt"/>
                <a:cs typeface="Arial" panose="020B0604020202020204" pitchFamily="34" charset="0"/>
              </a:rPr>
              <a:t>th­ưởng</a:t>
            </a:r>
            <a:r>
              <a:rPr lang="en-US" alt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+mj-lt"/>
                <a:cs typeface="Arial" panose="020B0604020202020204" pitchFamily="34" charset="0"/>
              </a:rPr>
              <a:t>bạn</a:t>
            </a:r>
            <a:r>
              <a:rPr lang="en-US" altLang="en-US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altLang="en-US" b="1" dirty="0">
                <a:latin typeface="+mj-lt"/>
                <a:cs typeface="Arial" panose="020B0604020202020204" pitchFamily="34" charset="0"/>
              </a:rPr>
              <a:t> : </a:t>
            </a:r>
            <a:endParaRPr lang="en-US" altLang="en-US" b="1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altLang="en-US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cái</a:t>
            </a:r>
            <a:r>
              <a:rPr lang="en-US" altLang="en-US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thước</a:t>
            </a:r>
            <a:r>
              <a:rPr lang="en-US" altLang="en-US" b="1" i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kẻ</a:t>
            </a:r>
            <a:endParaRPr lang="en-US" alt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Left Arrow 8" descr="OPL20U25GSXzBJYl68kk8uQGfFKzs7yb1M4KJWUiLk6ZEvGF+qCIPSnY57AbBFCvTW15.2022.156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>
            <a:off x="11026775" y="6038850"/>
            <a:ext cx="615950" cy="469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 descr="OPL20U25GSXzBJYl68kk8uQGfFKzs7yb1M4KJWUiLk6ZEvGF+qCIPSnY57AbBFCvTW15.2022.156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332677" y="6400801"/>
            <a:ext cx="546097" cy="308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98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5" descr="OPL20U25GSXzBJYl68kk8uQGfFKzs7yb1M4KJWUiLk6ZEvGF+qCIPSnY57AbBFCvTW15.2022.15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4114800" y="958850"/>
            <a:ext cx="4267200" cy="641350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Hộp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quà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MAY MẮN</a:t>
            </a:r>
          </a:p>
        </p:txBody>
      </p:sp>
      <p:sp>
        <p:nvSpPr>
          <p:cNvPr id="5" name="Left Arrow 4" descr="OPL20U25GSXzBJYl68kk8uQGfFKzs7yb1M4KJWUiLk6ZEvGF+qCIPSnY57AbBFCvTW15.2022.156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>
            <a:off x="11249025" y="6181725"/>
            <a:ext cx="628650" cy="438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7" name="Picture 36" descr="OPL20U25GSXzBJYl68kk8uQGfFKzs7yb1M4KJWUiLk6ZEvGF+qCIPSnY57AbBFCvTW15.2022.156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61" y="625849"/>
            <a:ext cx="1969179" cy="1743607"/>
          </a:xfrm>
          <a:prstGeom prst="rect">
            <a:avLst/>
          </a:prstGeom>
        </p:spPr>
      </p:pic>
      <p:pic>
        <p:nvPicPr>
          <p:cNvPr id="40" name="Picture 39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36" y="113740"/>
            <a:ext cx="2060627" cy="1383912"/>
          </a:xfrm>
          <a:prstGeom prst="rect">
            <a:avLst/>
          </a:prstGeom>
        </p:spPr>
      </p:pic>
      <p:sp>
        <p:nvSpPr>
          <p:cNvPr id="3" name="Heart 2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4437246" y="2175309"/>
            <a:ext cx="3859731" cy="2916457"/>
          </a:xfrm>
          <a:prstGeom prst="hear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  <a:p>
            <a:pPr algn="ctr"/>
            <a:r>
              <a:rPr lang="en-US" sz="3000" dirty="0" err="1">
                <a:solidFill>
                  <a:schemeClr val="tx1"/>
                </a:solidFill>
              </a:rPr>
              <a:t>Chúc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mừng</a:t>
            </a:r>
            <a:endParaRPr lang="en-US" sz="3000" dirty="0">
              <a:solidFill>
                <a:schemeClr val="tx1"/>
              </a:solidFill>
            </a:endParaRPr>
          </a:p>
          <a:p>
            <a:pPr algn="ctr"/>
            <a:r>
              <a:rPr lang="en-US" sz="3000" dirty="0" err="1">
                <a:solidFill>
                  <a:schemeClr val="tx1"/>
                </a:solidFill>
              </a:rPr>
              <a:t>Bạn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nhận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được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một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chiếc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tẩy</a:t>
            </a:r>
            <a:endParaRPr lang="en-US" sz="30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8" name="Right Arrow 7" descr="OPL20U25GSXzBJYl68kk8uQGfFKzs7yb1M4KJWUiLk6ZEvGF+qCIPSnY57AbBFCvTW15.2022.156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332677" y="6400801"/>
            <a:ext cx="546097" cy="308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78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5" descr="OPL20U25GSXzBJYl68kk8uQGfFKzs7yb1M4KJWUiLk6ZEvGF+qCIPSnY57AbBFCvTW15.2022.15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776552" y="287965"/>
            <a:ext cx="2971800" cy="641350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Hộp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quà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số</a:t>
            </a:r>
            <a:r>
              <a:rPr lang="en-US" altLang="en-US" sz="36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5124" name="Text Box 6" descr="OPL20U25GSXzBJYl68kk8uQGfFKzs7yb1M4KJWUiLk6ZEvGF+qCIPSnY57AbBFCvTW15.2022.156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2657220" y="1090002"/>
            <a:ext cx="15356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u="sng" dirty="0" err="1">
                <a:latin typeface=".VnTime" panose="020B7200000000000000" pitchFamily="34" charset="0"/>
                <a:cs typeface="Arial" panose="020B0604020202020204" pitchFamily="34" charset="0"/>
              </a:rPr>
              <a:t>C</a:t>
            </a:r>
            <a:r>
              <a:rPr lang="en-US" altLang="en-US" sz="2400" b="1" i="1" u="sng" dirty="0" err="1">
                <a:latin typeface="+mn-lt"/>
                <a:cs typeface="Arial" panose="020B0604020202020204" pitchFamily="34" charset="0"/>
              </a:rPr>
              <a:t>âu</a:t>
            </a:r>
            <a:r>
              <a:rPr lang="en-US" altLang="en-US" sz="2400" b="1" i="1" u="sng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b="1" i="1" u="sng" dirty="0" err="1">
                <a:latin typeface="+mn-lt"/>
                <a:cs typeface="Arial" panose="020B0604020202020204" pitchFamily="34" charset="0"/>
              </a:rPr>
              <a:t>hỏi</a:t>
            </a:r>
            <a:r>
              <a:rPr lang="en-US" altLang="en-US" sz="2400" b="1" i="1" u="sng" dirty="0">
                <a:latin typeface=".VnTime" panose="020B7200000000000000" pitchFamily="34" charset="0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23564" name="Oval 12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565" name="Oval 13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566" name="Oval 14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567" name="Oval 15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568" name="Oval 16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569" name="Oval 17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570" name="Oval 18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571" name="Oval 19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600" dirty="0">
                <a:solidFill>
                  <a:srgbClr val="FF3300"/>
                </a:solidFill>
                <a:latin typeface=".VnBodoniH" panose="020B72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8934450" y="152400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9600">
              <a:solidFill>
                <a:srgbClr val="FF3300"/>
              </a:solidFill>
              <a:latin typeface=".VnBodoni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42" name="Text Box 126"/>
          <p:cNvSpPr txBox="1">
            <a:spLocks noChangeArrowheads="1"/>
          </p:cNvSpPr>
          <p:nvPr/>
        </p:nvSpPr>
        <p:spPr bwMode="auto">
          <a:xfrm>
            <a:off x="2645121" y="1648986"/>
            <a:ext cx="6206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Kết</a:t>
            </a:r>
            <a:r>
              <a:rPr lang="en-US" altLang="en-US" b="1" dirty="0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quả</a:t>
            </a:r>
            <a:r>
              <a:rPr lang="en-US" altLang="en-US" b="1" dirty="0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phép</a:t>
            </a:r>
            <a:r>
              <a:rPr lang="en-US" altLang="en-US" b="1" dirty="0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 chia               </a:t>
            </a:r>
            <a:r>
              <a:rPr lang="en-US" altLang="en-US" b="1" dirty="0" err="1">
                <a:solidFill>
                  <a:srgbClr val="0000CC"/>
                </a:solidFill>
                <a:latin typeface="Times New Roman"/>
                <a:cs typeface="Arial" panose="020B0604020202020204" pitchFamily="34" charset="0"/>
              </a:rPr>
              <a:t>là</a:t>
            </a:r>
            <a:endParaRPr lang="en-US" altLang="en-US" b="1" dirty="0">
              <a:solidFill>
                <a:srgbClr val="0000CC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2574354" y="2810871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2471752" y="5724525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2528631" y="3820897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899" name="Oval 35"/>
          <p:cNvSpPr>
            <a:spLocks noChangeArrowheads="1"/>
          </p:cNvSpPr>
          <p:nvPr/>
        </p:nvSpPr>
        <p:spPr bwMode="auto">
          <a:xfrm>
            <a:off x="2528631" y="4754476"/>
            <a:ext cx="6096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263" name="AutoShape 34"/>
          <p:cNvSpPr>
            <a:spLocks noChangeArrowheads="1"/>
          </p:cNvSpPr>
          <p:nvPr/>
        </p:nvSpPr>
        <p:spPr bwMode="auto">
          <a:xfrm>
            <a:off x="5029200" y="3589122"/>
            <a:ext cx="2133600" cy="762000"/>
          </a:xfrm>
          <a:prstGeom prst="irregularSeal2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 err="1">
                <a:latin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rồi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2" name="AutoShape 34"/>
          <p:cNvSpPr>
            <a:spLocks noChangeArrowheads="1"/>
          </p:cNvSpPr>
          <p:nvPr/>
        </p:nvSpPr>
        <p:spPr bwMode="auto">
          <a:xfrm>
            <a:off x="4947185" y="2512262"/>
            <a:ext cx="2133600" cy="8382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>
            <a:off x="4800600" y="5513936"/>
            <a:ext cx="2590800" cy="9144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</a:rPr>
              <a:t>Sai </a:t>
            </a:r>
            <a:r>
              <a:rPr lang="en-US" sz="2400" b="1" dirty="0" err="1">
                <a:latin typeface="Times New Roman" pitchFamily="18" charset="0"/>
              </a:rPr>
              <a:t>rồi</a:t>
            </a:r>
            <a:r>
              <a:rPr lang="en-US" sz="2400" b="1" dirty="0">
                <a:latin typeface="Times New Roman" pitchFamily="18" charset="0"/>
              </a:rPr>
              <a:t> !!!</a:t>
            </a:r>
          </a:p>
        </p:txBody>
      </p:sp>
      <p:sp>
        <p:nvSpPr>
          <p:cNvPr id="4" name="AutoShape 34"/>
          <p:cNvSpPr>
            <a:spLocks noChangeArrowheads="1"/>
          </p:cNvSpPr>
          <p:nvPr/>
        </p:nvSpPr>
        <p:spPr bwMode="auto">
          <a:xfrm>
            <a:off x="5061485" y="4547566"/>
            <a:ext cx="1905000" cy="762000"/>
          </a:xfrm>
          <a:prstGeom prst="irregularSeal2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400" dirty="0"/>
              <a:t>Sai </a:t>
            </a:r>
            <a:r>
              <a:rPr lang="en-US" sz="2400" dirty="0" err="1"/>
              <a:t>rồi</a:t>
            </a:r>
            <a:endParaRPr lang="en-US" sz="2400" dirty="0"/>
          </a:p>
        </p:txBody>
      </p:sp>
      <p:sp>
        <p:nvSpPr>
          <p:cNvPr id="5" name="Left Arrow 4">
            <a:hlinkClick r:id="rId9" action="ppaction://hlinksldjump"/>
          </p:cNvPr>
          <p:cNvSpPr/>
          <p:nvPr/>
        </p:nvSpPr>
        <p:spPr>
          <a:xfrm>
            <a:off x="11249025" y="6181725"/>
            <a:ext cx="628650" cy="438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8" name="Picture 37">
            <a:hlinkClick r:id="rId10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2" y="810715"/>
            <a:ext cx="1969179" cy="1743607"/>
          </a:xfrm>
          <a:prstGeom prst="rect">
            <a:avLst/>
          </a:prstGeom>
        </p:spPr>
      </p:pic>
      <p:pic>
        <p:nvPicPr>
          <p:cNvPr id="39" name="Picture 38">
            <a:hlinkClick r:id="rId12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7" y="270108"/>
            <a:ext cx="2060627" cy="1383912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561157"/>
              </p:ext>
            </p:extLst>
          </p:nvPr>
        </p:nvGraphicFramePr>
        <p:xfrm>
          <a:off x="6332538" y="1508125"/>
          <a:ext cx="9747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14" imgW="533160" imgH="444240" progId="Equation.DSMT4">
                  <p:embed/>
                </p:oleObj>
              </mc:Choice>
              <mc:Fallback>
                <p:oleObj name="Equation" r:id="rId14" imgW="533160" imgH="4442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38" y="1508125"/>
                        <a:ext cx="974725" cy="809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747911"/>
              </p:ext>
            </p:extLst>
          </p:nvPr>
        </p:nvGraphicFramePr>
        <p:xfrm>
          <a:off x="3874811" y="2554322"/>
          <a:ext cx="509943" cy="921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6" imgW="253800" imgH="444240" progId="Equation.DSMT4">
                  <p:embed/>
                </p:oleObj>
              </mc:Choice>
              <mc:Fallback>
                <p:oleObj name="Equation" r:id="rId16" imgW="253800" imgH="4442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4811" y="2554322"/>
                        <a:ext cx="509943" cy="9218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717129"/>
              </p:ext>
            </p:extLst>
          </p:nvPr>
        </p:nvGraphicFramePr>
        <p:xfrm>
          <a:off x="3789362" y="4528719"/>
          <a:ext cx="51117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8" imgW="253800" imgH="444240" progId="Equation.DSMT4">
                  <p:embed/>
                </p:oleObj>
              </mc:Choice>
              <mc:Fallback>
                <p:oleObj name="Equation" r:id="rId18" imgW="253800" imgH="4442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9362" y="4528719"/>
                        <a:ext cx="51117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562292"/>
              </p:ext>
            </p:extLst>
          </p:nvPr>
        </p:nvGraphicFramePr>
        <p:xfrm>
          <a:off x="3963096" y="3589122"/>
          <a:ext cx="33337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20" imgW="164880" imgH="444240" progId="Equation.DSMT4">
                  <p:embed/>
                </p:oleObj>
              </mc:Choice>
              <mc:Fallback>
                <p:oleObj name="Equation" r:id="rId20" imgW="164880" imgH="4442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096" y="3589122"/>
                        <a:ext cx="333375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745737"/>
              </p:ext>
            </p:extLst>
          </p:nvPr>
        </p:nvGraphicFramePr>
        <p:xfrm>
          <a:off x="3874811" y="5513936"/>
          <a:ext cx="333375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22" imgW="164880" imgH="457200" progId="Equation.DSMT4">
                  <p:embed/>
                </p:oleObj>
              </mc:Choice>
              <mc:Fallback>
                <p:oleObj name="Equation" r:id="rId22" imgW="164880" imgH="4572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4811" y="5513936"/>
                        <a:ext cx="333375" cy="947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ight Arrow 39">
            <a:hlinkClick r:id="rId24" action="ppaction://hlinksldjump"/>
          </p:cNvPr>
          <p:cNvSpPr/>
          <p:nvPr/>
        </p:nvSpPr>
        <p:spPr>
          <a:xfrm>
            <a:off x="332677" y="6400801"/>
            <a:ext cx="546097" cy="3087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310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8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8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8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68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9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23580" grpId="1" animBg="1"/>
      <p:bldP spid="10263" grpId="0" animBg="1"/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1711</Words>
  <Application>Microsoft Office PowerPoint</Application>
  <PresentationFormat>Widescreen</PresentationFormat>
  <Paragraphs>227</Paragraphs>
  <Slides>27</Slides>
  <Notes>21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.VnBodoniH</vt:lpstr>
      <vt:lpstr>.VnTime</vt:lpstr>
      <vt:lpstr>Arial</vt:lpstr>
      <vt:lpstr>Calibri</vt:lpstr>
      <vt:lpstr>Times New Roman</vt:lpstr>
      <vt:lpstr>Office Theme</vt:lpstr>
      <vt:lpstr>4_Office Theme</vt:lpstr>
      <vt:lpstr>5_Office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Đoàn Anh Báu</cp:lastModifiedBy>
  <cp:revision>160</cp:revision>
  <dcterms:created xsi:type="dcterms:W3CDTF">2021-06-21T15:30:30Z</dcterms:created>
  <dcterms:modified xsi:type="dcterms:W3CDTF">2022-09-03T08:19:20Z</dcterms:modified>
</cp:coreProperties>
</file>