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</p:sldIdLst>
  <p:sldSz cy="6858000" cx="12192000"/>
  <p:notesSz cx="6858000" cy="9144000"/>
  <p:embeddedFontLst>
    <p:embeddedFont>
      <p:font typeface="Open Sans"/>
      <p:regular r:id="rId34"/>
      <p:bold r:id="rId35"/>
      <p:italic r:id="rId36"/>
      <p:boldItalic r:id="rId37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http://customooxmlschemas.google.com/">
      <go:slidesCustomData xmlns:go="http://customooxmlschemas.google.com/" r:id="rId38" roundtripDataSignature="AMtx7miCwXySIhrNDeW0ClGQfbejZ5xNU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A0662DA3-91A1-44E6-A1B0-52937E74A902}">
  <a:tblStyle styleId="{A0662DA3-91A1-44E6-A1B0-52937E74A902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insideV>
        </a:tcBdr>
        <a:fill>
          <a:solidFill>
            <a:srgbClr val="E9EFF7"/>
          </a:solidFill>
        </a:fill>
      </a:tcStyle>
    </a:wholeTbl>
    <a:band1H>
      <a:tcTxStyle/>
      <a:tcStyle>
        <a:fill>
          <a:solidFill>
            <a:srgbClr val="D0DEEF"/>
          </a:solidFill>
        </a:fill>
      </a:tcStyle>
    </a:band1H>
    <a:band2H>
      <a:tcTxStyle/>
    </a:band2H>
    <a:band1V>
      <a:tcTxStyle/>
      <a:tcStyle>
        <a:fill>
          <a:solidFill>
            <a:srgbClr val="D0DEEF"/>
          </a:solidFill>
        </a:fill>
      </a:tcStyle>
    </a:band1V>
    <a:band2V>
      <a:tcTxStyle/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cap="flat" cmpd="sng" w="381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top>
        </a:tcBdr>
        <a:fill>
          <a:solidFill>
            <a:schemeClr val="accent1"/>
          </a:solidFill>
        </a:fill>
      </a:tcStyle>
    </a:lastRow>
    <a:seCell>
      <a:tcTxStyle/>
    </a:seCell>
    <a:swCell>
      <a:tcTxStyle/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cap="flat" cmpd="sng" w="381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bottom>
        </a:tcBdr>
        <a:fill>
          <a:solidFill>
            <a:schemeClr val="accent1"/>
          </a:solidFill>
        </a:fill>
      </a:tcStyle>
    </a:firstRow>
    <a:neCell>
      <a:tcTxStyle/>
    </a:neCell>
    <a:nwCell>
      <a:tcTxStyle/>
    </a:nwCell>
  </a:tblStyle>
  <a:tblStyle styleId="{6DB1C129-A471-4789-8707-DCD4144E12A9}" styleName="Table_1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cap="flat" cmpd="sng" w="9525">
              <a:solidFill>
                <a:srgbClr val="000000">
                  <a:alpha val="0"/>
                </a:srgbClr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000000">
                  <a:alpha val="0"/>
                </a:srgbClr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2540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2540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000000">
                  <a:alpha val="0"/>
                </a:srgbClr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000000">
                  <a:alpha val="0"/>
                </a:srgbClr>
              </a:solidFill>
              <a:prstDash val="solid"/>
              <a:round/>
              <a:headEnd len="sm" w="sm" type="none"/>
              <a:tailEnd len="sm" w="sm" type="none"/>
            </a:ln>
          </a:insideV>
        </a:tcBdr>
        <a:fill>
          <a:solidFill>
            <a:schemeClr val="lt1"/>
          </a:solidFill>
        </a:fill>
      </a:tcStyle>
    </a:wholeTbl>
    <a:band1H>
      <a:tcTxStyle/>
      <a:tcStyle>
        <a:fill>
          <a:solidFill>
            <a:srgbClr val="E6E6E6"/>
          </a:solidFill>
        </a:fill>
      </a:tcStyle>
    </a:band1H>
    <a:band2H>
      <a:tcTxStyle/>
    </a:band2H>
    <a:band1V>
      <a:tcTxStyle/>
      <a:tcStyle>
        <a:fill>
          <a:solidFill>
            <a:srgbClr val="E6E6E6"/>
          </a:solidFill>
        </a:fill>
      </a:tcStyle>
    </a:band1V>
    <a:band2V>
      <a:tcTxStyle/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fill>
          <a:solidFill>
            <a:schemeClr val="accent1"/>
          </a:solidFill>
        </a:fill>
      </a:tcStyle>
    </a:firstCol>
    <a:lastRow>
      <a:tcTxStyle b="on" i="off"/>
      <a:tcStyle>
        <a:tcBdr>
          <a:top>
            <a:ln cap="flat" cmpd="sng" w="5080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a:top>
        </a:tcBdr>
        <a:fill>
          <a:solidFill>
            <a:schemeClr val="lt1"/>
          </a:solidFill>
        </a:fill>
      </a:tcStyle>
    </a:lastRow>
    <a:seCell>
      <a:tcTxStyle b="on" i="off">
        <a:font>
          <a:latin typeface="Calibri"/>
          <a:ea typeface="Calibri"/>
          <a:cs typeface="Calibri"/>
        </a:font>
        <a:schemeClr val="dk1"/>
      </a:tcTxStyle>
    </a:seCell>
    <a:swCell>
      <a:tcTxStyle b="on" i="off">
        <a:font>
          <a:latin typeface="Calibri"/>
          <a:ea typeface="Calibri"/>
          <a:cs typeface="Calibri"/>
        </a:font>
        <a:schemeClr val="dk1"/>
      </a:tcTx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cap="flat" cmpd="sng" w="2540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a:bottom>
        </a:tcBdr>
        <a:fill>
          <a:solidFill>
            <a:schemeClr val="accent1"/>
          </a:solidFill>
        </a:fill>
      </a:tcStyle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384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29" Type="http://schemas.openxmlformats.org/officeDocument/2006/relationships/slide" Target="slides/slide23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11" Type="http://schemas.openxmlformats.org/officeDocument/2006/relationships/slide" Target="slides/slide5.xml"/><Relationship Id="rId33" Type="http://schemas.openxmlformats.org/officeDocument/2006/relationships/slide" Target="slides/slide27.xml"/><Relationship Id="rId10" Type="http://schemas.openxmlformats.org/officeDocument/2006/relationships/slide" Target="slides/slide4.xml"/><Relationship Id="rId32" Type="http://schemas.openxmlformats.org/officeDocument/2006/relationships/slide" Target="slides/slide26.xml"/><Relationship Id="rId13" Type="http://schemas.openxmlformats.org/officeDocument/2006/relationships/slide" Target="slides/slide7.xml"/><Relationship Id="rId35" Type="http://schemas.openxmlformats.org/officeDocument/2006/relationships/font" Target="fonts/OpenSans-bold.fntdata"/><Relationship Id="rId12" Type="http://schemas.openxmlformats.org/officeDocument/2006/relationships/slide" Target="slides/slide6.xml"/><Relationship Id="rId34" Type="http://schemas.openxmlformats.org/officeDocument/2006/relationships/font" Target="fonts/OpenSans-regular.fntdata"/><Relationship Id="rId15" Type="http://schemas.openxmlformats.org/officeDocument/2006/relationships/slide" Target="slides/slide9.xml"/><Relationship Id="rId37" Type="http://schemas.openxmlformats.org/officeDocument/2006/relationships/font" Target="fonts/OpenSans-boldItalic.fntdata"/><Relationship Id="rId14" Type="http://schemas.openxmlformats.org/officeDocument/2006/relationships/slide" Target="slides/slide8.xml"/><Relationship Id="rId36" Type="http://schemas.openxmlformats.org/officeDocument/2006/relationships/font" Target="fonts/OpenSans-italic.fntdata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38" Type="http://customschemas.google.com/relationships/presentationmetadata" Target="metadata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www.youtube.com/watch?v=Oq_9Hq-U8W0&amp;t=2s" TargetMode="Externa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www.youtube.com/watch?v=Oq_9Hq-U8W0&amp;t=2s" TargetMode="Externa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6" name="Google Shape;86;p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1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3" name="Google Shape;203;p1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4" name="Google Shape;204;p10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1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14" name="Google Shape;214;p1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5" name="Google Shape;215;p11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1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25" name="Google Shape;225;p1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6" name="Google Shape;226;p12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1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36" name="Google Shape;236;p1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7" name="Google Shape;237;p13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1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47" name="Google Shape;247;p1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8" name="Google Shape;248;p14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1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55" name="Google Shape;255;p1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6" name="Google Shape;256;p15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1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71" name="Google Shape;271;p1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2" name="Google Shape;272;p16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1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87" name="Google Shape;287;p1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8" name="Google Shape;288;p17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7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1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9" name="Google Shape;299;p1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3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1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15" name="Google Shape;315;p1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6" name="Google Shape;316;p19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1" name="Google Shape;91;p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3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2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25" name="Google Shape;325;p2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Link video hướng dẫn phát âm: </a:t>
            </a:r>
            <a:r>
              <a:rPr lang="en-US" u="sng">
                <a:solidFill>
                  <a:schemeClr val="hlink"/>
                </a:solidFill>
                <a:hlinkClick r:id="rId2"/>
              </a:rPr>
              <a:t>https://www.youtube.com/watch?v=Oq_9Hq-U8W0&amp;t=2s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6" name="Google Shape;326;p20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5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2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37" name="Google Shape;337;p2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US"/>
              <a:t>Link video hướng dẫn phát âm: </a:t>
            </a:r>
            <a:r>
              <a:rPr lang="en-US" u="sng">
                <a:solidFill>
                  <a:schemeClr val="hlink"/>
                </a:solidFill>
                <a:hlinkClick r:id="rId2"/>
              </a:rPr>
              <a:t>https://www.youtube.com/watch?v=Oq_9Hq-U8W0&amp;t=2s</a:t>
            </a:r>
            <a:endParaRPr/>
          </a:p>
        </p:txBody>
      </p:sp>
      <p:sp>
        <p:nvSpPr>
          <p:cNvPr id="338" name="Google Shape;338;p21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9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2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1" name="Google Shape;351;p2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9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2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71" name="Google Shape;371;p2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2" name="Google Shape;372;p23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9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2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1" name="Google Shape;391;p2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2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p2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14" name="Google Shape;414;p2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5" name="Google Shape;415;p25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9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p2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31" name="Google Shape;431;p2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2" name="Google Shape;432;p26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p2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3" name="Google Shape;443;p2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2" name="Google Shape;112;p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0" name="Google Shape;120;p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3" name="Google Shape;143;p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5" name="Google Shape;155;p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6" name="Google Shape;156;p6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8" name="Google Shape;168;p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9" name="Google Shape;169;p7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9" name="Google Shape;179;p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2" name="Google Shape;192;p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3" name="Google Shape;193;p9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2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" name="Google Shape;18;p2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8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38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5" name="Google Shape;75;p3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3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" name="Google Shape;77;p3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9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" name="Google Shape;80;p39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1" name="Google Shape;81;p3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" name="Google Shape;82;p3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" name="Google Shape;83;p3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30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" name="Google Shape;21;p30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22" name="Google Shape;22;p3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3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" name="Google Shape;24;p3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3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" name="Google Shape;27;p31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8" name="Google Shape;28;p3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3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" name="Google Shape;30;p3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32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" name="Google Shape;33;p32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4" name="Google Shape;34;p3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3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" name="Google Shape;36;p3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33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33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0" name="Google Shape;40;p33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1" name="Google Shape;41;p3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3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" name="Google Shape;43;p3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34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6" name="Google Shape;46;p34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7" name="Google Shape;47;p34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8" name="Google Shape;48;p34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9" name="Google Shape;49;p34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0" name="Google Shape;50;p3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3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3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35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5" name="Google Shape;55;p3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3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" name="Google Shape;57;p3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6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36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61" name="Google Shape;61;p36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2" name="Google Shape;62;p3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3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3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7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37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37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9" name="Google Shape;69;p3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3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" name="Google Shape;71;p3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8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1" name="Google Shape;11;p28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" name="Google Shape;12;p2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" name="Google Shape;13;p2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" name="Google Shape;14;p2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6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4.jpg"/><Relationship Id="rId4" Type="http://schemas.openxmlformats.org/officeDocument/2006/relationships/image" Target="../media/image15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4.jpg"/><Relationship Id="rId4" Type="http://schemas.openxmlformats.org/officeDocument/2006/relationships/image" Target="../media/image16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4.jpg"/><Relationship Id="rId4" Type="http://schemas.openxmlformats.org/officeDocument/2006/relationships/image" Target="../media/image22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4.jpg"/><Relationship Id="rId4" Type="http://schemas.openxmlformats.org/officeDocument/2006/relationships/image" Target="../media/image28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4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4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4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4.jpg"/><Relationship Id="rId4" Type="http://schemas.openxmlformats.org/officeDocument/2006/relationships/image" Target="../media/image24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4.jpg"/><Relationship Id="rId4" Type="http://schemas.openxmlformats.org/officeDocument/2006/relationships/image" Target="../media/image18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8.png"/><Relationship Id="rId4" Type="http://schemas.openxmlformats.org/officeDocument/2006/relationships/image" Target="../media/image7.jpg"/><Relationship Id="rId5" Type="http://schemas.openxmlformats.org/officeDocument/2006/relationships/image" Target="../media/image2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4.jpg"/><Relationship Id="rId4" Type="http://schemas.openxmlformats.org/officeDocument/2006/relationships/image" Target="../media/image14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9.png"/><Relationship Id="rId4" Type="http://schemas.openxmlformats.org/officeDocument/2006/relationships/image" Target="../media/image13.png"/><Relationship Id="rId5" Type="http://schemas.openxmlformats.org/officeDocument/2006/relationships/image" Target="../media/image4.jpg"/><Relationship Id="rId6" Type="http://schemas.openxmlformats.org/officeDocument/2006/relationships/image" Target="../media/image17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4.jpg"/><Relationship Id="rId4" Type="http://schemas.openxmlformats.org/officeDocument/2006/relationships/image" Target="../media/image21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4.jp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4.jpg"/><Relationship Id="rId4" Type="http://schemas.openxmlformats.org/officeDocument/2006/relationships/image" Target="../media/image20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5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.png"/><Relationship Id="rId4" Type="http://schemas.openxmlformats.org/officeDocument/2006/relationships/image" Target="../media/image9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2.jpg"/><Relationship Id="rId4" Type="http://schemas.openxmlformats.org/officeDocument/2006/relationships/image" Target="../media/image23.png"/><Relationship Id="rId5" Type="http://schemas.openxmlformats.org/officeDocument/2006/relationships/image" Target="../media/image6.png"/><Relationship Id="rId6" Type="http://schemas.openxmlformats.org/officeDocument/2006/relationships/image" Target="../media/image5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4.jpg"/><Relationship Id="rId4" Type="http://schemas.openxmlformats.org/officeDocument/2006/relationships/image" Target="../media/image27.png"/><Relationship Id="rId5" Type="http://schemas.openxmlformats.org/officeDocument/2006/relationships/image" Target="../media/image10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4.jp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Google Shape;88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24001" y="9144"/>
            <a:ext cx="9143999" cy="68397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10"/>
          <p:cNvSpPr txBox="1"/>
          <p:nvPr/>
        </p:nvSpPr>
        <p:spPr>
          <a:xfrm>
            <a:off x="181144" y="1574767"/>
            <a:ext cx="7179212" cy="657441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7941E"/>
              </a:buClr>
              <a:buSzPts val="5400"/>
              <a:buFont typeface="Arial"/>
              <a:buNone/>
            </a:pPr>
            <a:r>
              <a:rPr b="1" lang="en-US" sz="5400">
                <a:solidFill>
                  <a:srgbClr val="F7941E"/>
                </a:solidFill>
                <a:latin typeface="Calibri"/>
                <a:ea typeface="Calibri"/>
                <a:cs typeface="Calibri"/>
                <a:sym typeface="Calibri"/>
              </a:rPr>
              <a:t>entrance exam</a:t>
            </a:r>
            <a:r>
              <a:rPr lang="en-US" sz="5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1" lang="en-US" sz="3600">
                <a:solidFill>
                  <a:srgbClr val="F7941E"/>
                </a:solidFill>
                <a:latin typeface="Calibri"/>
                <a:ea typeface="Calibri"/>
                <a:cs typeface="Calibri"/>
                <a:sym typeface="Calibri"/>
              </a:rPr>
              <a:t>(n. phr.)</a:t>
            </a:r>
            <a:endParaRPr b="1" sz="4000">
              <a:solidFill>
                <a:srgbClr val="F7941E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7" name="Google Shape;207;p10"/>
          <p:cNvSpPr/>
          <p:nvPr/>
        </p:nvSpPr>
        <p:spPr>
          <a:xfrm>
            <a:off x="968398" y="4517181"/>
            <a:ext cx="4656955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kỳ thi đầu vào</a:t>
            </a:r>
            <a:endParaRPr sz="3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8" name="Google Shape;208;p10"/>
          <p:cNvSpPr/>
          <p:nvPr/>
        </p:nvSpPr>
        <p:spPr>
          <a:xfrm>
            <a:off x="1382185" y="3282732"/>
            <a:ext cx="3829383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600">
                <a:solidFill>
                  <a:srgbClr val="00A9A5"/>
                </a:solidFill>
                <a:latin typeface="Calibri"/>
                <a:ea typeface="Calibri"/>
                <a:cs typeface="Calibri"/>
                <a:sym typeface="Calibri"/>
              </a:rPr>
              <a:t>/ˈentrəns ɪɡˌzæm/ </a:t>
            </a:r>
            <a:endParaRPr/>
          </a:p>
        </p:txBody>
      </p:sp>
      <p:pic>
        <p:nvPicPr>
          <p:cNvPr id="209" name="Google Shape;209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-10053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210" name="Google Shape;210;p10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VOCABULARY</a:t>
            </a:r>
            <a:endParaRPr b="1" sz="3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1" name="Google Shape;211;p1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028334" y="2584076"/>
            <a:ext cx="4678243" cy="29630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11"/>
          <p:cNvSpPr txBox="1"/>
          <p:nvPr/>
        </p:nvSpPr>
        <p:spPr>
          <a:xfrm>
            <a:off x="787967" y="1588819"/>
            <a:ext cx="5231128" cy="657441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7941E"/>
              </a:buClr>
              <a:buSzPts val="6000"/>
              <a:buFont typeface="Arial"/>
              <a:buNone/>
            </a:pPr>
            <a:r>
              <a:rPr b="1" lang="en-US" sz="6000">
                <a:solidFill>
                  <a:srgbClr val="F7941E"/>
                </a:solidFill>
                <a:latin typeface="Calibri"/>
                <a:ea typeface="Calibri"/>
                <a:cs typeface="Calibri"/>
                <a:sym typeface="Calibri"/>
              </a:rPr>
              <a:t>midterm</a:t>
            </a:r>
            <a:r>
              <a:rPr lang="en-US" sz="4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1" lang="en-US" sz="4400">
                <a:solidFill>
                  <a:srgbClr val="F7941E"/>
                </a:solidFill>
                <a:latin typeface="Calibri"/>
                <a:ea typeface="Calibri"/>
                <a:cs typeface="Calibri"/>
                <a:sym typeface="Calibri"/>
              </a:rPr>
              <a:t>(n)</a:t>
            </a:r>
            <a:endParaRPr/>
          </a:p>
        </p:txBody>
      </p:sp>
      <p:sp>
        <p:nvSpPr>
          <p:cNvPr id="218" name="Google Shape;218;p11"/>
          <p:cNvSpPr/>
          <p:nvPr/>
        </p:nvSpPr>
        <p:spPr>
          <a:xfrm>
            <a:off x="1276485" y="4484847"/>
            <a:ext cx="4050892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giữa học kì</a:t>
            </a:r>
            <a:endParaRPr sz="3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9" name="Google Shape;219;p11"/>
          <p:cNvSpPr/>
          <p:nvPr/>
        </p:nvSpPr>
        <p:spPr>
          <a:xfrm>
            <a:off x="2074672" y="3127914"/>
            <a:ext cx="2454518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600">
                <a:solidFill>
                  <a:srgbClr val="00A9A5"/>
                </a:solidFill>
                <a:latin typeface="Calibri"/>
                <a:ea typeface="Calibri"/>
                <a:cs typeface="Calibri"/>
                <a:sym typeface="Calibri"/>
              </a:rPr>
              <a:t>/ˈmɪdtɜːm/ </a:t>
            </a:r>
            <a:endParaRPr/>
          </a:p>
        </p:txBody>
      </p:sp>
      <p:pic>
        <p:nvPicPr>
          <p:cNvPr id="220" name="Google Shape;220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-10053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221" name="Google Shape;221;p11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VOCABULARY</a:t>
            </a:r>
            <a:endParaRPr b="1" sz="3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2" name="Google Shape;222;p1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673088" y="2026790"/>
            <a:ext cx="5518912" cy="31043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12"/>
          <p:cNvSpPr txBox="1"/>
          <p:nvPr/>
        </p:nvSpPr>
        <p:spPr>
          <a:xfrm>
            <a:off x="632265" y="1588819"/>
            <a:ext cx="5231128" cy="657441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7941E"/>
              </a:buClr>
              <a:buSzPts val="6000"/>
              <a:buFont typeface="Arial"/>
              <a:buNone/>
            </a:pPr>
            <a:r>
              <a:rPr b="1" lang="en-US" sz="6000">
                <a:solidFill>
                  <a:srgbClr val="F7941E"/>
                </a:solidFill>
                <a:latin typeface="Calibri"/>
                <a:ea typeface="Calibri"/>
                <a:cs typeface="Calibri"/>
                <a:sym typeface="Calibri"/>
              </a:rPr>
              <a:t>outdoor</a:t>
            </a:r>
            <a:r>
              <a:rPr lang="en-US" sz="4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1" lang="en-US" sz="4000">
                <a:solidFill>
                  <a:srgbClr val="F7941E"/>
                </a:solidFill>
                <a:latin typeface="Calibri"/>
                <a:ea typeface="Calibri"/>
                <a:cs typeface="Calibri"/>
                <a:sym typeface="Calibri"/>
              </a:rPr>
              <a:t>(adj)</a:t>
            </a:r>
            <a:endParaRPr b="1" sz="4400">
              <a:solidFill>
                <a:srgbClr val="F7941E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9" name="Google Shape;229;p12"/>
          <p:cNvSpPr/>
          <p:nvPr/>
        </p:nvSpPr>
        <p:spPr>
          <a:xfrm>
            <a:off x="790309" y="4434259"/>
            <a:ext cx="4050892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ngoài trời</a:t>
            </a:r>
            <a:endParaRPr sz="3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0" name="Google Shape;230;p12"/>
          <p:cNvSpPr/>
          <p:nvPr/>
        </p:nvSpPr>
        <p:spPr>
          <a:xfrm>
            <a:off x="1779218" y="3230524"/>
            <a:ext cx="2345515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600">
                <a:solidFill>
                  <a:srgbClr val="00A9A5"/>
                </a:solidFill>
                <a:latin typeface="Calibri"/>
                <a:ea typeface="Calibri"/>
                <a:cs typeface="Calibri"/>
                <a:sym typeface="Calibri"/>
              </a:rPr>
              <a:t>/ˈaʊtˌdɔːr/ </a:t>
            </a:r>
            <a:endParaRPr/>
          </a:p>
        </p:txBody>
      </p:sp>
      <p:pic>
        <p:nvPicPr>
          <p:cNvPr id="231" name="Google Shape;231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-10053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232" name="Google Shape;232;p12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VOCABULARY</a:t>
            </a:r>
            <a:endParaRPr b="1" sz="3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3" name="Google Shape;233;p1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763023" y="2026790"/>
            <a:ext cx="5180621" cy="3053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13"/>
          <p:cNvSpPr txBox="1"/>
          <p:nvPr/>
        </p:nvSpPr>
        <p:spPr>
          <a:xfrm>
            <a:off x="487067" y="1505231"/>
            <a:ext cx="5231128" cy="657441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7941E"/>
              </a:buClr>
              <a:buSzPts val="6000"/>
              <a:buFont typeface="Arial"/>
              <a:buNone/>
            </a:pPr>
            <a:r>
              <a:rPr b="1" lang="en-US" sz="6000">
                <a:solidFill>
                  <a:srgbClr val="F7941E"/>
                </a:solidFill>
                <a:latin typeface="Calibri"/>
                <a:ea typeface="Calibri"/>
                <a:cs typeface="Calibri"/>
                <a:sym typeface="Calibri"/>
              </a:rPr>
              <a:t>gifted</a:t>
            </a:r>
            <a:r>
              <a:rPr lang="en-US" sz="4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1" lang="en-US" sz="4000">
                <a:solidFill>
                  <a:srgbClr val="F7941E"/>
                </a:solidFill>
                <a:latin typeface="Calibri"/>
                <a:ea typeface="Calibri"/>
                <a:cs typeface="Calibri"/>
                <a:sym typeface="Calibri"/>
              </a:rPr>
              <a:t>(adj)</a:t>
            </a:r>
            <a:endParaRPr b="1" sz="4400">
              <a:solidFill>
                <a:srgbClr val="F7941E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0" name="Google Shape;240;p13"/>
          <p:cNvSpPr/>
          <p:nvPr/>
        </p:nvSpPr>
        <p:spPr>
          <a:xfrm>
            <a:off x="964308" y="4458239"/>
            <a:ext cx="4050892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năng khiếu</a:t>
            </a:r>
            <a:endParaRPr sz="3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1" name="Google Shape;241;p13"/>
          <p:cNvSpPr/>
          <p:nvPr/>
        </p:nvSpPr>
        <p:spPr>
          <a:xfrm>
            <a:off x="2028593" y="3150332"/>
            <a:ext cx="1922322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600">
                <a:solidFill>
                  <a:srgbClr val="00A9A5"/>
                </a:solidFill>
                <a:latin typeface="Calibri"/>
                <a:ea typeface="Calibri"/>
                <a:cs typeface="Calibri"/>
                <a:sym typeface="Calibri"/>
              </a:rPr>
              <a:t>/ˈɡɪftɪd/ </a:t>
            </a:r>
            <a:endParaRPr/>
          </a:p>
        </p:txBody>
      </p:sp>
      <p:pic>
        <p:nvPicPr>
          <p:cNvPr id="242" name="Google Shape;242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-10053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243" name="Google Shape;243;p13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VOCABULARY</a:t>
            </a:r>
            <a:endParaRPr b="1" sz="3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44" name="Google Shape;244;p1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979967" y="1748160"/>
            <a:ext cx="5667355" cy="378561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0" name="Google Shape;250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251" name="Google Shape;251;p14"/>
          <p:cNvSpPr txBox="1"/>
          <p:nvPr/>
        </p:nvSpPr>
        <p:spPr>
          <a:xfrm>
            <a:off x="499767" y="218487"/>
            <a:ext cx="4132696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VOCABULARY</a:t>
            </a:r>
            <a:endParaRPr b="1" sz="3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252" name="Google Shape;252;p14"/>
          <p:cNvGraphicFramePr/>
          <p:nvPr/>
        </p:nvGraphicFramePr>
        <p:xfrm>
          <a:off x="1078089" y="1792110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{A0662DA3-91A1-44E6-A1B0-52937E74A902}</a:tableStyleId>
              </a:tblPr>
              <a:tblGrid>
                <a:gridCol w="3345275"/>
                <a:gridCol w="3345275"/>
                <a:gridCol w="3345275"/>
              </a:tblGrid>
              <a:tr h="67967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cap="none" strike="noStrike"/>
                        <a:t>Form</a:t>
                      </a:r>
                      <a:endParaRPr b="1" sz="24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71750" marB="71750" marR="68575" marL="68575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cap="none" strike="noStrike"/>
                        <a:t>Pronunciation</a:t>
                      </a:r>
                      <a:endParaRPr b="1" sz="24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68575" marL="68575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cap="none" strike="noStrike"/>
                        <a:t>Meaning</a:t>
                      </a:r>
                      <a:endParaRPr b="1" sz="24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68575" marL="68575" anchor="ctr"/>
                </a:tc>
              </a:tr>
              <a:tr h="67967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cap="none" strike="noStrike"/>
                        <a:t>1. entrance exam (n. phr.)</a:t>
                      </a:r>
                      <a:endParaRPr sz="24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71750" marB="71750" marR="71750" marL="71750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cap="none" strike="noStrike"/>
                        <a:t> /ˈentrəns ɪɡˈzæm/</a:t>
                      </a:r>
                      <a:endParaRPr sz="24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68575" marL="68575" anchor="ctr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kì thi đầu vào</a:t>
                      </a:r>
                      <a:endParaRPr sz="24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8575" marL="68575" anchor="ctr"/>
                </a:tc>
              </a:tr>
              <a:tr h="67967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2. facility (n)</a:t>
                      </a:r>
                      <a:endParaRPr sz="24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71750" marB="71750" marR="71750" marL="71750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cap="none" strike="noStrike"/>
                        <a:t>/fəˈsɪləti/</a:t>
                      </a:r>
                      <a:endParaRPr sz="24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68575" marL="68575" anchor="ctr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thiết bị / tiện nghi</a:t>
                      </a:r>
                      <a:endParaRPr sz="24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8575" marL="68575" anchor="ctr"/>
                </a:tc>
              </a:tr>
              <a:tr h="67967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3. midterm (n)</a:t>
                      </a:r>
                      <a:endParaRPr sz="24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71750" marB="71750" marR="71750" marL="71750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cap="none" strike="noStrike"/>
                        <a:t>/ˈmɪdtɜːm/</a:t>
                      </a:r>
                      <a:endParaRPr sz="24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68575" marL="68575" anchor="ctr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giữa học kÌ</a:t>
                      </a:r>
                      <a:endParaRPr sz="24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8575" marL="68575" anchor="ctr"/>
                </a:tc>
              </a:tr>
              <a:tr h="67967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4. outdoor (adj)</a:t>
                      </a:r>
                      <a:endParaRPr sz="24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71750" marB="71750" marR="71750" marL="71750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cap="none" strike="noStrike"/>
                        <a:t>/ˈaʊtˌdɔːr/</a:t>
                      </a:r>
                      <a:endParaRPr sz="24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68575" marL="68575" anchor="ctr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cap="none" strike="noStrike"/>
                        <a:t>ngoài trời</a:t>
                      </a:r>
                      <a:endParaRPr sz="24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68575" marL="68575" anchor="ctr"/>
                </a:tc>
              </a:tr>
              <a:tr h="67967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5. gifted (adj)</a:t>
                      </a:r>
                      <a:endParaRPr sz="24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71750" marB="71750" marR="71750" marL="71750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cap="none" strike="noStrike"/>
                        <a:t>/ˈɡɪftɪd/</a:t>
                      </a:r>
                      <a:endParaRPr sz="24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68575" marL="68575" anchor="ctr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cap="none" strike="noStrike"/>
                        <a:t>năng khiếu</a:t>
                      </a:r>
                      <a:endParaRPr sz="24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68575" marL="68575" anchor="ctr"/>
                </a:tc>
              </a:tr>
            </a:tbl>
          </a:graphicData>
        </a:graphic>
      </p:graphicFrame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15"/>
          <p:cNvSpPr txBox="1"/>
          <p:nvPr/>
        </p:nvSpPr>
        <p:spPr>
          <a:xfrm>
            <a:off x="1008026" y="1398528"/>
            <a:ext cx="11183974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Match the words in columns A and B to form phrases. Then say them aloud.</a:t>
            </a:r>
            <a:endParaRPr/>
          </a:p>
        </p:txBody>
      </p:sp>
      <p:sp>
        <p:nvSpPr>
          <p:cNvPr id="259" name="Google Shape;259;p15"/>
          <p:cNvSpPr/>
          <p:nvPr/>
        </p:nvSpPr>
        <p:spPr>
          <a:xfrm>
            <a:off x="487067" y="1357587"/>
            <a:ext cx="502606" cy="502606"/>
          </a:xfrm>
          <a:prstGeom prst="roundRect">
            <a:avLst>
              <a:gd fmla="val 16667" name="adj"/>
            </a:avLst>
          </a:prstGeom>
          <a:solidFill>
            <a:srgbClr val="0FB7BD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48DA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0" name="Google Shape;260;p15"/>
          <p:cNvSpPr txBox="1"/>
          <p:nvPr/>
        </p:nvSpPr>
        <p:spPr>
          <a:xfrm>
            <a:off x="539852" y="1254947"/>
            <a:ext cx="397035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0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1</a:t>
            </a:r>
            <a:endParaRPr b="1" sz="40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261" name="Google Shape;261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262" name="Google Shape;262;p15"/>
          <p:cNvSpPr txBox="1"/>
          <p:nvPr/>
        </p:nvSpPr>
        <p:spPr>
          <a:xfrm>
            <a:off x="487067" y="199630"/>
            <a:ext cx="4132696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VOCABULARY</a:t>
            </a:r>
            <a:endParaRPr/>
          </a:p>
        </p:txBody>
      </p:sp>
      <p:sp>
        <p:nvSpPr>
          <p:cNvPr id="263" name="Google Shape;263;p15"/>
          <p:cNvSpPr/>
          <p:nvPr/>
        </p:nvSpPr>
        <p:spPr>
          <a:xfrm>
            <a:off x="8719294" y="2588661"/>
            <a:ext cx="1023017" cy="75469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2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1. d</a:t>
            </a:r>
            <a:endParaRPr b="1" sz="36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264" name="Google Shape;264;p15"/>
          <p:cNvGraphicFramePr/>
          <p:nvPr/>
        </p:nvGraphicFramePr>
        <p:xfrm>
          <a:off x="1008026" y="2078360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{6DB1C129-A471-4789-8707-DCD4144E12A9}</a:tableStyleId>
              </a:tblPr>
              <a:tblGrid>
                <a:gridCol w="3717400"/>
                <a:gridCol w="3717400"/>
              </a:tblGrid>
              <a:tr h="713050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u="none" cap="none" strike="noStrike"/>
                        <a:t>A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u="none" cap="none" strike="noStrike"/>
                        <a:t>B</a:t>
                      </a:r>
                      <a:endParaRPr/>
                    </a:p>
                  </a:txBody>
                  <a:tcPr marT="45725" marB="45725" marR="91450" marL="91450"/>
                </a:tc>
              </a:tr>
              <a:tr h="67020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u="none" cap="none" strike="noStrike"/>
                        <a:t>1. entrance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/>
                        <a:t>a. students</a:t>
                      </a:r>
                      <a:endParaRPr/>
                    </a:p>
                  </a:txBody>
                  <a:tcPr marT="45725" marB="45725" marR="91450" marL="91450"/>
                </a:tc>
              </a:tr>
              <a:tr h="67020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/>
                        <a:t>2. school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/>
                        <a:t>b. activities</a:t>
                      </a:r>
                      <a:endParaRPr/>
                    </a:p>
                  </a:txBody>
                  <a:tcPr marT="45725" marB="45725" marR="91450" marL="91450"/>
                </a:tc>
              </a:tr>
              <a:tr h="67020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/>
                        <a:t>3. outdoor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/>
                        <a:t>c. facilities</a:t>
                      </a:r>
                      <a:endParaRPr/>
                    </a:p>
                  </a:txBody>
                  <a:tcPr marT="45725" marB="45725" marR="91450" marL="91450"/>
                </a:tc>
              </a:tr>
              <a:tr h="67020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/>
                        <a:t>4. midterm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/>
                        <a:t>d. examination</a:t>
                      </a:r>
                      <a:endParaRPr/>
                    </a:p>
                  </a:txBody>
                  <a:tcPr marT="45725" marB="45725" marR="91450" marL="91450"/>
                </a:tc>
              </a:tr>
              <a:tr h="67020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/>
                        <a:t>5. gifted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/>
                        <a:t>e. test</a:t>
                      </a:r>
                      <a:endParaRPr/>
                    </a:p>
                  </a:txBody>
                  <a:tcPr marT="45725" marB="45725" marR="91450" marL="91450"/>
                </a:tc>
              </a:tr>
            </a:tbl>
          </a:graphicData>
        </a:graphic>
      </p:graphicFrame>
      <p:sp>
        <p:nvSpPr>
          <p:cNvPr id="265" name="Google Shape;265;p15"/>
          <p:cNvSpPr/>
          <p:nvPr/>
        </p:nvSpPr>
        <p:spPr>
          <a:xfrm>
            <a:off x="8719293" y="3317129"/>
            <a:ext cx="1023017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2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2. c</a:t>
            </a:r>
            <a:endParaRPr b="1" sz="36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6" name="Google Shape;266;p15"/>
          <p:cNvSpPr/>
          <p:nvPr/>
        </p:nvSpPr>
        <p:spPr>
          <a:xfrm>
            <a:off x="8719292" y="4045597"/>
            <a:ext cx="1023017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2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3. b</a:t>
            </a:r>
            <a:endParaRPr b="1" sz="36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7" name="Google Shape;267;p15"/>
          <p:cNvSpPr/>
          <p:nvPr/>
        </p:nvSpPr>
        <p:spPr>
          <a:xfrm>
            <a:off x="8719291" y="4747839"/>
            <a:ext cx="1023017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2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4. e</a:t>
            </a:r>
            <a:endParaRPr b="1" sz="36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8" name="Google Shape;268;p15"/>
          <p:cNvSpPr/>
          <p:nvPr/>
        </p:nvSpPr>
        <p:spPr>
          <a:xfrm>
            <a:off x="8719291" y="5381861"/>
            <a:ext cx="1023017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2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5. a</a:t>
            </a:r>
            <a:endParaRPr b="1" sz="36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300"/>
                                        <p:tgtEl>
                                          <p:spTgt spid="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300"/>
                                        <p:tgtEl>
                                          <p:spTgt spid="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300"/>
                                        <p:tgtEl>
                                          <p:spTgt spid="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300"/>
                                        <p:tgtEl>
                                          <p:spTgt spid="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300"/>
                                        <p:tgtEl>
                                          <p:spTgt spid="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16"/>
          <p:cNvSpPr txBox="1"/>
          <p:nvPr/>
        </p:nvSpPr>
        <p:spPr>
          <a:xfrm>
            <a:off x="996737" y="1387239"/>
            <a:ext cx="9122418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Complete the sentences with the phrases in Task 1.</a:t>
            </a:r>
            <a:endParaRPr b="1"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5" name="Google Shape;275;p16"/>
          <p:cNvSpPr/>
          <p:nvPr/>
        </p:nvSpPr>
        <p:spPr>
          <a:xfrm>
            <a:off x="487067" y="1357587"/>
            <a:ext cx="502606" cy="502606"/>
          </a:xfrm>
          <a:prstGeom prst="roundRect">
            <a:avLst>
              <a:gd fmla="val 16667" name="adj"/>
            </a:avLst>
          </a:prstGeom>
          <a:solidFill>
            <a:srgbClr val="0FB7BD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48DA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6" name="Google Shape;276;p16"/>
          <p:cNvSpPr txBox="1"/>
          <p:nvPr/>
        </p:nvSpPr>
        <p:spPr>
          <a:xfrm>
            <a:off x="539852" y="1254947"/>
            <a:ext cx="397035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0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2</a:t>
            </a:r>
            <a:endParaRPr/>
          </a:p>
        </p:txBody>
      </p:sp>
      <p:pic>
        <p:nvPicPr>
          <p:cNvPr id="277" name="Google Shape;277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278" name="Google Shape;278;p16"/>
          <p:cNvSpPr txBox="1"/>
          <p:nvPr/>
        </p:nvSpPr>
        <p:spPr>
          <a:xfrm>
            <a:off x="487067" y="199630"/>
            <a:ext cx="4132696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VOCABULARY</a:t>
            </a:r>
            <a:endParaRPr/>
          </a:p>
        </p:txBody>
      </p:sp>
      <p:sp>
        <p:nvSpPr>
          <p:cNvPr id="279" name="Google Shape;279;p16"/>
          <p:cNvSpPr/>
          <p:nvPr/>
        </p:nvSpPr>
        <p:spPr>
          <a:xfrm>
            <a:off x="539852" y="2123185"/>
            <a:ext cx="11211098" cy="37856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rgbClr val="F26548"/>
                </a:solidFill>
                <a:latin typeface="Calibri"/>
                <a:ea typeface="Calibri"/>
                <a:cs typeface="Calibri"/>
                <a:sym typeface="Calibri"/>
              </a:rPr>
              <a:t>1. </a:t>
            </a:r>
            <a:r>
              <a:rPr lang="en-US" sz="2400">
                <a:solidFill>
                  <a:srgbClr val="242021"/>
                </a:solidFill>
                <a:latin typeface="Calibri"/>
                <a:ea typeface="Calibri"/>
                <a:cs typeface="Calibri"/>
                <a:sym typeface="Calibri"/>
              </a:rPr>
              <a:t>Binh Minh Lower Secondary School is for _____________ in the city.</a:t>
            </a:r>
            <a:br>
              <a:rPr lang="en-US" sz="2400">
                <a:solidFill>
                  <a:srgbClr val="24202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lang="en-US" sz="2400">
                <a:solidFill>
                  <a:srgbClr val="F26548"/>
                </a:solidFill>
                <a:latin typeface="Calibri"/>
                <a:ea typeface="Calibri"/>
                <a:cs typeface="Calibri"/>
                <a:sym typeface="Calibri"/>
              </a:rPr>
              <a:t>2. </a:t>
            </a:r>
            <a:r>
              <a:rPr lang="en-US" sz="2400">
                <a:solidFill>
                  <a:srgbClr val="242021"/>
                </a:solidFill>
                <a:latin typeface="Calibri"/>
                <a:ea typeface="Calibri"/>
                <a:cs typeface="Calibri"/>
                <a:sym typeface="Calibri"/>
              </a:rPr>
              <a:t>Our ____________ usually covers the first three units.</a:t>
            </a:r>
            <a:br>
              <a:rPr lang="en-US" sz="2400">
                <a:solidFill>
                  <a:srgbClr val="24202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lang="en-US" sz="2400">
                <a:solidFill>
                  <a:srgbClr val="F26548"/>
                </a:solidFill>
                <a:latin typeface="Calibri"/>
                <a:ea typeface="Calibri"/>
                <a:cs typeface="Calibri"/>
                <a:sym typeface="Calibri"/>
              </a:rPr>
              <a:t>3. </a:t>
            </a:r>
            <a:r>
              <a:rPr lang="en-US" sz="2400">
                <a:solidFill>
                  <a:srgbClr val="242021"/>
                </a:solidFill>
                <a:latin typeface="Calibri"/>
                <a:ea typeface="Calibri"/>
                <a:cs typeface="Calibri"/>
                <a:sym typeface="Calibri"/>
              </a:rPr>
              <a:t>Students in my school take part in many _______________ during the school year.</a:t>
            </a:r>
            <a:br>
              <a:rPr lang="en-US" sz="2400">
                <a:solidFill>
                  <a:srgbClr val="24202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lang="en-US" sz="2400">
                <a:solidFill>
                  <a:srgbClr val="F26548"/>
                </a:solidFill>
                <a:latin typeface="Calibri"/>
                <a:ea typeface="Calibri"/>
                <a:cs typeface="Calibri"/>
                <a:sym typeface="Calibri"/>
              </a:rPr>
              <a:t>4. </a:t>
            </a:r>
            <a:r>
              <a:rPr lang="en-US" sz="2400">
                <a:solidFill>
                  <a:srgbClr val="242021"/>
                </a:solidFill>
                <a:latin typeface="Calibri"/>
                <a:ea typeface="Calibri"/>
                <a:cs typeface="Calibri"/>
                <a:sym typeface="Calibri"/>
              </a:rPr>
              <a:t>Our school has a lot of modern _____________.</a:t>
            </a:r>
            <a:endParaRPr/>
          </a:p>
          <a:p>
            <a:pPr indent="0" lvl="0" marL="0" marR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rgbClr val="F26548"/>
                </a:solidFill>
                <a:latin typeface="Calibri"/>
                <a:ea typeface="Calibri"/>
                <a:cs typeface="Calibri"/>
                <a:sym typeface="Calibri"/>
              </a:rPr>
              <a:t>5. </a:t>
            </a:r>
            <a:r>
              <a:rPr lang="en-US" sz="2400">
                <a:solidFill>
                  <a:srgbClr val="242021"/>
                </a:solidFill>
                <a:latin typeface="Calibri"/>
                <a:ea typeface="Calibri"/>
                <a:cs typeface="Calibri"/>
                <a:sym typeface="Calibri"/>
              </a:rPr>
              <a:t>In order to study in Quoc Hoc – Hue you have to pass a(n) __________________.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0" name="Google Shape;280;p16"/>
          <p:cNvSpPr/>
          <p:nvPr/>
        </p:nvSpPr>
        <p:spPr>
          <a:xfrm>
            <a:off x="6011555" y="2066482"/>
            <a:ext cx="2103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gifted students</a:t>
            </a:r>
            <a:endParaRPr b="1" sz="2400">
              <a:solidFill>
                <a:schemeClr val="accen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1" name="Google Shape;281;p16"/>
          <p:cNvSpPr/>
          <p:nvPr/>
        </p:nvSpPr>
        <p:spPr>
          <a:xfrm>
            <a:off x="1425800" y="2825046"/>
            <a:ext cx="18489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midterm test</a:t>
            </a:r>
            <a:endParaRPr b="1" sz="2400">
              <a:solidFill>
                <a:schemeClr val="accen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2" name="Google Shape;282;p16"/>
          <p:cNvSpPr/>
          <p:nvPr/>
        </p:nvSpPr>
        <p:spPr>
          <a:xfrm>
            <a:off x="5843988" y="3558514"/>
            <a:ext cx="24381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outdoor activities</a:t>
            </a:r>
            <a:endParaRPr b="1" sz="2400">
              <a:solidFill>
                <a:schemeClr val="accen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3" name="Google Shape;283;p16"/>
          <p:cNvSpPr/>
          <p:nvPr/>
        </p:nvSpPr>
        <p:spPr>
          <a:xfrm>
            <a:off x="4803727" y="4246240"/>
            <a:ext cx="21369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school facilities</a:t>
            </a:r>
            <a:endParaRPr b="1" sz="2400">
              <a:solidFill>
                <a:schemeClr val="accen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4" name="Google Shape;284;p16"/>
          <p:cNvSpPr/>
          <p:nvPr/>
        </p:nvSpPr>
        <p:spPr>
          <a:xfrm>
            <a:off x="8005976" y="5003393"/>
            <a:ext cx="29481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entrance examination</a:t>
            </a:r>
            <a:endParaRPr b="1" sz="2400">
              <a:solidFill>
                <a:schemeClr val="accen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9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17"/>
          <p:cNvSpPr txBox="1"/>
          <p:nvPr/>
        </p:nvSpPr>
        <p:spPr>
          <a:xfrm>
            <a:off x="996737" y="1387239"/>
            <a:ext cx="8297339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Work in pairs. Answer the questions about your school.</a:t>
            </a:r>
            <a:endParaRPr/>
          </a:p>
        </p:txBody>
      </p:sp>
      <p:sp>
        <p:nvSpPr>
          <p:cNvPr id="291" name="Google Shape;291;p17"/>
          <p:cNvSpPr/>
          <p:nvPr/>
        </p:nvSpPr>
        <p:spPr>
          <a:xfrm>
            <a:off x="487067" y="1357587"/>
            <a:ext cx="502606" cy="502606"/>
          </a:xfrm>
          <a:prstGeom prst="roundRect">
            <a:avLst>
              <a:gd fmla="val 16667" name="adj"/>
            </a:avLst>
          </a:prstGeom>
          <a:solidFill>
            <a:srgbClr val="0FB7BD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48DA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2" name="Google Shape;292;p17"/>
          <p:cNvSpPr txBox="1"/>
          <p:nvPr/>
        </p:nvSpPr>
        <p:spPr>
          <a:xfrm>
            <a:off x="539852" y="1254947"/>
            <a:ext cx="397035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0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3</a:t>
            </a:r>
            <a:endParaRPr/>
          </a:p>
        </p:txBody>
      </p:sp>
      <p:pic>
        <p:nvPicPr>
          <p:cNvPr id="293" name="Google Shape;293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294" name="Google Shape;294;p17"/>
          <p:cNvSpPr txBox="1"/>
          <p:nvPr/>
        </p:nvSpPr>
        <p:spPr>
          <a:xfrm>
            <a:off x="487067" y="199630"/>
            <a:ext cx="4132696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VOCABULARY</a:t>
            </a:r>
            <a:endParaRPr/>
          </a:p>
        </p:txBody>
      </p:sp>
      <p:sp>
        <p:nvSpPr>
          <p:cNvPr id="295" name="Google Shape;295;p17"/>
          <p:cNvSpPr/>
          <p:nvPr/>
        </p:nvSpPr>
        <p:spPr>
          <a:xfrm>
            <a:off x="487067" y="2164126"/>
            <a:ext cx="7347422" cy="397031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457200" lvl="0" marL="45720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AutoNum type="arabicPeriod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Can you name some</a:t>
            </a: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gifted student in your school?</a:t>
            </a:r>
            <a:endParaRPr/>
          </a:p>
          <a:p>
            <a:pPr indent="-457200" lvl="0" marL="45720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AutoNum type="arabicPeriod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When does the first-term test take place?</a:t>
            </a:r>
            <a:endParaRPr/>
          </a:p>
          <a:p>
            <a:pPr indent="-457200" lvl="0" marL="45720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AutoNum type="arabicPeriod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 you have to take an entrance examination to study at your school?</a:t>
            </a:r>
            <a:endParaRPr/>
          </a:p>
          <a:p>
            <a:pPr indent="-457200" lvl="0" marL="45720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AutoNum type="arabicPeriod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What kind of facilities does your school have?</a:t>
            </a:r>
            <a:endParaRPr/>
          </a:p>
          <a:p>
            <a:pPr indent="-457200" lvl="0" marL="45720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AutoNum type="arabicPeriod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What types of outdoor activities do you like to take part in?</a:t>
            </a:r>
            <a:endParaRPr/>
          </a:p>
        </p:txBody>
      </p:sp>
      <p:pic>
        <p:nvPicPr>
          <p:cNvPr id="296" name="Google Shape;296;p1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744177" y="2356037"/>
            <a:ext cx="4273067" cy="311621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0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18"/>
          <p:cNvSpPr/>
          <p:nvPr/>
        </p:nvSpPr>
        <p:spPr>
          <a:xfrm>
            <a:off x="4567839" y="1755498"/>
            <a:ext cx="2162852" cy="845902"/>
          </a:xfrm>
          <a:custGeom>
            <a:rect b="b" l="l" r="r" t="t"/>
            <a:pathLst>
              <a:path extrusionOk="0" h="941884" w="1728196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anchorCtr="0" anchor="ctr" bIns="11425" lIns="11425" spcFirstLastPara="1" rIns="11425" wrap="square" tIns="11425">
            <a:noAutofit/>
          </a:bodyPr>
          <a:lstStyle/>
          <a:p>
            <a:pPr indent="0" lvl="1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2" name="Google Shape;302;p18"/>
          <p:cNvSpPr/>
          <p:nvPr/>
        </p:nvSpPr>
        <p:spPr>
          <a:xfrm>
            <a:off x="568033" y="1249124"/>
            <a:ext cx="1883767" cy="655074"/>
          </a:xfrm>
          <a:prstGeom prst="roundRect">
            <a:avLst>
              <a:gd fmla="val 16667" name="adj"/>
            </a:avLst>
          </a:prstGeom>
          <a:solidFill>
            <a:srgbClr val="48C0B6"/>
          </a:solidFill>
          <a:ln cap="flat" cmpd="sng" w="12700">
            <a:solidFill>
              <a:srgbClr val="FFD9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WARM-UP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3" name="Google Shape;303;p18"/>
          <p:cNvSpPr/>
          <p:nvPr/>
        </p:nvSpPr>
        <p:spPr>
          <a:xfrm>
            <a:off x="3035197" y="2524702"/>
            <a:ext cx="1883767" cy="655403"/>
          </a:xfrm>
          <a:prstGeom prst="roundRect">
            <a:avLst>
              <a:gd fmla="val 16667" name="adj"/>
            </a:avLst>
          </a:prstGeom>
          <a:solidFill>
            <a:srgbClr val="48C0B6"/>
          </a:solidFill>
          <a:ln cap="flat" cmpd="sng" w="12700">
            <a:solidFill>
              <a:srgbClr val="FFD9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VOCABULARY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4" name="Google Shape;304;p18"/>
          <p:cNvSpPr/>
          <p:nvPr/>
        </p:nvSpPr>
        <p:spPr>
          <a:xfrm>
            <a:off x="568032" y="3929572"/>
            <a:ext cx="1883767" cy="655403"/>
          </a:xfrm>
          <a:prstGeom prst="roundRect">
            <a:avLst>
              <a:gd fmla="val 16667" name="adj"/>
            </a:avLst>
          </a:prstGeom>
          <a:solidFill>
            <a:srgbClr val="48C0B6"/>
          </a:solidFill>
          <a:ln cap="flat" cmpd="sng" w="12700">
            <a:solidFill>
              <a:srgbClr val="FFD9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PRONUNCIATION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5" name="Google Shape;305;p18"/>
          <p:cNvSpPr/>
          <p:nvPr/>
        </p:nvSpPr>
        <p:spPr>
          <a:xfrm>
            <a:off x="5567911" y="1227024"/>
            <a:ext cx="5459396" cy="699274"/>
          </a:xfrm>
          <a:prstGeom prst="rect">
            <a:avLst/>
          </a:prstGeom>
          <a:solidFill>
            <a:srgbClr val="CBEAF0"/>
          </a:solidFill>
          <a:ln cap="flat" cmpd="sng" w="12700">
            <a:solidFill>
              <a:srgbClr val="FFF2CC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Game: Pass the secret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6" name="Google Shape;306;p18"/>
          <p:cNvSpPr/>
          <p:nvPr/>
        </p:nvSpPr>
        <p:spPr>
          <a:xfrm>
            <a:off x="5571062" y="2047877"/>
            <a:ext cx="5456245" cy="1618334"/>
          </a:xfrm>
          <a:prstGeom prst="rect">
            <a:avLst/>
          </a:prstGeom>
          <a:solidFill>
            <a:srgbClr val="CBEAF0"/>
          </a:solidFill>
          <a:ln cap="flat" cmpd="sng" w="12700">
            <a:solidFill>
              <a:srgbClr val="FFF2CC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Task 1: Match the words in columns A and B to form phrases. Then say them aloud. </a:t>
            </a:r>
            <a:endParaRPr/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Task 2: Complete the sentences with the phrases in 1. Task 3: Work in pairs. Answer the questions about your school.</a:t>
            </a:r>
            <a:endParaRPr/>
          </a:p>
        </p:txBody>
      </p:sp>
      <p:sp>
        <p:nvSpPr>
          <p:cNvPr id="307" name="Google Shape;307;p18"/>
          <p:cNvSpPr/>
          <p:nvPr/>
        </p:nvSpPr>
        <p:spPr>
          <a:xfrm>
            <a:off x="5562127" y="3787790"/>
            <a:ext cx="5465180" cy="1270730"/>
          </a:xfrm>
          <a:prstGeom prst="rect">
            <a:avLst/>
          </a:prstGeom>
          <a:solidFill>
            <a:srgbClr val="CBEAF0"/>
          </a:solidFill>
          <a:ln cap="flat" cmpd="sng" w="12700">
            <a:solidFill>
              <a:srgbClr val="FFF2CC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Task 4: Listen and repeat the words. What letters can we use to make the /dʒ/ sound?</a:t>
            </a:r>
            <a:endParaRPr/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Task 5: Listen and repeat the chant. Pay attention to the sounds /tʃ/ and /dʒ/.</a:t>
            </a:r>
            <a:endParaRPr/>
          </a:p>
        </p:txBody>
      </p:sp>
      <p:cxnSp>
        <p:nvCxnSpPr>
          <p:cNvPr id="308" name="Google Shape;308;p18"/>
          <p:cNvCxnSpPr>
            <a:stCxn id="302" idx="3"/>
            <a:endCxn id="303" idx="0"/>
          </p:cNvCxnSpPr>
          <p:nvPr/>
        </p:nvCxnSpPr>
        <p:spPr>
          <a:xfrm>
            <a:off x="2451800" y="1576661"/>
            <a:ext cx="1525200" cy="948000"/>
          </a:xfrm>
          <a:prstGeom prst="curvedConnector2">
            <a:avLst/>
          </a:prstGeom>
          <a:noFill/>
          <a:ln cap="flat" cmpd="sng" w="57150">
            <a:solidFill>
              <a:srgbClr val="F7941E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309" name="Google Shape;309;p18"/>
          <p:cNvCxnSpPr>
            <a:stCxn id="303" idx="1"/>
            <a:endCxn id="304" idx="0"/>
          </p:cNvCxnSpPr>
          <p:nvPr/>
        </p:nvCxnSpPr>
        <p:spPr>
          <a:xfrm flipH="1">
            <a:off x="1509997" y="2852404"/>
            <a:ext cx="1525200" cy="1077300"/>
          </a:xfrm>
          <a:prstGeom prst="curvedConnector2">
            <a:avLst/>
          </a:prstGeom>
          <a:noFill/>
          <a:ln cap="flat" cmpd="sng" w="57150">
            <a:solidFill>
              <a:srgbClr val="F7941E"/>
            </a:solidFill>
            <a:prstDash val="solid"/>
            <a:miter lim="800000"/>
            <a:headEnd len="sm" w="sm" type="none"/>
            <a:tailEnd len="med" w="med" type="triangle"/>
          </a:ln>
        </p:spPr>
      </p:cxnSp>
      <p:sp>
        <p:nvSpPr>
          <p:cNvPr id="310" name="Google Shape;310;p18"/>
          <p:cNvSpPr/>
          <p:nvPr/>
        </p:nvSpPr>
        <p:spPr>
          <a:xfrm>
            <a:off x="4435147" y="405824"/>
            <a:ext cx="3948886" cy="625641"/>
          </a:xfrm>
          <a:prstGeom prst="roundRect">
            <a:avLst>
              <a:gd fmla="val 42661" name="adj"/>
            </a:avLst>
          </a:prstGeom>
          <a:solidFill>
            <a:srgbClr val="FF980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11" name="Google Shape;311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826252" y="260303"/>
            <a:ext cx="964452" cy="916490"/>
          </a:xfrm>
          <a:prstGeom prst="rect">
            <a:avLst/>
          </a:prstGeom>
          <a:noFill/>
          <a:ln>
            <a:noFill/>
          </a:ln>
        </p:spPr>
      </p:pic>
      <p:sp>
        <p:nvSpPr>
          <p:cNvPr id="312" name="Google Shape;312;p18"/>
          <p:cNvSpPr txBox="1"/>
          <p:nvPr/>
        </p:nvSpPr>
        <p:spPr>
          <a:xfrm>
            <a:off x="4685061" y="508193"/>
            <a:ext cx="4563618" cy="4308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LESSON 2: A CLOSER LOOK 1</a:t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7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8" name="Google Shape;318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319" name="Google Shape;319;p19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PRONUNCIATION</a:t>
            </a:r>
            <a:endParaRPr/>
          </a:p>
        </p:txBody>
      </p:sp>
      <p:pic>
        <p:nvPicPr>
          <p:cNvPr descr="Free photo School Education Teaching Students Classroom - Max Pixel" id="320" name="Google Shape;320;p1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61841" y="2675181"/>
            <a:ext cx="4085415" cy="3420348"/>
          </a:xfrm>
          <a:prstGeom prst="rect">
            <a:avLst/>
          </a:prstGeom>
          <a:noFill/>
          <a:ln>
            <a:noFill/>
          </a:ln>
        </p:spPr>
      </p:pic>
      <p:sp>
        <p:nvSpPr>
          <p:cNvPr id="321" name="Google Shape;321;p19"/>
          <p:cNvSpPr/>
          <p:nvPr/>
        </p:nvSpPr>
        <p:spPr>
          <a:xfrm>
            <a:off x="5983111" y="2475000"/>
            <a:ext cx="5734756" cy="30469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Aims of the stage:</a:t>
            </a:r>
            <a:endParaRPr/>
          </a:p>
          <a:p>
            <a:pPr indent="-342900" lvl="0" marL="3429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⮚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 let students listen and notice the targeted sounds in individual words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3429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⮚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 let students practice pronouncing the targeted sounds in sentences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2" name="Google Shape;322;p19"/>
          <p:cNvSpPr/>
          <p:nvPr/>
        </p:nvSpPr>
        <p:spPr>
          <a:xfrm>
            <a:off x="1510999" y="1439875"/>
            <a:ext cx="3998100" cy="7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4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/tʃ/ and /dʒ/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"/>
          <p:cNvSpPr txBox="1"/>
          <p:nvPr/>
        </p:nvSpPr>
        <p:spPr>
          <a:xfrm>
            <a:off x="1563498" y="5269729"/>
            <a:ext cx="1182585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40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Unit</a:t>
            </a:r>
            <a:endParaRPr/>
          </a:p>
        </p:txBody>
      </p:sp>
      <p:sp>
        <p:nvSpPr>
          <p:cNvPr id="94" name="Google Shape;94;p2"/>
          <p:cNvSpPr txBox="1"/>
          <p:nvPr/>
        </p:nvSpPr>
        <p:spPr>
          <a:xfrm>
            <a:off x="4289053" y="5269729"/>
            <a:ext cx="4958938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40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HOBBIES</a:t>
            </a:r>
            <a:endParaRPr b="1" sz="40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95" name="Google Shape;95;p2"/>
          <p:cNvSpPr/>
          <p:nvPr/>
        </p:nvSpPr>
        <p:spPr>
          <a:xfrm>
            <a:off x="3372567" y="1670264"/>
            <a:ext cx="5020836" cy="635340"/>
          </a:xfrm>
          <a:prstGeom prst="roundRect">
            <a:avLst>
              <a:gd fmla="val 42661" name="adj"/>
            </a:avLst>
          </a:prstGeom>
          <a:solidFill>
            <a:srgbClr val="FF980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6" name="Google Shape;96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780778" y="1303957"/>
            <a:ext cx="1344559" cy="1277694"/>
          </a:xfrm>
          <a:prstGeom prst="rect">
            <a:avLst/>
          </a:prstGeom>
          <a:noFill/>
          <a:ln>
            <a:noFill/>
          </a:ln>
        </p:spPr>
      </p:pic>
      <p:sp>
        <p:nvSpPr>
          <p:cNvPr id="97" name="Google Shape;97;p2"/>
          <p:cNvSpPr txBox="1"/>
          <p:nvPr/>
        </p:nvSpPr>
        <p:spPr>
          <a:xfrm>
            <a:off x="4125338" y="1757476"/>
            <a:ext cx="4563618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LESSON 2: A CLOSER LOOK 1</a:t>
            </a:r>
            <a:endParaRPr/>
          </a:p>
        </p:txBody>
      </p:sp>
      <p:pic>
        <p:nvPicPr>
          <p:cNvPr id="98" name="Google Shape;98;p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-1" y="0"/>
            <a:ext cx="12192000" cy="1303957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168547" y="172218"/>
            <a:ext cx="855823" cy="848808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p2"/>
          <p:cNvSpPr txBox="1"/>
          <p:nvPr/>
        </p:nvSpPr>
        <p:spPr>
          <a:xfrm>
            <a:off x="780915" y="237708"/>
            <a:ext cx="1182585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0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Unit</a:t>
            </a:r>
            <a:endParaRPr/>
          </a:p>
        </p:txBody>
      </p:sp>
      <p:sp>
        <p:nvSpPr>
          <p:cNvPr id="101" name="Google Shape;101;p2"/>
          <p:cNvSpPr txBox="1"/>
          <p:nvPr/>
        </p:nvSpPr>
        <p:spPr>
          <a:xfrm>
            <a:off x="3327150" y="229764"/>
            <a:ext cx="7623072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0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A VISIT TO A SCHOOL</a:t>
            </a:r>
            <a:endParaRPr/>
          </a:p>
        </p:txBody>
      </p:sp>
      <p:sp>
        <p:nvSpPr>
          <p:cNvPr id="102" name="Google Shape;102;p2"/>
          <p:cNvSpPr txBox="1"/>
          <p:nvPr/>
        </p:nvSpPr>
        <p:spPr>
          <a:xfrm>
            <a:off x="2235238" y="190029"/>
            <a:ext cx="722440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8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6</a:t>
            </a:r>
            <a:endParaRPr/>
          </a:p>
        </p:txBody>
      </p:sp>
      <p:grpSp>
        <p:nvGrpSpPr>
          <p:cNvPr id="103" name="Google Shape;103;p2"/>
          <p:cNvGrpSpPr/>
          <p:nvPr/>
        </p:nvGrpSpPr>
        <p:grpSpPr>
          <a:xfrm>
            <a:off x="3851564" y="2722185"/>
            <a:ext cx="6264101" cy="3498120"/>
            <a:chOff x="0" y="12237"/>
            <a:chExt cx="6264101" cy="3498120"/>
          </a:xfrm>
        </p:grpSpPr>
        <p:sp>
          <p:nvSpPr>
            <p:cNvPr id="104" name="Google Shape;104;p2"/>
            <p:cNvSpPr/>
            <p:nvPr/>
          </p:nvSpPr>
          <p:spPr>
            <a:xfrm>
              <a:off x="0" y="617397"/>
              <a:ext cx="6264101" cy="1033200"/>
            </a:xfrm>
            <a:prstGeom prst="rect">
              <a:avLst/>
            </a:prstGeom>
            <a:solidFill>
              <a:schemeClr val="lt1">
                <a:alpha val="89803"/>
              </a:schemeClr>
            </a:solidFill>
            <a:ln cap="flat" cmpd="sng" w="9525">
              <a:solidFill>
                <a:schemeClr val="accent4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5" name="Google Shape;105;p2"/>
            <p:cNvSpPr/>
            <p:nvPr/>
          </p:nvSpPr>
          <p:spPr>
            <a:xfrm>
              <a:off x="313205" y="12237"/>
              <a:ext cx="4384870" cy="1210320"/>
            </a:xfrm>
            <a:prstGeom prst="roundRect">
              <a:avLst>
                <a:gd fmla="val 16667" name="adj"/>
              </a:avLst>
            </a:prstGeom>
            <a:gradFill>
              <a:gsLst>
                <a:gs pos="0">
                  <a:srgbClr val="FFDC9B"/>
                </a:gs>
                <a:gs pos="50000">
                  <a:srgbClr val="FFD68D"/>
                </a:gs>
                <a:gs pos="100000">
                  <a:srgbClr val="FFD478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6" name="Google Shape;106;p2"/>
            <p:cNvSpPr txBox="1"/>
            <p:nvPr/>
          </p:nvSpPr>
          <p:spPr>
            <a:xfrm>
              <a:off x="372288" y="71320"/>
              <a:ext cx="4266704" cy="109215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165725" spcFirstLastPara="1" rIns="165725" wrap="square" tIns="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0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VOCABULARY</a:t>
              </a:r>
              <a:endParaRPr sz="4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" name="Google Shape;107;p2"/>
            <p:cNvSpPr/>
            <p:nvPr/>
          </p:nvSpPr>
          <p:spPr>
            <a:xfrm>
              <a:off x="0" y="2477157"/>
              <a:ext cx="6264101" cy="1033200"/>
            </a:xfrm>
            <a:prstGeom prst="rect">
              <a:avLst/>
            </a:prstGeom>
            <a:solidFill>
              <a:schemeClr val="lt1">
                <a:alpha val="89803"/>
              </a:schemeClr>
            </a:solidFill>
            <a:ln cap="flat" cmpd="sng" w="9525">
              <a:solidFill>
                <a:srgbClr val="4371C3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" name="Google Shape;108;p2"/>
            <p:cNvSpPr/>
            <p:nvPr/>
          </p:nvSpPr>
          <p:spPr>
            <a:xfrm>
              <a:off x="313205" y="1871997"/>
              <a:ext cx="4384870" cy="1210320"/>
            </a:xfrm>
            <a:prstGeom prst="roundRect">
              <a:avLst>
                <a:gd fmla="val 16667" name="adj"/>
              </a:avLst>
            </a:prstGeom>
            <a:gradFill>
              <a:gsLst>
                <a:gs pos="0">
                  <a:srgbClr val="A6B6DE"/>
                </a:gs>
                <a:gs pos="50000">
                  <a:srgbClr val="97A9D8"/>
                </a:gs>
                <a:gs pos="100000">
                  <a:srgbClr val="859CD6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9" name="Google Shape;109;p2"/>
            <p:cNvSpPr txBox="1"/>
            <p:nvPr/>
          </p:nvSpPr>
          <p:spPr>
            <a:xfrm>
              <a:off x="372288" y="1931080"/>
              <a:ext cx="4266704" cy="109215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165725" spcFirstLastPara="1" rIns="165725" wrap="square" tIns="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0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PRONUNCIATION</a:t>
              </a:r>
              <a:endParaRPr sz="4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7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8" name="Google Shape;328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329" name="Google Shape;329;p2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PRONUNCIATION</a:t>
            </a:r>
            <a:endParaRPr/>
          </a:p>
        </p:txBody>
      </p:sp>
      <p:sp>
        <p:nvSpPr>
          <p:cNvPr id="330" name="Google Shape;330;p20"/>
          <p:cNvSpPr txBox="1"/>
          <p:nvPr/>
        </p:nvSpPr>
        <p:spPr>
          <a:xfrm>
            <a:off x="996737" y="1375950"/>
            <a:ext cx="10258285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Listen and repeat the words. What letters can we use to make the </a:t>
            </a:r>
            <a:r>
              <a:rPr b="1" lang="en-US" sz="2400">
                <a:solidFill>
                  <a:srgbClr val="FF9801"/>
                </a:solidFill>
                <a:latin typeface="Calibri"/>
                <a:ea typeface="Calibri"/>
                <a:cs typeface="Calibri"/>
                <a:sym typeface="Calibri"/>
              </a:rPr>
              <a:t>/dʒ/ </a:t>
            </a:r>
            <a:r>
              <a:rPr b="1"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sound?</a:t>
            </a:r>
            <a:endParaRPr b="1"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1" name="Google Shape;331;p20"/>
          <p:cNvSpPr/>
          <p:nvPr/>
        </p:nvSpPr>
        <p:spPr>
          <a:xfrm>
            <a:off x="487067" y="1357587"/>
            <a:ext cx="502606" cy="502606"/>
          </a:xfrm>
          <a:prstGeom prst="roundRect">
            <a:avLst>
              <a:gd fmla="val 16667" name="adj"/>
            </a:avLst>
          </a:prstGeom>
          <a:solidFill>
            <a:srgbClr val="0FB7BD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48DA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2" name="Google Shape;332;p20"/>
          <p:cNvSpPr txBox="1"/>
          <p:nvPr/>
        </p:nvSpPr>
        <p:spPr>
          <a:xfrm>
            <a:off x="539852" y="1254947"/>
            <a:ext cx="397035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0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4</a:t>
            </a:r>
            <a:endParaRPr/>
          </a:p>
        </p:txBody>
      </p:sp>
      <p:graphicFrame>
        <p:nvGraphicFramePr>
          <p:cNvPr id="333" name="Google Shape;333;p20"/>
          <p:cNvGraphicFramePr/>
          <p:nvPr/>
        </p:nvGraphicFramePr>
        <p:xfrm>
          <a:off x="1907157" y="2727981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{A0662DA3-91A1-44E6-A1B0-52937E74A902}</a:tableStyleId>
              </a:tblPr>
              <a:tblGrid>
                <a:gridCol w="4064000"/>
                <a:gridCol w="4064000"/>
              </a:tblGrid>
              <a:tr h="370850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>
                          <a:solidFill>
                            <a:schemeClr val="dk1"/>
                          </a:solidFill>
                        </a:rPr>
                        <a:t>/tʃ/</a:t>
                      </a:r>
                      <a:endParaRPr sz="3200"/>
                    </a:p>
                  </a:txBody>
                  <a:tcPr marT="45725" marB="45725" marR="91450" marL="91450">
                    <a:solidFill>
                      <a:srgbClr val="CBEAF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>
                          <a:solidFill>
                            <a:schemeClr val="dk1"/>
                          </a:solidFill>
                        </a:rPr>
                        <a:t>/dʒ/</a:t>
                      </a:r>
                      <a:endParaRPr sz="3200"/>
                    </a:p>
                  </a:txBody>
                  <a:tcPr marT="45725" marB="45725" marR="91450" marL="91450">
                    <a:solidFill>
                      <a:srgbClr val="CBEAF0"/>
                    </a:solidFill>
                  </a:tcPr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>
                          <a:solidFill>
                            <a:srgbClr val="F7941E"/>
                          </a:solidFill>
                        </a:rPr>
                        <a:t>ch</a:t>
                      </a:r>
                      <a:r>
                        <a:rPr lang="en-US" sz="3200"/>
                        <a:t>erry</a:t>
                      </a:r>
                      <a:endParaRPr/>
                    </a:p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>
                          <a:solidFill>
                            <a:srgbClr val="F7941E"/>
                          </a:solidFill>
                        </a:rPr>
                        <a:t>ch</a:t>
                      </a:r>
                      <a:r>
                        <a:rPr lang="en-US" sz="3200"/>
                        <a:t>eaper</a:t>
                      </a:r>
                      <a:endParaRPr/>
                    </a:p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>
                          <a:solidFill>
                            <a:srgbClr val="F7941E"/>
                          </a:solidFill>
                        </a:rPr>
                        <a:t>ch</a:t>
                      </a:r>
                      <a:r>
                        <a:rPr lang="en-US" sz="3200"/>
                        <a:t>ildren</a:t>
                      </a:r>
                      <a:endParaRPr/>
                    </a:p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>
                          <a:solidFill>
                            <a:schemeClr val="dk1"/>
                          </a:solidFill>
                        </a:rPr>
                        <a:t>lun</a:t>
                      </a:r>
                      <a:r>
                        <a:rPr lang="en-US" sz="3200">
                          <a:solidFill>
                            <a:srgbClr val="F7941E"/>
                          </a:solidFill>
                        </a:rPr>
                        <a:t>ch</a:t>
                      </a:r>
                      <a:endParaRPr/>
                    </a:p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/>
                        <a:t>tea</a:t>
                      </a:r>
                      <a:r>
                        <a:rPr lang="en-US" sz="3200">
                          <a:solidFill>
                            <a:srgbClr val="F7941E"/>
                          </a:solidFill>
                        </a:rPr>
                        <a:t>ch</a:t>
                      </a:r>
                      <a:r>
                        <a:rPr lang="en-US" sz="3200"/>
                        <a:t>er</a:t>
                      </a:r>
                      <a:endParaRPr/>
                    </a:p>
                  </a:txBody>
                  <a:tcPr marT="45725" marB="45725" marR="91450" marL="91450">
                    <a:solidFill>
                      <a:srgbClr val="CBEAF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>
                          <a:solidFill>
                            <a:srgbClr val="F7941E"/>
                          </a:solidFill>
                        </a:rPr>
                        <a:t>j</a:t>
                      </a:r>
                      <a:r>
                        <a:rPr lang="en-US" sz="3200"/>
                        <a:t>am</a:t>
                      </a:r>
                      <a:endParaRPr/>
                    </a:p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>
                          <a:solidFill>
                            <a:srgbClr val="F7941E"/>
                          </a:solidFill>
                        </a:rPr>
                        <a:t>g</a:t>
                      </a:r>
                      <a:r>
                        <a:rPr lang="en-US" sz="3200"/>
                        <a:t>ym</a:t>
                      </a:r>
                      <a:endParaRPr/>
                    </a:p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>
                          <a:solidFill>
                            <a:srgbClr val="F7941E"/>
                          </a:solidFill>
                        </a:rPr>
                        <a:t>j</a:t>
                      </a:r>
                      <a:r>
                        <a:rPr lang="en-US" sz="3200"/>
                        <a:t>uice</a:t>
                      </a:r>
                      <a:endParaRPr/>
                    </a:p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/>
                        <a:t>lar</a:t>
                      </a:r>
                      <a:r>
                        <a:rPr lang="en-US" sz="3200">
                          <a:solidFill>
                            <a:srgbClr val="F7941E"/>
                          </a:solidFill>
                        </a:rPr>
                        <a:t>g</a:t>
                      </a:r>
                      <a:r>
                        <a:rPr lang="en-US" sz="3200"/>
                        <a:t>e</a:t>
                      </a:r>
                      <a:endParaRPr/>
                    </a:p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/>
                        <a:t>pro</a:t>
                      </a:r>
                      <a:r>
                        <a:rPr lang="en-US" sz="3200">
                          <a:solidFill>
                            <a:srgbClr val="F7941E"/>
                          </a:solidFill>
                        </a:rPr>
                        <a:t>j</a:t>
                      </a:r>
                      <a:r>
                        <a:rPr lang="en-US" sz="3200"/>
                        <a:t>ect</a:t>
                      </a:r>
                      <a:endParaRPr/>
                    </a:p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/>
                        <a:t>intelli</a:t>
                      </a:r>
                      <a:r>
                        <a:rPr lang="en-US" sz="3200">
                          <a:solidFill>
                            <a:srgbClr val="F7941E"/>
                          </a:solidFill>
                        </a:rPr>
                        <a:t>g</a:t>
                      </a:r>
                      <a:r>
                        <a:rPr lang="en-US" sz="3200"/>
                        <a:t>ent</a:t>
                      </a:r>
                      <a:endParaRPr/>
                    </a:p>
                  </a:txBody>
                  <a:tcPr marT="45725" marB="45725" marR="91450" marL="91450">
                    <a:solidFill>
                      <a:srgbClr val="CBEAF0"/>
                    </a:solidFill>
                  </a:tcPr>
                </a:tc>
              </a:tr>
            </a:tbl>
          </a:graphicData>
        </a:graphic>
      </p:graphicFrame>
      <p:pic>
        <p:nvPicPr>
          <p:cNvPr id="334" name="Google Shape;334;p2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297557" y="1825459"/>
            <a:ext cx="609600" cy="609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0"/>
                                        <p:tgtEl>
                                          <p:spTgt spid="3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9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0" name="Google Shape;340;p21"/>
          <p:cNvPicPr preferRelativeResize="0"/>
          <p:nvPr/>
        </p:nvPicPr>
        <p:blipFill rotWithShape="1">
          <a:blip r:embed="rId3">
            <a:alphaModFix/>
          </a:blip>
          <a:srcRect b="0" l="4364" r="12877" t="0"/>
          <a:stretch/>
        </p:blipFill>
        <p:spPr>
          <a:xfrm>
            <a:off x="8003809" y="1962833"/>
            <a:ext cx="3562128" cy="2473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1" name="Google Shape;341;p21"/>
          <p:cNvPicPr preferRelativeResize="0"/>
          <p:nvPr/>
        </p:nvPicPr>
        <p:blipFill rotWithShape="1">
          <a:blip r:embed="rId4">
            <a:alphaModFix/>
          </a:blip>
          <a:srcRect b="5334" l="2595" r="11828" t="7535"/>
          <a:stretch/>
        </p:blipFill>
        <p:spPr>
          <a:xfrm>
            <a:off x="191911" y="4162454"/>
            <a:ext cx="3443112" cy="2452836"/>
          </a:xfrm>
          <a:prstGeom prst="rect">
            <a:avLst/>
          </a:prstGeom>
          <a:noFill/>
          <a:ln>
            <a:noFill/>
          </a:ln>
        </p:spPr>
      </p:pic>
      <p:pic>
        <p:nvPicPr>
          <p:cNvPr id="342" name="Google Shape;342;p2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0" y="0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343" name="Google Shape;343;p21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PRONUNCIATION</a:t>
            </a:r>
            <a:endParaRPr/>
          </a:p>
        </p:txBody>
      </p:sp>
      <p:sp>
        <p:nvSpPr>
          <p:cNvPr id="344" name="Google Shape;344;p21"/>
          <p:cNvSpPr txBox="1"/>
          <p:nvPr/>
        </p:nvSpPr>
        <p:spPr>
          <a:xfrm>
            <a:off x="996737" y="1387239"/>
            <a:ext cx="10890258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Listen and repeat the chant. Pay attention to the sounds /tʃ/ and /dʒ/.</a:t>
            </a:r>
            <a:endParaRPr/>
          </a:p>
        </p:txBody>
      </p:sp>
      <p:sp>
        <p:nvSpPr>
          <p:cNvPr id="345" name="Google Shape;345;p21"/>
          <p:cNvSpPr/>
          <p:nvPr/>
        </p:nvSpPr>
        <p:spPr>
          <a:xfrm>
            <a:off x="487067" y="1357587"/>
            <a:ext cx="502606" cy="502606"/>
          </a:xfrm>
          <a:prstGeom prst="roundRect">
            <a:avLst>
              <a:gd fmla="val 16667" name="adj"/>
            </a:avLst>
          </a:prstGeom>
          <a:solidFill>
            <a:srgbClr val="0FB7BD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48DA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6" name="Google Shape;346;p21"/>
          <p:cNvSpPr txBox="1"/>
          <p:nvPr/>
        </p:nvSpPr>
        <p:spPr>
          <a:xfrm>
            <a:off x="539852" y="1254947"/>
            <a:ext cx="397035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0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5</a:t>
            </a:r>
            <a:endParaRPr/>
          </a:p>
        </p:txBody>
      </p:sp>
      <p:sp>
        <p:nvSpPr>
          <p:cNvPr id="347" name="Google Shape;347;p21"/>
          <p:cNvSpPr/>
          <p:nvPr/>
        </p:nvSpPr>
        <p:spPr>
          <a:xfrm>
            <a:off x="3155714" y="2454294"/>
            <a:ext cx="5152910" cy="34163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Orange juice, orange juice,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Who likes orange juice?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Children do, children do.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Children like orange juice.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	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	Chicken chop, chicken chop,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	Who likes chicken chop?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	John does, John does.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	John likes chicken chop.</a:t>
            </a:r>
            <a:endParaRPr/>
          </a:p>
        </p:txBody>
      </p:sp>
      <p:pic>
        <p:nvPicPr>
          <p:cNvPr id="348" name="Google Shape;348;p2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0239022" y="1387239"/>
            <a:ext cx="609600" cy="609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0"/>
                                        <p:tgtEl>
                                          <p:spTgt spid="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2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22"/>
          <p:cNvSpPr/>
          <p:nvPr/>
        </p:nvSpPr>
        <p:spPr>
          <a:xfrm>
            <a:off x="4567839" y="1755498"/>
            <a:ext cx="2162852" cy="845902"/>
          </a:xfrm>
          <a:custGeom>
            <a:rect b="b" l="l" r="r" t="t"/>
            <a:pathLst>
              <a:path extrusionOk="0" h="941884" w="1728196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anchorCtr="0" anchor="ctr" bIns="11425" lIns="11425" spcFirstLastPara="1" rIns="11425" wrap="square" tIns="11425">
            <a:noAutofit/>
          </a:bodyPr>
          <a:lstStyle/>
          <a:p>
            <a:pPr indent="0" lvl="1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4" name="Google Shape;354;p22"/>
          <p:cNvSpPr/>
          <p:nvPr/>
        </p:nvSpPr>
        <p:spPr>
          <a:xfrm>
            <a:off x="3977081" y="5090340"/>
            <a:ext cx="1603229" cy="845902"/>
          </a:xfrm>
          <a:custGeom>
            <a:rect b="b" l="l" r="r" t="t"/>
            <a:pathLst>
              <a:path extrusionOk="0" h="941884" w="1419439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anchorCtr="0" anchor="ctr" bIns="11425" lIns="11425" spcFirstLastPara="1" rIns="11425" wrap="square" tIns="11425">
            <a:noAutofit/>
          </a:bodyPr>
          <a:lstStyle/>
          <a:p>
            <a:pPr indent="0" lvl="1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5" name="Google Shape;355;p22"/>
          <p:cNvSpPr/>
          <p:nvPr/>
        </p:nvSpPr>
        <p:spPr>
          <a:xfrm>
            <a:off x="568033" y="1249124"/>
            <a:ext cx="1883767" cy="655074"/>
          </a:xfrm>
          <a:prstGeom prst="roundRect">
            <a:avLst>
              <a:gd fmla="val 16667" name="adj"/>
            </a:avLst>
          </a:prstGeom>
          <a:solidFill>
            <a:srgbClr val="48C0B6"/>
          </a:solidFill>
          <a:ln cap="flat" cmpd="sng" w="12700">
            <a:solidFill>
              <a:srgbClr val="FFD9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WARM-UP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6" name="Google Shape;356;p22"/>
          <p:cNvSpPr/>
          <p:nvPr/>
        </p:nvSpPr>
        <p:spPr>
          <a:xfrm>
            <a:off x="3035197" y="2524702"/>
            <a:ext cx="1883767" cy="655403"/>
          </a:xfrm>
          <a:prstGeom prst="roundRect">
            <a:avLst>
              <a:gd fmla="val 16667" name="adj"/>
            </a:avLst>
          </a:prstGeom>
          <a:solidFill>
            <a:srgbClr val="48C0B6"/>
          </a:solidFill>
          <a:ln cap="flat" cmpd="sng" w="12700">
            <a:solidFill>
              <a:srgbClr val="FFD9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VOCABULARY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7" name="Google Shape;357;p22"/>
          <p:cNvSpPr/>
          <p:nvPr/>
        </p:nvSpPr>
        <p:spPr>
          <a:xfrm>
            <a:off x="568032" y="3929572"/>
            <a:ext cx="1883767" cy="655403"/>
          </a:xfrm>
          <a:prstGeom prst="roundRect">
            <a:avLst>
              <a:gd fmla="val 16667" name="adj"/>
            </a:avLst>
          </a:prstGeom>
          <a:solidFill>
            <a:srgbClr val="48C0B6"/>
          </a:solidFill>
          <a:ln cap="flat" cmpd="sng" w="12700">
            <a:solidFill>
              <a:srgbClr val="FFD9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PRONUNCIATION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8" name="Google Shape;358;p22"/>
          <p:cNvSpPr/>
          <p:nvPr/>
        </p:nvSpPr>
        <p:spPr>
          <a:xfrm>
            <a:off x="3035196" y="5194878"/>
            <a:ext cx="1883767" cy="655403"/>
          </a:xfrm>
          <a:prstGeom prst="roundRect">
            <a:avLst>
              <a:gd fmla="val 16667" name="adj"/>
            </a:avLst>
          </a:prstGeom>
          <a:solidFill>
            <a:srgbClr val="48C0B6"/>
          </a:solidFill>
          <a:ln cap="flat" cmpd="sng" w="12700">
            <a:solidFill>
              <a:srgbClr val="FFD9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PRODUCTION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9" name="Google Shape;359;p22"/>
          <p:cNvSpPr/>
          <p:nvPr/>
        </p:nvSpPr>
        <p:spPr>
          <a:xfrm>
            <a:off x="5567911" y="1227024"/>
            <a:ext cx="5459396" cy="699274"/>
          </a:xfrm>
          <a:prstGeom prst="rect">
            <a:avLst/>
          </a:prstGeom>
          <a:solidFill>
            <a:srgbClr val="CBEAF0"/>
          </a:solidFill>
          <a:ln cap="flat" cmpd="sng" w="12700">
            <a:solidFill>
              <a:srgbClr val="FFF2CC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Game: Pass the secret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0" name="Google Shape;360;p22"/>
          <p:cNvSpPr/>
          <p:nvPr/>
        </p:nvSpPr>
        <p:spPr>
          <a:xfrm>
            <a:off x="5571062" y="2047877"/>
            <a:ext cx="5456245" cy="1618334"/>
          </a:xfrm>
          <a:prstGeom prst="rect">
            <a:avLst/>
          </a:prstGeom>
          <a:solidFill>
            <a:srgbClr val="CBEAF0"/>
          </a:solidFill>
          <a:ln cap="flat" cmpd="sng" w="12700">
            <a:solidFill>
              <a:srgbClr val="FFF2CC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Task 1: Match the words in columns A and B to form phrases. Then say them aloud. </a:t>
            </a:r>
            <a:endParaRPr/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Task 2: Complete the sentences with the phrases in 1. Task 3: Work in pairs. Answer the questions about your school.</a:t>
            </a:r>
            <a:endParaRPr/>
          </a:p>
        </p:txBody>
      </p:sp>
      <p:sp>
        <p:nvSpPr>
          <p:cNvPr id="361" name="Google Shape;361;p22"/>
          <p:cNvSpPr/>
          <p:nvPr/>
        </p:nvSpPr>
        <p:spPr>
          <a:xfrm>
            <a:off x="5562127" y="3787790"/>
            <a:ext cx="5465180" cy="1270730"/>
          </a:xfrm>
          <a:prstGeom prst="rect">
            <a:avLst/>
          </a:prstGeom>
          <a:solidFill>
            <a:srgbClr val="CBEAF0"/>
          </a:solidFill>
          <a:ln cap="flat" cmpd="sng" w="12700">
            <a:solidFill>
              <a:srgbClr val="FFF2CC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Task 4: Listen and repeat the words. What letters can we use to make the /dʒ/ sound?</a:t>
            </a:r>
            <a:endParaRPr/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Task 5: Listen and repeat the chant. Pay attention to the sounds /tʃ/ and /dʒ/.</a:t>
            </a:r>
            <a:endParaRPr/>
          </a:p>
        </p:txBody>
      </p:sp>
      <p:sp>
        <p:nvSpPr>
          <p:cNvPr id="362" name="Google Shape;362;p22"/>
          <p:cNvSpPr/>
          <p:nvPr/>
        </p:nvSpPr>
        <p:spPr>
          <a:xfrm>
            <a:off x="5562128" y="5180099"/>
            <a:ext cx="5465179" cy="684962"/>
          </a:xfrm>
          <a:prstGeom prst="rect">
            <a:avLst/>
          </a:prstGeom>
          <a:solidFill>
            <a:srgbClr val="CBEAF0"/>
          </a:solidFill>
          <a:ln cap="flat" cmpd="sng" w="12700">
            <a:solidFill>
              <a:srgbClr val="FFF2CC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Game: Up and down 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63" name="Google Shape;363;p22"/>
          <p:cNvCxnSpPr>
            <a:stCxn id="355" idx="3"/>
            <a:endCxn id="356" idx="0"/>
          </p:cNvCxnSpPr>
          <p:nvPr/>
        </p:nvCxnSpPr>
        <p:spPr>
          <a:xfrm>
            <a:off x="2451800" y="1576661"/>
            <a:ext cx="1525200" cy="948000"/>
          </a:xfrm>
          <a:prstGeom prst="curvedConnector2">
            <a:avLst/>
          </a:prstGeom>
          <a:noFill/>
          <a:ln cap="flat" cmpd="sng" w="57150">
            <a:solidFill>
              <a:srgbClr val="F7941E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364" name="Google Shape;364;p22"/>
          <p:cNvCxnSpPr>
            <a:stCxn id="356" idx="1"/>
            <a:endCxn id="357" idx="0"/>
          </p:cNvCxnSpPr>
          <p:nvPr/>
        </p:nvCxnSpPr>
        <p:spPr>
          <a:xfrm flipH="1">
            <a:off x="1509997" y="2852404"/>
            <a:ext cx="1525200" cy="1077300"/>
          </a:xfrm>
          <a:prstGeom prst="curvedConnector2">
            <a:avLst/>
          </a:prstGeom>
          <a:noFill/>
          <a:ln cap="flat" cmpd="sng" w="57150">
            <a:solidFill>
              <a:srgbClr val="F7941E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365" name="Google Shape;365;p22"/>
          <p:cNvCxnSpPr>
            <a:stCxn id="357" idx="3"/>
            <a:endCxn id="358" idx="0"/>
          </p:cNvCxnSpPr>
          <p:nvPr/>
        </p:nvCxnSpPr>
        <p:spPr>
          <a:xfrm>
            <a:off x="2451799" y="4257274"/>
            <a:ext cx="1525200" cy="937500"/>
          </a:xfrm>
          <a:prstGeom prst="curvedConnector2">
            <a:avLst/>
          </a:prstGeom>
          <a:noFill/>
          <a:ln cap="flat" cmpd="sng" w="57150">
            <a:solidFill>
              <a:srgbClr val="F7941E"/>
            </a:solidFill>
            <a:prstDash val="solid"/>
            <a:miter lim="800000"/>
            <a:headEnd len="sm" w="sm" type="none"/>
            <a:tailEnd len="med" w="med" type="triangle"/>
          </a:ln>
        </p:spPr>
      </p:cxnSp>
      <p:sp>
        <p:nvSpPr>
          <p:cNvPr id="366" name="Google Shape;366;p22"/>
          <p:cNvSpPr/>
          <p:nvPr/>
        </p:nvSpPr>
        <p:spPr>
          <a:xfrm>
            <a:off x="4435147" y="405824"/>
            <a:ext cx="3948886" cy="625641"/>
          </a:xfrm>
          <a:prstGeom prst="roundRect">
            <a:avLst>
              <a:gd fmla="val 42661" name="adj"/>
            </a:avLst>
          </a:prstGeom>
          <a:solidFill>
            <a:srgbClr val="FF980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67" name="Google Shape;367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826252" y="260303"/>
            <a:ext cx="964452" cy="916490"/>
          </a:xfrm>
          <a:prstGeom prst="rect">
            <a:avLst/>
          </a:prstGeom>
          <a:noFill/>
          <a:ln>
            <a:noFill/>
          </a:ln>
        </p:spPr>
      </p:pic>
      <p:sp>
        <p:nvSpPr>
          <p:cNvPr id="368" name="Google Shape;368;p22"/>
          <p:cNvSpPr txBox="1"/>
          <p:nvPr/>
        </p:nvSpPr>
        <p:spPr>
          <a:xfrm>
            <a:off x="4685061" y="508193"/>
            <a:ext cx="3476806" cy="4308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LESSON 2: A CLOSER LOOK 1</a:t>
            </a:r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3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74" name="Google Shape;374;p23"/>
          <p:cNvGraphicFramePr/>
          <p:nvPr/>
        </p:nvGraphicFramePr>
        <p:xfrm>
          <a:off x="487067" y="2471462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{A0662DA3-91A1-44E6-A1B0-52937E74A902}</a:tableStyleId>
              </a:tblPr>
              <a:tblGrid>
                <a:gridCol w="3212025"/>
                <a:gridCol w="3212025"/>
              </a:tblGrid>
              <a:tr h="705500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>
                          <a:solidFill>
                            <a:schemeClr val="dk1"/>
                          </a:solidFill>
                        </a:rPr>
                        <a:t>/tʃ/</a:t>
                      </a:r>
                      <a:endParaRPr sz="3200"/>
                    </a:p>
                  </a:txBody>
                  <a:tcPr marT="45725" marB="45725" marR="91450" marL="91450">
                    <a:solidFill>
                      <a:srgbClr val="CBEAF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>
                          <a:solidFill>
                            <a:schemeClr val="dk1"/>
                          </a:solidFill>
                        </a:rPr>
                        <a:t>/dʒ/</a:t>
                      </a:r>
                      <a:endParaRPr sz="3200"/>
                    </a:p>
                  </a:txBody>
                  <a:tcPr marT="45725" marB="45725" marR="91450" marL="91450">
                    <a:solidFill>
                      <a:srgbClr val="CBEAF0"/>
                    </a:solidFill>
                  </a:tcPr>
                </a:tc>
              </a:tr>
              <a:tr h="3002850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3200"/>
                    </a:p>
                  </a:txBody>
                  <a:tcPr marT="45725" marB="45725" marR="91450" marL="91450">
                    <a:solidFill>
                      <a:srgbClr val="CBEAF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3200"/>
                    </a:p>
                  </a:txBody>
                  <a:tcPr marT="45725" marB="45725" marR="91450" marL="91450">
                    <a:solidFill>
                      <a:srgbClr val="CBEAF0"/>
                    </a:solidFill>
                  </a:tcPr>
                </a:tc>
              </a:tr>
            </a:tbl>
          </a:graphicData>
        </a:graphic>
      </p:graphicFrame>
      <p:pic>
        <p:nvPicPr>
          <p:cNvPr id="375" name="Google Shape;375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376" name="Google Shape;376;p23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PRODUCTION</a:t>
            </a:r>
            <a:endParaRPr/>
          </a:p>
        </p:txBody>
      </p:sp>
      <p:pic>
        <p:nvPicPr>
          <p:cNvPr descr="130+ Funny Telephone Game Phrase Ideas - Meebily" id="377" name="Google Shape;377;p2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577222" y="2859838"/>
            <a:ext cx="4128515" cy="2536251"/>
          </a:xfrm>
          <a:prstGeom prst="rect">
            <a:avLst/>
          </a:prstGeom>
          <a:noFill/>
          <a:ln>
            <a:noFill/>
          </a:ln>
        </p:spPr>
      </p:pic>
      <p:sp>
        <p:nvSpPr>
          <p:cNvPr id="378" name="Google Shape;378;p23"/>
          <p:cNvSpPr txBox="1"/>
          <p:nvPr/>
        </p:nvSpPr>
        <p:spPr>
          <a:xfrm>
            <a:off x="765167" y="1457242"/>
            <a:ext cx="5187142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60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Game: </a:t>
            </a:r>
            <a:r>
              <a:rPr b="1" lang="en-US" sz="3600">
                <a:solidFill>
                  <a:srgbClr val="00A9A5"/>
                </a:solidFill>
                <a:latin typeface="Calibri"/>
                <a:ea typeface="Calibri"/>
                <a:cs typeface="Calibri"/>
                <a:sym typeface="Calibri"/>
              </a:rPr>
              <a:t>Up and down</a:t>
            </a:r>
            <a:endParaRPr/>
          </a:p>
        </p:txBody>
      </p:sp>
      <p:sp>
        <p:nvSpPr>
          <p:cNvPr id="379" name="Google Shape;379;p23"/>
          <p:cNvSpPr txBox="1"/>
          <p:nvPr/>
        </p:nvSpPr>
        <p:spPr>
          <a:xfrm>
            <a:off x="1433688" y="3409245"/>
            <a:ext cx="1387046" cy="49244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600">
                <a:solidFill>
                  <a:srgbClr val="F7941E"/>
                </a:solidFill>
                <a:latin typeface="Calibri"/>
                <a:ea typeface="Calibri"/>
                <a:cs typeface="Calibri"/>
                <a:sym typeface="Calibri"/>
              </a:rPr>
              <a:t>maturity</a:t>
            </a:r>
            <a:endParaRPr b="1" sz="2600">
              <a:solidFill>
                <a:srgbClr val="F7941E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0" name="Google Shape;380;p23"/>
          <p:cNvSpPr txBox="1"/>
          <p:nvPr/>
        </p:nvSpPr>
        <p:spPr>
          <a:xfrm>
            <a:off x="1433688" y="3881741"/>
            <a:ext cx="1481111" cy="49244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600">
                <a:solidFill>
                  <a:srgbClr val="F7941E"/>
                </a:solidFill>
                <a:latin typeface="Calibri"/>
                <a:ea typeface="Calibri"/>
                <a:cs typeface="Calibri"/>
                <a:sym typeface="Calibri"/>
              </a:rPr>
              <a:t>exchange</a:t>
            </a:r>
            <a:endParaRPr b="1" sz="2600">
              <a:solidFill>
                <a:srgbClr val="F7941E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1" name="Google Shape;381;p23"/>
          <p:cNvSpPr txBox="1"/>
          <p:nvPr/>
        </p:nvSpPr>
        <p:spPr>
          <a:xfrm>
            <a:off x="4644339" y="3860241"/>
            <a:ext cx="1166473" cy="49244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600">
                <a:solidFill>
                  <a:srgbClr val="00A9A5"/>
                </a:solidFill>
                <a:latin typeface="Calibri"/>
                <a:ea typeface="Calibri"/>
                <a:cs typeface="Calibri"/>
                <a:sym typeface="Calibri"/>
              </a:rPr>
              <a:t>project</a:t>
            </a:r>
            <a:endParaRPr b="1" sz="2600">
              <a:solidFill>
                <a:srgbClr val="00A9A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2" name="Google Shape;382;p23"/>
          <p:cNvSpPr txBox="1"/>
          <p:nvPr/>
        </p:nvSpPr>
        <p:spPr>
          <a:xfrm>
            <a:off x="4641630" y="3409244"/>
            <a:ext cx="1419363" cy="49244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600">
                <a:solidFill>
                  <a:srgbClr val="00A9A5"/>
                </a:solidFill>
                <a:latin typeface="Calibri"/>
                <a:ea typeface="Calibri"/>
                <a:cs typeface="Calibri"/>
                <a:sym typeface="Calibri"/>
              </a:rPr>
              <a:t>teenager</a:t>
            </a:r>
            <a:endParaRPr b="1" sz="2600">
              <a:solidFill>
                <a:srgbClr val="00A9A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3" name="Google Shape;383;p23"/>
          <p:cNvSpPr txBox="1"/>
          <p:nvPr/>
        </p:nvSpPr>
        <p:spPr>
          <a:xfrm>
            <a:off x="1445036" y="4388722"/>
            <a:ext cx="1375698" cy="49244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600">
                <a:solidFill>
                  <a:srgbClr val="F7941E"/>
                </a:solidFill>
                <a:latin typeface="Calibri"/>
                <a:ea typeface="Calibri"/>
                <a:cs typeface="Calibri"/>
                <a:sym typeface="Calibri"/>
              </a:rPr>
              <a:t>chapped</a:t>
            </a:r>
            <a:endParaRPr b="1" sz="2600">
              <a:solidFill>
                <a:srgbClr val="F7941E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4" name="Google Shape;384;p23"/>
          <p:cNvSpPr txBox="1"/>
          <p:nvPr/>
        </p:nvSpPr>
        <p:spPr>
          <a:xfrm>
            <a:off x="1472874" y="4873241"/>
            <a:ext cx="1204561" cy="49244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600">
                <a:solidFill>
                  <a:srgbClr val="F7941E"/>
                </a:solidFill>
                <a:latin typeface="Calibri"/>
                <a:ea typeface="Calibri"/>
                <a:cs typeface="Calibri"/>
                <a:sym typeface="Calibri"/>
              </a:rPr>
              <a:t>kitchen</a:t>
            </a:r>
            <a:endParaRPr b="1" sz="2600">
              <a:solidFill>
                <a:srgbClr val="F7941E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5" name="Google Shape;385;p23"/>
          <p:cNvSpPr txBox="1"/>
          <p:nvPr/>
        </p:nvSpPr>
        <p:spPr>
          <a:xfrm>
            <a:off x="4641630" y="4374184"/>
            <a:ext cx="1189300" cy="49244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600">
                <a:solidFill>
                  <a:srgbClr val="00A9A5"/>
                </a:solidFill>
                <a:latin typeface="Calibri"/>
                <a:ea typeface="Calibri"/>
                <a:cs typeface="Calibri"/>
                <a:sym typeface="Calibri"/>
              </a:rPr>
              <a:t>jogging</a:t>
            </a:r>
            <a:endParaRPr b="1" sz="2600">
              <a:solidFill>
                <a:srgbClr val="00A9A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6" name="Google Shape;386;p23"/>
          <p:cNvSpPr txBox="1"/>
          <p:nvPr/>
        </p:nvSpPr>
        <p:spPr>
          <a:xfrm>
            <a:off x="4635783" y="4873241"/>
            <a:ext cx="1426288" cy="49244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600">
                <a:solidFill>
                  <a:srgbClr val="00A9A5"/>
                </a:solidFill>
                <a:latin typeface="Calibri"/>
                <a:ea typeface="Calibri"/>
                <a:cs typeface="Calibri"/>
                <a:sym typeface="Calibri"/>
              </a:rPr>
              <a:t>originate</a:t>
            </a:r>
            <a:endParaRPr b="1" sz="2600">
              <a:solidFill>
                <a:srgbClr val="00A9A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7" name="Google Shape;387;p23"/>
          <p:cNvSpPr txBox="1"/>
          <p:nvPr/>
        </p:nvSpPr>
        <p:spPr>
          <a:xfrm>
            <a:off x="4644339" y="5324238"/>
            <a:ext cx="785793" cy="49244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600">
                <a:solidFill>
                  <a:srgbClr val="00A9A5"/>
                </a:solidFill>
                <a:latin typeface="Calibri"/>
                <a:ea typeface="Calibri"/>
                <a:cs typeface="Calibri"/>
                <a:sym typeface="Calibri"/>
              </a:rPr>
              <a:t>jeep</a:t>
            </a:r>
            <a:endParaRPr b="1" sz="2600">
              <a:solidFill>
                <a:srgbClr val="00A9A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8" name="Google Shape;388;p23"/>
          <p:cNvSpPr txBox="1"/>
          <p:nvPr/>
        </p:nvSpPr>
        <p:spPr>
          <a:xfrm>
            <a:off x="1472874" y="5324237"/>
            <a:ext cx="1163588" cy="49244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600">
                <a:solidFill>
                  <a:srgbClr val="F7941E"/>
                </a:solidFill>
                <a:latin typeface="Calibri"/>
                <a:ea typeface="Calibri"/>
                <a:cs typeface="Calibri"/>
                <a:sym typeface="Calibri"/>
              </a:rPr>
              <a:t>picture</a:t>
            </a:r>
            <a:endParaRPr b="1" sz="2600">
              <a:solidFill>
                <a:srgbClr val="F7941E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3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3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3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3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3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3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3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3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3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3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2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p24"/>
          <p:cNvSpPr/>
          <p:nvPr/>
        </p:nvSpPr>
        <p:spPr>
          <a:xfrm>
            <a:off x="4567839" y="1755498"/>
            <a:ext cx="2162852" cy="845902"/>
          </a:xfrm>
          <a:custGeom>
            <a:rect b="b" l="l" r="r" t="t"/>
            <a:pathLst>
              <a:path extrusionOk="0" h="941884" w="1728196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anchorCtr="0" anchor="ctr" bIns="11425" lIns="11425" spcFirstLastPara="1" rIns="11425" wrap="square" tIns="11425">
            <a:noAutofit/>
          </a:bodyPr>
          <a:lstStyle/>
          <a:p>
            <a:pPr indent="0" lvl="1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4" name="Google Shape;394;p24"/>
          <p:cNvSpPr/>
          <p:nvPr/>
        </p:nvSpPr>
        <p:spPr>
          <a:xfrm>
            <a:off x="3977081" y="5090340"/>
            <a:ext cx="1603229" cy="845902"/>
          </a:xfrm>
          <a:custGeom>
            <a:rect b="b" l="l" r="r" t="t"/>
            <a:pathLst>
              <a:path extrusionOk="0" h="941884" w="1419439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anchorCtr="0" anchor="ctr" bIns="11425" lIns="11425" spcFirstLastPara="1" rIns="11425" wrap="square" tIns="11425">
            <a:noAutofit/>
          </a:bodyPr>
          <a:lstStyle/>
          <a:p>
            <a:pPr indent="0" lvl="1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5" name="Google Shape;395;p24"/>
          <p:cNvSpPr/>
          <p:nvPr/>
        </p:nvSpPr>
        <p:spPr>
          <a:xfrm>
            <a:off x="568033" y="1249124"/>
            <a:ext cx="1883767" cy="655074"/>
          </a:xfrm>
          <a:prstGeom prst="roundRect">
            <a:avLst>
              <a:gd fmla="val 16667" name="adj"/>
            </a:avLst>
          </a:prstGeom>
          <a:solidFill>
            <a:srgbClr val="48C0B6"/>
          </a:solidFill>
          <a:ln cap="flat" cmpd="sng" w="12700">
            <a:solidFill>
              <a:srgbClr val="FFD9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WARM-UP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6" name="Google Shape;396;p24"/>
          <p:cNvSpPr/>
          <p:nvPr/>
        </p:nvSpPr>
        <p:spPr>
          <a:xfrm>
            <a:off x="3035197" y="2524702"/>
            <a:ext cx="1883767" cy="655403"/>
          </a:xfrm>
          <a:prstGeom prst="roundRect">
            <a:avLst>
              <a:gd fmla="val 16667" name="adj"/>
            </a:avLst>
          </a:prstGeom>
          <a:solidFill>
            <a:srgbClr val="48C0B6"/>
          </a:solidFill>
          <a:ln cap="flat" cmpd="sng" w="12700">
            <a:solidFill>
              <a:srgbClr val="FFD9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VOCABULARY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7" name="Google Shape;397;p24"/>
          <p:cNvSpPr/>
          <p:nvPr/>
        </p:nvSpPr>
        <p:spPr>
          <a:xfrm>
            <a:off x="568032" y="3929572"/>
            <a:ext cx="1883767" cy="655403"/>
          </a:xfrm>
          <a:prstGeom prst="roundRect">
            <a:avLst>
              <a:gd fmla="val 16667" name="adj"/>
            </a:avLst>
          </a:prstGeom>
          <a:solidFill>
            <a:srgbClr val="48C0B6"/>
          </a:solidFill>
          <a:ln cap="flat" cmpd="sng" w="12700">
            <a:solidFill>
              <a:srgbClr val="FFD9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PRONUNCIATION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8" name="Google Shape;398;p24"/>
          <p:cNvSpPr/>
          <p:nvPr/>
        </p:nvSpPr>
        <p:spPr>
          <a:xfrm>
            <a:off x="3035196" y="5194878"/>
            <a:ext cx="1883767" cy="655403"/>
          </a:xfrm>
          <a:prstGeom prst="roundRect">
            <a:avLst>
              <a:gd fmla="val 16667" name="adj"/>
            </a:avLst>
          </a:prstGeom>
          <a:solidFill>
            <a:srgbClr val="48C0B6"/>
          </a:solidFill>
          <a:ln cap="flat" cmpd="sng" w="12700">
            <a:solidFill>
              <a:srgbClr val="FFD9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PRODUCTION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9" name="Google Shape;399;p24"/>
          <p:cNvSpPr/>
          <p:nvPr/>
        </p:nvSpPr>
        <p:spPr>
          <a:xfrm>
            <a:off x="5567911" y="1227024"/>
            <a:ext cx="5459396" cy="699274"/>
          </a:xfrm>
          <a:prstGeom prst="rect">
            <a:avLst/>
          </a:prstGeom>
          <a:solidFill>
            <a:srgbClr val="CBEAF0"/>
          </a:solidFill>
          <a:ln cap="flat" cmpd="sng" w="12700">
            <a:solidFill>
              <a:srgbClr val="FFF2CC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Game: Pass the secret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0" name="Google Shape;400;p24"/>
          <p:cNvSpPr/>
          <p:nvPr/>
        </p:nvSpPr>
        <p:spPr>
          <a:xfrm>
            <a:off x="5571062" y="2047877"/>
            <a:ext cx="5456245" cy="1618334"/>
          </a:xfrm>
          <a:prstGeom prst="rect">
            <a:avLst/>
          </a:prstGeom>
          <a:solidFill>
            <a:srgbClr val="CBEAF0"/>
          </a:solidFill>
          <a:ln cap="flat" cmpd="sng" w="12700">
            <a:solidFill>
              <a:srgbClr val="FFF2CC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Task 1: Match the words in columns A and B to form phrases. Then say them aloud. </a:t>
            </a:r>
            <a:endParaRPr/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Task 2: Complete the sentences with the phrases in 1. Task 3: Work in pairs. Answer the questions about your school.</a:t>
            </a:r>
            <a:endParaRPr/>
          </a:p>
        </p:txBody>
      </p:sp>
      <p:sp>
        <p:nvSpPr>
          <p:cNvPr id="401" name="Google Shape;401;p24"/>
          <p:cNvSpPr/>
          <p:nvPr/>
        </p:nvSpPr>
        <p:spPr>
          <a:xfrm>
            <a:off x="5562127" y="3787790"/>
            <a:ext cx="5465180" cy="1270730"/>
          </a:xfrm>
          <a:prstGeom prst="rect">
            <a:avLst/>
          </a:prstGeom>
          <a:solidFill>
            <a:srgbClr val="CBEAF0"/>
          </a:solidFill>
          <a:ln cap="flat" cmpd="sng" w="12700">
            <a:solidFill>
              <a:srgbClr val="FFF2CC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Task 4: Listen and repeat the words. What letters can we use to make the /dʒ/ sound?</a:t>
            </a:r>
            <a:endParaRPr/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Task 5: Listen and repeat the chant. Pay attention to the sounds /tʃ/ and /dʒ/.</a:t>
            </a:r>
            <a:endParaRPr/>
          </a:p>
        </p:txBody>
      </p:sp>
      <p:sp>
        <p:nvSpPr>
          <p:cNvPr id="402" name="Google Shape;402;p24"/>
          <p:cNvSpPr/>
          <p:nvPr/>
        </p:nvSpPr>
        <p:spPr>
          <a:xfrm>
            <a:off x="5562128" y="5180099"/>
            <a:ext cx="5465179" cy="684962"/>
          </a:xfrm>
          <a:prstGeom prst="rect">
            <a:avLst/>
          </a:prstGeom>
          <a:solidFill>
            <a:srgbClr val="CBEAF0"/>
          </a:solidFill>
          <a:ln cap="flat" cmpd="sng" w="12700">
            <a:solidFill>
              <a:srgbClr val="FFF2CC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Game: Up and down 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403" name="Google Shape;403;p24"/>
          <p:cNvCxnSpPr>
            <a:stCxn id="395" idx="3"/>
            <a:endCxn id="396" idx="0"/>
          </p:cNvCxnSpPr>
          <p:nvPr/>
        </p:nvCxnSpPr>
        <p:spPr>
          <a:xfrm>
            <a:off x="2451800" y="1576661"/>
            <a:ext cx="1525200" cy="948000"/>
          </a:xfrm>
          <a:prstGeom prst="curvedConnector2">
            <a:avLst/>
          </a:prstGeom>
          <a:noFill/>
          <a:ln cap="flat" cmpd="sng" w="57150">
            <a:solidFill>
              <a:srgbClr val="F7941E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404" name="Google Shape;404;p24"/>
          <p:cNvCxnSpPr>
            <a:stCxn id="396" idx="1"/>
            <a:endCxn id="397" idx="0"/>
          </p:cNvCxnSpPr>
          <p:nvPr/>
        </p:nvCxnSpPr>
        <p:spPr>
          <a:xfrm flipH="1">
            <a:off x="1509997" y="2852404"/>
            <a:ext cx="1525200" cy="1077300"/>
          </a:xfrm>
          <a:prstGeom prst="curvedConnector2">
            <a:avLst/>
          </a:prstGeom>
          <a:noFill/>
          <a:ln cap="flat" cmpd="sng" w="57150">
            <a:solidFill>
              <a:srgbClr val="F7941E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405" name="Google Shape;405;p24"/>
          <p:cNvCxnSpPr>
            <a:stCxn id="397" idx="3"/>
            <a:endCxn id="398" idx="0"/>
          </p:cNvCxnSpPr>
          <p:nvPr/>
        </p:nvCxnSpPr>
        <p:spPr>
          <a:xfrm>
            <a:off x="2451799" y="4257274"/>
            <a:ext cx="1525200" cy="937500"/>
          </a:xfrm>
          <a:prstGeom prst="curvedConnector2">
            <a:avLst/>
          </a:prstGeom>
          <a:noFill/>
          <a:ln cap="flat" cmpd="sng" w="57150">
            <a:solidFill>
              <a:srgbClr val="F7941E"/>
            </a:solidFill>
            <a:prstDash val="solid"/>
            <a:miter lim="800000"/>
            <a:headEnd len="sm" w="sm" type="none"/>
            <a:tailEnd len="med" w="med" type="triangle"/>
          </a:ln>
        </p:spPr>
      </p:cxnSp>
      <p:sp>
        <p:nvSpPr>
          <p:cNvPr id="406" name="Google Shape;406;p24"/>
          <p:cNvSpPr/>
          <p:nvPr/>
        </p:nvSpPr>
        <p:spPr>
          <a:xfrm>
            <a:off x="4435147" y="405824"/>
            <a:ext cx="3948886" cy="625641"/>
          </a:xfrm>
          <a:prstGeom prst="roundRect">
            <a:avLst>
              <a:gd fmla="val 42661" name="adj"/>
            </a:avLst>
          </a:prstGeom>
          <a:solidFill>
            <a:srgbClr val="FF980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07" name="Google Shape;407;p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826252" y="260303"/>
            <a:ext cx="964452" cy="916490"/>
          </a:xfrm>
          <a:prstGeom prst="rect">
            <a:avLst/>
          </a:prstGeom>
          <a:noFill/>
          <a:ln>
            <a:noFill/>
          </a:ln>
        </p:spPr>
      </p:pic>
      <p:sp>
        <p:nvSpPr>
          <p:cNvPr id="408" name="Google Shape;408;p24"/>
          <p:cNvSpPr/>
          <p:nvPr/>
        </p:nvSpPr>
        <p:spPr>
          <a:xfrm>
            <a:off x="568032" y="5998839"/>
            <a:ext cx="1883766" cy="660564"/>
          </a:xfrm>
          <a:prstGeom prst="roundRect">
            <a:avLst>
              <a:gd fmla="val 16667" name="adj"/>
            </a:avLst>
          </a:prstGeom>
          <a:solidFill>
            <a:srgbClr val="48C0B6"/>
          </a:solidFill>
          <a:ln cap="flat" cmpd="sng" w="12700">
            <a:solidFill>
              <a:srgbClr val="FFD9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CONSOLIDATION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409" name="Google Shape;409;p24"/>
          <p:cNvCxnSpPr>
            <a:stCxn id="398" idx="1"/>
            <a:endCxn id="408" idx="0"/>
          </p:cNvCxnSpPr>
          <p:nvPr/>
        </p:nvCxnSpPr>
        <p:spPr>
          <a:xfrm flipH="1">
            <a:off x="1509996" y="5522580"/>
            <a:ext cx="1525200" cy="476400"/>
          </a:xfrm>
          <a:prstGeom prst="curvedConnector2">
            <a:avLst/>
          </a:prstGeom>
          <a:noFill/>
          <a:ln cap="flat" cmpd="sng" w="57150">
            <a:solidFill>
              <a:srgbClr val="F7941E"/>
            </a:solidFill>
            <a:prstDash val="solid"/>
            <a:miter lim="800000"/>
            <a:headEnd len="sm" w="sm" type="none"/>
            <a:tailEnd len="med" w="med" type="triangle"/>
          </a:ln>
        </p:spPr>
      </p:cxnSp>
      <p:sp>
        <p:nvSpPr>
          <p:cNvPr id="410" name="Google Shape;410;p24"/>
          <p:cNvSpPr/>
          <p:nvPr/>
        </p:nvSpPr>
        <p:spPr>
          <a:xfrm>
            <a:off x="5562127" y="5986640"/>
            <a:ext cx="5465179" cy="684962"/>
          </a:xfrm>
          <a:prstGeom prst="rect">
            <a:avLst/>
          </a:prstGeom>
          <a:solidFill>
            <a:srgbClr val="CBEAF0"/>
          </a:solidFill>
          <a:ln cap="flat" cmpd="sng" w="12700">
            <a:solidFill>
              <a:srgbClr val="FFF2CC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Wrap-up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Homework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1" name="Google Shape;411;p24"/>
          <p:cNvSpPr txBox="1"/>
          <p:nvPr/>
        </p:nvSpPr>
        <p:spPr>
          <a:xfrm>
            <a:off x="4685061" y="508193"/>
            <a:ext cx="4563618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LESSON 2: A CLOSER LOOK 1</a:t>
            </a:r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6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p25"/>
          <p:cNvSpPr txBox="1"/>
          <p:nvPr/>
        </p:nvSpPr>
        <p:spPr>
          <a:xfrm>
            <a:off x="1149944" y="1331913"/>
            <a:ext cx="10815315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WRAP-UP</a:t>
            </a:r>
            <a:endParaRPr/>
          </a:p>
        </p:txBody>
      </p:sp>
      <p:sp>
        <p:nvSpPr>
          <p:cNvPr id="418" name="Google Shape;418;p25"/>
          <p:cNvSpPr/>
          <p:nvPr/>
        </p:nvSpPr>
        <p:spPr>
          <a:xfrm>
            <a:off x="576198" y="1290971"/>
            <a:ext cx="502606" cy="502606"/>
          </a:xfrm>
          <a:prstGeom prst="roundRect">
            <a:avLst>
              <a:gd fmla="val 16667" name="adj"/>
            </a:avLst>
          </a:prstGeom>
          <a:solidFill>
            <a:srgbClr val="0FB7BD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48DA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9" name="Google Shape;419;p25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0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1</a:t>
            </a:r>
            <a:endParaRPr/>
          </a:p>
        </p:txBody>
      </p:sp>
      <p:pic>
        <p:nvPicPr>
          <p:cNvPr id="420" name="Google Shape;420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421" name="Google Shape;421;p25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CONSOLIDATION</a:t>
            </a:r>
            <a:endParaRPr b="1" sz="3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22" name="Google Shape;422;p25"/>
          <p:cNvGrpSpPr/>
          <p:nvPr/>
        </p:nvGrpSpPr>
        <p:grpSpPr>
          <a:xfrm>
            <a:off x="3363884" y="2422927"/>
            <a:ext cx="6264101" cy="3498120"/>
            <a:chOff x="0" y="12237"/>
            <a:chExt cx="6264101" cy="3498120"/>
          </a:xfrm>
        </p:grpSpPr>
        <p:sp>
          <p:nvSpPr>
            <p:cNvPr id="423" name="Google Shape;423;p25"/>
            <p:cNvSpPr/>
            <p:nvPr/>
          </p:nvSpPr>
          <p:spPr>
            <a:xfrm>
              <a:off x="0" y="617397"/>
              <a:ext cx="6264101" cy="1033200"/>
            </a:xfrm>
            <a:prstGeom prst="rect">
              <a:avLst/>
            </a:prstGeom>
            <a:solidFill>
              <a:schemeClr val="lt1">
                <a:alpha val="89803"/>
              </a:schemeClr>
            </a:solidFill>
            <a:ln cap="flat" cmpd="sng" w="9525">
              <a:solidFill>
                <a:schemeClr val="accent4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4" name="Google Shape;424;p25"/>
            <p:cNvSpPr/>
            <p:nvPr/>
          </p:nvSpPr>
          <p:spPr>
            <a:xfrm>
              <a:off x="313205" y="12237"/>
              <a:ext cx="4384870" cy="1210320"/>
            </a:xfrm>
            <a:prstGeom prst="roundRect">
              <a:avLst>
                <a:gd fmla="val 16667" name="adj"/>
              </a:avLst>
            </a:prstGeom>
            <a:gradFill>
              <a:gsLst>
                <a:gs pos="0">
                  <a:srgbClr val="FFDC9B"/>
                </a:gs>
                <a:gs pos="50000">
                  <a:srgbClr val="FFD68D"/>
                </a:gs>
                <a:gs pos="100000">
                  <a:srgbClr val="FFD478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5" name="Google Shape;425;p25"/>
            <p:cNvSpPr txBox="1"/>
            <p:nvPr/>
          </p:nvSpPr>
          <p:spPr>
            <a:xfrm>
              <a:off x="372288" y="71320"/>
              <a:ext cx="4266704" cy="109215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165725" spcFirstLastPara="1" rIns="165725" wrap="square" tIns="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0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VOCABULARY</a:t>
              </a:r>
              <a:endParaRPr sz="4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6" name="Google Shape;426;p25"/>
            <p:cNvSpPr/>
            <p:nvPr/>
          </p:nvSpPr>
          <p:spPr>
            <a:xfrm>
              <a:off x="0" y="2477157"/>
              <a:ext cx="6264101" cy="1033200"/>
            </a:xfrm>
            <a:prstGeom prst="rect">
              <a:avLst/>
            </a:prstGeom>
            <a:solidFill>
              <a:schemeClr val="lt1">
                <a:alpha val="89803"/>
              </a:schemeClr>
            </a:solidFill>
            <a:ln cap="flat" cmpd="sng" w="9525">
              <a:solidFill>
                <a:srgbClr val="4371C3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7" name="Google Shape;427;p25"/>
            <p:cNvSpPr/>
            <p:nvPr/>
          </p:nvSpPr>
          <p:spPr>
            <a:xfrm>
              <a:off x="313205" y="1871997"/>
              <a:ext cx="4384870" cy="1210320"/>
            </a:xfrm>
            <a:prstGeom prst="roundRect">
              <a:avLst>
                <a:gd fmla="val 16667" name="adj"/>
              </a:avLst>
            </a:prstGeom>
            <a:gradFill>
              <a:gsLst>
                <a:gs pos="0">
                  <a:srgbClr val="A6B6DE"/>
                </a:gs>
                <a:gs pos="50000">
                  <a:srgbClr val="97A9D8"/>
                </a:gs>
                <a:gs pos="100000">
                  <a:srgbClr val="859CD6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8" name="Google Shape;428;p25"/>
            <p:cNvSpPr txBox="1"/>
            <p:nvPr/>
          </p:nvSpPr>
          <p:spPr>
            <a:xfrm>
              <a:off x="372288" y="1931080"/>
              <a:ext cx="4266704" cy="109215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165725" spcFirstLastPara="1" rIns="165725" wrap="square" tIns="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0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PRONUNCIATION</a:t>
              </a:r>
              <a:endParaRPr sz="4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3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p26"/>
          <p:cNvSpPr txBox="1"/>
          <p:nvPr/>
        </p:nvSpPr>
        <p:spPr>
          <a:xfrm>
            <a:off x="1149944" y="1331913"/>
            <a:ext cx="10815315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HOMEWORK</a:t>
            </a:r>
            <a:endParaRPr/>
          </a:p>
        </p:txBody>
      </p:sp>
      <p:sp>
        <p:nvSpPr>
          <p:cNvPr id="435" name="Google Shape;435;p26"/>
          <p:cNvSpPr/>
          <p:nvPr/>
        </p:nvSpPr>
        <p:spPr>
          <a:xfrm>
            <a:off x="576198" y="1290971"/>
            <a:ext cx="502606" cy="502606"/>
          </a:xfrm>
          <a:prstGeom prst="roundRect">
            <a:avLst>
              <a:gd fmla="val 16667" name="adj"/>
            </a:avLst>
          </a:prstGeom>
          <a:solidFill>
            <a:srgbClr val="0FB7BD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48DA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6" name="Google Shape;436;p2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0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2</a:t>
            </a:r>
            <a:endParaRPr/>
          </a:p>
        </p:txBody>
      </p:sp>
      <p:pic>
        <p:nvPicPr>
          <p:cNvPr id="437" name="Google Shape;437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438" name="Google Shape;438;p26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CONSOLIDATION</a:t>
            </a:r>
            <a:endParaRPr b="1" sz="3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9" name="Google Shape;439;p26"/>
          <p:cNvSpPr txBox="1"/>
          <p:nvPr/>
        </p:nvSpPr>
        <p:spPr>
          <a:xfrm>
            <a:off x="1451956" y="2272146"/>
            <a:ext cx="99942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42900" lvl="0" marL="3429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⮚"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Find some more words having the sounds /tʃ/ and /dʒ/.</a:t>
            </a:r>
            <a:endParaRPr/>
          </a:p>
        </p:txBody>
      </p:sp>
      <p:pic>
        <p:nvPicPr>
          <p:cNvPr id="440" name="Google Shape;440;p2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117117" y="3598332"/>
            <a:ext cx="2449283" cy="244928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4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5" name="Google Shape;445;p27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24001" y="7553"/>
            <a:ext cx="9143999" cy="6839711"/>
          </a:xfrm>
          <a:prstGeom prst="rect">
            <a:avLst/>
          </a:prstGeom>
          <a:noFill/>
          <a:ln>
            <a:noFill/>
          </a:ln>
        </p:spPr>
      </p:pic>
      <p:sp>
        <p:nvSpPr>
          <p:cNvPr id="446" name="Google Shape;446;p27"/>
          <p:cNvSpPr/>
          <p:nvPr/>
        </p:nvSpPr>
        <p:spPr>
          <a:xfrm>
            <a:off x="2951748" y="5993141"/>
            <a:ext cx="6096000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Website: </a:t>
            </a:r>
            <a:r>
              <a:rPr b="1" i="1"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sachmem.vn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Fanpage: </a:t>
            </a:r>
            <a:r>
              <a:rPr b="1" i="1"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facebook.com/sachmem.vn/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3"/>
          <p:cNvSpPr/>
          <p:nvPr/>
        </p:nvSpPr>
        <p:spPr>
          <a:xfrm>
            <a:off x="3427102" y="587387"/>
            <a:ext cx="4958616" cy="884574"/>
          </a:xfrm>
          <a:prstGeom prst="roundRect">
            <a:avLst>
              <a:gd fmla="val 42661" name="adj"/>
            </a:avLst>
          </a:prstGeom>
          <a:solidFill>
            <a:srgbClr val="FF980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5" name="Google Shape;115;p3"/>
          <p:cNvSpPr txBox="1"/>
          <p:nvPr/>
        </p:nvSpPr>
        <p:spPr>
          <a:xfrm>
            <a:off x="4791560" y="706508"/>
            <a:ext cx="3315377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6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OBJECTIVES</a:t>
            </a:r>
            <a:endParaRPr/>
          </a:p>
        </p:txBody>
      </p:sp>
      <p:pic>
        <p:nvPicPr>
          <p:cNvPr id="116" name="Google Shape;116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192320" y="144696"/>
            <a:ext cx="1515332" cy="1583743"/>
          </a:xfrm>
          <a:prstGeom prst="rect">
            <a:avLst/>
          </a:prstGeom>
          <a:noFill/>
          <a:ln>
            <a:noFill/>
          </a:ln>
        </p:spPr>
      </p:pic>
      <p:sp>
        <p:nvSpPr>
          <p:cNvPr id="117" name="Google Shape;117;p3"/>
          <p:cNvSpPr txBox="1"/>
          <p:nvPr/>
        </p:nvSpPr>
        <p:spPr>
          <a:xfrm>
            <a:off x="1197033" y="2103074"/>
            <a:ext cx="10274531" cy="20313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By the end of the lesson, students will be able to:</a:t>
            </a:r>
            <a:endParaRPr/>
          </a:p>
          <a:p>
            <a:pPr indent="-4572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ourier New"/>
              <a:buChar char="o"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use the lexical items related to the topic </a:t>
            </a:r>
            <a:r>
              <a:rPr i="1"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School activities</a:t>
            </a:r>
            <a:endParaRPr i="1"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4572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ourier New"/>
              <a:buChar char="o"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correctly pronounce words that contain the sounds: </a:t>
            </a:r>
            <a:r>
              <a:rPr lang="en-US" sz="2800">
                <a:solidFill>
                  <a:srgbClr val="048DA4"/>
                </a:solidFill>
                <a:latin typeface="Calibri"/>
                <a:ea typeface="Calibri"/>
                <a:cs typeface="Calibri"/>
                <a:sym typeface="Calibri"/>
              </a:rPr>
              <a:t>/tʃ/ </a:t>
            </a: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and </a:t>
            </a:r>
            <a:r>
              <a:rPr lang="en-US" sz="2800">
                <a:solidFill>
                  <a:srgbClr val="048DA4"/>
                </a:solidFill>
                <a:latin typeface="Calibri"/>
                <a:ea typeface="Calibri"/>
                <a:cs typeface="Calibri"/>
                <a:sym typeface="Calibri"/>
              </a:rPr>
              <a:t>/dʒ/ 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4"/>
          <p:cNvSpPr/>
          <p:nvPr/>
        </p:nvSpPr>
        <p:spPr>
          <a:xfrm>
            <a:off x="4567839" y="1755498"/>
            <a:ext cx="2162852" cy="845902"/>
          </a:xfrm>
          <a:custGeom>
            <a:rect b="b" l="l" r="r" t="t"/>
            <a:pathLst>
              <a:path extrusionOk="0" h="941884" w="1728196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anchorCtr="0" anchor="ctr" bIns="11425" lIns="11425" spcFirstLastPara="1" rIns="11425" wrap="square" tIns="11425">
            <a:noAutofit/>
          </a:bodyPr>
          <a:lstStyle/>
          <a:p>
            <a:pPr indent="0" lvl="1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3" name="Google Shape;123;p4"/>
          <p:cNvSpPr/>
          <p:nvPr/>
        </p:nvSpPr>
        <p:spPr>
          <a:xfrm>
            <a:off x="3977081" y="5090340"/>
            <a:ext cx="1603229" cy="845902"/>
          </a:xfrm>
          <a:custGeom>
            <a:rect b="b" l="l" r="r" t="t"/>
            <a:pathLst>
              <a:path extrusionOk="0" h="941884" w="1419439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anchorCtr="0" anchor="ctr" bIns="11425" lIns="11425" spcFirstLastPara="1" rIns="11425" wrap="square" tIns="11425">
            <a:noAutofit/>
          </a:bodyPr>
          <a:lstStyle/>
          <a:p>
            <a:pPr indent="0" lvl="1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4" name="Google Shape;124;p4"/>
          <p:cNvSpPr/>
          <p:nvPr/>
        </p:nvSpPr>
        <p:spPr>
          <a:xfrm>
            <a:off x="568033" y="1249124"/>
            <a:ext cx="1883767" cy="655074"/>
          </a:xfrm>
          <a:prstGeom prst="roundRect">
            <a:avLst>
              <a:gd fmla="val 16667" name="adj"/>
            </a:avLst>
          </a:prstGeom>
          <a:solidFill>
            <a:srgbClr val="48C0B6"/>
          </a:solidFill>
          <a:ln cap="flat" cmpd="sng" w="12700">
            <a:solidFill>
              <a:srgbClr val="FFD9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WARM-UP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5" name="Google Shape;125;p4"/>
          <p:cNvSpPr/>
          <p:nvPr/>
        </p:nvSpPr>
        <p:spPr>
          <a:xfrm>
            <a:off x="3035197" y="2524702"/>
            <a:ext cx="1883767" cy="655403"/>
          </a:xfrm>
          <a:prstGeom prst="roundRect">
            <a:avLst>
              <a:gd fmla="val 16667" name="adj"/>
            </a:avLst>
          </a:prstGeom>
          <a:solidFill>
            <a:srgbClr val="48C0B6"/>
          </a:solidFill>
          <a:ln cap="flat" cmpd="sng" w="12700">
            <a:solidFill>
              <a:srgbClr val="FFD9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VOCABULARY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6" name="Google Shape;126;p4"/>
          <p:cNvSpPr/>
          <p:nvPr/>
        </p:nvSpPr>
        <p:spPr>
          <a:xfrm>
            <a:off x="568032" y="3929572"/>
            <a:ext cx="1883767" cy="655403"/>
          </a:xfrm>
          <a:prstGeom prst="roundRect">
            <a:avLst>
              <a:gd fmla="val 16667" name="adj"/>
            </a:avLst>
          </a:prstGeom>
          <a:solidFill>
            <a:srgbClr val="48C0B6"/>
          </a:solidFill>
          <a:ln cap="flat" cmpd="sng" w="12700">
            <a:solidFill>
              <a:srgbClr val="FFD9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PRONUNCIATION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7" name="Google Shape;127;p4"/>
          <p:cNvSpPr/>
          <p:nvPr/>
        </p:nvSpPr>
        <p:spPr>
          <a:xfrm>
            <a:off x="3035196" y="5194878"/>
            <a:ext cx="1883767" cy="655403"/>
          </a:xfrm>
          <a:prstGeom prst="roundRect">
            <a:avLst>
              <a:gd fmla="val 16667" name="adj"/>
            </a:avLst>
          </a:prstGeom>
          <a:solidFill>
            <a:srgbClr val="48C0B6"/>
          </a:solidFill>
          <a:ln cap="flat" cmpd="sng" w="12700">
            <a:solidFill>
              <a:srgbClr val="FFD9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PRODUCTION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8" name="Google Shape;128;p4"/>
          <p:cNvSpPr/>
          <p:nvPr/>
        </p:nvSpPr>
        <p:spPr>
          <a:xfrm>
            <a:off x="5567911" y="1227024"/>
            <a:ext cx="5459396" cy="699274"/>
          </a:xfrm>
          <a:prstGeom prst="rect">
            <a:avLst/>
          </a:prstGeom>
          <a:solidFill>
            <a:srgbClr val="CBEAF0"/>
          </a:solidFill>
          <a:ln cap="flat" cmpd="sng" w="12700">
            <a:solidFill>
              <a:srgbClr val="FFF2CC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Game: Pass the secret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9" name="Google Shape;129;p4"/>
          <p:cNvSpPr/>
          <p:nvPr/>
        </p:nvSpPr>
        <p:spPr>
          <a:xfrm>
            <a:off x="5571062" y="2047877"/>
            <a:ext cx="5456245" cy="1618334"/>
          </a:xfrm>
          <a:prstGeom prst="rect">
            <a:avLst/>
          </a:prstGeom>
          <a:solidFill>
            <a:srgbClr val="CBEAF0"/>
          </a:solidFill>
          <a:ln cap="flat" cmpd="sng" w="12700">
            <a:solidFill>
              <a:srgbClr val="FFF2CC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Task 1: Match the words in columns A and B to form phrases. Then say them aloud. </a:t>
            </a:r>
            <a:endParaRPr/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Task 2: Complete the sentences with the phrases in 1. Task 3: Work in pairs. Answer the questions about your school.</a:t>
            </a:r>
            <a:endParaRPr/>
          </a:p>
        </p:txBody>
      </p:sp>
      <p:sp>
        <p:nvSpPr>
          <p:cNvPr id="130" name="Google Shape;130;p4"/>
          <p:cNvSpPr/>
          <p:nvPr/>
        </p:nvSpPr>
        <p:spPr>
          <a:xfrm>
            <a:off x="5562127" y="3787790"/>
            <a:ext cx="5465180" cy="1270730"/>
          </a:xfrm>
          <a:prstGeom prst="rect">
            <a:avLst/>
          </a:prstGeom>
          <a:solidFill>
            <a:srgbClr val="CBEAF0"/>
          </a:solidFill>
          <a:ln cap="flat" cmpd="sng" w="12700">
            <a:solidFill>
              <a:srgbClr val="FFF2CC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Task 4: Listen and repeat the words. What letters can we use to make the /dʒ/ sound?</a:t>
            </a:r>
            <a:endParaRPr/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Task 5: Listen and repeat the chant. Pay attention to the sounds /tʃ/ and /dʒ/.</a:t>
            </a:r>
            <a:endParaRPr/>
          </a:p>
        </p:txBody>
      </p:sp>
      <p:sp>
        <p:nvSpPr>
          <p:cNvPr id="131" name="Google Shape;131;p4"/>
          <p:cNvSpPr/>
          <p:nvPr/>
        </p:nvSpPr>
        <p:spPr>
          <a:xfrm>
            <a:off x="5562128" y="5180099"/>
            <a:ext cx="5465179" cy="684962"/>
          </a:xfrm>
          <a:prstGeom prst="rect">
            <a:avLst/>
          </a:prstGeom>
          <a:solidFill>
            <a:srgbClr val="CBEAF0"/>
          </a:solidFill>
          <a:ln cap="flat" cmpd="sng" w="12700">
            <a:solidFill>
              <a:srgbClr val="FFF2CC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Game</a:t>
            </a: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Up and down 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32" name="Google Shape;132;p4"/>
          <p:cNvCxnSpPr>
            <a:stCxn id="124" idx="3"/>
            <a:endCxn id="125" idx="0"/>
          </p:cNvCxnSpPr>
          <p:nvPr/>
        </p:nvCxnSpPr>
        <p:spPr>
          <a:xfrm>
            <a:off x="2451800" y="1576661"/>
            <a:ext cx="1525200" cy="948000"/>
          </a:xfrm>
          <a:prstGeom prst="curvedConnector2">
            <a:avLst/>
          </a:prstGeom>
          <a:noFill/>
          <a:ln cap="flat" cmpd="sng" w="57150">
            <a:solidFill>
              <a:srgbClr val="F7941E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133" name="Google Shape;133;p4"/>
          <p:cNvCxnSpPr>
            <a:stCxn id="125" idx="1"/>
            <a:endCxn id="126" idx="0"/>
          </p:cNvCxnSpPr>
          <p:nvPr/>
        </p:nvCxnSpPr>
        <p:spPr>
          <a:xfrm flipH="1">
            <a:off x="1509997" y="2852404"/>
            <a:ext cx="1525200" cy="1077300"/>
          </a:xfrm>
          <a:prstGeom prst="curvedConnector2">
            <a:avLst/>
          </a:prstGeom>
          <a:noFill/>
          <a:ln cap="flat" cmpd="sng" w="57150">
            <a:solidFill>
              <a:srgbClr val="F7941E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134" name="Google Shape;134;p4"/>
          <p:cNvCxnSpPr>
            <a:stCxn id="126" idx="3"/>
            <a:endCxn id="127" idx="0"/>
          </p:cNvCxnSpPr>
          <p:nvPr/>
        </p:nvCxnSpPr>
        <p:spPr>
          <a:xfrm>
            <a:off x="2451799" y="4257274"/>
            <a:ext cx="1525200" cy="937500"/>
          </a:xfrm>
          <a:prstGeom prst="curvedConnector2">
            <a:avLst/>
          </a:prstGeom>
          <a:noFill/>
          <a:ln cap="flat" cmpd="sng" w="57150">
            <a:solidFill>
              <a:srgbClr val="F7941E"/>
            </a:solidFill>
            <a:prstDash val="solid"/>
            <a:miter lim="800000"/>
            <a:headEnd len="sm" w="sm" type="none"/>
            <a:tailEnd len="med" w="med" type="triangle"/>
          </a:ln>
        </p:spPr>
      </p:cxnSp>
      <p:sp>
        <p:nvSpPr>
          <p:cNvPr id="135" name="Google Shape;135;p4"/>
          <p:cNvSpPr/>
          <p:nvPr/>
        </p:nvSpPr>
        <p:spPr>
          <a:xfrm>
            <a:off x="4435147" y="405824"/>
            <a:ext cx="3948886" cy="625641"/>
          </a:xfrm>
          <a:prstGeom prst="roundRect">
            <a:avLst>
              <a:gd fmla="val 42661" name="adj"/>
            </a:avLst>
          </a:prstGeom>
          <a:solidFill>
            <a:srgbClr val="FF980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6" name="Google Shape;136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826252" y="260303"/>
            <a:ext cx="964452" cy="916490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Google Shape;137;p4"/>
          <p:cNvSpPr/>
          <p:nvPr/>
        </p:nvSpPr>
        <p:spPr>
          <a:xfrm>
            <a:off x="568032" y="5998839"/>
            <a:ext cx="1883766" cy="660564"/>
          </a:xfrm>
          <a:prstGeom prst="roundRect">
            <a:avLst>
              <a:gd fmla="val 16667" name="adj"/>
            </a:avLst>
          </a:prstGeom>
          <a:solidFill>
            <a:srgbClr val="48C0B6"/>
          </a:solidFill>
          <a:ln cap="flat" cmpd="sng" w="12700">
            <a:solidFill>
              <a:srgbClr val="FFD9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CONSOLIDATION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38" name="Google Shape;138;p4"/>
          <p:cNvCxnSpPr>
            <a:stCxn id="127" idx="1"/>
            <a:endCxn id="137" idx="0"/>
          </p:cNvCxnSpPr>
          <p:nvPr/>
        </p:nvCxnSpPr>
        <p:spPr>
          <a:xfrm flipH="1">
            <a:off x="1509996" y="5522580"/>
            <a:ext cx="1525200" cy="476400"/>
          </a:xfrm>
          <a:prstGeom prst="curvedConnector2">
            <a:avLst/>
          </a:prstGeom>
          <a:noFill/>
          <a:ln cap="flat" cmpd="sng" w="57150">
            <a:solidFill>
              <a:srgbClr val="F7941E"/>
            </a:solidFill>
            <a:prstDash val="solid"/>
            <a:miter lim="800000"/>
            <a:headEnd len="sm" w="sm" type="none"/>
            <a:tailEnd len="med" w="med" type="triangle"/>
          </a:ln>
        </p:spPr>
      </p:cxnSp>
      <p:sp>
        <p:nvSpPr>
          <p:cNvPr id="139" name="Google Shape;139;p4"/>
          <p:cNvSpPr/>
          <p:nvPr/>
        </p:nvSpPr>
        <p:spPr>
          <a:xfrm>
            <a:off x="5562127" y="5986640"/>
            <a:ext cx="5465179" cy="684962"/>
          </a:xfrm>
          <a:prstGeom prst="rect">
            <a:avLst/>
          </a:prstGeom>
          <a:solidFill>
            <a:srgbClr val="CBEAF0"/>
          </a:solidFill>
          <a:ln cap="flat" cmpd="sng" w="12700">
            <a:solidFill>
              <a:srgbClr val="FFF2CC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Wrap-up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Homework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" name="Google Shape;140;p4"/>
          <p:cNvSpPr txBox="1"/>
          <p:nvPr/>
        </p:nvSpPr>
        <p:spPr>
          <a:xfrm>
            <a:off x="4685061" y="508193"/>
            <a:ext cx="4563618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LESSON 2: A CLOSER LOOK 1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5"/>
          <p:cNvSpPr/>
          <p:nvPr/>
        </p:nvSpPr>
        <p:spPr>
          <a:xfrm>
            <a:off x="4567839" y="1755498"/>
            <a:ext cx="2162852" cy="845902"/>
          </a:xfrm>
          <a:custGeom>
            <a:rect b="b" l="l" r="r" t="t"/>
            <a:pathLst>
              <a:path extrusionOk="0" h="941884" w="1728196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anchorCtr="0" anchor="ctr" bIns="11425" lIns="11425" spcFirstLastPara="1" rIns="11425" wrap="square" tIns="11425">
            <a:noAutofit/>
          </a:bodyPr>
          <a:lstStyle/>
          <a:p>
            <a:pPr indent="0" lvl="1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6" name="Google Shape;146;p5"/>
          <p:cNvSpPr/>
          <p:nvPr/>
        </p:nvSpPr>
        <p:spPr>
          <a:xfrm>
            <a:off x="568033" y="1249124"/>
            <a:ext cx="1883767" cy="655074"/>
          </a:xfrm>
          <a:prstGeom prst="roundRect">
            <a:avLst>
              <a:gd fmla="val 16667" name="adj"/>
            </a:avLst>
          </a:prstGeom>
          <a:solidFill>
            <a:srgbClr val="48C0B6"/>
          </a:solidFill>
          <a:ln cap="flat" cmpd="sng" w="12700">
            <a:solidFill>
              <a:srgbClr val="FFD9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WARM-UP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7" name="Google Shape;147;p5"/>
          <p:cNvSpPr/>
          <p:nvPr/>
        </p:nvSpPr>
        <p:spPr>
          <a:xfrm>
            <a:off x="5567911" y="1227024"/>
            <a:ext cx="5459396" cy="699274"/>
          </a:xfrm>
          <a:prstGeom prst="rect">
            <a:avLst/>
          </a:prstGeom>
          <a:solidFill>
            <a:srgbClr val="CBEAF0"/>
          </a:solidFill>
          <a:ln cap="flat" cmpd="sng" w="12700">
            <a:solidFill>
              <a:srgbClr val="FFF2CC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Game: Pass the secret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8" name="Google Shape;148;p5"/>
          <p:cNvSpPr/>
          <p:nvPr/>
        </p:nvSpPr>
        <p:spPr>
          <a:xfrm>
            <a:off x="4435147" y="405824"/>
            <a:ext cx="3948886" cy="625641"/>
          </a:xfrm>
          <a:prstGeom prst="roundRect">
            <a:avLst>
              <a:gd fmla="val 42661" name="adj"/>
            </a:avLst>
          </a:prstGeom>
          <a:solidFill>
            <a:srgbClr val="FF980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9" name="Google Shape;149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826252" y="260303"/>
            <a:ext cx="964452" cy="916490"/>
          </a:xfrm>
          <a:prstGeom prst="rect">
            <a:avLst/>
          </a:prstGeom>
          <a:noFill/>
          <a:ln>
            <a:noFill/>
          </a:ln>
        </p:spPr>
      </p:pic>
      <p:sp>
        <p:nvSpPr>
          <p:cNvPr id="150" name="Google Shape;150;p5"/>
          <p:cNvSpPr txBox="1"/>
          <p:nvPr/>
        </p:nvSpPr>
        <p:spPr>
          <a:xfrm>
            <a:off x="4685061" y="508193"/>
            <a:ext cx="4563618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LESSON 2: A CLOSER LOOK 1</a:t>
            </a:r>
            <a:endParaRPr/>
          </a:p>
        </p:txBody>
      </p:sp>
      <p:sp>
        <p:nvSpPr>
          <p:cNvPr id="151" name="Google Shape;151;p5"/>
          <p:cNvSpPr/>
          <p:nvPr/>
        </p:nvSpPr>
        <p:spPr>
          <a:xfrm>
            <a:off x="5937277" y="2744592"/>
            <a:ext cx="5478551" cy="8925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Aims of the stage:</a:t>
            </a:r>
            <a:endParaRPr sz="2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 activate students’ knowledge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2" name="Google Shape;152;p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48655" y="2432672"/>
            <a:ext cx="4273067" cy="311621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Google Shape;158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2" y="1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159" name="Google Shape;159;p6"/>
          <p:cNvSpPr txBox="1"/>
          <p:nvPr/>
        </p:nvSpPr>
        <p:spPr>
          <a:xfrm>
            <a:off x="663572" y="202239"/>
            <a:ext cx="3059800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WARM-UP</a:t>
            </a:r>
            <a:endParaRPr b="1" sz="3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0" name="Google Shape;160;p6"/>
          <p:cNvSpPr txBox="1"/>
          <p:nvPr/>
        </p:nvSpPr>
        <p:spPr>
          <a:xfrm>
            <a:off x="697439" y="3777735"/>
            <a:ext cx="2914996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80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school playground</a:t>
            </a:r>
            <a:endParaRPr/>
          </a:p>
        </p:txBody>
      </p:sp>
      <p:sp>
        <p:nvSpPr>
          <p:cNvPr id="161" name="Google Shape;161;p6"/>
          <p:cNvSpPr txBox="1"/>
          <p:nvPr/>
        </p:nvSpPr>
        <p:spPr>
          <a:xfrm>
            <a:off x="4569871" y="6199083"/>
            <a:ext cx="2914996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80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computer room</a:t>
            </a:r>
            <a:endParaRPr/>
          </a:p>
        </p:txBody>
      </p:sp>
      <p:sp>
        <p:nvSpPr>
          <p:cNvPr id="162" name="Google Shape;162;p6"/>
          <p:cNvSpPr txBox="1"/>
          <p:nvPr/>
        </p:nvSpPr>
        <p:spPr>
          <a:xfrm>
            <a:off x="8725560" y="3777735"/>
            <a:ext cx="2914996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80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school library</a:t>
            </a:r>
            <a:endParaRPr/>
          </a:p>
        </p:txBody>
      </p:sp>
      <p:pic>
        <p:nvPicPr>
          <p:cNvPr id="163" name="Google Shape;163;p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78263" y="1510658"/>
            <a:ext cx="4009916" cy="22555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p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991620" y="4030133"/>
            <a:ext cx="4003765" cy="21666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p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888398" y="1499369"/>
            <a:ext cx="3835712" cy="22509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" name="Google Shape;171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2" y="1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172" name="Google Shape;172;p7"/>
          <p:cNvSpPr txBox="1"/>
          <p:nvPr/>
        </p:nvSpPr>
        <p:spPr>
          <a:xfrm>
            <a:off x="663572" y="202239"/>
            <a:ext cx="3059800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WARM-UP</a:t>
            </a:r>
            <a:endParaRPr b="1" sz="3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3" name="Google Shape;173;p7"/>
          <p:cNvSpPr txBox="1"/>
          <p:nvPr/>
        </p:nvSpPr>
        <p:spPr>
          <a:xfrm>
            <a:off x="1769886" y="4922104"/>
            <a:ext cx="2914996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80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gym</a:t>
            </a:r>
            <a:endParaRPr/>
          </a:p>
        </p:txBody>
      </p:sp>
      <p:sp>
        <p:nvSpPr>
          <p:cNvPr id="174" name="Google Shape;174;p7"/>
          <p:cNvSpPr txBox="1"/>
          <p:nvPr/>
        </p:nvSpPr>
        <p:spPr>
          <a:xfrm>
            <a:off x="7700332" y="4918403"/>
            <a:ext cx="2918743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80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science lab</a:t>
            </a:r>
            <a:endParaRPr/>
          </a:p>
        </p:txBody>
      </p:sp>
      <p:pic>
        <p:nvPicPr>
          <p:cNvPr id="175" name="Google Shape;175;p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68011" y="2000446"/>
            <a:ext cx="4318747" cy="28791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Google Shape;176;p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783969" y="1996745"/>
            <a:ext cx="4324298" cy="28828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8"/>
          <p:cNvSpPr/>
          <p:nvPr/>
        </p:nvSpPr>
        <p:spPr>
          <a:xfrm>
            <a:off x="4567839" y="1755498"/>
            <a:ext cx="2162852" cy="845902"/>
          </a:xfrm>
          <a:custGeom>
            <a:rect b="b" l="l" r="r" t="t"/>
            <a:pathLst>
              <a:path extrusionOk="0" h="941884" w="1728196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anchorCtr="0" anchor="ctr" bIns="11425" lIns="11425" spcFirstLastPara="1" rIns="11425" wrap="square" tIns="11425">
            <a:noAutofit/>
          </a:bodyPr>
          <a:lstStyle/>
          <a:p>
            <a:pPr indent="0" lvl="1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2" name="Google Shape;182;p8"/>
          <p:cNvSpPr/>
          <p:nvPr/>
        </p:nvSpPr>
        <p:spPr>
          <a:xfrm>
            <a:off x="568033" y="1249124"/>
            <a:ext cx="1883767" cy="655074"/>
          </a:xfrm>
          <a:prstGeom prst="roundRect">
            <a:avLst>
              <a:gd fmla="val 16667" name="adj"/>
            </a:avLst>
          </a:prstGeom>
          <a:solidFill>
            <a:srgbClr val="48C0B6"/>
          </a:solidFill>
          <a:ln cap="flat" cmpd="sng" w="12700">
            <a:solidFill>
              <a:srgbClr val="FFD9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WARM-UP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3" name="Google Shape;183;p8"/>
          <p:cNvSpPr/>
          <p:nvPr/>
        </p:nvSpPr>
        <p:spPr>
          <a:xfrm>
            <a:off x="3035197" y="2524702"/>
            <a:ext cx="1883767" cy="655403"/>
          </a:xfrm>
          <a:prstGeom prst="roundRect">
            <a:avLst>
              <a:gd fmla="val 16667" name="adj"/>
            </a:avLst>
          </a:prstGeom>
          <a:solidFill>
            <a:srgbClr val="48C0B6"/>
          </a:solidFill>
          <a:ln cap="flat" cmpd="sng" w="12700">
            <a:solidFill>
              <a:srgbClr val="FFD9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VOCABULARY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4" name="Google Shape;184;p8"/>
          <p:cNvSpPr/>
          <p:nvPr/>
        </p:nvSpPr>
        <p:spPr>
          <a:xfrm>
            <a:off x="5567911" y="1227024"/>
            <a:ext cx="5459396" cy="699274"/>
          </a:xfrm>
          <a:prstGeom prst="rect">
            <a:avLst/>
          </a:prstGeom>
          <a:solidFill>
            <a:srgbClr val="CBEAF0"/>
          </a:solidFill>
          <a:ln cap="flat" cmpd="sng" w="12700">
            <a:solidFill>
              <a:srgbClr val="FFF2CC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Game: Pass the secret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5" name="Google Shape;185;p8"/>
          <p:cNvSpPr/>
          <p:nvPr/>
        </p:nvSpPr>
        <p:spPr>
          <a:xfrm>
            <a:off x="5571062" y="2047877"/>
            <a:ext cx="5456245" cy="1618334"/>
          </a:xfrm>
          <a:prstGeom prst="rect">
            <a:avLst/>
          </a:prstGeom>
          <a:solidFill>
            <a:srgbClr val="CBEAF0"/>
          </a:solidFill>
          <a:ln cap="flat" cmpd="sng" w="12700">
            <a:solidFill>
              <a:srgbClr val="FFF2CC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Task 1: Match the words in columns A and B to form phrases. Then say them aloud. </a:t>
            </a:r>
            <a:endParaRPr/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Task 2: Complete the sentences with the phrases in 1. Task 3: Work in pairs. Answer the questions about your school.</a:t>
            </a:r>
            <a:endParaRPr/>
          </a:p>
        </p:txBody>
      </p:sp>
      <p:cxnSp>
        <p:nvCxnSpPr>
          <p:cNvPr id="186" name="Google Shape;186;p8"/>
          <p:cNvCxnSpPr>
            <a:stCxn id="182" idx="3"/>
            <a:endCxn id="183" idx="0"/>
          </p:cNvCxnSpPr>
          <p:nvPr/>
        </p:nvCxnSpPr>
        <p:spPr>
          <a:xfrm>
            <a:off x="2451800" y="1576661"/>
            <a:ext cx="1525200" cy="948000"/>
          </a:xfrm>
          <a:prstGeom prst="curvedConnector2">
            <a:avLst/>
          </a:prstGeom>
          <a:noFill/>
          <a:ln cap="flat" cmpd="sng" w="57150">
            <a:solidFill>
              <a:srgbClr val="F7941E"/>
            </a:solidFill>
            <a:prstDash val="solid"/>
            <a:miter lim="800000"/>
            <a:headEnd len="sm" w="sm" type="none"/>
            <a:tailEnd len="med" w="med" type="triangle"/>
          </a:ln>
        </p:spPr>
      </p:cxnSp>
      <p:sp>
        <p:nvSpPr>
          <p:cNvPr id="187" name="Google Shape;187;p8"/>
          <p:cNvSpPr/>
          <p:nvPr/>
        </p:nvSpPr>
        <p:spPr>
          <a:xfrm>
            <a:off x="4435147" y="405824"/>
            <a:ext cx="3948886" cy="625641"/>
          </a:xfrm>
          <a:prstGeom prst="roundRect">
            <a:avLst>
              <a:gd fmla="val 42661" name="adj"/>
            </a:avLst>
          </a:prstGeom>
          <a:solidFill>
            <a:srgbClr val="FF980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8" name="Google Shape;188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826252" y="260303"/>
            <a:ext cx="964452" cy="916490"/>
          </a:xfrm>
          <a:prstGeom prst="rect">
            <a:avLst/>
          </a:prstGeom>
          <a:noFill/>
          <a:ln>
            <a:noFill/>
          </a:ln>
        </p:spPr>
      </p:pic>
      <p:sp>
        <p:nvSpPr>
          <p:cNvPr id="189" name="Google Shape;189;p8"/>
          <p:cNvSpPr txBox="1"/>
          <p:nvPr/>
        </p:nvSpPr>
        <p:spPr>
          <a:xfrm>
            <a:off x="4685061" y="508193"/>
            <a:ext cx="4563618" cy="4308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LESSON 2: A CLOSER LOOK 1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9"/>
          <p:cNvSpPr txBox="1"/>
          <p:nvPr/>
        </p:nvSpPr>
        <p:spPr>
          <a:xfrm>
            <a:off x="409913" y="1588819"/>
            <a:ext cx="5231128" cy="657441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7941E"/>
              </a:buClr>
              <a:buSzPts val="6000"/>
              <a:buFont typeface="Arial"/>
              <a:buNone/>
            </a:pPr>
            <a:r>
              <a:rPr b="1" lang="en-US" sz="6000">
                <a:solidFill>
                  <a:srgbClr val="F7941E"/>
                </a:solidFill>
                <a:latin typeface="Calibri"/>
                <a:ea typeface="Calibri"/>
                <a:cs typeface="Calibri"/>
                <a:sym typeface="Calibri"/>
              </a:rPr>
              <a:t>facility</a:t>
            </a:r>
            <a:r>
              <a:rPr lang="en-US" sz="4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1" lang="en-US" sz="4000">
                <a:solidFill>
                  <a:srgbClr val="F7941E"/>
                </a:solidFill>
                <a:latin typeface="Calibri"/>
                <a:ea typeface="Calibri"/>
                <a:cs typeface="Calibri"/>
                <a:sym typeface="Calibri"/>
              </a:rPr>
              <a:t>(n)</a:t>
            </a:r>
            <a:endParaRPr/>
          </a:p>
        </p:txBody>
      </p:sp>
      <p:sp>
        <p:nvSpPr>
          <p:cNvPr id="196" name="Google Shape;196;p9"/>
          <p:cNvSpPr/>
          <p:nvPr/>
        </p:nvSpPr>
        <p:spPr>
          <a:xfrm>
            <a:off x="108791" y="4204836"/>
            <a:ext cx="5671702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thiết bị / cơ sở vật chất</a:t>
            </a:r>
            <a:endParaRPr sz="3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7" name="Google Shape;197;p9"/>
          <p:cNvSpPr/>
          <p:nvPr/>
        </p:nvSpPr>
        <p:spPr>
          <a:xfrm>
            <a:off x="1294812" y="3043118"/>
            <a:ext cx="3014658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600">
                <a:solidFill>
                  <a:srgbClr val="00A9A5"/>
                </a:solidFill>
                <a:latin typeface="Calibri"/>
                <a:ea typeface="Calibri"/>
                <a:cs typeface="Calibri"/>
                <a:sym typeface="Calibri"/>
              </a:rPr>
              <a:t>/fəˈsɪləti/ </a:t>
            </a:r>
            <a:endParaRPr/>
          </a:p>
        </p:txBody>
      </p:sp>
      <p:pic>
        <p:nvPicPr>
          <p:cNvPr id="198" name="Google Shape;198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-10053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199" name="Google Shape;199;p9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VOCABULARY</a:t>
            </a:r>
            <a:endParaRPr b="1" sz="3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0" name="Google Shape;200;p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853105" y="1876915"/>
            <a:ext cx="6338895" cy="298554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2020-12-09T02:04:09Z</dcterms:created>
  <dc:creator>TrangDTT</dc:creator>
</cp:coreProperties>
</file>