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04" r:id="rId3"/>
    <p:sldId id="274" r:id="rId4"/>
    <p:sldId id="257" r:id="rId5"/>
    <p:sldId id="381" r:id="rId6"/>
    <p:sldId id="321" r:id="rId7"/>
    <p:sldId id="382" r:id="rId8"/>
    <p:sldId id="340" r:id="rId9"/>
    <p:sldId id="360" r:id="rId10"/>
    <p:sldId id="322" r:id="rId11"/>
    <p:sldId id="341" r:id="rId12"/>
    <p:sldId id="303" r:id="rId13"/>
    <p:sldId id="361" r:id="rId14"/>
    <p:sldId id="307" r:id="rId15"/>
    <p:sldId id="313" r:id="rId16"/>
    <p:sldId id="312" r:id="rId17"/>
    <p:sldId id="311" r:id="rId18"/>
    <p:sldId id="261" r:id="rId19"/>
    <p:sldId id="265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Londrina Soli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304"/>
            <p14:sldId id="274"/>
            <p14:sldId id="257"/>
            <p14:sldId id="381"/>
            <p14:sldId id="321"/>
            <p14:sldId id="382"/>
            <p14:sldId id="340"/>
            <p14:sldId id="360"/>
            <p14:sldId id="322"/>
            <p14:sldId id="341"/>
            <p14:sldId id="303"/>
            <p14:sldId id="361"/>
            <p14:sldId id="307"/>
            <p14:sldId id="313"/>
            <p14:sldId id="312"/>
            <p14:sldId id="311"/>
            <p14:sldId id="261"/>
            <p14:sldId id="265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54A24"/>
    <a:srgbClr val="FFCC66"/>
    <a:srgbClr val="FFFF99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9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0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6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47" Type="http://schemas.openxmlformats.org/officeDocument/2006/relationships/image" Target="../media/image34.png"/><Relationship Id="rId46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32.png"/><Relationship Id="rId48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333500"/>
            <a:ext cx="16230600" cy="57912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33600" y="2177226"/>
            <a:ext cx="13889580" cy="46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THẦY CÔ VÀ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CÁC EM ĐẾN VỚI TIẾT HỌC NGÀY 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34901" y="6550122"/>
            <a:ext cx="6267300" cy="3736877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981700"/>
            <a:ext cx="7315200" cy="4082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400" y="9877789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010400" y="2667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733800" y="1866900"/>
            <a:ext cx="13716000" cy="51054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33945" y="2639410"/>
            <a:ext cx="2825513" cy="4418542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92200" y="6136128"/>
            <a:ext cx="2584303" cy="201037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0811" y="680406"/>
            <a:ext cx="916790" cy="1012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7814377"/>
            <a:ext cx="15697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đồng quy của ba đường trung tuyến gọi là trọng tâm tam giác.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72475" y="7962900"/>
            <a:ext cx="765055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98856" y="2006499"/>
            <a:ext cx="12185888" cy="4785926"/>
            <a:chOff x="4498856" y="2006499"/>
            <a:chExt cx="12185888" cy="4785926"/>
          </a:xfrm>
        </p:grpSpPr>
        <p:sp>
          <p:nvSpPr>
            <p:cNvPr id="12" name="Rectangle 11"/>
            <p:cNvSpPr/>
            <p:nvPr/>
          </p:nvSpPr>
          <p:spPr>
            <a:xfrm>
              <a:off x="4498856" y="2006499"/>
              <a:ext cx="12185888" cy="478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b="1" u="sng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Định lí 1: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Ba đường trung tuyến của một tam giác cùng đi </a:t>
              </a:r>
              <a:r>
                <a:rPr lang="en-US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qua </a:t>
              </a: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một điểm (hay đồng quy tại một điểm). Điểm đó cách mỗi đỉnh một khoảng bằng </a:t>
              </a:r>
              <a:r>
                <a:rPr lang="en-US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độ dài đường trung tuyến đi qua đỉnh ấy.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11106016" y="4686300"/>
                  <a:ext cx="583814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6016" y="4686300"/>
                  <a:ext cx="583814" cy="1248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7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438180"/>
            <a:ext cx="17562142" cy="8658319"/>
          </a:xfrm>
          <a:prstGeom prst="rect">
            <a:avLst/>
          </a:prstGeom>
          <a:solidFill>
            <a:schemeClr val="bg1"/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3526" y="-6235"/>
            <a:ext cx="15352342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XÁC ĐỊNH TRỌNG TÂM TAM GIÁC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83290" y="528207"/>
            <a:ext cx="1366681" cy="1509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2230" y="3255814"/>
                <a:ext cx="16154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 1: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30" y="3255814"/>
                <a:ext cx="16154400" cy="3785652"/>
              </a:xfrm>
              <a:prstGeom prst="rect">
                <a:avLst/>
              </a:prstGeom>
              <a:blipFill>
                <a:blip r:embed="rId5"/>
                <a:stretch>
                  <a:fillRect l="-1321" r="-135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90800" y="4991100"/>
                <a:ext cx="583814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991100"/>
                <a:ext cx="583814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8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6558" y="98679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21321" y="2667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12110" y="987956"/>
              <a:ext cx="240322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Áp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09600" y="1366778"/>
            <a:ext cx="1557405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GA = 2GM.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GM = 3 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5" y="4942951"/>
            <a:ext cx="5431827" cy="444591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11471412" y="3234626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8961" y="4107369"/>
            <a:ext cx="1028368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04239" y="5910096"/>
                <a:ext cx="260481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𝐺𝐴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239" y="5910096"/>
                <a:ext cx="2604816" cy="1248803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668000" y="6215631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679815" y="5905500"/>
                <a:ext cx="275799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𝐺𝐴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𝑀𝐴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815" y="5905500"/>
                <a:ext cx="2757999" cy="1248803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239000" y="7306185"/>
            <a:ext cx="1938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819205" y="7200900"/>
                <a:ext cx="854548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𝐺𝐴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–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𝑀𝐴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05" y="7200900"/>
                <a:ext cx="8545481" cy="1248803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655487" y="8646993"/>
            <a:ext cx="106792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786073" y="8542897"/>
                <a:ext cx="676082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𝐺𝐴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𝐺𝑀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073" y="8542897"/>
                <a:ext cx="6760825" cy="1248803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8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1" grpId="0"/>
      <p:bldP spid="16" grpId="0"/>
      <p:bldP spid="17" grpId="0"/>
      <p:bldP spid="19" grpId="0"/>
      <p:bldP spid="20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6558" y="98679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21321" y="2667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12110" y="987956"/>
              <a:ext cx="2403222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Áp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09600" y="1366778"/>
            <a:ext cx="1557405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GA = 2GM.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GM = 3 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5" y="4942951"/>
            <a:ext cx="5431827" cy="444591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11471412" y="4457700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2252" y="5887308"/>
            <a:ext cx="2610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829800" y="6113961"/>
                <a:ext cx="26784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𝐺𝐴</m:t>
                      </m:r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𝐺𝑀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113961"/>
                <a:ext cx="2678426" cy="70788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468692" y="6871037"/>
            <a:ext cx="700121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GM = 3 cm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 =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14700" y="331786"/>
            <a:ext cx="11506200" cy="1102901"/>
            <a:chOff x="2763982" y="377206"/>
            <a:chExt cx="12462069" cy="1102901"/>
          </a:xfrm>
        </p:grpSpPr>
        <p:grpSp>
          <p:nvGrpSpPr>
            <p:cNvPr id="10" name="Group 4"/>
            <p:cNvGrpSpPr/>
            <p:nvPr/>
          </p:nvGrpSpPr>
          <p:grpSpPr>
            <a:xfrm>
              <a:off x="2763982" y="377206"/>
              <a:ext cx="12369048" cy="1102901"/>
              <a:chOff x="-3157104" y="0"/>
              <a:chExt cx="11994027" cy="604459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2976697" y="31749"/>
                <a:ext cx="11813620" cy="6012842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-3157104" y="0"/>
                <a:ext cx="11994026" cy="6044591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57004" y="560084"/>
              <a:ext cx="1236904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AI THÔNG MINH HƠN HỌC SINH LỚP 7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735164" y="2592885"/>
            <a:ext cx="14579384" cy="644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4784" y="372342"/>
            <a:ext cx="1542356" cy="15288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78152" y="7277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Giao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4000" b="1" dirty="0">
              <a:solidFill>
                <a:prstClr val="black"/>
              </a:solidFill>
              <a:latin typeface="Arial (Body)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0292" y="3560052"/>
            <a:ext cx="9144000" cy="4840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/>
              <a:t>A. </a:t>
            </a:r>
            <a:r>
              <a:rPr lang="en-US" sz="4000" dirty="0"/>
              <a:t>Trung </a:t>
            </a:r>
            <a:r>
              <a:rPr lang="en-US" sz="4000" dirty="0" err="1"/>
              <a:t>tâm</a:t>
            </a:r>
            <a:r>
              <a:rPr lang="en-US" sz="4000" dirty="0"/>
              <a:t> tam </a:t>
            </a:r>
            <a:r>
              <a:rPr lang="en-US" sz="4000" dirty="0" err="1"/>
              <a:t>giác</a:t>
            </a:r>
            <a:endParaRPr lang="vi-VN" sz="4000" dirty="0"/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/>
              <a:t>B. </a:t>
            </a:r>
            <a:r>
              <a:rPr lang="en-US" sz="4000" dirty="0" err="1"/>
              <a:t>Trực</a:t>
            </a:r>
            <a:r>
              <a:rPr lang="en-US" sz="4000" dirty="0"/>
              <a:t> </a:t>
            </a:r>
            <a:r>
              <a:rPr lang="en-US" sz="4000" dirty="0" err="1"/>
              <a:t>tâm</a:t>
            </a:r>
            <a:r>
              <a:rPr lang="en-US" sz="4000" dirty="0"/>
              <a:t> tam </a:t>
            </a:r>
            <a:r>
              <a:rPr lang="en-US" sz="4000" dirty="0" err="1"/>
              <a:t>giác</a:t>
            </a:r>
            <a:endParaRPr lang="vi-VN" sz="4000" dirty="0"/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/>
              <a:t>C. Tâm </a:t>
            </a:r>
            <a:r>
              <a:rPr lang="en-US" sz="4000" dirty="0"/>
              <a:t>tam </a:t>
            </a:r>
            <a:r>
              <a:rPr lang="en-US" sz="4000" dirty="0" err="1"/>
              <a:t>giác</a:t>
            </a:r>
            <a:endParaRPr lang="en-US" sz="4000" dirty="0"/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/>
              <a:t>D</a:t>
            </a:r>
            <a:r>
              <a:rPr lang="en-US" sz="4000" dirty="0"/>
              <a:t>. </a:t>
            </a:r>
            <a:r>
              <a:rPr lang="en-US" sz="4000" dirty="0" err="1"/>
              <a:t>Trọng</a:t>
            </a:r>
            <a:r>
              <a:rPr lang="en-US" sz="4000" dirty="0"/>
              <a:t> </a:t>
            </a:r>
            <a:r>
              <a:rPr lang="en-US" sz="4000" dirty="0" err="1"/>
              <a:t>tâm</a:t>
            </a:r>
            <a:r>
              <a:rPr lang="en-US" sz="4000" dirty="0"/>
              <a:t> tam </a:t>
            </a:r>
            <a:r>
              <a:rPr lang="en-US" sz="4000" dirty="0" err="1"/>
              <a:t>giác</a:t>
            </a:r>
            <a:endParaRPr lang="vi-VN" sz="4000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667000" y="763705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26D6D5-05E3-5B42-144B-5DB5898F740A}"/>
              </a:ext>
            </a:extLst>
          </p:cNvPr>
          <p:cNvGrpSpPr/>
          <p:nvPr/>
        </p:nvGrpSpPr>
        <p:grpSpPr>
          <a:xfrm>
            <a:off x="3314700" y="331786"/>
            <a:ext cx="11506200" cy="1102901"/>
            <a:chOff x="2763982" y="377206"/>
            <a:chExt cx="12462069" cy="1102901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53141714-9A8C-E348-AF80-D3551A592C04}"/>
                </a:ext>
              </a:extLst>
            </p:cNvPr>
            <p:cNvGrpSpPr/>
            <p:nvPr/>
          </p:nvGrpSpPr>
          <p:grpSpPr>
            <a:xfrm>
              <a:off x="2763982" y="377206"/>
              <a:ext cx="12369048" cy="1102901"/>
              <a:chOff x="-3157104" y="0"/>
              <a:chExt cx="11994027" cy="6044591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8FDFC4B9-851A-247A-12B7-B6F156FE1B87}"/>
                  </a:ext>
                </a:extLst>
              </p:cNvPr>
              <p:cNvSpPr/>
              <p:nvPr/>
            </p:nvSpPr>
            <p:spPr>
              <a:xfrm>
                <a:off x="-2976697" y="31749"/>
                <a:ext cx="11813620" cy="6012842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B3CE459F-2E86-73BD-B366-DBB96B961595}"/>
                  </a:ext>
                </a:extLst>
              </p:cNvPr>
              <p:cNvSpPr/>
              <p:nvPr/>
            </p:nvSpPr>
            <p:spPr>
              <a:xfrm>
                <a:off x="-3157104" y="0"/>
                <a:ext cx="11994026" cy="6044591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A21DDC-AA98-56B8-ABE3-26A3D260A099}"/>
                </a:ext>
              </a:extLst>
            </p:cNvPr>
            <p:cNvSpPr txBox="1"/>
            <p:nvPr/>
          </p:nvSpPr>
          <p:spPr>
            <a:xfrm>
              <a:off x="2857004" y="560084"/>
              <a:ext cx="1236904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AI THÔNG MINH HƠN HỌC SINH LỚP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1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4">
            <a:extLst>
              <a:ext uri="{FF2B5EF4-FFF2-40B4-BE49-F238E27FC236}">
                <a16:creationId xmlns:a16="http://schemas.microsoft.com/office/drawing/2014/main" id="{2D7275D0-07D6-FF42-2672-E93624F61EF2}"/>
              </a:ext>
            </a:extLst>
          </p:cNvPr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42A5B10-C631-6A38-2B74-DABC7BD366CF}"/>
                </a:ext>
              </a:extLst>
            </p:cNvPr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1D0CE28-FE99-FBD7-8CEB-FD97266351A5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Cho </a:t>
            </a:r>
            <a:r>
              <a:rPr lang="el-GR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trung tuyến AM. Gọi 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0480" marR="30480" lvl="0" algn="just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86478" y="3067227"/>
                <a:ext cx="9144000" cy="69579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73430" marR="30480" lvl="0" indent="-742950" algn="just">
                  <a:lnSpc>
                    <a:spcPct val="200000"/>
                  </a:lnSpc>
                  <a:buAutoNum type="alphaUcPeriod"/>
                </a:pPr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AG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</a:p>
              <a:p>
                <a:pPr marL="773430" marR="30480" lvl="0" indent="-742950" algn="just">
                  <a:lnSpc>
                    <a:spcPct val="200000"/>
                  </a:lnSpc>
                  <a:buAutoNum type="alphaUcPeriod"/>
                </a:pPr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endParaRPr lang="vi-VN" sz="4000" dirty="0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200000"/>
                  </a:lnSpc>
                </a:pPr>
                <a:r>
                  <a:rPr lang="vi-VN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AG</a:t>
                </a:r>
                <a:endParaRPr lang="vi-VN" sz="4000" dirty="0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vi-VN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AG </a:t>
                </a:r>
                <a:endParaRPr lang="vi-VN" sz="4000" dirty="0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78" y="3067227"/>
                <a:ext cx="9144000" cy="6957930"/>
              </a:xfrm>
              <a:prstGeom prst="rect">
                <a:avLst/>
              </a:prstGeom>
              <a:blipFill>
                <a:blip r:embed="rId3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05859" y="3885318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5EE66E-6BAC-143F-F1F1-B7C49E057446}"/>
              </a:ext>
            </a:extLst>
          </p:cNvPr>
          <p:cNvGrpSpPr/>
          <p:nvPr/>
        </p:nvGrpSpPr>
        <p:grpSpPr>
          <a:xfrm>
            <a:off x="3314700" y="331786"/>
            <a:ext cx="11506200" cy="1102901"/>
            <a:chOff x="2763982" y="377206"/>
            <a:chExt cx="12462069" cy="1102901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6791A84B-D576-B3AE-180C-798B8AA0C92A}"/>
                </a:ext>
              </a:extLst>
            </p:cNvPr>
            <p:cNvGrpSpPr/>
            <p:nvPr/>
          </p:nvGrpSpPr>
          <p:grpSpPr>
            <a:xfrm>
              <a:off x="2763982" y="377206"/>
              <a:ext cx="12369048" cy="1102901"/>
              <a:chOff x="-3157104" y="0"/>
              <a:chExt cx="11994027" cy="6044591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20E0EB06-3FA4-6121-B8EF-35A2FB926415}"/>
                  </a:ext>
                </a:extLst>
              </p:cNvPr>
              <p:cNvSpPr/>
              <p:nvPr/>
            </p:nvSpPr>
            <p:spPr>
              <a:xfrm>
                <a:off x="-2976697" y="31749"/>
                <a:ext cx="11813620" cy="6012842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E5FD5750-F1BF-CAD5-4B0C-2DAF0C1558E1}"/>
                  </a:ext>
                </a:extLst>
              </p:cNvPr>
              <p:cNvSpPr/>
              <p:nvPr/>
            </p:nvSpPr>
            <p:spPr>
              <a:xfrm>
                <a:off x="-3157104" y="0"/>
                <a:ext cx="11994026" cy="6044591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B29DE4-435D-E55B-C42F-DABB31427431}"/>
                </a:ext>
              </a:extLst>
            </p:cNvPr>
            <p:cNvSpPr txBox="1"/>
            <p:nvPr/>
          </p:nvSpPr>
          <p:spPr>
            <a:xfrm>
              <a:off x="2857004" y="560084"/>
              <a:ext cx="1236904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AI THÔNG MINH HƠN HỌC SINH LỚP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Cho tam giác ABC </a:t>
            </a:r>
            <a:r>
              <a:rPr lang="vi-VN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có hai đường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b="1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CD và BE cắt nhau tại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Khi đó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</a:t>
            </a:r>
            <a:r>
              <a:rPr lang="en-US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vi-VN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</a:t>
            </a:r>
            <a:r>
              <a:rPr lang="en-US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vi-VN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kẻ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</a:t>
            </a:r>
            <a:r>
              <a:rPr lang="en-US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 trung trực cạnh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A</a:t>
            </a:r>
            <a:r>
              <a:rPr lang="en-US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000" dirty="0">
                <a:solidFill>
                  <a:prstClr val="black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 phân giác góc A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38400" y="533887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5F000A-CCC0-5ABA-890D-02A9A2C85C73}"/>
              </a:ext>
            </a:extLst>
          </p:cNvPr>
          <p:cNvGrpSpPr/>
          <p:nvPr/>
        </p:nvGrpSpPr>
        <p:grpSpPr>
          <a:xfrm>
            <a:off x="3314700" y="331786"/>
            <a:ext cx="11506200" cy="1102901"/>
            <a:chOff x="2763982" y="377206"/>
            <a:chExt cx="12462069" cy="1102901"/>
          </a:xfrm>
        </p:grpSpPr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4FF727E3-DC95-8571-FF4F-A5DD43EED17D}"/>
                </a:ext>
              </a:extLst>
            </p:cNvPr>
            <p:cNvGrpSpPr/>
            <p:nvPr/>
          </p:nvGrpSpPr>
          <p:grpSpPr>
            <a:xfrm>
              <a:off x="2763982" y="377206"/>
              <a:ext cx="12369048" cy="1102901"/>
              <a:chOff x="-3157104" y="0"/>
              <a:chExt cx="11994027" cy="6044591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EA1AB715-E3D7-B719-B33B-AA31B5E50F19}"/>
                  </a:ext>
                </a:extLst>
              </p:cNvPr>
              <p:cNvSpPr/>
              <p:nvPr/>
            </p:nvSpPr>
            <p:spPr>
              <a:xfrm>
                <a:off x="-2976697" y="31749"/>
                <a:ext cx="11813620" cy="6012842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CBEB4A63-6B58-5D5A-C8DF-C62499013271}"/>
                  </a:ext>
                </a:extLst>
              </p:cNvPr>
              <p:cNvSpPr/>
              <p:nvPr/>
            </p:nvSpPr>
            <p:spPr>
              <a:xfrm>
                <a:off x="-3157104" y="0"/>
                <a:ext cx="11994026" cy="6044591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BC16AA-7B39-E5EA-56AE-3818D278A422}"/>
                </a:ext>
              </a:extLst>
            </p:cNvPr>
            <p:cNvSpPr txBox="1"/>
            <p:nvPr/>
          </p:nvSpPr>
          <p:spPr>
            <a:xfrm>
              <a:off x="2857004" y="560084"/>
              <a:ext cx="1236904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AI THÔNG MINH HƠN HỌC SINH LỚP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-457200" y="9258300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" name="Group 2"/>
          <p:cNvGrpSpPr/>
          <p:nvPr/>
        </p:nvGrpSpPr>
        <p:grpSpPr>
          <a:xfrm>
            <a:off x="-1179379" y="-102314"/>
            <a:ext cx="20834242" cy="2157663"/>
            <a:chOff x="0" y="0"/>
            <a:chExt cx="3762534" cy="328484"/>
          </a:xfrm>
        </p:grpSpPr>
        <p:sp>
          <p:nvSpPr>
            <p:cNvPr id="31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62400" y="794649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90131" y="0"/>
            <a:ext cx="1828800" cy="2044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3166028"/>
            <a:ext cx="5411428" cy="5024436"/>
            <a:chOff x="924909" y="3568797"/>
            <a:chExt cx="5411428" cy="4241703"/>
          </a:xfrm>
        </p:grpSpPr>
        <p:grpSp>
          <p:nvGrpSpPr>
            <p:cNvPr id="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3301" y="3188603"/>
            <a:ext cx="5422223" cy="5001862"/>
            <a:chOff x="6840639" y="3553166"/>
            <a:chExt cx="5422223" cy="5001862"/>
          </a:xfrm>
        </p:grpSpPr>
        <p:grpSp>
          <p:nvGrpSpPr>
            <p:cNvPr id="1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0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370566" y="4060263"/>
              <a:ext cx="4360209" cy="3671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Tham khảo trên mạng, tìm cách làm chong chóng 3 cánh.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995885" y="3162300"/>
            <a:ext cx="5834915" cy="5059211"/>
            <a:chOff x="12529313" y="3479846"/>
            <a:chExt cx="5614289" cy="4752591"/>
          </a:xfrm>
        </p:grpSpPr>
        <p:grpSp>
          <p:nvGrpSpPr>
            <p:cNvPr id="23" name="Group 3"/>
            <p:cNvGrpSpPr/>
            <p:nvPr/>
          </p:nvGrpSpPr>
          <p:grpSpPr>
            <a:xfrm>
              <a:off x="12644694" y="3479846"/>
              <a:ext cx="5422223" cy="4752591"/>
              <a:chOff x="-3810" y="0"/>
              <a:chExt cx="3189543" cy="3475570"/>
            </a:xfrm>
          </p:grpSpPr>
          <p:sp>
            <p:nvSpPr>
              <p:cNvPr id="25" name="Freeform 4"/>
              <p:cNvSpPr/>
              <p:nvPr/>
            </p:nvSpPr>
            <p:spPr>
              <a:xfrm>
                <a:off x="10160" y="47838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2529313" y="3730383"/>
              <a:ext cx="5614289" cy="3280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3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</a:t>
              </a:r>
              <a:r>
                <a:rPr lang="en-US" sz="3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800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lang="en-US" sz="3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dung</a:t>
              </a:r>
              <a:r>
                <a:rPr lang="vi-VN" sz="3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38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“Sự đồng quy của </a:t>
              </a:r>
              <a:endParaRPr lang="en-US" sz="38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ba đường </a:t>
              </a:r>
              <a:r>
                <a:rPr lang="en-US" sz="38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phân</a:t>
              </a:r>
              <a:r>
                <a:rPr lang="en-US" sz="3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8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3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38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vi-VN" sz="38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3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tam giác”</a:t>
              </a:r>
              <a:endParaRPr lang="pt-BR" sz="38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414105">
            <a:off x="592992" y="8431452"/>
            <a:ext cx="1472227" cy="1645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5930" y="4876685"/>
            <a:ext cx="4656140" cy="46561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17346" y="1844637"/>
            <a:ext cx="15653307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256464"/>
            <a:ext cx="2286000" cy="282539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43767" y="6974840"/>
            <a:ext cx="3709883" cy="3109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6400" y="-20956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Google Shape;558;p31"/>
          <p:cNvSpPr txBox="1">
            <a:spLocks/>
          </p:cNvSpPr>
          <p:nvPr/>
        </p:nvSpPr>
        <p:spPr>
          <a:xfrm>
            <a:off x="5410200" y="495300"/>
            <a:ext cx="7266345" cy="8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E8DD"/>
              </a:buClr>
              <a:buSzPts val="3500"/>
              <a:buFont typeface="Londrina Solid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KHỞI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 ĐỘNG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Londrina Solid"/>
              <a:sym typeface="Londrina Solid"/>
            </a:endParaRPr>
          </a:p>
        </p:txBody>
      </p:sp>
      <p:sp>
        <p:nvSpPr>
          <p:cNvPr id="6" name="5-Point Star 5"/>
          <p:cNvSpPr/>
          <p:nvPr/>
        </p:nvSpPr>
        <p:spPr>
          <a:xfrm rot="20935591">
            <a:off x="453938" y="9027663"/>
            <a:ext cx="853910" cy="842272"/>
          </a:xfrm>
          <a:prstGeom prst="star5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5191" y="2442508"/>
            <a:ext cx="1614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9.26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G.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4607" y="966132"/>
            <a:ext cx="1624352" cy="1425681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59200" y="8977311"/>
            <a:ext cx="1600200" cy="11428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8648700"/>
            <a:ext cx="1252618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đó được xác định như thế nào và có gì đặc biệt?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57700"/>
            <a:ext cx="7967813" cy="38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914400" y="597240"/>
            <a:ext cx="20574000" cy="72132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360939" y="97917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67600" y="7658100"/>
            <a:ext cx="3695700" cy="23914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82340" y="526346"/>
            <a:ext cx="152292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609070"/>
            <a:ext cx="15316200" cy="37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34: SỰ ĐỒNG QUY CỦA BA ĐƯỜNG TRUNG TUYẾN, BA ĐƯỜNG PHÂN GIÁC TRONG MỘT TAM GIÁC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2400300"/>
            <a:ext cx="6059842" cy="7337676"/>
            <a:chOff x="0" y="-907082"/>
            <a:chExt cx="4667364" cy="7693286"/>
          </a:xfrm>
        </p:grpSpPr>
        <p:sp>
          <p:nvSpPr>
            <p:cNvPr id="3" name="Freeform 3"/>
            <p:cNvSpPr/>
            <p:nvPr/>
          </p:nvSpPr>
          <p:spPr>
            <a:xfrm>
              <a:off x="0" y="-907082"/>
              <a:ext cx="4667364" cy="7693286"/>
            </a:xfrm>
            <a:custGeom>
              <a:avLst/>
              <a:gdLst/>
              <a:ahLst/>
              <a:cxnLst/>
              <a:rect l="l" t="t" r="r" b="b"/>
              <a:pathLst>
                <a:path w="5358564" h="6786204">
                  <a:moveTo>
                    <a:pt x="5234104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4105" y="0"/>
                  </a:lnTo>
                  <a:cubicBezTo>
                    <a:pt x="5302684" y="0"/>
                    <a:pt x="5358564" y="55880"/>
                    <a:pt x="5358564" y="124460"/>
                  </a:cubicBezTo>
                  <a:lnTo>
                    <a:pt x="5358564" y="6661744"/>
                  </a:lnTo>
                  <a:cubicBezTo>
                    <a:pt x="5358564" y="6730324"/>
                    <a:pt x="5302684" y="6786204"/>
                    <a:pt x="5234105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2813" y="5482017"/>
            <a:ext cx="5821015" cy="4804983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6712655" y="4762647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392226" y="4122772"/>
            <a:ext cx="893063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Sự đồng quy của ba đường trung tuyến trong một tam giác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81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533400" y="488967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6200" y="577088"/>
            <a:ext cx="182880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 trong một tam giác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819900"/>
            <a:ext cx="17621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cs typeface="Arial" panose="020B0604020202020204" pitchFamily="34" charset="0"/>
              </a:rPr>
              <a:t>Đoạn thẳng AM nối đỉnh A của tam giác ABC với trung điểm M của cạnh BC, gọi là đường trung tuyến (xuất phát từ đỉnh A hoặc ứng với cạnh BC) của tam giác ABC (H.9.27)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-1368296" y="9801589"/>
            <a:ext cx="20834242" cy="1818911"/>
            <a:chOff x="0" y="0"/>
            <a:chExt cx="3762534" cy="328484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447800" y="2266496"/>
            <a:ext cx="8701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Đ</a:t>
            </a: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94027"/>
            <a:ext cx="4523677" cy="39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533400" y="488967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-1600200" y="9977497"/>
            <a:ext cx="20834242" cy="1818911"/>
            <a:chOff x="0" y="0"/>
            <a:chExt cx="3762534" cy="328484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76200" y="577088"/>
            <a:ext cx="182880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 trong một tam giác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2273574"/>
            <a:ext cx="13044533" cy="1978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581754"/>
            <a:ext cx="114300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4288499"/>
            <a:ext cx="102472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là đường trung tuyến của tam giác ABC.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43895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09375-DE10-B2BE-0E53-3B136EEE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921" y="5600700"/>
            <a:ext cx="5334000" cy="36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533400" y="488967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-1600200" y="9977497"/>
            <a:ext cx="20834242" cy="1818911"/>
            <a:chOff x="0" y="0"/>
            <a:chExt cx="3762534" cy="328484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76200" y="577088"/>
            <a:ext cx="182880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 trong một tam giác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2466337"/>
            <a:ext cx="95654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581754"/>
            <a:ext cx="114300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3841117"/>
            <a:ext cx="873829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tam giác có 3 đường trung tuyến.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75" y="5389357"/>
            <a:ext cx="5428487" cy="4515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396196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063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52899"/>
            <a:ext cx="1041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4000" b="1" dirty="0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9724"/>
            <a:ext cx="1003879" cy="9368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5146" y="1513524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192" y="2263319"/>
            <a:ext cx="154503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(H.9.28).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46" y="7048500"/>
            <a:ext cx="3647827" cy="3194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00" y="7505700"/>
            <a:ext cx="11058321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932</Words>
  <Application>Microsoft Office PowerPoint</Application>
  <PresentationFormat>Custom</PresentationFormat>
  <Paragraphs>103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Calibri</vt:lpstr>
      <vt:lpstr>Londrina Solid</vt:lpstr>
      <vt:lpstr>Arial (Body)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Classroom Rules Education Presentation</dc:title>
  <dc:creator>Nhung Chu Thi Trang</dc:creator>
  <cp:lastModifiedBy>Nhung Chu Thi Trang</cp:lastModifiedBy>
  <cp:revision>178</cp:revision>
  <dcterms:created xsi:type="dcterms:W3CDTF">2006-08-16T00:00:00Z</dcterms:created>
  <dcterms:modified xsi:type="dcterms:W3CDTF">2024-03-09T03:08:20Z</dcterms:modified>
  <dc:identifier>DAFKAZ1_Ljc</dc:identifier>
</cp:coreProperties>
</file>