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8" r:id="rId3"/>
    <p:sldId id="290" r:id="rId4"/>
    <p:sldId id="293" r:id="rId5"/>
    <p:sldId id="264" r:id="rId6"/>
    <p:sldId id="266" r:id="rId7"/>
    <p:sldId id="267" r:id="rId8"/>
    <p:sldId id="291" r:id="rId9"/>
    <p:sldId id="268" r:id="rId10"/>
    <p:sldId id="269" r:id="rId11"/>
    <p:sldId id="270" r:id="rId12"/>
    <p:sldId id="272" r:id="rId13"/>
    <p:sldId id="292" r:id="rId14"/>
    <p:sldId id="273" r:id="rId15"/>
    <p:sldId id="303" r:id="rId16"/>
    <p:sldId id="295" r:id="rId17"/>
    <p:sldId id="283" r:id="rId18"/>
    <p:sldId id="279" r:id="rId19"/>
    <p:sldId id="280" r:id="rId20"/>
    <p:sldId id="281" r:id="rId21"/>
    <p:sldId id="282" r:id="rId22"/>
    <p:sldId id="296" r:id="rId23"/>
    <p:sldId id="297" r:id="rId24"/>
    <p:sldId id="298" r:id="rId25"/>
    <p:sldId id="299" r:id="rId26"/>
    <p:sldId id="300" r:id="rId27"/>
    <p:sldId id="301" r:id="rId28"/>
    <p:sldId id="302" r:id="rId29"/>
    <p:sldId id="285" r:id="rId30"/>
    <p:sldId id="286" r:id="rId31"/>
    <p:sldId id="287" r:id="rId32"/>
    <p:sldId id="288"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21278-7CA3-4CAB-B655-A8B5C48BF1DC}"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56D76-A87F-4B53-870C-23A7B8FBC54B}" type="slidenum">
              <a:rPr lang="en-US" smtClean="0"/>
              <a:t>‹#›</a:t>
            </a:fld>
            <a:endParaRPr lang="en-US"/>
          </a:p>
        </p:txBody>
      </p:sp>
    </p:spTree>
    <p:extLst>
      <p:ext uri="{BB962C8B-B14F-4D97-AF65-F5344CB8AC3E}">
        <p14:creationId xmlns:p14="http://schemas.microsoft.com/office/powerpoint/2010/main" val="353141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184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FA40E72E-2FA7-47D9-928C-785B8D139EDE}" type="datetime2">
              <a:rPr lang="en-US" altLang="en-US" smtClean="0">
                <a:solidFill>
                  <a:srgbClr val="000000"/>
                </a:solidFill>
                <a:latin typeface="Arial" charset="0"/>
              </a:rPr>
              <a:pPr/>
              <a:t>Friday, February 16, 2024</a:t>
            </a:fld>
            <a:endParaRPr lang="en-US" altLang="en-US" smtClean="0">
              <a:solidFill>
                <a:srgbClr val="000000"/>
              </a:solidFill>
              <a:latin typeface="Arial" charset="0"/>
            </a:endParaRPr>
          </a:p>
        </p:txBody>
      </p:sp>
      <p:sp>
        <p:nvSpPr>
          <p:cNvPr id="2918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72939260-38D1-4FD4-942D-8CF7DBCBE67C}" type="slidenum">
              <a:rPr lang="en-US" altLang="en-US" smtClean="0">
                <a:solidFill>
                  <a:srgbClr val="000000"/>
                </a:solidFill>
                <a:latin typeface="Arial" charset="0"/>
              </a:rPr>
              <a:pPr/>
              <a:t>9</a:t>
            </a:fld>
            <a:endParaRPr lang="en-US" altLang="en-US" smtClean="0">
              <a:solidFill>
                <a:srgbClr val="000000"/>
              </a:solidFill>
              <a:latin typeface="Arial" charset="0"/>
            </a:endParaRPr>
          </a:p>
        </p:txBody>
      </p:sp>
    </p:spTree>
    <p:extLst>
      <p:ext uri="{BB962C8B-B14F-4D97-AF65-F5344CB8AC3E}">
        <p14:creationId xmlns:p14="http://schemas.microsoft.com/office/powerpoint/2010/main" val="300324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286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A779B651-9F46-42B4-B8C5-546E333C0B43}" type="datetime2">
              <a:rPr lang="en-US" altLang="en-US" smtClean="0">
                <a:solidFill>
                  <a:srgbClr val="000000"/>
                </a:solidFill>
                <a:latin typeface="Arial" charset="0"/>
              </a:rPr>
              <a:pPr/>
              <a:t>Friday, February 16, 2024</a:t>
            </a:fld>
            <a:endParaRPr lang="en-US" altLang="en-US" smtClean="0">
              <a:solidFill>
                <a:srgbClr val="000000"/>
              </a:solidFill>
              <a:latin typeface="Arial" charset="0"/>
            </a:endParaRPr>
          </a:p>
        </p:txBody>
      </p:sp>
      <p:sp>
        <p:nvSpPr>
          <p:cNvPr id="29286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796A9559-0D27-4A1C-92FE-35E3FFDAB944}" type="slidenum">
              <a:rPr lang="en-US" altLang="en-US" smtClean="0">
                <a:solidFill>
                  <a:srgbClr val="000000"/>
                </a:solidFill>
                <a:latin typeface="Arial" charset="0"/>
              </a:rPr>
              <a:pPr/>
              <a:t>11</a:t>
            </a:fld>
            <a:endParaRPr lang="en-US" altLang="en-US" smtClean="0">
              <a:solidFill>
                <a:srgbClr val="000000"/>
              </a:solidFill>
              <a:latin typeface="Arial" charset="0"/>
            </a:endParaRPr>
          </a:p>
        </p:txBody>
      </p:sp>
    </p:spTree>
    <p:extLst>
      <p:ext uri="{BB962C8B-B14F-4D97-AF65-F5344CB8AC3E}">
        <p14:creationId xmlns:p14="http://schemas.microsoft.com/office/powerpoint/2010/main" val="151291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594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A1060DAE-9F77-481C-9904-3AB47675F7E8}" type="datetime2">
              <a:rPr lang="en-US" altLang="en-US" smtClean="0">
                <a:solidFill>
                  <a:srgbClr val="000000"/>
                </a:solidFill>
                <a:latin typeface="Arial" charset="0"/>
              </a:rPr>
              <a:pPr/>
              <a:t>Friday, February 16, 2024</a:t>
            </a:fld>
            <a:endParaRPr lang="en-US" altLang="en-US" smtClean="0">
              <a:solidFill>
                <a:srgbClr val="000000"/>
              </a:solidFill>
              <a:latin typeface="Arial" charset="0"/>
            </a:endParaRPr>
          </a:p>
        </p:txBody>
      </p:sp>
      <p:sp>
        <p:nvSpPr>
          <p:cNvPr id="2959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A3E4D60C-2FD0-4EFD-83D0-DB0D186AF64E}" type="slidenum">
              <a:rPr lang="en-US" altLang="en-US" smtClean="0">
                <a:solidFill>
                  <a:srgbClr val="000000"/>
                </a:solidFill>
                <a:latin typeface="Arial" charset="0"/>
              </a:rPr>
              <a:pPr/>
              <a:t>18</a:t>
            </a:fld>
            <a:endParaRPr lang="en-US" altLang="en-US" smtClean="0">
              <a:solidFill>
                <a:srgbClr val="000000"/>
              </a:solidFill>
              <a:latin typeface="Arial" charset="0"/>
            </a:endParaRPr>
          </a:p>
        </p:txBody>
      </p:sp>
    </p:spTree>
    <p:extLst>
      <p:ext uri="{BB962C8B-B14F-4D97-AF65-F5344CB8AC3E}">
        <p14:creationId xmlns:p14="http://schemas.microsoft.com/office/powerpoint/2010/main" val="200790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6964" name="Date Placeholder 3"/>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fld id="{57D6B351-D220-4636-BA9C-EA9C3162B978}" type="datetime2">
              <a:rPr lang="en-US" altLang="en-US" b="0">
                <a:solidFill>
                  <a:srgbClr val="000000"/>
                </a:solidFill>
                <a:latin typeface="Arial" charset="0"/>
              </a:rPr>
              <a:pPr algn="r"/>
              <a:t>Friday, February 16, 2024</a:t>
            </a:fld>
            <a:endParaRPr lang="en-US" altLang="en-US" b="0">
              <a:solidFill>
                <a:srgbClr val="000000"/>
              </a:solidFill>
              <a:latin typeface="Arial" charset="0"/>
            </a:endParaRPr>
          </a:p>
        </p:txBody>
      </p:sp>
      <p:sp>
        <p:nvSpPr>
          <p:cNvPr id="296965"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fld id="{535E3A4B-E547-4929-96D7-18C166CE2B8B}" type="slidenum">
              <a:rPr lang="en-US" altLang="en-US" b="0">
                <a:solidFill>
                  <a:srgbClr val="000000"/>
                </a:solidFill>
                <a:latin typeface="Arial" charset="0"/>
              </a:rPr>
              <a:pPr algn="r"/>
              <a:t>19</a:t>
            </a:fld>
            <a:endParaRPr lang="en-US" altLang="en-US" b="0">
              <a:solidFill>
                <a:srgbClr val="000000"/>
              </a:solidFill>
              <a:latin typeface="Arial" charset="0"/>
            </a:endParaRPr>
          </a:p>
        </p:txBody>
      </p:sp>
    </p:spTree>
    <p:extLst>
      <p:ext uri="{BB962C8B-B14F-4D97-AF65-F5344CB8AC3E}">
        <p14:creationId xmlns:p14="http://schemas.microsoft.com/office/powerpoint/2010/main" val="2352529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7988" name="Date Placeholder 3"/>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fld id="{D2690F68-E1B2-40C6-836F-5DD6C6AB6ECB}" type="datetime2">
              <a:rPr lang="en-US" altLang="en-US" b="0">
                <a:solidFill>
                  <a:srgbClr val="000000"/>
                </a:solidFill>
                <a:latin typeface="Arial" charset="0"/>
              </a:rPr>
              <a:pPr algn="r"/>
              <a:t>Friday, February 16, 2024</a:t>
            </a:fld>
            <a:endParaRPr lang="en-US" altLang="en-US" b="0">
              <a:solidFill>
                <a:srgbClr val="000000"/>
              </a:solidFill>
              <a:latin typeface="Arial" charset="0"/>
            </a:endParaRPr>
          </a:p>
        </p:txBody>
      </p:sp>
      <p:sp>
        <p:nvSpPr>
          <p:cNvPr id="297989"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fld id="{A6DCEA24-34D4-45BE-885C-57ECB4A9E1F9}" type="slidenum">
              <a:rPr lang="en-US" altLang="en-US" b="0">
                <a:solidFill>
                  <a:srgbClr val="000000"/>
                </a:solidFill>
                <a:latin typeface="Arial" charset="0"/>
              </a:rPr>
              <a:pPr algn="r"/>
              <a:t>20</a:t>
            </a:fld>
            <a:endParaRPr lang="en-US" altLang="en-US" b="0">
              <a:solidFill>
                <a:srgbClr val="000000"/>
              </a:solidFill>
              <a:latin typeface="Arial" charset="0"/>
            </a:endParaRPr>
          </a:p>
        </p:txBody>
      </p:sp>
    </p:spTree>
    <p:extLst>
      <p:ext uri="{BB962C8B-B14F-4D97-AF65-F5344CB8AC3E}">
        <p14:creationId xmlns:p14="http://schemas.microsoft.com/office/powerpoint/2010/main" val="3736407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9012" name="Date Placeholder 3"/>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fld id="{B636EFC3-75C1-4EC7-925F-8467133CAA18}" type="datetime2">
              <a:rPr lang="en-US" altLang="en-US" b="0">
                <a:solidFill>
                  <a:srgbClr val="000000"/>
                </a:solidFill>
                <a:latin typeface="Arial" charset="0"/>
              </a:rPr>
              <a:pPr algn="r"/>
              <a:t>Friday, February 16, 2024</a:t>
            </a:fld>
            <a:endParaRPr lang="en-US" altLang="en-US" b="0">
              <a:solidFill>
                <a:srgbClr val="000000"/>
              </a:solidFill>
              <a:latin typeface="Arial" charset="0"/>
            </a:endParaRPr>
          </a:p>
        </p:txBody>
      </p:sp>
      <p:sp>
        <p:nvSpPr>
          <p:cNvPr id="299013"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fld id="{6C8070A6-1277-4DE9-A448-758D594C2FB1}" type="slidenum">
              <a:rPr lang="en-US" altLang="en-US" b="0">
                <a:solidFill>
                  <a:srgbClr val="000000"/>
                </a:solidFill>
                <a:latin typeface="Arial" charset="0"/>
              </a:rPr>
              <a:pPr algn="r"/>
              <a:t>21</a:t>
            </a:fld>
            <a:endParaRPr lang="en-US" altLang="en-US" b="0">
              <a:solidFill>
                <a:srgbClr val="000000"/>
              </a:solidFill>
              <a:latin typeface="Arial" charset="0"/>
            </a:endParaRPr>
          </a:p>
        </p:txBody>
      </p:sp>
    </p:spTree>
    <p:extLst>
      <p:ext uri="{BB962C8B-B14F-4D97-AF65-F5344CB8AC3E}">
        <p14:creationId xmlns:p14="http://schemas.microsoft.com/office/powerpoint/2010/main" val="2049753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4916" name="Date Placeholder 3"/>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fld id="{040C8361-0583-490C-BCD2-C54F80295600}" type="datetime2">
              <a:rPr lang="en-US" altLang="en-US" b="0">
                <a:solidFill>
                  <a:srgbClr val="000000"/>
                </a:solidFill>
                <a:latin typeface="Arial" charset="0"/>
              </a:rPr>
              <a:pPr algn="r"/>
              <a:t>Friday, February 16, 2024</a:t>
            </a:fld>
            <a:endParaRPr lang="en-US" altLang="en-US" b="0">
              <a:solidFill>
                <a:srgbClr val="000000"/>
              </a:solidFill>
              <a:latin typeface="Arial" charset="0"/>
            </a:endParaRPr>
          </a:p>
        </p:txBody>
      </p:sp>
      <p:sp>
        <p:nvSpPr>
          <p:cNvPr id="294917"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fld id="{D320C068-3C7A-4F28-86D8-751C14DF62A2}" type="slidenum">
              <a:rPr lang="en-US" altLang="en-US" b="0">
                <a:solidFill>
                  <a:srgbClr val="000000"/>
                </a:solidFill>
                <a:latin typeface="Arial" charset="0"/>
              </a:rPr>
              <a:pPr algn="r"/>
              <a:t>23</a:t>
            </a:fld>
            <a:endParaRPr lang="en-US" altLang="en-US" b="0">
              <a:solidFill>
                <a:srgbClr val="000000"/>
              </a:solidFill>
              <a:latin typeface="Arial" charset="0"/>
            </a:endParaRPr>
          </a:p>
        </p:txBody>
      </p:sp>
    </p:spTree>
    <p:extLst>
      <p:ext uri="{BB962C8B-B14F-4D97-AF65-F5344CB8AC3E}">
        <p14:creationId xmlns:p14="http://schemas.microsoft.com/office/powerpoint/2010/main" val="2406277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DB8754FE-7D5B-4325-938F-A51EAD77944B}" type="slidenum">
              <a:rPr lang="en-US" altLang="en-US" smtClean="0"/>
              <a:pPr/>
              <a:t>27</a:t>
            </a:fld>
            <a:endParaRPr lang="en-US" altLang="en-US" smtClean="0"/>
          </a:p>
        </p:txBody>
      </p:sp>
    </p:spTree>
    <p:extLst>
      <p:ext uri="{BB962C8B-B14F-4D97-AF65-F5344CB8AC3E}">
        <p14:creationId xmlns:p14="http://schemas.microsoft.com/office/powerpoint/2010/main" val="1580806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5F9067E-3474-4784-9DFD-E1637D486A89}"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D29E4-47F7-466F-AAE9-1A410A9FAAC3}" type="slidenum">
              <a:rPr lang="en-US" smtClean="0"/>
              <a:t>‹#›</a:t>
            </a:fld>
            <a:endParaRPr lang="en-US"/>
          </a:p>
        </p:txBody>
      </p:sp>
    </p:spTree>
    <p:extLst>
      <p:ext uri="{BB962C8B-B14F-4D97-AF65-F5344CB8AC3E}">
        <p14:creationId xmlns:p14="http://schemas.microsoft.com/office/powerpoint/2010/main" val="242528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F9067E-3474-4784-9DFD-E1637D486A89}"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D29E4-47F7-466F-AAE9-1A410A9FAAC3}" type="slidenum">
              <a:rPr lang="en-US" smtClean="0"/>
              <a:t>‹#›</a:t>
            </a:fld>
            <a:endParaRPr lang="en-US"/>
          </a:p>
        </p:txBody>
      </p:sp>
    </p:spTree>
    <p:extLst>
      <p:ext uri="{BB962C8B-B14F-4D97-AF65-F5344CB8AC3E}">
        <p14:creationId xmlns:p14="http://schemas.microsoft.com/office/powerpoint/2010/main" val="1926821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F9067E-3474-4784-9DFD-E1637D486A89}"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D29E4-47F7-466F-AAE9-1A410A9FAAC3}" type="slidenum">
              <a:rPr lang="en-US" smtClean="0"/>
              <a:t>‹#›</a:t>
            </a:fld>
            <a:endParaRPr lang="en-US"/>
          </a:p>
        </p:txBody>
      </p:sp>
    </p:spTree>
    <p:extLst>
      <p:ext uri="{BB962C8B-B14F-4D97-AF65-F5344CB8AC3E}">
        <p14:creationId xmlns:p14="http://schemas.microsoft.com/office/powerpoint/2010/main" val="2064895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F9067E-3474-4784-9DFD-E1637D486A89}"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D29E4-47F7-466F-AAE9-1A410A9FAAC3}" type="slidenum">
              <a:rPr lang="en-US" smtClean="0"/>
              <a:t>‹#›</a:t>
            </a:fld>
            <a:endParaRPr lang="en-US"/>
          </a:p>
        </p:txBody>
      </p:sp>
    </p:spTree>
    <p:extLst>
      <p:ext uri="{BB962C8B-B14F-4D97-AF65-F5344CB8AC3E}">
        <p14:creationId xmlns:p14="http://schemas.microsoft.com/office/powerpoint/2010/main" val="1265920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F9067E-3474-4784-9DFD-E1637D486A89}"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D29E4-47F7-466F-AAE9-1A410A9FAAC3}" type="slidenum">
              <a:rPr lang="en-US" smtClean="0"/>
              <a:t>‹#›</a:t>
            </a:fld>
            <a:endParaRPr lang="en-US"/>
          </a:p>
        </p:txBody>
      </p:sp>
    </p:spTree>
    <p:extLst>
      <p:ext uri="{BB962C8B-B14F-4D97-AF65-F5344CB8AC3E}">
        <p14:creationId xmlns:p14="http://schemas.microsoft.com/office/powerpoint/2010/main" val="214099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F9067E-3474-4784-9DFD-E1637D486A89}"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D29E4-47F7-466F-AAE9-1A410A9FAAC3}" type="slidenum">
              <a:rPr lang="en-US" smtClean="0"/>
              <a:t>‹#›</a:t>
            </a:fld>
            <a:endParaRPr lang="en-US"/>
          </a:p>
        </p:txBody>
      </p:sp>
    </p:spTree>
    <p:extLst>
      <p:ext uri="{BB962C8B-B14F-4D97-AF65-F5344CB8AC3E}">
        <p14:creationId xmlns:p14="http://schemas.microsoft.com/office/powerpoint/2010/main" val="3091682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F9067E-3474-4784-9DFD-E1637D486A89}"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4D29E4-47F7-466F-AAE9-1A410A9FAAC3}" type="slidenum">
              <a:rPr lang="en-US" smtClean="0"/>
              <a:t>‹#›</a:t>
            </a:fld>
            <a:endParaRPr lang="en-US"/>
          </a:p>
        </p:txBody>
      </p:sp>
    </p:spTree>
    <p:extLst>
      <p:ext uri="{BB962C8B-B14F-4D97-AF65-F5344CB8AC3E}">
        <p14:creationId xmlns:p14="http://schemas.microsoft.com/office/powerpoint/2010/main" val="737180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5F9067E-3474-4784-9DFD-E1637D486A89}"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4D29E4-47F7-466F-AAE9-1A410A9FAAC3}" type="slidenum">
              <a:rPr lang="en-US" smtClean="0"/>
              <a:t>‹#›</a:t>
            </a:fld>
            <a:endParaRPr lang="en-US"/>
          </a:p>
        </p:txBody>
      </p:sp>
    </p:spTree>
    <p:extLst>
      <p:ext uri="{BB962C8B-B14F-4D97-AF65-F5344CB8AC3E}">
        <p14:creationId xmlns:p14="http://schemas.microsoft.com/office/powerpoint/2010/main" val="4117175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9067E-3474-4784-9DFD-E1637D486A89}"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4D29E4-47F7-466F-AAE9-1A410A9FAAC3}" type="slidenum">
              <a:rPr lang="en-US" smtClean="0"/>
              <a:t>‹#›</a:t>
            </a:fld>
            <a:endParaRPr lang="en-US"/>
          </a:p>
        </p:txBody>
      </p:sp>
    </p:spTree>
    <p:extLst>
      <p:ext uri="{BB962C8B-B14F-4D97-AF65-F5344CB8AC3E}">
        <p14:creationId xmlns:p14="http://schemas.microsoft.com/office/powerpoint/2010/main" val="189081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F9067E-3474-4784-9DFD-E1637D486A89}"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D29E4-47F7-466F-AAE9-1A410A9FAAC3}" type="slidenum">
              <a:rPr lang="en-US" smtClean="0"/>
              <a:t>‹#›</a:t>
            </a:fld>
            <a:endParaRPr lang="en-US"/>
          </a:p>
        </p:txBody>
      </p:sp>
    </p:spTree>
    <p:extLst>
      <p:ext uri="{BB962C8B-B14F-4D97-AF65-F5344CB8AC3E}">
        <p14:creationId xmlns:p14="http://schemas.microsoft.com/office/powerpoint/2010/main" val="148145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F9067E-3474-4784-9DFD-E1637D486A89}"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D29E4-47F7-466F-AAE9-1A410A9FAAC3}" type="slidenum">
              <a:rPr lang="en-US" smtClean="0"/>
              <a:t>‹#›</a:t>
            </a:fld>
            <a:endParaRPr lang="en-US"/>
          </a:p>
        </p:txBody>
      </p:sp>
    </p:spTree>
    <p:extLst>
      <p:ext uri="{BB962C8B-B14F-4D97-AF65-F5344CB8AC3E}">
        <p14:creationId xmlns:p14="http://schemas.microsoft.com/office/powerpoint/2010/main" val="3935236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F9067E-3474-4784-9DFD-E1637D486A89}" type="datetimeFigureOut">
              <a:rPr lang="en-US" smtClean="0"/>
              <a:t>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D29E4-47F7-466F-AAE9-1A410A9FAAC3}" type="slidenum">
              <a:rPr lang="en-US" smtClean="0"/>
              <a:t>‹#›</a:t>
            </a:fld>
            <a:endParaRPr lang="en-US"/>
          </a:p>
        </p:txBody>
      </p:sp>
    </p:spTree>
    <p:extLst>
      <p:ext uri="{BB962C8B-B14F-4D97-AF65-F5344CB8AC3E}">
        <p14:creationId xmlns:p14="http://schemas.microsoft.com/office/powerpoint/2010/main" val="1582366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vi.wikipedia.org/wiki/B%E1%BB%87nh_vi%E1%BB%87n_Trung_%C6%B0%C6%A1ng_Qu%C3%A2n_%C4%91%E1%BB%99i_10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48000"/>
                    </a14:imgEffect>
                  </a14:imgLayer>
                </a14:imgProps>
              </a:ext>
            </a:extLst>
          </a:blip>
          <a:stretch>
            <a:fillRect/>
          </a:stretch>
        </p:blipFill>
        <p:spPr>
          <a:xfrm>
            <a:off x="0" y="0"/>
            <a:ext cx="12192000" cy="6858000"/>
          </a:xfrm>
          <a:prstGeom prst="rect">
            <a:avLst/>
          </a:prstGeom>
        </p:spPr>
      </p:pic>
      <p:sp>
        <p:nvSpPr>
          <p:cNvPr id="7" name="Text Box 7">
            <a:extLst>
              <a:ext uri="{FF2B5EF4-FFF2-40B4-BE49-F238E27FC236}">
                <a16:creationId xmlns:a16="http://schemas.microsoft.com/office/drawing/2014/main" id="{49DB1FE3-A609-4782-8703-A101B3E547C0}"/>
              </a:ext>
            </a:extLst>
          </p:cNvPr>
          <p:cNvSpPr txBox="1">
            <a:spLocks noChangeArrowheads="1"/>
          </p:cNvSpPr>
          <p:nvPr/>
        </p:nvSpPr>
        <p:spPr bwMode="auto">
          <a:xfrm>
            <a:off x="287153" y="713182"/>
            <a:ext cx="11617693"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50000"/>
              </a:spcBef>
            </a:pPr>
            <a:r>
              <a:rPr lang="en-US" altLang="en-US" sz="3600" dirty="0">
                <a:solidFill>
                  <a:srgbClr val="002060"/>
                </a:solidFill>
                <a:latin typeface="SVN-Revolution" panose="02040603050506020204" pitchFamily="18" charset="0"/>
              </a:rPr>
              <a:t>  CHƯƠNG </a:t>
            </a:r>
            <a:r>
              <a:rPr lang="en-US" altLang="en-US" sz="3600" dirty="0" smtClean="0">
                <a:solidFill>
                  <a:srgbClr val="002060"/>
                </a:solidFill>
                <a:latin typeface="SVN-Revolution" panose="02040603050506020204" pitchFamily="18" charset="0"/>
              </a:rPr>
              <a:t>III- CUỘC </a:t>
            </a:r>
            <a:r>
              <a:rPr lang="en-US" altLang="en-US" sz="3600" dirty="0">
                <a:solidFill>
                  <a:srgbClr val="002060"/>
                </a:solidFill>
                <a:latin typeface="SVN-Revolution" panose="02040603050506020204" pitchFamily="18" charset="0"/>
              </a:rPr>
              <a:t>VẬN ĐỘNG TIẾN TỚI CÁCH MẠNG THÁNG TÁM NĂM 1945</a:t>
            </a:r>
          </a:p>
          <a:p>
            <a:pPr algn="ctr">
              <a:spcBef>
                <a:spcPct val="50000"/>
              </a:spcBef>
            </a:pPr>
            <a:r>
              <a:rPr lang="en-US" altLang="en-US" sz="3600" dirty="0">
                <a:solidFill>
                  <a:srgbClr val="002060"/>
                </a:solidFill>
                <a:latin typeface="SVN-Revolution" panose="02040603050506020204" pitchFamily="18" charset="0"/>
              </a:rPr>
              <a:t>TIẾT </a:t>
            </a:r>
            <a:r>
              <a:rPr lang="en-US" altLang="en-US" sz="3600" dirty="0" smtClean="0">
                <a:solidFill>
                  <a:srgbClr val="002060"/>
                </a:solidFill>
                <a:latin typeface="SVN-Revolution" panose="02040603050506020204" pitchFamily="18" charset="0"/>
              </a:rPr>
              <a:t>25 – BÀI 22</a:t>
            </a:r>
          </a:p>
          <a:p>
            <a:pPr algn="ctr">
              <a:spcBef>
                <a:spcPct val="50000"/>
              </a:spcBef>
            </a:pPr>
            <a:r>
              <a:rPr lang="en-US" altLang="en-US" sz="3600" dirty="0" smtClean="0">
                <a:solidFill>
                  <a:srgbClr val="002060"/>
                </a:solidFill>
                <a:latin typeface="SVN-Revolution" panose="02040603050506020204" pitchFamily="18" charset="0"/>
              </a:rPr>
              <a:t>CAO TRÀO CÁCH MẠNG TIẾN TỚI </a:t>
            </a:r>
          </a:p>
          <a:p>
            <a:pPr algn="ctr">
              <a:spcBef>
                <a:spcPct val="50000"/>
              </a:spcBef>
            </a:pPr>
            <a:r>
              <a:rPr lang="en-US" altLang="en-US" sz="3600" dirty="0" smtClean="0">
                <a:solidFill>
                  <a:srgbClr val="002060"/>
                </a:solidFill>
                <a:latin typeface="SVN-Revolution" panose="02040603050506020204" pitchFamily="18" charset="0"/>
              </a:rPr>
              <a:t>TỔNG KHỞI NGHĨA THÁNG TÁM NĂM 1945</a:t>
            </a:r>
            <a:endParaRPr lang="en-US" altLang="en-US" sz="3600" dirty="0">
              <a:solidFill>
                <a:srgbClr val="002060"/>
              </a:solidFill>
              <a:latin typeface="SVN-Revolution" panose="02040603050506020204" pitchFamily="18" charset="0"/>
            </a:endParaRPr>
          </a:p>
        </p:txBody>
      </p:sp>
    </p:spTree>
    <p:extLst>
      <p:ext uri="{BB962C8B-B14F-4D97-AF65-F5344CB8AC3E}">
        <p14:creationId xmlns:p14="http://schemas.microsoft.com/office/powerpoint/2010/main" val="2168227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4817"/>
            <a:ext cx="11785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21167" y="5791201"/>
            <a:ext cx="12192000" cy="748988"/>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defRPr/>
            </a:pPr>
            <a:r>
              <a:rPr lang="en-US" altLang="en-US" sz="4267" dirty="0">
                <a:solidFill>
                  <a:srgbClr val="FF0000"/>
                </a:solidFill>
                <a:cs typeface="Times New Roman" panose="02020603050405020304" pitchFamily="18" charset="0"/>
              </a:rPr>
              <a:t>28-1- 1941, </a:t>
            </a:r>
            <a:r>
              <a:rPr lang="en-US" altLang="en-US" sz="4267" dirty="0" err="1">
                <a:solidFill>
                  <a:srgbClr val="FF0000"/>
                </a:solidFill>
                <a:cs typeface="Times New Roman" panose="02020603050405020304" pitchFamily="18" charset="0"/>
              </a:rPr>
              <a:t>Nguyễn</a:t>
            </a:r>
            <a:r>
              <a:rPr lang="en-US" altLang="en-US" sz="4267" dirty="0">
                <a:solidFill>
                  <a:srgbClr val="FF0000"/>
                </a:solidFill>
                <a:cs typeface="Times New Roman" panose="02020603050405020304" pitchFamily="18" charset="0"/>
              </a:rPr>
              <a:t> </a:t>
            </a:r>
            <a:r>
              <a:rPr lang="en-US" altLang="en-US" sz="4267" dirty="0" err="1">
                <a:solidFill>
                  <a:srgbClr val="FF0000"/>
                </a:solidFill>
                <a:cs typeface="Times New Roman" panose="02020603050405020304" pitchFamily="18" charset="0"/>
              </a:rPr>
              <a:t>Ái</a:t>
            </a:r>
            <a:r>
              <a:rPr lang="en-US" altLang="en-US" sz="4267" dirty="0">
                <a:solidFill>
                  <a:srgbClr val="FF0000"/>
                </a:solidFill>
                <a:cs typeface="Times New Roman" panose="02020603050405020304" pitchFamily="18" charset="0"/>
              </a:rPr>
              <a:t> </a:t>
            </a:r>
            <a:r>
              <a:rPr lang="en-US" altLang="en-US" sz="4267" dirty="0" err="1">
                <a:solidFill>
                  <a:srgbClr val="FF0000"/>
                </a:solidFill>
                <a:cs typeface="Times New Roman" panose="02020603050405020304" pitchFamily="18" charset="0"/>
              </a:rPr>
              <a:t>Quốc</a:t>
            </a:r>
            <a:r>
              <a:rPr lang="en-US" altLang="en-US" sz="4267" dirty="0">
                <a:solidFill>
                  <a:srgbClr val="FF0000"/>
                </a:solidFill>
                <a:cs typeface="Times New Roman" panose="02020603050405020304" pitchFamily="18" charset="0"/>
              </a:rPr>
              <a:t> </a:t>
            </a:r>
            <a:r>
              <a:rPr lang="en-US" altLang="en-US" sz="4267" dirty="0" err="1">
                <a:solidFill>
                  <a:srgbClr val="FF0000"/>
                </a:solidFill>
                <a:cs typeface="Times New Roman" panose="02020603050405020304" pitchFamily="18" charset="0"/>
              </a:rPr>
              <a:t>trở</a:t>
            </a:r>
            <a:r>
              <a:rPr lang="en-US" altLang="en-US" sz="4267" dirty="0">
                <a:solidFill>
                  <a:srgbClr val="FF0000"/>
                </a:solidFill>
                <a:cs typeface="Times New Roman" panose="02020603050405020304" pitchFamily="18" charset="0"/>
              </a:rPr>
              <a:t> </a:t>
            </a:r>
            <a:r>
              <a:rPr lang="en-US" altLang="en-US" sz="4267" dirty="0" err="1">
                <a:solidFill>
                  <a:srgbClr val="FF0000"/>
                </a:solidFill>
                <a:cs typeface="Times New Roman" panose="02020603050405020304" pitchFamily="18" charset="0"/>
              </a:rPr>
              <a:t>về</a:t>
            </a:r>
            <a:r>
              <a:rPr lang="en-US" altLang="en-US" sz="4267" dirty="0">
                <a:solidFill>
                  <a:srgbClr val="FF0000"/>
                </a:solidFill>
                <a:cs typeface="Times New Roman" panose="02020603050405020304" pitchFamily="18" charset="0"/>
              </a:rPr>
              <a:t> Cao </a:t>
            </a:r>
            <a:r>
              <a:rPr lang="en-US" altLang="en-US" sz="4267" dirty="0" err="1">
                <a:solidFill>
                  <a:srgbClr val="FF0000"/>
                </a:solidFill>
                <a:cs typeface="Times New Roman" panose="02020603050405020304" pitchFamily="18" charset="0"/>
              </a:rPr>
              <a:t>Bằng</a:t>
            </a:r>
            <a:endParaRPr lang="en-US" altLang="en-US" sz="4267"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0"/>
            <a:ext cx="11785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0" y="5695951"/>
            <a:ext cx="12192000" cy="1077218"/>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defRPr/>
            </a:pPr>
            <a:r>
              <a:rPr lang="en-US" altLang="en-US" sz="3200" i="1" dirty="0" err="1">
                <a:cs typeface="Times New Roman" panose="02020603050405020304" pitchFamily="18" charset="0"/>
              </a:rPr>
              <a:t>Kìa</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bóng</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Bác</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đang</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hôn</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lên</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hòn</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đất</a:t>
            </a:r>
            <a:endParaRPr lang="en-US" altLang="en-US" sz="3200" i="1" dirty="0">
              <a:cs typeface="Times New Roman" panose="02020603050405020304" pitchFamily="18" charset="0"/>
            </a:endParaRPr>
          </a:p>
          <a:p>
            <a:pPr>
              <a:defRPr/>
            </a:pPr>
            <a:r>
              <a:rPr lang="en-US" altLang="en-US" sz="3200" i="1" dirty="0" err="1">
                <a:cs typeface="Times New Roman" panose="02020603050405020304" pitchFamily="18" charset="0"/>
              </a:rPr>
              <a:t>Lắng</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nghe</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trong</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màu</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hồng</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hình</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đất</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nước</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phôi</a:t>
            </a:r>
            <a:r>
              <a:rPr lang="en-US" altLang="en-US" sz="3200" i="1" dirty="0">
                <a:cs typeface="Times New Roman" panose="02020603050405020304" pitchFamily="18" charset="0"/>
              </a:rPr>
              <a:t> </a:t>
            </a:r>
            <a:r>
              <a:rPr lang="en-US" altLang="en-US" sz="3200" i="1" dirty="0" err="1">
                <a:cs typeface="Times New Roman" panose="02020603050405020304" pitchFamily="18" charset="0"/>
              </a:rPr>
              <a:t>pha</a:t>
            </a:r>
            <a:r>
              <a:rPr lang="en-US" altLang="en-US" sz="3200" i="1" dirty="0">
                <a:cs typeface="Times New Roman" panose="02020603050405020304" pitchFamily="18" charset="0"/>
              </a:rPr>
              <a:t>.</a:t>
            </a:r>
            <a:endParaRPr lang="en-US" altLang="en-US" sz="3200" i="1" dirty="0"/>
          </a:p>
        </p:txBody>
      </p:sp>
    </p:spTree>
    <p:extLst>
      <p:ext uri="{BB962C8B-B14F-4D97-AF65-F5344CB8AC3E}">
        <p14:creationId xmlns:p14="http://schemas.microsoft.com/office/powerpoint/2010/main" val="3999089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
          <p:cNvSpPr txBox="1">
            <a:spLocks noChangeArrowheads="1"/>
          </p:cNvSpPr>
          <p:nvPr/>
        </p:nvSpPr>
        <p:spPr bwMode="auto">
          <a:xfrm>
            <a:off x="1524000" y="1"/>
            <a:ext cx="8737600"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l">
              <a:spcBef>
                <a:spcPct val="50000"/>
              </a:spcBef>
            </a:pPr>
            <a:r>
              <a:rPr lang="en-US" altLang="en-US" sz="2933" dirty="0" err="1">
                <a:latin typeface="Times New Roman" pitchFamily="18" charset="0"/>
              </a:rPr>
              <a:t>Cuộc</a:t>
            </a:r>
            <a:r>
              <a:rPr lang="en-US" altLang="en-US" sz="2933" dirty="0">
                <a:latin typeface="Times New Roman" pitchFamily="18" charset="0"/>
              </a:rPr>
              <a:t> </a:t>
            </a:r>
            <a:r>
              <a:rPr lang="en-US" altLang="en-US" sz="2933" dirty="0" err="1">
                <a:latin typeface="Times New Roman" pitchFamily="18" charset="0"/>
              </a:rPr>
              <a:t>sống</a:t>
            </a:r>
            <a:r>
              <a:rPr lang="en-US" altLang="en-US" sz="2933" dirty="0">
                <a:latin typeface="Times New Roman" pitchFamily="18" charset="0"/>
              </a:rPr>
              <a:t> </a:t>
            </a:r>
            <a:r>
              <a:rPr lang="en-US" altLang="en-US" sz="2933" dirty="0" err="1">
                <a:latin typeface="Times New Roman" pitchFamily="18" charset="0"/>
              </a:rPr>
              <a:t>của</a:t>
            </a:r>
            <a:r>
              <a:rPr lang="en-US" altLang="en-US" sz="2933" dirty="0">
                <a:latin typeface="Times New Roman" pitchFamily="18" charset="0"/>
              </a:rPr>
              <a:t> </a:t>
            </a:r>
            <a:r>
              <a:rPr lang="en-US" altLang="en-US" sz="2933" dirty="0" err="1">
                <a:latin typeface="Times New Roman" pitchFamily="18" charset="0"/>
              </a:rPr>
              <a:t>Bác</a:t>
            </a:r>
            <a:r>
              <a:rPr lang="en-US" altLang="en-US" sz="2933" dirty="0">
                <a:latin typeface="Times New Roman" pitchFamily="18" charset="0"/>
              </a:rPr>
              <a:t> ở </a:t>
            </a:r>
            <a:r>
              <a:rPr lang="en-US" altLang="en-US" sz="2933" dirty="0" err="1">
                <a:latin typeface="Times New Roman" pitchFamily="18" charset="0"/>
              </a:rPr>
              <a:t>Pác</a:t>
            </a:r>
            <a:r>
              <a:rPr lang="en-US" altLang="en-US" sz="2933" dirty="0">
                <a:latin typeface="Times New Roman" pitchFamily="18" charset="0"/>
              </a:rPr>
              <a:t> </a:t>
            </a:r>
            <a:r>
              <a:rPr lang="en-US" altLang="en-US" sz="2933" dirty="0" err="1">
                <a:latin typeface="Times New Roman" pitchFamily="18" charset="0"/>
              </a:rPr>
              <a:t>Bó</a:t>
            </a:r>
            <a:endParaRPr lang="en-US" altLang="en-US" sz="2933" dirty="0">
              <a:latin typeface="Times New Roman" pitchFamily="18" charset="0"/>
            </a:endParaRPr>
          </a:p>
        </p:txBody>
      </p:sp>
      <p:pic>
        <p:nvPicPr>
          <p:cNvPr id="276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9"/>
          <p:cNvSpPr txBox="1">
            <a:spLocks noChangeArrowheads="1"/>
          </p:cNvSpPr>
          <p:nvPr/>
        </p:nvSpPr>
        <p:spPr bwMode="auto">
          <a:xfrm>
            <a:off x="304800" y="533401"/>
            <a:ext cx="5689600" cy="2574744"/>
          </a:xfrm>
          <a:prstGeom prst="rect">
            <a:avLst/>
          </a:prstGeom>
          <a:noFill/>
          <a:ln w="9525">
            <a:noFill/>
            <a:miter lim="800000"/>
            <a:headEnd/>
            <a:tailEnd/>
          </a:ln>
        </p:spPr>
        <p:txBody>
          <a:bodyPr>
            <a:spAutoFit/>
          </a:bodyPr>
          <a:lstStyle/>
          <a:p>
            <a:pPr>
              <a:defRPr/>
            </a:pPr>
            <a:r>
              <a:rPr lang="en-US" sz="2933" dirty="0" err="1">
                <a:cs typeface="Times New Roman" pitchFamily="18" charset="0"/>
              </a:rPr>
              <a:t>Sáng</a:t>
            </a:r>
            <a:r>
              <a:rPr lang="en-US" sz="2933" dirty="0">
                <a:cs typeface="Times New Roman" pitchFamily="18" charset="0"/>
              </a:rPr>
              <a:t> </a:t>
            </a:r>
            <a:r>
              <a:rPr lang="en-US" sz="2933" dirty="0" err="1">
                <a:cs typeface="Times New Roman" pitchFamily="18" charset="0"/>
              </a:rPr>
              <a:t>ra</a:t>
            </a:r>
            <a:r>
              <a:rPr lang="en-US" sz="2933" dirty="0">
                <a:cs typeface="Times New Roman" pitchFamily="18" charset="0"/>
              </a:rPr>
              <a:t> </a:t>
            </a:r>
            <a:r>
              <a:rPr lang="en-US" sz="2933" dirty="0" err="1">
                <a:cs typeface="Times New Roman" pitchFamily="18" charset="0"/>
              </a:rPr>
              <a:t>bờ</a:t>
            </a:r>
            <a:r>
              <a:rPr lang="en-US" sz="2933" dirty="0">
                <a:cs typeface="Times New Roman" pitchFamily="18" charset="0"/>
              </a:rPr>
              <a:t> </a:t>
            </a:r>
            <a:r>
              <a:rPr lang="en-US" sz="2933" dirty="0" err="1">
                <a:cs typeface="Times New Roman" pitchFamily="18" charset="0"/>
              </a:rPr>
              <a:t>suối</a:t>
            </a:r>
            <a:r>
              <a:rPr lang="en-US" sz="2933" dirty="0">
                <a:cs typeface="Times New Roman" pitchFamily="18" charset="0"/>
              </a:rPr>
              <a:t> </a:t>
            </a:r>
            <a:r>
              <a:rPr lang="en-US" sz="2933" dirty="0" err="1">
                <a:cs typeface="Times New Roman" pitchFamily="18" charset="0"/>
              </a:rPr>
              <a:t>tối</a:t>
            </a:r>
            <a:r>
              <a:rPr lang="en-US" sz="2933" dirty="0">
                <a:cs typeface="Times New Roman" pitchFamily="18" charset="0"/>
              </a:rPr>
              <a:t> </a:t>
            </a:r>
            <a:r>
              <a:rPr lang="en-US" sz="2933" dirty="0" err="1">
                <a:cs typeface="Times New Roman" pitchFamily="18" charset="0"/>
              </a:rPr>
              <a:t>vào</a:t>
            </a:r>
            <a:r>
              <a:rPr lang="en-US" sz="2933" dirty="0">
                <a:cs typeface="Times New Roman" pitchFamily="18" charset="0"/>
              </a:rPr>
              <a:t> hang</a:t>
            </a:r>
          </a:p>
          <a:p>
            <a:pPr>
              <a:defRPr/>
            </a:pPr>
            <a:r>
              <a:rPr lang="en-US" sz="2933" dirty="0" err="1">
                <a:cs typeface="Times New Roman" pitchFamily="18" charset="0"/>
              </a:rPr>
              <a:t>Cháo</a:t>
            </a:r>
            <a:r>
              <a:rPr lang="en-US" sz="2933" dirty="0">
                <a:cs typeface="Times New Roman" pitchFamily="18" charset="0"/>
              </a:rPr>
              <a:t> </a:t>
            </a:r>
            <a:r>
              <a:rPr lang="en-US" sz="2933" dirty="0" err="1">
                <a:cs typeface="Times New Roman" pitchFamily="18" charset="0"/>
              </a:rPr>
              <a:t>bẹ</a:t>
            </a:r>
            <a:r>
              <a:rPr lang="en-US" sz="2933" dirty="0">
                <a:cs typeface="Times New Roman" pitchFamily="18" charset="0"/>
              </a:rPr>
              <a:t> </a:t>
            </a:r>
            <a:r>
              <a:rPr lang="en-US" sz="2933" dirty="0" err="1">
                <a:cs typeface="Times New Roman" pitchFamily="18" charset="0"/>
              </a:rPr>
              <a:t>rau</a:t>
            </a:r>
            <a:r>
              <a:rPr lang="en-US" sz="2933" dirty="0">
                <a:cs typeface="Times New Roman" pitchFamily="18" charset="0"/>
              </a:rPr>
              <a:t> </a:t>
            </a:r>
            <a:r>
              <a:rPr lang="en-US" sz="2933" dirty="0" err="1">
                <a:cs typeface="Times New Roman" pitchFamily="18" charset="0"/>
              </a:rPr>
              <a:t>măng</a:t>
            </a:r>
            <a:r>
              <a:rPr lang="en-US" sz="2933" dirty="0">
                <a:cs typeface="Times New Roman" pitchFamily="18" charset="0"/>
              </a:rPr>
              <a:t> </a:t>
            </a:r>
            <a:r>
              <a:rPr lang="en-US" sz="2933" dirty="0" err="1">
                <a:cs typeface="Times New Roman" pitchFamily="18" charset="0"/>
              </a:rPr>
              <a:t>vẫn</a:t>
            </a:r>
            <a:r>
              <a:rPr lang="en-US" sz="2933" dirty="0">
                <a:cs typeface="Times New Roman" pitchFamily="18" charset="0"/>
              </a:rPr>
              <a:t> </a:t>
            </a:r>
            <a:r>
              <a:rPr lang="en-US" sz="2933" dirty="0" err="1">
                <a:cs typeface="Times New Roman" pitchFamily="18" charset="0"/>
              </a:rPr>
              <a:t>sẵn</a:t>
            </a:r>
            <a:r>
              <a:rPr lang="en-US" sz="2933" dirty="0">
                <a:cs typeface="Times New Roman" pitchFamily="18" charset="0"/>
              </a:rPr>
              <a:t> </a:t>
            </a:r>
            <a:r>
              <a:rPr lang="en-US" sz="2933" dirty="0" err="1">
                <a:cs typeface="Times New Roman" pitchFamily="18" charset="0"/>
              </a:rPr>
              <a:t>sàng</a:t>
            </a:r>
            <a:endParaRPr lang="en-US" sz="2933" dirty="0">
              <a:cs typeface="Times New Roman" pitchFamily="18" charset="0"/>
            </a:endParaRPr>
          </a:p>
          <a:p>
            <a:pPr>
              <a:defRPr/>
            </a:pPr>
            <a:r>
              <a:rPr lang="en-US" sz="2933" dirty="0" err="1">
                <a:cs typeface="Times New Roman" pitchFamily="18" charset="0"/>
              </a:rPr>
              <a:t>Bàn</a:t>
            </a:r>
            <a:r>
              <a:rPr lang="en-US" sz="2933" dirty="0">
                <a:cs typeface="Times New Roman" pitchFamily="18" charset="0"/>
              </a:rPr>
              <a:t> </a:t>
            </a:r>
            <a:r>
              <a:rPr lang="en-US" sz="2933" dirty="0" err="1">
                <a:cs typeface="Times New Roman" pitchFamily="18" charset="0"/>
              </a:rPr>
              <a:t>đá</a:t>
            </a:r>
            <a:r>
              <a:rPr lang="en-US" sz="2933" dirty="0">
                <a:cs typeface="Times New Roman" pitchFamily="18" charset="0"/>
              </a:rPr>
              <a:t> </a:t>
            </a:r>
            <a:r>
              <a:rPr lang="en-US" sz="2933" dirty="0" err="1">
                <a:cs typeface="Times New Roman" pitchFamily="18" charset="0"/>
              </a:rPr>
              <a:t>chông</a:t>
            </a:r>
            <a:r>
              <a:rPr lang="en-US" sz="2933" dirty="0">
                <a:cs typeface="Times New Roman" pitchFamily="18" charset="0"/>
              </a:rPr>
              <a:t> </a:t>
            </a:r>
            <a:r>
              <a:rPr lang="en-US" sz="2933" dirty="0" err="1">
                <a:cs typeface="Times New Roman" pitchFamily="18" charset="0"/>
              </a:rPr>
              <a:t>chênh</a:t>
            </a:r>
            <a:r>
              <a:rPr lang="en-US" sz="2933" dirty="0">
                <a:cs typeface="Times New Roman" pitchFamily="18" charset="0"/>
              </a:rPr>
              <a:t> </a:t>
            </a:r>
            <a:r>
              <a:rPr lang="en-US" sz="2933" dirty="0" err="1">
                <a:cs typeface="Times New Roman" pitchFamily="18" charset="0"/>
              </a:rPr>
              <a:t>dịch</a:t>
            </a:r>
            <a:r>
              <a:rPr lang="en-US" sz="2933" dirty="0">
                <a:cs typeface="Times New Roman" pitchFamily="18" charset="0"/>
              </a:rPr>
              <a:t> </a:t>
            </a:r>
            <a:r>
              <a:rPr lang="en-US" sz="2933" dirty="0" err="1">
                <a:cs typeface="Times New Roman" pitchFamily="18" charset="0"/>
              </a:rPr>
              <a:t>sử</a:t>
            </a:r>
            <a:r>
              <a:rPr lang="en-US" sz="2933" dirty="0">
                <a:cs typeface="Times New Roman" pitchFamily="18" charset="0"/>
              </a:rPr>
              <a:t> </a:t>
            </a:r>
            <a:r>
              <a:rPr lang="en-US" sz="2933" dirty="0" err="1">
                <a:cs typeface="Times New Roman" pitchFamily="18" charset="0"/>
              </a:rPr>
              <a:t>Đảng</a:t>
            </a:r>
            <a:r>
              <a:rPr lang="en-US" sz="2933" dirty="0">
                <a:cs typeface="Times New Roman" pitchFamily="18" charset="0"/>
              </a:rPr>
              <a:t> </a:t>
            </a:r>
          </a:p>
          <a:p>
            <a:pPr>
              <a:defRPr/>
            </a:pPr>
            <a:r>
              <a:rPr lang="en-US" sz="2933" dirty="0" err="1">
                <a:cs typeface="Times New Roman" pitchFamily="18" charset="0"/>
              </a:rPr>
              <a:t>Cuộc</a:t>
            </a:r>
            <a:r>
              <a:rPr lang="en-US" sz="2933" dirty="0">
                <a:cs typeface="Times New Roman" pitchFamily="18" charset="0"/>
              </a:rPr>
              <a:t> </a:t>
            </a:r>
            <a:r>
              <a:rPr lang="en-US" sz="2933" dirty="0" err="1">
                <a:cs typeface="Times New Roman" pitchFamily="18" charset="0"/>
              </a:rPr>
              <a:t>đời</a:t>
            </a:r>
            <a:r>
              <a:rPr lang="en-US" sz="2933" dirty="0">
                <a:cs typeface="Times New Roman" pitchFamily="18" charset="0"/>
              </a:rPr>
              <a:t> </a:t>
            </a:r>
            <a:r>
              <a:rPr lang="en-US" sz="2933" dirty="0" err="1">
                <a:cs typeface="Times New Roman" pitchFamily="18" charset="0"/>
              </a:rPr>
              <a:t>cách</a:t>
            </a:r>
            <a:r>
              <a:rPr lang="en-US" sz="2933" dirty="0">
                <a:cs typeface="Times New Roman" pitchFamily="18" charset="0"/>
              </a:rPr>
              <a:t> </a:t>
            </a:r>
            <a:r>
              <a:rPr lang="en-US" sz="2933" dirty="0" err="1">
                <a:cs typeface="Times New Roman" pitchFamily="18" charset="0"/>
              </a:rPr>
              <a:t>mạng</a:t>
            </a:r>
            <a:r>
              <a:rPr lang="en-US" sz="2933" dirty="0">
                <a:cs typeface="Times New Roman" pitchFamily="18" charset="0"/>
              </a:rPr>
              <a:t> </a:t>
            </a:r>
            <a:r>
              <a:rPr lang="en-US" sz="2933" dirty="0" err="1">
                <a:cs typeface="Times New Roman" pitchFamily="18" charset="0"/>
              </a:rPr>
              <a:t>thật</a:t>
            </a:r>
            <a:r>
              <a:rPr lang="en-US" sz="2933" dirty="0">
                <a:cs typeface="Times New Roman" pitchFamily="18" charset="0"/>
              </a:rPr>
              <a:t> </a:t>
            </a:r>
            <a:r>
              <a:rPr lang="en-US" sz="2933" dirty="0" err="1">
                <a:cs typeface="Times New Roman" pitchFamily="18" charset="0"/>
              </a:rPr>
              <a:t>là</a:t>
            </a:r>
            <a:r>
              <a:rPr lang="en-US" sz="2933" dirty="0">
                <a:cs typeface="Times New Roman" pitchFamily="18" charset="0"/>
              </a:rPr>
              <a:t> sang</a:t>
            </a:r>
            <a:r>
              <a:rPr lang="en-US" sz="2933" dirty="0">
                <a:solidFill>
                  <a:srgbClr val="0070C0"/>
                </a:solidFill>
                <a:cs typeface="Times New Roman" pitchFamily="18" charset="0"/>
              </a:rPr>
              <a:t>.</a:t>
            </a:r>
          </a:p>
          <a:p>
            <a:pPr>
              <a:spcBef>
                <a:spcPct val="50000"/>
              </a:spcBef>
              <a:defRPr/>
            </a:pPr>
            <a:r>
              <a:rPr lang="en-US" sz="2933" dirty="0">
                <a:solidFill>
                  <a:srgbClr val="000000"/>
                </a:solidFill>
                <a:effectLst>
                  <a:outerShdw blurRad="38100" dist="38100" dir="2700000" algn="tl">
                    <a:srgbClr val="C0C0C0"/>
                  </a:outerShdw>
                </a:effectLst>
                <a:cs typeface="Times New Roman" pitchFamily="18" charset="0"/>
              </a:rPr>
              <a:t>   (</a:t>
            </a:r>
            <a:r>
              <a:rPr lang="en-US" sz="2933" dirty="0" err="1">
                <a:solidFill>
                  <a:srgbClr val="000000"/>
                </a:solidFill>
                <a:effectLst>
                  <a:outerShdw blurRad="38100" dist="38100" dir="2700000" algn="tl">
                    <a:srgbClr val="C0C0C0"/>
                  </a:outerShdw>
                </a:effectLst>
                <a:cs typeface="Times New Roman" pitchFamily="18" charset="0"/>
              </a:rPr>
              <a:t>Tức</a:t>
            </a:r>
            <a:r>
              <a:rPr lang="en-US" sz="2933" dirty="0">
                <a:solidFill>
                  <a:srgbClr val="000000"/>
                </a:solidFill>
                <a:effectLst>
                  <a:outerShdw blurRad="38100" dist="38100" dir="2700000" algn="tl">
                    <a:srgbClr val="C0C0C0"/>
                  </a:outerShdw>
                </a:effectLst>
                <a:cs typeface="Times New Roman" pitchFamily="18" charset="0"/>
              </a:rPr>
              <a:t> </a:t>
            </a:r>
            <a:r>
              <a:rPr lang="en-US" sz="2933" dirty="0" err="1">
                <a:solidFill>
                  <a:srgbClr val="000000"/>
                </a:solidFill>
                <a:effectLst>
                  <a:outerShdw blurRad="38100" dist="38100" dir="2700000" algn="tl">
                    <a:srgbClr val="C0C0C0"/>
                  </a:outerShdw>
                </a:effectLst>
                <a:cs typeface="Times New Roman" pitchFamily="18" charset="0"/>
              </a:rPr>
              <a:t>cảnh</a:t>
            </a:r>
            <a:r>
              <a:rPr lang="en-US" sz="2933" dirty="0">
                <a:solidFill>
                  <a:srgbClr val="000000"/>
                </a:solidFill>
                <a:effectLst>
                  <a:outerShdw blurRad="38100" dist="38100" dir="2700000" algn="tl">
                    <a:srgbClr val="C0C0C0"/>
                  </a:outerShdw>
                </a:effectLst>
                <a:cs typeface="Times New Roman" pitchFamily="18" charset="0"/>
              </a:rPr>
              <a:t> </a:t>
            </a:r>
            <a:r>
              <a:rPr lang="en-US" sz="2933" dirty="0" err="1">
                <a:solidFill>
                  <a:srgbClr val="000000"/>
                </a:solidFill>
                <a:effectLst>
                  <a:outerShdw blurRad="38100" dist="38100" dir="2700000" algn="tl">
                    <a:srgbClr val="C0C0C0"/>
                  </a:outerShdw>
                </a:effectLst>
                <a:cs typeface="Times New Roman" pitchFamily="18" charset="0"/>
              </a:rPr>
              <a:t>Pác</a:t>
            </a:r>
            <a:r>
              <a:rPr lang="en-US" sz="2933" dirty="0">
                <a:solidFill>
                  <a:srgbClr val="000000"/>
                </a:solidFill>
                <a:effectLst>
                  <a:outerShdw blurRad="38100" dist="38100" dir="2700000" algn="tl">
                    <a:srgbClr val="C0C0C0"/>
                  </a:outerShdw>
                </a:effectLst>
                <a:cs typeface="Times New Roman" pitchFamily="18" charset="0"/>
              </a:rPr>
              <a:t> </a:t>
            </a:r>
            <a:r>
              <a:rPr lang="en-US" sz="2933" dirty="0" err="1">
                <a:solidFill>
                  <a:srgbClr val="000000"/>
                </a:solidFill>
                <a:effectLst>
                  <a:outerShdw blurRad="38100" dist="38100" dir="2700000" algn="tl">
                    <a:srgbClr val="C0C0C0"/>
                  </a:outerShdw>
                </a:effectLst>
                <a:cs typeface="Times New Roman" pitchFamily="18" charset="0"/>
              </a:rPr>
              <a:t>Pó</a:t>
            </a:r>
            <a:r>
              <a:rPr lang="en-US" sz="2933" dirty="0">
                <a:solidFill>
                  <a:srgbClr val="000000"/>
                </a:solidFill>
                <a:effectLst>
                  <a:outerShdw blurRad="38100" dist="38100" dir="2700000" algn="tl">
                    <a:srgbClr val="C0C0C0"/>
                  </a:outerShdw>
                </a:effectLst>
                <a:cs typeface="Times New Roman" pitchFamily="18" charset="0"/>
              </a:rPr>
              <a:t> - </a:t>
            </a:r>
            <a:r>
              <a:rPr lang="en-US" sz="2933" dirty="0" err="1">
                <a:solidFill>
                  <a:srgbClr val="000000"/>
                </a:solidFill>
                <a:effectLst>
                  <a:outerShdw blurRad="38100" dist="38100" dir="2700000" algn="tl">
                    <a:srgbClr val="C0C0C0"/>
                  </a:outerShdw>
                </a:effectLst>
                <a:cs typeface="Times New Roman" pitchFamily="18" charset="0"/>
              </a:rPr>
              <a:t>Hồ</a:t>
            </a:r>
            <a:r>
              <a:rPr lang="en-US" sz="2933" dirty="0">
                <a:solidFill>
                  <a:srgbClr val="000000"/>
                </a:solidFill>
                <a:effectLst>
                  <a:outerShdw blurRad="38100" dist="38100" dir="2700000" algn="tl">
                    <a:srgbClr val="C0C0C0"/>
                  </a:outerShdw>
                </a:effectLst>
                <a:cs typeface="Times New Roman" pitchFamily="18" charset="0"/>
              </a:rPr>
              <a:t> </a:t>
            </a:r>
            <a:r>
              <a:rPr lang="en-US" sz="2933" dirty="0" err="1">
                <a:solidFill>
                  <a:srgbClr val="000000"/>
                </a:solidFill>
                <a:effectLst>
                  <a:outerShdw blurRad="38100" dist="38100" dir="2700000" algn="tl">
                    <a:srgbClr val="C0C0C0"/>
                  </a:outerShdw>
                </a:effectLst>
                <a:cs typeface="Times New Roman" pitchFamily="18" charset="0"/>
              </a:rPr>
              <a:t>Chí</a:t>
            </a:r>
            <a:r>
              <a:rPr lang="en-US" sz="2933" dirty="0">
                <a:solidFill>
                  <a:srgbClr val="000000"/>
                </a:solidFill>
                <a:effectLst>
                  <a:outerShdw blurRad="38100" dist="38100" dir="2700000" algn="tl">
                    <a:srgbClr val="C0C0C0"/>
                  </a:outerShdw>
                </a:effectLst>
                <a:cs typeface="Times New Roman" pitchFamily="18" charset="0"/>
              </a:rPr>
              <a:t> Minh)</a:t>
            </a:r>
          </a:p>
        </p:txBody>
      </p:sp>
      <p:pic>
        <p:nvPicPr>
          <p:cNvPr id="27663"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1000"/>
            <a:ext cx="6096000" cy="296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20061130YIBC23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3352800"/>
            <a:ext cx="5994400" cy="35052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630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3257"/>
                                        </p:tgtEl>
                                        <p:attrNameLst>
                                          <p:attrName>style.visibility</p:attrName>
                                        </p:attrNameLst>
                                      </p:cBhvr>
                                      <p:to>
                                        <p:strVal val="visible"/>
                                      </p:to>
                                    </p:set>
                                    <p:animEffect transition="in" filter="wedge">
                                      <p:cBhvr>
                                        <p:cTn id="7" dur="2000"/>
                                        <p:tgtEl>
                                          <p:spTgt spid="532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7655"/>
                                        </p:tgtEl>
                                        <p:attrNameLst>
                                          <p:attrName>style.visibility</p:attrName>
                                        </p:attrNameLst>
                                      </p:cBhvr>
                                      <p:to>
                                        <p:strVal val="visible"/>
                                      </p:to>
                                    </p:set>
                                    <p:animEffect transition="in" filter="blinds(horizontal)">
                                      <p:cBhvr>
                                        <p:cTn id="12" dur="500"/>
                                        <p:tgtEl>
                                          <p:spTgt spid="27655"/>
                                        </p:tgtEl>
                                      </p:cBhvr>
                                    </p:animEffect>
                                  </p:childTnLst>
                                </p:cTn>
                              </p:par>
                              <p:par>
                                <p:cTn id="13" presetID="4" presetClass="entr" presetSubtype="16" fill="hold" nodeType="with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box(in)">
                                      <p:cBhvr>
                                        <p:cTn id="15" dur="500"/>
                                        <p:tgtEl>
                                          <p:spTgt spid="92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7663"/>
                                        </p:tgtEl>
                                        <p:attrNameLst>
                                          <p:attrName>style.visibility</p:attrName>
                                        </p:attrNameLst>
                                      </p:cBhvr>
                                      <p:to>
                                        <p:strVal val="visible"/>
                                      </p:to>
                                    </p:set>
                                    <p:animEffect transition="in" filter="blinds(horizontal)">
                                      <p:cBhvr>
                                        <p:cTn id="20" dur="500"/>
                                        <p:tgtEl>
                                          <p:spTgt spid="2766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32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1" y="29635"/>
            <a:ext cx="12179299" cy="62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12701" y="6211669"/>
            <a:ext cx="12192000" cy="646331"/>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a:defRPr/>
            </a:pPr>
            <a:r>
              <a:rPr lang="en-US" altLang="en-US" sz="3600" dirty="0">
                <a:solidFill>
                  <a:srgbClr val="FF0000"/>
                </a:solidFill>
              </a:rPr>
              <a:t>Hang </a:t>
            </a:r>
            <a:r>
              <a:rPr lang="en-US" altLang="en-US" sz="3600" dirty="0" err="1">
                <a:solidFill>
                  <a:srgbClr val="FF0000"/>
                </a:solidFill>
              </a:rPr>
              <a:t>Pắc</a:t>
            </a:r>
            <a:r>
              <a:rPr lang="en-US" altLang="en-US" sz="3600" dirty="0">
                <a:solidFill>
                  <a:srgbClr val="FF0000"/>
                </a:solidFill>
              </a:rPr>
              <a:t> </a:t>
            </a:r>
            <a:r>
              <a:rPr lang="en-US" altLang="en-US" sz="3600" dirty="0" err="1">
                <a:solidFill>
                  <a:srgbClr val="FF0000"/>
                </a:solidFill>
              </a:rPr>
              <a:t>bó</a:t>
            </a:r>
            <a:r>
              <a:rPr lang="en-US" altLang="en-US" sz="3600" dirty="0">
                <a:solidFill>
                  <a:srgbClr val="FF0000"/>
                </a:solidFill>
              </a:rPr>
              <a:t> – Cao </a:t>
            </a:r>
            <a:r>
              <a:rPr lang="en-US" altLang="en-US" sz="3600" dirty="0" err="1">
                <a:solidFill>
                  <a:srgbClr val="FF0000"/>
                </a:solidFill>
              </a:rPr>
              <a:t>Bằng</a:t>
            </a:r>
            <a:r>
              <a:rPr lang="en-US" altLang="en-US" sz="3600" dirty="0">
                <a:solidFill>
                  <a:srgbClr val="FF0000"/>
                </a:solidFill>
              </a:rPr>
              <a:t>, </a:t>
            </a:r>
            <a:r>
              <a:rPr lang="en-US" altLang="en-US" sz="3600" dirty="0" err="1">
                <a:solidFill>
                  <a:srgbClr val="FF0000"/>
                </a:solidFill>
              </a:rPr>
              <a:t>nơi</a:t>
            </a:r>
            <a:r>
              <a:rPr lang="en-US" altLang="en-US" sz="3600" dirty="0">
                <a:solidFill>
                  <a:srgbClr val="FF0000"/>
                </a:solidFill>
              </a:rPr>
              <a:t> </a:t>
            </a:r>
            <a:r>
              <a:rPr lang="en-US" altLang="en-US" sz="3600" dirty="0" err="1">
                <a:solidFill>
                  <a:srgbClr val="FF0000"/>
                </a:solidFill>
              </a:rPr>
              <a:t>Bác</a:t>
            </a:r>
            <a:r>
              <a:rPr lang="en-US" altLang="en-US" sz="3600" dirty="0">
                <a:solidFill>
                  <a:srgbClr val="FF0000"/>
                </a:solidFill>
              </a:rPr>
              <a:t> ở </a:t>
            </a:r>
            <a:r>
              <a:rPr lang="en-US" altLang="en-US" sz="3600" dirty="0" err="1">
                <a:solidFill>
                  <a:srgbClr val="FF0000"/>
                </a:solidFill>
              </a:rPr>
              <a:t>năm</a:t>
            </a:r>
            <a:r>
              <a:rPr lang="en-US" altLang="en-US" sz="3600" dirty="0">
                <a:solidFill>
                  <a:srgbClr val="FF0000"/>
                </a:solidFill>
              </a:rPr>
              <a:t> 1941.</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4232"/>
            <a:ext cx="12196773" cy="738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0" y="5581306"/>
            <a:ext cx="12192000" cy="1384995"/>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defRPr/>
            </a:pPr>
            <a:r>
              <a:rPr lang="en-US" sz="2800" b="0" i="1" dirty="0">
                <a:solidFill>
                  <a:srgbClr val="000000"/>
                </a:solidFill>
              </a:rPr>
              <a:t>L</a:t>
            </a:r>
            <a:r>
              <a:rPr lang="vi-VN" sz="2800" b="0" i="1" dirty="0">
                <a:solidFill>
                  <a:srgbClr val="000000"/>
                </a:solidFill>
              </a:rPr>
              <a:t>án Khuổi Nậm ở Pác Bó, xã Trường Hà, huyện Hà Quảng, Cao Bằng, nơi diễn ra Hội nghị Trung ương Đảng cộng sản Đông dương lần thứ VIII (5/1941) quyết định đặt nhiệm vụ giải phóng dân tộc lên hàng đầu và thành lập Mặt trận Việt Minh </a:t>
            </a:r>
            <a:endParaRPr lang="en-US" altLang="en-US" sz="2800" dirty="0">
              <a:solidFill>
                <a:srgbClr val="FF0000"/>
              </a:solidFill>
            </a:endParaRPr>
          </a:p>
        </p:txBody>
      </p:sp>
    </p:spTree>
    <p:extLst>
      <p:ext uri="{BB962C8B-B14F-4D97-AF65-F5344CB8AC3E}">
        <p14:creationId xmlns:p14="http://schemas.microsoft.com/office/powerpoint/2010/main" val="2828680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000" y="361434"/>
            <a:ext cx="11637801" cy="646331"/>
          </a:xfrm>
          <a:prstGeom prst="rect">
            <a:avLst/>
          </a:prstGeom>
        </p:spPr>
        <p:txBody>
          <a:bodyPr wrap="none">
            <a:spAutoFit/>
          </a:bodyPr>
          <a:lstStyle/>
          <a:p>
            <a:pPr algn="just"/>
            <a:r>
              <a:rPr lang="en-US" altLang="vi-VN" sz="3600" i="1" dirty="0" err="1">
                <a:solidFill>
                  <a:srgbClr val="C00000"/>
                </a:solidFill>
                <a:latin typeface="SVN-Banana Chip Muffins" pitchFamily="50" charset="0"/>
                <a:cs typeface="Times New Roman" pitchFamily="18" charset="0"/>
              </a:rPr>
              <a:t>Hội</a:t>
            </a:r>
            <a:r>
              <a:rPr lang="en-US" altLang="vi-VN" sz="3600" i="1" dirty="0">
                <a:solidFill>
                  <a:srgbClr val="C00000"/>
                </a:solidFill>
                <a:latin typeface="SVN-Banana Chip Muffins" pitchFamily="50" charset="0"/>
                <a:cs typeface="Times New Roman" pitchFamily="18" charset="0"/>
              </a:rPr>
              <a:t> </a:t>
            </a:r>
            <a:r>
              <a:rPr lang="en-US" altLang="vi-VN" sz="3600" i="1" dirty="0" err="1">
                <a:solidFill>
                  <a:srgbClr val="C00000"/>
                </a:solidFill>
                <a:latin typeface="SVN-Banana Chip Muffins" pitchFamily="50" charset="0"/>
                <a:cs typeface="Times New Roman" pitchFamily="18" charset="0"/>
              </a:rPr>
              <a:t>nghị</a:t>
            </a:r>
            <a:r>
              <a:rPr lang="en-US" altLang="vi-VN" sz="3600" i="1" dirty="0">
                <a:solidFill>
                  <a:srgbClr val="C00000"/>
                </a:solidFill>
                <a:latin typeface="SVN-Banana Chip Muffins" pitchFamily="50" charset="0"/>
                <a:cs typeface="Times New Roman" pitchFamily="18" charset="0"/>
              </a:rPr>
              <a:t> TW </a:t>
            </a:r>
            <a:r>
              <a:rPr lang="en-US" altLang="vi-VN" sz="3600" i="1" dirty="0" err="1">
                <a:solidFill>
                  <a:srgbClr val="C00000"/>
                </a:solidFill>
                <a:latin typeface="SVN-Banana Chip Muffins" pitchFamily="50" charset="0"/>
                <a:cs typeface="Times New Roman" pitchFamily="18" charset="0"/>
              </a:rPr>
              <a:t>Đảng</a:t>
            </a:r>
            <a:r>
              <a:rPr lang="en-US" altLang="vi-VN" sz="3600" i="1" dirty="0">
                <a:solidFill>
                  <a:srgbClr val="C00000"/>
                </a:solidFill>
                <a:latin typeface="SVN-Banana Chip Muffins" pitchFamily="50" charset="0"/>
                <a:cs typeface="Times New Roman" pitchFamily="18" charset="0"/>
              </a:rPr>
              <a:t> </a:t>
            </a:r>
            <a:r>
              <a:rPr lang="en-US" altLang="vi-VN" sz="3600" i="1" dirty="0" err="1">
                <a:solidFill>
                  <a:srgbClr val="C00000"/>
                </a:solidFill>
                <a:latin typeface="SVN-Banana Chip Muffins" pitchFamily="50" charset="0"/>
                <a:cs typeface="Times New Roman" pitchFamily="18" charset="0"/>
              </a:rPr>
              <a:t>lần</a:t>
            </a:r>
            <a:r>
              <a:rPr lang="en-US" altLang="vi-VN" sz="3600" i="1" dirty="0">
                <a:solidFill>
                  <a:srgbClr val="C00000"/>
                </a:solidFill>
                <a:latin typeface="SVN-Banana Chip Muffins" pitchFamily="50" charset="0"/>
                <a:cs typeface="Times New Roman" pitchFamily="18" charset="0"/>
              </a:rPr>
              <a:t> </a:t>
            </a:r>
            <a:r>
              <a:rPr lang="en-US" altLang="vi-VN" sz="3600" i="1" dirty="0" err="1">
                <a:solidFill>
                  <a:srgbClr val="C00000"/>
                </a:solidFill>
                <a:latin typeface="SVN-Banana Chip Muffins" pitchFamily="50" charset="0"/>
                <a:cs typeface="Times New Roman" pitchFamily="18" charset="0"/>
              </a:rPr>
              <a:t>thứ</a:t>
            </a:r>
            <a:r>
              <a:rPr lang="en-US" altLang="vi-VN" sz="3600" i="1" dirty="0">
                <a:solidFill>
                  <a:srgbClr val="C00000"/>
                </a:solidFill>
                <a:latin typeface="SVN-Banana Chip Muffins" pitchFamily="50" charset="0"/>
                <a:cs typeface="Times New Roman" pitchFamily="18" charset="0"/>
              </a:rPr>
              <a:t> VIII </a:t>
            </a:r>
            <a:r>
              <a:rPr lang="en-US" altLang="vi-VN" sz="3600" i="1" dirty="0" err="1">
                <a:solidFill>
                  <a:srgbClr val="C00000"/>
                </a:solidFill>
                <a:latin typeface="SVN-Banana Chip Muffins" pitchFamily="50" charset="0"/>
                <a:cs typeface="Times New Roman" pitchFamily="18" charset="0"/>
              </a:rPr>
              <a:t>đã</a:t>
            </a:r>
            <a:r>
              <a:rPr lang="en-US" altLang="vi-VN" sz="3600" i="1" dirty="0">
                <a:solidFill>
                  <a:srgbClr val="C00000"/>
                </a:solidFill>
                <a:latin typeface="SVN-Banana Chip Muffins" pitchFamily="50" charset="0"/>
                <a:cs typeface="Times New Roman" pitchFamily="18" charset="0"/>
              </a:rPr>
              <a:t> </a:t>
            </a:r>
            <a:r>
              <a:rPr lang="en-US" altLang="vi-VN" sz="3600" i="1" dirty="0" err="1">
                <a:solidFill>
                  <a:srgbClr val="C00000"/>
                </a:solidFill>
                <a:latin typeface="SVN-Banana Chip Muffins" pitchFamily="50" charset="0"/>
                <a:cs typeface="Times New Roman" pitchFamily="18" charset="0"/>
              </a:rPr>
              <a:t>có</a:t>
            </a:r>
            <a:r>
              <a:rPr lang="en-US" altLang="vi-VN" sz="3600" i="1" dirty="0">
                <a:solidFill>
                  <a:srgbClr val="C00000"/>
                </a:solidFill>
                <a:latin typeface="SVN-Banana Chip Muffins" pitchFamily="50" charset="0"/>
                <a:cs typeface="Times New Roman" pitchFamily="18" charset="0"/>
              </a:rPr>
              <a:t> </a:t>
            </a:r>
            <a:r>
              <a:rPr lang="en-US" altLang="vi-VN" sz="3600" i="1" dirty="0" err="1">
                <a:solidFill>
                  <a:srgbClr val="C00000"/>
                </a:solidFill>
                <a:latin typeface="SVN-Banana Chip Muffins" pitchFamily="50" charset="0"/>
                <a:cs typeface="Times New Roman" pitchFamily="18" charset="0"/>
              </a:rPr>
              <a:t>những</a:t>
            </a:r>
            <a:r>
              <a:rPr lang="en-US" altLang="vi-VN" sz="3600" i="1" dirty="0">
                <a:solidFill>
                  <a:srgbClr val="C00000"/>
                </a:solidFill>
                <a:latin typeface="SVN-Banana Chip Muffins" pitchFamily="50" charset="0"/>
                <a:cs typeface="Times New Roman" pitchFamily="18" charset="0"/>
              </a:rPr>
              <a:t> </a:t>
            </a:r>
            <a:r>
              <a:rPr lang="en-US" altLang="vi-VN" sz="3600" i="1" dirty="0" err="1">
                <a:solidFill>
                  <a:srgbClr val="C00000"/>
                </a:solidFill>
                <a:latin typeface="SVN-Banana Chip Muffins" pitchFamily="50" charset="0"/>
                <a:cs typeface="Times New Roman" pitchFamily="18" charset="0"/>
              </a:rPr>
              <a:t>quyết</a:t>
            </a:r>
            <a:r>
              <a:rPr lang="en-US" altLang="vi-VN" sz="3600" i="1" dirty="0">
                <a:solidFill>
                  <a:srgbClr val="C00000"/>
                </a:solidFill>
                <a:latin typeface="SVN-Banana Chip Muffins" pitchFamily="50" charset="0"/>
                <a:cs typeface="Times New Roman" pitchFamily="18" charset="0"/>
              </a:rPr>
              <a:t> </a:t>
            </a:r>
            <a:r>
              <a:rPr lang="en-US" altLang="vi-VN" sz="3600" i="1" dirty="0" err="1">
                <a:solidFill>
                  <a:srgbClr val="C00000"/>
                </a:solidFill>
                <a:latin typeface="SVN-Banana Chip Muffins" pitchFamily="50" charset="0"/>
                <a:cs typeface="Times New Roman" pitchFamily="18" charset="0"/>
              </a:rPr>
              <a:t>định</a:t>
            </a:r>
            <a:r>
              <a:rPr lang="en-US" altLang="vi-VN" sz="3600" i="1" dirty="0">
                <a:solidFill>
                  <a:srgbClr val="C00000"/>
                </a:solidFill>
                <a:latin typeface="SVN-Banana Chip Muffins" pitchFamily="50" charset="0"/>
                <a:cs typeface="Times New Roman" pitchFamily="18" charset="0"/>
              </a:rPr>
              <a:t> </a:t>
            </a:r>
            <a:r>
              <a:rPr lang="en-US" altLang="vi-VN" sz="3600" i="1" dirty="0" err="1">
                <a:solidFill>
                  <a:srgbClr val="C00000"/>
                </a:solidFill>
                <a:latin typeface="SVN-Banana Chip Muffins" pitchFamily="50" charset="0"/>
                <a:cs typeface="Times New Roman" pitchFamily="18" charset="0"/>
              </a:rPr>
              <a:t>quan</a:t>
            </a:r>
            <a:r>
              <a:rPr lang="en-US" altLang="vi-VN" sz="3600" i="1" dirty="0">
                <a:solidFill>
                  <a:srgbClr val="C00000"/>
                </a:solidFill>
                <a:latin typeface="SVN-Banana Chip Muffins" pitchFamily="50" charset="0"/>
                <a:cs typeface="Times New Roman" pitchFamily="18" charset="0"/>
              </a:rPr>
              <a:t> </a:t>
            </a:r>
            <a:r>
              <a:rPr lang="en-US" altLang="vi-VN" sz="3600" i="1" dirty="0" err="1">
                <a:solidFill>
                  <a:srgbClr val="C00000"/>
                </a:solidFill>
                <a:latin typeface="SVN-Banana Chip Muffins" pitchFamily="50" charset="0"/>
                <a:cs typeface="Times New Roman" pitchFamily="18" charset="0"/>
              </a:rPr>
              <a:t>trọng</a:t>
            </a:r>
            <a:r>
              <a:rPr lang="en-US" altLang="vi-VN" sz="3600" i="1" dirty="0">
                <a:solidFill>
                  <a:srgbClr val="C00000"/>
                </a:solidFill>
                <a:latin typeface="SVN-Banana Chip Muffins" pitchFamily="50" charset="0"/>
                <a:cs typeface="Times New Roman" pitchFamily="18" charset="0"/>
              </a:rPr>
              <a:t> </a:t>
            </a:r>
            <a:r>
              <a:rPr lang="en-US" altLang="vi-VN" sz="3600" i="1" dirty="0" err="1">
                <a:solidFill>
                  <a:srgbClr val="C00000"/>
                </a:solidFill>
                <a:latin typeface="SVN-Banana Chip Muffins" pitchFamily="50" charset="0"/>
                <a:cs typeface="Times New Roman" pitchFamily="18" charset="0"/>
              </a:rPr>
              <a:t>nào</a:t>
            </a:r>
            <a:r>
              <a:rPr lang="pt-BR" altLang="vi-VN" sz="3600" i="1" dirty="0">
                <a:solidFill>
                  <a:srgbClr val="C00000"/>
                </a:solidFill>
                <a:latin typeface="SVN-Banana Chip Muffins" pitchFamily="50" charset="0"/>
                <a:cs typeface="Times New Roman" pitchFamily="18" charset="0"/>
              </a:rPr>
              <a:t>? </a:t>
            </a:r>
          </a:p>
        </p:txBody>
      </p:sp>
      <p:sp>
        <p:nvSpPr>
          <p:cNvPr id="7" name="Rounded Rectangle 6"/>
          <p:cNvSpPr/>
          <p:nvPr/>
        </p:nvSpPr>
        <p:spPr>
          <a:xfrm>
            <a:off x="239000" y="1752600"/>
            <a:ext cx="5501400" cy="2280940"/>
          </a:xfrm>
          <a:prstGeom prst="roundRect">
            <a:avLst/>
          </a:prstGeom>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a:p>
        </p:txBody>
      </p:sp>
      <p:sp>
        <p:nvSpPr>
          <p:cNvPr id="8" name="Rounded Rectangle 7"/>
          <p:cNvSpPr/>
          <p:nvPr/>
        </p:nvSpPr>
        <p:spPr>
          <a:xfrm>
            <a:off x="1016000" y="1346200"/>
            <a:ext cx="3225800" cy="850900"/>
          </a:xfrm>
          <a:prstGeom prst="roundRect">
            <a:avLst/>
          </a:prstGeom>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solidFill>
                  <a:srgbClr val="7030A0"/>
                </a:solidFill>
              </a:rPr>
              <a:t>NHIỆM VỤ</a:t>
            </a:r>
            <a:endParaRPr lang="en-US" sz="2800" b="1" dirty="0">
              <a:solidFill>
                <a:srgbClr val="7030A0"/>
              </a:solidFill>
            </a:endParaRPr>
          </a:p>
        </p:txBody>
      </p:sp>
      <p:sp>
        <p:nvSpPr>
          <p:cNvPr id="9" name="Rounded Rectangle 8"/>
          <p:cNvSpPr/>
          <p:nvPr/>
        </p:nvSpPr>
        <p:spPr>
          <a:xfrm>
            <a:off x="5882399" y="1752600"/>
            <a:ext cx="5994401" cy="2356316"/>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a:p>
        </p:txBody>
      </p:sp>
      <p:sp>
        <p:nvSpPr>
          <p:cNvPr id="10" name="Rounded Rectangle 9"/>
          <p:cNvSpPr/>
          <p:nvPr/>
        </p:nvSpPr>
        <p:spPr>
          <a:xfrm>
            <a:off x="7404100" y="1346200"/>
            <a:ext cx="3225800" cy="850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solidFill>
                  <a:srgbClr val="00B050"/>
                </a:solidFill>
              </a:rPr>
              <a:t>KHẨU HIỆU</a:t>
            </a:r>
            <a:endParaRPr lang="en-US" sz="2800" b="1" dirty="0">
              <a:solidFill>
                <a:srgbClr val="00B050"/>
              </a:solidFill>
            </a:endParaRPr>
          </a:p>
        </p:txBody>
      </p:sp>
      <p:sp>
        <p:nvSpPr>
          <p:cNvPr id="11" name="Rounded Rectangle 10"/>
          <p:cNvSpPr/>
          <p:nvPr/>
        </p:nvSpPr>
        <p:spPr>
          <a:xfrm>
            <a:off x="2919850" y="5072360"/>
            <a:ext cx="6276100" cy="1536700"/>
          </a:xfrm>
          <a:prstGeom prst="roundRect">
            <a:avLst/>
          </a:prstGeom>
          <a:ln w="3810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a:p>
        </p:txBody>
      </p:sp>
      <p:sp>
        <p:nvSpPr>
          <p:cNvPr id="12" name="Rounded Rectangle 11"/>
          <p:cNvSpPr/>
          <p:nvPr/>
        </p:nvSpPr>
        <p:spPr>
          <a:xfrm>
            <a:off x="4178300" y="4593490"/>
            <a:ext cx="3225800" cy="850900"/>
          </a:xfrm>
          <a:prstGeom prst="roundRect">
            <a:avLst/>
          </a:prstGeom>
          <a:ln w="3810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solidFill>
                  <a:schemeClr val="accent6"/>
                </a:solidFill>
              </a:rPr>
              <a:t>CHỦ TRƯƠNG</a:t>
            </a:r>
            <a:endParaRPr lang="en-US" sz="2800" b="1" dirty="0">
              <a:solidFill>
                <a:schemeClr val="accent6"/>
              </a:solidFill>
            </a:endParaRPr>
          </a:p>
        </p:txBody>
      </p:sp>
      <p:sp>
        <p:nvSpPr>
          <p:cNvPr id="13" name="TextBox 12"/>
          <p:cNvSpPr txBox="1"/>
          <p:nvPr/>
        </p:nvSpPr>
        <p:spPr>
          <a:xfrm>
            <a:off x="381000" y="2416016"/>
            <a:ext cx="5105400" cy="954107"/>
          </a:xfrm>
          <a:prstGeom prst="rect">
            <a:avLst/>
          </a:prstGeom>
          <a:noFill/>
        </p:spPr>
        <p:txBody>
          <a:bodyPr wrap="square" rtlCol="0">
            <a:spAutoFit/>
          </a:bodyPr>
          <a:lstStyle/>
          <a:p>
            <a:pPr algn="ctr"/>
            <a:r>
              <a:rPr lang="en-US" sz="2800" dirty="0" err="1" smtClean="0">
                <a:solidFill>
                  <a:srgbClr val="7030A0"/>
                </a:solidFill>
              </a:rPr>
              <a:t>Giải</a:t>
            </a:r>
            <a:r>
              <a:rPr lang="en-US" sz="2800" dirty="0" smtClean="0">
                <a:solidFill>
                  <a:srgbClr val="7030A0"/>
                </a:solidFill>
              </a:rPr>
              <a:t> </a:t>
            </a:r>
            <a:r>
              <a:rPr lang="en-US" sz="2800" dirty="0" err="1" smtClean="0">
                <a:solidFill>
                  <a:srgbClr val="7030A0"/>
                </a:solidFill>
              </a:rPr>
              <a:t>phóng</a:t>
            </a:r>
            <a:r>
              <a:rPr lang="en-US" sz="2800" dirty="0" smtClean="0">
                <a:solidFill>
                  <a:srgbClr val="7030A0"/>
                </a:solidFill>
              </a:rPr>
              <a:t> </a:t>
            </a:r>
            <a:r>
              <a:rPr lang="en-US" sz="2800" dirty="0" err="1" smtClean="0">
                <a:solidFill>
                  <a:srgbClr val="7030A0"/>
                </a:solidFill>
              </a:rPr>
              <a:t>dân</a:t>
            </a:r>
            <a:r>
              <a:rPr lang="en-US" sz="2800" dirty="0" smtClean="0">
                <a:solidFill>
                  <a:srgbClr val="7030A0"/>
                </a:solidFill>
              </a:rPr>
              <a:t> </a:t>
            </a:r>
            <a:r>
              <a:rPr lang="en-US" sz="2800" dirty="0" err="1" smtClean="0">
                <a:solidFill>
                  <a:srgbClr val="7030A0"/>
                </a:solidFill>
              </a:rPr>
              <a:t>tộc</a:t>
            </a:r>
            <a:r>
              <a:rPr lang="en-US" sz="2800" dirty="0" smtClean="0">
                <a:solidFill>
                  <a:srgbClr val="7030A0"/>
                </a:solidFill>
              </a:rPr>
              <a:t> </a:t>
            </a:r>
            <a:r>
              <a:rPr lang="en-US" sz="2800" dirty="0" err="1" smtClean="0">
                <a:solidFill>
                  <a:srgbClr val="7030A0"/>
                </a:solidFill>
              </a:rPr>
              <a:t>Đông</a:t>
            </a:r>
            <a:r>
              <a:rPr lang="en-US" sz="2800" dirty="0" smtClean="0">
                <a:solidFill>
                  <a:srgbClr val="7030A0"/>
                </a:solidFill>
              </a:rPr>
              <a:t> </a:t>
            </a:r>
            <a:r>
              <a:rPr lang="en-US" sz="2800" dirty="0" err="1" smtClean="0">
                <a:solidFill>
                  <a:srgbClr val="7030A0"/>
                </a:solidFill>
              </a:rPr>
              <a:t>Dương</a:t>
            </a:r>
            <a:r>
              <a:rPr lang="en-US" sz="2800" dirty="0" smtClean="0">
                <a:solidFill>
                  <a:srgbClr val="7030A0"/>
                </a:solidFill>
              </a:rPr>
              <a:t> </a:t>
            </a:r>
            <a:r>
              <a:rPr lang="en-US" sz="2800" dirty="0" err="1" smtClean="0">
                <a:solidFill>
                  <a:srgbClr val="7030A0"/>
                </a:solidFill>
              </a:rPr>
              <a:t>khỏi</a:t>
            </a:r>
            <a:r>
              <a:rPr lang="en-US" sz="2800" dirty="0" smtClean="0">
                <a:solidFill>
                  <a:srgbClr val="7030A0"/>
                </a:solidFill>
              </a:rPr>
              <a:t> </a:t>
            </a:r>
            <a:r>
              <a:rPr lang="en-US" sz="2800" dirty="0" err="1" smtClean="0">
                <a:solidFill>
                  <a:srgbClr val="7030A0"/>
                </a:solidFill>
              </a:rPr>
              <a:t>ách</a:t>
            </a:r>
            <a:r>
              <a:rPr lang="en-US" sz="2800" dirty="0" smtClean="0">
                <a:solidFill>
                  <a:srgbClr val="7030A0"/>
                </a:solidFill>
              </a:rPr>
              <a:t> </a:t>
            </a:r>
            <a:r>
              <a:rPr lang="en-US" sz="2800" dirty="0" err="1" smtClean="0">
                <a:solidFill>
                  <a:srgbClr val="7030A0"/>
                </a:solidFill>
              </a:rPr>
              <a:t>Pháp</a:t>
            </a:r>
            <a:r>
              <a:rPr lang="en-US" sz="2800" dirty="0" smtClean="0">
                <a:solidFill>
                  <a:srgbClr val="7030A0"/>
                </a:solidFill>
              </a:rPr>
              <a:t> – </a:t>
            </a:r>
            <a:r>
              <a:rPr lang="en-US" sz="2800" dirty="0" err="1" smtClean="0">
                <a:solidFill>
                  <a:srgbClr val="7030A0"/>
                </a:solidFill>
              </a:rPr>
              <a:t>Nhật</a:t>
            </a:r>
            <a:endParaRPr lang="en-US" sz="2800" dirty="0">
              <a:solidFill>
                <a:srgbClr val="7030A0"/>
              </a:solidFill>
            </a:endParaRPr>
          </a:p>
        </p:txBody>
      </p:sp>
      <p:sp>
        <p:nvSpPr>
          <p:cNvPr id="14" name="TextBox 13"/>
          <p:cNvSpPr txBox="1"/>
          <p:nvPr/>
        </p:nvSpPr>
        <p:spPr>
          <a:xfrm>
            <a:off x="5882399" y="2293034"/>
            <a:ext cx="5877801" cy="1815882"/>
          </a:xfrm>
          <a:prstGeom prst="rect">
            <a:avLst/>
          </a:prstGeom>
          <a:noFill/>
        </p:spPr>
        <p:txBody>
          <a:bodyPr wrap="square" rtlCol="0">
            <a:spAutoFit/>
          </a:bodyPr>
          <a:lstStyle/>
          <a:p>
            <a:pPr algn="ctr"/>
            <a:r>
              <a:rPr lang="en-US" sz="2800" dirty="0" smtClean="0">
                <a:solidFill>
                  <a:srgbClr val="00B050"/>
                </a:solidFill>
              </a:rPr>
              <a:t>“</a:t>
            </a:r>
            <a:r>
              <a:rPr lang="en-US" sz="2800" dirty="0" err="1" smtClean="0">
                <a:solidFill>
                  <a:srgbClr val="00B050"/>
                </a:solidFill>
              </a:rPr>
              <a:t>Tịch</a:t>
            </a:r>
            <a:r>
              <a:rPr lang="en-US" sz="2800" dirty="0" smtClean="0">
                <a:solidFill>
                  <a:srgbClr val="00B050"/>
                </a:solidFill>
              </a:rPr>
              <a:t> </a:t>
            </a:r>
            <a:r>
              <a:rPr lang="en-US" sz="2800" dirty="0" err="1" smtClean="0">
                <a:solidFill>
                  <a:srgbClr val="00B050"/>
                </a:solidFill>
              </a:rPr>
              <a:t>thu</a:t>
            </a:r>
            <a:r>
              <a:rPr lang="en-US" sz="2800" dirty="0" smtClean="0">
                <a:solidFill>
                  <a:srgbClr val="00B050"/>
                </a:solidFill>
              </a:rPr>
              <a:t> </a:t>
            </a:r>
            <a:r>
              <a:rPr lang="en-US" sz="2800" dirty="0" err="1" smtClean="0">
                <a:solidFill>
                  <a:srgbClr val="00B050"/>
                </a:solidFill>
              </a:rPr>
              <a:t>ruộng</a:t>
            </a:r>
            <a:r>
              <a:rPr lang="en-US" sz="2800" dirty="0" smtClean="0">
                <a:solidFill>
                  <a:srgbClr val="00B050"/>
                </a:solidFill>
              </a:rPr>
              <a:t> </a:t>
            </a:r>
            <a:r>
              <a:rPr lang="en-US" sz="2800" dirty="0" err="1" smtClean="0">
                <a:solidFill>
                  <a:srgbClr val="00B050"/>
                </a:solidFill>
              </a:rPr>
              <a:t>đất</a:t>
            </a:r>
            <a:r>
              <a:rPr lang="en-US" sz="2800" dirty="0" smtClean="0">
                <a:solidFill>
                  <a:srgbClr val="00B050"/>
                </a:solidFill>
              </a:rPr>
              <a:t> </a:t>
            </a:r>
            <a:r>
              <a:rPr lang="en-US" sz="2800" dirty="0" err="1" smtClean="0">
                <a:solidFill>
                  <a:srgbClr val="00B050"/>
                </a:solidFill>
              </a:rPr>
              <a:t>của</a:t>
            </a:r>
            <a:r>
              <a:rPr lang="en-US" sz="2800" dirty="0" smtClean="0">
                <a:solidFill>
                  <a:srgbClr val="00B050"/>
                </a:solidFill>
              </a:rPr>
              <a:t> </a:t>
            </a:r>
            <a:r>
              <a:rPr lang="en-US" sz="2800" dirty="0" err="1" smtClean="0">
                <a:solidFill>
                  <a:srgbClr val="00B050"/>
                </a:solidFill>
              </a:rPr>
              <a:t>đế</a:t>
            </a:r>
            <a:r>
              <a:rPr lang="en-US" sz="2800" dirty="0" smtClean="0">
                <a:solidFill>
                  <a:srgbClr val="00B050"/>
                </a:solidFill>
              </a:rPr>
              <a:t> </a:t>
            </a:r>
            <a:r>
              <a:rPr lang="en-US" sz="2800" dirty="0" err="1" smtClean="0">
                <a:solidFill>
                  <a:srgbClr val="00B050"/>
                </a:solidFill>
              </a:rPr>
              <a:t>quốc</a:t>
            </a:r>
            <a:r>
              <a:rPr lang="en-US" sz="2800" dirty="0" smtClean="0">
                <a:solidFill>
                  <a:srgbClr val="00B050"/>
                </a:solidFill>
              </a:rPr>
              <a:t> </a:t>
            </a:r>
            <a:r>
              <a:rPr lang="en-US" sz="2800" dirty="0" err="1" smtClean="0">
                <a:solidFill>
                  <a:srgbClr val="00B050"/>
                </a:solidFill>
              </a:rPr>
              <a:t>và</a:t>
            </a:r>
            <a:r>
              <a:rPr lang="en-US" sz="2800" dirty="0" smtClean="0">
                <a:solidFill>
                  <a:srgbClr val="00B050"/>
                </a:solidFill>
              </a:rPr>
              <a:t> </a:t>
            </a:r>
            <a:r>
              <a:rPr lang="en-US" sz="2800" dirty="0" err="1" smtClean="0">
                <a:solidFill>
                  <a:srgbClr val="00B050"/>
                </a:solidFill>
              </a:rPr>
              <a:t>Việt</a:t>
            </a:r>
            <a:r>
              <a:rPr lang="en-US" sz="2800" dirty="0" smtClean="0">
                <a:solidFill>
                  <a:srgbClr val="00B050"/>
                </a:solidFill>
              </a:rPr>
              <a:t> </a:t>
            </a:r>
            <a:r>
              <a:rPr lang="en-US" sz="2800" dirty="0" err="1" smtClean="0">
                <a:solidFill>
                  <a:srgbClr val="00B050"/>
                </a:solidFill>
              </a:rPr>
              <a:t>gian</a:t>
            </a:r>
            <a:r>
              <a:rPr lang="en-US" sz="2800" dirty="0" smtClean="0">
                <a:solidFill>
                  <a:srgbClr val="00B050"/>
                </a:solidFill>
              </a:rPr>
              <a:t> chia </a:t>
            </a:r>
            <a:r>
              <a:rPr lang="en-US" sz="2800" dirty="0" err="1" smtClean="0">
                <a:solidFill>
                  <a:srgbClr val="00B050"/>
                </a:solidFill>
              </a:rPr>
              <a:t>cho</a:t>
            </a:r>
            <a:r>
              <a:rPr lang="en-US" sz="2800" dirty="0" smtClean="0">
                <a:solidFill>
                  <a:srgbClr val="00B050"/>
                </a:solidFill>
              </a:rPr>
              <a:t> </a:t>
            </a:r>
            <a:r>
              <a:rPr lang="en-US" sz="2800" dirty="0" err="1" smtClean="0">
                <a:solidFill>
                  <a:srgbClr val="00B050"/>
                </a:solidFill>
              </a:rPr>
              <a:t>dân</a:t>
            </a:r>
            <a:r>
              <a:rPr lang="en-US" sz="2800" dirty="0" smtClean="0">
                <a:solidFill>
                  <a:srgbClr val="00B050"/>
                </a:solidFill>
              </a:rPr>
              <a:t> </a:t>
            </a:r>
            <a:r>
              <a:rPr lang="en-US" sz="2800" dirty="0" err="1" smtClean="0">
                <a:solidFill>
                  <a:srgbClr val="00B050"/>
                </a:solidFill>
              </a:rPr>
              <a:t>cày</a:t>
            </a:r>
            <a:r>
              <a:rPr lang="en-US" sz="2800" dirty="0" smtClean="0">
                <a:solidFill>
                  <a:srgbClr val="00B050"/>
                </a:solidFill>
              </a:rPr>
              <a:t> </a:t>
            </a:r>
            <a:r>
              <a:rPr lang="en-US" sz="2800" dirty="0" err="1" smtClean="0">
                <a:solidFill>
                  <a:srgbClr val="00B050"/>
                </a:solidFill>
              </a:rPr>
              <a:t>nghèo</a:t>
            </a:r>
            <a:r>
              <a:rPr lang="en-US" sz="2800" dirty="0" smtClean="0">
                <a:solidFill>
                  <a:srgbClr val="00B050"/>
                </a:solidFill>
              </a:rPr>
              <a:t>, </a:t>
            </a:r>
            <a:r>
              <a:rPr lang="en-US" sz="2800" dirty="0" err="1" smtClean="0">
                <a:solidFill>
                  <a:srgbClr val="00B050"/>
                </a:solidFill>
              </a:rPr>
              <a:t>giảm</a:t>
            </a:r>
            <a:r>
              <a:rPr lang="en-US" sz="2800" dirty="0" smtClean="0">
                <a:solidFill>
                  <a:srgbClr val="00B050"/>
                </a:solidFill>
              </a:rPr>
              <a:t> </a:t>
            </a:r>
            <a:r>
              <a:rPr lang="en-US" sz="2800" dirty="0" err="1" smtClean="0">
                <a:solidFill>
                  <a:srgbClr val="00B050"/>
                </a:solidFill>
              </a:rPr>
              <a:t>tô</a:t>
            </a:r>
            <a:r>
              <a:rPr lang="en-US" sz="2800" dirty="0" smtClean="0">
                <a:solidFill>
                  <a:srgbClr val="00B050"/>
                </a:solidFill>
              </a:rPr>
              <a:t>, </a:t>
            </a:r>
            <a:r>
              <a:rPr lang="en-US" sz="2800" dirty="0" err="1" smtClean="0">
                <a:solidFill>
                  <a:srgbClr val="00B050"/>
                </a:solidFill>
              </a:rPr>
              <a:t>giảm</a:t>
            </a:r>
            <a:r>
              <a:rPr lang="en-US" sz="2800" dirty="0" smtClean="0">
                <a:solidFill>
                  <a:srgbClr val="00B050"/>
                </a:solidFill>
              </a:rPr>
              <a:t> </a:t>
            </a:r>
            <a:r>
              <a:rPr lang="en-US" sz="2800" dirty="0" err="1" smtClean="0">
                <a:solidFill>
                  <a:srgbClr val="00B050"/>
                </a:solidFill>
              </a:rPr>
              <a:t>tức</a:t>
            </a:r>
            <a:r>
              <a:rPr lang="en-US" sz="2800" dirty="0" smtClean="0">
                <a:solidFill>
                  <a:srgbClr val="00B050"/>
                </a:solidFill>
              </a:rPr>
              <a:t>, chia </a:t>
            </a:r>
            <a:r>
              <a:rPr lang="en-US" sz="2800" dirty="0" err="1" smtClean="0">
                <a:solidFill>
                  <a:srgbClr val="00B050"/>
                </a:solidFill>
              </a:rPr>
              <a:t>lại</a:t>
            </a:r>
            <a:r>
              <a:rPr lang="en-US" sz="2800" dirty="0" smtClean="0">
                <a:solidFill>
                  <a:srgbClr val="00B050"/>
                </a:solidFill>
              </a:rPr>
              <a:t> </a:t>
            </a:r>
            <a:r>
              <a:rPr lang="en-US" sz="2800" dirty="0" err="1" smtClean="0">
                <a:solidFill>
                  <a:srgbClr val="00B050"/>
                </a:solidFill>
              </a:rPr>
              <a:t>ruộng</a:t>
            </a:r>
            <a:r>
              <a:rPr lang="en-US" sz="2800" dirty="0" smtClean="0">
                <a:solidFill>
                  <a:srgbClr val="00B050"/>
                </a:solidFill>
              </a:rPr>
              <a:t> </a:t>
            </a:r>
            <a:r>
              <a:rPr lang="en-US" sz="2800" dirty="0" err="1" smtClean="0">
                <a:solidFill>
                  <a:srgbClr val="00B050"/>
                </a:solidFill>
              </a:rPr>
              <a:t>công</a:t>
            </a:r>
            <a:r>
              <a:rPr lang="en-US" sz="2800" dirty="0" smtClean="0">
                <a:solidFill>
                  <a:srgbClr val="00B050"/>
                </a:solidFill>
              </a:rPr>
              <a:t>” -&gt; “</a:t>
            </a:r>
            <a:r>
              <a:rPr lang="en-US" sz="2800" dirty="0" err="1" smtClean="0">
                <a:solidFill>
                  <a:srgbClr val="00B050"/>
                </a:solidFill>
              </a:rPr>
              <a:t>Người</a:t>
            </a:r>
            <a:r>
              <a:rPr lang="en-US" sz="2800" dirty="0" smtClean="0">
                <a:solidFill>
                  <a:srgbClr val="00B050"/>
                </a:solidFill>
              </a:rPr>
              <a:t> </a:t>
            </a:r>
            <a:r>
              <a:rPr lang="en-US" sz="2800" dirty="0" err="1" smtClean="0">
                <a:solidFill>
                  <a:srgbClr val="00B050"/>
                </a:solidFill>
              </a:rPr>
              <a:t>cày</a:t>
            </a:r>
            <a:r>
              <a:rPr lang="en-US" sz="2800" dirty="0" smtClean="0">
                <a:solidFill>
                  <a:srgbClr val="00B050"/>
                </a:solidFill>
              </a:rPr>
              <a:t> </a:t>
            </a:r>
            <a:r>
              <a:rPr lang="en-US" sz="2800" dirty="0" err="1" smtClean="0">
                <a:solidFill>
                  <a:srgbClr val="00B050"/>
                </a:solidFill>
              </a:rPr>
              <a:t>có</a:t>
            </a:r>
            <a:r>
              <a:rPr lang="en-US" sz="2800" dirty="0" smtClean="0">
                <a:solidFill>
                  <a:srgbClr val="00B050"/>
                </a:solidFill>
              </a:rPr>
              <a:t> </a:t>
            </a:r>
            <a:r>
              <a:rPr lang="en-US" sz="2800" dirty="0" err="1" smtClean="0">
                <a:solidFill>
                  <a:srgbClr val="00B050"/>
                </a:solidFill>
              </a:rPr>
              <a:t>ruộng</a:t>
            </a:r>
            <a:r>
              <a:rPr lang="en-US" sz="2800" dirty="0" smtClean="0">
                <a:solidFill>
                  <a:srgbClr val="00B050"/>
                </a:solidFill>
              </a:rPr>
              <a:t>”</a:t>
            </a:r>
            <a:endParaRPr lang="en-US" sz="2800" dirty="0">
              <a:solidFill>
                <a:srgbClr val="00B050"/>
              </a:solidFill>
            </a:endParaRPr>
          </a:p>
        </p:txBody>
      </p:sp>
      <p:sp>
        <p:nvSpPr>
          <p:cNvPr id="15" name="TextBox 14"/>
          <p:cNvSpPr txBox="1"/>
          <p:nvPr/>
        </p:nvSpPr>
        <p:spPr>
          <a:xfrm>
            <a:off x="2919850" y="5549671"/>
            <a:ext cx="6276100" cy="954107"/>
          </a:xfrm>
          <a:prstGeom prst="rect">
            <a:avLst/>
          </a:prstGeom>
          <a:noFill/>
        </p:spPr>
        <p:txBody>
          <a:bodyPr wrap="square" rtlCol="0">
            <a:spAutoFit/>
          </a:bodyPr>
          <a:lstStyle/>
          <a:p>
            <a:pPr algn="ctr"/>
            <a:r>
              <a:rPr lang="en-US" sz="2800" dirty="0" err="1" smtClean="0">
                <a:solidFill>
                  <a:schemeClr val="accent6"/>
                </a:solidFill>
              </a:rPr>
              <a:t>Thành</a:t>
            </a:r>
            <a:r>
              <a:rPr lang="en-US" sz="2800" dirty="0" smtClean="0">
                <a:solidFill>
                  <a:schemeClr val="accent6"/>
                </a:solidFill>
              </a:rPr>
              <a:t> </a:t>
            </a:r>
            <a:r>
              <a:rPr lang="en-US" sz="2800" dirty="0" err="1" smtClean="0">
                <a:solidFill>
                  <a:schemeClr val="accent6"/>
                </a:solidFill>
              </a:rPr>
              <a:t>lập</a:t>
            </a:r>
            <a:r>
              <a:rPr lang="en-US" sz="2800" dirty="0" smtClean="0">
                <a:solidFill>
                  <a:schemeClr val="accent6"/>
                </a:solidFill>
              </a:rPr>
              <a:t> </a:t>
            </a:r>
            <a:r>
              <a:rPr lang="en-US" sz="2800" dirty="0" err="1" smtClean="0">
                <a:solidFill>
                  <a:schemeClr val="accent6"/>
                </a:solidFill>
              </a:rPr>
              <a:t>Việt</a:t>
            </a:r>
            <a:r>
              <a:rPr lang="en-US" sz="2800" dirty="0" smtClean="0">
                <a:solidFill>
                  <a:schemeClr val="accent6"/>
                </a:solidFill>
              </a:rPr>
              <a:t> Nam </a:t>
            </a:r>
            <a:r>
              <a:rPr lang="en-US" sz="2800" dirty="0" err="1" smtClean="0">
                <a:solidFill>
                  <a:schemeClr val="accent6"/>
                </a:solidFill>
              </a:rPr>
              <a:t>độc</a:t>
            </a:r>
            <a:r>
              <a:rPr lang="en-US" sz="2800" dirty="0" smtClean="0">
                <a:solidFill>
                  <a:schemeClr val="accent6"/>
                </a:solidFill>
              </a:rPr>
              <a:t> </a:t>
            </a:r>
            <a:r>
              <a:rPr lang="en-US" sz="2800" dirty="0" err="1" smtClean="0">
                <a:solidFill>
                  <a:schemeClr val="accent6"/>
                </a:solidFill>
              </a:rPr>
              <a:t>lập</a:t>
            </a:r>
            <a:r>
              <a:rPr lang="en-US" sz="2800" dirty="0" smtClean="0">
                <a:solidFill>
                  <a:schemeClr val="accent6"/>
                </a:solidFill>
              </a:rPr>
              <a:t> </a:t>
            </a:r>
            <a:r>
              <a:rPr lang="en-US" sz="2800" dirty="0" err="1" smtClean="0">
                <a:solidFill>
                  <a:schemeClr val="accent6"/>
                </a:solidFill>
              </a:rPr>
              <a:t>đồng</a:t>
            </a:r>
            <a:r>
              <a:rPr lang="en-US" sz="2800" dirty="0" smtClean="0">
                <a:solidFill>
                  <a:schemeClr val="accent6"/>
                </a:solidFill>
              </a:rPr>
              <a:t> minh -&gt; </a:t>
            </a:r>
            <a:r>
              <a:rPr lang="en-US" sz="2800" dirty="0" err="1" smtClean="0">
                <a:solidFill>
                  <a:schemeClr val="accent6"/>
                </a:solidFill>
              </a:rPr>
              <a:t>Việt</a:t>
            </a:r>
            <a:r>
              <a:rPr lang="en-US" sz="2800" dirty="0" smtClean="0">
                <a:solidFill>
                  <a:schemeClr val="accent6"/>
                </a:solidFill>
              </a:rPr>
              <a:t> Minh</a:t>
            </a:r>
            <a:endParaRPr lang="en-US" sz="2800" dirty="0">
              <a:solidFill>
                <a:schemeClr val="accent6"/>
              </a:solidFill>
            </a:endParaRPr>
          </a:p>
        </p:txBody>
      </p:sp>
    </p:spTree>
    <p:extLst>
      <p:ext uri="{BB962C8B-B14F-4D97-AF65-F5344CB8AC3E}">
        <p14:creationId xmlns:p14="http://schemas.microsoft.com/office/powerpoint/2010/main" val="174631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7" y="21168"/>
            <a:ext cx="12183533" cy="594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0" y="6079067"/>
            <a:ext cx="12192000" cy="584775"/>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defRPr/>
            </a:pPr>
            <a:r>
              <a:rPr lang="pt-BR" altLang="en-US" sz="3200" dirty="0"/>
              <a:t>19/5/1941, mặt trận Việt Minh được thành lập.</a:t>
            </a:r>
            <a:endParaRPr lang="en-US" altLang="en-US" sz="3200" dirty="0"/>
          </a:p>
        </p:txBody>
      </p:sp>
    </p:spTree>
    <p:extLst>
      <p:ext uri="{BB962C8B-B14F-4D97-AF65-F5344CB8AC3E}">
        <p14:creationId xmlns:p14="http://schemas.microsoft.com/office/powerpoint/2010/main" val="669506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412908"/>
            <a:ext cx="11214100" cy="5883214"/>
          </a:xfrm>
          <a:prstGeom prst="rect">
            <a:avLst/>
          </a:prstGeom>
        </p:spPr>
        <p:txBody>
          <a:bodyPr wrap="square">
            <a:spAutoFit/>
          </a:bodyPr>
          <a:lstStyle/>
          <a:p>
            <a:pPr>
              <a:lnSpc>
                <a:spcPct val="112000"/>
              </a:lnSpc>
              <a:spcAft>
                <a:spcPts val="0"/>
              </a:spcAft>
            </a:pP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2800" b="1" i="1" dirty="0" err="1" smtClean="0">
                <a:latin typeface="Times New Roman" panose="02020603050405020304" pitchFamily="18" charset="0"/>
                <a:ea typeface="Calibri" panose="020F0502020204030204" pitchFamily="34" charset="0"/>
                <a:cs typeface="Times New Roman" panose="02020603050405020304" pitchFamily="18" charset="0"/>
              </a:rPr>
              <a:t>Hoàn</a:t>
            </a: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latin typeface="Times New Roman" panose="02020603050405020304" pitchFamily="18" charset="0"/>
                <a:ea typeface="Calibri" panose="020F0502020204030204" pitchFamily="34" charset="0"/>
                <a:cs typeface="Times New Roman" panose="02020603050405020304" pitchFamily="18" charset="0"/>
              </a:rPr>
              <a:t>cảnh</a:t>
            </a: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latin typeface="Times New Roman" panose="02020603050405020304" pitchFamily="18" charset="0"/>
                <a:ea typeface="Calibri" panose="020F0502020204030204" pitchFamily="34" charset="0"/>
                <a:cs typeface="Times New Roman" panose="02020603050405020304" pitchFamily="18" charset="0"/>
              </a:rPr>
              <a:t>ra</a:t>
            </a: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latin typeface="Times New Roman" panose="02020603050405020304" pitchFamily="18" charset="0"/>
                <a:ea typeface="Calibri" panose="020F0502020204030204" pitchFamily="34" charset="0"/>
                <a:cs typeface="Times New Roman" panose="02020603050405020304" pitchFamily="18" charset="0"/>
              </a:rPr>
              <a:t>đời</a:t>
            </a: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latin typeface="Times New Roman" panose="02020603050405020304" pitchFamily="18" charset="0"/>
                <a:ea typeface="Calibri" panose="020F0502020204030204" pitchFamily="34" charset="0"/>
                <a:cs typeface="Times New Roman" panose="02020603050405020304" pitchFamily="18" charset="0"/>
              </a:rPr>
              <a:t>Mặt</a:t>
            </a: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latin typeface="Times New Roman" panose="02020603050405020304" pitchFamily="18" charset="0"/>
                <a:ea typeface="Calibri" panose="020F0502020204030204" pitchFamily="34" charset="0"/>
                <a:cs typeface="Times New Roman" panose="02020603050405020304" pitchFamily="18" charset="0"/>
              </a:rPr>
              <a:t>trận</a:t>
            </a: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latin typeface="Times New Roman" panose="02020603050405020304" pitchFamily="18" charset="0"/>
                <a:ea typeface="Calibri" panose="020F0502020204030204" pitchFamily="34" charset="0"/>
                <a:cs typeface="Times New Roman" panose="02020603050405020304" pitchFamily="18" charset="0"/>
              </a:rPr>
              <a:t>Việt</a:t>
            </a: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 Minh</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2000"/>
              </a:lnSpc>
              <a:spcAft>
                <a:spcPts val="0"/>
              </a:spcAft>
              <a:buFontTx/>
              <a:buChar char="-"/>
            </a:pP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Thế</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Đức</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tấn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Đức</a:t>
            </a:r>
            <a:r>
              <a:rPr lang="en-US" sz="2800" dirty="0">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nSpc>
                <a:spcPct val="112000"/>
              </a:lnSpc>
              <a:spcAft>
                <a:spcPts val="0"/>
              </a:spcAft>
              <a:buFontTx/>
              <a:buChar char="-"/>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vi-VN" altLang="vi-VN" sz="2800" dirty="0" smtClean="0">
                <a:solidFill>
                  <a:srgbClr val="231F20"/>
                </a:solidFill>
                <a:latin typeface="Times New Roman" pitchFamily="18" charset="0"/>
                <a:cs typeface="Times New Roman" pitchFamily="18" charset="0"/>
              </a:rPr>
              <a:t>Mâu thuẫn giữa toàn thể dân tộc ở Việt Nam với đế quốc Pháp – Nhật trở nên sâu sắc</a:t>
            </a:r>
            <a:r>
              <a:rPr lang="en-US" altLang="vi-VN" sz="2800" dirty="0" smtClean="0">
                <a:solidFill>
                  <a:srgbClr val="231F20"/>
                </a:solidFill>
                <a:latin typeface="Times New Roman" pitchFamily="18" charset="0"/>
                <a:cs typeface="Times New Roman" pitchFamily="18" charset="0"/>
              </a:rPr>
              <a:t> -&gt; </a:t>
            </a:r>
            <a:r>
              <a:rPr lang="it-IT" altLang="vi-VN" sz="2800" dirty="0" smtClean="0">
                <a:latin typeface="Times New Roman" pitchFamily="18" charset="0"/>
                <a:cs typeface="Times New Roman" pitchFamily="18" charset="0"/>
              </a:rPr>
              <a:t>Ngày 28/1/1941, NAQ về nước trực tiếp lãnh đạo cách mạng.</a:t>
            </a:r>
          </a:p>
          <a:p>
            <a:pPr marL="285750" indent="-285750">
              <a:lnSpc>
                <a:spcPct val="112000"/>
              </a:lnSpc>
              <a:spcAft>
                <a:spcPts val="0"/>
              </a:spcAft>
              <a:buFontTx/>
              <a:buChar char="-"/>
            </a:pPr>
            <a:r>
              <a:rPr lang="en-US" altLang="vi-VN" sz="2800" dirty="0" err="1" smtClean="0">
                <a:latin typeface="Times New Roman" panose="02020603050405020304" pitchFamily="18" charset="0"/>
                <a:cs typeface="Times New Roman" panose="02020603050405020304" pitchFamily="18" charset="0"/>
              </a:rPr>
              <a:t>Từ</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ngày</a:t>
            </a:r>
            <a:r>
              <a:rPr lang="en-US" altLang="vi-VN" sz="2800" dirty="0" smtClean="0">
                <a:latin typeface="Times New Roman" panose="02020603050405020304" pitchFamily="18" charset="0"/>
                <a:cs typeface="Times New Roman" panose="02020603050405020304" pitchFamily="18" charset="0"/>
              </a:rPr>
              <a:t> 10 </a:t>
            </a:r>
            <a:r>
              <a:rPr lang="en-US" altLang="vi-VN" sz="2800" dirty="0" err="1" smtClean="0">
                <a:latin typeface="Times New Roman" panose="02020603050405020304" pitchFamily="18" charset="0"/>
                <a:cs typeface="Times New Roman" panose="02020603050405020304" pitchFamily="18" charset="0"/>
              </a:rPr>
              <a:t>đến</a:t>
            </a:r>
            <a:r>
              <a:rPr lang="en-US" altLang="vi-VN" sz="2800" dirty="0" smtClean="0">
                <a:latin typeface="Times New Roman" panose="02020603050405020304" pitchFamily="18" charset="0"/>
                <a:cs typeface="Times New Roman" panose="02020603050405020304" pitchFamily="18" charset="0"/>
              </a:rPr>
              <a:t> 19/5/1941, </a:t>
            </a:r>
            <a:r>
              <a:rPr lang="en-US" altLang="vi-VN" sz="2800" dirty="0" err="1">
                <a:latin typeface="Times New Roman" panose="02020603050405020304" pitchFamily="18" charset="0"/>
                <a:cs typeface="Times New Roman" panose="02020603050405020304" pitchFamily="18" charset="0"/>
              </a:rPr>
              <a:t>N</a:t>
            </a:r>
            <a:r>
              <a:rPr lang="en-US" altLang="vi-VN" sz="2800" dirty="0" err="1" smtClean="0">
                <a:latin typeface="Times New Roman" panose="02020603050405020304" pitchFamily="18" charset="0"/>
                <a:cs typeface="Times New Roman" panose="02020603050405020304" pitchFamily="18" charset="0"/>
              </a:rPr>
              <a:t>gười</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triệu</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tập</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Hội</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nghị</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trung</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ương</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Đảng</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lần</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thứ</a:t>
            </a:r>
            <a:r>
              <a:rPr lang="en-US" altLang="vi-VN" sz="2800" dirty="0" smtClean="0">
                <a:latin typeface="Times New Roman" panose="02020603050405020304" pitchFamily="18" charset="0"/>
                <a:cs typeface="Times New Roman" panose="02020603050405020304" pitchFamily="18" charset="0"/>
              </a:rPr>
              <a:t> VIII </a:t>
            </a:r>
            <a:r>
              <a:rPr lang="en-US" altLang="vi-VN" sz="2800" dirty="0" err="1" smtClean="0">
                <a:latin typeface="Times New Roman" panose="02020603050405020304" pitchFamily="18" charset="0"/>
                <a:cs typeface="Times New Roman" panose="02020603050405020304" pitchFamily="18" charset="0"/>
              </a:rPr>
              <a:t>tại</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Pác</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Bó</a:t>
            </a:r>
            <a:r>
              <a:rPr lang="en-US" altLang="vi-VN" sz="2800" dirty="0" smtClean="0">
                <a:latin typeface="Times New Roman" panose="02020603050405020304" pitchFamily="18" charset="0"/>
                <a:cs typeface="Times New Roman" panose="02020603050405020304" pitchFamily="18" charset="0"/>
              </a:rPr>
              <a:t> (Cao </a:t>
            </a:r>
            <a:r>
              <a:rPr lang="en-US" altLang="vi-VN" sz="2800" dirty="0" err="1" smtClean="0">
                <a:latin typeface="Times New Roman" panose="02020603050405020304" pitchFamily="18" charset="0"/>
                <a:cs typeface="Times New Roman" panose="02020603050405020304" pitchFamily="18" charset="0"/>
              </a:rPr>
              <a:t>Bằng</a:t>
            </a:r>
            <a:r>
              <a:rPr lang="en-US" altLang="vi-VN" sz="2800" dirty="0" smtClean="0">
                <a:latin typeface="Times New Roman" panose="02020603050405020304" pitchFamily="18" charset="0"/>
                <a:cs typeface="Times New Roman" panose="02020603050405020304" pitchFamily="18" charset="0"/>
              </a:rPr>
              <a:t>):</a:t>
            </a:r>
          </a:p>
          <a:p>
            <a:pPr>
              <a:lnSpc>
                <a:spcPct val="115000"/>
              </a:lnSpc>
            </a:pP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Đặt</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nhiệm</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vụ</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giải</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phóng</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dân</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tộc</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lên</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hàng</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đầu</a:t>
            </a:r>
            <a:r>
              <a:rPr lang="en-US" altLang="vi-VN" sz="2800" dirty="0" smtClean="0">
                <a:latin typeface="Times New Roman" panose="02020603050405020304" pitchFamily="18" charset="0"/>
                <a:cs typeface="Times New Roman" panose="02020603050405020304" pitchFamily="18" charset="0"/>
              </a:rPr>
              <a:t>.</a:t>
            </a:r>
          </a:p>
          <a:p>
            <a:pPr>
              <a:lnSpc>
                <a:spcPct val="115000"/>
              </a:lnSpc>
            </a:pP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Thành</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lập</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Việt</a:t>
            </a:r>
            <a:r>
              <a:rPr lang="en-US" altLang="vi-VN" sz="2800" dirty="0" smtClean="0">
                <a:latin typeface="Times New Roman" panose="02020603050405020304" pitchFamily="18" charset="0"/>
                <a:cs typeface="Times New Roman" panose="02020603050405020304" pitchFamily="18" charset="0"/>
              </a:rPr>
              <a:t> Nam </a:t>
            </a:r>
            <a:r>
              <a:rPr lang="en-US" altLang="vi-VN" sz="2800" dirty="0" err="1" smtClean="0">
                <a:latin typeface="Times New Roman" panose="02020603050405020304" pitchFamily="18" charset="0"/>
                <a:cs typeface="Times New Roman" panose="02020603050405020304" pitchFamily="18" charset="0"/>
              </a:rPr>
              <a:t>độc</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lập</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đồng</a:t>
            </a:r>
            <a:r>
              <a:rPr lang="en-US" altLang="vi-VN" sz="2800" dirty="0" smtClean="0">
                <a:latin typeface="Times New Roman" panose="02020603050405020304" pitchFamily="18" charset="0"/>
                <a:cs typeface="Times New Roman" panose="02020603050405020304" pitchFamily="18" charset="0"/>
              </a:rPr>
              <a:t> minh (</a:t>
            </a:r>
            <a:r>
              <a:rPr lang="en-US" altLang="vi-VN" sz="2800" dirty="0" err="1" smtClean="0">
                <a:latin typeface="Times New Roman" panose="02020603050405020304" pitchFamily="18" charset="0"/>
                <a:cs typeface="Times New Roman" panose="02020603050405020304" pitchFamily="18" charset="0"/>
              </a:rPr>
              <a:t>Mặt</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trận</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Việt</a:t>
            </a:r>
            <a:r>
              <a:rPr lang="en-US" altLang="vi-VN" sz="2800" dirty="0" smtClean="0">
                <a:latin typeface="Times New Roman" panose="02020603050405020304" pitchFamily="18" charset="0"/>
                <a:cs typeface="Times New Roman" panose="02020603050405020304" pitchFamily="18" charset="0"/>
              </a:rPr>
              <a:t> Minh</a:t>
            </a:r>
            <a:r>
              <a:rPr lang="en-US" altLang="vi-VN" sz="2800" dirty="0" smtClean="0">
                <a:solidFill>
                  <a:srgbClr val="000000"/>
                </a:solidFill>
                <a:latin typeface="Times New Roman" pitchFamily="18" charset="0"/>
                <a:cs typeface="Times New Roman" pitchFamily="18" charset="0"/>
              </a:rPr>
              <a:t>).</a:t>
            </a:r>
            <a:endParaRPr lang="vi-VN" altLang="vi-VN" sz="2800" dirty="0" smtClean="0">
              <a:solidFill>
                <a:srgbClr val="000000"/>
              </a:solidFill>
              <a:latin typeface="Times New Roman" pitchFamily="18" charset="0"/>
              <a:cs typeface="Times New Roman" pitchFamily="18" charset="0"/>
            </a:endParaRPr>
          </a:p>
          <a:p>
            <a:pPr marL="285750" indent="-285750">
              <a:lnSpc>
                <a:spcPct val="112000"/>
              </a:lnSpc>
              <a:spcAft>
                <a:spcPts val="0"/>
              </a:spcAft>
              <a:buFontTx/>
              <a:buChar char="-"/>
            </a:pPr>
            <a:endParaRPr lang="vi-VN" altLang="vi-VN" sz="2800" dirty="0" smtClean="0">
              <a:latin typeface=".VnTime" pitchFamily="34" charset="0"/>
              <a:cs typeface="Times New Roman" pitchFamily="18" charset="0"/>
            </a:endParaRPr>
          </a:p>
          <a:p>
            <a:pPr marL="285750" indent="-285750">
              <a:lnSpc>
                <a:spcPct val="112000"/>
              </a:lnSpc>
              <a:spcAft>
                <a:spcPts val="0"/>
              </a:spcAft>
              <a:buFontTx/>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698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102" y="3170771"/>
            <a:ext cx="2827112" cy="1712546"/>
            <a:chOff x="381001" y="2658537"/>
            <a:chExt cx="2827112" cy="1712546"/>
          </a:xfrm>
        </p:grpSpPr>
        <p:sp>
          <p:nvSpPr>
            <p:cNvPr id="54" name="Rounded Rectangle 53"/>
            <p:cNvSpPr/>
            <p:nvPr/>
          </p:nvSpPr>
          <p:spPr>
            <a:xfrm>
              <a:off x="381001" y="2658537"/>
              <a:ext cx="2827112" cy="1712546"/>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5" name="Rounded Rectangle 4"/>
            <p:cNvSpPr txBox="1"/>
            <p:nvPr/>
          </p:nvSpPr>
          <p:spPr>
            <a:xfrm>
              <a:off x="431160" y="2708696"/>
              <a:ext cx="2726794" cy="1612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VAI TRÒ CỦA MẶT TRẬN VIỆT MINH</a:t>
              </a:r>
              <a:endParaRPr lang="en-US" sz="2800" b="1" kern="1200"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3612803" y="2141137"/>
            <a:ext cx="98884" cy="1977682"/>
            <a:chOff x="3574702" y="1628903"/>
            <a:chExt cx="98884" cy="1977682"/>
          </a:xfrm>
        </p:grpSpPr>
        <p:sp>
          <p:nvSpPr>
            <p:cNvPr id="52" name="Straight Connector 5"/>
            <p:cNvSpPr/>
            <p:nvPr/>
          </p:nvSpPr>
          <p:spPr>
            <a:xfrm rot="17692822">
              <a:off x="2635303" y="2601698"/>
              <a:ext cx="1977682" cy="32092"/>
            </a:xfrm>
            <a:custGeom>
              <a:avLst/>
              <a:gdLst/>
              <a:ahLst/>
              <a:cxnLst/>
              <a:rect l="0" t="0" r="0" b="0"/>
              <a:pathLst>
                <a:path>
                  <a:moveTo>
                    <a:pt x="0" y="16046"/>
                  </a:moveTo>
                  <a:lnTo>
                    <a:pt x="1977682" y="16046"/>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53" name="Straight Connector 6"/>
            <p:cNvSpPr txBox="1"/>
            <p:nvPr/>
          </p:nvSpPr>
          <p:spPr>
            <a:xfrm rot="17692822">
              <a:off x="3574702" y="2568303"/>
              <a:ext cx="98884" cy="988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4078275" y="1712876"/>
            <a:ext cx="2080150" cy="1040075"/>
            <a:chOff x="4040174" y="1200642"/>
            <a:chExt cx="2080150" cy="1040075"/>
          </a:xfrm>
        </p:grpSpPr>
        <p:sp>
          <p:nvSpPr>
            <p:cNvPr id="50" name="Rounded Rectangle 49"/>
            <p:cNvSpPr/>
            <p:nvPr/>
          </p:nvSpPr>
          <p:spPr>
            <a:xfrm>
              <a:off x="4040174" y="1200642"/>
              <a:ext cx="2080150" cy="1040075"/>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51" name="Rounded Rectangle 8"/>
            <p:cNvSpPr txBox="1"/>
            <p:nvPr/>
          </p:nvSpPr>
          <p:spPr>
            <a:xfrm>
              <a:off x="4070637" y="1231105"/>
              <a:ext cx="2019224" cy="9791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Xây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trang</a:t>
              </a:r>
              <a:endParaRPr lang="en-US" sz="2400" kern="1200"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6538030" y="906353"/>
            <a:ext cx="72851" cy="1457033"/>
            <a:chOff x="6499929" y="394119"/>
            <a:chExt cx="72851" cy="1457033"/>
          </a:xfrm>
        </p:grpSpPr>
        <p:sp>
          <p:nvSpPr>
            <p:cNvPr id="48" name="Straight Connector 9"/>
            <p:cNvSpPr/>
            <p:nvPr/>
          </p:nvSpPr>
          <p:spPr>
            <a:xfrm rot="18289469">
              <a:off x="5807838" y="1106590"/>
              <a:ext cx="1457033" cy="32092"/>
            </a:xfrm>
            <a:custGeom>
              <a:avLst/>
              <a:gdLst/>
              <a:ahLst/>
              <a:cxnLst/>
              <a:rect l="0" t="0" r="0" b="0"/>
              <a:pathLst>
                <a:path>
                  <a:moveTo>
                    <a:pt x="0" y="16046"/>
                  </a:moveTo>
                  <a:lnTo>
                    <a:pt x="1457033" y="16046"/>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49" name="Straight Connector 10"/>
            <p:cNvSpPr txBox="1"/>
            <p:nvPr/>
          </p:nvSpPr>
          <p:spPr>
            <a:xfrm rot="18289469">
              <a:off x="6499929" y="1086211"/>
              <a:ext cx="72851" cy="728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6990486" y="516789"/>
            <a:ext cx="4782412" cy="1040075"/>
            <a:chOff x="6952385" y="4555"/>
            <a:chExt cx="4782412" cy="1040075"/>
          </a:xfrm>
        </p:grpSpPr>
        <p:sp>
          <p:nvSpPr>
            <p:cNvPr id="46" name="Rounded Rectangle 45"/>
            <p:cNvSpPr/>
            <p:nvPr/>
          </p:nvSpPr>
          <p:spPr>
            <a:xfrm>
              <a:off x="6952385" y="4555"/>
              <a:ext cx="4782412" cy="104007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7" name="Rounded Rectangle 12"/>
            <p:cNvSpPr txBox="1"/>
            <p:nvPr/>
          </p:nvSpPr>
          <p:spPr>
            <a:xfrm>
              <a:off x="6982848" y="35018"/>
              <a:ext cx="4721486" cy="9791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altLang="en-US" sz="2400" kern="1200" dirty="0" smtClean="0">
                  <a:latin typeface="Times New Roman" panose="02020603050405020304" pitchFamily="18" charset="0"/>
                  <a:cs typeface="Times New Roman" panose="02020603050405020304" pitchFamily="18" charset="0"/>
                </a:rPr>
                <a:t>+ 1940: thành lập đội du kích Bắc Sơn</a:t>
              </a:r>
              <a:endParaRPr lang="en-US" sz="2400" kern="1200"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6158426" y="2212112"/>
            <a:ext cx="832060" cy="41603"/>
            <a:chOff x="6120325" y="1699878"/>
            <a:chExt cx="832060" cy="41603"/>
          </a:xfrm>
        </p:grpSpPr>
        <p:sp>
          <p:nvSpPr>
            <p:cNvPr id="44" name="Straight Connector 13"/>
            <p:cNvSpPr/>
            <p:nvPr/>
          </p:nvSpPr>
          <p:spPr>
            <a:xfrm>
              <a:off x="6120325" y="1704633"/>
              <a:ext cx="832060" cy="32092"/>
            </a:xfrm>
            <a:custGeom>
              <a:avLst/>
              <a:gdLst/>
              <a:ahLst/>
              <a:cxnLst/>
              <a:rect l="0" t="0" r="0" b="0"/>
              <a:pathLst>
                <a:path>
                  <a:moveTo>
                    <a:pt x="0" y="16046"/>
                  </a:moveTo>
                  <a:lnTo>
                    <a:pt x="832060" y="16046"/>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45" name="Straight Connector 14"/>
            <p:cNvSpPr txBox="1"/>
            <p:nvPr/>
          </p:nvSpPr>
          <p:spPr>
            <a:xfrm>
              <a:off x="6515553" y="1699878"/>
              <a:ext cx="41603" cy="416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6990486" y="1712876"/>
            <a:ext cx="4782412" cy="1040075"/>
            <a:chOff x="6952385" y="1200642"/>
            <a:chExt cx="4782412" cy="1040075"/>
          </a:xfrm>
        </p:grpSpPr>
        <p:sp>
          <p:nvSpPr>
            <p:cNvPr id="42" name="Rounded Rectangle 41"/>
            <p:cNvSpPr/>
            <p:nvPr/>
          </p:nvSpPr>
          <p:spPr>
            <a:xfrm>
              <a:off x="6952385" y="1200642"/>
              <a:ext cx="4782412" cy="104007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3" name="Rounded Rectangle 16"/>
            <p:cNvSpPr txBox="1"/>
            <p:nvPr/>
          </p:nvSpPr>
          <p:spPr>
            <a:xfrm>
              <a:off x="6982848" y="1231105"/>
              <a:ext cx="4721486" cy="9791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altLang="en-US" sz="2400" kern="1200" dirty="0" smtClean="0">
                  <a:latin typeface="Times New Roman" panose="02020603050405020304" pitchFamily="18" charset="0"/>
                  <a:cs typeface="Times New Roman" panose="02020603050405020304" pitchFamily="18" charset="0"/>
                </a:rPr>
                <a:t>1941: Du kích Bắc Sơn đổi thành đội Cứu Quốc Dân</a:t>
              </a:r>
              <a:endParaRPr lang="en-US" sz="2400" kern="1200" dirty="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6538030" y="2102440"/>
            <a:ext cx="72851" cy="1457033"/>
            <a:chOff x="6499929" y="1590206"/>
            <a:chExt cx="72851" cy="1457033"/>
          </a:xfrm>
        </p:grpSpPr>
        <p:sp>
          <p:nvSpPr>
            <p:cNvPr id="40" name="Straight Connector 17"/>
            <p:cNvSpPr/>
            <p:nvPr/>
          </p:nvSpPr>
          <p:spPr>
            <a:xfrm rot="3310531">
              <a:off x="5807838" y="2302677"/>
              <a:ext cx="1457033" cy="32092"/>
            </a:xfrm>
            <a:custGeom>
              <a:avLst/>
              <a:gdLst/>
              <a:ahLst/>
              <a:cxnLst/>
              <a:rect l="0" t="0" r="0" b="0"/>
              <a:pathLst>
                <a:path>
                  <a:moveTo>
                    <a:pt x="0" y="16046"/>
                  </a:moveTo>
                  <a:lnTo>
                    <a:pt x="1457033" y="16046"/>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41" name="Straight Connector 18"/>
            <p:cNvSpPr txBox="1"/>
            <p:nvPr/>
          </p:nvSpPr>
          <p:spPr>
            <a:xfrm rot="3310531">
              <a:off x="6499929" y="2282297"/>
              <a:ext cx="72851" cy="728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6990486" y="2908963"/>
            <a:ext cx="4782412" cy="1040075"/>
            <a:chOff x="6952385" y="2396729"/>
            <a:chExt cx="4782412" cy="1040075"/>
          </a:xfrm>
        </p:grpSpPr>
        <p:sp>
          <p:nvSpPr>
            <p:cNvPr id="38" name="Rounded Rectangle 37"/>
            <p:cNvSpPr/>
            <p:nvPr/>
          </p:nvSpPr>
          <p:spPr>
            <a:xfrm>
              <a:off x="6952385" y="2396729"/>
              <a:ext cx="4782412" cy="104007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9" name="Rounded Rectangle 20"/>
            <p:cNvSpPr txBox="1"/>
            <p:nvPr/>
          </p:nvSpPr>
          <p:spPr>
            <a:xfrm>
              <a:off x="6982848" y="2427192"/>
              <a:ext cx="4721486" cy="9791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Ng</a:t>
              </a:r>
              <a:r>
                <a:rPr lang="vi-VN" sz="2400" kern="12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vi-VN" sz="2400" kern="1200" dirty="0" smtClean="0">
                  <a:latin typeface="Times New Roman" panose="02020603050405020304" pitchFamily="18" charset="0"/>
                  <a:cs typeface="Times New Roman" panose="02020603050405020304" pitchFamily="18" charset="0"/>
                </a:rPr>
                <a:t>y 22/12/1944, th</a:t>
              </a:r>
              <a:r>
                <a:rPr lang="vi-VN" sz="2400" kern="12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vi-VN" sz="2400" kern="1200" dirty="0" smtClean="0">
                  <a:latin typeface="Times New Roman" panose="02020603050405020304" pitchFamily="18" charset="0"/>
                  <a:cs typeface="Times New Roman" panose="02020603050405020304" pitchFamily="18" charset="0"/>
                </a:rPr>
                <a:t>nh lập</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Đội Việt Nam Tuyên truyền giải phóng quân được.</a:t>
              </a:r>
              <a:endParaRPr lang="en-US" sz="2400" kern="1200" dirty="0">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3149902" y="4300448"/>
            <a:ext cx="1024685" cy="51234"/>
            <a:chOff x="3111801" y="3788214"/>
            <a:chExt cx="1024685" cy="51234"/>
          </a:xfrm>
        </p:grpSpPr>
        <p:sp>
          <p:nvSpPr>
            <p:cNvPr id="36" name="Straight Connector 21"/>
            <p:cNvSpPr/>
            <p:nvPr/>
          </p:nvSpPr>
          <p:spPr>
            <a:xfrm rot="2142401">
              <a:off x="3111801" y="3797785"/>
              <a:ext cx="1024685" cy="32092"/>
            </a:xfrm>
            <a:custGeom>
              <a:avLst/>
              <a:gdLst/>
              <a:ahLst/>
              <a:cxnLst/>
              <a:rect l="0" t="0" r="0" b="0"/>
              <a:pathLst>
                <a:path>
                  <a:moveTo>
                    <a:pt x="0" y="16046"/>
                  </a:moveTo>
                  <a:lnTo>
                    <a:pt x="1024685" y="16046"/>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37" name="Straight Connector 22"/>
            <p:cNvSpPr txBox="1"/>
            <p:nvPr/>
          </p:nvSpPr>
          <p:spPr>
            <a:xfrm rot="2142401">
              <a:off x="3598527" y="3788214"/>
              <a:ext cx="51234" cy="512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4078275" y="4105050"/>
            <a:ext cx="2080150" cy="1040075"/>
            <a:chOff x="4040174" y="3592816"/>
            <a:chExt cx="2080150" cy="1040075"/>
          </a:xfrm>
        </p:grpSpPr>
        <p:sp>
          <p:nvSpPr>
            <p:cNvPr id="34" name="Rounded Rectangle 33"/>
            <p:cNvSpPr/>
            <p:nvPr/>
          </p:nvSpPr>
          <p:spPr>
            <a:xfrm>
              <a:off x="4040174" y="3592816"/>
              <a:ext cx="2080150" cy="1040075"/>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5" name="Rounded Rectangle 24"/>
            <p:cNvSpPr txBox="1"/>
            <p:nvPr/>
          </p:nvSpPr>
          <p:spPr>
            <a:xfrm>
              <a:off x="4070637" y="3623279"/>
              <a:ext cx="2019224" cy="9791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Xây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địa</a:t>
              </a:r>
              <a:r>
                <a:rPr lang="en-US" sz="2400" kern="1200" dirty="0" smtClean="0">
                  <a:latin typeface="Times New Roman" panose="02020603050405020304" pitchFamily="18" charset="0"/>
                  <a:cs typeface="Times New Roman" panose="02020603050405020304" pitchFamily="18" charset="0"/>
                </a:rPr>
                <a:t> CM</a:t>
              </a:r>
              <a:endParaRPr lang="en-US" sz="2400" kern="12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6158426" y="4604286"/>
            <a:ext cx="832060" cy="41603"/>
            <a:chOff x="6120325" y="4092052"/>
            <a:chExt cx="832060" cy="41603"/>
          </a:xfrm>
        </p:grpSpPr>
        <p:sp>
          <p:nvSpPr>
            <p:cNvPr id="32" name="Straight Connector 25"/>
            <p:cNvSpPr/>
            <p:nvPr/>
          </p:nvSpPr>
          <p:spPr>
            <a:xfrm>
              <a:off x="6120325" y="4096807"/>
              <a:ext cx="832060" cy="32092"/>
            </a:xfrm>
            <a:custGeom>
              <a:avLst/>
              <a:gdLst/>
              <a:ahLst/>
              <a:cxnLst/>
              <a:rect l="0" t="0" r="0" b="0"/>
              <a:pathLst>
                <a:path>
                  <a:moveTo>
                    <a:pt x="0" y="16046"/>
                  </a:moveTo>
                  <a:lnTo>
                    <a:pt x="832060" y="16046"/>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3" name="Straight Connector 26"/>
            <p:cNvSpPr txBox="1"/>
            <p:nvPr/>
          </p:nvSpPr>
          <p:spPr>
            <a:xfrm>
              <a:off x="6515553" y="4092052"/>
              <a:ext cx="41603" cy="416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990486" y="4105050"/>
            <a:ext cx="4782412" cy="1040075"/>
            <a:chOff x="6952385" y="3592816"/>
            <a:chExt cx="4782412" cy="1040075"/>
          </a:xfrm>
        </p:grpSpPr>
        <p:sp>
          <p:nvSpPr>
            <p:cNvPr id="30" name="Rounded Rectangle 29"/>
            <p:cNvSpPr/>
            <p:nvPr/>
          </p:nvSpPr>
          <p:spPr>
            <a:xfrm>
              <a:off x="6952385" y="3592816"/>
              <a:ext cx="4782412" cy="104007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1" name="Rounded Rectangle 28"/>
            <p:cNvSpPr txBox="1"/>
            <p:nvPr/>
          </p:nvSpPr>
          <p:spPr>
            <a:xfrm>
              <a:off x="6982848" y="3623279"/>
              <a:ext cx="4721486" cy="9791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Xây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cố</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cứ</a:t>
              </a:r>
              <a:r>
                <a:rPr lang="en-US" sz="2400" kern="1200" dirty="0" smtClean="0">
                  <a:latin typeface="Times New Roman" panose="02020603050405020304" pitchFamily="18" charset="0"/>
                  <a:cs typeface="Times New Roman" panose="02020603050405020304" pitchFamily="18" charset="0"/>
                </a:rPr>
                <a:t> Cao – </a:t>
              </a:r>
              <a:r>
                <a:rPr lang="en-US" sz="2400" kern="1200" dirty="0" err="1" smtClean="0">
                  <a:latin typeface="Times New Roman" panose="02020603050405020304" pitchFamily="18" charset="0"/>
                  <a:cs typeface="Times New Roman" panose="02020603050405020304" pitchFamily="18" charset="0"/>
                </a:rPr>
                <a:t>Bắc</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Lạng</a:t>
              </a:r>
              <a:endParaRPr lang="en-US" sz="2400" kern="1200"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612803" y="3935268"/>
            <a:ext cx="98884" cy="1977682"/>
            <a:chOff x="3574702" y="3423034"/>
            <a:chExt cx="98884" cy="1977682"/>
          </a:xfrm>
        </p:grpSpPr>
        <p:sp>
          <p:nvSpPr>
            <p:cNvPr id="28" name="Straight Connector 29"/>
            <p:cNvSpPr/>
            <p:nvPr/>
          </p:nvSpPr>
          <p:spPr>
            <a:xfrm rot="3907178">
              <a:off x="2635303" y="4395829"/>
              <a:ext cx="1977682" cy="32092"/>
            </a:xfrm>
            <a:custGeom>
              <a:avLst/>
              <a:gdLst/>
              <a:ahLst/>
              <a:cxnLst/>
              <a:rect l="0" t="0" r="0" b="0"/>
              <a:pathLst>
                <a:path>
                  <a:moveTo>
                    <a:pt x="0" y="16046"/>
                  </a:moveTo>
                  <a:lnTo>
                    <a:pt x="1977682" y="16046"/>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9" name="Straight Connector 30"/>
            <p:cNvSpPr txBox="1"/>
            <p:nvPr/>
          </p:nvSpPr>
          <p:spPr>
            <a:xfrm rot="3907178">
              <a:off x="3574702" y="4362433"/>
              <a:ext cx="98884" cy="988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078275" y="5301136"/>
            <a:ext cx="2080150" cy="1040075"/>
            <a:chOff x="4040174" y="4788902"/>
            <a:chExt cx="2080150" cy="1040075"/>
          </a:xfrm>
        </p:grpSpPr>
        <p:sp>
          <p:nvSpPr>
            <p:cNvPr id="26" name="Rounded Rectangle 25"/>
            <p:cNvSpPr/>
            <p:nvPr/>
          </p:nvSpPr>
          <p:spPr>
            <a:xfrm>
              <a:off x="4040174" y="4788902"/>
              <a:ext cx="2080150" cy="1040075"/>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7" name="Rounded Rectangle 32"/>
            <p:cNvSpPr txBox="1"/>
            <p:nvPr/>
          </p:nvSpPr>
          <p:spPr>
            <a:xfrm>
              <a:off x="4070637" y="4819365"/>
              <a:ext cx="2019224" cy="9791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Xây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trị</a:t>
              </a:r>
              <a:endParaRPr lang="en-US" sz="2400" kern="1200"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6158426" y="5800372"/>
            <a:ext cx="832060" cy="41603"/>
            <a:chOff x="6120325" y="5288138"/>
            <a:chExt cx="832060" cy="41603"/>
          </a:xfrm>
        </p:grpSpPr>
        <p:sp>
          <p:nvSpPr>
            <p:cNvPr id="24" name="Straight Connector 33"/>
            <p:cNvSpPr/>
            <p:nvPr/>
          </p:nvSpPr>
          <p:spPr>
            <a:xfrm>
              <a:off x="6120325" y="5292894"/>
              <a:ext cx="832060" cy="32092"/>
            </a:xfrm>
            <a:custGeom>
              <a:avLst/>
              <a:gdLst/>
              <a:ahLst/>
              <a:cxnLst/>
              <a:rect l="0" t="0" r="0" b="0"/>
              <a:pathLst>
                <a:path>
                  <a:moveTo>
                    <a:pt x="0" y="16046"/>
                  </a:moveTo>
                  <a:lnTo>
                    <a:pt x="832060" y="16046"/>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25" name="Straight Connector 34"/>
            <p:cNvSpPr txBox="1"/>
            <p:nvPr/>
          </p:nvSpPr>
          <p:spPr>
            <a:xfrm>
              <a:off x="6515553" y="5288138"/>
              <a:ext cx="41603" cy="416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dirty="0">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6990486" y="5301136"/>
            <a:ext cx="4782412" cy="1040075"/>
            <a:chOff x="6952385" y="4788902"/>
            <a:chExt cx="4782412" cy="1040075"/>
          </a:xfrm>
        </p:grpSpPr>
        <p:sp>
          <p:nvSpPr>
            <p:cNvPr id="22" name="Rounded Rectangle 21"/>
            <p:cNvSpPr/>
            <p:nvPr/>
          </p:nvSpPr>
          <p:spPr>
            <a:xfrm>
              <a:off x="6952385" y="4788902"/>
              <a:ext cx="4782412" cy="104007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3" name="Rounded Rectangle 36"/>
            <p:cNvSpPr txBox="1"/>
            <p:nvPr/>
          </p:nvSpPr>
          <p:spPr>
            <a:xfrm>
              <a:off x="6982848" y="4819365"/>
              <a:ext cx="4721486" cy="9791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Cứu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quốc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quân</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2271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oivienVNtuyentruyenGPQ.jpg image by leekimb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600" y="0"/>
            <a:ext cx="5994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1"/>
          <p:cNvSpPr>
            <a:spLocks noChangeArrowheads="1"/>
          </p:cNvSpPr>
          <p:nvPr/>
        </p:nvSpPr>
        <p:spPr bwMode="auto">
          <a:xfrm>
            <a:off x="6286500" y="6244167"/>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a:solidFill>
                  <a:srgbClr val="000000"/>
                </a:solidFill>
              </a:rPr>
              <a:t>Đội Việt Nam tuyên truyền giải phóng quân</a:t>
            </a:r>
          </a:p>
        </p:txBody>
      </p:sp>
      <p:pic>
        <p:nvPicPr>
          <p:cNvPr id="45064" name="Picture 4"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63733" cy="282998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5" name="Rectangle 3"/>
          <p:cNvSpPr>
            <a:spLocks noChangeArrowheads="1"/>
          </p:cNvSpPr>
          <p:nvPr/>
        </p:nvSpPr>
        <p:spPr bwMode="auto">
          <a:xfrm>
            <a:off x="0" y="2880784"/>
            <a:ext cx="5181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2780" indent="-812780">
              <a:spcBef>
                <a:spcPct val="20000"/>
              </a:spcBef>
            </a:pPr>
            <a:r>
              <a:rPr lang="pt-BR" altLang="en-US" sz="2400">
                <a:solidFill>
                  <a:srgbClr val="000000"/>
                </a:solidFill>
              </a:rPr>
              <a:t> Đội du kích Bắc Sơn</a:t>
            </a:r>
            <a:endParaRPr lang="en-US" altLang="en-US" sz="2400">
              <a:solidFill>
                <a:srgbClr val="000000"/>
              </a:solidFill>
            </a:endParaRPr>
          </a:p>
        </p:txBody>
      </p:sp>
      <p:sp>
        <p:nvSpPr>
          <p:cNvPr id="45068" name="Rectangle 3"/>
          <p:cNvSpPr>
            <a:spLocks noChangeArrowheads="1"/>
          </p:cNvSpPr>
          <p:nvPr/>
        </p:nvSpPr>
        <p:spPr bwMode="auto">
          <a:xfrm>
            <a:off x="7010400" y="2819400"/>
            <a:ext cx="518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2780" indent="-812780">
              <a:spcBef>
                <a:spcPct val="20000"/>
              </a:spcBef>
            </a:pPr>
            <a:r>
              <a:rPr lang="pt-BR" altLang="en-US" sz="2400">
                <a:solidFill>
                  <a:srgbClr val="000000"/>
                </a:solidFill>
              </a:rPr>
              <a:t> Trung đội Cứu quốc quân 1941</a:t>
            </a:r>
            <a:endParaRPr lang="en-US" altLang="en-US" sz="2400">
              <a:solidFill>
                <a:srgbClr val="000000"/>
              </a:solidFill>
            </a:endParaRPr>
          </a:p>
        </p:txBody>
      </p:sp>
      <p:pic>
        <p:nvPicPr>
          <p:cNvPr id="5" name="Picture 4" descr="Imag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3200400"/>
            <a:ext cx="5994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81"/>
          <p:cNvSpPr>
            <a:spLocks noChangeArrowheads="1"/>
          </p:cNvSpPr>
          <p:nvPr/>
        </p:nvSpPr>
        <p:spPr bwMode="auto">
          <a:xfrm rot="16200000" flipV="1">
            <a:off x="5194300" y="2197100"/>
            <a:ext cx="381000" cy="1625600"/>
          </a:xfrm>
          <a:prstGeom prst="upArrow">
            <a:avLst>
              <a:gd name="adj1" fmla="val 41667"/>
              <a:gd name="adj2" fmla="val 108563"/>
            </a:avLst>
          </a:prstGeom>
          <a:solidFill>
            <a:srgbClr val="FF0000"/>
          </a:solidFill>
          <a:ln w="9525">
            <a:solidFill>
              <a:schemeClr val="tx1"/>
            </a:solidFill>
            <a:miter lim="800000"/>
            <a:headEnd/>
            <a:tailEnd/>
          </a:ln>
        </p:spPr>
        <p:txBody>
          <a:bodyPr rot="10800000" vert="eaVert" wrap="none" anchor="ctr"/>
          <a:lstStyle/>
          <a:p>
            <a:pPr algn="l"/>
            <a:endParaRPr lang="en-US" altLang="en-US" sz="2667">
              <a:solidFill>
                <a:srgbClr val="000000"/>
              </a:solidFill>
              <a:latin typeface="Arial" charset="0"/>
            </a:endParaRPr>
          </a:p>
        </p:txBody>
      </p:sp>
      <p:sp>
        <p:nvSpPr>
          <p:cNvPr id="23" name="Text Box 4"/>
          <p:cNvSpPr txBox="1">
            <a:spLocks noChangeArrowheads="1"/>
          </p:cNvSpPr>
          <p:nvPr/>
        </p:nvSpPr>
        <p:spPr bwMode="auto">
          <a:xfrm>
            <a:off x="0" y="4800601"/>
            <a:ext cx="1016000" cy="1733551"/>
          </a:xfrm>
          <a:prstGeom prst="rect">
            <a:avLst/>
          </a:prstGeom>
          <a:solidFill>
            <a:schemeClr val="bg1"/>
          </a:solidFill>
          <a:ln w="9525">
            <a:solidFill>
              <a:schemeClr val="tx1"/>
            </a:solidFill>
            <a:miter lim="800000"/>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133">
                <a:solidFill>
                  <a:srgbClr val="000000"/>
                </a:solidFill>
                <a:latin typeface="Times New Roman" pitchFamily="18" charset="0"/>
              </a:rPr>
              <a:t>Lực</a:t>
            </a:r>
          </a:p>
          <a:p>
            <a:pPr>
              <a:spcBef>
                <a:spcPct val="50000"/>
              </a:spcBef>
            </a:pPr>
            <a:r>
              <a:rPr lang="en-US" altLang="en-US" sz="2133">
                <a:solidFill>
                  <a:srgbClr val="000000"/>
                </a:solidFill>
                <a:latin typeface="Times New Roman" pitchFamily="18" charset="0"/>
              </a:rPr>
              <a:t> lượng </a:t>
            </a:r>
          </a:p>
          <a:p>
            <a:pPr>
              <a:spcBef>
                <a:spcPct val="50000"/>
              </a:spcBef>
            </a:pPr>
            <a:r>
              <a:rPr lang="en-US" altLang="en-US" sz="2133">
                <a:solidFill>
                  <a:srgbClr val="000000"/>
                </a:solidFill>
                <a:latin typeface="Times New Roman" pitchFamily="18" charset="0"/>
              </a:rPr>
              <a:t>vũ trang</a:t>
            </a:r>
            <a:endParaRPr lang="en-US" altLang="en-US" sz="2133">
              <a:solidFill>
                <a:srgbClr val="C00000"/>
              </a:solidFill>
            </a:endParaRPr>
          </a:p>
        </p:txBody>
      </p:sp>
      <p:sp>
        <p:nvSpPr>
          <p:cNvPr id="13" name="Oval 91"/>
          <p:cNvSpPr>
            <a:spLocks noChangeArrowheads="1"/>
          </p:cNvSpPr>
          <p:nvPr/>
        </p:nvSpPr>
        <p:spPr bwMode="auto">
          <a:xfrm>
            <a:off x="101600" y="3505200"/>
            <a:ext cx="2438400" cy="914400"/>
          </a:xfrm>
          <a:prstGeom prst="ellipse">
            <a:avLst/>
          </a:prstGeom>
          <a:solidFill>
            <a:schemeClr val="bg1"/>
          </a:solidFill>
          <a:ln w="9525">
            <a:solidFill>
              <a:schemeClr val="tx1"/>
            </a:solidFill>
            <a:round/>
            <a:headEnd/>
            <a:tailEnd/>
          </a:ln>
        </p:spPr>
        <p:txBody>
          <a:bodyPr wrap="none" anchor="ctr"/>
          <a:lstStyle/>
          <a:p>
            <a:pPr eaLnBrk="0" hangingPunct="0"/>
            <a:r>
              <a:rPr lang="en-US" altLang="en-US" sz="2133" dirty="0" err="1">
                <a:solidFill>
                  <a:srgbClr val="000000"/>
                </a:solidFill>
              </a:rPr>
              <a:t>Duy</a:t>
            </a:r>
            <a:r>
              <a:rPr lang="en-US" altLang="en-US" sz="2133" dirty="0">
                <a:solidFill>
                  <a:srgbClr val="000000"/>
                </a:solidFill>
              </a:rPr>
              <a:t> </a:t>
            </a:r>
            <a:r>
              <a:rPr lang="en-US" altLang="en-US" sz="2133" dirty="0" err="1">
                <a:solidFill>
                  <a:srgbClr val="000000"/>
                </a:solidFill>
              </a:rPr>
              <a:t>trì</a:t>
            </a:r>
            <a:r>
              <a:rPr lang="en-US" altLang="en-US" sz="2133" dirty="0">
                <a:solidFill>
                  <a:srgbClr val="000000"/>
                </a:solidFill>
              </a:rPr>
              <a:t> </a:t>
            </a:r>
            <a:r>
              <a:rPr lang="en-US" altLang="en-US" sz="2133" dirty="0" err="1">
                <a:solidFill>
                  <a:srgbClr val="000000"/>
                </a:solidFill>
              </a:rPr>
              <a:t>đội</a:t>
            </a:r>
            <a:r>
              <a:rPr lang="en-US" altLang="en-US" sz="2133" dirty="0">
                <a:solidFill>
                  <a:srgbClr val="000000"/>
                </a:solidFill>
              </a:rPr>
              <a:t> du </a:t>
            </a:r>
            <a:endParaRPr lang="vi-VN" altLang="en-US" sz="2133" dirty="0">
              <a:solidFill>
                <a:srgbClr val="000000"/>
              </a:solidFill>
            </a:endParaRPr>
          </a:p>
          <a:p>
            <a:pPr eaLnBrk="0" hangingPunct="0"/>
            <a:r>
              <a:rPr lang="en-US" altLang="en-US" sz="2133" dirty="0" err="1">
                <a:solidFill>
                  <a:srgbClr val="000000"/>
                </a:solidFill>
              </a:rPr>
              <a:t>Kích</a:t>
            </a:r>
            <a:r>
              <a:rPr lang="vi-VN" altLang="en-US" sz="2133" dirty="0">
                <a:solidFill>
                  <a:srgbClr val="000000"/>
                </a:solidFill>
              </a:rPr>
              <a:t> </a:t>
            </a:r>
            <a:r>
              <a:rPr lang="en-US" altLang="en-US" sz="2133" dirty="0" err="1">
                <a:solidFill>
                  <a:srgbClr val="000000"/>
                </a:solidFill>
              </a:rPr>
              <a:t>Bắc</a:t>
            </a:r>
            <a:r>
              <a:rPr lang="en-US" altLang="en-US" sz="2133" dirty="0">
                <a:solidFill>
                  <a:srgbClr val="000000"/>
                </a:solidFill>
              </a:rPr>
              <a:t> </a:t>
            </a:r>
            <a:r>
              <a:rPr lang="en-US" altLang="en-US" sz="2133" dirty="0" err="1">
                <a:solidFill>
                  <a:srgbClr val="000000"/>
                </a:solidFill>
              </a:rPr>
              <a:t>Sơn</a:t>
            </a:r>
            <a:r>
              <a:rPr lang="en-US" altLang="en-US" sz="2133" dirty="0">
                <a:solidFill>
                  <a:srgbClr val="000000"/>
                </a:solidFill>
              </a:rPr>
              <a:t> </a:t>
            </a:r>
            <a:r>
              <a:rPr lang="en-US" altLang="en-US" sz="2133" dirty="0" err="1">
                <a:solidFill>
                  <a:srgbClr val="000000"/>
                </a:solidFill>
              </a:rPr>
              <a:t>đến</a:t>
            </a:r>
            <a:r>
              <a:rPr lang="en-US" altLang="en-US" sz="2133" dirty="0">
                <a:solidFill>
                  <a:srgbClr val="000000"/>
                </a:solidFill>
              </a:rPr>
              <a:t> </a:t>
            </a:r>
            <a:endParaRPr lang="vi-VN" altLang="en-US" sz="2133" dirty="0">
              <a:solidFill>
                <a:srgbClr val="000000"/>
              </a:solidFill>
            </a:endParaRPr>
          </a:p>
          <a:p>
            <a:pPr eaLnBrk="0" hangingPunct="0"/>
            <a:r>
              <a:rPr lang="en-US" altLang="en-US" sz="2133" dirty="0" err="1">
                <a:solidFill>
                  <a:srgbClr val="000000"/>
                </a:solidFill>
              </a:rPr>
              <a:t>cuối</a:t>
            </a:r>
            <a:r>
              <a:rPr lang="en-US" altLang="en-US" sz="2133" dirty="0">
                <a:solidFill>
                  <a:srgbClr val="000000"/>
                </a:solidFill>
              </a:rPr>
              <a:t> </a:t>
            </a:r>
            <a:r>
              <a:rPr lang="en-US" altLang="en-US" sz="2133" dirty="0" err="1">
                <a:solidFill>
                  <a:srgbClr val="000000"/>
                </a:solidFill>
              </a:rPr>
              <a:t>năm</a:t>
            </a:r>
            <a:r>
              <a:rPr lang="en-US" altLang="en-US" sz="2133" dirty="0">
                <a:solidFill>
                  <a:srgbClr val="000000"/>
                </a:solidFill>
              </a:rPr>
              <a:t> 1940</a:t>
            </a:r>
          </a:p>
        </p:txBody>
      </p:sp>
      <p:sp>
        <p:nvSpPr>
          <p:cNvPr id="15" name="Oval 76"/>
          <p:cNvSpPr>
            <a:spLocks noChangeArrowheads="1"/>
          </p:cNvSpPr>
          <p:nvPr/>
        </p:nvSpPr>
        <p:spPr bwMode="auto">
          <a:xfrm>
            <a:off x="3149600" y="3505200"/>
            <a:ext cx="2743200" cy="990600"/>
          </a:xfrm>
          <a:prstGeom prst="ellipse">
            <a:avLst/>
          </a:prstGeom>
          <a:solidFill>
            <a:schemeClr val="bg1"/>
          </a:solidFill>
          <a:ln w="9525">
            <a:solidFill>
              <a:schemeClr val="tx1"/>
            </a:solidFill>
            <a:round/>
            <a:headEnd/>
            <a:tailEnd/>
          </a:ln>
        </p:spPr>
        <p:txBody>
          <a:bodyPr wrap="none" anchor="ctr"/>
          <a:lstStyle/>
          <a:p>
            <a:pPr eaLnBrk="0" hangingPunct="0"/>
            <a:r>
              <a:rPr lang="en-US" altLang="en-US" sz="2133">
                <a:solidFill>
                  <a:srgbClr val="FF0000"/>
                </a:solidFill>
              </a:rPr>
              <a:t>Phát triển thành</a:t>
            </a:r>
            <a:endParaRPr lang="vi-VN" altLang="en-US" sz="2133">
              <a:solidFill>
                <a:srgbClr val="FF0000"/>
              </a:solidFill>
            </a:endParaRPr>
          </a:p>
          <a:p>
            <a:pPr eaLnBrk="0" hangingPunct="0"/>
            <a:r>
              <a:rPr lang="en-US" altLang="en-US" sz="2133">
                <a:solidFill>
                  <a:srgbClr val="FF0000"/>
                </a:solidFill>
              </a:rPr>
              <a:t>Trung đội Cứu quốc </a:t>
            </a:r>
          </a:p>
          <a:p>
            <a:pPr eaLnBrk="0" hangingPunct="0"/>
            <a:r>
              <a:rPr lang="en-US" altLang="en-US" sz="2133">
                <a:solidFill>
                  <a:srgbClr val="FF0000"/>
                </a:solidFill>
              </a:rPr>
              <a:t>quân năm 1941 </a:t>
            </a:r>
          </a:p>
        </p:txBody>
      </p:sp>
      <p:sp>
        <p:nvSpPr>
          <p:cNvPr id="16" name="Oval 33"/>
          <p:cNvSpPr>
            <a:spLocks noChangeArrowheads="1"/>
          </p:cNvSpPr>
          <p:nvPr/>
        </p:nvSpPr>
        <p:spPr bwMode="auto">
          <a:xfrm>
            <a:off x="2032000" y="5105400"/>
            <a:ext cx="3860800" cy="1066800"/>
          </a:xfrm>
          <a:prstGeom prst="ellipse">
            <a:avLst/>
          </a:prstGeom>
          <a:solidFill>
            <a:schemeClr val="bg1"/>
          </a:solidFill>
          <a:ln w="9525">
            <a:solidFill>
              <a:schemeClr val="tx1"/>
            </a:solidFill>
            <a:round/>
            <a:headEnd/>
            <a:tailEnd/>
          </a:ln>
        </p:spPr>
        <p:txBody>
          <a:bodyPr wrap="none" anchor="ctr"/>
          <a:lstStyle/>
          <a:p>
            <a:pPr eaLnBrk="0" hangingPunct="0"/>
            <a:r>
              <a:rPr lang="en-US" altLang="en-US" sz="2400">
                <a:solidFill>
                  <a:srgbClr val="FF0000"/>
                </a:solidFill>
              </a:rPr>
              <a:t>Đội Việt Nam tuyên </a:t>
            </a:r>
          </a:p>
          <a:p>
            <a:pPr eaLnBrk="0" hangingPunct="0"/>
            <a:r>
              <a:rPr lang="en-US" altLang="en-US" sz="2400">
                <a:solidFill>
                  <a:srgbClr val="FF0000"/>
                </a:solidFill>
              </a:rPr>
              <a:t>truyền giải phóng quân </a:t>
            </a:r>
          </a:p>
          <a:p>
            <a:pPr eaLnBrk="0" hangingPunct="0"/>
            <a:r>
              <a:rPr lang="en-US" altLang="en-US" sz="2400">
                <a:solidFill>
                  <a:srgbClr val="FF0000"/>
                </a:solidFill>
              </a:rPr>
              <a:t>Ngày 22/12/1944</a:t>
            </a:r>
          </a:p>
        </p:txBody>
      </p:sp>
      <p:sp>
        <p:nvSpPr>
          <p:cNvPr id="24" name="Line 9"/>
          <p:cNvSpPr>
            <a:spLocks noChangeShapeType="1"/>
          </p:cNvSpPr>
          <p:nvPr/>
        </p:nvSpPr>
        <p:spPr bwMode="auto">
          <a:xfrm>
            <a:off x="2540000" y="3962400"/>
            <a:ext cx="6096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2" name="Line 9"/>
          <p:cNvSpPr>
            <a:spLocks noChangeShapeType="1"/>
          </p:cNvSpPr>
          <p:nvPr/>
        </p:nvSpPr>
        <p:spPr bwMode="auto">
          <a:xfrm>
            <a:off x="1016000" y="5391152"/>
            <a:ext cx="1016000" cy="171449"/>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 name="Line 9"/>
          <p:cNvSpPr>
            <a:spLocks noChangeShapeType="1"/>
          </p:cNvSpPr>
          <p:nvPr/>
        </p:nvSpPr>
        <p:spPr bwMode="auto">
          <a:xfrm flipV="1">
            <a:off x="1016000" y="4419601"/>
            <a:ext cx="508000" cy="97155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Tree>
    <p:extLst>
      <p:ext uri="{BB962C8B-B14F-4D97-AF65-F5344CB8AC3E}">
        <p14:creationId xmlns:p14="http://schemas.microsoft.com/office/powerpoint/2010/main" val="2689996533"/>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64"/>
                                        </p:tgtEl>
                                        <p:attrNameLst>
                                          <p:attrName>style.visibility</p:attrName>
                                        </p:attrNameLst>
                                      </p:cBhvr>
                                      <p:to>
                                        <p:strVal val="visible"/>
                                      </p:to>
                                    </p:set>
                                    <p:animEffect transition="in" filter="blinds(horizontal)">
                                      <p:cBhvr>
                                        <p:cTn id="7" dur="500"/>
                                        <p:tgtEl>
                                          <p:spTgt spid="45064"/>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45065">
                                            <p:txEl>
                                              <p:pRg st="0" end="0"/>
                                            </p:txEl>
                                          </p:spTgt>
                                        </p:tgtEl>
                                        <p:attrNameLst>
                                          <p:attrName>style.visibility</p:attrName>
                                        </p:attrNameLst>
                                      </p:cBhvr>
                                      <p:to>
                                        <p:strVal val="visible"/>
                                      </p:to>
                                    </p:set>
                                    <p:animEffect transition="in" filter="blinds(horizontal)">
                                      <p:cBhvr>
                                        <p:cTn id="11" dur="500"/>
                                        <p:tgtEl>
                                          <p:spTgt spid="45065">
                                            <p:txEl>
                                              <p:pRg st="0" end="0"/>
                                            </p:txEl>
                                          </p:spTgt>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nodeType="afterGroup">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par>
                          <p:cTn id="19" fill="hold" nodeType="afterGroup">
                            <p:stCondLst>
                              <p:cond delay="1500"/>
                            </p:stCondLst>
                            <p:childTnLst>
                              <p:par>
                                <p:cTn id="20" presetID="3" presetClass="entr" presetSubtype="1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par>
                          <p:cTn id="28" fill="hold" nodeType="afterGroup">
                            <p:stCondLst>
                              <p:cond delay="500"/>
                            </p:stCondLst>
                            <p:childTnLst>
                              <p:par>
                                <p:cTn id="29" presetID="3" presetClass="entr" presetSubtype="10" fill="hold" nodeType="afterEffect">
                                  <p:stCondLst>
                                    <p:cond delay="0"/>
                                  </p:stCondLst>
                                  <p:childTnLst>
                                    <p:set>
                                      <p:cBhvr>
                                        <p:cTn id="30" dur="1" fill="hold">
                                          <p:stCondLst>
                                            <p:cond delay="0"/>
                                          </p:stCondLst>
                                        </p:cTn>
                                        <p:tgtEl>
                                          <p:spTgt spid="45058"/>
                                        </p:tgtEl>
                                        <p:attrNameLst>
                                          <p:attrName>style.visibility</p:attrName>
                                        </p:attrNameLst>
                                      </p:cBhvr>
                                      <p:to>
                                        <p:strVal val="visible"/>
                                      </p:to>
                                    </p:set>
                                    <p:animEffect transition="in" filter="blinds(horizontal)">
                                      <p:cBhvr>
                                        <p:cTn id="31" dur="500"/>
                                        <p:tgtEl>
                                          <p:spTgt spid="45058"/>
                                        </p:tgtEl>
                                      </p:cBhvr>
                                    </p:animEffect>
                                  </p:childTnLst>
                                </p:cTn>
                              </p:par>
                            </p:childTnLst>
                          </p:cTn>
                        </p:par>
                        <p:par>
                          <p:cTn id="32" fill="hold" nodeType="afterGroup">
                            <p:stCondLst>
                              <p:cond delay="1000"/>
                            </p:stCondLst>
                            <p:childTnLst>
                              <p:par>
                                <p:cTn id="33" presetID="3" presetClass="entr" presetSubtype="10" fill="hold" grpId="0" nodeType="afterEffect">
                                  <p:stCondLst>
                                    <p:cond delay="0"/>
                                  </p:stCondLst>
                                  <p:childTnLst>
                                    <p:set>
                                      <p:cBhvr>
                                        <p:cTn id="34" dur="1" fill="hold">
                                          <p:stCondLst>
                                            <p:cond delay="0"/>
                                          </p:stCondLst>
                                        </p:cTn>
                                        <p:tgtEl>
                                          <p:spTgt spid="45068"/>
                                        </p:tgtEl>
                                        <p:attrNameLst>
                                          <p:attrName>style.visibility</p:attrName>
                                        </p:attrNameLst>
                                      </p:cBhvr>
                                      <p:to>
                                        <p:strVal val="visible"/>
                                      </p:to>
                                    </p:set>
                                    <p:animEffect transition="in" filter="blinds(horizontal)">
                                      <p:cBhvr>
                                        <p:cTn id="35" dur="500"/>
                                        <p:tgtEl>
                                          <p:spTgt spid="4506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linds(horizontal)">
                                      <p:cBhvr>
                                        <p:cTn id="40" dur="500"/>
                                        <p:tgtEl>
                                          <p:spTgt spid="24"/>
                                        </p:tgtEl>
                                      </p:cBhvr>
                                    </p:animEffect>
                                  </p:childTnLst>
                                </p:cTn>
                              </p:par>
                            </p:childTnLst>
                          </p:cTn>
                        </p:par>
                        <p:par>
                          <p:cTn id="41" fill="hold" nodeType="afterGroup">
                            <p:stCondLst>
                              <p:cond delay="500"/>
                            </p:stCondLst>
                            <p:childTnLst>
                              <p:par>
                                <p:cTn id="42" presetID="3" presetClass="entr" presetSubtype="1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linds(horizontal)">
                                      <p:cBhvr>
                                        <p:cTn id="44" dur="500"/>
                                        <p:tgtEl>
                                          <p:spTgt spid="1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linds(horizontal)">
                                      <p:cBhvr>
                                        <p:cTn id="49" dur="500"/>
                                        <p:tgtEl>
                                          <p:spTgt spid="5"/>
                                        </p:tgtEl>
                                      </p:cBhvr>
                                    </p:animEffect>
                                  </p:childTnLst>
                                </p:cTn>
                              </p:par>
                            </p:childTnLst>
                          </p:cTn>
                        </p:par>
                        <p:par>
                          <p:cTn id="50" fill="hold" nodeType="afterGroup">
                            <p:stCondLst>
                              <p:cond delay="500"/>
                            </p:stCondLst>
                            <p:childTnLst>
                              <p:par>
                                <p:cTn id="51" presetID="3" presetClass="entr" presetSubtype="10" fill="hold" grpId="0" nodeType="afterEffect">
                                  <p:stCondLst>
                                    <p:cond delay="0"/>
                                  </p:stCondLst>
                                  <p:childTnLst>
                                    <p:set>
                                      <p:cBhvr>
                                        <p:cTn id="52" dur="1" fill="hold">
                                          <p:stCondLst>
                                            <p:cond delay="0"/>
                                          </p:stCondLst>
                                        </p:cTn>
                                        <p:tgtEl>
                                          <p:spTgt spid="45062"/>
                                        </p:tgtEl>
                                        <p:attrNameLst>
                                          <p:attrName>style.visibility</p:attrName>
                                        </p:attrNameLst>
                                      </p:cBhvr>
                                      <p:to>
                                        <p:strVal val="visible"/>
                                      </p:to>
                                    </p:set>
                                    <p:animEffect transition="in" filter="blinds(horizontal)">
                                      <p:cBhvr>
                                        <p:cTn id="53" dur="500"/>
                                        <p:tgtEl>
                                          <p:spTgt spid="4506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linds(horizontal)">
                                      <p:cBhvr>
                                        <p:cTn id="58" dur="500"/>
                                        <p:tgtEl>
                                          <p:spTgt spid="2"/>
                                        </p:tgtEl>
                                      </p:cBhvr>
                                    </p:animEffect>
                                  </p:childTnLst>
                                </p:cTn>
                              </p:par>
                            </p:childTnLst>
                          </p:cTn>
                        </p:par>
                        <p:par>
                          <p:cTn id="59" fill="hold" nodeType="afterGroup">
                            <p:stCondLst>
                              <p:cond delay="500"/>
                            </p:stCondLst>
                            <p:childTnLst>
                              <p:par>
                                <p:cTn id="60" presetID="3" presetClass="entr" presetSubtype="1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P spid="45068" grpId="0"/>
      <p:bldP spid="9" grpId="0" animBg="1"/>
      <p:bldP spid="23" grpId="0" animBg="1"/>
      <p:bldP spid="13" grpId="0" animBg="1"/>
      <p:bldP spid="15" grpId="0" animBg="1"/>
      <p:bldP spid="16" grpId="0" animBg="1"/>
      <p:bldP spid="24" grpId="0" animBg="1"/>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91"/>
          <p:cNvSpPr>
            <a:spLocks noChangeArrowheads="1"/>
          </p:cNvSpPr>
          <p:nvPr/>
        </p:nvSpPr>
        <p:spPr bwMode="auto">
          <a:xfrm>
            <a:off x="254000" y="4019551"/>
            <a:ext cx="4165600" cy="1905000"/>
          </a:xfrm>
          <a:prstGeom prst="ellipse">
            <a:avLst/>
          </a:prstGeom>
          <a:solidFill>
            <a:srgbClr val="FFFF99"/>
          </a:solidFill>
          <a:ln w="9525">
            <a:solidFill>
              <a:schemeClr val="tx1"/>
            </a:solidFill>
            <a:round/>
            <a:headEnd/>
            <a:tailEnd/>
          </a:ln>
        </p:spPr>
        <p:txBody>
          <a:bodyPr wrap="none" anchor="ctr"/>
          <a:lstStyle/>
          <a:p>
            <a:pPr algn="ctr" eaLnBrk="0" hangingPunct="0"/>
            <a:r>
              <a:rPr lang="en-US" altLang="en-US" sz="3600" b="1" i="1">
                <a:solidFill>
                  <a:srgbClr val="FF0000"/>
                </a:solidFill>
                <a:latin typeface="Times New Roman" panose="02020603050405020304" pitchFamily="18" charset="0"/>
                <a:cs typeface="Times New Roman" panose="02020603050405020304" pitchFamily="18" charset="0"/>
              </a:rPr>
              <a:t>Duy trì </a:t>
            </a:r>
          </a:p>
          <a:p>
            <a:pPr algn="ctr" eaLnBrk="0" hangingPunct="0"/>
            <a:r>
              <a:rPr lang="en-US" altLang="en-US" sz="3600" b="1" i="1">
                <a:solidFill>
                  <a:srgbClr val="FF0000"/>
                </a:solidFill>
                <a:latin typeface="Times New Roman" panose="02020603050405020304" pitchFamily="18" charset="0"/>
                <a:cs typeface="Times New Roman" panose="02020603050405020304" pitchFamily="18" charset="0"/>
              </a:rPr>
              <a:t>Đội du kích </a:t>
            </a:r>
          </a:p>
          <a:p>
            <a:pPr algn="ctr" eaLnBrk="0" hangingPunct="0"/>
            <a:r>
              <a:rPr lang="en-US" altLang="en-US" sz="3600" b="1" i="1">
                <a:solidFill>
                  <a:srgbClr val="FF0000"/>
                </a:solidFill>
                <a:latin typeface="Times New Roman" panose="02020603050405020304" pitchFamily="18" charset="0"/>
                <a:cs typeface="Times New Roman" panose="02020603050405020304" pitchFamily="18" charset="0"/>
              </a:rPr>
              <a:t>Bắc Sơn</a:t>
            </a:r>
          </a:p>
        </p:txBody>
      </p:sp>
      <p:sp>
        <p:nvSpPr>
          <p:cNvPr id="25" name="Line 9"/>
          <p:cNvSpPr>
            <a:spLocks noChangeShapeType="1"/>
          </p:cNvSpPr>
          <p:nvPr/>
        </p:nvSpPr>
        <p:spPr bwMode="auto">
          <a:xfrm flipH="1" flipV="1">
            <a:off x="2133600" y="2590800"/>
            <a:ext cx="406400" cy="1447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21" name="AutoShape 95"/>
          <p:cNvSpPr>
            <a:spLocks noChangeArrowheads="1"/>
          </p:cNvSpPr>
          <p:nvPr/>
        </p:nvSpPr>
        <p:spPr bwMode="auto">
          <a:xfrm>
            <a:off x="5384800" y="135467"/>
            <a:ext cx="3860800" cy="1219200"/>
          </a:xfrm>
          <a:prstGeom prst="roundRect">
            <a:avLst>
              <a:gd name="adj" fmla="val 16667"/>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Hoạt động ở</a:t>
            </a:r>
          </a:p>
          <a:p>
            <a:pPr>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Bắc Sơn, Võ Nhai</a:t>
            </a:r>
          </a:p>
        </p:txBody>
      </p:sp>
      <p:sp>
        <p:nvSpPr>
          <p:cNvPr id="2" name="Line 9"/>
          <p:cNvSpPr>
            <a:spLocks noChangeShapeType="1"/>
          </p:cNvSpPr>
          <p:nvPr/>
        </p:nvSpPr>
        <p:spPr bwMode="auto">
          <a:xfrm flipV="1">
            <a:off x="2540000" y="787400"/>
            <a:ext cx="2844800" cy="3251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3" name="AutoShape 95"/>
          <p:cNvSpPr>
            <a:spLocks noChangeArrowheads="1"/>
          </p:cNvSpPr>
          <p:nvPr/>
        </p:nvSpPr>
        <p:spPr bwMode="auto">
          <a:xfrm>
            <a:off x="304800" y="1371600"/>
            <a:ext cx="3454400" cy="1219200"/>
          </a:xfrm>
          <a:prstGeom prst="roundRect">
            <a:avLst>
              <a:gd name="adj" fmla="val 16667"/>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Ra đời cuối 1940</a:t>
            </a:r>
          </a:p>
          <a:p>
            <a:pPr>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có 32 chiến sĩ</a:t>
            </a:r>
          </a:p>
        </p:txBody>
      </p:sp>
      <p:pic>
        <p:nvPicPr>
          <p:cNvPr id="261127" name="Picture 4"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701800"/>
            <a:ext cx="7670800" cy="4978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63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Horizont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par>
                          <p:cTn id="12" fill="hold" nodeType="afterGroup">
                            <p:stCondLst>
                              <p:cond delay="0"/>
                            </p:stCondLst>
                            <p:childTnLst>
                              <p:par>
                                <p:cTn id="13" presetID="51"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70" decel="100000"/>
                                        <p:tgtEl>
                                          <p:spTgt spid="3"/>
                                        </p:tgtEl>
                                      </p:cBhvr>
                                    </p:animEffect>
                                    <p:animScale>
                                      <p:cBhvr>
                                        <p:cTn id="16" dur="770" decel="100000"/>
                                        <p:tgtEl>
                                          <p:spTgt spid="3"/>
                                        </p:tgtEl>
                                      </p:cBhvr>
                                      <p:from x="10000" y="10000"/>
                                      <p:to x="200000" y="450000"/>
                                    </p:animScale>
                                    <p:animScale>
                                      <p:cBhvr>
                                        <p:cTn id="17" dur="1230" accel="100000" fill="hold">
                                          <p:stCondLst>
                                            <p:cond delay="770"/>
                                          </p:stCondLst>
                                        </p:cTn>
                                        <p:tgtEl>
                                          <p:spTgt spid="3"/>
                                        </p:tgtEl>
                                      </p:cBhvr>
                                      <p:from x="200000" y="450000"/>
                                      <p:to x="100000" y="100000"/>
                                    </p:animScale>
                                    <p:set>
                                      <p:cBhvr>
                                        <p:cTn id="18" dur="770" fill="hold"/>
                                        <p:tgtEl>
                                          <p:spTgt spid="3"/>
                                        </p:tgtEl>
                                        <p:attrNameLst>
                                          <p:attrName>ppt_x</p:attrName>
                                        </p:attrNameLst>
                                      </p:cBhvr>
                                      <p:to>
                                        <p:strVal val="(0.5)"/>
                                      </p:to>
                                    </p:set>
                                    <p:anim from="(0.5)" to="(#ppt_x)" calcmode="lin" valueType="num">
                                      <p:cBhvr>
                                        <p:cTn id="19" dur="1230" accel="100000" fill="hold">
                                          <p:stCondLst>
                                            <p:cond delay="770"/>
                                          </p:stCondLst>
                                        </p:cTn>
                                        <p:tgtEl>
                                          <p:spTgt spid="3"/>
                                        </p:tgtEl>
                                        <p:attrNameLst>
                                          <p:attrName>ppt_x</p:attrName>
                                        </p:attrNameLst>
                                      </p:cBhvr>
                                    </p:anim>
                                    <p:set>
                                      <p:cBhvr>
                                        <p:cTn id="20" dur="770" fill="hold"/>
                                        <p:tgtEl>
                                          <p:spTgt spid="3"/>
                                        </p:tgtEl>
                                        <p:attrNameLst>
                                          <p:attrName>ppt_y</p:attrName>
                                        </p:attrNameLst>
                                      </p:cBhvr>
                                      <p:to>
                                        <p:strVal val="(#ppt_y+0.4)"/>
                                      </p:to>
                                    </p:set>
                                    <p:anim from="(#ppt_y+0.4)" to="(#ppt_y)" calcmode="lin" valueType="num">
                                      <p:cBhvr>
                                        <p:cTn id="21" dur="1230" accel="100000" fill="hold">
                                          <p:stCondLst>
                                            <p:cond delay="770"/>
                                          </p:stCondLst>
                                        </p:cTn>
                                        <p:tgtEl>
                                          <p:spTgt spid="3"/>
                                        </p:tgtEl>
                                        <p:attrNameLst>
                                          <p:attrName>ppt_y</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nodeType="afterGroup">
                            <p:stCondLst>
                              <p:cond delay="0"/>
                            </p:stCondLst>
                            <p:childTnLst>
                              <p:par>
                                <p:cTn id="27" presetID="51"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770" decel="100000"/>
                                        <p:tgtEl>
                                          <p:spTgt spid="21"/>
                                        </p:tgtEl>
                                      </p:cBhvr>
                                    </p:animEffect>
                                    <p:animScale>
                                      <p:cBhvr>
                                        <p:cTn id="30" dur="770" decel="100000"/>
                                        <p:tgtEl>
                                          <p:spTgt spid="21"/>
                                        </p:tgtEl>
                                      </p:cBhvr>
                                      <p:from x="10000" y="10000"/>
                                      <p:to x="200000" y="450000"/>
                                    </p:animScale>
                                    <p:animScale>
                                      <p:cBhvr>
                                        <p:cTn id="31" dur="1230" accel="100000" fill="hold">
                                          <p:stCondLst>
                                            <p:cond delay="770"/>
                                          </p:stCondLst>
                                        </p:cTn>
                                        <p:tgtEl>
                                          <p:spTgt spid="21"/>
                                        </p:tgtEl>
                                      </p:cBhvr>
                                      <p:from x="200000" y="450000"/>
                                      <p:to x="100000" y="100000"/>
                                    </p:animScale>
                                    <p:set>
                                      <p:cBhvr>
                                        <p:cTn id="32" dur="770" fill="hold"/>
                                        <p:tgtEl>
                                          <p:spTgt spid="21"/>
                                        </p:tgtEl>
                                        <p:attrNameLst>
                                          <p:attrName>ppt_x</p:attrName>
                                        </p:attrNameLst>
                                      </p:cBhvr>
                                      <p:to>
                                        <p:strVal val="(0.5)"/>
                                      </p:to>
                                    </p:set>
                                    <p:anim from="(0.5)" to="(#ppt_x)" calcmode="lin" valueType="num">
                                      <p:cBhvr>
                                        <p:cTn id="33" dur="1230" accel="100000" fill="hold">
                                          <p:stCondLst>
                                            <p:cond delay="770"/>
                                          </p:stCondLst>
                                        </p:cTn>
                                        <p:tgtEl>
                                          <p:spTgt spid="21"/>
                                        </p:tgtEl>
                                        <p:attrNameLst>
                                          <p:attrName>ppt_x</p:attrName>
                                        </p:attrNameLst>
                                      </p:cBhvr>
                                    </p:anim>
                                    <p:set>
                                      <p:cBhvr>
                                        <p:cTn id="34" dur="770" fill="hold"/>
                                        <p:tgtEl>
                                          <p:spTgt spid="21"/>
                                        </p:tgtEl>
                                        <p:attrNameLst>
                                          <p:attrName>ppt_y</p:attrName>
                                        </p:attrNameLst>
                                      </p:cBhvr>
                                      <p:to>
                                        <p:strVal val="(#ppt_y+0.4)"/>
                                      </p:to>
                                    </p:set>
                                    <p:anim from="(#ppt_y+0.4)" to="(#ppt_y)" calcmode="lin" valueType="num">
                                      <p:cBhvr>
                                        <p:cTn id="35" dur="1230" accel="100000" fill="hold">
                                          <p:stCondLst>
                                            <p:cond delay="770"/>
                                          </p:stCondLst>
                                        </p:cTn>
                                        <p:tgtEl>
                                          <p:spTgt spid="2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21" grpId="0" animBg="1"/>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Oval 91"/>
          <p:cNvSpPr>
            <a:spLocks noChangeArrowheads="1"/>
          </p:cNvSpPr>
          <p:nvPr/>
        </p:nvSpPr>
        <p:spPr bwMode="auto">
          <a:xfrm>
            <a:off x="0" y="3225800"/>
            <a:ext cx="3048000" cy="1803400"/>
          </a:xfrm>
          <a:prstGeom prst="ellipse">
            <a:avLst/>
          </a:prstGeom>
          <a:solidFill>
            <a:srgbClr val="FFFF99"/>
          </a:solidFill>
          <a:ln w="9525">
            <a:solidFill>
              <a:schemeClr val="tx1"/>
            </a:solidFill>
            <a:round/>
            <a:headEnd/>
            <a:tailEnd/>
          </a:ln>
        </p:spPr>
        <p:txBody>
          <a:bodyPr wrap="none" anchor="ctr"/>
          <a:lstStyle/>
          <a:p>
            <a:pPr eaLnBrk="0" hangingPunct="0"/>
            <a:r>
              <a:rPr lang="en-US" altLang="en-US" sz="2667">
                <a:solidFill>
                  <a:srgbClr val="FF0000"/>
                </a:solidFill>
              </a:rPr>
              <a:t>Duy trì đội</a:t>
            </a:r>
          </a:p>
          <a:p>
            <a:pPr eaLnBrk="0" hangingPunct="0"/>
            <a:r>
              <a:rPr lang="en-US" altLang="en-US" sz="2667">
                <a:solidFill>
                  <a:srgbClr val="FF0000"/>
                </a:solidFill>
              </a:rPr>
              <a:t> du kích Bắc Sơn</a:t>
            </a:r>
          </a:p>
          <a:p>
            <a:pPr eaLnBrk="0" hangingPunct="0"/>
            <a:r>
              <a:rPr lang="en-US" altLang="en-US" sz="2667">
                <a:solidFill>
                  <a:srgbClr val="FF0000"/>
                </a:solidFill>
              </a:rPr>
              <a:t>(Cuối năm 1940)</a:t>
            </a:r>
          </a:p>
        </p:txBody>
      </p:sp>
      <p:sp>
        <p:nvSpPr>
          <p:cNvPr id="262147" name="AutoShape 95"/>
          <p:cNvSpPr>
            <a:spLocks noChangeArrowheads="1"/>
          </p:cNvSpPr>
          <p:nvPr/>
        </p:nvSpPr>
        <p:spPr bwMode="auto">
          <a:xfrm>
            <a:off x="406400" y="381000"/>
            <a:ext cx="3556000" cy="220980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r>
              <a:rPr lang="en-US" altLang="en-US" sz="2400">
                <a:solidFill>
                  <a:srgbClr val="000000"/>
                </a:solidFill>
              </a:rPr>
              <a:t>Hoạt động ở</a:t>
            </a:r>
          </a:p>
          <a:p>
            <a:pPr>
              <a:spcBef>
                <a:spcPct val="50000"/>
              </a:spcBef>
            </a:pPr>
            <a:r>
              <a:rPr lang="en-US" altLang="en-US" sz="2400">
                <a:solidFill>
                  <a:srgbClr val="000000"/>
                </a:solidFill>
              </a:rPr>
              <a:t>Bắc Sơn, Võ Nhai</a:t>
            </a:r>
          </a:p>
          <a:p>
            <a:pPr>
              <a:spcBef>
                <a:spcPct val="50000"/>
              </a:spcBef>
            </a:pPr>
            <a:r>
              <a:rPr lang="en-US" altLang="en-US" sz="2400">
                <a:solidFill>
                  <a:srgbClr val="000000"/>
                </a:solidFill>
              </a:rPr>
              <a:t>(lực lượng du kích)</a:t>
            </a:r>
          </a:p>
        </p:txBody>
      </p:sp>
      <p:sp>
        <p:nvSpPr>
          <p:cNvPr id="15" name="Oval 76"/>
          <p:cNvSpPr>
            <a:spLocks noChangeArrowheads="1"/>
          </p:cNvSpPr>
          <p:nvPr/>
        </p:nvSpPr>
        <p:spPr bwMode="auto">
          <a:xfrm>
            <a:off x="4574118" y="3048000"/>
            <a:ext cx="4161367" cy="2133600"/>
          </a:xfrm>
          <a:prstGeom prst="ellipse">
            <a:avLst/>
          </a:prstGeom>
          <a:solidFill>
            <a:srgbClr val="FFFF99"/>
          </a:solidFill>
          <a:ln w="9525">
            <a:solidFill>
              <a:schemeClr val="tx1"/>
            </a:solidFill>
            <a:round/>
            <a:headEnd/>
            <a:tailEnd/>
          </a:ln>
        </p:spPr>
        <p:txBody>
          <a:bodyPr wrap="none" anchor="ctr"/>
          <a:lstStyle/>
          <a:p>
            <a:pPr eaLnBrk="0" hangingPunct="0"/>
            <a:r>
              <a:rPr lang="en-US" altLang="en-US" sz="2667">
                <a:solidFill>
                  <a:srgbClr val="000000"/>
                </a:solidFill>
              </a:rPr>
              <a:t>Phát triển thành</a:t>
            </a:r>
          </a:p>
          <a:p>
            <a:pPr eaLnBrk="0" hangingPunct="0"/>
            <a:r>
              <a:rPr lang="en-US" altLang="en-US" sz="2667">
                <a:solidFill>
                  <a:srgbClr val="000000"/>
                </a:solidFill>
              </a:rPr>
              <a:t> Trung đội </a:t>
            </a:r>
          </a:p>
          <a:p>
            <a:pPr eaLnBrk="0" hangingPunct="0"/>
            <a:r>
              <a:rPr lang="en-US" altLang="en-US" sz="2667">
                <a:solidFill>
                  <a:srgbClr val="000000"/>
                </a:solidFill>
              </a:rPr>
              <a:t>Cứu quốc quân </a:t>
            </a:r>
          </a:p>
          <a:p>
            <a:pPr eaLnBrk="0" hangingPunct="0"/>
            <a:r>
              <a:rPr lang="en-US" altLang="en-US" sz="2667">
                <a:solidFill>
                  <a:srgbClr val="000000"/>
                </a:solidFill>
              </a:rPr>
              <a:t>(Đầu năm 1941) </a:t>
            </a:r>
          </a:p>
        </p:txBody>
      </p:sp>
      <p:sp>
        <p:nvSpPr>
          <p:cNvPr id="2" name="AutoShape 95"/>
          <p:cNvSpPr>
            <a:spLocks noChangeArrowheads="1"/>
          </p:cNvSpPr>
          <p:nvPr/>
        </p:nvSpPr>
        <p:spPr bwMode="auto">
          <a:xfrm>
            <a:off x="4572000" y="0"/>
            <a:ext cx="5181600" cy="2667000"/>
          </a:xfrm>
          <a:prstGeom prst="roundRect">
            <a:avLst>
              <a:gd name="adj" fmla="val 16014"/>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r>
              <a:rPr lang="en-US" altLang="en-US" sz="2400">
                <a:solidFill>
                  <a:srgbClr val="000000"/>
                </a:solidFill>
              </a:rPr>
              <a:t>Hoạt động ở</a:t>
            </a:r>
          </a:p>
          <a:p>
            <a:pPr>
              <a:spcBef>
                <a:spcPct val="50000"/>
              </a:spcBef>
            </a:pPr>
            <a:r>
              <a:rPr lang="en-US" altLang="en-US" sz="2400">
                <a:solidFill>
                  <a:srgbClr val="000000"/>
                </a:solidFill>
              </a:rPr>
              <a:t>Bắc Sơn, Võ Nhai </a:t>
            </a:r>
          </a:p>
          <a:p>
            <a:pPr>
              <a:spcBef>
                <a:spcPct val="50000"/>
              </a:spcBef>
            </a:pPr>
            <a:r>
              <a:rPr lang="en-US" altLang="en-US" sz="2400">
                <a:solidFill>
                  <a:srgbClr val="000000"/>
                </a:solidFill>
              </a:rPr>
              <a:t>(Chấn chỉnh lực lượng,</a:t>
            </a:r>
          </a:p>
          <a:p>
            <a:pPr>
              <a:spcBef>
                <a:spcPct val="50000"/>
              </a:spcBef>
            </a:pPr>
            <a:r>
              <a:rPr lang="en-US" altLang="en-US" sz="2400">
                <a:solidFill>
                  <a:srgbClr val="000000"/>
                </a:solidFill>
              </a:rPr>
              <a:t> vũ trang, tuyên truyền)</a:t>
            </a:r>
          </a:p>
        </p:txBody>
      </p:sp>
      <p:sp>
        <p:nvSpPr>
          <p:cNvPr id="25" name="Line 9"/>
          <p:cNvSpPr>
            <a:spLocks noChangeShapeType="1"/>
          </p:cNvSpPr>
          <p:nvPr/>
        </p:nvSpPr>
        <p:spPr bwMode="auto">
          <a:xfrm flipH="1" flipV="1">
            <a:off x="6705600" y="2667000"/>
            <a:ext cx="0" cy="3810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262151" name="Line 9"/>
          <p:cNvSpPr>
            <a:spLocks noChangeShapeType="1"/>
          </p:cNvSpPr>
          <p:nvPr/>
        </p:nvSpPr>
        <p:spPr bwMode="auto">
          <a:xfrm flipH="1" flipV="1">
            <a:off x="1727200" y="2590800"/>
            <a:ext cx="0" cy="6350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8" name="AutoShape 81"/>
          <p:cNvSpPr>
            <a:spLocks noChangeArrowheads="1"/>
          </p:cNvSpPr>
          <p:nvPr/>
        </p:nvSpPr>
        <p:spPr bwMode="auto">
          <a:xfrm rot="16186124" flipV="1">
            <a:off x="3575050" y="3460751"/>
            <a:ext cx="571500" cy="1422400"/>
          </a:xfrm>
          <a:prstGeom prst="upArrow">
            <a:avLst>
              <a:gd name="adj1" fmla="val 50000"/>
              <a:gd name="adj2" fmla="val 59998"/>
            </a:avLst>
          </a:prstGeom>
          <a:solidFill>
            <a:srgbClr val="FF0000"/>
          </a:solidFill>
          <a:ln w="9525">
            <a:solidFill>
              <a:schemeClr val="tx1"/>
            </a:solidFill>
            <a:miter lim="800000"/>
            <a:headEnd/>
            <a:tailEnd/>
          </a:ln>
        </p:spPr>
        <p:txBody>
          <a:bodyPr rot="10800000" vert="eaVert" wrap="none" anchor="ctr"/>
          <a:lstStyle/>
          <a:p>
            <a:pPr algn="l"/>
            <a:endParaRPr lang="en-US" altLang="en-US" sz="2667">
              <a:solidFill>
                <a:srgbClr val="000000"/>
              </a:solidFill>
              <a:latin typeface="Arial" charset="0"/>
            </a:endParaRPr>
          </a:p>
        </p:txBody>
      </p:sp>
      <p:sp>
        <p:nvSpPr>
          <p:cNvPr id="4" name="AutoShape 95"/>
          <p:cNvSpPr>
            <a:spLocks noChangeArrowheads="1"/>
          </p:cNvSpPr>
          <p:nvPr/>
        </p:nvSpPr>
        <p:spPr bwMode="auto">
          <a:xfrm>
            <a:off x="9753600" y="3429000"/>
            <a:ext cx="2336800" cy="1447800"/>
          </a:xfrm>
          <a:prstGeom prst="roundRect">
            <a:avLst>
              <a:gd name="adj" fmla="val 16667"/>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r>
              <a:rPr lang="en-US" altLang="en-US" sz="3733">
                <a:solidFill>
                  <a:srgbClr val="000000"/>
                </a:solidFill>
              </a:rPr>
              <a:t>Tổ chức</a:t>
            </a:r>
          </a:p>
          <a:p>
            <a:pPr>
              <a:spcBef>
                <a:spcPct val="50000"/>
              </a:spcBef>
            </a:pPr>
            <a:r>
              <a:rPr lang="en-US" altLang="en-US" sz="3733">
                <a:solidFill>
                  <a:srgbClr val="000000"/>
                </a:solidFill>
              </a:rPr>
              <a:t>lớn mạnh</a:t>
            </a:r>
            <a:r>
              <a:rPr lang="en-US" altLang="en-US" sz="2400">
                <a:solidFill>
                  <a:srgbClr val="000000"/>
                </a:solidFill>
              </a:rPr>
              <a:t> </a:t>
            </a:r>
          </a:p>
        </p:txBody>
      </p:sp>
      <p:sp>
        <p:nvSpPr>
          <p:cNvPr id="5" name="AutoShape 81"/>
          <p:cNvSpPr>
            <a:spLocks noChangeArrowheads="1"/>
          </p:cNvSpPr>
          <p:nvPr/>
        </p:nvSpPr>
        <p:spPr bwMode="auto">
          <a:xfrm rot="16186124" flipV="1">
            <a:off x="8907993" y="3789893"/>
            <a:ext cx="571500" cy="912284"/>
          </a:xfrm>
          <a:prstGeom prst="upArrow">
            <a:avLst>
              <a:gd name="adj1" fmla="val 50000"/>
              <a:gd name="adj2" fmla="val 49929"/>
            </a:avLst>
          </a:prstGeom>
          <a:solidFill>
            <a:srgbClr val="FF0000"/>
          </a:solidFill>
          <a:ln w="9525">
            <a:solidFill>
              <a:schemeClr val="tx1"/>
            </a:solidFill>
            <a:miter lim="800000"/>
            <a:headEnd/>
            <a:tailEnd/>
          </a:ln>
        </p:spPr>
        <p:txBody>
          <a:bodyPr rot="10800000" vert="eaVert" wrap="none" anchor="ctr"/>
          <a:lstStyle/>
          <a:p>
            <a:pPr algn="l"/>
            <a:endParaRPr lang="en-US" altLang="en-US" sz="2667">
              <a:solidFill>
                <a:srgbClr val="000000"/>
              </a:solidFill>
              <a:latin typeface="Arial" charset="0"/>
            </a:endParaRPr>
          </a:p>
        </p:txBody>
      </p:sp>
    </p:spTree>
    <p:extLst>
      <p:ext uri="{BB962C8B-B14F-4D97-AF65-F5344CB8AC3E}">
        <p14:creationId xmlns:p14="http://schemas.microsoft.com/office/powerpoint/2010/main" val="2754592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nodeType="afterGroup">
                            <p:stCondLst>
                              <p:cond delay="0"/>
                            </p:stCondLst>
                            <p:childTnLst>
                              <p:par>
                                <p:cTn id="17" presetID="5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70" decel="100000"/>
                                        <p:tgtEl>
                                          <p:spTgt spid="2"/>
                                        </p:tgtEl>
                                      </p:cBhvr>
                                    </p:animEffect>
                                    <p:animScale>
                                      <p:cBhvr>
                                        <p:cTn id="20" dur="770" decel="100000"/>
                                        <p:tgtEl>
                                          <p:spTgt spid="2"/>
                                        </p:tgtEl>
                                      </p:cBhvr>
                                      <p:from x="10000" y="10000"/>
                                      <p:to x="200000" y="450000"/>
                                    </p:animScale>
                                    <p:animScale>
                                      <p:cBhvr>
                                        <p:cTn id="21" dur="1230" accel="100000" fill="hold">
                                          <p:stCondLst>
                                            <p:cond delay="770"/>
                                          </p:stCondLst>
                                        </p:cTn>
                                        <p:tgtEl>
                                          <p:spTgt spid="2"/>
                                        </p:tgtEl>
                                      </p:cBhvr>
                                      <p:from x="200000" y="450000"/>
                                      <p:to x="100000" y="100000"/>
                                    </p:animScale>
                                    <p:set>
                                      <p:cBhvr>
                                        <p:cTn id="22" dur="770" fill="hold"/>
                                        <p:tgtEl>
                                          <p:spTgt spid="2"/>
                                        </p:tgtEl>
                                        <p:attrNameLst>
                                          <p:attrName>ppt_x</p:attrName>
                                        </p:attrNameLst>
                                      </p:cBhvr>
                                      <p:to>
                                        <p:strVal val="(0.5)"/>
                                      </p:to>
                                    </p:set>
                                    <p:anim from="(0.5)" to="(#ppt_x)" calcmode="lin" valueType="num">
                                      <p:cBhvr>
                                        <p:cTn id="23" dur="1230" accel="100000" fill="hold">
                                          <p:stCondLst>
                                            <p:cond delay="770"/>
                                          </p:stCondLst>
                                        </p:cTn>
                                        <p:tgtEl>
                                          <p:spTgt spid="2"/>
                                        </p:tgtEl>
                                        <p:attrNameLst>
                                          <p:attrName>ppt_x</p:attrName>
                                        </p:attrNameLst>
                                      </p:cBhvr>
                                    </p:anim>
                                    <p:set>
                                      <p:cBhvr>
                                        <p:cTn id="24" dur="770" fill="hold"/>
                                        <p:tgtEl>
                                          <p:spTgt spid="2"/>
                                        </p:tgtEl>
                                        <p:attrNameLst>
                                          <p:attrName>ppt_y</p:attrName>
                                        </p:attrNameLst>
                                      </p:cBhvr>
                                      <p:to>
                                        <p:strVal val="(#ppt_y+0.4)"/>
                                      </p:to>
                                    </p:set>
                                    <p:anim from="(#ppt_y+0.4)" to="(#ppt_y)" calcmode="lin" valueType="num">
                                      <p:cBhvr>
                                        <p:cTn id="25" dur="1230" accel="100000" fill="hold">
                                          <p:stCondLst>
                                            <p:cond delay="770"/>
                                          </p:stCondLst>
                                        </p:cTn>
                                        <p:tgtEl>
                                          <p:spTgt spid="2"/>
                                        </p:tgtEl>
                                        <p:attrNameLst>
                                          <p:attrName>ppt_y</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ox(in)">
                                      <p:cBhvr>
                                        <p:cTn id="30" dur="500"/>
                                        <p:tgtEl>
                                          <p:spTgt spid="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8"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88825" cy="685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411" name="Group 2"/>
          <p:cNvGrpSpPr>
            <a:grpSpLocks/>
          </p:cNvGrpSpPr>
          <p:nvPr/>
        </p:nvGrpSpPr>
        <p:grpSpPr bwMode="auto">
          <a:xfrm>
            <a:off x="152400" y="1225550"/>
            <a:ext cx="11503025" cy="3511550"/>
            <a:chOff x="0" y="0"/>
            <a:chExt cx="10275908" cy="4060194"/>
          </a:xfrm>
        </p:grpSpPr>
        <p:sp>
          <p:nvSpPr>
            <p:cNvPr id="17427" name="Freeform 3"/>
            <p:cNvSpPr>
              <a:spLocks/>
            </p:cNvSpPr>
            <p:nvPr/>
          </p:nvSpPr>
          <p:spPr bwMode="auto">
            <a:xfrm>
              <a:off x="0" y="-4073"/>
              <a:ext cx="10282299" cy="4066797"/>
            </a:xfrm>
            <a:custGeom>
              <a:avLst/>
              <a:gdLst>
                <a:gd name="T0" fmla="*/ 9654521 w 10282299"/>
                <a:gd name="T1" fmla="*/ 4012319 h 4066797"/>
                <a:gd name="T2" fmla="*/ 7547215 w 10282299"/>
                <a:gd name="T3" fmla="*/ 4064176 h 4066797"/>
                <a:gd name="T4" fmla="*/ 1057074 w 10282299"/>
                <a:gd name="T5" fmla="*/ 4054189 h 4066797"/>
                <a:gd name="T6" fmla="*/ 282371 w 10282299"/>
                <a:gd name="T7" fmla="*/ 3965947 h 4066797"/>
                <a:gd name="T8" fmla="*/ 0 w 10282299"/>
                <a:gd name="T9" fmla="*/ 2991996 h 4066797"/>
                <a:gd name="T10" fmla="*/ 0 w 10282299"/>
                <a:gd name="T11" fmla="*/ 2991966 h 4066797"/>
                <a:gd name="T12" fmla="*/ 77597 w 10282299"/>
                <a:gd name="T13" fmla="*/ 223930 h 4066797"/>
                <a:gd name="T14" fmla="*/ 937909 w 10282299"/>
                <a:gd name="T15" fmla="*/ 4073 h 4066797"/>
                <a:gd name="T16" fmla="*/ 6185004 w 10282299"/>
                <a:gd name="T17" fmla="*/ 7673 h 4066797"/>
                <a:gd name="T18" fmla="*/ 9421452 w 10282299"/>
                <a:gd name="T19" fmla="*/ 6979 h 4066797"/>
                <a:gd name="T20" fmla="*/ 10125759 w 10282299"/>
                <a:gd name="T21" fmla="*/ 165219 h 4066797"/>
                <a:gd name="T22" fmla="*/ 10273158 w 10282299"/>
                <a:gd name="T23" fmla="*/ 2991965 h 4066797"/>
                <a:gd name="T24" fmla="*/ 10273158 w 10282299"/>
                <a:gd name="T25" fmla="*/ 2991995 h 4066797"/>
                <a:gd name="T26" fmla="*/ 9654521 w 10282299"/>
                <a:gd name="T27" fmla="*/ 4012319 h 40667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412" name="TextBox 4"/>
          <p:cNvSpPr txBox="1">
            <a:spLocks noChangeArrowheads="1"/>
          </p:cNvSpPr>
          <p:nvPr/>
        </p:nvSpPr>
        <p:spPr bwMode="auto">
          <a:xfrm>
            <a:off x="457200" y="1963341"/>
            <a:ext cx="11006931"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43000" indent="-1143000" algn="ctr">
              <a:spcBef>
                <a:spcPct val="0"/>
              </a:spcBef>
              <a:buFontTx/>
              <a:buAutoNum type="romanUcPeriod"/>
            </a:pPr>
            <a:r>
              <a:rPr lang="en-US" altLang="en-US" sz="6000" dirty="0" smtClean="0">
                <a:solidFill>
                  <a:srgbClr val="002060"/>
                </a:solidFill>
                <a:latin typeface="SVN-A Love Of Thunder" panose="02040603050506020204" pitchFamily="18" charset="0"/>
              </a:rPr>
              <a:t>MẶT TRẬN VIỆT MINH RA ĐỜI (19/5/1941)</a:t>
            </a:r>
            <a:endParaRPr lang="en-US" altLang="en-US" sz="6000" dirty="0">
              <a:solidFill>
                <a:srgbClr val="002060"/>
              </a:solidFill>
              <a:latin typeface="SVN-A Love Of Thunder" panose="02040603050506020204" pitchFamily="18" charset="0"/>
            </a:endParaRPr>
          </a:p>
        </p:txBody>
      </p:sp>
      <p:grpSp>
        <p:nvGrpSpPr>
          <p:cNvPr id="17413" name="Group 5"/>
          <p:cNvGrpSpPr>
            <a:grpSpLocks/>
          </p:cNvGrpSpPr>
          <p:nvPr/>
        </p:nvGrpSpPr>
        <p:grpSpPr bwMode="auto">
          <a:xfrm>
            <a:off x="4587875" y="4449763"/>
            <a:ext cx="3008313" cy="674687"/>
            <a:chOff x="0" y="0"/>
            <a:chExt cx="6483846" cy="1940372"/>
          </a:xfrm>
        </p:grpSpPr>
        <p:sp>
          <p:nvSpPr>
            <p:cNvPr id="17426" name="Freeform 6"/>
            <p:cNvSpPr>
              <a:spLocks/>
            </p:cNvSpPr>
            <p:nvPr/>
          </p:nvSpPr>
          <p:spPr bwMode="auto">
            <a:xfrm>
              <a:off x="0" y="-4073"/>
              <a:ext cx="6490237" cy="1946975"/>
            </a:xfrm>
            <a:custGeom>
              <a:avLst/>
              <a:gdLst>
                <a:gd name="T0" fmla="*/ 5862459 w 6490237"/>
                <a:gd name="T1" fmla="*/ 1892497 h 1946975"/>
                <a:gd name="T2" fmla="*/ 4299384 w 6490237"/>
                <a:gd name="T3" fmla="*/ 1944354 h 1946975"/>
                <a:gd name="T4" fmla="*/ 1057074 w 6490237"/>
                <a:gd name="T5" fmla="*/ 1934367 h 1946975"/>
                <a:gd name="T6" fmla="*/ 282371 w 6490237"/>
                <a:gd name="T7" fmla="*/ 1846125 h 1946975"/>
                <a:gd name="T8" fmla="*/ 0 w 6490237"/>
                <a:gd name="T9" fmla="*/ 1246590 h 1946975"/>
                <a:gd name="T10" fmla="*/ 0 w 6490237"/>
                <a:gd name="T11" fmla="*/ 1246581 h 1946975"/>
                <a:gd name="T12" fmla="*/ 77597 w 6490237"/>
                <a:gd name="T13" fmla="*/ 223930 h 1946975"/>
                <a:gd name="T14" fmla="*/ 937909 w 6490237"/>
                <a:gd name="T15" fmla="*/ 4073 h 1946975"/>
                <a:gd name="T16" fmla="*/ 3664596 w 6490237"/>
                <a:gd name="T17" fmla="*/ 7673 h 1946975"/>
                <a:gd name="T18" fmla="*/ 5629390 w 6490237"/>
                <a:gd name="T19" fmla="*/ 6979 h 1946975"/>
                <a:gd name="T20" fmla="*/ 6333698 w 6490237"/>
                <a:gd name="T21" fmla="*/ 165219 h 1946975"/>
                <a:gd name="T22" fmla="*/ 6481097 w 6490237"/>
                <a:gd name="T23" fmla="*/ 1246581 h 1946975"/>
                <a:gd name="T24" fmla="*/ 6481097 w 6490237"/>
                <a:gd name="T25" fmla="*/ 1246590 h 1946975"/>
                <a:gd name="T26" fmla="*/ 5862459 w 6490237"/>
                <a:gd name="T27" fmla="*/ 1892497 h 19469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 name="TextBox 7"/>
          <p:cNvSpPr txBox="1"/>
          <p:nvPr/>
        </p:nvSpPr>
        <p:spPr>
          <a:xfrm>
            <a:off x="4900613" y="4594225"/>
            <a:ext cx="2317750" cy="385763"/>
          </a:xfrm>
          <a:prstGeom prst="rect">
            <a:avLst/>
          </a:prstGeom>
        </p:spPr>
        <p:txBody>
          <a:bodyPr lIns="0" tIns="0" rIns="0" bIns="0">
            <a:spAutoFit/>
          </a:bodyPr>
          <a:lstStyle/>
          <a:p>
            <a:pPr>
              <a:lnSpc>
                <a:spcPts val="2999"/>
              </a:lnSpc>
              <a:defRPr/>
            </a:pPr>
            <a:r>
              <a:rPr lang="en-US" sz="2999" dirty="0">
                <a:solidFill>
                  <a:srgbClr val="373735"/>
                </a:solidFill>
                <a:latin typeface="뉴요커"/>
              </a:rPr>
              <a:t>Let’s Go!</a:t>
            </a:r>
          </a:p>
        </p:txBody>
      </p:sp>
      <p:pic>
        <p:nvPicPr>
          <p:cNvPr id="1741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95610">
            <a:off x="357188" y="203200"/>
            <a:ext cx="18049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378512" flipH="1">
            <a:off x="10594975" y="3922713"/>
            <a:ext cx="90011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263" y="5205413"/>
            <a:ext cx="324008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8188" y="4949825"/>
            <a:ext cx="9207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42889">
            <a:off x="9714706" y="-1405731"/>
            <a:ext cx="2655888"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911843">
            <a:off x="7502525" y="5030788"/>
            <a:ext cx="1747838"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72138" y="5673725"/>
            <a:ext cx="1546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420846">
            <a:off x="7019925" y="719138"/>
            <a:ext cx="7572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763327">
            <a:off x="11424444" y="4163219"/>
            <a:ext cx="2168525"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81350" y="773113"/>
            <a:ext cx="714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1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3467168">
            <a:off x="3769519" y="5561806"/>
            <a:ext cx="5842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703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Oval 33"/>
          <p:cNvSpPr>
            <a:spLocks noChangeArrowheads="1"/>
          </p:cNvSpPr>
          <p:nvPr/>
        </p:nvSpPr>
        <p:spPr bwMode="auto">
          <a:xfrm>
            <a:off x="0" y="4114800"/>
            <a:ext cx="4673600" cy="2743200"/>
          </a:xfrm>
          <a:prstGeom prst="ellipse">
            <a:avLst/>
          </a:prstGeom>
          <a:solidFill>
            <a:schemeClr val="bg1"/>
          </a:solidFill>
          <a:ln w="9525">
            <a:solidFill>
              <a:srgbClr val="FF0000"/>
            </a:solidFill>
            <a:round/>
            <a:headEnd/>
            <a:tailEnd/>
          </a:ln>
        </p:spPr>
        <p:txBody>
          <a:bodyPr wrap="none" anchor="ctr"/>
          <a:lstStyle/>
          <a:p>
            <a:pPr eaLnBrk="0" hangingPunct="0"/>
            <a:r>
              <a:rPr lang="en-US" altLang="en-US" sz="3200">
                <a:solidFill>
                  <a:srgbClr val="000000"/>
                </a:solidFill>
              </a:rPr>
              <a:t>Đội Việt Nam</a:t>
            </a:r>
          </a:p>
          <a:p>
            <a:pPr eaLnBrk="0" hangingPunct="0"/>
            <a:r>
              <a:rPr lang="en-US" altLang="en-US" sz="3200">
                <a:solidFill>
                  <a:srgbClr val="000000"/>
                </a:solidFill>
              </a:rPr>
              <a:t> tuyên truyền </a:t>
            </a:r>
          </a:p>
          <a:p>
            <a:pPr eaLnBrk="0" hangingPunct="0"/>
            <a:r>
              <a:rPr lang="en-US" altLang="en-US" sz="3200">
                <a:solidFill>
                  <a:srgbClr val="000000"/>
                </a:solidFill>
              </a:rPr>
              <a:t>giải phóng quân </a:t>
            </a:r>
          </a:p>
        </p:txBody>
      </p:sp>
      <p:sp>
        <p:nvSpPr>
          <p:cNvPr id="24" name="Line 9"/>
          <p:cNvSpPr>
            <a:spLocks noChangeShapeType="1"/>
          </p:cNvSpPr>
          <p:nvPr/>
        </p:nvSpPr>
        <p:spPr bwMode="auto">
          <a:xfrm flipV="1">
            <a:off x="2032000" y="1295400"/>
            <a:ext cx="2336800" cy="2819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26" name="Line 9"/>
          <p:cNvSpPr>
            <a:spLocks noChangeShapeType="1"/>
          </p:cNvSpPr>
          <p:nvPr/>
        </p:nvSpPr>
        <p:spPr bwMode="auto">
          <a:xfrm flipV="1">
            <a:off x="2032000" y="990600"/>
            <a:ext cx="5588000" cy="3124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15" name="Oval 76"/>
          <p:cNvSpPr>
            <a:spLocks noChangeArrowheads="1"/>
          </p:cNvSpPr>
          <p:nvPr/>
        </p:nvSpPr>
        <p:spPr bwMode="auto">
          <a:xfrm>
            <a:off x="0" y="1295400"/>
            <a:ext cx="3454400" cy="838200"/>
          </a:xfrm>
          <a:prstGeom prst="ellipse">
            <a:avLst/>
          </a:prstGeom>
          <a:solidFill>
            <a:srgbClr val="FFFF99"/>
          </a:solidFill>
          <a:ln w="9525">
            <a:solidFill>
              <a:schemeClr val="tx1"/>
            </a:solidFill>
            <a:round/>
            <a:headEnd/>
            <a:tailEnd/>
          </a:ln>
        </p:spPr>
        <p:txBody>
          <a:bodyPr wrap="none" anchor="ctr"/>
          <a:lstStyle/>
          <a:p>
            <a:pPr eaLnBrk="0" hangingPunct="0"/>
            <a:r>
              <a:rPr lang="en-US" altLang="en-US" sz="2800" dirty="0" err="1">
                <a:solidFill>
                  <a:srgbClr val="000000"/>
                </a:solidFill>
              </a:rPr>
              <a:t>Ngày</a:t>
            </a:r>
            <a:r>
              <a:rPr lang="en-US" altLang="en-US" sz="2800" dirty="0">
                <a:solidFill>
                  <a:srgbClr val="000000"/>
                </a:solidFill>
              </a:rPr>
              <a:t> 22/12/1944</a:t>
            </a:r>
          </a:p>
        </p:txBody>
      </p:sp>
      <p:sp>
        <p:nvSpPr>
          <p:cNvPr id="2" name="Line 9"/>
          <p:cNvSpPr>
            <a:spLocks noChangeShapeType="1"/>
          </p:cNvSpPr>
          <p:nvPr/>
        </p:nvSpPr>
        <p:spPr bwMode="auto">
          <a:xfrm flipH="1" flipV="1">
            <a:off x="1828800" y="2133600"/>
            <a:ext cx="203200" cy="1981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3" name="Oval 76"/>
          <p:cNvSpPr>
            <a:spLocks noChangeArrowheads="1"/>
          </p:cNvSpPr>
          <p:nvPr/>
        </p:nvSpPr>
        <p:spPr bwMode="auto">
          <a:xfrm>
            <a:off x="2540000" y="1"/>
            <a:ext cx="4267200" cy="1316567"/>
          </a:xfrm>
          <a:prstGeom prst="ellipse">
            <a:avLst/>
          </a:prstGeom>
          <a:solidFill>
            <a:srgbClr val="FFFF99"/>
          </a:solidFill>
          <a:ln w="9525">
            <a:solidFill>
              <a:schemeClr val="tx1"/>
            </a:solidFill>
            <a:round/>
            <a:headEnd/>
            <a:tailEnd/>
          </a:ln>
        </p:spPr>
        <p:txBody>
          <a:bodyPr wrap="none" anchor="ctr"/>
          <a:lstStyle/>
          <a:p>
            <a:pPr eaLnBrk="0" hangingPunct="0"/>
            <a:r>
              <a:rPr lang="en-US" altLang="en-US" sz="2800">
                <a:solidFill>
                  <a:srgbClr val="000000"/>
                </a:solidFill>
              </a:rPr>
              <a:t>Có 34 chiến sĩ </a:t>
            </a:r>
          </a:p>
          <a:p>
            <a:pPr eaLnBrk="0" hangingPunct="0"/>
            <a:r>
              <a:rPr lang="en-US" altLang="en-US" sz="2800">
                <a:solidFill>
                  <a:srgbClr val="000000"/>
                </a:solidFill>
              </a:rPr>
              <a:t>và 34 khẩu súng</a:t>
            </a:r>
          </a:p>
        </p:txBody>
      </p:sp>
      <p:sp>
        <p:nvSpPr>
          <p:cNvPr id="4" name="Oval 76"/>
          <p:cNvSpPr>
            <a:spLocks noChangeArrowheads="1"/>
          </p:cNvSpPr>
          <p:nvPr/>
        </p:nvSpPr>
        <p:spPr bwMode="auto">
          <a:xfrm>
            <a:off x="7416800" y="0"/>
            <a:ext cx="4064000" cy="1498600"/>
          </a:xfrm>
          <a:prstGeom prst="ellipse">
            <a:avLst/>
          </a:prstGeom>
          <a:solidFill>
            <a:srgbClr val="FFFF99"/>
          </a:solidFill>
          <a:ln w="9525">
            <a:solidFill>
              <a:schemeClr val="tx1"/>
            </a:solidFill>
            <a:round/>
            <a:headEnd/>
            <a:tailEnd/>
          </a:ln>
        </p:spPr>
        <p:txBody>
          <a:bodyPr wrap="none" anchor="ctr"/>
          <a:lstStyle/>
          <a:p>
            <a:pPr eaLnBrk="0" hangingPunct="0"/>
            <a:r>
              <a:rPr lang="en-US" altLang="en-US" sz="2800">
                <a:solidFill>
                  <a:srgbClr val="000000"/>
                </a:solidFill>
              </a:rPr>
              <a:t>Võ Nguyên Giáp</a:t>
            </a:r>
          </a:p>
          <a:p>
            <a:pPr eaLnBrk="0" hangingPunct="0"/>
            <a:r>
              <a:rPr lang="en-US" altLang="en-US" sz="2800">
                <a:solidFill>
                  <a:srgbClr val="000000"/>
                </a:solidFill>
              </a:rPr>
              <a:t>làm Đội trưởng </a:t>
            </a:r>
          </a:p>
        </p:txBody>
      </p:sp>
      <p:pic>
        <p:nvPicPr>
          <p:cNvPr id="263177" name="Picture 4" descr="Imag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2819400"/>
            <a:ext cx="7518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auto">
          <a:xfrm flipV="1">
            <a:off x="2032000" y="2133600"/>
            <a:ext cx="4165600" cy="1981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 name="Oval 76"/>
          <p:cNvSpPr>
            <a:spLocks noChangeArrowheads="1"/>
          </p:cNvSpPr>
          <p:nvPr/>
        </p:nvSpPr>
        <p:spPr bwMode="auto">
          <a:xfrm>
            <a:off x="6096000" y="1600200"/>
            <a:ext cx="6096000" cy="1066800"/>
          </a:xfrm>
          <a:prstGeom prst="ellipse">
            <a:avLst/>
          </a:prstGeom>
          <a:solidFill>
            <a:srgbClr val="FFFF99"/>
          </a:solidFill>
          <a:ln w="9525">
            <a:solidFill>
              <a:schemeClr val="tx1"/>
            </a:solidFill>
            <a:round/>
            <a:headEnd/>
            <a:tailEnd/>
          </a:ln>
        </p:spPr>
        <p:txBody>
          <a:bodyPr wrap="none" anchor="ctr"/>
          <a:lstStyle/>
          <a:p>
            <a:pPr eaLnBrk="0" hangingPunct="0"/>
            <a:r>
              <a:rPr lang="en-US" altLang="en-US" sz="2800">
                <a:solidFill>
                  <a:srgbClr val="000000"/>
                </a:solidFill>
              </a:rPr>
              <a:t>Ở khu rừng Trần Hưng Đạo</a:t>
            </a:r>
          </a:p>
        </p:txBody>
      </p:sp>
    </p:spTree>
    <p:extLst>
      <p:ext uri="{BB962C8B-B14F-4D97-AF65-F5344CB8AC3E}">
        <p14:creationId xmlns:p14="http://schemas.microsoft.com/office/powerpoint/2010/main" val="2871699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childTnLst>
                          </p:cTn>
                        </p:par>
                        <p:par>
                          <p:cTn id="17" fill="hold" nodeType="afterGroup">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nodeType="afterGroup">
                            <p:stCondLst>
                              <p:cond delay="0"/>
                            </p:stCondLst>
                            <p:childTnLst>
                              <p:par>
                                <p:cTn id="26" presetID="3" presetClass="entr" presetSubtype="1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nodeType="afterGroup">
                            <p:stCondLst>
                              <p:cond delay="0"/>
                            </p:stCondLst>
                            <p:childTnLst>
                              <p:par>
                                <p:cTn id="34" presetID="3"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15" grpId="0" animBg="1"/>
      <p:bldP spid="2" grpId="0" animBg="1"/>
      <p:bldP spid="3" grpId="0" animBg="1"/>
      <p:bldP spid="4"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Line 9"/>
          <p:cNvSpPr>
            <a:spLocks noChangeShapeType="1"/>
          </p:cNvSpPr>
          <p:nvPr/>
        </p:nvSpPr>
        <p:spPr bwMode="auto">
          <a:xfrm flipV="1">
            <a:off x="3149600" y="2362200"/>
            <a:ext cx="914400" cy="990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26" name="Line 9"/>
          <p:cNvSpPr>
            <a:spLocks noChangeShapeType="1"/>
          </p:cNvSpPr>
          <p:nvPr/>
        </p:nvSpPr>
        <p:spPr bwMode="auto">
          <a:xfrm>
            <a:off x="3149600" y="3352800"/>
            <a:ext cx="1422400" cy="1371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2" name="Line 9"/>
          <p:cNvSpPr>
            <a:spLocks noChangeShapeType="1"/>
          </p:cNvSpPr>
          <p:nvPr/>
        </p:nvSpPr>
        <p:spPr bwMode="auto">
          <a:xfrm flipV="1">
            <a:off x="5791200" y="1752600"/>
            <a:ext cx="1422400" cy="76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15" name="Oval 76"/>
          <p:cNvSpPr>
            <a:spLocks noChangeArrowheads="1"/>
          </p:cNvSpPr>
          <p:nvPr/>
        </p:nvSpPr>
        <p:spPr bwMode="auto">
          <a:xfrm>
            <a:off x="3251200" y="4724401"/>
            <a:ext cx="2641600" cy="1316567"/>
          </a:xfrm>
          <a:prstGeom prst="ellipse">
            <a:avLst/>
          </a:prstGeom>
          <a:solidFill>
            <a:srgbClr val="FFFF99"/>
          </a:solidFill>
          <a:ln w="9525">
            <a:solidFill>
              <a:srgbClr val="FF0000"/>
            </a:solidFill>
            <a:round/>
            <a:headEnd/>
            <a:tailEnd/>
          </a:ln>
        </p:spPr>
        <p:txBody>
          <a:bodyPr wrap="none" anchor="ctr"/>
          <a:lstStyle/>
          <a:p>
            <a:pPr eaLnBrk="0" hangingPunct="0"/>
            <a:r>
              <a:rPr lang="en-US" altLang="en-US" sz="2400">
                <a:solidFill>
                  <a:srgbClr val="000000"/>
                </a:solidFill>
              </a:rPr>
              <a:t>Trận</a:t>
            </a:r>
          </a:p>
          <a:p>
            <a:pPr eaLnBrk="0" hangingPunct="0"/>
            <a:r>
              <a:rPr lang="en-US" altLang="en-US" sz="2400">
                <a:solidFill>
                  <a:srgbClr val="000000"/>
                </a:solidFill>
              </a:rPr>
              <a:t> Nà Ngần </a:t>
            </a:r>
          </a:p>
        </p:txBody>
      </p:sp>
      <p:sp>
        <p:nvSpPr>
          <p:cNvPr id="3" name="Oval 76"/>
          <p:cNvSpPr>
            <a:spLocks noChangeArrowheads="1"/>
          </p:cNvSpPr>
          <p:nvPr/>
        </p:nvSpPr>
        <p:spPr bwMode="auto">
          <a:xfrm>
            <a:off x="3048000" y="1295401"/>
            <a:ext cx="2743200" cy="1011767"/>
          </a:xfrm>
          <a:prstGeom prst="ellipse">
            <a:avLst/>
          </a:prstGeom>
          <a:solidFill>
            <a:srgbClr val="FFFF99"/>
          </a:solidFill>
          <a:ln w="9525">
            <a:solidFill>
              <a:srgbClr val="FF0000"/>
            </a:solidFill>
            <a:round/>
            <a:headEnd/>
            <a:tailEnd/>
          </a:ln>
        </p:spPr>
        <p:txBody>
          <a:bodyPr wrap="none" anchor="ctr"/>
          <a:lstStyle/>
          <a:p>
            <a:pPr eaLnBrk="0" hangingPunct="0"/>
            <a:r>
              <a:rPr lang="en-US" altLang="en-US" sz="2400">
                <a:solidFill>
                  <a:srgbClr val="000000"/>
                </a:solidFill>
              </a:rPr>
              <a:t>Trận</a:t>
            </a:r>
          </a:p>
          <a:p>
            <a:pPr eaLnBrk="0" hangingPunct="0"/>
            <a:r>
              <a:rPr lang="en-US" altLang="en-US" sz="2400">
                <a:solidFill>
                  <a:srgbClr val="000000"/>
                </a:solidFill>
              </a:rPr>
              <a:t>Phay Khắt</a:t>
            </a:r>
          </a:p>
        </p:txBody>
      </p:sp>
      <p:sp>
        <p:nvSpPr>
          <p:cNvPr id="4" name="Oval 76"/>
          <p:cNvSpPr>
            <a:spLocks noChangeArrowheads="1"/>
          </p:cNvSpPr>
          <p:nvPr/>
        </p:nvSpPr>
        <p:spPr bwMode="auto">
          <a:xfrm>
            <a:off x="0" y="1981200"/>
            <a:ext cx="3149600" cy="3048000"/>
          </a:xfrm>
          <a:prstGeom prst="ellipse">
            <a:avLst/>
          </a:prstGeom>
          <a:solidFill>
            <a:schemeClr val="bg1"/>
          </a:solidFill>
          <a:ln w="9525">
            <a:solidFill>
              <a:srgbClr val="FF0000"/>
            </a:solidFill>
            <a:round/>
            <a:headEnd/>
            <a:tailEnd/>
          </a:ln>
        </p:spPr>
        <p:txBody>
          <a:bodyPr wrap="none" anchor="ctr"/>
          <a:lstStyle/>
          <a:p>
            <a:pPr algn="ctr" eaLnBrk="0" hangingPunct="0"/>
            <a:r>
              <a:rPr lang="en-US" altLang="en-US" sz="2400" dirty="0" err="1">
                <a:solidFill>
                  <a:srgbClr val="000000"/>
                </a:solidFill>
              </a:rPr>
              <a:t>Chiến</a:t>
            </a:r>
            <a:r>
              <a:rPr lang="en-US" altLang="en-US" sz="2400" dirty="0">
                <a:solidFill>
                  <a:srgbClr val="000000"/>
                </a:solidFill>
              </a:rPr>
              <a:t> </a:t>
            </a:r>
            <a:r>
              <a:rPr lang="en-US" altLang="en-US" sz="2400" dirty="0" err="1">
                <a:solidFill>
                  <a:srgbClr val="000000"/>
                </a:solidFill>
              </a:rPr>
              <a:t>thắng</a:t>
            </a:r>
            <a:endParaRPr lang="en-US" altLang="en-US" sz="2400" dirty="0">
              <a:solidFill>
                <a:srgbClr val="000000"/>
              </a:solidFill>
            </a:endParaRPr>
          </a:p>
          <a:p>
            <a:pPr algn="ctr" eaLnBrk="0" hangingPunct="0"/>
            <a:r>
              <a:rPr lang="en-US" altLang="en-US" sz="2400" dirty="0">
                <a:solidFill>
                  <a:srgbClr val="000000"/>
                </a:solidFill>
              </a:rPr>
              <a:t> </a:t>
            </a:r>
            <a:r>
              <a:rPr lang="en-US" altLang="en-US" sz="2400" dirty="0" err="1">
                <a:solidFill>
                  <a:srgbClr val="000000"/>
                </a:solidFill>
              </a:rPr>
              <a:t>của</a:t>
            </a:r>
            <a:r>
              <a:rPr lang="en-US" altLang="en-US" sz="2400" dirty="0">
                <a:solidFill>
                  <a:srgbClr val="000000"/>
                </a:solidFill>
              </a:rPr>
              <a:t> </a:t>
            </a:r>
            <a:r>
              <a:rPr lang="en-US" altLang="en-US" sz="2400" dirty="0" err="1">
                <a:solidFill>
                  <a:srgbClr val="000000"/>
                </a:solidFill>
              </a:rPr>
              <a:t>đội</a:t>
            </a:r>
            <a:r>
              <a:rPr lang="en-US" altLang="en-US" sz="2400" dirty="0">
                <a:solidFill>
                  <a:srgbClr val="000000"/>
                </a:solidFill>
              </a:rPr>
              <a:t> </a:t>
            </a:r>
            <a:r>
              <a:rPr lang="en-US" altLang="en-US" sz="2400" dirty="0" err="1">
                <a:solidFill>
                  <a:srgbClr val="000000"/>
                </a:solidFill>
              </a:rPr>
              <a:t>Việt</a:t>
            </a:r>
            <a:endParaRPr lang="en-US" altLang="en-US" sz="2400" dirty="0">
              <a:solidFill>
                <a:srgbClr val="000000"/>
              </a:solidFill>
            </a:endParaRPr>
          </a:p>
          <a:p>
            <a:pPr algn="ctr" eaLnBrk="0" hangingPunct="0"/>
            <a:r>
              <a:rPr lang="en-US" altLang="en-US" sz="2400" dirty="0">
                <a:solidFill>
                  <a:srgbClr val="000000"/>
                </a:solidFill>
              </a:rPr>
              <a:t>Nam </a:t>
            </a:r>
            <a:r>
              <a:rPr lang="en-US" altLang="en-US" sz="2400" dirty="0" err="1">
                <a:solidFill>
                  <a:srgbClr val="000000"/>
                </a:solidFill>
              </a:rPr>
              <a:t>tuyên</a:t>
            </a:r>
            <a:endParaRPr lang="en-US" altLang="en-US" sz="2400" dirty="0">
              <a:solidFill>
                <a:srgbClr val="000000"/>
              </a:solidFill>
            </a:endParaRPr>
          </a:p>
          <a:p>
            <a:pPr algn="ctr" eaLnBrk="0" hangingPunct="0"/>
            <a:r>
              <a:rPr lang="en-US" altLang="en-US" sz="2400" dirty="0">
                <a:solidFill>
                  <a:srgbClr val="000000"/>
                </a:solidFill>
              </a:rPr>
              <a:t> </a:t>
            </a:r>
            <a:r>
              <a:rPr lang="en-US" altLang="en-US" sz="2400" dirty="0" err="1">
                <a:solidFill>
                  <a:srgbClr val="000000"/>
                </a:solidFill>
              </a:rPr>
              <a:t>truyền</a:t>
            </a:r>
            <a:r>
              <a:rPr lang="en-US" altLang="en-US" sz="2400" dirty="0">
                <a:solidFill>
                  <a:srgbClr val="000000"/>
                </a:solidFill>
              </a:rPr>
              <a:t> </a:t>
            </a:r>
            <a:r>
              <a:rPr lang="en-US" altLang="en-US" sz="2400" dirty="0" err="1">
                <a:solidFill>
                  <a:srgbClr val="000000"/>
                </a:solidFill>
              </a:rPr>
              <a:t>giải</a:t>
            </a:r>
            <a:r>
              <a:rPr lang="en-US" altLang="en-US" sz="2400" dirty="0">
                <a:solidFill>
                  <a:srgbClr val="000000"/>
                </a:solidFill>
              </a:rPr>
              <a:t> </a:t>
            </a:r>
          </a:p>
          <a:p>
            <a:pPr algn="ctr" eaLnBrk="0" hangingPunct="0"/>
            <a:r>
              <a:rPr lang="en-US" altLang="en-US" sz="2400" dirty="0" err="1">
                <a:solidFill>
                  <a:srgbClr val="000000"/>
                </a:solidFill>
              </a:rPr>
              <a:t>phóng</a:t>
            </a:r>
            <a:r>
              <a:rPr lang="en-US" altLang="en-US" sz="2400" dirty="0">
                <a:solidFill>
                  <a:srgbClr val="000000"/>
                </a:solidFill>
              </a:rPr>
              <a:t> </a:t>
            </a:r>
            <a:r>
              <a:rPr lang="en-US" altLang="en-US" sz="2400" dirty="0" err="1">
                <a:solidFill>
                  <a:srgbClr val="000000"/>
                </a:solidFill>
              </a:rPr>
              <a:t>quân</a:t>
            </a:r>
            <a:endParaRPr lang="en-US" altLang="en-US" sz="2400" dirty="0">
              <a:solidFill>
                <a:srgbClr val="000000"/>
              </a:solidFill>
            </a:endParaRPr>
          </a:p>
        </p:txBody>
      </p:sp>
      <p:sp>
        <p:nvSpPr>
          <p:cNvPr id="5" name="Line 9"/>
          <p:cNvSpPr>
            <a:spLocks noChangeShapeType="1"/>
          </p:cNvSpPr>
          <p:nvPr/>
        </p:nvSpPr>
        <p:spPr bwMode="auto">
          <a:xfrm flipV="1">
            <a:off x="5791200" y="685800"/>
            <a:ext cx="1219200" cy="1143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6" name="Line 9"/>
          <p:cNvSpPr>
            <a:spLocks noChangeShapeType="1"/>
          </p:cNvSpPr>
          <p:nvPr/>
        </p:nvSpPr>
        <p:spPr bwMode="auto">
          <a:xfrm>
            <a:off x="5791200" y="1828800"/>
            <a:ext cx="1828800" cy="762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7" name="Oval 76"/>
          <p:cNvSpPr>
            <a:spLocks noChangeArrowheads="1"/>
          </p:cNvSpPr>
          <p:nvPr/>
        </p:nvSpPr>
        <p:spPr bwMode="auto">
          <a:xfrm>
            <a:off x="7416800" y="2362200"/>
            <a:ext cx="3149600" cy="762000"/>
          </a:xfrm>
          <a:prstGeom prst="ellipse">
            <a:avLst/>
          </a:prstGeom>
          <a:solidFill>
            <a:schemeClr val="bg1"/>
          </a:solidFill>
          <a:ln w="9525">
            <a:solidFill>
              <a:srgbClr val="FF0000"/>
            </a:solidFill>
            <a:round/>
            <a:headEnd/>
            <a:tailEnd/>
          </a:ln>
        </p:spPr>
        <p:txBody>
          <a:bodyPr wrap="none" anchor="ctr"/>
          <a:lstStyle/>
          <a:p>
            <a:pPr eaLnBrk="0" hangingPunct="0"/>
            <a:r>
              <a:rPr lang="en-US" altLang="en-US" sz="2400">
                <a:solidFill>
                  <a:srgbClr val="000000"/>
                </a:solidFill>
              </a:rPr>
              <a:t>Diễn ra trong </a:t>
            </a:r>
          </a:p>
          <a:p>
            <a:pPr eaLnBrk="0" hangingPunct="0"/>
            <a:r>
              <a:rPr lang="en-US" altLang="en-US" sz="2400">
                <a:solidFill>
                  <a:srgbClr val="000000"/>
                </a:solidFill>
              </a:rPr>
              <a:t>vòng 10 phút </a:t>
            </a:r>
          </a:p>
        </p:txBody>
      </p:sp>
      <p:sp>
        <p:nvSpPr>
          <p:cNvPr id="8" name="Oval 76"/>
          <p:cNvSpPr>
            <a:spLocks noChangeArrowheads="1"/>
          </p:cNvSpPr>
          <p:nvPr/>
        </p:nvSpPr>
        <p:spPr bwMode="auto">
          <a:xfrm>
            <a:off x="7010400" y="1066800"/>
            <a:ext cx="5181600" cy="1143000"/>
          </a:xfrm>
          <a:prstGeom prst="ellipse">
            <a:avLst/>
          </a:prstGeom>
          <a:solidFill>
            <a:schemeClr val="bg1"/>
          </a:solidFill>
          <a:ln w="9525">
            <a:solidFill>
              <a:srgbClr val="FF0000"/>
            </a:solidFill>
            <a:round/>
            <a:headEnd/>
            <a:tailEnd/>
          </a:ln>
        </p:spPr>
        <p:txBody>
          <a:bodyPr wrap="none" anchor="ctr"/>
          <a:lstStyle/>
          <a:p>
            <a:pPr eaLnBrk="0" hangingPunct="0"/>
            <a:r>
              <a:rPr lang="en-US" altLang="en-US" sz="2400">
                <a:solidFill>
                  <a:srgbClr val="000000"/>
                </a:solidFill>
              </a:rPr>
              <a:t>Đóng giả lính khố xanh, tập</a:t>
            </a:r>
          </a:p>
          <a:p>
            <a:pPr eaLnBrk="0" hangingPunct="0"/>
            <a:r>
              <a:rPr lang="en-US" altLang="en-US" sz="2400">
                <a:solidFill>
                  <a:srgbClr val="000000"/>
                </a:solidFill>
              </a:rPr>
              <a:t>kích và bắt sống18/19 lính</a:t>
            </a:r>
          </a:p>
        </p:txBody>
      </p:sp>
      <p:sp>
        <p:nvSpPr>
          <p:cNvPr id="9" name="Oval 76"/>
          <p:cNvSpPr>
            <a:spLocks noChangeArrowheads="1"/>
          </p:cNvSpPr>
          <p:nvPr/>
        </p:nvSpPr>
        <p:spPr bwMode="auto">
          <a:xfrm>
            <a:off x="7010400" y="304800"/>
            <a:ext cx="4572000" cy="609600"/>
          </a:xfrm>
          <a:prstGeom prst="ellipse">
            <a:avLst/>
          </a:prstGeom>
          <a:solidFill>
            <a:schemeClr val="bg1"/>
          </a:solidFill>
          <a:ln w="9525">
            <a:solidFill>
              <a:srgbClr val="FF0000"/>
            </a:solidFill>
            <a:round/>
            <a:headEnd/>
            <a:tailEnd/>
          </a:ln>
        </p:spPr>
        <p:txBody>
          <a:bodyPr wrap="none" anchor="ctr"/>
          <a:lstStyle/>
          <a:p>
            <a:pPr eaLnBrk="0" hangingPunct="0"/>
            <a:r>
              <a:rPr lang="en-US" altLang="en-US" sz="2400">
                <a:solidFill>
                  <a:srgbClr val="000000"/>
                </a:solidFill>
              </a:rPr>
              <a:t>5h chiều ngày 25/12/1944</a:t>
            </a:r>
          </a:p>
        </p:txBody>
      </p:sp>
      <p:sp>
        <p:nvSpPr>
          <p:cNvPr id="10" name="Line 9"/>
          <p:cNvSpPr>
            <a:spLocks noChangeShapeType="1"/>
          </p:cNvSpPr>
          <p:nvPr/>
        </p:nvSpPr>
        <p:spPr bwMode="auto">
          <a:xfrm flipV="1">
            <a:off x="5892800" y="5105400"/>
            <a:ext cx="91440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11" name="Line 9"/>
          <p:cNvSpPr>
            <a:spLocks noChangeShapeType="1"/>
          </p:cNvSpPr>
          <p:nvPr/>
        </p:nvSpPr>
        <p:spPr bwMode="auto">
          <a:xfrm>
            <a:off x="5892800" y="5334000"/>
            <a:ext cx="1219200" cy="685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12" name="Line 9"/>
          <p:cNvSpPr>
            <a:spLocks noChangeShapeType="1"/>
          </p:cNvSpPr>
          <p:nvPr/>
        </p:nvSpPr>
        <p:spPr bwMode="auto">
          <a:xfrm flipV="1">
            <a:off x="5892800" y="3657600"/>
            <a:ext cx="1219200" cy="1676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13" name="Oval 76"/>
          <p:cNvSpPr>
            <a:spLocks noChangeArrowheads="1"/>
          </p:cNvSpPr>
          <p:nvPr/>
        </p:nvSpPr>
        <p:spPr bwMode="auto">
          <a:xfrm>
            <a:off x="7112000" y="3276600"/>
            <a:ext cx="4572000" cy="609600"/>
          </a:xfrm>
          <a:prstGeom prst="ellipse">
            <a:avLst/>
          </a:prstGeom>
          <a:solidFill>
            <a:schemeClr val="bg1"/>
          </a:solidFill>
          <a:ln w="9525">
            <a:solidFill>
              <a:srgbClr val="FF0000"/>
            </a:solidFill>
            <a:round/>
            <a:headEnd/>
            <a:tailEnd/>
          </a:ln>
        </p:spPr>
        <p:txBody>
          <a:bodyPr wrap="none" anchor="ctr"/>
          <a:lstStyle/>
          <a:p>
            <a:pPr eaLnBrk="0" hangingPunct="0"/>
            <a:r>
              <a:rPr lang="en-US" altLang="en-US" sz="2400">
                <a:solidFill>
                  <a:srgbClr val="000000"/>
                </a:solidFill>
              </a:rPr>
              <a:t>Sáng sớm ngày 26/12/1944</a:t>
            </a:r>
          </a:p>
        </p:txBody>
      </p:sp>
      <p:sp>
        <p:nvSpPr>
          <p:cNvPr id="14" name="Oval 76"/>
          <p:cNvSpPr>
            <a:spLocks noChangeArrowheads="1"/>
          </p:cNvSpPr>
          <p:nvPr/>
        </p:nvSpPr>
        <p:spPr bwMode="auto">
          <a:xfrm>
            <a:off x="6604000" y="4343401"/>
            <a:ext cx="5588000" cy="1087967"/>
          </a:xfrm>
          <a:prstGeom prst="ellipse">
            <a:avLst/>
          </a:prstGeom>
          <a:solidFill>
            <a:schemeClr val="bg1"/>
          </a:solidFill>
          <a:ln w="9525">
            <a:solidFill>
              <a:srgbClr val="FF0000"/>
            </a:solidFill>
            <a:round/>
            <a:headEnd/>
            <a:tailEnd/>
          </a:ln>
        </p:spPr>
        <p:txBody>
          <a:bodyPr wrap="none" anchor="ctr"/>
          <a:lstStyle/>
          <a:p>
            <a:pPr eaLnBrk="0" hangingPunct="0"/>
            <a:r>
              <a:rPr lang="en-US" altLang="en-US" sz="2400">
                <a:solidFill>
                  <a:srgbClr val="000000"/>
                </a:solidFill>
              </a:rPr>
              <a:t>Cải trang thành lính áp giải </a:t>
            </a:r>
          </a:p>
          <a:p>
            <a:pPr eaLnBrk="0" hangingPunct="0"/>
            <a:r>
              <a:rPr lang="en-US" altLang="en-US" sz="2400">
                <a:solidFill>
                  <a:srgbClr val="000000"/>
                </a:solidFill>
              </a:rPr>
              <a:t>ba cộng sản nộp cho quan đồn</a:t>
            </a:r>
          </a:p>
        </p:txBody>
      </p:sp>
      <p:sp>
        <p:nvSpPr>
          <p:cNvPr id="16" name="Oval 76"/>
          <p:cNvSpPr>
            <a:spLocks noChangeArrowheads="1"/>
          </p:cNvSpPr>
          <p:nvPr/>
        </p:nvSpPr>
        <p:spPr bwMode="auto">
          <a:xfrm>
            <a:off x="7112000" y="5562600"/>
            <a:ext cx="4368800" cy="838200"/>
          </a:xfrm>
          <a:prstGeom prst="ellipse">
            <a:avLst/>
          </a:prstGeom>
          <a:solidFill>
            <a:schemeClr val="bg1"/>
          </a:solidFill>
          <a:ln w="9525">
            <a:solidFill>
              <a:srgbClr val="FF0000"/>
            </a:solidFill>
            <a:round/>
            <a:headEnd/>
            <a:tailEnd/>
          </a:ln>
        </p:spPr>
        <p:txBody>
          <a:bodyPr wrap="none" anchor="ctr"/>
          <a:lstStyle/>
          <a:p>
            <a:pPr eaLnBrk="0" hangingPunct="0"/>
            <a:r>
              <a:rPr lang="en-US" altLang="en-US" sz="2400">
                <a:solidFill>
                  <a:srgbClr val="000000"/>
                </a:solidFill>
              </a:rPr>
              <a:t>Sau 20 phút ta rút</a:t>
            </a:r>
          </a:p>
          <a:p>
            <a:pPr eaLnBrk="0" hangingPunct="0"/>
            <a:r>
              <a:rPr lang="en-US" altLang="en-US" sz="2400">
                <a:solidFill>
                  <a:srgbClr val="000000"/>
                </a:solidFill>
              </a:rPr>
              <a:t> khỏi đồn địch</a:t>
            </a:r>
          </a:p>
        </p:txBody>
      </p:sp>
    </p:spTree>
    <p:extLst>
      <p:ext uri="{BB962C8B-B14F-4D97-AF65-F5344CB8AC3E}">
        <p14:creationId xmlns:p14="http://schemas.microsoft.com/office/powerpoint/2010/main" val="2954411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par>
                          <p:cTn id="17" fill="hold" nodeType="afterGroup">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par>
                          <p:cTn id="20" fill="hold" nodeType="afterGroup">
                            <p:stCondLst>
                              <p:cond delay="1000"/>
                            </p:stCondLst>
                            <p:childTnLst>
                              <p:par>
                                <p:cTn id="21" presetID="3" presetClass="entr" presetSubtype="1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par>
                          <p:cTn id="29" fill="hold" nodeType="afterGroup">
                            <p:stCondLst>
                              <p:cond delay="500"/>
                            </p:stCondLst>
                            <p:childTnLst>
                              <p:par>
                                <p:cTn id="30" presetID="3" presetClass="entr" presetSubtype="1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par>
                          <p:cTn id="38" fill="hold" nodeType="afterGroup">
                            <p:stCondLst>
                              <p:cond delay="500"/>
                            </p:stCondLst>
                            <p:childTnLst>
                              <p:par>
                                <p:cTn id="39" presetID="3" presetClass="entr" presetSubtype="1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linds(horizontal)">
                                      <p:cBhvr>
                                        <p:cTn id="46" dur="500"/>
                                        <p:tgtEl>
                                          <p:spTgt spid="6"/>
                                        </p:tgtEl>
                                      </p:cBhvr>
                                    </p:animEffect>
                                  </p:childTnLst>
                                </p:cTn>
                              </p:par>
                            </p:childTnLst>
                          </p:cTn>
                        </p:par>
                        <p:par>
                          <p:cTn id="47" fill="hold" nodeType="afterGroup">
                            <p:stCondLst>
                              <p:cond delay="500"/>
                            </p:stCondLst>
                            <p:childTnLst>
                              <p:par>
                                <p:cTn id="48" presetID="3" presetClass="entr" presetSubtype="10"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linds(horizontal)">
                                      <p:cBhvr>
                                        <p:cTn id="50" dur="500"/>
                                        <p:tgtEl>
                                          <p:spTgt spid="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linds(horizontal)">
                                      <p:cBhvr>
                                        <p:cTn id="55" dur="500"/>
                                        <p:tgtEl>
                                          <p:spTgt spid="12"/>
                                        </p:tgtEl>
                                      </p:cBhvr>
                                    </p:animEffect>
                                  </p:childTnLst>
                                </p:cTn>
                              </p:par>
                            </p:childTnLst>
                          </p:cTn>
                        </p:par>
                        <p:par>
                          <p:cTn id="56" fill="hold" nodeType="afterGroup">
                            <p:stCondLst>
                              <p:cond delay="500"/>
                            </p:stCondLst>
                            <p:childTnLst>
                              <p:par>
                                <p:cTn id="57" presetID="3" presetClass="entr" presetSubtype="1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blinds(horizontal)">
                                      <p:cBhvr>
                                        <p:cTn id="64" dur="500"/>
                                        <p:tgtEl>
                                          <p:spTgt spid="10"/>
                                        </p:tgtEl>
                                      </p:cBhvr>
                                    </p:animEffect>
                                  </p:childTnLst>
                                </p:cTn>
                              </p:par>
                            </p:childTnLst>
                          </p:cTn>
                        </p:par>
                        <p:par>
                          <p:cTn id="65" fill="hold" nodeType="afterGroup">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linds(horizontal)">
                                      <p:cBhvr>
                                        <p:cTn id="68" dur="500"/>
                                        <p:tgtEl>
                                          <p:spTgt spid="1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blinds(horizontal)">
                                      <p:cBhvr>
                                        <p:cTn id="73" dur="500"/>
                                        <p:tgtEl>
                                          <p:spTgt spid="11"/>
                                        </p:tgtEl>
                                      </p:cBhvr>
                                    </p:animEffect>
                                  </p:childTnLst>
                                </p:cTn>
                              </p:par>
                            </p:childTnLst>
                          </p:cTn>
                        </p:par>
                        <p:par>
                          <p:cTn id="74" fill="hold" nodeType="afterGroup">
                            <p:stCondLst>
                              <p:cond delay="500"/>
                            </p:stCondLst>
                            <p:childTnLst>
                              <p:par>
                                <p:cTn id="75" presetID="3" presetClass="entr" presetSubtype="1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blinds(horizontal)">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 grpId="0" animBg="1"/>
      <p:bldP spid="15"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9">
            <a:extLst>
              <a:ext uri="{FF2B5EF4-FFF2-40B4-BE49-F238E27FC236}">
                <a16:creationId xmlns:a16="http://schemas.microsoft.com/office/drawing/2014/main" id="{B5A68888-18BA-4FFD-8966-68608C947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6" y="0"/>
            <a:ext cx="45434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7" descr="VO NGUYEN GIAP">
            <a:extLst>
              <a:ext uri="{FF2B5EF4-FFF2-40B4-BE49-F238E27FC236}">
                <a16:creationId xmlns:a16="http://schemas.microsoft.com/office/drawing/2014/main" id="{392E2756-7131-4DD9-B9A9-E0B0F8B91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464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Rectangle 6">
            <a:extLst>
              <a:ext uri="{FF2B5EF4-FFF2-40B4-BE49-F238E27FC236}">
                <a16:creationId xmlns:a16="http://schemas.microsoft.com/office/drawing/2014/main" id="{5678AEFE-2E4A-4816-85FC-E79D87BB68CC}"/>
              </a:ext>
            </a:extLst>
          </p:cNvPr>
          <p:cNvSpPr>
            <a:spLocks noChangeArrowheads="1"/>
          </p:cNvSpPr>
          <p:nvPr/>
        </p:nvSpPr>
        <p:spPr bwMode="auto">
          <a:xfrm>
            <a:off x="1752600" y="4990595"/>
            <a:ext cx="86106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r>
              <a:rPr lang="en-US" altLang="en-US" i="1">
                <a:solidFill>
                  <a:srgbClr val="1C1C1C"/>
                </a:solidFill>
                <a:cs typeface="Times New Roman" panose="02020603050405020304" pitchFamily="18" charset="0"/>
              </a:rPr>
              <a:t>Họ và tên</a:t>
            </a:r>
            <a:r>
              <a:rPr lang="en-US" altLang="en-US">
                <a:solidFill>
                  <a:srgbClr val="1C1C1C"/>
                </a:solidFill>
                <a:cs typeface="Times New Roman" panose="02020603050405020304" pitchFamily="18" charset="0"/>
              </a:rPr>
              <a:t>:</a:t>
            </a:r>
            <a:r>
              <a:rPr lang="en-US" altLang="en-US">
                <a:solidFill>
                  <a:srgbClr val="FF0066"/>
                </a:solidFill>
                <a:cs typeface="Times New Roman" panose="02020603050405020304" pitchFamily="18" charset="0"/>
              </a:rPr>
              <a:t> VÕ NGUYÊN GIÁP</a:t>
            </a:r>
            <a:r>
              <a:rPr lang="en-US" altLang="en-US" b="0">
                <a:solidFill>
                  <a:srgbClr val="FF0066"/>
                </a:solidFill>
                <a:cs typeface="Times New Roman" panose="02020603050405020304" pitchFamily="18" charset="0"/>
              </a:rPr>
              <a:t>   </a:t>
            </a:r>
            <a:r>
              <a:rPr lang="en-US" altLang="en-US" i="1">
                <a:solidFill>
                  <a:srgbClr val="1C1C1C"/>
                </a:solidFill>
                <a:cs typeface="Times New Roman" panose="02020603050405020304" pitchFamily="18" charset="0"/>
              </a:rPr>
              <a:t>(Tên thường gọi: </a:t>
            </a:r>
            <a:r>
              <a:rPr lang="en-US" altLang="en-US">
                <a:solidFill>
                  <a:srgbClr val="FF0066"/>
                </a:solidFill>
                <a:cs typeface="Times New Roman" panose="02020603050405020304" pitchFamily="18" charset="0"/>
              </a:rPr>
              <a:t>VĂN</a:t>
            </a:r>
            <a:r>
              <a:rPr lang="en-US" altLang="en-US" i="1">
                <a:solidFill>
                  <a:srgbClr val="1C1C1C"/>
                </a:solidFill>
                <a:cs typeface="Times New Roman" panose="02020603050405020304" pitchFamily="18" charset="0"/>
              </a:rPr>
              <a:t>)</a:t>
            </a:r>
          </a:p>
          <a:p>
            <a:pPr eaLnBrk="1" hangingPunct="1"/>
            <a:r>
              <a:rPr lang="en-US" altLang="en-US" i="1"/>
              <a:t>Sinh ngày</a:t>
            </a:r>
            <a:r>
              <a:rPr lang="en-US" altLang="en-US" sz="2400" i="1"/>
              <a:t>:</a:t>
            </a:r>
            <a:r>
              <a:rPr lang="en-US" altLang="en-US" sz="2400" b="0"/>
              <a:t> </a:t>
            </a:r>
            <a:r>
              <a:rPr lang="en-US" altLang="en-US" sz="2400" b="0">
                <a:solidFill>
                  <a:srgbClr val="0000FF"/>
                </a:solidFill>
              </a:rPr>
              <a:t>Ngày 25/ 8/ 1911.</a:t>
            </a:r>
            <a:br>
              <a:rPr lang="en-US" altLang="en-US" sz="2400" b="0">
                <a:solidFill>
                  <a:srgbClr val="0000FF"/>
                </a:solidFill>
              </a:rPr>
            </a:br>
            <a:r>
              <a:rPr lang="en-US" altLang="en-US" sz="2400" i="1">
                <a:solidFill>
                  <a:srgbClr val="000000"/>
                </a:solidFill>
                <a:cs typeface="Times New Roman" panose="02020603050405020304" pitchFamily="18" charset="0"/>
              </a:rPr>
              <a:t>Cấp bậc, chức vụ cao nhất</a:t>
            </a:r>
            <a:r>
              <a:rPr lang="en-US" altLang="en-US" sz="2400">
                <a:solidFill>
                  <a:srgbClr val="000000"/>
                </a:solidFill>
                <a:cs typeface="Times New Roman" panose="02020603050405020304" pitchFamily="18" charset="0"/>
              </a:rPr>
              <a:t>: </a:t>
            </a:r>
            <a:r>
              <a:rPr lang="en-US" altLang="en-US" sz="2400" b="0">
                <a:solidFill>
                  <a:srgbClr val="FF0066"/>
                </a:solidFill>
                <a:cs typeface="Times New Roman" panose="02020603050405020304" pitchFamily="18" charset="0"/>
              </a:rPr>
              <a:t>Đại tướng, Phó thủ tướng Chính phủ kiêm Bộ trưởng Bộ Quốc phòng.</a:t>
            </a:r>
            <a:r>
              <a:rPr lang="vi-VN" altLang="en-US" sz="2400" b="0"/>
              <a:t> </a:t>
            </a:r>
            <a:r>
              <a:rPr lang="en-US" altLang="en-US" sz="2400"/>
              <a:t>Q</a:t>
            </a:r>
            <a:r>
              <a:rPr lang="vi-VN" altLang="en-US" sz="2400"/>
              <a:t>ua đời tại</a:t>
            </a:r>
            <a:r>
              <a:rPr lang="en-US" altLang="en-US" sz="2400"/>
              <a:t>:</a:t>
            </a:r>
            <a:r>
              <a:rPr lang="vi-VN" altLang="en-US" sz="2400" b="0"/>
              <a:t> </a:t>
            </a:r>
            <a:r>
              <a:rPr lang="vi-VN" altLang="en-US" sz="2400" b="0">
                <a:solidFill>
                  <a:srgbClr val="FF0000"/>
                </a:solidFill>
                <a:hlinkClick r:id="rId4" tooltip="Bệnh viện Trung ương Quân đội 108"/>
              </a:rPr>
              <a:t>Viện quân y 108</a:t>
            </a:r>
            <a:r>
              <a:rPr lang="vi-VN" altLang="en-US" sz="2400" b="0">
                <a:solidFill>
                  <a:srgbClr val="FF0000"/>
                </a:solidFill>
              </a:rPr>
              <a:t>, </a:t>
            </a:r>
            <a:r>
              <a:rPr lang="vi-VN" altLang="en-US" sz="2400" b="0"/>
              <a:t>Hà Nội vào 18h09 phút ngày 4 tháng 10 năm 2013</a:t>
            </a:r>
            <a:endParaRPr lang="en-US" altLang="en-US" sz="2400" b="0"/>
          </a:p>
        </p:txBody>
      </p:sp>
    </p:spTree>
    <p:extLst>
      <p:ext uri="{BB962C8B-B14F-4D97-AF65-F5344CB8AC3E}">
        <p14:creationId xmlns:p14="http://schemas.microsoft.com/office/powerpoint/2010/main" val="1155099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p:cTn id="7" dur="1000" fill="hold"/>
                                        <p:tgtEl>
                                          <p:spTgt spid="47110"/>
                                        </p:tgtEl>
                                        <p:attrNameLst>
                                          <p:attrName>ppt_w</p:attrName>
                                        </p:attrNameLst>
                                      </p:cBhvr>
                                      <p:tavLst>
                                        <p:tav tm="0">
                                          <p:val>
                                            <p:strVal val="#ppt_w*0.70"/>
                                          </p:val>
                                        </p:tav>
                                        <p:tav tm="100000">
                                          <p:val>
                                            <p:strVal val="#ppt_w"/>
                                          </p:val>
                                        </p:tav>
                                      </p:tavLst>
                                    </p:anim>
                                    <p:anim calcmode="lin" valueType="num">
                                      <p:cBhvr>
                                        <p:cTn id="8" dur="1000" fill="hold"/>
                                        <p:tgtEl>
                                          <p:spTgt spid="47110"/>
                                        </p:tgtEl>
                                        <p:attrNameLst>
                                          <p:attrName>ppt_h</p:attrName>
                                        </p:attrNameLst>
                                      </p:cBhvr>
                                      <p:tavLst>
                                        <p:tav tm="0">
                                          <p:val>
                                            <p:strVal val="#ppt_h"/>
                                          </p:val>
                                        </p:tav>
                                        <p:tav tm="100000">
                                          <p:val>
                                            <p:strVal val="#ppt_h"/>
                                          </p:val>
                                        </p:tav>
                                      </p:tavLst>
                                    </p:anim>
                                    <p:animEffect transition="in" filter="fade">
                                      <p:cBhvr>
                                        <p:cTn id="9" dur="1000"/>
                                        <p:tgtEl>
                                          <p:spTgt spid="471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97286"/>
                                        </p:tgtEl>
                                        <p:attrNameLst>
                                          <p:attrName>style.visibility</p:attrName>
                                        </p:attrNameLst>
                                      </p:cBhvr>
                                      <p:to>
                                        <p:strVal val="visible"/>
                                      </p:to>
                                    </p:set>
                                    <p:anim calcmode="lin" valueType="num">
                                      <p:cBhvr>
                                        <p:cTn id="14" dur="1000" fill="hold"/>
                                        <p:tgtEl>
                                          <p:spTgt spid="97286"/>
                                        </p:tgtEl>
                                        <p:attrNameLst>
                                          <p:attrName>ppt_w</p:attrName>
                                        </p:attrNameLst>
                                      </p:cBhvr>
                                      <p:tavLst>
                                        <p:tav tm="0">
                                          <p:val>
                                            <p:fltVal val="0"/>
                                          </p:val>
                                        </p:tav>
                                        <p:tav tm="100000">
                                          <p:val>
                                            <p:strVal val="#ppt_w"/>
                                          </p:val>
                                        </p:tav>
                                      </p:tavLst>
                                    </p:anim>
                                    <p:anim calcmode="lin" valueType="num">
                                      <p:cBhvr>
                                        <p:cTn id="15" dur="1000" fill="hold"/>
                                        <p:tgtEl>
                                          <p:spTgt spid="97286"/>
                                        </p:tgtEl>
                                        <p:attrNameLst>
                                          <p:attrName>ppt_h</p:attrName>
                                        </p:attrNameLst>
                                      </p:cBhvr>
                                      <p:tavLst>
                                        <p:tav tm="0">
                                          <p:val>
                                            <p:fltVal val="0"/>
                                          </p:val>
                                        </p:tav>
                                        <p:tav tm="100000">
                                          <p:val>
                                            <p:strVal val="#ppt_h"/>
                                          </p:val>
                                        </p:tav>
                                      </p:tavLst>
                                    </p:anim>
                                    <p:anim calcmode="lin" valueType="num">
                                      <p:cBhvr>
                                        <p:cTn id="16" dur="1000" fill="hold"/>
                                        <p:tgtEl>
                                          <p:spTgt spid="9728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972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7" descr="Luoc do khu giai phong Viet B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8" y="-69851"/>
            <a:ext cx="12177183"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6197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a:spLocks noChangeArrowheads="1"/>
          </p:cNvSpPr>
          <p:nvPr/>
        </p:nvSpPr>
        <p:spPr bwMode="auto">
          <a:xfrm>
            <a:off x="7010401" y="1143001"/>
            <a:ext cx="2036233" cy="76835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ltLang="en-US" sz="2667">
              <a:solidFill>
                <a:srgbClr val="000000"/>
              </a:solidFill>
            </a:endParaRPr>
          </a:p>
        </p:txBody>
      </p:sp>
      <p:sp>
        <p:nvSpPr>
          <p:cNvPr id="24" name="Line 9"/>
          <p:cNvSpPr>
            <a:spLocks noChangeShapeType="1"/>
          </p:cNvSpPr>
          <p:nvPr/>
        </p:nvSpPr>
        <p:spPr bwMode="auto">
          <a:xfrm flipH="1">
            <a:off x="7315200" y="1752600"/>
            <a:ext cx="1016000" cy="990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2" name="Line 9"/>
          <p:cNvSpPr>
            <a:spLocks noChangeShapeType="1"/>
          </p:cNvSpPr>
          <p:nvPr/>
        </p:nvSpPr>
        <p:spPr bwMode="auto">
          <a:xfrm flipH="1" flipV="1">
            <a:off x="8432800" y="1752600"/>
            <a:ext cx="711200" cy="1219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 name="Line 9"/>
          <p:cNvSpPr>
            <a:spLocks noChangeShapeType="1"/>
          </p:cNvSpPr>
          <p:nvPr/>
        </p:nvSpPr>
        <p:spPr bwMode="auto">
          <a:xfrm>
            <a:off x="7315200" y="2743200"/>
            <a:ext cx="182880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4" name="Line 9"/>
          <p:cNvSpPr>
            <a:spLocks noChangeShapeType="1"/>
          </p:cNvSpPr>
          <p:nvPr/>
        </p:nvSpPr>
        <p:spPr bwMode="auto">
          <a:xfrm flipH="1">
            <a:off x="7416800" y="2743200"/>
            <a:ext cx="711200" cy="990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Tree>
    <p:extLst>
      <p:ext uri="{BB962C8B-B14F-4D97-AF65-F5344CB8AC3E}">
        <p14:creationId xmlns:p14="http://schemas.microsoft.com/office/powerpoint/2010/main" val="1292179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childTnLst>
                          </p:cTn>
                        </p:par>
                        <p:par>
                          <p:cTn id="14" fill="hold" nodeType="afterGroup">
                            <p:stCondLst>
                              <p:cond delay="500"/>
                            </p:stCondLst>
                            <p:childTnLst>
                              <p:par>
                                <p:cTn id="15" presetID="3" presetClass="entr" presetSubtype="1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par>
                          <p:cTn id="18" fill="hold" nodeType="afterGroup">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Line 11"/>
          <p:cNvSpPr>
            <a:spLocks noChangeShapeType="1"/>
          </p:cNvSpPr>
          <p:nvPr/>
        </p:nvSpPr>
        <p:spPr bwMode="auto">
          <a:xfrm>
            <a:off x="3962400" y="2057400"/>
            <a:ext cx="0" cy="2895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400">
              <a:cs typeface="Times New Roman" pitchFamily="18" charset="0"/>
            </a:endParaRPr>
          </a:p>
        </p:txBody>
      </p:sp>
      <p:sp>
        <p:nvSpPr>
          <p:cNvPr id="5132" name="Line 12"/>
          <p:cNvSpPr>
            <a:spLocks noChangeShapeType="1"/>
          </p:cNvSpPr>
          <p:nvPr/>
        </p:nvSpPr>
        <p:spPr bwMode="auto">
          <a:xfrm>
            <a:off x="7823200" y="2133600"/>
            <a:ext cx="0" cy="2895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400">
              <a:cs typeface="Times New Roman" pitchFamily="18" charset="0"/>
            </a:endParaRPr>
          </a:p>
        </p:txBody>
      </p:sp>
      <p:sp>
        <p:nvSpPr>
          <p:cNvPr id="5133" name="Text Box 13"/>
          <p:cNvSpPr txBox="1">
            <a:spLocks noChangeArrowheads="1"/>
          </p:cNvSpPr>
          <p:nvPr/>
        </p:nvSpPr>
        <p:spPr bwMode="auto">
          <a:xfrm>
            <a:off x="0" y="3276601"/>
            <a:ext cx="375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l">
              <a:spcBef>
                <a:spcPct val="50000"/>
              </a:spcBef>
            </a:pPr>
            <a:r>
              <a:rPr lang="en-US" altLang="en-US" sz="2400" i="1" dirty="0" err="1">
                <a:solidFill>
                  <a:srgbClr val="000000"/>
                </a:solidFill>
                <a:latin typeface="Times New Roman" pitchFamily="18" charset="0"/>
                <a:cs typeface="Times New Roman" pitchFamily="18" charset="0"/>
              </a:rPr>
              <a:t>Hội</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Công</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nhân</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cứu</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quốc</a:t>
            </a:r>
            <a:endParaRPr lang="en-US" altLang="en-US" sz="2400" i="1" dirty="0">
              <a:solidFill>
                <a:srgbClr val="000000"/>
              </a:solidFill>
              <a:latin typeface="Times New Roman" pitchFamily="18" charset="0"/>
              <a:cs typeface="Times New Roman" pitchFamily="18" charset="0"/>
            </a:endParaRPr>
          </a:p>
        </p:txBody>
      </p:sp>
      <p:sp>
        <p:nvSpPr>
          <p:cNvPr id="5134" name="Text Box 14"/>
          <p:cNvSpPr txBox="1">
            <a:spLocks noChangeArrowheads="1"/>
          </p:cNvSpPr>
          <p:nvPr/>
        </p:nvSpPr>
        <p:spPr bwMode="auto">
          <a:xfrm>
            <a:off x="0" y="3657601"/>
            <a:ext cx="375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l">
              <a:spcBef>
                <a:spcPct val="50000"/>
              </a:spcBef>
            </a:pPr>
            <a:r>
              <a:rPr lang="en-US" altLang="en-US" sz="2400" i="1">
                <a:solidFill>
                  <a:srgbClr val="000000"/>
                </a:solidFill>
                <a:latin typeface="Times New Roman" pitchFamily="18" charset="0"/>
                <a:cs typeface="Times New Roman" pitchFamily="18" charset="0"/>
              </a:rPr>
              <a:t>Hội Nông nhân cứu quốc</a:t>
            </a:r>
          </a:p>
        </p:txBody>
      </p:sp>
      <p:sp>
        <p:nvSpPr>
          <p:cNvPr id="5135" name="Text Box 15"/>
          <p:cNvSpPr txBox="1">
            <a:spLocks noChangeArrowheads="1"/>
          </p:cNvSpPr>
          <p:nvPr/>
        </p:nvSpPr>
        <p:spPr bwMode="auto">
          <a:xfrm>
            <a:off x="0" y="4038601"/>
            <a:ext cx="375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l">
              <a:spcBef>
                <a:spcPct val="50000"/>
              </a:spcBef>
            </a:pPr>
            <a:r>
              <a:rPr lang="en-US" altLang="en-US" sz="2400" i="1" dirty="0" err="1">
                <a:solidFill>
                  <a:srgbClr val="000000"/>
                </a:solidFill>
                <a:latin typeface="Times New Roman" pitchFamily="18" charset="0"/>
                <a:cs typeface="Times New Roman" pitchFamily="18" charset="0"/>
              </a:rPr>
              <a:t>Hội</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Học</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sinh</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Sinh</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viên</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cứu</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quốc</a:t>
            </a:r>
            <a:endParaRPr lang="en-US" altLang="en-US" sz="2400" i="1" dirty="0">
              <a:solidFill>
                <a:srgbClr val="000000"/>
              </a:solidFill>
              <a:latin typeface="Times New Roman" pitchFamily="18" charset="0"/>
              <a:cs typeface="Times New Roman" pitchFamily="18" charset="0"/>
            </a:endParaRPr>
          </a:p>
        </p:txBody>
      </p:sp>
      <p:sp>
        <p:nvSpPr>
          <p:cNvPr id="5136" name="Text Box 16"/>
          <p:cNvSpPr txBox="1">
            <a:spLocks noChangeArrowheads="1"/>
          </p:cNvSpPr>
          <p:nvPr/>
        </p:nvSpPr>
        <p:spPr bwMode="auto">
          <a:xfrm>
            <a:off x="3860800" y="3350568"/>
            <a:ext cx="375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l">
              <a:spcBef>
                <a:spcPct val="50000"/>
              </a:spcBef>
            </a:pPr>
            <a:r>
              <a:rPr lang="en-US" altLang="en-US" sz="2400" i="1">
                <a:solidFill>
                  <a:srgbClr val="000000"/>
                </a:solidFill>
                <a:latin typeface="Times New Roman" pitchFamily="18" charset="0"/>
                <a:cs typeface="Times New Roman" pitchFamily="18" charset="0"/>
              </a:rPr>
              <a:t>  Hội Phụ lão cứu quốc</a:t>
            </a:r>
          </a:p>
        </p:txBody>
      </p:sp>
      <p:sp>
        <p:nvSpPr>
          <p:cNvPr id="5137" name="Text Box 17"/>
          <p:cNvSpPr txBox="1">
            <a:spLocks noChangeArrowheads="1"/>
          </p:cNvSpPr>
          <p:nvPr/>
        </p:nvSpPr>
        <p:spPr bwMode="auto">
          <a:xfrm>
            <a:off x="0" y="4724401"/>
            <a:ext cx="345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l">
              <a:spcBef>
                <a:spcPct val="50000"/>
              </a:spcBef>
            </a:pPr>
            <a:r>
              <a:rPr lang="en-US" altLang="en-US" sz="2400" i="1" dirty="0" err="1">
                <a:solidFill>
                  <a:srgbClr val="000000"/>
                </a:solidFill>
                <a:latin typeface="Times New Roman" pitchFamily="18" charset="0"/>
                <a:cs typeface="Times New Roman" pitchFamily="18" charset="0"/>
              </a:rPr>
              <a:t>Hội</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Văn</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hoá</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cứu</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quốc</a:t>
            </a:r>
            <a:endParaRPr lang="en-US" altLang="en-US" sz="2400" i="1" dirty="0">
              <a:solidFill>
                <a:srgbClr val="000000"/>
              </a:solidFill>
              <a:latin typeface="Times New Roman" pitchFamily="18" charset="0"/>
              <a:cs typeface="Times New Roman" pitchFamily="18" charset="0"/>
            </a:endParaRPr>
          </a:p>
        </p:txBody>
      </p:sp>
      <p:sp>
        <p:nvSpPr>
          <p:cNvPr id="5138" name="Text Box 18"/>
          <p:cNvSpPr txBox="1">
            <a:spLocks noChangeArrowheads="1"/>
          </p:cNvSpPr>
          <p:nvPr/>
        </p:nvSpPr>
        <p:spPr bwMode="auto">
          <a:xfrm>
            <a:off x="3962400" y="3731568"/>
            <a:ext cx="396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l">
              <a:spcBef>
                <a:spcPct val="50000"/>
              </a:spcBef>
            </a:pPr>
            <a:r>
              <a:rPr lang="vi-VN" altLang="en-US" sz="2400" i="1">
                <a:solidFill>
                  <a:srgbClr val="000000"/>
                </a:solidFill>
                <a:latin typeface="Times New Roman" pitchFamily="18" charset="0"/>
                <a:cs typeface="Times New Roman" pitchFamily="18" charset="0"/>
              </a:rPr>
              <a:t> </a:t>
            </a:r>
            <a:r>
              <a:rPr lang="en-US" altLang="en-US" sz="2400" i="1">
                <a:solidFill>
                  <a:srgbClr val="000000"/>
                </a:solidFill>
                <a:latin typeface="Times New Roman" pitchFamily="18" charset="0"/>
                <a:cs typeface="Times New Roman" pitchFamily="18" charset="0"/>
              </a:rPr>
              <a:t>Hội Phụ nữ cứu quốc </a:t>
            </a:r>
          </a:p>
        </p:txBody>
      </p:sp>
      <p:sp>
        <p:nvSpPr>
          <p:cNvPr id="5139" name="Text Box 19"/>
          <p:cNvSpPr txBox="1">
            <a:spLocks noChangeArrowheads="1"/>
          </p:cNvSpPr>
          <p:nvPr/>
        </p:nvSpPr>
        <p:spPr bwMode="auto">
          <a:xfrm>
            <a:off x="3860800" y="4112568"/>
            <a:ext cx="375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l">
              <a:spcBef>
                <a:spcPct val="50000"/>
              </a:spcBef>
            </a:pPr>
            <a:r>
              <a:rPr lang="vi-VN" altLang="en-US" sz="2400" i="1">
                <a:solidFill>
                  <a:srgbClr val="000000"/>
                </a:solidFill>
                <a:latin typeface="Times New Roman" pitchFamily="18" charset="0"/>
                <a:cs typeface="Times New Roman" pitchFamily="18" charset="0"/>
              </a:rPr>
              <a:t> </a:t>
            </a:r>
            <a:r>
              <a:rPr lang="en-US" altLang="en-US" sz="2400" i="1">
                <a:solidFill>
                  <a:srgbClr val="000000"/>
                </a:solidFill>
                <a:latin typeface="Times New Roman" pitchFamily="18" charset="0"/>
                <a:cs typeface="Times New Roman" pitchFamily="18" charset="0"/>
              </a:rPr>
              <a:t>Hội Thanh niên cứu quốc</a:t>
            </a:r>
          </a:p>
        </p:txBody>
      </p:sp>
      <p:sp>
        <p:nvSpPr>
          <p:cNvPr id="5140" name="Text Box 20"/>
          <p:cNvSpPr txBox="1">
            <a:spLocks noChangeArrowheads="1"/>
          </p:cNvSpPr>
          <p:nvPr/>
        </p:nvSpPr>
        <p:spPr bwMode="auto">
          <a:xfrm>
            <a:off x="3962400" y="4493568"/>
            <a:ext cx="375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l">
              <a:spcBef>
                <a:spcPct val="50000"/>
              </a:spcBef>
            </a:pPr>
            <a:r>
              <a:rPr lang="en-US" altLang="en-US" sz="2400" i="1" dirty="0" err="1">
                <a:solidFill>
                  <a:srgbClr val="000000"/>
                </a:solidFill>
                <a:latin typeface="Times New Roman" pitchFamily="18" charset="0"/>
                <a:cs typeface="Times New Roman" pitchFamily="18" charset="0"/>
              </a:rPr>
              <a:t>Hội</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Nhi</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đồng</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cứu</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quốc</a:t>
            </a:r>
            <a:endParaRPr lang="en-US" altLang="en-US" sz="2400" i="1" dirty="0">
              <a:solidFill>
                <a:srgbClr val="000000"/>
              </a:solidFill>
              <a:latin typeface="Times New Roman" pitchFamily="18" charset="0"/>
              <a:cs typeface="Times New Roman" pitchFamily="18" charset="0"/>
            </a:endParaRPr>
          </a:p>
        </p:txBody>
      </p:sp>
      <p:sp>
        <p:nvSpPr>
          <p:cNvPr id="5141" name="Text Box 21"/>
          <p:cNvSpPr txBox="1">
            <a:spLocks noChangeArrowheads="1"/>
          </p:cNvSpPr>
          <p:nvPr/>
        </p:nvSpPr>
        <p:spPr bwMode="auto">
          <a:xfrm>
            <a:off x="7924800" y="3581400"/>
            <a:ext cx="4267200" cy="4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spcBef>
                <a:spcPct val="50000"/>
              </a:spcBef>
            </a:pPr>
            <a:r>
              <a:rPr lang="en-US" altLang="en-US" sz="2267" i="1" dirty="0" err="1">
                <a:solidFill>
                  <a:srgbClr val="000000"/>
                </a:solidFill>
                <a:latin typeface="Times New Roman" pitchFamily="18" charset="0"/>
                <a:cs typeface="Times New Roman" pitchFamily="18" charset="0"/>
              </a:rPr>
              <a:t>Đảng</a:t>
            </a:r>
            <a:r>
              <a:rPr lang="en-US" altLang="en-US" sz="2267" i="1" dirty="0">
                <a:solidFill>
                  <a:srgbClr val="000000"/>
                </a:solidFill>
                <a:latin typeface="Times New Roman" pitchFamily="18" charset="0"/>
                <a:cs typeface="Times New Roman" pitchFamily="18" charset="0"/>
              </a:rPr>
              <a:t> </a:t>
            </a:r>
            <a:r>
              <a:rPr lang="en-US" altLang="en-US" sz="2267" i="1" dirty="0" err="1">
                <a:solidFill>
                  <a:srgbClr val="000000"/>
                </a:solidFill>
                <a:latin typeface="Times New Roman" pitchFamily="18" charset="0"/>
                <a:cs typeface="Times New Roman" pitchFamily="18" charset="0"/>
              </a:rPr>
              <a:t>Cộng</a:t>
            </a:r>
            <a:r>
              <a:rPr lang="en-US" altLang="en-US" sz="2267" i="1" dirty="0">
                <a:solidFill>
                  <a:srgbClr val="000000"/>
                </a:solidFill>
                <a:latin typeface="Times New Roman" pitchFamily="18" charset="0"/>
                <a:cs typeface="Times New Roman" pitchFamily="18" charset="0"/>
              </a:rPr>
              <a:t> </a:t>
            </a:r>
            <a:r>
              <a:rPr lang="en-US" altLang="en-US" sz="2267" i="1" dirty="0" err="1">
                <a:solidFill>
                  <a:srgbClr val="000000"/>
                </a:solidFill>
                <a:latin typeface="Times New Roman" pitchFamily="18" charset="0"/>
                <a:cs typeface="Times New Roman" pitchFamily="18" charset="0"/>
              </a:rPr>
              <a:t>sản</a:t>
            </a:r>
            <a:r>
              <a:rPr lang="vi-VN" altLang="en-US" sz="2267" i="1" dirty="0">
                <a:solidFill>
                  <a:srgbClr val="000000"/>
                </a:solidFill>
                <a:latin typeface="Times New Roman" pitchFamily="18" charset="0"/>
                <a:cs typeface="Times New Roman" pitchFamily="18" charset="0"/>
              </a:rPr>
              <a:t> </a:t>
            </a:r>
            <a:r>
              <a:rPr lang="en-US" altLang="en-US" sz="2267" i="1" dirty="0" err="1">
                <a:solidFill>
                  <a:srgbClr val="000000"/>
                </a:solidFill>
                <a:latin typeface="Times New Roman" pitchFamily="18" charset="0"/>
                <a:cs typeface="Times New Roman" pitchFamily="18" charset="0"/>
              </a:rPr>
              <a:t>Đông</a:t>
            </a:r>
            <a:r>
              <a:rPr lang="en-US" altLang="en-US" sz="2267" i="1" dirty="0">
                <a:solidFill>
                  <a:srgbClr val="000000"/>
                </a:solidFill>
                <a:latin typeface="Times New Roman" pitchFamily="18" charset="0"/>
                <a:cs typeface="Times New Roman" pitchFamily="18" charset="0"/>
              </a:rPr>
              <a:t> </a:t>
            </a:r>
            <a:r>
              <a:rPr lang="en-US" altLang="en-US" sz="2267" i="1" dirty="0" err="1">
                <a:solidFill>
                  <a:srgbClr val="000000"/>
                </a:solidFill>
                <a:latin typeface="Times New Roman" pitchFamily="18" charset="0"/>
                <a:cs typeface="Times New Roman" pitchFamily="18" charset="0"/>
              </a:rPr>
              <a:t>Dương</a:t>
            </a:r>
            <a:endParaRPr lang="en-US" altLang="en-US" sz="2267" i="1" dirty="0">
              <a:solidFill>
                <a:srgbClr val="000000"/>
              </a:solidFill>
              <a:latin typeface="Times New Roman" pitchFamily="18" charset="0"/>
              <a:cs typeface="Times New Roman" pitchFamily="18" charset="0"/>
            </a:endParaRPr>
          </a:p>
        </p:txBody>
      </p:sp>
      <p:sp>
        <p:nvSpPr>
          <p:cNvPr id="5142" name="Text Box 22"/>
          <p:cNvSpPr txBox="1">
            <a:spLocks noChangeArrowheads="1"/>
          </p:cNvSpPr>
          <p:nvPr/>
        </p:nvSpPr>
        <p:spPr bwMode="auto">
          <a:xfrm>
            <a:off x="7823200" y="3962400"/>
            <a:ext cx="3759200" cy="4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l">
              <a:spcBef>
                <a:spcPct val="50000"/>
              </a:spcBef>
            </a:pPr>
            <a:r>
              <a:rPr lang="en-US" altLang="en-US" sz="2267" i="1" dirty="0">
                <a:solidFill>
                  <a:srgbClr val="000000"/>
                </a:solidFill>
                <a:latin typeface="Times New Roman" pitchFamily="18" charset="0"/>
                <a:cs typeface="Times New Roman" pitchFamily="18" charset="0"/>
              </a:rPr>
              <a:t>  </a:t>
            </a:r>
            <a:r>
              <a:rPr lang="en-US" altLang="en-US" sz="2267" i="1" dirty="0" err="1">
                <a:solidFill>
                  <a:srgbClr val="000000"/>
                </a:solidFill>
                <a:latin typeface="Times New Roman" pitchFamily="18" charset="0"/>
                <a:cs typeface="Times New Roman" pitchFamily="18" charset="0"/>
              </a:rPr>
              <a:t>Đảng</a:t>
            </a:r>
            <a:r>
              <a:rPr lang="en-US" altLang="en-US" sz="2267" i="1" dirty="0">
                <a:solidFill>
                  <a:srgbClr val="000000"/>
                </a:solidFill>
                <a:latin typeface="Times New Roman" pitchFamily="18" charset="0"/>
                <a:cs typeface="Times New Roman" pitchFamily="18" charset="0"/>
              </a:rPr>
              <a:t> </a:t>
            </a:r>
            <a:r>
              <a:rPr lang="en-US" altLang="en-US" sz="2267" i="1" dirty="0" err="1">
                <a:solidFill>
                  <a:srgbClr val="000000"/>
                </a:solidFill>
                <a:latin typeface="Times New Roman" pitchFamily="18" charset="0"/>
                <a:cs typeface="Times New Roman" pitchFamily="18" charset="0"/>
              </a:rPr>
              <a:t>Dân</a:t>
            </a:r>
            <a:r>
              <a:rPr lang="en-US" altLang="en-US" sz="2267" i="1" dirty="0">
                <a:solidFill>
                  <a:srgbClr val="000000"/>
                </a:solidFill>
                <a:latin typeface="Times New Roman" pitchFamily="18" charset="0"/>
                <a:cs typeface="Times New Roman" pitchFamily="18" charset="0"/>
              </a:rPr>
              <a:t> </a:t>
            </a:r>
            <a:r>
              <a:rPr lang="en-US" altLang="en-US" sz="2267" i="1" dirty="0" err="1">
                <a:solidFill>
                  <a:srgbClr val="000000"/>
                </a:solidFill>
                <a:latin typeface="Times New Roman" pitchFamily="18" charset="0"/>
                <a:cs typeface="Times New Roman" pitchFamily="18" charset="0"/>
              </a:rPr>
              <a:t>chủ</a:t>
            </a:r>
            <a:r>
              <a:rPr lang="en-US" altLang="en-US" sz="2267" i="1" dirty="0">
                <a:solidFill>
                  <a:srgbClr val="000000"/>
                </a:solidFill>
                <a:latin typeface="Times New Roman" pitchFamily="18" charset="0"/>
                <a:cs typeface="Times New Roman" pitchFamily="18" charset="0"/>
              </a:rPr>
              <a:t> </a:t>
            </a:r>
            <a:r>
              <a:rPr lang="en-US" altLang="en-US" sz="2267" i="1" dirty="0" err="1">
                <a:solidFill>
                  <a:srgbClr val="000000"/>
                </a:solidFill>
                <a:latin typeface="Times New Roman" pitchFamily="18" charset="0"/>
                <a:cs typeface="Times New Roman" pitchFamily="18" charset="0"/>
              </a:rPr>
              <a:t>Việt</a:t>
            </a:r>
            <a:r>
              <a:rPr lang="en-US" altLang="en-US" sz="2267" i="1" dirty="0">
                <a:solidFill>
                  <a:srgbClr val="000000"/>
                </a:solidFill>
                <a:latin typeface="Times New Roman" pitchFamily="18" charset="0"/>
                <a:cs typeface="Times New Roman" pitchFamily="18" charset="0"/>
              </a:rPr>
              <a:t> Nam</a:t>
            </a:r>
          </a:p>
        </p:txBody>
      </p:sp>
      <p:sp>
        <p:nvSpPr>
          <p:cNvPr id="5143" name="Text Box 23"/>
          <p:cNvSpPr txBox="1">
            <a:spLocks noChangeArrowheads="1"/>
          </p:cNvSpPr>
          <p:nvPr/>
        </p:nvSpPr>
        <p:spPr bwMode="auto">
          <a:xfrm>
            <a:off x="40217" y="5345012"/>
            <a:ext cx="11851217" cy="91319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spcBef>
                <a:spcPct val="50000"/>
              </a:spcBef>
            </a:pPr>
            <a:r>
              <a:rPr lang="en-US" altLang="en-US" sz="2667"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Ngoài</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ra</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còn</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có</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những</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đoàn</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thể</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khác</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Hội</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cứu</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tế</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thất</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nghiệp</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Hội</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tương</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tế</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Hội</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hiếu</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hỉ</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nhóm</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học</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chữ</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quốc</a:t>
            </a:r>
            <a:r>
              <a:rPr lang="en-US" altLang="en-US" sz="2667" i="1" dirty="0">
                <a:solidFill>
                  <a:srgbClr val="000000"/>
                </a:solidFill>
                <a:latin typeface="Times New Roman" pitchFamily="18" charset="0"/>
                <a:cs typeface="Times New Roman" pitchFamily="18" charset="0"/>
              </a:rPr>
              <a:t> </a:t>
            </a:r>
            <a:r>
              <a:rPr lang="en-US" altLang="en-US" sz="2667" i="1" dirty="0" err="1">
                <a:solidFill>
                  <a:srgbClr val="000000"/>
                </a:solidFill>
                <a:latin typeface="Times New Roman" pitchFamily="18" charset="0"/>
                <a:cs typeface="Times New Roman" pitchFamily="18" charset="0"/>
              </a:rPr>
              <a:t>ngữ</a:t>
            </a:r>
            <a:r>
              <a:rPr lang="en-US" altLang="en-US" sz="2667" i="1" dirty="0">
                <a:solidFill>
                  <a:srgbClr val="000000"/>
                </a:solidFill>
                <a:latin typeface="Times New Roman" pitchFamily="18" charset="0"/>
                <a:cs typeface="Times New Roman" pitchFamily="18" charset="0"/>
              </a:rPr>
              <a:t>…</a:t>
            </a:r>
          </a:p>
        </p:txBody>
      </p:sp>
      <p:sp>
        <p:nvSpPr>
          <p:cNvPr id="29" name="Line 8"/>
          <p:cNvSpPr>
            <a:spLocks noChangeShapeType="1"/>
          </p:cNvSpPr>
          <p:nvPr/>
        </p:nvSpPr>
        <p:spPr bwMode="auto">
          <a:xfrm flipH="1">
            <a:off x="3251200" y="1371600"/>
            <a:ext cx="254000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cs typeface="Times New Roman" pitchFamily="18" charset="0"/>
            </a:endParaRPr>
          </a:p>
        </p:txBody>
      </p:sp>
      <p:sp>
        <p:nvSpPr>
          <p:cNvPr id="30" name="Line 9"/>
          <p:cNvSpPr>
            <a:spLocks noChangeShapeType="1"/>
          </p:cNvSpPr>
          <p:nvPr/>
        </p:nvSpPr>
        <p:spPr bwMode="auto">
          <a:xfrm>
            <a:off x="5791200" y="1295400"/>
            <a:ext cx="0" cy="533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cs typeface="Times New Roman" pitchFamily="18" charset="0"/>
            </a:endParaRPr>
          </a:p>
        </p:txBody>
      </p:sp>
      <p:sp>
        <p:nvSpPr>
          <p:cNvPr id="23" name="Line 10"/>
          <p:cNvSpPr>
            <a:spLocks noChangeShapeType="1"/>
          </p:cNvSpPr>
          <p:nvPr/>
        </p:nvSpPr>
        <p:spPr bwMode="auto">
          <a:xfrm>
            <a:off x="5892800" y="1371600"/>
            <a:ext cx="294640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cs typeface="Times New Roman" pitchFamily="18" charset="0"/>
            </a:endParaRPr>
          </a:p>
        </p:txBody>
      </p:sp>
      <p:sp>
        <p:nvSpPr>
          <p:cNvPr id="257045" name="Text Box 4"/>
          <p:cNvSpPr txBox="1">
            <a:spLocks noChangeArrowheads="1"/>
          </p:cNvSpPr>
          <p:nvPr/>
        </p:nvSpPr>
        <p:spPr bwMode="auto">
          <a:xfrm>
            <a:off x="2349500" y="-23283"/>
            <a:ext cx="7721600" cy="1364669"/>
          </a:xfrm>
          <a:prstGeom prst="rect">
            <a:avLst/>
          </a:prstGeom>
          <a:solidFill>
            <a:srgbClr val="CCFFFF"/>
          </a:solidFill>
          <a:ln w="9525">
            <a:solidFill>
              <a:srgbClr val="FF0000"/>
            </a:solidFill>
            <a:miter lim="800000"/>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4267" dirty="0">
                <a:latin typeface="Times New Roman" pitchFamily="18" charset="0"/>
                <a:cs typeface="Times New Roman" pitchFamily="18" charset="0"/>
              </a:rPr>
              <a:t>LỰC LƯỢNG CHÍNH TRỊ</a:t>
            </a:r>
          </a:p>
          <a:p>
            <a:pPr>
              <a:spcBef>
                <a:spcPct val="50000"/>
              </a:spcBef>
            </a:pPr>
            <a:r>
              <a:rPr lang="en-US" altLang="en-US" sz="2667" dirty="0">
                <a:latin typeface="Times New Roman" pitchFamily="18" charset="0"/>
                <a:cs typeface="Times New Roman" pitchFamily="18" charset="0"/>
              </a:rPr>
              <a:t>(</a:t>
            </a:r>
            <a:r>
              <a:rPr lang="en-US" altLang="en-US" sz="2667" dirty="0" err="1">
                <a:latin typeface="Times New Roman" pitchFamily="18" charset="0"/>
                <a:cs typeface="Times New Roman" pitchFamily="18" charset="0"/>
              </a:rPr>
              <a:t>Các</a:t>
            </a:r>
            <a:r>
              <a:rPr lang="en-US" altLang="en-US" sz="2667" dirty="0">
                <a:latin typeface="Times New Roman" pitchFamily="18" charset="0"/>
                <a:cs typeface="Times New Roman" pitchFamily="18" charset="0"/>
              </a:rPr>
              <a:t> </a:t>
            </a:r>
            <a:r>
              <a:rPr lang="en-US" altLang="en-US" sz="2667" dirty="0" err="1">
                <a:latin typeface="Times New Roman" pitchFamily="18" charset="0"/>
                <a:cs typeface="Times New Roman" pitchFamily="18" charset="0"/>
              </a:rPr>
              <a:t>hội</a:t>
            </a:r>
            <a:r>
              <a:rPr lang="en-US" altLang="en-US" sz="2667" dirty="0">
                <a:latin typeface="Times New Roman" pitchFamily="18" charset="0"/>
                <a:cs typeface="Times New Roman" pitchFamily="18" charset="0"/>
              </a:rPr>
              <a:t> </a:t>
            </a:r>
            <a:r>
              <a:rPr lang="en-US" altLang="en-US" sz="2667" dirty="0" err="1">
                <a:latin typeface="Times New Roman" pitchFamily="18" charset="0"/>
                <a:cs typeface="Times New Roman" pitchFamily="18" charset="0"/>
              </a:rPr>
              <a:t>cứu</a:t>
            </a:r>
            <a:r>
              <a:rPr lang="en-US" altLang="en-US" sz="2667" dirty="0">
                <a:latin typeface="Times New Roman" pitchFamily="18" charset="0"/>
                <a:cs typeface="Times New Roman" pitchFamily="18" charset="0"/>
              </a:rPr>
              <a:t> </a:t>
            </a:r>
            <a:r>
              <a:rPr lang="en-US" altLang="en-US" sz="2667" dirty="0" err="1">
                <a:latin typeface="Times New Roman" pitchFamily="18" charset="0"/>
                <a:cs typeface="Times New Roman" pitchFamily="18" charset="0"/>
              </a:rPr>
              <a:t>quốc</a:t>
            </a:r>
            <a:r>
              <a:rPr lang="en-US" altLang="en-US" sz="2667" dirty="0">
                <a:latin typeface="Times New Roman" pitchFamily="18" charset="0"/>
                <a:cs typeface="Times New Roman" pitchFamily="18" charset="0"/>
              </a:rPr>
              <a:t>)</a:t>
            </a:r>
            <a:endParaRPr lang="en-US" altLang="en-US" sz="4267" dirty="0">
              <a:latin typeface="Times New Roman" pitchFamily="18" charset="0"/>
              <a:cs typeface="Times New Roman" pitchFamily="18" charset="0"/>
            </a:endParaRPr>
          </a:p>
        </p:txBody>
      </p:sp>
      <p:sp>
        <p:nvSpPr>
          <p:cNvPr id="56344" name="Rectangle 24"/>
          <p:cNvSpPr>
            <a:spLocks noChangeArrowheads="1"/>
          </p:cNvSpPr>
          <p:nvPr/>
        </p:nvSpPr>
        <p:spPr bwMode="auto">
          <a:xfrm>
            <a:off x="1674284" y="6250518"/>
            <a:ext cx="103801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vi-VN" altLang="en-US" sz="2400" dirty="0">
                <a:cs typeface="Times New Roman" pitchFamily="18" charset="0"/>
              </a:rPr>
              <a:t>Tập hợp các tầng lớp nhân dân</a:t>
            </a:r>
            <a:r>
              <a:rPr lang="en-US" altLang="en-US" sz="2400" dirty="0">
                <a:cs typeface="Times New Roman" pitchFamily="18" charset="0"/>
              </a:rPr>
              <a:t> </a:t>
            </a:r>
            <a:r>
              <a:rPr lang="vi-VN" altLang="en-US" sz="2400" dirty="0">
                <a:cs typeface="Times New Roman" pitchFamily="18" charset="0"/>
              </a:rPr>
              <a:t>vào tổ chức cứu quốc.</a:t>
            </a:r>
            <a:endParaRPr lang="en-US" altLang="en-US" sz="2400" dirty="0">
              <a:cs typeface="Times New Roman" pitchFamily="18" charset="0"/>
            </a:endParaRPr>
          </a:p>
        </p:txBody>
      </p:sp>
      <p:sp>
        <p:nvSpPr>
          <p:cNvPr id="9" name="AutoShape 81"/>
          <p:cNvSpPr>
            <a:spLocks noChangeArrowheads="1"/>
          </p:cNvSpPr>
          <p:nvPr/>
        </p:nvSpPr>
        <p:spPr bwMode="auto">
          <a:xfrm rot="16200000" flipV="1">
            <a:off x="656167" y="5848351"/>
            <a:ext cx="393700" cy="1625600"/>
          </a:xfrm>
          <a:prstGeom prst="upArrow">
            <a:avLst>
              <a:gd name="adj1" fmla="val 65546"/>
              <a:gd name="adj2" fmla="val 232449"/>
            </a:avLst>
          </a:prstGeom>
          <a:solidFill>
            <a:srgbClr val="FF0000"/>
          </a:solidFill>
          <a:ln w="9525">
            <a:solidFill>
              <a:schemeClr val="tx1"/>
            </a:solidFill>
            <a:miter lim="800000"/>
            <a:headEnd/>
            <a:tailEnd/>
          </a:ln>
        </p:spPr>
        <p:txBody>
          <a:bodyPr rot="10800000" vert="eaVert" wrap="none" anchor="ctr"/>
          <a:lstStyle/>
          <a:p>
            <a:pPr algn="l"/>
            <a:endParaRPr lang="en-US" altLang="en-US" sz="2667">
              <a:solidFill>
                <a:srgbClr val="000000"/>
              </a:solidFill>
              <a:cs typeface="Times New Roman" pitchFamily="18" charset="0"/>
            </a:endParaRPr>
          </a:p>
        </p:txBody>
      </p:sp>
      <p:sp>
        <p:nvSpPr>
          <p:cNvPr id="2" name="Rectangle 1"/>
          <p:cNvSpPr/>
          <p:nvPr/>
        </p:nvSpPr>
        <p:spPr>
          <a:xfrm>
            <a:off x="-50799" y="1879660"/>
            <a:ext cx="3962400" cy="14097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dirty="0">
                <a:solidFill>
                  <a:srgbClr val="C00000"/>
                </a:solidFill>
                <a:latin typeface="Times New Roman" pitchFamily="18" charset="0"/>
                <a:cs typeface="Times New Roman" pitchFamily="18" charset="0"/>
              </a:rPr>
              <a:t>(</a:t>
            </a:r>
            <a:r>
              <a:rPr lang="en-US" altLang="en-US" sz="2800" dirty="0" err="1">
                <a:solidFill>
                  <a:srgbClr val="C00000"/>
                </a:solidFill>
                <a:latin typeface="Times New Roman" pitchFamily="18" charset="0"/>
                <a:cs typeface="Times New Roman" pitchFamily="18" charset="0"/>
              </a:rPr>
              <a:t>Hội</a:t>
            </a:r>
            <a:r>
              <a:rPr lang="en-US" altLang="en-US" sz="2800" dirty="0">
                <a:solidFill>
                  <a:srgbClr val="C00000"/>
                </a:solidFill>
                <a:latin typeface="Times New Roman" pitchFamily="18" charset="0"/>
                <a:cs typeface="Times New Roman" pitchFamily="18" charset="0"/>
              </a:rPr>
              <a:t> </a:t>
            </a:r>
            <a:r>
              <a:rPr lang="en-US" altLang="en-US" sz="2800" dirty="0" err="1">
                <a:solidFill>
                  <a:srgbClr val="C00000"/>
                </a:solidFill>
                <a:latin typeface="Times New Roman" pitchFamily="18" charset="0"/>
                <a:cs typeface="Times New Roman" pitchFamily="18" charset="0"/>
              </a:rPr>
              <a:t>cứu</a:t>
            </a:r>
            <a:r>
              <a:rPr lang="en-US" altLang="en-US" sz="2800" dirty="0">
                <a:solidFill>
                  <a:srgbClr val="C00000"/>
                </a:solidFill>
                <a:latin typeface="Times New Roman" pitchFamily="18" charset="0"/>
                <a:cs typeface="Times New Roman" pitchFamily="18" charset="0"/>
              </a:rPr>
              <a:t> </a:t>
            </a:r>
            <a:r>
              <a:rPr lang="en-US" altLang="en-US" sz="2800" dirty="0" err="1">
                <a:solidFill>
                  <a:srgbClr val="C00000"/>
                </a:solidFill>
                <a:latin typeface="Times New Roman" pitchFamily="18" charset="0"/>
                <a:cs typeface="Times New Roman" pitchFamily="18" charset="0"/>
              </a:rPr>
              <a:t>quốc</a:t>
            </a:r>
            <a:r>
              <a:rPr lang="en-US" altLang="en-US" sz="2800" dirty="0">
                <a:solidFill>
                  <a:srgbClr val="C00000"/>
                </a:solidFill>
                <a:latin typeface="Times New Roman" pitchFamily="18" charset="0"/>
                <a:cs typeface="Times New Roman" pitchFamily="18" charset="0"/>
              </a:rPr>
              <a:t>)</a:t>
            </a:r>
          </a:p>
          <a:p>
            <a:pPr algn="ctr"/>
            <a:r>
              <a:rPr lang="en-US" altLang="en-US" sz="2800" dirty="0">
                <a:solidFill>
                  <a:srgbClr val="000000"/>
                </a:solidFill>
                <a:latin typeface="Times New Roman" pitchFamily="18" charset="0"/>
                <a:cs typeface="Times New Roman" pitchFamily="18" charset="0"/>
              </a:rPr>
              <a:t>Theo </a:t>
            </a:r>
            <a:r>
              <a:rPr lang="en-US" altLang="en-US" sz="2800" dirty="0" err="1">
                <a:solidFill>
                  <a:srgbClr val="000000"/>
                </a:solidFill>
                <a:latin typeface="Times New Roman" pitchFamily="18" charset="0"/>
                <a:cs typeface="Times New Roman" pitchFamily="18" charset="0"/>
              </a:rPr>
              <a:t>thành</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phần</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giai</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cấp</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nghề</a:t>
            </a:r>
            <a:r>
              <a:rPr lang="en-US" altLang="en-US" sz="2800" dirty="0">
                <a:solidFill>
                  <a:srgbClr val="000000"/>
                </a:solidFill>
                <a:latin typeface="Times New Roman" pitchFamily="18" charset="0"/>
                <a:cs typeface="Times New Roman" pitchFamily="18" charset="0"/>
              </a:rPr>
              <a:t> </a:t>
            </a:r>
            <a:r>
              <a:rPr lang="en-US" altLang="en-US" sz="2800" dirty="0" err="1" smtClean="0">
                <a:solidFill>
                  <a:srgbClr val="000000"/>
                </a:solidFill>
                <a:latin typeface="Times New Roman" pitchFamily="18" charset="0"/>
                <a:cs typeface="Times New Roman" pitchFamily="18" charset="0"/>
              </a:rPr>
              <a:t>nghiệp</a:t>
            </a:r>
            <a:endParaRPr lang="en-US" altLang="en-US" sz="2800" dirty="0">
              <a:solidFill>
                <a:srgbClr val="000000"/>
              </a:solidFill>
              <a:latin typeface="Times New Roman" pitchFamily="18" charset="0"/>
              <a:cs typeface="Times New Roman" pitchFamily="18" charset="0"/>
            </a:endParaRPr>
          </a:p>
        </p:txBody>
      </p:sp>
      <p:sp>
        <p:nvSpPr>
          <p:cNvPr id="25" name="Rectangle 24"/>
          <p:cNvSpPr/>
          <p:nvPr/>
        </p:nvSpPr>
        <p:spPr>
          <a:xfrm>
            <a:off x="3911601" y="1879660"/>
            <a:ext cx="3962400" cy="14097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dirty="0">
                <a:solidFill>
                  <a:srgbClr val="C00000"/>
                </a:solidFill>
                <a:latin typeface="Times New Roman" pitchFamily="18" charset="0"/>
                <a:cs typeface="Times New Roman" pitchFamily="18" charset="0"/>
              </a:rPr>
              <a:t>(</a:t>
            </a:r>
            <a:r>
              <a:rPr lang="en-US" altLang="en-US" sz="2800" dirty="0" err="1">
                <a:solidFill>
                  <a:srgbClr val="C00000"/>
                </a:solidFill>
                <a:latin typeface="Times New Roman" pitchFamily="18" charset="0"/>
                <a:cs typeface="Times New Roman" pitchFamily="18" charset="0"/>
              </a:rPr>
              <a:t>Hội</a:t>
            </a:r>
            <a:r>
              <a:rPr lang="en-US" altLang="en-US" sz="2800" dirty="0">
                <a:solidFill>
                  <a:srgbClr val="C00000"/>
                </a:solidFill>
                <a:latin typeface="Times New Roman" pitchFamily="18" charset="0"/>
                <a:cs typeface="Times New Roman" pitchFamily="18" charset="0"/>
              </a:rPr>
              <a:t> </a:t>
            </a:r>
            <a:r>
              <a:rPr lang="en-US" altLang="en-US" sz="2800" dirty="0" err="1">
                <a:solidFill>
                  <a:srgbClr val="C00000"/>
                </a:solidFill>
                <a:latin typeface="Times New Roman" pitchFamily="18" charset="0"/>
                <a:cs typeface="Times New Roman" pitchFamily="18" charset="0"/>
              </a:rPr>
              <a:t>cứu</a:t>
            </a:r>
            <a:r>
              <a:rPr lang="en-US" altLang="en-US" sz="2800" dirty="0">
                <a:solidFill>
                  <a:srgbClr val="C00000"/>
                </a:solidFill>
                <a:latin typeface="Times New Roman" pitchFamily="18" charset="0"/>
                <a:cs typeface="Times New Roman" pitchFamily="18" charset="0"/>
              </a:rPr>
              <a:t> </a:t>
            </a:r>
            <a:r>
              <a:rPr lang="en-US" altLang="en-US" sz="2800" dirty="0" err="1">
                <a:solidFill>
                  <a:srgbClr val="C00000"/>
                </a:solidFill>
                <a:latin typeface="Times New Roman" pitchFamily="18" charset="0"/>
                <a:cs typeface="Times New Roman" pitchFamily="18" charset="0"/>
              </a:rPr>
              <a:t>quốc</a:t>
            </a:r>
            <a:r>
              <a:rPr lang="en-US" altLang="en-US" sz="2800" dirty="0">
                <a:solidFill>
                  <a:srgbClr val="C00000"/>
                </a:solidFill>
                <a:latin typeface="Times New Roman" pitchFamily="18" charset="0"/>
                <a:cs typeface="Times New Roman" pitchFamily="18" charset="0"/>
              </a:rPr>
              <a:t>)</a:t>
            </a:r>
          </a:p>
          <a:p>
            <a:pPr algn="ctr"/>
            <a:r>
              <a:rPr lang="en-US" altLang="en-US" sz="2800" dirty="0">
                <a:solidFill>
                  <a:srgbClr val="000000"/>
                </a:solidFill>
                <a:latin typeface="Times New Roman" pitchFamily="18" charset="0"/>
                <a:cs typeface="Times New Roman" pitchFamily="18" charset="0"/>
              </a:rPr>
              <a:t>Theo </a:t>
            </a:r>
            <a:r>
              <a:rPr lang="en-US" altLang="en-US" sz="2800" dirty="0" err="1">
                <a:solidFill>
                  <a:srgbClr val="000000"/>
                </a:solidFill>
                <a:latin typeface="Times New Roman" pitchFamily="18" charset="0"/>
                <a:cs typeface="Times New Roman" pitchFamily="18" charset="0"/>
              </a:rPr>
              <a:t>lứa</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tuổi</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giới</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tính</a:t>
            </a:r>
            <a:endParaRPr lang="en-US" altLang="en-US" sz="2800" dirty="0">
              <a:solidFill>
                <a:srgbClr val="000000"/>
              </a:solidFill>
              <a:latin typeface="Times New Roman" pitchFamily="18" charset="0"/>
              <a:cs typeface="Times New Roman" pitchFamily="18" charset="0"/>
            </a:endParaRPr>
          </a:p>
        </p:txBody>
      </p:sp>
      <p:sp>
        <p:nvSpPr>
          <p:cNvPr id="26" name="Rectangle 25"/>
          <p:cNvSpPr/>
          <p:nvPr/>
        </p:nvSpPr>
        <p:spPr>
          <a:xfrm>
            <a:off x="7848601" y="1892097"/>
            <a:ext cx="3962400" cy="14097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dirty="0">
                <a:solidFill>
                  <a:srgbClr val="C00000"/>
                </a:solidFill>
                <a:latin typeface="Times New Roman" pitchFamily="18" charset="0"/>
                <a:cs typeface="Times New Roman" pitchFamily="18" charset="0"/>
              </a:rPr>
              <a:t>(</a:t>
            </a:r>
            <a:r>
              <a:rPr lang="en-US" altLang="en-US" sz="2800" dirty="0" err="1">
                <a:solidFill>
                  <a:srgbClr val="C00000"/>
                </a:solidFill>
                <a:latin typeface="Times New Roman" pitchFamily="18" charset="0"/>
                <a:cs typeface="Times New Roman" pitchFamily="18" charset="0"/>
              </a:rPr>
              <a:t>Hội</a:t>
            </a:r>
            <a:r>
              <a:rPr lang="en-US" altLang="en-US" sz="2800" dirty="0">
                <a:solidFill>
                  <a:srgbClr val="C00000"/>
                </a:solidFill>
                <a:latin typeface="Times New Roman" pitchFamily="18" charset="0"/>
                <a:cs typeface="Times New Roman" pitchFamily="18" charset="0"/>
              </a:rPr>
              <a:t> </a:t>
            </a:r>
            <a:r>
              <a:rPr lang="en-US" altLang="en-US" sz="2800" dirty="0" err="1">
                <a:solidFill>
                  <a:srgbClr val="C00000"/>
                </a:solidFill>
                <a:latin typeface="Times New Roman" pitchFamily="18" charset="0"/>
                <a:cs typeface="Times New Roman" pitchFamily="18" charset="0"/>
              </a:rPr>
              <a:t>cứu</a:t>
            </a:r>
            <a:r>
              <a:rPr lang="en-US" altLang="en-US" sz="2800" dirty="0">
                <a:solidFill>
                  <a:srgbClr val="C00000"/>
                </a:solidFill>
                <a:latin typeface="Times New Roman" pitchFamily="18" charset="0"/>
                <a:cs typeface="Times New Roman" pitchFamily="18" charset="0"/>
              </a:rPr>
              <a:t> </a:t>
            </a:r>
            <a:r>
              <a:rPr lang="en-US" altLang="en-US" sz="2800" dirty="0" err="1">
                <a:solidFill>
                  <a:srgbClr val="C00000"/>
                </a:solidFill>
                <a:latin typeface="Times New Roman" pitchFamily="18" charset="0"/>
                <a:cs typeface="Times New Roman" pitchFamily="18" charset="0"/>
              </a:rPr>
              <a:t>quốc</a:t>
            </a:r>
            <a:r>
              <a:rPr lang="en-US" altLang="en-US" sz="2800" dirty="0">
                <a:solidFill>
                  <a:srgbClr val="C00000"/>
                </a:solidFill>
                <a:latin typeface="Times New Roman" pitchFamily="18" charset="0"/>
                <a:cs typeface="Times New Roman" pitchFamily="18" charset="0"/>
              </a:rPr>
              <a:t>)</a:t>
            </a:r>
          </a:p>
          <a:p>
            <a:pPr algn="ctr"/>
            <a:r>
              <a:rPr lang="en-US" altLang="en-US" sz="2800" dirty="0">
                <a:solidFill>
                  <a:srgbClr val="000000"/>
                </a:solidFill>
                <a:latin typeface="Times New Roman" pitchFamily="18" charset="0"/>
                <a:cs typeface="Times New Roman" pitchFamily="18" charset="0"/>
              </a:rPr>
              <a:t>Theo </a:t>
            </a:r>
            <a:r>
              <a:rPr lang="en-US" altLang="en-US" sz="2800" dirty="0" err="1">
                <a:solidFill>
                  <a:srgbClr val="000000"/>
                </a:solidFill>
                <a:latin typeface="Times New Roman" pitchFamily="18" charset="0"/>
                <a:cs typeface="Times New Roman" pitchFamily="18" charset="0"/>
              </a:rPr>
              <a:t>tổ</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chức</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Đảng</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phái</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chính</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trị</a:t>
            </a:r>
            <a:endParaRPr lang="en-US" altLang="en-US"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58369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3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13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5133"/>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134"/>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5135"/>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51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36"/>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5138"/>
                                        </p:tgtEl>
                                        <p:attrNameLst>
                                          <p:attrName>style.visibility</p:attrName>
                                        </p:attrNameLst>
                                      </p:cBhvr>
                                      <p:to>
                                        <p:strVal val="visible"/>
                                      </p:to>
                                    </p:set>
                                  </p:childTnLst>
                                </p:cTn>
                              </p:par>
                            </p:childTnLst>
                          </p:cTn>
                        </p:par>
                        <p:par>
                          <p:cTn id="30" fill="hold" nodeType="afterGroup">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5139"/>
                                        </p:tgtEl>
                                        <p:attrNameLst>
                                          <p:attrName>style.visibility</p:attrName>
                                        </p:attrNameLst>
                                      </p:cBhvr>
                                      <p:to>
                                        <p:strVal val="visible"/>
                                      </p:to>
                                    </p:set>
                                  </p:childTnLst>
                                </p:cTn>
                              </p:par>
                            </p:childTnLst>
                          </p:cTn>
                        </p:par>
                        <p:par>
                          <p:cTn id="33" fill="hold" nodeType="afterGroup">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5140"/>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141"/>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142"/>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43"/>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ox(in)">
                                      <p:cBhvr>
                                        <p:cTn id="52" dur="500"/>
                                        <p:tgtEl>
                                          <p:spTgt spid="9"/>
                                        </p:tgtEl>
                                      </p:cBhvr>
                                    </p:animEffect>
                                  </p:childTnLst>
                                </p:cTn>
                              </p:par>
                            </p:childTnLst>
                          </p:cTn>
                        </p:par>
                        <p:par>
                          <p:cTn id="53" fill="hold" nodeType="afterGroup">
                            <p:stCondLst>
                              <p:cond delay="500"/>
                            </p:stCondLst>
                            <p:childTnLst>
                              <p:par>
                                <p:cTn id="54" presetID="3" presetClass="entr" presetSubtype="10" fill="hold" grpId="0" nodeType="afterEffect">
                                  <p:stCondLst>
                                    <p:cond delay="0"/>
                                  </p:stCondLst>
                                  <p:childTnLst>
                                    <p:set>
                                      <p:cBhvr>
                                        <p:cTn id="55" dur="1" fill="hold">
                                          <p:stCondLst>
                                            <p:cond delay="0"/>
                                          </p:stCondLst>
                                        </p:cTn>
                                        <p:tgtEl>
                                          <p:spTgt spid="56344"/>
                                        </p:tgtEl>
                                        <p:attrNameLst>
                                          <p:attrName>style.visibility</p:attrName>
                                        </p:attrNameLst>
                                      </p:cBhvr>
                                      <p:to>
                                        <p:strVal val="visible"/>
                                      </p:to>
                                    </p:set>
                                    <p:animEffect transition="in" filter="blinds(horizontal)">
                                      <p:cBhvr>
                                        <p:cTn id="56" dur="500"/>
                                        <p:tgtEl>
                                          <p:spTgt spid="56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animBg="1"/>
      <p:bldP spid="5132" grpId="0" animBg="1"/>
      <p:bldP spid="5134" grpId="0"/>
      <p:bldP spid="5135" grpId="0"/>
      <p:bldP spid="5136" grpId="0"/>
      <p:bldP spid="5137" grpId="0"/>
      <p:bldP spid="5138" grpId="0"/>
      <p:bldP spid="5139" grpId="0"/>
      <p:bldP spid="5140" grpId="0"/>
      <p:bldP spid="5141" grpId="0"/>
      <p:bldP spid="5142" grpId="0"/>
      <p:bldP spid="5143" grpId="0" animBg="1"/>
      <p:bldP spid="56344"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4" descr="Chuong trinh Viet Minh thang 5-19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12192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Text Box 6"/>
          <p:cNvSpPr txBox="1">
            <a:spLocks noChangeArrowheads="1"/>
          </p:cNvSpPr>
          <p:nvPr/>
        </p:nvSpPr>
        <p:spPr bwMode="auto">
          <a:xfrm>
            <a:off x="3128434" y="6284384"/>
            <a:ext cx="18473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l"/>
            <a:endParaRPr lang="en-US" altLang="en-US" sz="2667">
              <a:solidFill>
                <a:srgbClr val="000000"/>
              </a:solidFill>
              <a:latin typeface="Times New Roman" pitchFamily="18" charset="0"/>
            </a:endParaRPr>
          </a:p>
        </p:txBody>
      </p:sp>
      <p:sp>
        <p:nvSpPr>
          <p:cNvPr id="259076" name="Text Box 4"/>
          <p:cNvSpPr txBox="1">
            <a:spLocks noChangeArrowheads="1"/>
          </p:cNvSpPr>
          <p:nvPr/>
        </p:nvSpPr>
        <p:spPr bwMode="auto">
          <a:xfrm>
            <a:off x="0" y="65618"/>
            <a:ext cx="12192000" cy="584775"/>
          </a:xfrm>
          <a:prstGeom prst="rect">
            <a:avLst/>
          </a:prstGeom>
          <a:solidFill>
            <a:schemeClr val="accent1"/>
          </a:solidFill>
          <a:ln w="9525">
            <a:solidFill>
              <a:schemeClr val="tx1"/>
            </a:solidFill>
            <a:miter lim="800000"/>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dirty="0" err="1">
                <a:latin typeface="Times New Roman" panose="02020603050405020304" pitchFamily="18" charset="0"/>
                <a:cs typeface="Times New Roman" panose="02020603050405020304" pitchFamily="18" charset="0"/>
              </a:rPr>
              <a:t>Báo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Mặt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trận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Việt</a:t>
            </a:r>
            <a:r>
              <a:rPr lang="en-US" altLang="en-US" dirty="0">
                <a:latin typeface="Times New Roman" panose="02020603050405020304" pitchFamily="18" charset="0"/>
                <a:cs typeface="Times New Roman" panose="02020603050405020304" pitchFamily="18" charset="0"/>
              </a:rPr>
              <a:t> Minh </a:t>
            </a:r>
            <a:r>
              <a:rPr lang="en-US" altLang="en-US" dirty="0" err="1">
                <a:latin typeface="Times New Roman" panose="02020603050405020304" pitchFamily="18" charset="0"/>
                <a:cs typeface="Times New Roman" panose="02020603050405020304" pitchFamily="18" charset="0"/>
              </a:rPr>
              <a:t>ra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đời</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719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descr="TRUYEN DON cua Viet Minh keu goi chuc sac chinh quyen co so cua Phap doan ket voi nhan dan danh duoi Nhat-Phap nam 1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1219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099" name="Text Box 4"/>
          <p:cNvSpPr txBox="1">
            <a:spLocks noChangeArrowheads="1"/>
          </p:cNvSpPr>
          <p:nvPr/>
        </p:nvSpPr>
        <p:spPr bwMode="auto">
          <a:xfrm>
            <a:off x="0" y="65618"/>
            <a:ext cx="12192000" cy="584775"/>
          </a:xfrm>
          <a:prstGeom prst="rect">
            <a:avLst/>
          </a:prstGeom>
          <a:solidFill>
            <a:schemeClr val="accent1"/>
          </a:solidFill>
          <a:ln w="9525">
            <a:solidFill>
              <a:schemeClr val="tx1"/>
            </a:solidFill>
            <a:miter lim="800000"/>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dirty="0" err="1"/>
              <a:t>Báo</a:t>
            </a:r>
            <a:r>
              <a:rPr lang="en-US" altLang="en-US" dirty="0"/>
              <a:t> </a:t>
            </a:r>
            <a:r>
              <a:rPr lang="en-US" altLang="en-US" dirty="0" err="1"/>
              <a:t>chí</a:t>
            </a:r>
            <a:r>
              <a:rPr lang="en-US" altLang="en-US" dirty="0"/>
              <a:t> </a:t>
            </a:r>
            <a:r>
              <a:rPr lang="en-US" altLang="en-US" dirty="0" err="1"/>
              <a:t>của</a:t>
            </a:r>
            <a:r>
              <a:rPr lang="en-US" altLang="en-US" dirty="0"/>
              <a:t> </a:t>
            </a:r>
            <a:r>
              <a:rPr lang="en-US" altLang="en-US" dirty="0" err="1"/>
              <a:t>Mặt</a:t>
            </a:r>
            <a:r>
              <a:rPr lang="en-US" altLang="en-US" dirty="0"/>
              <a:t> </a:t>
            </a:r>
            <a:r>
              <a:rPr lang="en-US" altLang="en-US" dirty="0" err="1"/>
              <a:t>trận</a:t>
            </a:r>
            <a:r>
              <a:rPr lang="en-US" altLang="en-US" dirty="0"/>
              <a:t> </a:t>
            </a:r>
            <a:r>
              <a:rPr lang="en-US" altLang="en-US" dirty="0" err="1"/>
              <a:t>Việt</a:t>
            </a:r>
            <a:r>
              <a:rPr lang="en-US" altLang="en-US" dirty="0"/>
              <a:t> Minh </a:t>
            </a:r>
            <a:r>
              <a:rPr lang="en-US" altLang="en-US" dirty="0" err="1"/>
              <a:t>ra</a:t>
            </a:r>
            <a:r>
              <a:rPr lang="en-US" altLang="en-US" dirty="0"/>
              <a:t> </a:t>
            </a:r>
            <a:r>
              <a:rPr lang="en-US" altLang="en-US" dirty="0" err="1"/>
              <a:t>đời</a:t>
            </a:r>
            <a:endParaRPr lang="en-US" altLang="en-US" dirty="0"/>
          </a:p>
        </p:txBody>
      </p:sp>
      <p:pic>
        <p:nvPicPr>
          <p:cNvPr id="71684" name="Picture 4" descr="TRUYEN DON cua Mat tran Viet Minh keu goi dong bao dung len danh duoi phat xit Nhat-Phap va bon Viet gian ban nuoc ngay 1-2-1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1219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141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diamond(in)">
                                      <p:cBhvr>
                                        <p:cTn id="7" dur="2000"/>
                                        <p:tgtEl>
                                          <p:spTgt spid="716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1684"/>
                                        </p:tgtEl>
                                        <p:attrNameLst>
                                          <p:attrName>style.visibility</p:attrName>
                                        </p:attrNameLst>
                                      </p:cBhvr>
                                      <p:to>
                                        <p:strVal val="visible"/>
                                      </p:to>
                                    </p:set>
                                    <p:animEffect transition="in" filter="checkerboard(across)">
                                      <p:cBhvr>
                                        <p:cTn id="12"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1" y="279401"/>
            <a:ext cx="12191999"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eaLnBrk="0" hangingPunct="0"/>
            <a:r>
              <a:rPr lang="en-US" altLang="vi-VN" b="1" dirty="0">
                <a:latin typeface="Times New Roman" panose="02020603050405020304" pitchFamily="18" charset="0"/>
                <a:cs typeface="Times New Roman" panose="02020603050405020304" pitchFamily="18" charset="0"/>
              </a:rPr>
              <a:t>2. </a:t>
            </a:r>
            <a:r>
              <a:rPr lang="en-US" altLang="vi-VN" b="1" dirty="0" err="1">
                <a:latin typeface="Times New Roman" panose="02020603050405020304" pitchFamily="18" charset="0"/>
                <a:cs typeface="Times New Roman" panose="02020603050405020304" pitchFamily="18" charset="0"/>
              </a:rPr>
              <a:t>Vai</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trò</a:t>
            </a:r>
            <a:r>
              <a:rPr lang="en-US" altLang="vi-VN" b="1" dirty="0">
                <a:latin typeface="Times New Roman" panose="02020603050405020304" pitchFamily="18" charset="0"/>
                <a:cs typeface="Times New Roman" panose="02020603050405020304" pitchFamily="18" charset="0"/>
              </a:rPr>
              <a:t> </a:t>
            </a:r>
            <a:r>
              <a:rPr lang="en-US" altLang="vi-VN" b="1" dirty="0" err="1" smtClean="0">
                <a:latin typeface="Times New Roman" panose="02020603050405020304" pitchFamily="18" charset="0"/>
                <a:cs typeface="Times New Roman" panose="02020603050405020304" pitchFamily="18" charset="0"/>
              </a:rPr>
              <a:t>của</a:t>
            </a:r>
            <a:r>
              <a:rPr lang="en-US" altLang="vi-VN" b="1" dirty="0" smtClean="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Mặt</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trận</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Việt</a:t>
            </a:r>
            <a:r>
              <a:rPr lang="en-US" altLang="vi-VN" b="1" dirty="0">
                <a:latin typeface="Times New Roman" panose="02020603050405020304" pitchFamily="18" charset="0"/>
                <a:cs typeface="Times New Roman" panose="02020603050405020304" pitchFamily="18" charset="0"/>
              </a:rPr>
              <a:t> Minh </a:t>
            </a:r>
          </a:p>
          <a:p>
            <a:pPr algn="l" eaLnBrk="0" hangingPunct="0"/>
            <a:r>
              <a:rPr lang="en-US" altLang="en-US" dirty="0">
                <a:latin typeface="Times New Roman" pitchFamily="18" charset="0"/>
                <a:cs typeface="Times New Roman" pitchFamily="18" charset="0"/>
              </a:rPr>
              <a:t> </a:t>
            </a:r>
            <a:r>
              <a:rPr lang="en-US" altLang="en-US" dirty="0" smtClean="0">
                <a:latin typeface="Times New Roman" pitchFamily="18" charset="0"/>
                <a:cs typeface="Times New Roman" pitchFamily="18" charset="0"/>
              </a:rPr>
              <a:t>- </a:t>
            </a:r>
            <a:r>
              <a:rPr lang="vi-VN" altLang="en-US" dirty="0" smtClean="0">
                <a:latin typeface="Times New Roman" pitchFamily="18" charset="0"/>
                <a:cs typeface="Times New Roman" pitchFamily="18" charset="0"/>
              </a:rPr>
              <a:t>Xây </a:t>
            </a:r>
            <a:r>
              <a:rPr lang="vi-VN" altLang="en-US" dirty="0">
                <a:latin typeface="Times New Roman" pitchFamily="18" charset="0"/>
                <a:cs typeface="Times New Roman" pitchFamily="18" charset="0"/>
              </a:rPr>
              <a:t>dựng lực lượng vũ trang</a:t>
            </a:r>
            <a:r>
              <a:rPr lang="vi-VN" altLang="en-US" dirty="0" smtClean="0">
                <a:latin typeface="Times New Roman" pitchFamily="18" charset="0"/>
                <a:cs typeface="Times New Roman" pitchFamily="18" charset="0"/>
              </a:rPr>
              <a:t>:</a:t>
            </a:r>
            <a:endParaRPr lang="vi-VN" altLang="en-US" dirty="0">
              <a:latin typeface="Times New Roman" pitchFamily="18" charset="0"/>
              <a:cs typeface="Times New Roman" pitchFamily="18" charset="0"/>
            </a:endParaRPr>
          </a:p>
          <a:p>
            <a:pPr algn="l" eaLnBrk="0" hangingPunct="0"/>
            <a:r>
              <a:rPr lang="vi-VN" altLang="en-US" dirty="0">
                <a:latin typeface="Times New Roman" pitchFamily="18" charset="0"/>
                <a:cs typeface="Times New Roman" pitchFamily="18" charset="0"/>
              </a:rPr>
              <a:t>+ 1940: thành lập đội du kích Bắc Sơn</a:t>
            </a:r>
          </a:p>
          <a:p>
            <a:pPr algn="l" eaLnBrk="0" hangingPunct="0"/>
            <a:r>
              <a:rPr lang="vi-VN" altLang="en-US" dirty="0">
                <a:latin typeface="Times New Roman" pitchFamily="18" charset="0"/>
                <a:cs typeface="Times New Roman" pitchFamily="18" charset="0"/>
              </a:rPr>
              <a:t>+ 1941: Du kích Bắc Sơn đổi thành đội Cứu Quốc Dân</a:t>
            </a:r>
          </a:p>
          <a:p>
            <a:pPr eaLnBrk="0" hangingPunct="0"/>
            <a:r>
              <a:rPr lang="en-US" altLang="en-US" dirty="0" smtClean="0">
                <a:latin typeface="Times New Roman" pitchFamily="18" charset="0"/>
                <a:cs typeface="Times New Roman" pitchFamily="18" charset="0"/>
              </a:rPr>
              <a:t>+ </a:t>
            </a:r>
            <a:r>
              <a:rPr lang="vi-VN" altLang="en-US" dirty="0" smtClean="0">
                <a:latin typeface="Times New Roman" pitchFamily="18" charset="0"/>
                <a:cs typeface="Times New Roman" pitchFamily="18" charset="0"/>
              </a:rPr>
              <a:t>22/</a:t>
            </a:r>
            <a:r>
              <a:rPr lang="en-US" altLang="en-US" dirty="0">
                <a:latin typeface="Times New Roman" pitchFamily="18" charset="0"/>
                <a:cs typeface="Times New Roman" pitchFamily="18" charset="0"/>
              </a:rPr>
              <a:t>1</a:t>
            </a:r>
            <a:r>
              <a:rPr lang="vi-VN" altLang="en-US" dirty="0">
                <a:latin typeface="Times New Roman" pitchFamily="18" charset="0"/>
                <a:cs typeface="Times New Roman" pitchFamily="18" charset="0"/>
              </a:rPr>
              <a:t>2/1944: thành lập đội Việt Nam tuyên truyền giải phóng </a:t>
            </a:r>
            <a:r>
              <a:rPr lang="vi-VN" altLang="en-US" dirty="0" smtClean="0">
                <a:latin typeface="Times New Roman" pitchFamily="18" charset="0"/>
                <a:cs typeface="Times New Roman" pitchFamily="18" charset="0"/>
              </a:rPr>
              <a:t>quân</a:t>
            </a:r>
            <a:endParaRPr lang="vi-VN" altLang="en-US" dirty="0">
              <a:latin typeface="Times New Roman" pitchFamily="18" charset="0"/>
              <a:cs typeface="Times New Roman" pitchFamily="18" charset="0"/>
            </a:endParaRPr>
          </a:p>
          <a:p>
            <a:pPr marL="457200" indent="-457200" algn="l" eaLnBrk="0" hangingPunct="0">
              <a:buFontTx/>
              <a:buChar char="-"/>
            </a:pPr>
            <a:r>
              <a:rPr lang="vi-VN" altLang="en-US" dirty="0" smtClean="0">
                <a:latin typeface="Times New Roman" pitchFamily="18" charset="0"/>
                <a:cs typeface="Times New Roman" pitchFamily="18" charset="0"/>
              </a:rPr>
              <a:t>Xây </a:t>
            </a:r>
            <a:r>
              <a:rPr lang="vi-VN" altLang="en-US" dirty="0">
                <a:latin typeface="Times New Roman" pitchFamily="18" charset="0"/>
                <a:cs typeface="Times New Roman" pitchFamily="18" charset="0"/>
              </a:rPr>
              <a:t>dựng lực lượng chính trị: bao gồm các đoàn thể Cứu </a:t>
            </a:r>
            <a:r>
              <a:rPr lang="vi-VN" altLang="en-US" dirty="0" smtClean="0">
                <a:latin typeface="Times New Roman" pitchFamily="18" charset="0"/>
                <a:cs typeface="Times New Roman" pitchFamily="18" charset="0"/>
              </a:rPr>
              <a:t>quốc</a:t>
            </a:r>
            <a:endParaRPr lang="en-US" altLang="en-US" dirty="0" smtClean="0">
              <a:latin typeface="Times New Roman" pitchFamily="18" charset="0"/>
              <a:cs typeface="Times New Roman" pitchFamily="18" charset="0"/>
            </a:endParaRPr>
          </a:p>
          <a:p>
            <a:pPr marL="457200" lvl="0" indent="-457200" eaLnBrk="0" hangingPunct="0">
              <a:buFontTx/>
              <a:buChar char="-"/>
            </a:pPr>
            <a:r>
              <a:rPr lang="vi-VN" dirty="0" smtClean="0">
                <a:latin typeface="Times New Roman" panose="02020603050405020304" pitchFamily="18" charset="0"/>
                <a:cs typeface="Times New Roman" panose="02020603050405020304" pitchFamily="18" charset="0"/>
              </a:rPr>
              <a:t>Xây </a:t>
            </a:r>
            <a:r>
              <a:rPr lang="vi-VN" dirty="0">
                <a:latin typeface="Times New Roman" panose="02020603050405020304" pitchFamily="18" charset="0"/>
                <a:cs typeface="Times New Roman" panose="02020603050405020304" pitchFamily="18" charset="0"/>
              </a:rPr>
              <a:t>dựng căn cứ địa cách mạng: </a:t>
            </a:r>
            <a:r>
              <a:rPr lang="vi-VN" altLang="en-US" dirty="0">
                <a:latin typeface="Times New Roman" panose="02020603050405020304" pitchFamily="18" charset="0"/>
                <a:cs typeface="Times New Roman" panose="02020603050405020304" pitchFamily="18" charset="0"/>
              </a:rPr>
              <a:t>Từ căn cứ Bắc Sơn, Võ Nhai, mở rộng ra các tỉnh Cao Bằng, Bắc Kạn, Lạng </a:t>
            </a:r>
            <a:r>
              <a:rPr lang="vi-VN" altLang="en-US" dirty="0" smtClean="0">
                <a:latin typeface="Times New Roman" panose="02020603050405020304" pitchFamily="18" charset="0"/>
                <a:cs typeface="Times New Roman" panose="02020603050405020304" pitchFamily="18" charset="0"/>
              </a:rPr>
              <a:t>Sơn</a:t>
            </a:r>
            <a:endParaRPr lang="vi-V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879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arn(inVertical)">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444500" y="304801"/>
            <a:ext cx="11633200" cy="4140199"/>
          </a:xfrm>
          <a:ln/>
        </p:spPr>
        <p:txBody>
          <a:bodyPr vert="horz" wrap="square" lIns="91440" tIns="45720" rIns="91440" bIns="45720" rtlCol="0" anchor="t" anchorCtr="0">
            <a:normAutofit/>
          </a:bodyPr>
          <a:lstStyle/>
          <a:p>
            <a:pPr marL="0" indent="0">
              <a:lnSpc>
                <a:spcPct val="100000"/>
              </a:lnSpc>
              <a:spcBef>
                <a:spcPts val="0"/>
              </a:spcBef>
              <a:buNone/>
            </a:pPr>
            <a:r>
              <a:rPr lang="en-US" sz="3200" b="1" dirty="0">
                <a:latin typeface="Times New Roman" panose="02020603050405020304" pitchFamily="18" charset="0"/>
                <a:cs typeface="Times New Roman" panose="02020603050405020304" pitchFamily="18" charset="0"/>
              </a:rPr>
              <a:t>3. </a:t>
            </a:r>
            <a:r>
              <a:rPr lang="en-US" sz="3200" b="1" dirty="0" smtClean="0">
                <a:latin typeface="Times New Roman" panose="02020603050405020304" pitchFamily="18" charset="0"/>
                <a:cs typeface="Times New Roman" panose="02020603050405020304" pitchFamily="18" charset="0"/>
              </a:rPr>
              <a:t>Ý</a:t>
            </a:r>
            <a:r>
              <a:rPr lang="vi-VN" altLang="x-none" sz="3200" b="1" dirty="0" smtClean="0">
                <a:latin typeface="Times New Roman" panose="02020603050405020304" pitchFamily="18" charset="0"/>
                <a:cs typeface="Times New Roman" panose="02020603050405020304" pitchFamily="18" charset="0"/>
              </a:rPr>
              <a:t>nghĩa </a:t>
            </a:r>
            <a:r>
              <a:rPr lang="vi-VN" altLang="x-none" sz="3200" b="1" dirty="0">
                <a:latin typeface="Times New Roman" panose="02020603050405020304" pitchFamily="18" charset="0"/>
                <a:cs typeface="Times New Roman" panose="02020603050405020304" pitchFamily="18" charset="0"/>
              </a:rPr>
              <a:t>của Mặt trận Việt Minh</a:t>
            </a:r>
            <a:endParaRPr sz="3200" b="1"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sz="3200" dirty="0" smtClean="0">
                <a:solidFill>
                  <a:srgbClr val="FF0000"/>
                </a:solidFill>
                <a:latin typeface="Times New Roman" panose="02020603050405020304" pitchFamily="18" charset="0"/>
                <a:cs typeface="Times New Roman" panose="02020603050405020304" pitchFamily="18" charset="0"/>
              </a:rPr>
              <a:t>Ý </a:t>
            </a:r>
            <a:r>
              <a:rPr sz="3200" dirty="0">
                <a:solidFill>
                  <a:srgbClr val="FF0000"/>
                </a:solidFill>
                <a:latin typeface="Times New Roman" panose="02020603050405020304" pitchFamily="18" charset="0"/>
                <a:cs typeface="Times New Roman" panose="02020603050405020304" pitchFamily="18" charset="0"/>
              </a:rPr>
              <a:t>nghĩa:</a:t>
            </a:r>
          </a:p>
          <a:p>
            <a:pPr marL="0" indent="0">
              <a:lnSpc>
                <a:spcPct val="100000"/>
              </a:lnSpc>
              <a:spcBef>
                <a:spcPts val="0"/>
              </a:spcBef>
              <a:buNone/>
            </a:pPr>
            <a:r>
              <a:rPr sz="3200" dirty="0">
                <a:latin typeface="Times New Roman" panose="02020603050405020304" pitchFamily="18" charset="0"/>
                <a:cs typeface="Times New Roman" panose="02020603050405020304" pitchFamily="18" charset="0"/>
              </a:rPr>
              <a:t>-Tập hợp lực lượng</a:t>
            </a:r>
          </a:p>
          <a:p>
            <a:pPr marL="0" indent="0">
              <a:lnSpc>
                <a:spcPct val="100000"/>
              </a:lnSpc>
              <a:spcBef>
                <a:spcPts val="0"/>
              </a:spcBef>
              <a:buNone/>
            </a:pPr>
            <a:r>
              <a:rPr lang="vi-VN" altLang="x-none" sz="3200" dirty="0">
                <a:latin typeface="Times New Roman" panose="02020603050405020304" pitchFamily="18" charset="0"/>
                <a:cs typeface="Times New Roman" panose="02020603050405020304" pitchFamily="18" charset="0"/>
              </a:rPr>
              <a:t>- Tạo cơ sở v</a:t>
            </a:r>
            <a:r>
              <a:rPr lang="vi-VN" altLang="x-none" sz="3200" dirty="0">
                <a:latin typeface="Times New Roman" panose="02020603050405020304" pitchFamily="18" charset="0"/>
                <a:ea typeface="Times New Roman" panose="02020603050405020304" pitchFamily="18" charset="0"/>
              </a:rPr>
              <a:t>à</a:t>
            </a:r>
            <a:r>
              <a:rPr lang="vi-VN" altLang="x-none" sz="3200" dirty="0">
                <a:latin typeface="Times New Roman" panose="02020603050405020304" pitchFamily="18" charset="0"/>
                <a:cs typeface="Times New Roman" panose="02020603050405020304" pitchFamily="18" charset="0"/>
              </a:rPr>
              <a:t> tiền đề cho Tổng khởi nghĩa trong cả nước.</a:t>
            </a:r>
          </a:p>
          <a:p>
            <a:pPr marL="0" indent="0">
              <a:lnSpc>
                <a:spcPct val="100000"/>
              </a:lnSpc>
              <a:spcBef>
                <a:spcPts val="0"/>
              </a:spcBef>
              <a:buNone/>
            </a:pPr>
            <a:endParaRPr sz="2400" dirty="0"/>
          </a:p>
        </p:txBody>
      </p:sp>
    </p:spTree>
    <p:extLst>
      <p:ext uri="{BB962C8B-B14F-4D97-AF65-F5344CB8AC3E}">
        <p14:creationId xmlns:p14="http://schemas.microsoft.com/office/powerpoint/2010/main" val="25166809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b="1" dirty="0">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3069583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Arrow 5"/>
          <p:cNvSpPr/>
          <p:nvPr/>
        </p:nvSpPr>
        <p:spPr>
          <a:xfrm rot="3050782">
            <a:off x="3481325" y="3757534"/>
            <a:ext cx="2659485" cy="942784"/>
          </a:xfrm>
          <a:prstGeom prst="leftArrow">
            <a:avLst>
              <a:gd name="adj1" fmla="val 600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864494" y="692024"/>
            <a:ext cx="3142614" cy="2514091"/>
            <a:chOff x="8914" y="281657"/>
            <a:chExt cx="3142614" cy="2514091"/>
          </a:xfrm>
        </p:grpSpPr>
        <p:sp>
          <p:nvSpPr>
            <p:cNvPr id="12" name="Rounded Rectangle 11"/>
            <p:cNvSpPr/>
            <p:nvPr/>
          </p:nvSpPr>
          <p:spPr>
            <a:xfrm>
              <a:off x="8914" y="281657"/>
              <a:ext cx="3142614" cy="2514091"/>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3" name="Rounded Rectangle 7"/>
            <p:cNvSpPr txBox="1"/>
            <p:nvPr/>
          </p:nvSpPr>
          <p:spPr>
            <a:xfrm>
              <a:off x="82549" y="355292"/>
              <a:ext cx="2995344" cy="23668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r>
                <a:rPr lang="en-US" sz="6500" kern="1200" dirty="0" smtClean="0"/>
                <a:t>THẾ GIỚI</a:t>
              </a:r>
              <a:endParaRPr lang="en-US" sz="6500" kern="1200" dirty="0"/>
            </a:p>
          </p:txBody>
        </p:sp>
      </p:grpSp>
      <p:sp>
        <p:nvSpPr>
          <p:cNvPr id="8" name="Left Arrow 7"/>
          <p:cNvSpPr/>
          <p:nvPr/>
        </p:nvSpPr>
        <p:spPr>
          <a:xfrm rot="7856720">
            <a:off x="6041680" y="3699891"/>
            <a:ext cx="2659485" cy="942784"/>
          </a:xfrm>
          <a:prstGeom prst="leftArrow">
            <a:avLst>
              <a:gd name="adj1" fmla="val 60000"/>
              <a:gd name="adj2" fmla="val 50000"/>
            </a:avLst>
          </a:prstGeom>
        </p:spPr>
        <p:style>
          <a:lnRef idx="0">
            <a:schemeClr val="lt1">
              <a:hueOff val="0"/>
              <a:satOff val="0"/>
              <a:lumOff val="0"/>
              <a:alphaOff val="0"/>
            </a:schemeClr>
          </a:lnRef>
          <a:fillRef idx="1">
            <a:schemeClr val="accent5">
              <a:hueOff val="1106248"/>
              <a:satOff val="12561"/>
              <a:lumOff val="11372"/>
              <a:alphaOff val="0"/>
            </a:schemeClr>
          </a:fillRef>
          <a:effectRef idx="0">
            <a:schemeClr val="accent5">
              <a:hueOff val="1106248"/>
              <a:satOff val="12561"/>
              <a:lumOff val="11372"/>
              <a:alphaOff val="0"/>
            </a:schemeClr>
          </a:effectRef>
          <a:fontRef idx="minor">
            <a:schemeClr val="lt1">
              <a:hueOff val="0"/>
              <a:satOff val="0"/>
              <a:lumOff val="0"/>
              <a:alphaOff val="0"/>
            </a:schemeClr>
          </a:fontRef>
        </p:style>
      </p:sp>
      <p:grpSp>
        <p:nvGrpSpPr>
          <p:cNvPr id="9" name="Group 8"/>
          <p:cNvGrpSpPr/>
          <p:nvPr/>
        </p:nvGrpSpPr>
        <p:grpSpPr>
          <a:xfrm>
            <a:off x="8184892" y="692024"/>
            <a:ext cx="3142614" cy="2514091"/>
            <a:chOff x="7329312" y="281657"/>
            <a:chExt cx="3142614" cy="2514091"/>
          </a:xfrm>
        </p:grpSpPr>
        <p:sp>
          <p:nvSpPr>
            <p:cNvPr id="10" name="Rounded Rectangle 9"/>
            <p:cNvSpPr/>
            <p:nvPr/>
          </p:nvSpPr>
          <p:spPr>
            <a:xfrm>
              <a:off x="7329312" y="281657"/>
              <a:ext cx="3142614" cy="2514091"/>
            </a:xfrm>
            <a:prstGeom prst="roundRect">
              <a:avLst>
                <a:gd name="adj" fmla="val 10000"/>
              </a:avLst>
            </a:prstGeom>
          </p:spPr>
          <p:style>
            <a:lnRef idx="2">
              <a:schemeClr val="lt1">
                <a:hueOff val="0"/>
                <a:satOff val="0"/>
                <a:lumOff val="0"/>
                <a:alphaOff val="0"/>
              </a:schemeClr>
            </a:lnRef>
            <a:fillRef idx="1">
              <a:schemeClr val="accent5">
                <a:hueOff val="1106248"/>
                <a:satOff val="12561"/>
                <a:lumOff val="11372"/>
                <a:alphaOff val="0"/>
              </a:schemeClr>
            </a:fillRef>
            <a:effectRef idx="0">
              <a:schemeClr val="accent5">
                <a:hueOff val="1106248"/>
                <a:satOff val="12561"/>
                <a:lumOff val="11372"/>
                <a:alphaOff val="0"/>
              </a:schemeClr>
            </a:effectRef>
            <a:fontRef idx="minor">
              <a:schemeClr val="lt1"/>
            </a:fontRef>
          </p:style>
        </p:sp>
        <p:sp>
          <p:nvSpPr>
            <p:cNvPr id="11" name="Rounded Rectangle 10"/>
            <p:cNvSpPr txBox="1"/>
            <p:nvPr/>
          </p:nvSpPr>
          <p:spPr>
            <a:xfrm>
              <a:off x="7402947" y="355292"/>
              <a:ext cx="2995344" cy="23668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r>
                <a:rPr lang="en-US" sz="6500" kern="1200" dirty="0" smtClean="0"/>
                <a:t>TRONG NƯỚC</a:t>
              </a:r>
              <a:endParaRPr lang="en-US" sz="6500" kern="1200" dirty="0"/>
            </a:p>
          </p:txBody>
        </p:sp>
      </p:grpSp>
      <p:sp>
        <p:nvSpPr>
          <p:cNvPr id="17" name="Oval 16"/>
          <p:cNvSpPr/>
          <p:nvPr/>
        </p:nvSpPr>
        <p:spPr>
          <a:xfrm>
            <a:off x="4441993" y="2857961"/>
            <a:ext cx="3308015" cy="3308015"/>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8" name="Oval 4"/>
          <p:cNvSpPr txBox="1"/>
          <p:nvPr/>
        </p:nvSpPr>
        <p:spPr>
          <a:xfrm>
            <a:off x="4926441" y="3342409"/>
            <a:ext cx="2339119" cy="23391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TÌNH HÌNH</a:t>
            </a:r>
            <a:endParaRPr lang="en-US" sz="6500" kern="1200" dirty="0"/>
          </a:p>
        </p:txBody>
      </p:sp>
    </p:spTree>
    <p:extLst>
      <p:ext uri="{BB962C8B-B14F-4D97-AF65-F5344CB8AC3E}">
        <p14:creationId xmlns:p14="http://schemas.microsoft.com/office/powerpoint/2010/main" val="1088002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1"/>
          <p:cNvSpPr>
            <a:spLocks noChangeArrowheads="1"/>
          </p:cNvSpPr>
          <p:nvPr/>
        </p:nvSpPr>
        <p:spPr bwMode="auto">
          <a:xfrm>
            <a:off x="95251" y="12700"/>
            <a:ext cx="12192000" cy="567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609585" algn="just"/>
            <a:r>
              <a:rPr lang="vi-VN" altLang="vi-VN" sz="2133">
                <a:cs typeface="Times New Roman" pitchFamily="18" charset="0"/>
              </a:rPr>
              <a:t>Câu 1: Hội nghị Ban chấp hành Trung ương Đảng Cộng sản Đông Dương lần thứ VIII đã xác định mâu thuẫn cơ bản trong lòng xã hội Việt Nam là gì?</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A. Mâu thuẫn giữa nhân dân ta với thực dân Pháp.</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B. Mâu thuẫn giữa nhân dân ta với phát xít Pháp-Nhật.</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C. Mâu thuẫn giữa nhân dân ta với thực dân Pháp và phong kiến tay sai.</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D. Mâu thuẫn giữa nhân dân ta với phát xít Nhật và phong kiến tay sai.</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Câu 2: Mặt trận Việt Minh ra đời vào ngày tháng năm nào?</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A. 19/5/1940.	B. 19/5/1942.	C. 19/5/1941.	D. 19/5/1943.</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Câu 3: Hội nghị Ban chấp hành Trung ương Đảng Cộng sản Đông Dương lần thứ VIII quyết định tạm gác khẩu hiệu nào?</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A. “Đánh đổ địa chủ, chia ruộng đất cho dân cày”.</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B. Thực hiện “Người cày có ruộng”.</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C. “Giảm tô, giảm tức chia lại ruộng công”.</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D. “Tịch thu ruộng đất của đế quốc và Việt gian chia cho dân cày nghèo”</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Câu 4: Đội du kích đầu tiên của cách mạng Việt Nam là gì?</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A. Đội du kích Bắc Sơn.	B. Đội du kích Đình Bảng.</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C. Đội du kích Ba Tơ.	D. Đội du kích Võ Nhai.</a:t>
            </a:r>
            <a:endParaRPr lang="vi-VN" altLang="vi-VN" sz="2133">
              <a:latin typeface=".VnTime" pitchFamily="34" charset="0"/>
              <a:cs typeface="Times New Roman" pitchFamily="18" charset="0"/>
            </a:endParaRPr>
          </a:p>
        </p:txBody>
      </p:sp>
      <p:sp>
        <p:nvSpPr>
          <p:cNvPr id="4" name="Oval 3"/>
          <p:cNvSpPr/>
          <p:nvPr/>
        </p:nvSpPr>
        <p:spPr>
          <a:xfrm>
            <a:off x="4978401" y="2275418"/>
            <a:ext cx="361951" cy="463549"/>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
        <p:nvSpPr>
          <p:cNvPr id="5" name="Oval 4"/>
          <p:cNvSpPr/>
          <p:nvPr/>
        </p:nvSpPr>
        <p:spPr>
          <a:xfrm>
            <a:off x="734484" y="3225801"/>
            <a:ext cx="429683" cy="495300"/>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
        <p:nvSpPr>
          <p:cNvPr id="6" name="Oval 5"/>
          <p:cNvSpPr/>
          <p:nvPr/>
        </p:nvSpPr>
        <p:spPr>
          <a:xfrm>
            <a:off x="662518" y="4851400"/>
            <a:ext cx="501649" cy="459317"/>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
        <p:nvSpPr>
          <p:cNvPr id="7" name="Oval 6"/>
          <p:cNvSpPr/>
          <p:nvPr/>
        </p:nvSpPr>
        <p:spPr>
          <a:xfrm>
            <a:off x="662518" y="990600"/>
            <a:ext cx="503767" cy="406400"/>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Tree>
    <p:extLst>
      <p:ext uri="{BB962C8B-B14F-4D97-AF65-F5344CB8AC3E}">
        <p14:creationId xmlns:p14="http://schemas.microsoft.com/office/powerpoint/2010/main" val="2675551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1"/>
          <p:cNvSpPr>
            <a:spLocks noChangeArrowheads="1"/>
          </p:cNvSpPr>
          <p:nvPr/>
        </p:nvSpPr>
        <p:spPr bwMode="auto">
          <a:xfrm>
            <a:off x="0" y="12700"/>
            <a:ext cx="12192000" cy="665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609585" algn="just"/>
            <a:r>
              <a:rPr lang="vi-VN" altLang="vi-VN" sz="2133">
                <a:cs typeface="Times New Roman" pitchFamily="18" charset="0"/>
              </a:rPr>
              <a:t>Câu 5: Nơi thí điểm xây dựng các Hội Cứu quốc trong Mặt trận Việt Minh là ở đâu?</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A. Lạng Sơn	B. Cao Bằng	C. Thái Nguyên	D. Bắc Kạn</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Câu 6: Nhà thơ Tố Hữu viết</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“Ba mươi năm bước chân không mỏi</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Mà bây giờ mới tới nơi”</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Đó là hai câu thơ viết về quá trình đi tìm đường cứu nước của Nguyễn Ái Quốc và đến khi Người về Tổ Quốc. Vậy Nguyễn Ái Quốc về nước vào ngày tháng năm nào và ở đâu?</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A. Ngày 28/2/1941, tại Tân Trào, Tuyên Quang.	</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B. Ngày 28/1/1941, tại Pác Bó, Cao Bằng.</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C. Ngày 25/1/1941, tại Pác Bó, Cao Bằng.	</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D. Ngày 28/1/1942, tại Tân Trào, Tuyên Quang.</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Câu 7: Hội nghị Ban chấp hành Trung ương Đảng Cộng sản Đông Dương lần thứ VIII tổ chức trong khoảng thời gian nào?</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A. Từ 10-15/5/1941     B. Từ 10-25 /5/1941       C. Từ 10-29/5/1941	D. Từ 10-19/5/1941</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Câu 8: Tại Hội nghị Ban chấp hành Trung ương Đảng lần VIII, Hội nghị đã chủ trương thành lập mặt trận nào?</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A. Mặt trận nhân dân phản đế Đông Dương</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B. Mặt trận Liên Việt.</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C. Mặt trận Đồng minh.</a:t>
            </a:r>
            <a:endParaRPr lang="vi-VN" altLang="vi-VN" sz="2133">
              <a:latin typeface=".VnTime" pitchFamily="34" charset="0"/>
              <a:cs typeface="Times New Roman" pitchFamily="18" charset="0"/>
            </a:endParaRPr>
          </a:p>
          <a:p>
            <a:pPr indent="609585" algn="just"/>
            <a:r>
              <a:rPr lang="vi-VN" altLang="vi-VN" sz="2133">
                <a:cs typeface="Times New Roman" pitchFamily="18" charset="0"/>
              </a:rPr>
              <a:t>D. Việt Nam độc lập đồng minh (gọi tắt là Việt Minh).</a:t>
            </a:r>
            <a:endParaRPr lang="vi-VN" altLang="vi-VN" sz="2133">
              <a:latin typeface=".VnTime" pitchFamily="34" charset="0"/>
              <a:cs typeface="Times New Roman" pitchFamily="18" charset="0"/>
            </a:endParaRPr>
          </a:p>
        </p:txBody>
      </p:sp>
      <p:sp>
        <p:nvSpPr>
          <p:cNvPr id="3" name="Oval 2"/>
          <p:cNvSpPr/>
          <p:nvPr/>
        </p:nvSpPr>
        <p:spPr>
          <a:xfrm>
            <a:off x="2438401" y="381000"/>
            <a:ext cx="503767" cy="459317"/>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
        <p:nvSpPr>
          <p:cNvPr id="4" name="Oval 3"/>
          <p:cNvSpPr/>
          <p:nvPr/>
        </p:nvSpPr>
        <p:spPr>
          <a:xfrm>
            <a:off x="560918" y="2616200"/>
            <a:ext cx="503767" cy="459317"/>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
        <p:nvSpPr>
          <p:cNvPr id="5" name="Oval 4"/>
          <p:cNvSpPr/>
          <p:nvPr/>
        </p:nvSpPr>
        <p:spPr>
          <a:xfrm>
            <a:off x="8534401" y="4241800"/>
            <a:ext cx="503767" cy="459317"/>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
        <p:nvSpPr>
          <p:cNvPr id="6" name="Oval 5"/>
          <p:cNvSpPr/>
          <p:nvPr/>
        </p:nvSpPr>
        <p:spPr>
          <a:xfrm>
            <a:off x="560918" y="6159500"/>
            <a:ext cx="503767" cy="459317"/>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Tree>
    <p:extLst>
      <p:ext uri="{BB962C8B-B14F-4D97-AF65-F5344CB8AC3E}">
        <p14:creationId xmlns:p14="http://schemas.microsoft.com/office/powerpoint/2010/main" val="1105812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1"/>
          <p:cNvSpPr>
            <a:spLocks noChangeArrowheads="1"/>
          </p:cNvSpPr>
          <p:nvPr/>
        </p:nvSpPr>
        <p:spPr bwMode="auto">
          <a:xfrm>
            <a:off x="48685" y="482601"/>
            <a:ext cx="12143316" cy="534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609585" algn="just"/>
            <a:r>
              <a:rPr lang="vi-VN" altLang="vi-VN" sz="2133" dirty="0">
                <a:cs typeface="Times New Roman" pitchFamily="18" charset="0"/>
              </a:rPr>
              <a:t>Câu 9: Hội nghị Ban Chấp hành Trung ương Đảng Cộng sản Đông Dương lần thứ VIII tổ chức tại đâu?</a:t>
            </a:r>
            <a:endParaRPr lang="vi-VN" altLang="vi-VN" sz="2133" dirty="0">
              <a:latin typeface=".VnTime" pitchFamily="34" charset="0"/>
              <a:cs typeface="Times New Roman" pitchFamily="18" charset="0"/>
            </a:endParaRPr>
          </a:p>
          <a:p>
            <a:pPr indent="609585" algn="just"/>
            <a:r>
              <a:rPr lang="vi-VN" altLang="vi-VN" sz="2133" dirty="0">
                <a:cs typeface="Times New Roman" pitchFamily="18" charset="0"/>
              </a:rPr>
              <a:t>A. Bắc Kạn	                            B. Tân Trào (Tuyên Quang)</a:t>
            </a:r>
            <a:endParaRPr lang="vi-VN" altLang="vi-VN" sz="2133" dirty="0">
              <a:latin typeface=".VnTime" pitchFamily="34" charset="0"/>
              <a:cs typeface="Times New Roman" pitchFamily="18" charset="0"/>
            </a:endParaRPr>
          </a:p>
          <a:p>
            <a:pPr indent="609585" algn="just"/>
            <a:r>
              <a:rPr lang="vi-VN" altLang="vi-VN" sz="2133" dirty="0">
                <a:cs typeface="Times New Roman" pitchFamily="18" charset="0"/>
              </a:rPr>
              <a:t>C. Bắc Sơn (Lạng sơn)	          D. Pác Bó (Cao Bằng)</a:t>
            </a:r>
            <a:endParaRPr lang="vi-VN" altLang="vi-VN" sz="2133" dirty="0">
              <a:latin typeface=".VnTime" pitchFamily="34" charset="0"/>
              <a:cs typeface="Times New Roman" pitchFamily="18" charset="0"/>
            </a:endParaRPr>
          </a:p>
          <a:p>
            <a:pPr indent="609585" algn="just"/>
            <a:r>
              <a:rPr lang="vi-VN" altLang="vi-VN" sz="2133" dirty="0">
                <a:cs typeface="Times New Roman" pitchFamily="18" charset="0"/>
              </a:rPr>
              <a:t>Câu 10: Tỉnh nào được coi là nơi thí điểm cuộc vận động xây dựng các hội cứu quốc trong Mặt trận Việt Minh?</a:t>
            </a:r>
            <a:endParaRPr lang="vi-VN" altLang="vi-VN" sz="2133" dirty="0">
              <a:latin typeface=".VnTime" pitchFamily="34" charset="0"/>
              <a:cs typeface="Times New Roman" pitchFamily="18" charset="0"/>
            </a:endParaRPr>
          </a:p>
          <a:p>
            <a:pPr indent="609585" algn="just"/>
            <a:r>
              <a:rPr lang="vi-VN" altLang="vi-VN" sz="2133" dirty="0">
                <a:cs typeface="Times New Roman" pitchFamily="18" charset="0"/>
              </a:rPr>
              <a:t>A. Bắc Kạn.	B. Cao Bằng	C. Lạng sơn	D. Hà Giang.</a:t>
            </a:r>
            <a:endParaRPr lang="vi-VN" altLang="vi-VN" sz="2133" dirty="0">
              <a:latin typeface=".VnTime" pitchFamily="34" charset="0"/>
              <a:cs typeface="Times New Roman" pitchFamily="18" charset="0"/>
            </a:endParaRPr>
          </a:p>
          <a:p>
            <a:pPr indent="609585" algn="just"/>
            <a:r>
              <a:rPr lang="vi-VN" altLang="vi-VN" sz="2133" dirty="0">
                <a:cs typeface="Times New Roman" pitchFamily="18" charset="0"/>
              </a:rPr>
              <a:t>Câu 11 : Đội Việt Nam tuyên truyền giải phóng quân được thành lập vào ngày tháng năm nào?</a:t>
            </a:r>
            <a:endParaRPr lang="vi-VN" altLang="vi-VN" sz="2133" dirty="0">
              <a:latin typeface=".VnTime" pitchFamily="34" charset="0"/>
              <a:cs typeface="Times New Roman" pitchFamily="18" charset="0"/>
            </a:endParaRPr>
          </a:p>
          <a:p>
            <a:pPr indent="609585" algn="just"/>
            <a:r>
              <a:rPr lang="vi-VN" altLang="vi-VN" sz="2133" dirty="0">
                <a:cs typeface="Times New Roman" pitchFamily="18" charset="0"/>
              </a:rPr>
              <a:t>A. 22/12/1945.	B. 22/12/1944.	C. 22/12/1943.	D. 22/12/1942.</a:t>
            </a:r>
            <a:endParaRPr lang="vi-VN" altLang="vi-VN" sz="2133" dirty="0">
              <a:latin typeface=".VnTime" pitchFamily="34" charset="0"/>
              <a:cs typeface="Times New Roman" pitchFamily="18" charset="0"/>
            </a:endParaRPr>
          </a:p>
          <a:p>
            <a:pPr indent="609585" algn="just"/>
            <a:r>
              <a:rPr lang="vi-VN" altLang="vi-VN" sz="2133">
                <a:cs typeface="Times New Roman" pitchFamily="18" charset="0"/>
              </a:rPr>
              <a:t>Câu 12: </a:t>
            </a:r>
            <a:r>
              <a:rPr lang="vi-VN" altLang="vi-VN" sz="2133" dirty="0">
                <a:cs typeface="Times New Roman" pitchFamily="18" charset="0"/>
              </a:rPr>
              <a:t>“Liên hiệp hết thảy với các giới đồng bào yêu nước, không phân biệt giàu nghèo, già trẻ gái trai, không phân biệt tôn giáo và xu hướng chính trị, để cùng nhau mưu cuộc dân tộc giải phóng và sinh tồn”, đó là chủ trương của Đảng Cộng sản Đông Dương khi thành lập</a:t>
            </a:r>
            <a:endParaRPr lang="vi-VN" altLang="vi-VN" sz="2133" dirty="0">
              <a:latin typeface=".VnTime" pitchFamily="34" charset="0"/>
              <a:cs typeface="Times New Roman" pitchFamily="18" charset="0"/>
            </a:endParaRPr>
          </a:p>
          <a:p>
            <a:pPr indent="609585" algn="just"/>
            <a:r>
              <a:rPr lang="vi-VN" altLang="vi-VN" sz="2133" dirty="0">
                <a:cs typeface="Times New Roman" pitchFamily="18" charset="0"/>
              </a:rPr>
              <a:t>A. Mặt trận Dân tộc thống nhất Đông Dương.</a:t>
            </a:r>
            <a:endParaRPr lang="vi-VN" altLang="vi-VN" sz="2133" dirty="0">
              <a:latin typeface=".VnTime" pitchFamily="34" charset="0"/>
              <a:cs typeface="Times New Roman" pitchFamily="18" charset="0"/>
            </a:endParaRPr>
          </a:p>
          <a:p>
            <a:pPr indent="609585" algn="just"/>
            <a:r>
              <a:rPr lang="vi-VN" altLang="vi-VN" sz="2133" dirty="0">
                <a:cs typeface="Times New Roman" pitchFamily="18" charset="0"/>
              </a:rPr>
              <a:t>B. Mặt trận Dân chủ Đông Dương</a:t>
            </a:r>
            <a:endParaRPr lang="vi-VN" altLang="vi-VN" sz="2133" dirty="0">
              <a:latin typeface=".VnTime" pitchFamily="34" charset="0"/>
              <a:cs typeface="Times New Roman" pitchFamily="18" charset="0"/>
            </a:endParaRPr>
          </a:p>
          <a:p>
            <a:pPr indent="609585" algn="just"/>
            <a:r>
              <a:rPr lang="vi-VN" altLang="vi-VN" sz="2133" dirty="0">
                <a:cs typeface="Times New Roman" pitchFamily="18" charset="0"/>
              </a:rPr>
              <a:t>C. Mặt trận Dân chủ thống nhất Đông Dương.</a:t>
            </a:r>
            <a:endParaRPr lang="vi-VN" altLang="vi-VN" sz="2133" dirty="0">
              <a:latin typeface=".VnTime" pitchFamily="34" charset="0"/>
              <a:cs typeface="Times New Roman" pitchFamily="18" charset="0"/>
            </a:endParaRPr>
          </a:p>
          <a:p>
            <a:pPr indent="609585" algn="just"/>
            <a:r>
              <a:rPr lang="vi-VN" altLang="vi-VN" sz="2133" dirty="0">
                <a:cs typeface="Times New Roman" pitchFamily="18" charset="0"/>
              </a:rPr>
              <a:t>D. Các tổ chức quần chúng (Hội cứu quốc) của mặt trận Việt Minh.</a:t>
            </a:r>
            <a:endParaRPr lang="vi-VN" altLang="vi-VN" sz="2133" dirty="0">
              <a:latin typeface=".VnTime" pitchFamily="34" charset="0"/>
              <a:cs typeface="Times New Roman" pitchFamily="18" charset="0"/>
            </a:endParaRPr>
          </a:p>
        </p:txBody>
      </p:sp>
      <p:sp>
        <p:nvSpPr>
          <p:cNvPr id="3" name="Oval 2"/>
          <p:cNvSpPr/>
          <p:nvPr/>
        </p:nvSpPr>
        <p:spPr>
          <a:xfrm>
            <a:off x="4368801" y="1092200"/>
            <a:ext cx="503767" cy="459317"/>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
        <p:nvSpPr>
          <p:cNvPr id="4" name="Oval 3"/>
          <p:cNvSpPr/>
          <p:nvPr/>
        </p:nvSpPr>
        <p:spPr>
          <a:xfrm>
            <a:off x="2438401" y="2413000"/>
            <a:ext cx="503767" cy="459317"/>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
        <p:nvSpPr>
          <p:cNvPr id="5" name="Oval 4"/>
          <p:cNvSpPr/>
          <p:nvPr/>
        </p:nvSpPr>
        <p:spPr>
          <a:xfrm>
            <a:off x="2438401" y="3117851"/>
            <a:ext cx="503767" cy="457200"/>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
        <p:nvSpPr>
          <p:cNvPr id="6" name="Oval 5"/>
          <p:cNvSpPr/>
          <p:nvPr/>
        </p:nvSpPr>
        <p:spPr>
          <a:xfrm>
            <a:off x="567267" y="5399618"/>
            <a:ext cx="503767" cy="459316"/>
          </a:xfrm>
          <a:prstGeom prst="ellipse">
            <a:avLst/>
          </a:prstGeom>
          <a:noFill/>
          <a:ln w="38100" cap="flat" cmpd="sng" algn="ctr">
            <a:solidFill>
              <a:srgbClr val="FF0000"/>
            </a:solidFill>
            <a:prstDash val="solid"/>
          </a:ln>
          <a:effectLst/>
        </p:spPr>
        <p:txBody>
          <a:bodyPr anchor="ctr"/>
          <a:lstStyle/>
          <a:p>
            <a:pPr eaLnBrk="0" hangingPunct="0">
              <a:defRPr/>
            </a:pPr>
            <a:endParaRPr lang="en-US" sz="2667" kern="0">
              <a:solidFill>
                <a:srgbClr val="FFFFD9"/>
              </a:solidFill>
              <a:latin typeface="Arial"/>
            </a:endParaRPr>
          </a:p>
        </p:txBody>
      </p:sp>
    </p:spTree>
    <p:extLst>
      <p:ext uri="{BB962C8B-B14F-4D97-AF65-F5344CB8AC3E}">
        <p14:creationId xmlns:p14="http://schemas.microsoft.com/office/powerpoint/2010/main" val="4055433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Content Placeholder 2"/>
          <p:cNvSpPr>
            <a:spLocks noGrp="1"/>
          </p:cNvSpPr>
          <p:nvPr>
            <p:ph idx="1"/>
          </p:nvPr>
        </p:nvSpPr>
        <p:spPr>
          <a:xfrm>
            <a:off x="609600" y="381001"/>
            <a:ext cx="10972800" cy="5744633"/>
          </a:xfrm>
        </p:spPr>
        <p:txBody>
          <a:bodyPr/>
          <a:lstStyle/>
          <a:p>
            <a:pPr marL="0" indent="0">
              <a:buNone/>
            </a:pPr>
            <a:r>
              <a:rPr lang="en-US" altLang="en-US" sz="3200" b="1" dirty="0">
                <a:latin typeface="Times New Roman" pitchFamily="18" charset="0"/>
                <a:cs typeface="Times New Roman" pitchFamily="18" charset="0"/>
              </a:rPr>
              <a:t>*</a:t>
            </a:r>
            <a:r>
              <a:rPr lang="vi-VN" altLang="en-US" sz="3200" b="1" dirty="0">
                <a:latin typeface="Times New Roman" pitchFamily="18" charset="0"/>
                <a:cs typeface="Times New Roman" pitchFamily="18" charset="0"/>
              </a:rPr>
              <a:t>Vận dụng</a:t>
            </a:r>
            <a:r>
              <a:rPr lang="en-US" altLang="en-US" sz="3200" b="1" dirty="0">
                <a:latin typeface="Times New Roman" pitchFamily="18" charset="0"/>
                <a:cs typeface="Times New Roman" pitchFamily="18" charset="0"/>
              </a:rPr>
              <a:t>.</a:t>
            </a:r>
            <a:endParaRPr lang="en-US" altLang="en-US" sz="3200" dirty="0">
              <a:latin typeface="Times New Roman" pitchFamily="18" charset="0"/>
              <a:cs typeface="Times New Roman" pitchFamily="18" charset="0"/>
            </a:endParaRPr>
          </a:p>
          <a:p>
            <a:pPr marL="0" indent="0">
              <a:buNone/>
            </a:pPr>
            <a:r>
              <a:rPr lang="it-IT" altLang="en-US" sz="3200" dirty="0">
                <a:latin typeface="Times New Roman" pitchFamily="18" charset="0"/>
                <a:cs typeface="Times New Roman" pitchFamily="18" charset="0"/>
              </a:rPr>
              <a:t>?Mặt trận Việt Minh ra đời đã có tác động như thế nào  đến cao trào kháng Nhật cứu nước?</a:t>
            </a:r>
            <a:endParaRPr lang="en-US" altLang="en-US" sz="3200" dirty="0">
              <a:latin typeface="Times New Roman" pitchFamily="18" charset="0"/>
              <a:cs typeface="Times New Roman" pitchFamily="18" charset="0"/>
            </a:endParaRPr>
          </a:p>
          <a:p>
            <a:pPr marL="0" indent="0">
              <a:buNone/>
            </a:pPr>
            <a:r>
              <a:rPr lang="en-US" altLang="en-US" sz="3200" b="1" dirty="0">
                <a:latin typeface="Times New Roman" pitchFamily="18" charset="0"/>
                <a:cs typeface="Times New Roman" pitchFamily="18" charset="0"/>
              </a:rPr>
              <a:t>*</a:t>
            </a:r>
            <a:r>
              <a:rPr lang="vi-VN" altLang="en-US" sz="3200" b="1" dirty="0">
                <a:latin typeface="Times New Roman" pitchFamily="18" charset="0"/>
                <a:cs typeface="Times New Roman" pitchFamily="18" charset="0"/>
              </a:rPr>
              <a:t>Tìm tòi</a:t>
            </a:r>
            <a:r>
              <a:rPr lang="en-US" altLang="en-US" sz="3200" b="1" dirty="0">
                <a:latin typeface="Times New Roman" pitchFamily="18" charset="0"/>
                <a:cs typeface="Times New Roman" pitchFamily="18" charset="0"/>
              </a:rPr>
              <a:t> &amp;</a:t>
            </a:r>
            <a:r>
              <a:rPr lang="vi-VN" altLang="en-US" sz="3200" b="1" dirty="0">
                <a:latin typeface="Times New Roman" pitchFamily="18" charset="0"/>
                <a:cs typeface="Times New Roman" pitchFamily="18" charset="0"/>
              </a:rPr>
              <a:t> mở rộng</a:t>
            </a:r>
            <a:endParaRPr lang="en-US" altLang="en-US" sz="3200" dirty="0">
              <a:latin typeface="Times New Roman" pitchFamily="18" charset="0"/>
              <a:cs typeface="Times New Roman" pitchFamily="18" charset="0"/>
            </a:endParaRPr>
          </a:p>
          <a:p>
            <a:pPr marL="0" indent="0">
              <a:buNone/>
            </a:pPr>
            <a:r>
              <a:rPr lang="it-IT" altLang="en-US" sz="3200" dirty="0">
                <a:latin typeface="Times New Roman" pitchFamily="18" charset="0"/>
                <a:cs typeface="Times New Roman" pitchFamily="18" charset="0"/>
              </a:rPr>
              <a:t>?Cao trào kháng Nhật đã chuẩn bị những gì cho cách mạng tháng Tám năm 1945?</a:t>
            </a:r>
            <a:endParaRPr lang="en-US" altLang="en-US" sz="3200" dirty="0">
              <a:latin typeface="Times New Roman" pitchFamily="18" charset="0"/>
              <a:cs typeface="Times New Roman" pitchFamily="18" charset="0"/>
            </a:endParaRPr>
          </a:p>
          <a:p>
            <a:pPr marL="0" indent="0">
              <a:buNone/>
            </a:pPr>
            <a:r>
              <a:rPr lang="it-IT" altLang="en-US" sz="3200" b="1" dirty="0">
                <a:latin typeface="Times New Roman" pitchFamily="18" charset="0"/>
                <a:cs typeface="Times New Roman" pitchFamily="18" charset="0"/>
              </a:rPr>
              <a:t>+ </a:t>
            </a:r>
            <a:r>
              <a:rPr lang="it-IT" altLang="en-US" sz="3200" dirty="0">
                <a:latin typeface="Times New Roman" pitchFamily="18" charset="0"/>
                <a:cs typeface="Times New Roman" pitchFamily="18" charset="0"/>
              </a:rPr>
              <a:t>Sưu tầm các bài hát viết về CMT8/1945</a:t>
            </a:r>
            <a:endParaRPr lang="en-US" altLang="en-US" sz="3200" dirty="0">
              <a:latin typeface="Times New Roman" pitchFamily="18" charset="0"/>
              <a:cs typeface="Times New Roman" pitchFamily="18" charset="0"/>
            </a:endParaRPr>
          </a:p>
          <a:p>
            <a:pPr marL="0" indent="0">
              <a:buNone/>
            </a:pPr>
            <a:r>
              <a:rPr lang="it-IT" altLang="en-US" sz="3200" dirty="0">
                <a:latin typeface="Times New Roman" pitchFamily="18" charset="0"/>
                <a:cs typeface="Times New Roman" pitchFamily="18" charset="0"/>
              </a:rPr>
              <a:t>+ Học bài cũ theo câu hỏi SGK</a:t>
            </a:r>
            <a:endParaRPr lang="en-US" altLang="en-US" sz="3200" dirty="0">
              <a:latin typeface="Times New Roman" pitchFamily="18" charset="0"/>
              <a:cs typeface="Times New Roman" pitchFamily="18" charset="0"/>
            </a:endParaRPr>
          </a:p>
          <a:p>
            <a:pPr marL="0" indent="0">
              <a:buNone/>
            </a:pPr>
            <a:r>
              <a:rPr lang="it-IT" altLang="en-US" sz="3200" dirty="0">
                <a:latin typeface="Times New Roman" pitchFamily="18" charset="0"/>
                <a:cs typeface="Times New Roman" pitchFamily="18" charset="0"/>
              </a:rPr>
              <a:t>+ Đọc, soạn Bài</a:t>
            </a:r>
            <a:endParaRPr lang="en-US" alt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998871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4BF0360-09F5-42A6-9A37-EA202732A05B}"/>
              </a:ext>
            </a:extLst>
          </p:cNvPr>
          <p:cNvSpPr>
            <a:spLocks noChangeArrowheads="1"/>
          </p:cNvSpPr>
          <p:nvPr/>
        </p:nvSpPr>
        <p:spPr bwMode="auto">
          <a:xfrm>
            <a:off x="1752600" y="1371600"/>
            <a:ext cx="1066800" cy="4343400"/>
          </a:xfrm>
          <a:prstGeom prst="rect">
            <a:avLst/>
          </a:prstGeom>
          <a:solidFill>
            <a:srgbClr val="99FFCC">
              <a:alpha val="67058"/>
            </a:srgbClr>
          </a:solidFill>
          <a:ln w="9525">
            <a:solidFill>
              <a:srgbClr val="FF0000"/>
            </a:solidFill>
            <a:miter lim="800000"/>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spcBef>
                <a:spcPct val="50000"/>
              </a:spcBef>
            </a:pPr>
            <a:r>
              <a:rPr lang="en-US" altLang="en-US" sz="2800"/>
              <a:t>- Thế </a:t>
            </a:r>
          </a:p>
          <a:p>
            <a:pPr algn="ctr" eaLnBrk="1" hangingPunct="1">
              <a:spcBef>
                <a:spcPct val="50000"/>
              </a:spcBef>
            </a:pPr>
            <a:r>
              <a:rPr lang="en-US" altLang="en-US" sz="2800"/>
              <a:t>giới</a:t>
            </a:r>
          </a:p>
          <a:p>
            <a:pPr algn="ctr" eaLnBrk="1" hangingPunct="1">
              <a:spcBef>
                <a:spcPct val="50000"/>
              </a:spcBef>
            </a:pPr>
            <a:r>
              <a:rPr lang="en-US" altLang="en-US" sz="2800"/>
              <a:t>hình</a:t>
            </a:r>
          </a:p>
          <a:p>
            <a:pPr algn="ctr" eaLnBrk="1" hangingPunct="1">
              <a:spcBef>
                <a:spcPct val="50000"/>
              </a:spcBef>
            </a:pPr>
            <a:r>
              <a:rPr lang="en-US" altLang="en-US" sz="2800"/>
              <a:t>thành</a:t>
            </a:r>
          </a:p>
          <a:p>
            <a:pPr algn="ctr" eaLnBrk="1" hangingPunct="1">
              <a:spcBef>
                <a:spcPct val="50000"/>
              </a:spcBef>
            </a:pPr>
            <a:r>
              <a:rPr lang="en-US" altLang="en-US" sz="2800"/>
              <a:t>hai </a:t>
            </a:r>
          </a:p>
          <a:p>
            <a:pPr algn="ctr" eaLnBrk="1" hangingPunct="1">
              <a:spcBef>
                <a:spcPct val="50000"/>
              </a:spcBef>
            </a:pPr>
            <a:r>
              <a:rPr lang="en-US" altLang="en-US" sz="2800"/>
              <a:t>trận </a:t>
            </a:r>
          </a:p>
          <a:p>
            <a:pPr algn="ctr" eaLnBrk="1" hangingPunct="1">
              <a:spcBef>
                <a:spcPct val="50000"/>
              </a:spcBef>
            </a:pPr>
            <a:r>
              <a:rPr lang="en-US" altLang="en-US" sz="2800"/>
              <a:t>tuyến</a:t>
            </a:r>
          </a:p>
        </p:txBody>
      </p:sp>
      <p:sp>
        <p:nvSpPr>
          <p:cNvPr id="6147" name="Text Box 25">
            <a:extLst>
              <a:ext uri="{FF2B5EF4-FFF2-40B4-BE49-F238E27FC236}">
                <a16:creationId xmlns:a16="http://schemas.microsoft.com/office/drawing/2014/main" id="{9BADDC1C-6B3A-4108-9890-387178467315}"/>
              </a:ext>
            </a:extLst>
          </p:cNvPr>
          <p:cNvSpPr txBox="1">
            <a:spLocks noChangeArrowheads="1"/>
          </p:cNvSpPr>
          <p:nvPr/>
        </p:nvSpPr>
        <p:spPr bwMode="auto">
          <a:xfrm>
            <a:off x="6324600" y="762000"/>
            <a:ext cx="4343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spcBef>
                <a:spcPct val="50000"/>
              </a:spcBef>
            </a:pPr>
            <a:endParaRPr lang="en-US" altLang="en-US" b="0"/>
          </a:p>
        </p:txBody>
      </p:sp>
      <p:sp>
        <p:nvSpPr>
          <p:cNvPr id="7179" name="Rectangle 2">
            <a:extLst>
              <a:ext uri="{FF2B5EF4-FFF2-40B4-BE49-F238E27FC236}">
                <a16:creationId xmlns:a16="http://schemas.microsoft.com/office/drawing/2014/main" id="{085C7575-8268-458D-9EA7-050B6CE9ECBA}"/>
              </a:ext>
            </a:extLst>
          </p:cNvPr>
          <p:cNvSpPr>
            <a:spLocks noChangeArrowheads="1"/>
          </p:cNvSpPr>
          <p:nvPr/>
        </p:nvSpPr>
        <p:spPr bwMode="auto">
          <a:xfrm>
            <a:off x="7620000" y="4191000"/>
            <a:ext cx="2362200" cy="533400"/>
          </a:xfrm>
          <a:prstGeom prst="rect">
            <a:avLst/>
          </a:prstGeom>
          <a:solidFill>
            <a:srgbClr val="99FFCC">
              <a:alpha val="67058"/>
            </a:srgbClr>
          </a:solidFill>
          <a:ln w="9525">
            <a:solidFill>
              <a:srgbClr val="FF0000"/>
            </a:solidFill>
            <a:miter lim="800000"/>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spcBef>
                <a:spcPct val="50000"/>
              </a:spcBef>
            </a:pPr>
            <a:r>
              <a:rPr lang="en-US" altLang="en-US" sz="2800"/>
              <a:t>Đức - Ý - Nhật</a:t>
            </a:r>
          </a:p>
        </p:txBody>
      </p:sp>
      <p:sp>
        <p:nvSpPr>
          <p:cNvPr id="7180" name="Rectangle 2">
            <a:extLst>
              <a:ext uri="{FF2B5EF4-FFF2-40B4-BE49-F238E27FC236}">
                <a16:creationId xmlns:a16="http://schemas.microsoft.com/office/drawing/2014/main" id="{7D8F67D1-DA55-4140-AB97-0E1B44AAC61E}"/>
              </a:ext>
            </a:extLst>
          </p:cNvPr>
          <p:cNvSpPr>
            <a:spLocks noChangeArrowheads="1"/>
          </p:cNvSpPr>
          <p:nvPr/>
        </p:nvSpPr>
        <p:spPr bwMode="auto">
          <a:xfrm>
            <a:off x="7620000" y="2247900"/>
            <a:ext cx="3048000" cy="533400"/>
          </a:xfrm>
          <a:prstGeom prst="rect">
            <a:avLst/>
          </a:prstGeom>
          <a:solidFill>
            <a:srgbClr val="99FFCC">
              <a:alpha val="67058"/>
            </a:srgbClr>
          </a:solidFill>
          <a:ln w="9525">
            <a:solidFill>
              <a:srgbClr val="FF0000"/>
            </a:solidFill>
            <a:miter lim="800000"/>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spcBef>
                <a:spcPct val="50000"/>
              </a:spcBef>
            </a:pPr>
            <a:r>
              <a:rPr lang="en-US" altLang="en-US" sz="2800"/>
              <a:t>Liên Xô( đứng đầu)</a:t>
            </a:r>
          </a:p>
        </p:txBody>
      </p:sp>
      <p:sp>
        <p:nvSpPr>
          <p:cNvPr id="7181" name="Rectangle 2">
            <a:extLst>
              <a:ext uri="{FF2B5EF4-FFF2-40B4-BE49-F238E27FC236}">
                <a16:creationId xmlns:a16="http://schemas.microsoft.com/office/drawing/2014/main" id="{C38B29D5-66CA-4B6B-8807-10B88DA486FC}"/>
              </a:ext>
            </a:extLst>
          </p:cNvPr>
          <p:cNvSpPr>
            <a:spLocks noChangeArrowheads="1"/>
          </p:cNvSpPr>
          <p:nvPr/>
        </p:nvSpPr>
        <p:spPr bwMode="auto">
          <a:xfrm>
            <a:off x="3962400" y="1981200"/>
            <a:ext cx="2362200" cy="1066800"/>
          </a:xfrm>
          <a:prstGeom prst="rect">
            <a:avLst/>
          </a:prstGeom>
          <a:solidFill>
            <a:srgbClr val="99FFCC">
              <a:alpha val="67058"/>
            </a:srgbClr>
          </a:solidFill>
          <a:ln w="9525">
            <a:solidFill>
              <a:srgbClr val="FF0000"/>
            </a:solidFill>
            <a:miter lim="800000"/>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spcBef>
                <a:spcPct val="50000"/>
              </a:spcBef>
            </a:pPr>
            <a:r>
              <a:rPr lang="en-US" altLang="en-US" sz="2800"/>
              <a:t>Lực lượng</a:t>
            </a:r>
          </a:p>
          <a:p>
            <a:pPr algn="ctr" eaLnBrk="1" hangingPunct="1">
              <a:spcBef>
                <a:spcPct val="50000"/>
              </a:spcBef>
            </a:pPr>
            <a:r>
              <a:rPr lang="en-US" altLang="en-US" sz="2800"/>
              <a:t> dân chủ</a:t>
            </a:r>
          </a:p>
        </p:txBody>
      </p:sp>
      <p:sp>
        <p:nvSpPr>
          <p:cNvPr id="7182" name="Rectangle 2">
            <a:extLst>
              <a:ext uri="{FF2B5EF4-FFF2-40B4-BE49-F238E27FC236}">
                <a16:creationId xmlns:a16="http://schemas.microsoft.com/office/drawing/2014/main" id="{BB265CCE-7FE6-41E1-894A-1F162FFCBA3F}"/>
              </a:ext>
            </a:extLst>
          </p:cNvPr>
          <p:cNvSpPr>
            <a:spLocks noChangeArrowheads="1"/>
          </p:cNvSpPr>
          <p:nvPr/>
        </p:nvSpPr>
        <p:spPr bwMode="auto">
          <a:xfrm>
            <a:off x="3810000" y="3886200"/>
            <a:ext cx="2209800" cy="990600"/>
          </a:xfrm>
          <a:prstGeom prst="rect">
            <a:avLst/>
          </a:prstGeom>
          <a:solidFill>
            <a:srgbClr val="99FFCC">
              <a:alpha val="67058"/>
            </a:srgbClr>
          </a:solidFill>
          <a:ln w="9525">
            <a:solidFill>
              <a:srgbClr val="FF0000"/>
            </a:solidFill>
            <a:miter lim="800000"/>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spcBef>
                <a:spcPct val="50000"/>
              </a:spcBef>
            </a:pPr>
            <a:r>
              <a:rPr lang="en-US" altLang="en-US" sz="2800"/>
              <a:t>Khối</a:t>
            </a:r>
          </a:p>
          <a:p>
            <a:pPr algn="ctr" eaLnBrk="1" hangingPunct="1">
              <a:spcBef>
                <a:spcPct val="50000"/>
              </a:spcBef>
            </a:pPr>
            <a:r>
              <a:rPr lang="en-US" altLang="en-US" sz="2800"/>
              <a:t> phát xít</a:t>
            </a:r>
          </a:p>
        </p:txBody>
      </p:sp>
      <p:sp>
        <p:nvSpPr>
          <p:cNvPr id="20" name="AutoShape 81">
            <a:extLst>
              <a:ext uri="{FF2B5EF4-FFF2-40B4-BE49-F238E27FC236}">
                <a16:creationId xmlns:a16="http://schemas.microsoft.com/office/drawing/2014/main" id="{874A78C8-7ED9-4D91-B94E-A64ADD748B09}"/>
              </a:ext>
            </a:extLst>
          </p:cNvPr>
          <p:cNvSpPr>
            <a:spLocks noChangeArrowheads="1"/>
          </p:cNvSpPr>
          <p:nvPr/>
        </p:nvSpPr>
        <p:spPr bwMode="auto">
          <a:xfrm rot="16200000" flipV="1">
            <a:off x="6685756" y="3677444"/>
            <a:ext cx="230188" cy="1562100"/>
          </a:xfrm>
          <a:prstGeom prst="upArrow">
            <a:avLst>
              <a:gd name="adj1" fmla="val 50000"/>
              <a:gd name="adj2" fmla="val 24977"/>
            </a:avLst>
          </a:prstGeom>
          <a:solidFill>
            <a:srgbClr val="990000"/>
          </a:solidFill>
          <a:ln w="9525">
            <a:solidFill>
              <a:schemeClr val="tx1"/>
            </a:solidFill>
            <a:miter lim="800000"/>
            <a:headEnd/>
            <a:tailEnd/>
          </a:ln>
        </p:spPr>
        <p:txBody>
          <a:bodyPr rot="10800000" vert="eaVert"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endParaRPr lang="en-US" altLang="en-US" b="0">
              <a:latin typeface="Arial" panose="020B0604020202020204" pitchFamily="34" charset="0"/>
            </a:endParaRPr>
          </a:p>
        </p:txBody>
      </p:sp>
      <p:sp>
        <p:nvSpPr>
          <p:cNvPr id="21" name="AutoShape 81">
            <a:extLst>
              <a:ext uri="{FF2B5EF4-FFF2-40B4-BE49-F238E27FC236}">
                <a16:creationId xmlns:a16="http://schemas.microsoft.com/office/drawing/2014/main" id="{115FDA0B-81B5-407E-A038-ECC36ECBABA4}"/>
              </a:ext>
            </a:extLst>
          </p:cNvPr>
          <p:cNvSpPr>
            <a:spLocks noChangeArrowheads="1"/>
          </p:cNvSpPr>
          <p:nvPr/>
        </p:nvSpPr>
        <p:spPr bwMode="auto">
          <a:xfrm rot="-2775557" flipH="1" flipV="1">
            <a:off x="3211513" y="3189288"/>
            <a:ext cx="138113" cy="1379538"/>
          </a:xfrm>
          <a:prstGeom prst="upArrow">
            <a:avLst>
              <a:gd name="adj1" fmla="val 50000"/>
              <a:gd name="adj2" fmla="val 25064"/>
            </a:avLst>
          </a:prstGeom>
          <a:solidFill>
            <a:srgbClr val="990000"/>
          </a:solidFill>
          <a:ln w="9525">
            <a:solidFill>
              <a:schemeClr val="tx1"/>
            </a:solidFill>
            <a:miter lim="800000"/>
            <a:headEnd/>
            <a:tailEnd/>
          </a:ln>
        </p:spPr>
        <p:txBody>
          <a:bodyPr rot="10800000" vert="eaVert"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endParaRPr lang="en-US" altLang="en-US" b="0">
              <a:latin typeface="Arial" panose="020B0604020202020204" pitchFamily="34" charset="0"/>
            </a:endParaRPr>
          </a:p>
        </p:txBody>
      </p:sp>
      <p:sp>
        <p:nvSpPr>
          <p:cNvPr id="22" name="AutoShape 81">
            <a:extLst>
              <a:ext uri="{FF2B5EF4-FFF2-40B4-BE49-F238E27FC236}">
                <a16:creationId xmlns:a16="http://schemas.microsoft.com/office/drawing/2014/main" id="{6D9FAA02-92BA-41DB-B657-3058A182495C}"/>
              </a:ext>
            </a:extLst>
          </p:cNvPr>
          <p:cNvSpPr>
            <a:spLocks noChangeArrowheads="1"/>
          </p:cNvSpPr>
          <p:nvPr/>
        </p:nvSpPr>
        <p:spPr bwMode="auto">
          <a:xfrm rot="-7546902" flipH="1" flipV="1">
            <a:off x="3295650" y="2343150"/>
            <a:ext cx="133350" cy="1390650"/>
          </a:xfrm>
          <a:prstGeom prst="upArrow">
            <a:avLst>
              <a:gd name="adj1" fmla="val 50000"/>
              <a:gd name="adj2" fmla="val 24961"/>
            </a:avLst>
          </a:prstGeom>
          <a:solidFill>
            <a:srgbClr val="990000"/>
          </a:solidFill>
          <a:ln w="9525">
            <a:solidFill>
              <a:schemeClr val="tx1"/>
            </a:solidFill>
            <a:miter lim="800000"/>
            <a:headEnd/>
            <a:tailEnd/>
          </a:ln>
        </p:spPr>
        <p:txBody>
          <a:bodyPr rot="10800000" vert="eaVert"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endParaRPr lang="en-US" altLang="en-US" b="0">
              <a:latin typeface="Arial" panose="020B0604020202020204" pitchFamily="34" charset="0"/>
            </a:endParaRPr>
          </a:p>
        </p:txBody>
      </p:sp>
      <p:sp>
        <p:nvSpPr>
          <p:cNvPr id="23" name="AutoShape 81">
            <a:extLst>
              <a:ext uri="{FF2B5EF4-FFF2-40B4-BE49-F238E27FC236}">
                <a16:creationId xmlns:a16="http://schemas.microsoft.com/office/drawing/2014/main" id="{937507A7-7A02-43C0-8619-8F95EA41FD0E}"/>
              </a:ext>
            </a:extLst>
          </p:cNvPr>
          <p:cNvSpPr>
            <a:spLocks noChangeArrowheads="1"/>
          </p:cNvSpPr>
          <p:nvPr/>
        </p:nvSpPr>
        <p:spPr bwMode="auto">
          <a:xfrm rot="-5400000" flipH="1" flipV="1">
            <a:off x="6858794" y="1886744"/>
            <a:ext cx="188912" cy="1257300"/>
          </a:xfrm>
          <a:prstGeom prst="upArrow">
            <a:avLst>
              <a:gd name="adj1" fmla="val 50000"/>
              <a:gd name="adj2" fmla="val 24896"/>
            </a:avLst>
          </a:prstGeom>
          <a:solidFill>
            <a:srgbClr val="990000"/>
          </a:solidFill>
          <a:ln w="9525">
            <a:solidFill>
              <a:schemeClr val="tx1"/>
            </a:solidFill>
            <a:miter lim="800000"/>
            <a:headEnd/>
            <a:tailEnd/>
          </a:ln>
        </p:spPr>
        <p:txBody>
          <a:bodyPr rot="10800000" vert="eaVert"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endParaRPr lang="en-US" altLang="en-US" b="0">
              <a:latin typeface="Arial" panose="020B0604020202020204" pitchFamily="34" charset="0"/>
            </a:endParaRPr>
          </a:p>
        </p:txBody>
      </p:sp>
      <p:sp>
        <p:nvSpPr>
          <p:cNvPr id="6156" name="TextBox 1">
            <a:extLst>
              <a:ext uri="{FF2B5EF4-FFF2-40B4-BE49-F238E27FC236}">
                <a16:creationId xmlns:a16="http://schemas.microsoft.com/office/drawing/2014/main" id="{B301AE1C-2311-4D74-9A00-5AAE6863C646}"/>
              </a:ext>
            </a:extLst>
          </p:cNvPr>
          <p:cNvSpPr txBox="1">
            <a:spLocks noChangeArrowheads="1"/>
          </p:cNvSpPr>
          <p:nvPr/>
        </p:nvSpPr>
        <p:spPr bwMode="auto">
          <a:xfrm>
            <a:off x="1752600" y="174625"/>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en-US" altLang="en-US" sz="2800" dirty="0" err="1"/>
              <a:t>Năm</a:t>
            </a:r>
            <a:r>
              <a:rPr lang="en-US" altLang="en-US" sz="2800" dirty="0"/>
              <a:t> 6. 1941, </a:t>
            </a:r>
            <a:r>
              <a:rPr lang="en-US" altLang="en-US" sz="2800" dirty="0" err="1"/>
              <a:t>Đức</a:t>
            </a:r>
            <a:r>
              <a:rPr lang="en-US" altLang="en-US" sz="2800" dirty="0"/>
              <a:t> </a:t>
            </a:r>
            <a:r>
              <a:rPr lang="en-US" altLang="en-US" sz="2800" dirty="0" err="1"/>
              <a:t>tấn</a:t>
            </a:r>
            <a:r>
              <a:rPr lang="en-US" altLang="en-US" sz="2800" dirty="0"/>
              <a:t> </a:t>
            </a:r>
            <a:r>
              <a:rPr lang="en-US" altLang="en-US" sz="2800" dirty="0" err="1"/>
              <a:t>công</a:t>
            </a:r>
            <a:r>
              <a:rPr lang="en-US" altLang="en-US" sz="2800" dirty="0"/>
              <a:t> </a:t>
            </a:r>
            <a:r>
              <a:rPr lang="en-US" altLang="en-US" sz="2800" dirty="0" err="1"/>
              <a:t>Liên</a:t>
            </a:r>
            <a:r>
              <a:rPr lang="en-US" altLang="en-US" sz="2800" dirty="0"/>
              <a:t> </a:t>
            </a:r>
            <a:r>
              <a:rPr lang="en-US" altLang="en-US" sz="2800" dirty="0" err="1"/>
              <a:t>Xô</a:t>
            </a:r>
            <a:endParaRPr lang="en-US" altLang="en-US" sz="2800" dirty="0"/>
          </a:p>
        </p:txBody>
      </p:sp>
    </p:spTree>
    <p:extLst>
      <p:ext uri="{BB962C8B-B14F-4D97-AF65-F5344CB8AC3E}">
        <p14:creationId xmlns:p14="http://schemas.microsoft.com/office/powerpoint/2010/main" val="1484033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ox(in)">
                                      <p:cBhvr>
                                        <p:cTn id="11" dur="500"/>
                                        <p:tgtEl>
                                          <p:spTgt spid="22"/>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1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ox(in)">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1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ox(in)">
                                      <p:cBhvr>
                                        <p:cTn id="27" dur="500"/>
                                        <p:tgtEl>
                                          <p:spTgt spid="21"/>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71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ox(in)">
                                      <p:cBhvr>
                                        <p:cTn id="35" dur="500"/>
                                        <p:tgtEl>
                                          <p:spTgt spid="20"/>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7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9" grpId="0" animBg="1"/>
      <p:bldP spid="7180" grpId="0" animBg="1"/>
      <p:bldP spid="7181" grpId="0" animBg="1"/>
      <p:bldP spid="7182"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6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393700" y="6299201"/>
            <a:ext cx="11599333" cy="584775"/>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spcBef>
                <a:spcPct val="50000"/>
              </a:spcBef>
              <a:defRPr/>
            </a:pPr>
            <a:r>
              <a:rPr lang="en-US" altLang="en-US" sz="3200" dirty="0"/>
              <a:t>22/6/1941, </a:t>
            </a:r>
            <a:r>
              <a:rPr lang="en-US" altLang="en-US" sz="3200" dirty="0" err="1"/>
              <a:t>phát</a:t>
            </a:r>
            <a:r>
              <a:rPr lang="en-US" altLang="en-US" sz="3200" dirty="0"/>
              <a:t> </a:t>
            </a:r>
            <a:r>
              <a:rPr lang="en-US" altLang="en-US" sz="3200" dirty="0" err="1"/>
              <a:t>xít</a:t>
            </a:r>
            <a:r>
              <a:rPr lang="en-US" altLang="en-US" sz="3200" dirty="0"/>
              <a:t> </a:t>
            </a:r>
            <a:r>
              <a:rPr lang="en-US" altLang="en-US" sz="3200" dirty="0" err="1"/>
              <a:t>Đức</a:t>
            </a:r>
            <a:r>
              <a:rPr lang="en-US" altLang="en-US" sz="3200" dirty="0"/>
              <a:t> </a:t>
            </a:r>
            <a:r>
              <a:rPr lang="en-US" altLang="en-US" sz="3200" dirty="0" err="1"/>
              <a:t>tấn</a:t>
            </a:r>
            <a:r>
              <a:rPr lang="en-US" altLang="en-US" sz="3200" dirty="0"/>
              <a:t> </a:t>
            </a:r>
            <a:r>
              <a:rPr lang="en-US" altLang="en-US" sz="3200" dirty="0" err="1"/>
              <a:t>công</a:t>
            </a:r>
            <a:r>
              <a:rPr lang="en-US" altLang="en-US" sz="3200" dirty="0"/>
              <a:t> </a:t>
            </a:r>
            <a:r>
              <a:rPr lang="en-US" altLang="en-US" sz="3200" dirty="0" err="1"/>
              <a:t>Liên</a:t>
            </a:r>
            <a:r>
              <a:rPr lang="en-US" altLang="en-US" sz="3200" dirty="0"/>
              <a:t> </a:t>
            </a:r>
            <a:r>
              <a:rPr lang="en-US" altLang="en-US" sz="3200" dirty="0" err="1"/>
              <a:t>Xô</a:t>
            </a:r>
            <a:endParaRPr lang="en-US" altLang="en-US" sz="32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1" y="0"/>
            <a:ext cx="40259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56896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048000"/>
            <a:ext cx="62992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4933" y="71968"/>
            <a:ext cx="3945467" cy="2976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9011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par>
                                <p:cTn id="8" presetID="6" presetClass="entr" presetSubtype="16"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circle(in)">
                                      <p:cBhvr>
                                        <p:cTn id="10" dur="2000"/>
                                        <p:tgtEl>
                                          <p:spTgt spid="21506"/>
                                        </p:tgtEl>
                                      </p:cBhvr>
                                    </p:animEffect>
                                  </p:childTnLst>
                                </p:cTn>
                              </p:par>
                              <p:par>
                                <p:cTn id="11" presetID="6" presetClass="entr" presetSubtype="16" fill="hold" nodeType="withEffect">
                                  <p:stCondLst>
                                    <p:cond delay="0"/>
                                  </p:stCondLst>
                                  <p:childTnLst>
                                    <p:set>
                                      <p:cBhvr>
                                        <p:cTn id="12" dur="1" fill="hold">
                                          <p:stCondLst>
                                            <p:cond delay="0"/>
                                          </p:stCondLst>
                                        </p:cTn>
                                        <p:tgtEl>
                                          <p:spTgt spid="21509"/>
                                        </p:tgtEl>
                                        <p:attrNameLst>
                                          <p:attrName>style.visibility</p:attrName>
                                        </p:attrNameLst>
                                      </p:cBhvr>
                                      <p:to>
                                        <p:strVal val="visible"/>
                                      </p:to>
                                    </p:set>
                                    <p:animEffect transition="in" filter="circle(in)">
                                      <p:cBhvr>
                                        <p:cTn id="13" dur="2000"/>
                                        <p:tgtEl>
                                          <p:spTgt spid="2150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21507"/>
                                        </p:tgtEl>
                                        <p:attrNameLst>
                                          <p:attrName>style.visibility</p:attrName>
                                        </p:attrNameLst>
                                      </p:cBhvr>
                                      <p:to>
                                        <p:strVal val="visible"/>
                                      </p:to>
                                    </p:set>
                                    <p:animEffect transition="in" filter="circle(in)">
                                      <p:cBhvr>
                                        <p:cTn id="21" dur="2000"/>
                                        <p:tgtEl>
                                          <p:spTgt spid="21507"/>
                                        </p:tgtEl>
                                      </p:cBhvr>
                                    </p:animEffect>
                                  </p:childTnLst>
                                </p:cTn>
                              </p:par>
                              <p:par>
                                <p:cTn id="22" presetID="6" presetClass="entr" presetSubtype="16" fill="hold" nodeType="withEffect">
                                  <p:stCondLst>
                                    <p:cond delay="0"/>
                                  </p:stCondLst>
                                  <p:childTnLst>
                                    <p:set>
                                      <p:cBhvr>
                                        <p:cTn id="23" dur="1" fill="hold">
                                          <p:stCondLst>
                                            <p:cond delay="0"/>
                                          </p:stCondLst>
                                        </p:cTn>
                                        <p:tgtEl>
                                          <p:spTgt spid="21508"/>
                                        </p:tgtEl>
                                        <p:attrNameLst>
                                          <p:attrName>style.visibility</p:attrName>
                                        </p:attrNameLst>
                                      </p:cBhvr>
                                      <p:to>
                                        <p:strVal val="visible"/>
                                      </p:to>
                                    </p:set>
                                    <p:animEffect transition="in" filter="circle(in)">
                                      <p:cBhvr>
                                        <p:cTn id="24" dur="2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WIN_20180119_162308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77800"/>
            <a:ext cx="11785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621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1" y="48684"/>
            <a:ext cx="2743200" cy="292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1" y="65618"/>
            <a:ext cx="3005667" cy="292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5" y="3124200"/>
            <a:ext cx="2736849" cy="31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6517" y="76201"/>
            <a:ext cx="6197600" cy="291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6333" y="3124201"/>
            <a:ext cx="4572000" cy="317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8400" y="3124200"/>
            <a:ext cx="4572000" cy="31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7816" name="TextBox 3"/>
          <p:cNvSpPr txBox="1">
            <a:spLocks noChangeArrowheads="1"/>
          </p:cNvSpPr>
          <p:nvPr/>
        </p:nvSpPr>
        <p:spPr bwMode="auto">
          <a:xfrm>
            <a:off x="2673349" y="6242447"/>
            <a:ext cx="47349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vi-VN" dirty="0" err="1">
                <a:latin typeface="Times New Roman" pitchFamily="18" charset="0"/>
              </a:rPr>
              <a:t>Nạn</a:t>
            </a:r>
            <a:r>
              <a:rPr lang="en-US" altLang="vi-VN" dirty="0">
                <a:latin typeface="Times New Roman" pitchFamily="18" charset="0"/>
              </a:rPr>
              <a:t> </a:t>
            </a:r>
            <a:r>
              <a:rPr lang="en-US" altLang="vi-VN" dirty="0" err="1">
                <a:latin typeface="Times New Roman" pitchFamily="18" charset="0"/>
              </a:rPr>
              <a:t>đói</a:t>
            </a:r>
            <a:r>
              <a:rPr lang="en-US" altLang="vi-VN" dirty="0">
                <a:latin typeface="Times New Roman" pitchFamily="18" charset="0"/>
              </a:rPr>
              <a:t> </a:t>
            </a:r>
            <a:r>
              <a:rPr lang="en-US" altLang="vi-VN" dirty="0" err="1">
                <a:latin typeface="Times New Roman" pitchFamily="18" charset="0"/>
              </a:rPr>
              <a:t>năm</a:t>
            </a:r>
            <a:r>
              <a:rPr lang="en-US" altLang="vi-VN" dirty="0">
                <a:latin typeface="Times New Roman" pitchFamily="18" charset="0"/>
              </a:rPr>
              <a:t> 1945</a:t>
            </a:r>
            <a:endParaRPr lang="vi-VN" altLang="vi-VN" dirty="0">
              <a:latin typeface="Times New Roman" pitchFamily="18" charset="0"/>
            </a:endParaRPr>
          </a:p>
        </p:txBody>
      </p:sp>
    </p:spTree>
    <p:extLst>
      <p:ext uri="{BB962C8B-B14F-4D97-AF65-F5344CB8AC3E}">
        <p14:creationId xmlns:p14="http://schemas.microsoft.com/office/powerpoint/2010/main" val="27901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circle(in)">
                                      <p:cBhvr>
                                        <p:cTn id="7" dur="2000"/>
                                        <p:tgtEl>
                                          <p:spTgt spid="24578"/>
                                        </p:tgtEl>
                                      </p:cBhvr>
                                    </p:animEffect>
                                  </p:childTnLst>
                                </p:cTn>
                              </p:par>
                              <p:par>
                                <p:cTn id="8" presetID="6" presetClass="entr" presetSubtype="16" fill="hold" nodeType="withEffect">
                                  <p:stCondLst>
                                    <p:cond delay="0"/>
                                  </p:stCondLst>
                                  <p:childTnLst>
                                    <p:set>
                                      <p:cBhvr>
                                        <p:cTn id="9" dur="1" fill="hold">
                                          <p:stCondLst>
                                            <p:cond delay="0"/>
                                          </p:stCondLst>
                                        </p:cTn>
                                        <p:tgtEl>
                                          <p:spTgt spid="24579"/>
                                        </p:tgtEl>
                                        <p:attrNameLst>
                                          <p:attrName>style.visibility</p:attrName>
                                        </p:attrNameLst>
                                      </p:cBhvr>
                                      <p:to>
                                        <p:strVal val="visible"/>
                                      </p:to>
                                    </p:set>
                                    <p:animEffect transition="in" filter="circle(in)">
                                      <p:cBhvr>
                                        <p:cTn id="10" dur="2000"/>
                                        <p:tgtEl>
                                          <p:spTgt spid="24579"/>
                                        </p:tgtEl>
                                      </p:cBhvr>
                                    </p:animEffect>
                                  </p:childTnLst>
                                </p:cTn>
                              </p:par>
                              <p:par>
                                <p:cTn id="11" presetID="6" presetClass="entr" presetSubtype="16" fill="hold" nodeType="withEffect">
                                  <p:stCondLst>
                                    <p:cond delay="0"/>
                                  </p:stCondLst>
                                  <p:childTnLst>
                                    <p:set>
                                      <p:cBhvr>
                                        <p:cTn id="12" dur="1" fill="hold">
                                          <p:stCondLst>
                                            <p:cond delay="0"/>
                                          </p:stCondLst>
                                        </p:cTn>
                                        <p:tgtEl>
                                          <p:spTgt spid="24581"/>
                                        </p:tgtEl>
                                        <p:attrNameLst>
                                          <p:attrName>style.visibility</p:attrName>
                                        </p:attrNameLst>
                                      </p:cBhvr>
                                      <p:to>
                                        <p:strVal val="visible"/>
                                      </p:to>
                                    </p:set>
                                    <p:animEffect transition="in" filter="circle(in)">
                                      <p:cBhvr>
                                        <p:cTn id="13" dur="2000"/>
                                        <p:tgtEl>
                                          <p:spTgt spid="2458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4580"/>
                                        </p:tgtEl>
                                        <p:attrNameLst>
                                          <p:attrName>style.visibility</p:attrName>
                                        </p:attrNameLst>
                                      </p:cBhvr>
                                      <p:to>
                                        <p:strVal val="visible"/>
                                      </p:to>
                                    </p:set>
                                    <p:animEffect transition="in" filter="circle(in)">
                                      <p:cBhvr>
                                        <p:cTn id="18" dur="2000"/>
                                        <p:tgtEl>
                                          <p:spTgt spid="24580"/>
                                        </p:tgtEl>
                                      </p:cBhvr>
                                    </p:animEffect>
                                  </p:childTnLst>
                                </p:cTn>
                              </p:par>
                              <p:par>
                                <p:cTn id="19" presetID="6" presetClass="entr" presetSubtype="16" fill="hold" nodeType="withEffect">
                                  <p:stCondLst>
                                    <p:cond delay="0"/>
                                  </p:stCondLst>
                                  <p:childTnLst>
                                    <p:set>
                                      <p:cBhvr>
                                        <p:cTn id="20" dur="1" fill="hold">
                                          <p:stCondLst>
                                            <p:cond delay="0"/>
                                          </p:stCondLst>
                                        </p:cTn>
                                        <p:tgtEl>
                                          <p:spTgt spid="24582"/>
                                        </p:tgtEl>
                                        <p:attrNameLst>
                                          <p:attrName>style.visibility</p:attrName>
                                        </p:attrNameLst>
                                      </p:cBhvr>
                                      <p:to>
                                        <p:strVal val="visible"/>
                                      </p:to>
                                    </p:set>
                                    <p:animEffect transition="in" filter="circle(in)">
                                      <p:cBhvr>
                                        <p:cTn id="21" dur="2000"/>
                                        <p:tgtEl>
                                          <p:spTgt spid="2458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24583"/>
                                        </p:tgtEl>
                                        <p:attrNameLst>
                                          <p:attrName>style.visibility</p:attrName>
                                        </p:attrNameLst>
                                      </p:cBhvr>
                                      <p:to>
                                        <p:strVal val="visible"/>
                                      </p:to>
                                    </p:set>
                                    <p:animEffect transition="in" filter="circle(in)">
                                      <p:cBhvr>
                                        <p:cTn id="26" dur="2000"/>
                                        <p:tgtEl>
                                          <p:spTgt spid="24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78583" y1="14833" x2="72333" y2="16667"/>
                        <a14:foregroundMark x1="72750" y1="15083" x2="73667" y2="9000"/>
                        <a14:foregroundMark x1="77583" y1="30333" x2="78333" y2="33167"/>
                      </a14:backgroundRemoval>
                    </a14:imgEffect>
                  </a14:imgLayer>
                </a14:imgProps>
              </a:ext>
            </a:extLst>
          </a:blip>
          <a:stretch>
            <a:fillRect/>
          </a:stretch>
        </p:blipFill>
        <p:spPr>
          <a:xfrm>
            <a:off x="67378" y="3124197"/>
            <a:ext cx="3657600" cy="3657600"/>
          </a:xfrm>
          <a:prstGeom prst="rect">
            <a:avLst/>
          </a:prstGeom>
        </p:spPr>
      </p:pic>
      <p:sp>
        <p:nvSpPr>
          <p:cNvPr id="5" name="Rounded Rectangular Callout 4"/>
          <p:cNvSpPr/>
          <p:nvPr/>
        </p:nvSpPr>
        <p:spPr>
          <a:xfrm>
            <a:off x="4148488" y="471638"/>
            <a:ext cx="7180447" cy="2213810"/>
          </a:xfrm>
          <a:prstGeom prst="wedgeRoundRectCallout">
            <a:avLst>
              <a:gd name="adj1" fmla="val -52066"/>
              <a:gd name="adj2" fmla="val 102065"/>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smtClean="0">
                <a:solidFill>
                  <a:srgbClr val="C00000"/>
                </a:solidFill>
                <a:latin typeface="SVN-Banana Chip Muffins" pitchFamily="50" charset="0"/>
              </a:rPr>
              <a:t>Trước</a:t>
            </a:r>
            <a:r>
              <a:rPr lang="en-US" sz="5400" dirty="0" smtClean="0">
                <a:solidFill>
                  <a:srgbClr val="C00000"/>
                </a:solidFill>
                <a:latin typeface="SVN-Banana Chip Muffins" pitchFamily="50" charset="0"/>
              </a:rPr>
              <a:t> </a:t>
            </a:r>
            <a:r>
              <a:rPr lang="en-US" sz="5400" dirty="0" err="1" smtClean="0">
                <a:solidFill>
                  <a:srgbClr val="C00000"/>
                </a:solidFill>
                <a:latin typeface="SVN-Banana Chip Muffins" pitchFamily="50" charset="0"/>
              </a:rPr>
              <a:t>tình</a:t>
            </a:r>
            <a:r>
              <a:rPr lang="en-US" sz="5400" dirty="0" smtClean="0">
                <a:solidFill>
                  <a:srgbClr val="C00000"/>
                </a:solidFill>
                <a:latin typeface="SVN-Banana Chip Muffins" pitchFamily="50" charset="0"/>
              </a:rPr>
              <a:t> </a:t>
            </a:r>
            <a:r>
              <a:rPr lang="en-US" sz="5400" dirty="0" err="1" smtClean="0">
                <a:solidFill>
                  <a:srgbClr val="C00000"/>
                </a:solidFill>
                <a:latin typeface="SVN-Banana Chip Muffins" pitchFamily="50" charset="0"/>
              </a:rPr>
              <a:t>hình</a:t>
            </a:r>
            <a:r>
              <a:rPr lang="en-US" sz="5400" dirty="0" smtClean="0">
                <a:solidFill>
                  <a:srgbClr val="C00000"/>
                </a:solidFill>
                <a:latin typeface="SVN-Banana Chip Muffins" pitchFamily="50" charset="0"/>
              </a:rPr>
              <a:t> </a:t>
            </a:r>
            <a:r>
              <a:rPr lang="en-US" sz="5400" dirty="0" err="1" smtClean="0">
                <a:solidFill>
                  <a:srgbClr val="C00000"/>
                </a:solidFill>
                <a:latin typeface="SVN-Banana Chip Muffins" pitchFamily="50" charset="0"/>
              </a:rPr>
              <a:t>đó</a:t>
            </a:r>
            <a:r>
              <a:rPr lang="en-US" sz="5400" dirty="0" smtClean="0">
                <a:solidFill>
                  <a:srgbClr val="C00000"/>
                </a:solidFill>
                <a:latin typeface="SVN-Banana Chip Muffins" pitchFamily="50" charset="0"/>
              </a:rPr>
              <a:t>, </a:t>
            </a:r>
            <a:r>
              <a:rPr lang="en-US" sz="5400" dirty="0" err="1" smtClean="0">
                <a:solidFill>
                  <a:srgbClr val="C00000"/>
                </a:solidFill>
                <a:latin typeface="SVN-Banana Chip Muffins" pitchFamily="50" charset="0"/>
              </a:rPr>
              <a:t>Nguyễn</a:t>
            </a:r>
            <a:r>
              <a:rPr lang="en-US" sz="5400" dirty="0" smtClean="0">
                <a:solidFill>
                  <a:srgbClr val="C00000"/>
                </a:solidFill>
                <a:latin typeface="SVN-Banana Chip Muffins" pitchFamily="50" charset="0"/>
              </a:rPr>
              <a:t> </a:t>
            </a:r>
            <a:r>
              <a:rPr lang="en-US" sz="5400" dirty="0" err="1" smtClean="0">
                <a:solidFill>
                  <a:srgbClr val="C00000"/>
                </a:solidFill>
                <a:latin typeface="SVN-Banana Chip Muffins" pitchFamily="50" charset="0"/>
              </a:rPr>
              <a:t>Ái</a:t>
            </a:r>
            <a:r>
              <a:rPr lang="en-US" sz="5400" dirty="0" smtClean="0">
                <a:solidFill>
                  <a:srgbClr val="C00000"/>
                </a:solidFill>
                <a:latin typeface="SVN-Banana Chip Muffins" pitchFamily="50" charset="0"/>
              </a:rPr>
              <a:t> </a:t>
            </a:r>
            <a:r>
              <a:rPr lang="en-US" sz="5400" dirty="0" err="1" smtClean="0">
                <a:solidFill>
                  <a:srgbClr val="C00000"/>
                </a:solidFill>
                <a:latin typeface="SVN-Banana Chip Muffins" pitchFamily="50" charset="0"/>
              </a:rPr>
              <a:t>Quốc</a:t>
            </a:r>
            <a:r>
              <a:rPr lang="en-US" sz="5400" dirty="0" smtClean="0">
                <a:solidFill>
                  <a:srgbClr val="C00000"/>
                </a:solidFill>
                <a:latin typeface="SVN-Banana Chip Muffins" pitchFamily="50" charset="0"/>
              </a:rPr>
              <a:t> </a:t>
            </a:r>
            <a:r>
              <a:rPr lang="en-US" sz="5400" dirty="0" err="1" smtClean="0">
                <a:solidFill>
                  <a:srgbClr val="C00000"/>
                </a:solidFill>
                <a:latin typeface="SVN-Banana Chip Muffins" pitchFamily="50" charset="0"/>
              </a:rPr>
              <a:t>đã</a:t>
            </a:r>
            <a:r>
              <a:rPr lang="en-US" sz="5400" dirty="0" smtClean="0">
                <a:solidFill>
                  <a:srgbClr val="C00000"/>
                </a:solidFill>
                <a:latin typeface="SVN-Banana Chip Muffins" pitchFamily="50" charset="0"/>
              </a:rPr>
              <a:t> </a:t>
            </a:r>
            <a:r>
              <a:rPr lang="en-US" sz="5400" dirty="0" err="1" smtClean="0">
                <a:solidFill>
                  <a:srgbClr val="C00000"/>
                </a:solidFill>
                <a:latin typeface="SVN-Banana Chip Muffins" pitchFamily="50" charset="0"/>
              </a:rPr>
              <a:t>làm</a:t>
            </a:r>
            <a:r>
              <a:rPr lang="en-US" sz="5400" dirty="0" smtClean="0">
                <a:solidFill>
                  <a:srgbClr val="C00000"/>
                </a:solidFill>
                <a:latin typeface="SVN-Banana Chip Muffins" pitchFamily="50" charset="0"/>
              </a:rPr>
              <a:t> </a:t>
            </a:r>
            <a:r>
              <a:rPr lang="en-US" sz="5400" dirty="0" err="1" smtClean="0">
                <a:solidFill>
                  <a:srgbClr val="C00000"/>
                </a:solidFill>
                <a:latin typeface="SVN-Banana Chip Muffins" pitchFamily="50" charset="0"/>
              </a:rPr>
              <a:t>gì</a:t>
            </a:r>
            <a:r>
              <a:rPr lang="en-US" sz="5400" dirty="0" smtClean="0">
                <a:solidFill>
                  <a:srgbClr val="C00000"/>
                </a:solidFill>
                <a:latin typeface="SVN-Banana Chip Muffins" pitchFamily="50" charset="0"/>
              </a:rPr>
              <a:t>?</a:t>
            </a:r>
            <a:endParaRPr lang="en-US" sz="5400" dirty="0">
              <a:solidFill>
                <a:srgbClr val="C00000"/>
              </a:solidFill>
              <a:latin typeface="SVN-Banana Chip Muffins" pitchFamily="50" charset="0"/>
            </a:endParaRPr>
          </a:p>
        </p:txBody>
      </p:sp>
    </p:spTree>
    <p:extLst>
      <p:ext uri="{BB962C8B-B14F-4D97-AF65-F5344CB8AC3E}">
        <p14:creationId xmlns:p14="http://schemas.microsoft.com/office/powerpoint/2010/main" val="2558202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228600"/>
            <a:ext cx="11360151"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AutoShape 4"/>
          <p:cNvSpPr>
            <a:spLocks noChangeArrowheads="1"/>
          </p:cNvSpPr>
          <p:nvPr/>
        </p:nvSpPr>
        <p:spPr bwMode="auto">
          <a:xfrm>
            <a:off x="609600" y="766233"/>
            <a:ext cx="4775200" cy="1219200"/>
          </a:xfrm>
          <a:prstGeom prst="wedgeRectCallout">
            <a:avLst>
              <a:gd name="adj1" fmla="val -13519"/>
              <a:gd name="adj2" fmla="val 83593"/>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667" dirty="0">
                <a:solidFill>
                  <a:srgbClr val="FF0000"/>
                </a:solidFill>
                <a:cs typeface="Times New Roman" pitchFamily="18" charset="0"/>
              </a:rPr>
              <a:t>1920</a:t>
            </a:r>
          </a:p>
          <a:p>
            <a:r>
              <a:rPr lang="en-US" altLang="en-US" sz="2667" dirty="0" err="1">
                <a:solidFill>
                  <a:srgbClr val="FF0000"/>
                </a:solidFill>
                <a:cs typeface="Times New Roman" pitchFamily="18" charset="0"/>
              </a:rPr>
              <a:t>Nguyễn</a:t>
            </a:r>
            <a:r>
              <a:rPr lang="en-US" altLang="en-US" sz="2667" dirty="0">
                <a:solidFill>
                  <a:srgbClr val="FF0000"/>
                </a:solidFill>
                <a:cs typeface="Times New Roman" pitchFamily="18" charset="0"/>
              </a:rPr>
              <a:t> </a:t>
            </a:r>
            <a:r>
              <a:rPr lang="en-US" altLang="en-US" sz="2667" dirty="0" err="1">
                <a:solidFill>
                  <a:srgbClr val="FF0000"/>
                </a:solidFill>
                <a:cs typeface="Times New Roman" pitchFamily="18" charset="0"/>
              </a:rPr>
              <a:t>Ái</a:t>
            </a:r>
            <a:r>
              <a:rPr lang="en-US" altLang="en-US" sz="2667" dirty="0">
                <a:solidFill>
                  <a:srgbClr val="FF0000"/>
                </a:solidFill>
                <a:cs typeface="Times New Roman" pitchFamily="18" charset="0"/>
              </a:rPr>
              <a:t> </a:t>
            </a:r>
            <a:r>
              <a:rPr lang="en-US" altLang="en-US" sz="2667" dirty="0" err="1">
                <a:solidFill>
                  <a:srgbClr val="FF0000"/>
                </a:solidFill>
                <a:cs typeface="Times New Roman" pitchFamily="18" charset="0"/>
              </a:rPr>
              <a:t>Quốc</a:t>
            </a:r>
            <a:r>
              <a:rPr lang="en-US" altLang="en-US" sz="2667" dirty="0">
                <a:solidFill>
                  <a:srgbClr val="FF0000"/>
                </a:solidFill>
                <a:cs typeface="Times New Roman" pitchFamily="18" charset="0"/>
              </a:rPr>
              <a:t>  </a:t>
            </a:r>
            <a:r>
              <a:rPr lang="en-US" altLang="en-US" sz="2667" dirty="0" err="1">
                <a:solidFill>
                  <a:srgbClr val="FF0000"/>
                </a:solidFill>
                <a:cs typeface="Times New Roman" pitchFamily="18" charset="0"/>
              </a:rPr>
              <a:t>tìm</a:t>
            </a:r>
            <a:r>
              <a:rPr lang="en-US" altLang="en-US" sz="2667" dirty="0">
                <a:solidFill>
                  <a:srgbClr val="FF0000"/>
                </a:solidFill>
                <a:cs typeface="Times New Roman" pitchFamily="18" charset="0"/>
              </a:rPr>
              <a:t> </a:t>
            </a:r>
            <a:r>
              <a:rPr lang="en-US" altLang="en-US" sz="2667" dirty="0" err="1">
                <a:solidFill>
                  <a:srgbClr val="FF0000"/>
                </a:solidFill>
                <a:cs typeface="Times New Roman" pitchFamily="18" charset="0"/>
              </a:rPr>
              <a:t>ra</a:t>
            </a:r>
            <a:r>
              <a:rPr lang="en-US" altLang="en-US" sz="2667" dirty="0">
                <a:solidFill>
                  <a:srgbClr val="FF0000"/>
                </a:solidFill>
                <a:cs typeface="Times New Roman" pitchFamily="18" charset="0"/>
              </a:rPr>
              <a:t> con </a:t>
            </a:r>
            <a:r>
              <a:rPr lang="en-US" altLang="en-US" sz="2667" dirty="0" err="1">
                <a:solidFill>
                  <a:srgbClr val="FF0000"/>
                </a:solidFill>
                <a:cs typeface="Times New Roman" pitchFamily="18" charset="0"/>
              </a:rPr>
              <a:t>đường</a:t>
            </a:r>
            <a:r>
              <a:rPr lang="en-US" altLang="en-US" sz="2667" dirty="0">
                <a:solidFill>
                  <a:srgbClr val="FF0000"/>
                </a:solidFill>
                <a:cs typeface="Times New Roman" pitchFamily="18" charset="0"/>
              </a:rPr>
              <a:t> </a:t>
            </a:r>
            <a:r>
              <a:rPr lang="en-US" altLang="en-US" sz="2667" dirty="0" err="1">
                <a:solidFill>
                  <a:srgbClr val="FF0000"/>
                </a:solidFill>
                <a:cs typeface="Times New Roman" pitchFamily="18" charset="0"/>
              </a:rPr>
              <a:t>cứu</a:t>
            </a:r>
            <a:r>
              <a:rPr lang="en-US" altLang="en-US" sz="2667" dirty="0">
                <a:solidFill>
                  <a:srgbClr val="FF0000"/>
                </a:solidFill>
                <a:cs typeface="Times New Roman" pitchFamily="18" charset="0"/>
              </a:rPr>
              <a:t> </a:t>
            </a:r>
            <a:r>
              <a:rPr lang="en-US" altLang="en-US" sz="2667" dirty="0" err="1">
                <a:solidFill>
                  <a:srgbClr val="FF0000"/>
                </a:solidFill>
                <a:cs typeface="Times New Roman" pitchFamily="18" charset="0"/>
              </a:rPr>
              <a:t>nước</a:t>
            </a:r>
            <a:r>
              <a:rPr lang="en-US" altLang="en-US" sz="2667" dirty="0">
                <a:solidFill>
                  <a:srgbClr val="FF0000"/>
                </a:solidFill>
                <a:cs typeface="Times New Roman" pitchFamily="18" charset="0"/>
              </a:rPr>
              <a:t> </a:t>
            </a:r>
            <a:r>
              <a:rPr lang="en-US" altLang="en-US" sz="2667" dirty="0" err="1">
                <a:solidFill>
                  <a:srgbClr val="FF0000"/>
                </a:solidFill>
                <a:cs typeface="Times New Roman" pitchFamily="18" charset="0"/>
              </a:rPr>
              <a:t>đúng</a:t>
            </a:r>
            <a:r>
              <a:rPr lang="en-US" altLang="en-US" sz="2667" dirty="0">
                <a:solidFill>
                  <a:srgbClr val="FF0000"/>
                </a:solidFill>
                <a:cs typeface="Times New Roman" pitchFamily="18" charset="0"/>
              </a:rPr>
              <a:t> </a:t>
            </a:r>
            <a:r>
              <a:rPr lang="en-US" altLang="en-US" sz="2667" dirty="0" err="1">
                <a:solidFill>
                  <a:srgbClr val="FF0000"/>
                </a:solidFill>
                <a:cs typeface="Times New Roman" pitchFamily="18" charset="0"/>
              </a:rPr>
              <a:t>đắn</a:t>
            </a:r>
            <a:endParaRPr lang="en-US" altLang="en-US" sz="2667" dirty="0">
              <a:solidFill>
                <a:srgbClr val="FF0000"/>
              </a:solidFill>
              <a:cs typeface="Times New Roman" pitchFamily="18" charset="0"/>
            </a:endParaRPr>
          </a:p>
        </p:txBody>
      </p:sp>
      <p:sp>
        <p:nvSpPr>
          <p:cNvPr id="107525" name="AutoShape 5"/>
          <p:cNvSpPr>
            <a:spLocks noChangeArrowheads="1"/>
          </p:cNvSpPr>
          <p:nvPr/>
        </p:nvSpPr>
        <p:spPr bwMode="auto">
          <a:xfrm rot="5400000">
            <a:off x="9182100" y="2921000"/>
            <a:ext cx="1600200" cy="3606800"/>
          </a:xfrm>
          <a:prstGeom prst="wedgeRectCallout">
            <a:avLst>
              <a:gd name="adj1" fmla="val -84727"/>
              <a:gd name="adj2" fmla="val 73181"/>
            </a:avLst>
          </a:prstGeom>
          <a:solidFill>
            <a:schemeClr val="accent1"/>
          </a:solidFill>
          <a:ln w="9525">
            <a:solidFill>
              <a:schemeClr val="tx1"/>
            </a:solidFill>
            <a:miter lim="800000"/>
            <a:headEnd/>
            <a:tailEnd/>
          </a:ln>
        </p:spPr>
        <p:txBody>
          <a:bodyPr rot="10800000" vert="eaVert"/>
          <a:lstStyle/>
          <a:p>
            <a:r>
              <a:rPr lang="en-US" altLang="en-US" sz="2400">
                <a:solidFill>
                  <a:srgbClr val="FF0000"/>
                </a:solidFill>
                <a:cs typeface="Times New Roman" pitchFamily="18" charset="0"/>
              </a:rPr>
              <a:t> 1930</a:t>
            </a:r>
          </a:p>
          <a:p>
            <a:pPr algn="l"/>
            <a:r>
              <a:rPr lang="en-US" altLang="en-US" sz="2400">
                <a:solidFill>
                  <a:srgbClr val="FF0000"/>
                </a:solidFill>
                <a:cs typeface="Times New Roman" pitchFamily="18" charset="0"/>
              </a:rPr>
              <a:t>Thành lập Đảng </a:t>
            </a:r>
          </a:p>
          <a:p>
            <a:pPr algn="l"/>
            <a:r>
              <a:rPr lang="en-US" altLang="en-US" sz="2400">
                <a:solidFill>
                  <a:srgbClr val="FF0000"/>
                </a:solidFill>
                <a:cs typeface="Times New Roman" pitchFamily="18" charset="0"/>
              </a:rPr>
              <a:t>cộng sản Việt Nam</a:t>
            </a:r>
          </a:p>
          <a:p>
            <a:endParaRPr lang="en-US" altLang="en-US" sz="2667">
              <a:solidFill>
                <a:srgbClr val="FF0000"/>
              </a:solidFill>
              <a:cs typeface="Times New Roman" pitchFamily="18" charset="0"/>
            </a:endParaRPr>
          </a:p>
        </p:txBody>
      </p:sp>
      <p:sp>
        <p:nvSpPr>
          <p:cNvPr id="107526" name="AutoShape 6"/>
          <p:cNvSpPr>
            <a:spLocks noChangeArrowheads="1"/>
          </p:cNvSpPr>
          <p:nvPr/>
        </p:nvSpPr>
        <p:spPr bwMode="auto">
          <a:xfrm>
            <a:off x="6807201" y="685800"/>
            <a:ext cx="4451351" cy="2133600"/>
          </a:xfrm>
          <a:prstGeom prst="wedgeRectCallout">
            <a:avLst>
              <a:gd name="adj1" fmla="val -48667"/>
              <a:gd name="adj2" fmla="val 79389"/>
            </a:avLst>
          </a:prstGeom>
          <a:solidFill>
            <a:schemeClr val="accent1"/>
          </a:solidFill>
          <a:ln w="9525">
            <a:solidFill>
              <a:schemeClr val="tx1"/>
            </a:solidFill>
            <a:miter lim="800000"/>
            <a:headEnd/>
            <a:tailEnd/>
          </a:ln>
        </p:spPr>
        <p:txBody>
          <a:bodyPr/>
          <a:lstStyle/>
          <a:p>
            <a:r>
              <a:rPr lang="en-US" altLang="en-US" sz="2667">
                <a:solidFill>
                  <a:srgbClr val="FF0000"/>
                </a:solidFill>
                <a:cs typeface="Times New Roman" pitchFamily="18" charset="0"/>
              </a:rPr>
              <a:t>28-1- 1941</a:t>
            </a:r>
          </a:p>
          <a:p>
            <a:r>
              <a:rPr lang="en-US" altLang="en-US" sz="2667">
                <a:solidFill>
                  <a:srgbClr val="FF0000"/>
                </a:solidFill>
                <a:cs typeface="Times New Roman" pitchFamily="18" charset="0"/>
              </a:rPr>
              <a:t>Trở về Pắc Bó –Cao Bằng</a:t>
            </a:r>
          </a:p>
        </p:txBody>
      </p:sp>
      <p:sp>
        <p:nvSpPr>
          <p:cNvPr id="7" name="5-Point Star 6"/>
          <p:cNvSpPr/>
          <p:nvPr/>
        </p:nvSpPr>
        <p:spPr>
          <a:xfrm>
            <a:off x="6908800" y="3810000"/>
            <a:ext cx="304800" cy="228600"/>
          </a:xfrm>
          <a:prstGeom prst="star5">
            <a:avLst/>
          </a:prstGeom>
        </p:spPr>
        <p:style>
          <a:lnRef idx="0">
            <a:schemeClr val="accent6"/>
          </a:lnRef>
          <a:fillRef idx="3">
            <a:schemeClr val="accent6"/>
          </a:fillRef>
          <a:effectRef idx="3">
            <a:schemeClr val="accent6"/>
          </a:effectRef>
          <a:fontRef idx="minor">
            <a:schemeClr val="lt1"/>
          </a:fontRef>
        </p:style>
        <p:txBody>
          <a:bodyPr anchor="ctr"/>
          <a:lstStyle/>
          <a:p>
            <a:pPr>
              <a:defRPr/>
            </a:pPr>
            <a:endParaRPr lang="en-US" sz="2667">
              <a:solidFill>
                <a:srgbClr val="FFFFD9"/>
              </a:solidFill>
            </a:endParaRPr>
          </a:p>
        </p:txBody>
      </p:sp>
      <p:sp>
        <p:nvSpPr>
          <p:cNvPr id="8" name="Isosceles Triangle 7"/>
          <p:cNvSpPr/>
          <p:nvPr/>
        </p:nvSpPr>
        <p:spPr>
          <a:xfrm>
            <a:off x="2235200" y="2362200"/>
            <a:ext cx="203200" cy="228600"/>
          </a:xfrm>
          <a:prstGeom prst="triangle">
            <a:avLst/>
          </a:prstGeom>
        </p:spPr>
        <p:style>
          <a:lnRef idx="0">
            <a:schemeClr val="accent6"/>
          </a:lnRef>
          <a:fillRef idx="3">
            <a:schemeClr val="accent6"/>
          </a:fillRef>
          <a:effectRef idx="3">
            <a:schemeClr val="accent6"/>
          </a:effectRef>
          <a:fontRef idx="minor">
            <a:schemeClr val="lt1"/>
          </a:fontRef>
        </p:style>
        <p:txBody>
          <a:bodyPr anchor="ctr"/>
          <a:lstStyle/>
          <a:p>
            <a:pPr>
              <a:defRPr/>
            </a:pPr>
            <a:endParaRPr lang="en-US" sz="2667">
              <a:solidFill>
                <a:srgbClr val="FFFFD9"/>
              </a:solidFill>
            </a:endParaRPr>
          </a:p>
        </p:txBody>
      </p:sp>
      <p:sp>
        <p:nvSpPr>
          <p:cNvPr id="9" name="Diamond 8"/>
          <p:cNvSpPr/>
          <p:nvPr/>
        </p:nvSpPr>
        <p:spPr>
          <a:xfrm>
            <a:off x="6807200" y="3352800"/>
            <a:ext cx="304800" cy="152400"/>
          </a:xfrm>
          <a:prstGeom prst="diamond">
            <a:avLst/>
          </a:prstGeom>
        </p:spPr>
        <p:style>
          <a:lnRef idx="0">
            <a:schemeClr val="accent6"/>
          </a:lnRef>
          <a:fillRef idx="3">
            <a:schemeClr val="accent6"/>
          </a:fillRef>
          <a:effectRef idx="3">
            <a:schemeClr val="accent6"/>
          </a:effectRef>
          <a:fontRef idx="minor">
            <a:schemeClr val="lt1"/>
          </a:fontRef>
        </p:style>
        <p:txBody>
          <a:bodyPr anchor="ctr"/>
          <a:lstStyle/>
          <a:p>
            <a:pPr>
              <a:defRPr/>
            </a:pPr>
            <a:endParaRPr lang="en-US" sz="2667">
              <a:solidFill>
                <a:srgbClr val="FFFFD9"/>
              </a:solidFill>
            </a:endParaRPr>
          </a:p>
        </p:txBody>
      </p:sp>
      <p:sp>
        <p:nvSpPr>
          <p:cNvPr id="10" name="Oval 9"/>
          <p:cNvSpPr/>
          <p:nvPr/>
        </p:nvSpPr>
        <p:spPr>
          <a:xfrm>
            <a:off x="7213601" y="3296529"/>
            <a:ext cx="203200" cy="1524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defRPr/>
            </a:pPr>
            <a:endParaRPr lang="en-US" sz="2667">
              <a:solidFill>
                <a:srgbClr val="FFFFD9"/>
              </a:solidFill>
            </a:endParaRPr>
          </a:p>
        </p:txBody>
      </p:sp>
      <p:pic>
        <p:nvPicPr>
          <p:cNvPr id="11" name="Picture 2" descr="bacho1230_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1" y="1547884"/>
            <a:ext cx="414655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3"/>
          <p:cNvSpPr>
            <a:spLocks noChangeArrowheads="1"/>
          </p:cNvSpPr>
          <p:nvPr/>
        </p:nvSpPr>
        <p:spPr bwMode="auto">
          <a:xfrm rot="10800000">
            <a:off x="812800" y="4267200"/>
            <a:ext cx="4368800" cy="1524000"/>
          </a:xfrm>
          <a:prstGeom prst="wedgeRectCallout">
            <a:avLst>
              <a:gd name="adj1" fmla="val -92542"/>
              <a:gd name="adj2" fmla="val 71245"/>
            </a:avLst>
          </a:prstGeom>
          <a:solidFill>
            <a:schemeClr val="accent1"/>
          </a:solidFill>
          <a:ln w="9525">
            <a:solidFill>
              <a:schemeClr val="bg1"/>
            </a:solidFill>
            <a:miter lim="800000"/>
            <a:headEnd/>
            <a:tailEnd/>
          </a:ln>
        </p:spPr>
        <p:txBody>
          <a:bodyPr rot="10800000"/>
          <a:lstStyle/>
          <a:p>
            <a:pPr algn="l"/>
            <a:r>
              <a:rPr lang="en-US" altLang="en-US" sz="2667" dirty="0">
                <a:solidFill>
                  <a:srgbClr val="FF0000"/>
                </a:solidFill>
                <a:cs typeface="Times New Roman" pitchFamily="18" charset="0"/>
              </a:rPr>
              <a:t>          </a:t>
            </a:r>
            <a:r>
              <a:rPr lang="en-US" altLang="en-US" sz="2400" dirty="0">
                <a:solidFill>
                  <a:srgbClr val="FF0000"/>
                </a:solidFill>
                <a:cs typeface="Times New Roman" pitchFamily="18" charset="0"/>
              </a:rPr>
              <a:t>1911</a:t>
            </a:r>
          </a:p>
          <a:p>
            <a:pPr algn="l"/>
            <a:r>
              <a:rPr lang="en-US" altLang="en-US" sz="2400" dirty="0" err="1">
                <a:solidFill>
                  <a:srgbClr val="FF0000"/>
                </a:solidFill>
                <a:cs typeface="Times New Roman" pitchFamily="18" charset="0"/>
              </a:rPr>
              <a:t>Nguyễn</a:t>
            </a:r>
            <a:r>
              <a:rPr lang="en-US" altLang="en-US" sz="2400" dirty="0">
                <a:solidFill>
                  <a:srgbClr val="FF0000"/>
                </a:solidFill>
                <a:cs typeface="Times New Roman" pitchFamily="18" charset="0"/>
              </a:rPr>
              <a:t> </a:t>
            </a:r>
            <a:r>
              <a:rPr lang="en-US" altLang="en-US" sz="2400" dirty="0" err="1">
                <a:solidFill>
                  <a:srgbClr val="FF0000"/>
                </a:solidFill>
                <a:cs typeface="Times New Roman" pitchFamily="18" charset="0"/>
              </a:rPr>
              <a:t>Ái</a:t>
            </a:r>
            <a:r>
              <a:rPr lang="en-US" altLang="en-US" sz="2400" dirty="0">
                <a:solidFill>
                  <a:srgbClr val="FF0000"/>
                </a:solidFill>
                <a:cs typeface="Times New Roman" pitchFamily="18" charset="0"/>
              </a:rPr>
              <a:t> </a:t>
            </a:r>
            <a:r>
              <a:rPr lang="en-US" altLang="en-US" sz="2400" dirty="0" err="1">
                <a:solidFill>
                  <a:srgbClr val="FF0000"/>
                </a:solidFill>
                <a:cs typeface="Times New Roman" pitchFamily="18" charset="0"/>
              </a:rPr>
              <a:t>Quốc</a:t>
            </a:r>
            <a:r>
              <a:rPr lang="en-US" altLang="en-US" sz="2400" dirty="0">
                <a:solidFill>
                  <a:srgbClr val="FF0000"/>
                </a:solidFill>
                <a:cs typeface="Times New Roman" pitchFamily="18" charset="0"/>
              </a:rPr>
              <a:t> </a:t>
            </a:r>
            <a:r>
              <a:rPr lang="en-US" altLang="en-US" sz="2400" dirty="0" err="1">
                <a:solidFill>
                  <a:srgbClr val="FF0000"/>
                </a:solidFill>
                <a:cs typeface="Times New Roman" pitchFamily="18" charset="0"/>
              </a:rPr>
              <a:t>ra</a:t>
            </a:r>
            <a:r>
              <a:rPr lang="en-US" altLang="en-US" sz="2400" dirty="0">
                <a:solidFill>
                  <a:srgbClr val="FF0000"/>
                </a:solidFill>
                <a:cs typeface="Times New Roman" pitchFamily="18" charset="0"/>
              </a:rPr>
              <a:t> </a:t>
            </a:r>
            <a:r>
              <a:rPr lang="en-US" altLang="en-US" sz="2400" dirty="0" err="1">
                <a:solidFill>
                  <a:srgbClr val="FF0000"/>
                </a:solidFill>
                <a:cs typeface="Times New Roman" pitchFamily="18" charset="0"/>
              </a:rPr>
              <a:t>đi</a:t>
            </a:r>
            <a:r>
              <a:rPr lang="en-US" altLang="en-US" sz="2400" dirty="0">
                <a:solidFill>
                  <a:srgbClr val="FF0000"/>
                </a:solidFill>
                <a:cs typeface="Times New Roman" pitchFamily="18" charset="0"/>
              </a:rPr>
              <a:t> </a:t>
            </a:r>
            <a:r>
              <a:rPr lang="en-US" altLang="en-US" sz="2400" dirty="0" err="1">
                <a:solidFill>
                  <a:srgbClr val="FF0000"/>
                </a:solidFill>
                <a:cs typeface="Times New Roman" pitchFamily="18" charset="0"/>
              </a:rPr>
              <a:t>tìm</a:t>
            </a:r>
            <a:r>
              <a:rPr lang="en-US" altLang="en-US" sz="2400" dirty="0">
                <a:solidFill>
                  <a:srgbClr val="FF0000"/>
                </a:solidFill>
                <a:cs typeface="Times New Roman" pitchFamily="18" charset="0"/>
              </a:rPr>
              <a:t> </a:t>
            </a:r>
            <a:r>
              <a:rPr lang="en-US" altLang="en-US" sz="2400" dirty="0" err="1">
                <a:solidFill>
                  <a:srgbClr val="FF0000"/>
                </a:solidFill>
                <a:cs typeface="Times New Roman" pitchFamily="18" charset="0"/>
              </a:rPr>
              <a:t>đường</a:t>
            </a:r>
            <a:r>
              <a:rPr lang="en-US" altLang="en-US" sz="2400" dirty="0">
                <a:solidFill>
                  <a:srgbClr val="FF0000"/>
                </a:solidFill>
                <a:cs typeface="Times New Roman" pitchFamily="18" charset="0"/>
              </a:rPr>
              <a:t> </a:t>
            </a:r>
            <a:r>
              <a:rPr lang="en-US" altLang="en-US" sz="2400" dirty="0" err="1">
                <a:solidFill>
                  <a:srgbClr val="FF0000"/>
                </a:solidFill>
                <a:cs typeface="Times New Roman" pitchFamily="18" charset="0"/>
              </a:rPr>
              <a:t>cứu</a:t>
            </a:r>
            <a:r>
              <a:rPr lang="en-US" altLang="en-US" sz="2400" dirty="0">
                <a:solidFill>
                  <a:srgbClr val="FF0000"/>
                </a:solidFill>
                <a:cs typeface="Times New Roman" pitchFamily="18" charset="0"/>
              </a:rPr>
              <a:t> </a:t>
            </a:r>
            <a:r>
              <a:rPr lang="en-US" altLang="en-US" sz="2400" dirty="0" err="1">
                <a:solidFill>
                  <a:srgbClr val="FF0000"/>
                </a:solidFill>
                <a:cs typeface="Times New Roman" pitchFamily="18" charset="0"/>
              </a:rPr>
              <a:t>nước</a:t>
            </a:r>
            <a:endParaRPr lang="en-US" altLang="en-US" sz="2400" dirty="0">
              <a:solidFill>
                <a:srgbClr val="FF0000"/>
              </a:solidFill>
              <a:cs typeface="Times New Roman" pitchFamily="18" charset="0"/>
            </a:endParaRPr>
          </a:p>
          <a:p>
            <a:endParaRPr lang="en-US" altLang="en-US" sz="2667" dirty="0">
              <a:solidFill>
                <a:srgbClr val="FF0000"/>
              </a:solidFill>
              <a:cs typeface="Times New Roman" pitchFamily="18" charset="0"/>
            </a:endParaRPr>
          </a:p>
        </p:txBody>
      </p:sp>
    </p:spTree>
    <p:extLst>
      <p:ext uri="{BB962C8B-B14F-4D97-AF65-F5344CB8AC3E}">
        <p14:creationId xmlns:p14="http://schemas.microsoft.com/office/powerpoint/2010/main" val="30869680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7522"/>
                                        </p:tgtEl>
                                        <p:attrNameLst>
                                          <p:attrName>style.visibility</p:attrName>
                                        </p:attrNameLst>
                                      </p:cBhvr>
                                      <p:to>
                                        <p:strVal val="visible"/>
                                      </p:to>
                                    </p:set>
                                    <p:anim to="" calcmode="lin" valueType="num">
                                      <p:cBhvr>
                                        <p:cTn id="7" dur="1" fill="hold"/>
                                        <p:tgtEl>
                                          <p:spTgt spid="107522"/>
                                        </p:tgtEl>
                                        <p:attrNameLst>
                                          <p:attrName/>
                                        </p:attrNameLst>
                                      </p:cBhvr>
                                    </p:anim>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8" presetClass="emph" presetSubtype="0" fill="hold" nodeType="withEffect">
                                  <p:stCondLst>
                                    <p:cond delay="0"/>
                                  </p:stCondLst>
                                  <p:childTnLst>
                                    <p:animRot by="21600000">
                                      <p:cBhvr>
                                        <p:cTn id="21" dur="2000" fill="hold"/>
                                        <p:tgtEl>
                                          <p:spTgt spid="7"/>
                                        </p:tgtEl>
                                        <p:attrNameLst>
                                          <p:attrName>r</p:attrName>
                                        </p:attrNameLst>
                                      </p:cBhvr>
                                    </p:animRo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strVal val="#ppt_w*0.70"/>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Effect transition="in" filter="fade">
                                      <p:cBhvr>
                                        <p:cTn id="28" dur="1000"/>
                                        <p:tgtEl>
                                          <p:spTgt spid="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07524"/>
                                        </p:tgtEl>
                                        <p:attrNameLst>
                                          <p:attrName>style.visibility</p:attrName>
                                        </p:attrNameLst>
                                      </p:cBhvr>
                                      <p:to>
                                        <p:strVal val="visible"/>
                                      </p:to>
                                    </p:set>
                                    <p:animEffect transition="in" filter="diamond(in)">
                                      <p:cBhvr>
                                        <p:cTn id="33" dur="2000"/>
                                        <p:tgtEl>
                                          <p:spTgt spid="107524"/>
                                        </p:tgtEl>
                                      </p:cBhvr>
                                    </p:animEffect>
                                  </p:childTnLst>
                                </p:cTn>
                              </p:par>
                              <p:par>
                                <p:cTn id="34" presetID="8" presetClass="emph" presetSubtype="0" fill="hold" nodeType="withEffect">
                                  <p:stCondLst>
                                    <p:cond delay="0"/>
                                  </p:stCondLst>
                                  <p:childTnLst>
                                    <p:animRot by="21600000">
                                      <p:cBhvr>
                                        <p:cTn id="35" dur="2000" fill="hold"/>
                                        <p:tgtEl>
                                          <p:spTgt spid="8"/>
                                        </p:tgtEl>
                                        <p:attrNameLst>
                                          <p:attrName>r</p:attrName>
                                        </p:attrNameLst>
                                      </p:cBhvr>
                                    </p:animRo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07525"/>
                                        </p:tgtEl>
                                        <p:attrNameLst>
                                          <p:attrName>style.visibility</p:attrName>
                                        </p:attrNameLst>
                                      </p:cBhvr>
                                      <p:to>
                                        <p:strVal val="visible"/>
                                      </p:to>
                                    </p:set>
                                    <p:animEffect transition="in" filter="checkerboard(across)">
                                      <p:cBhvr>
                                        <p:cTn id="40" dur="500"/>
                                        <p:tgtEl>
                                          <p:spTgt spid="107525"/>
                                        </p:tgtEl>
                                      </p:cBhvr>
                                    </p:animEffect>
                                  </p:childTnLst>
                                </p:cTn>
                              </p:par>
                              <p:par>
                                <p:cTn id="41" presetID="8" presetClass="emph" presetSubtype="0" fill="hold" nodeType="withEffect">
                                  <p:stCondLst>
                                    <p:cond delay="0"/>
                                  </p:stCondLst>
                                  <p:childTnLst>
                                    <p:animRot by="21600000">
                                      <p:cBhvr>
                                        <p:cTn id="42" dur="2000" fill="hold"/>
                                        <p:tgtEl>
                                          <p:spTgt spid="10"/>
                                        </p:tgtEl>
                                        <p:attrNameLst>
                                          <p:attrName>r</p:attrName>
                                        </p:attrNameLst>
                                      </p:cBhvr>
                                    </p:animRo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7526"/>
                                        </p:tgtEl>
                                        <p:attrNameLst>
                                          <p:attrName>style.visibility</p:attrName>
                                        </p:attrNameLst>
                                      </p:cBhvr>
                                      <p:to>
                                        <p:strVal val="visible"/>
                                      </p:to>
                                    </p:set>
                                    <p:animEffect transition="in" filter="circle(in)">
                                      <p:cBhvr>
                                        <p:cTn id="47" dur="2000"/>
                                        <p:tgtEl>
                                          <p:spTgt spid="107526"/>
                                        </p:tgtEl>
                                      </p:cBhvr>
                                    </p:animEffect>
                                  </p:childTnLst>
                                </p:cTn>
                              </p:par>
                              <p:par>
                                <p:cTn id="48" presetID="8" presetClass="emph" presetSubtype="0" fill="hold" nodeType="withEffect">
                                  <p:stCondLst>
                                    <p:cond delay="0"/>
                                  </p:stCondLst>
                                  <p:childTnLst>
                                    <p:animRot by="21600000">
                                      <p:cBhvr>
                                        <p:cTn id="49" dur="2000" fill="hold"/>
                                        <p:tgtEl>
                                          <p:spTgt spid="9"/>
                                        </p:tgtEl>
                                        <p:attrNameLst>
                                          <p:attrName>r</p:attrName>
                                        </p:attrNameLst>
                                      </p:cBhvr>
                                    </p:animRot>
                                  </p:childTnLst>
                                </p:cTn>
                              </p:par>
                              <p:par>
                                <p:cTn id="50" presetID="6"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p:bldP spid="107525" grpId="0" animBg="1"/>
      <p:bldP spid="107526" grpId="0" animBg="1"/>
      <p:bldP spid="1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180</TotalTime>
  <Words>1422</Words>
  <Application>Microsoft Office PowerPoint</Application>
  <PresentationFormat>Widescreen</PresentationFormat>
  <Paragraphs>237</Paragraphs>
  <Slides>33</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.VnTime</vt:lpstr>
      <vt:lpstr>Arial</vt:lpstr>
      <vt:lpstr>Calibri</vt:lpstr>
      <vt:lpstr>Calibri Light</vt:lpstr>
      <vt:lpstr>SVN-A Love Of Thunder</vt:lpstr>
      <vt:lpstr>SVN-Banana Chip Muffins</vt:lpstr>
      <vt:lpstr>SVN-Revolution</vt:lpstr>
      <vt:lpstr>Times New Roman</vt:lpstr>
      <vt:lpstr>뉴요커</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Tròn</dc:creator>
  <cp:lastModifiedBy>Hà Tròn</cp:lastModifiedBy>
  <cp:revision>10</cp:revision>
  <dcterms:created xsi:type="dcterms:W3CDTF">2024-02-05T08:45:25Z</dcterms:created>
  <dcterms:modified xsi:type="dcterms:W3CDTF">2024-02-16T02:13:13Z</dcterms:modified>
</cp:coreProperties>
</file>