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60" r:id="rId4"/>
    <p:sldId id="261" r:id="rId5"/>
    <p:sldId id="264" r:id="rId6"/>
    <p:sldId id="265" r:id="rId7"/>
    <p:sldId id="266" r:id="rId8"/>
    <p:sldId id="262" r:id="rId9"/>
    <p:sldId id="263" r:id="rId10"/>
    <p:sldId id="259" r:id="rId11"/>
    <p:sldId id="25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33CCFF"/>
    <a:srgbClr val="993366"/>
    <a:srgbClr val="33CC33"/>
    <a:srgbClr val="CC0000"/>
    <a:srgbClr val="FF9933"/>
    <a:srgbClr val="FF9966"/>
    <a:srgbClr val="ED7D31"/>
    <a:srgbClr val="8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4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1T10:48:13.187" idx="1">
    <p:pos x="7635" y="-147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712D-1B41-408C-8A5B-19FBBA3A73D9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4719-CA38-41C3-B80F-5666B42F76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8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5" name="Google Shape;17245;gab1d679f9d_2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6" name="Google Shape;17246;gab1d679f9d_2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722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75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37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914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3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00" name="Google Shape;3600;p4"/>
          <p:cNvSpPr txBox="1">
            <a:spLocks noGrp="1"/>
          </p:cNvSpPr>
          <p:nvPr>
            <p:ph type="body" idx="1"/>
          </p:nvPr>
        </p:nvSpPr>
        <p:spPr>
          <a:xfrm>
            <a:off x="1080667" y="1612100"/>
            <a:ext cx="900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800"/>
              <a:buFont typeface="Lora"/>
              <a:buChar char="●"/>
              <a:defRPr sz="1467" b="0">
                <a:solidFill>
                  <a:srgbClr val="5A3015"/>
                </a:solidFill>
              </a:defRPr>
            </a:lvl1pPr>
            <a:lvl2pPr marL="1219170" lvl="1" indent="-42332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 sz="1467">
                <a:solidFill>
                  <a:srgbClr val="5A3015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●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5A3015"/>
              </a:buClr>
              <a:buSzPts val="1400"/>
              <a:buFont typeface="Lora"/>
              <a:buChar char="○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5A3015"/>
              </a:buClr>
              <a:buSzPts val="1400"/>
              <a:buFont typeface="Lora"/>
              <a:buChar char="■"/>
              <a:defRPr>
                <a:solidFill>
                  <a:srgbClr val="5A3015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624" name="Google Shape;3624;p4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5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824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36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59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75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3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10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07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20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755F-7734-4865-A54C-342C78E31DB3}" type="datetimeFigureOut">
              <a:rPr lang="en-US" smtClean="0"/>
              <a:pPr/>
              <a:t>03/10/2023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C819-C63A-4912-906B-E38E9A533C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97"/>
            <a:ext cx="12192000" cy="6923098"/>
          </a:xfrm>
        </p:spPr>
      </p:pic>
    </p:spTree>
    <p:extLst>
      <p:ext uri="{BB962C8B-B14F-4D97-AF65-F5344CB8AC3E}">
        <p14:creationId xmlns="" xmlns:p14="http://schemas.microsoft.com/office/powerpoint/2010/main" val="8644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60967" cy="6978316"/>
          </a:xfrm>
        </p:spPr>
      </p:pic>
      <p:sp>
        <p:nvSpPr>
          <p:cNvPr id="9" name="TextBox 8"/>
          <p:cNvSpPr txBox="1"/>
          <p:nvPr/>
        </p:nvSpPr>
        <p:spPr>
          <a:xfrm>
            <a:off x="2493450" y="2150330"/>
            <a:ext cx="8398041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nl-NL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nhận và phân tích</a:t>
            </a:r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Bài vẽ em ấn tượng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Hình, màu, nhịp điệu, sự cân bằng, tương phản trong bài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lí bạn sử dụng trong bài vẽ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Giá trị thẩm mĩ của bài vẽ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Cách điều chỉnh để bức tranh đẹp và hoàn thiện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</a:p>
          <a:p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họa tiết thời Lý mà em biết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7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5" y="1470264"/>
            <a:ext cx="2469294" cy="3076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19" y="1470265"/>
            <a:ext cx="2490435" cy="3076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56" y="1377664"/>
            <a:ext cx="3209924" cy="1925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5" y="3869350"/>
            <a:ext cx="3209924" cy="1898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4599" y="4601819"/>
            <a:ext cx="13234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lý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82125" y="4601819"/>
            <a:ext cx="163629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Trần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72073" y="3387561"/>
            <a:ext cx="13234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lê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27919" y="5880128"/>
            <a:ext cx="19491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Rồng thời Nguyễn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41118" y="5026021"/>
            <a:ext cx="6483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Đặc điểm hình tượng rồng trong chạm khắc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Trung đại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nghĩa của hình tượng rồng thời Trung đại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7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1"/>
            <a:ext cx="12192000" cy="7018421"/>
          </a:xfrm>
        </p:spPr>
      </p:pic>
      <p:sp>
        <p:nvSpPr>
          <p:cNvPr id="5" name="TextBox 4"/>
          <p:cNvSpPr txBox="1"/>
          <p:nvPr/>
        </p:nvSpPr>
        <p:spPr>
          <a:xfrm>
            <a:off x="1676399" y="2093495"/>
            <a:ext cx="9288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 </a:t>
            </a:r>
            <a:r>
              <a:rPr lang="fr-FR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thời Trung đại rất phong phú, được lưu lại dưới nhiều hình thức mĩ thuật với chất liệu đa dạng như : gỗ, đá, gốm… trong các công trình kiến </a:t>
            </a:r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6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" y="1"/>
            <a:ext cx="12119811" cy="6858000"/>
          </a:xfrm>
        </p:spPr>
      </p:pic>
      <p:sp>
        <p:nvSpPr>
          <p:cNvPr id="22" name="Rounded Rectangle 21"/>
          <p:cNvSpPr/>
          <p:nvPr/>
        </p:nvSpPr>
        <p:spPr>
          <a:xfrm>
            <a:off x="1876426" y="1333500"/>
            <a:ext cx="8543924" cy="424815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dirty="0" smtClean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        </a:t>
            </a:r>
            <a:r>
              <a:rPr lang="en-US" sz="3600" dirty="0" smtClean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D</a:t>
            </a:r>
            <a:r>
              <a:rPr lang="vi-VN" sz="3600" dirty="0">
                <a:solidFill>
                  <a:srgbClr val="FFFF00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ẶN DÒ</a:t>
            </a:r>
            <a:endParaRPr lang="en-US" sz="3600" dirty="0">
              <a:solidFill>
                <a:srgbClr val="FFFF00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  </a:t>
            </a: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.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TIẾP TỤC HOÀN THÀNH BÀI </a:t>
            </a:r>
            <a:r>
              <a:rPr lang="en-US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VẼ</a:t>
            </a:r>
            <a:endParaRPr lang="vi-VN" sz="3600" dirty="0" smtClean="0">
              <a:solidFill>
                <a:schemeClr val="bg1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.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CHUẨN BỊ DỤNG CỤ ĐẦY ĐỦ CHO </a:t>
            </a:r>
            <a:endParaRPr lang="vi-VN" sz="3600" dirty="0" smtClean="0">
              <a:solidFill>
                <a:schemeClr val="bg1"/>
              </a:solidFill>
              <a:effectLst>
                <a:outerShdw dist="152400" dir="2700000" sx="99000" sy="99000" algn="tl" rotWithShape="0">
                  <a:prstClr val="black">
                    <a:alpha val="89000"/>
                  </a:prstClr>
                </a:outerShdw>
              </a:effectLst>
              <a:latin typeface="UTM Alberta Heavy" panose="02040603050506020204" pitchFamily="18" charset="0"/>
            </a:endParaRPr>
          </a:p>
          <a:p>
            <a:pPr>
              <a:defRPr/>
            </a:pPr>
            <a:r>
              <a:rPr lang="vi-VN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TIẾT </a:t>
            </a:r>
            <a:r>
              <a:rPr lang="en-US" sz="36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rPr>
              <a:t>HỌC SAU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E691293-6179-43F3-A75C-4636A2E4B398}"/>
              </a:ext>
            </a:extLst>
          </p:cNvPr>
          <p:cNvCxnSpPr>
            <a:cxnSpLocks/>
          </p:cNvCxnSpPr>
          <p:nvPr/>
        </p:nvCxnSpPr>
        <p:spPr>
          <a:xfrm flipV="1">
            <a:off x="2676525" y="2659063"/>
            <a:ext cx="2352675" cy="9525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46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9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3492" y="596336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06" y="2050507"/>
            <a:ext cx="4138376" cy="2781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3" y="1986628"/>
            <a:ext cx="3020950" cy="2781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90" y="2146761"/>
            <a:ext cx="2781452" cy="2781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82776" y="5004171"/>
            <a:ext cx="1540042" cy="66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rồng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</a:t>
            </a:r>
            <a:r>
              <a:rPr lang="en-US" sz="2000" dirty="0"/>
              <a:t>)</a:t>
            </a:r>
          </a:p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84138" y="5008132"/>
            <a:ext cx="1862083" cy="69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phượng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1053" y="5056548"/>
            <a:ext cx="2260635" cy="64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đề chim phượng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(Đất nung)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09657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2" y="0"/>
            <a:ext cx="12272211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0542" y="5191060"/>
            <a:ext cx="6598238" cy="122869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năng của họa tiết trang trí thời Lí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lí tạo hình thường được sử dụng trong trang trí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 liệu và hình thức thể hiện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6" y="1683754"/>
            <a:ext cx="4033995" cy="2590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67" y="1683754"/>
            <a:ext cx="4493125" cy="3152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3509" y="4370356"/>
            <a:ext cx="1854153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TIẾT MÁI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(GỐM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19" y="2034949"/>
            <a:ext cx="2776433" cy="1888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11600" y="4049571"/>
            <a:ext cx="214162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1600" dirty="0"/>
              <a:t>Thủy ba hình nấm trên bệ tượng Phật </a:t>
            </a:r>
            <a:r>
              <a:rPr lang="vi-VN" sz="1600" dirty="0" smtClean="0"/>
              <a:t>Adiđà</a:t>
            </a:r>
            <a:endParaRPr lang="en-US" sz="1600" dirty="0" smtClean="0"/>
          </a:p>
          <a:p>
            <a:pPr algn="ctr"/>
            <a:r>
              <a:rPr lang="vi-VN" sz="1600" dirty="0" smtClean="0"/>
              <a:t>chùa </a:t>
            </a:r>
            <a:r>
              <a:rPr lang="vi-VN" sz="1600" dirty="0"/>
              <a:t>Phật Tích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00" y="1239117"/>
            <a:ext cx="4555290" cy="4555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1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7" y="0"/>
            <a:ext cx="12192000" cy="670954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Rectangle 5"/>
          <p:cNvSpPr/>
          <p:nvPr/>
        </p:nvSpPr>
        <p:spPr>
          <a:xfrm>
            <a:off x="2437159" y="1960907"/>
            <a:ext cx="84550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0" indent="-457189">
              <a:lnSpc>
                <a:spcPct val="90000"/>
              </a:lnSpc>
              <a:buClr>
                <a:srgbClr val="5A3015"/>
              </a:buClr>
              <a:buSzPts val="1800"/>
              <a:buFont typeface="Lora"/>
              <a:buChar char="●"/>
            </a:pP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Họa tiết trang trí thường được sử dụng là họa tiết sóng nước, hình phượng, hình rồng, lá đề.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7159" y="3086687"/>
            <a:ext cx="84550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0" indent="-457189">
              <a:lnSpc>
                <a:spcPct val="90000"/>
              </a:lnSpc>
              <a:buClr>
                <a:srgbClr val="5A3015"/>
              </a:buClr>
              <a:buSzPts val="1800"/>
              <a:buFont typeface="Lora"/>
              <a:buChar char="●"/>
            </a:pP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Họa tiết được sắp xếp nối tiếp nhau theo nguyên lí lặp lại.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7159" y="4214511"/>
            <a:ext cx="832320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0" indent="-457189">
              <a:lnSpc>
                <a:spcPct val="90000"/>
              </a:lnSpc>
              <a:buClr>
                <a:srgbClr val="5A3015"/>
              </a:buClr>
              <a:buSzPts val="1800"/>
              <a:buFont typeface="Lora"/>
              <a:buChar char="●"/>
            </a:pP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Chất liệu: 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á</a:t>
            </a: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vi-VN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gỗ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nung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…  </a:t>
            </a:r>
            <a:endParaRPr lang="vi-VN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7159" y="5046189"/>
            <a:ext cx="63771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0" indent="-457189">
              <a:lnSpc>
                <a:spcPct val="90000"/>
              </a:lnSpc>
              <a:buClr>
                <a:srgbClr val="5A3015"/>
              </a:buClr>
              <a:buSzPts val="1800"/>
              <a:buFont typeface="Lora"/>
              <a:buChar char="●"/>
            </a:pPr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Hình thức thể hiện: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Chạm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khắc</a:t>
            </a:r>
            <a:r>
              <a:rPr lang="vi-VN" sz="3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39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3812" y="2077452"/>
            <a:ext cx="9336504" cy="3168316"/>
          </a:xfrm>
          <a:solidFill>
            <a:srgbClr val="FFFF99"/>
          </a:solidFill>
        </p:spPr>
        <p:txBody>
          <a:bodyPr/>
          <a:lstStyle/>
          <a:p>
            <a:pPr marL="152396" indent="0">
              <a:buNone/>
            </a:pP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mình minh họa và trình bày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trí đường diềm</a:t>
            </a:r>
          </a:p>
          <a:p>
            <a:pPr marL="152396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Nguyên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sử dụng trang trí đường diềm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4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68"/>
            <a:ext cx="12192000" cy="67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7" y="2322359"/>
            <a:ext cx="4563982" cy="1175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06" y="4078970"/>
            <a:ext cx="4395536" cy="121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9" y="4078970"/>
            <a:ext cx="4325671" cy="12871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49" y="2322359"/>
            <a:ext cx="4245231" cy="11759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40971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50033" cy="19174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" y="95874"/>
            <a:ext cx="12192000" cy="670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6" y="1490181"/>
            <a:ext cx="4124310" cy="103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5" y="2646028"/>
            <a:ext cx="4124311" cy="107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291115" y="2623243"/>
            <a:ext cx="6359040" cy="906690"/>
            <a:chOff x="1117874" y="2921916"/>
            <a:chExt cx="3821562" cy="9447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Pentagon 11"/>
            <p:cNvSpPr/>
            <p:nvPr/>
          </p:nvSpPr>
          <p:spPr>
            <a:xfrm>
              <a:off x="1522468" y="2948950"/>
              <a:ext cx="3416968" cy="917731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 smtClean="0">
                  <a:latin typeface="+mj-lt"/>
                </a:rPr>
                <a:t>       </a:t>
              </a:r>
              <a:r>
                <a:rPr lang="vi-VN" sz="2400" b="1" dirty="0" smtClean="0">
                  <a:solidFill>
                    <a:srgbClr val="0033CC"/>
                  </a:solidFill>
                  <a:latin typeface="+mj-lt"/>
                </a:rPr>
                <a:t>Vẽ họa tiết vào các mảng</a:t>
              </a:r>
              <a:endParaRPr lang="en-US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13" name="Flowchart: Stored Data 12"/>
            <p:cNvSpPr/>
            <p:nvPr/>
          </p:nvSpPr>
          <p:spPr>
            <a:xfrm>
              <a:off x="1117874" y="2921916"/>
              <a:ext cx="823222" cy="944765"/>
            </a:xfrm>
            <a:prstGeom prst="flowChartOnlineStorag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77655" y="5080468"/>
            <a:ext cx="6363196" cy="1019940"/>
            <a:chOff x="1128131" y="4255846"/>
            <a:chExt cx="4118111" cy="103238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1829274" y="4255846"/>
              <a:ext cx="3416968" cy="96467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dirty="0"/>
                <a:t> </a:t>
              </a:r>
              <a:r>
                <a:rPr lang="vi-VN" sz="1600" dirty="0" smtClean="0"/>
                <a:t>    </a:t>
              </a:r>
              <a:r>
                <a:rPr lang="vi-VN" sz="2400" b="1" dirty="0" smtClean="0">
                  <a:solidFill>
                    <a:srgbClr val="0070C0"/>
                  </a:solidFill>
                  <a:latin typeface="+mj-lt"/>
                </a:rPr>
                <a:t>Vẽ m</a:t>
              </a:r>
              <a:r>
                <a:rPr lang="en-US" sz="2400" b="1" dirty="0" smtClean="0">
                  <a:solidFill>
                    <a:srgbClr val="0070C0"/>
                  </a:solidFill>
                  <a:latin typeface="+mj-lt"/>
                </a:rPr>
                <a:t>à</a:t>
              </a:r>
              <a:r>
                <a:rPr lang="vi-VN" sz="2400" b="1" dirty="0" smtClean="0">
                  <a:solidFill>
                    <a:srgbClr val="0070C0"/>
                  </a:solidFill>
                  <a:latin typeface="+mj-lt"/>
                </a:rPr>
                <a:t>u hoàn thiện</a:t>
              </a:r>
              <a:endParaRPr lang="en-US" sz="24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5" name="Flowchart: Stored Data 14"/>
            <p:cNvSpPr/>
            <p:nvPr/>
          </p:nvSpPr>
          <p:spPr>
            <a:xfrm>
              <a:off x="1128131" y="4323555"/>
              <a:ext cx="852784" cy="964674"/>
            </a:xfrm>
            <a:prstGeom prst="flowChartOnlineStorage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</a:t>
              </a:r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7655" y="1522098"/>
            <a:ext cx="6372500" cy="848233"/>
            <a:chOff x="1085894" y="1622951"/>
            <a:chExt cx="4461035" cy="94285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Pentagon 16"/>
            <p:cNvSpPr/>
            <p:nvPr/>
          </p:nvSpPr>
          <p:spPr>
            <a:xfrm>
              <a:off x="1769013" y="1622951"/>
              <a:ext cx="3777916" cy="91773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 smtClean="0">
                  <a:solidFill>
                    <a:srgbClr val="FF0000"/>
                  </a:solidFill>
                  <a:latin typeface="+mj-lt"/>
                </a:rPr>
                <a:t>Kẻ hai đường thẳng song song, sử dụng nguyên lý nhắc lại vẽ phác hình</a:t>
              </a:r>
              <a:endParaRPr lang="en-US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Flowchart: Stored Data 17"/>
            <p:cNvSpPr/>
            <p:nvPr/>
          </p:nvSpPr>
          <p:spPr>
            <a:xfrm>
              <a:off x="1085894" y="1645637"/>
              <a:ext cx="823222" cy="920167"/>
            </a:xfrm>
            <a:prstGeom prst="flowChartOnlineStorage">
              <a:avLst/>
            </a:prstGeom>
            <a:solidFill>
              <a:srgbClr val="CC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 smtClean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15518" y="3843124"/>
            <a:ext cx="6334638" cy="991016"/>
            <a:chOff x="1279516" y="4084524"/>
            <a:chExt cx="3889341" cy="92016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Pentagon 21"/>
            <p:cNvSpPr/>
            <p:nvPr/>
          </p:nvSpPr>
          <p:spPr>
            <a:xfrm>
              <a:off x="1756166" y="4084524"/>
              <a:ext cx="3412691" cy="917732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̃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họa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tiết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tạo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kết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giữa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đường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diềm</a:t>
              </a:r>
              <a:endParaRPr lang="en-US" sz="2400" b="1" dirty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23" name="Flowchart: Stored Data 22"/>
            <p:cNvSpPr/>
            <p:nvPr/>
          </p:nvSpPr>
          <p:spPr>
            <a:xfrm>
              <a:off x="1279516" y="4084524"/>
              <a:ext cx="677621" cy="920167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 smtClean="0">
                  <a:solidFill>
                    <a:schemeClr val="bg1"/>
                  </a:solidFill>
                </a:rPr>
                <a:t>B3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5" y="3753122"/>
            <a:ext cx="4124311" cy="12583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51" y="5027411"/>
            <a:ext cx="4133615" cy="11558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423526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57" y="-246985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97" y="3612361"/>
            <a:ext cx="1634759" cy="17354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29" y="1295065"/>
            <a:ext cx="3159666" cy="23447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18" y="3652495"/>
            <a:ext cx="1728232" cy="16551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7" y="3671876"/>
            <a:ext cx="1904835" cy="16163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Cloud Callout 7"/>
          <p:cNvSpPr/>
          <p:nvPr/>
        </p:nvSpPr>
        <p:spPr>
          <a:xfrm flipH="1">
            <a:off x="1277653" y="1207488"/>
            <a:ext cx="3846766" cy="2205789"/>
          </a:xfrm>
          <a:prstGeom prst="cloudCallou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họa tiết thời Lý để sử dụng cho bài vẽ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23" y="927608"/>
            <a:ext cx="3358649" cy="34329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1782" y="5661507"/>
            <a:ext cx="21817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HÌNH THAM KHẢO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81" y="3413277"/>
            <a:ext cx="1765993" cy="21610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6" y="1390324"/>
            <a:ext cx="1304948" cy="1665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6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212"/>
            <a:ext cx="12192000" cy="69382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206" y="5404705"/>
            <a:ext cx="8588518" cy="1245694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lí sử dụng trang trí đường diềm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12992" y="4859364"/>
            <a:ext cx="3694496" cy="913065"/>
            <a:chOff x="986589" y="4987096"/>
            <a:chExt cx="4134167" cy="1038364"/>
          </a:xfrm>
        </p:grpSpPr>
        <p:sp>
          <p:nvSpPr>
            <p:cNvPr id="21" name="Rectangle 20"/>
            <p:cNvSpPr/>
            <p:nvPr/>
          </p:nvSpPr>
          <p:spPr>
            <a:xfrm>
              <a:off x="996931" y="49870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" y="5037222"/>
              <a:ext cx="4134167" cy="92956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905851" y="1570925"/>
            <a:ext cx="3699592" cy="913065"/>
            <a:chOff x="6248456" y="1027596"/>
            <a:chExt cx="4139870" cy="1038364"/>
          </a:xfrm>
        </p:grpSpPr>
        <p:sp>
          <p:nvSpPr>
            <p:cNvPr id="19" name="Rectangle 18"/>
            <p:cNvSpPr/>
            <p:nvPr/>
          </p:nvSpPr>
          <p:spPr>
            <a:xfrm>
              <a:off x="6264501" y="1027596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6" y="1108280"/>
              <a:ext cx="4123824" cy="88510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867770" y="3799239"/>
            <a:ext cx="3721145" cy="913064"/>
            <a:chOff x="6240379" y="3761495"/>
            <a:chExt cx="4163988" cy="1038364"/>
          </a:xfrm>
        </p:grpSpPr>
        <p:sp>
          <p:nvSpPr>
            <p:cNvPr id="18" name="Rectangle 17"/>
            <p:cNvSpPr/>
            <p:nvPr/>
          </p:nvSpPr>
          <p:spPr>
            <a:xfrm>
              <a:off x="6248504" y="3761495"/>
              <a:ext cx="4139853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379" y="3806046"/>
              <a:ext cx="4163988" cy="9329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</p:grpSp>
      <p:grpSp>
        <p:nvGrpSpPr>
          <p:cNvPr id="27" name="Group 26"/>
          <p:cNvGrpSpPr/>
          <p:nvPr/>
        </p:nvGrpSpPr>
        <p:grpSpPr>
          <a:xfrm>
            <a:off x="2312992" y="2681810"/>
            <a:ext cx="3694495" cy="913065"/>
            <a:chOff x="906436" y="2548589"/>
            <a:chExt cx="4123826" cy="1038364"/>
          </a:xfrm>
        </p:grpSpPr>
        <p:sp>
          <p:nvSpPr>
            <p:cNvPr id="16" name="Rectangle 15"/>
            <p:cNvSpPr/>
            <p:nvPr/>
          </p:nvSpPr>
          <p:spPr>
            <a:xfrm>
              <a:off x="906436" y="2548589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2602198"/>
              <a:ext cx="4123826" cy="9301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315047" y="3783615"/>
            <a:ext cx="3692441" cy="913065"/>
            <a:chOff x="973101" y="3625294"/>
            <a:chExt cx="4168394" cy="1038364"/>
          </a:xfrm>
        </p:grpSpPr>
        <p:sp>
          <p:nvSpPr>
            <p:cNvPr id="17" name="Rectangle 16"/>
            <p:cNvSpPr/>
            <p:nvPr/>
          </p:nvSpPr>
          <p:spPr>
            <a:xfrm>
              <a:off x="996931" y="3625294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1" y="3687920"/>
              <a:ext cx="4168394" cy="91786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920190" y="2727538"/>
            <a:ext cx="3685253" cy="913065"/>
            <a:chOff x="6264501" y="2366758"/>
            <a:chExt cx="4123825" cy="1038364"/>
          </a:xfrm>
        </p:grpSpPr>
        <p:sp>
          <p:nvSpPr>
            <p:cNvPr id="8" name="Rectangle 7"/>
            <p:cNvSpPr/>
            <p:nvPr/>
          </p:nvSpPr>
          <p:spPr>
            <a:xfrm>
              <a:off x="6264501" y="23667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501" y="2430845"/>
              <a:ext cx="4123824" cy="90566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324574" y="1564240"/>
            <a:ext cx="3671329" cy="913065"/>
            <a:chOff x="906436" y="1230258"/>
            <a:chExt cx="4147654" cy="1038364"/>
          </a:xfrm>
        </p:grpSpPr>
        <p:sp>
          <p:nvSpPr>
            <p:cNvPr id="15" name="Rectangle 14"/>
            <p:cNvSpPr/>
            <p:nvPr/>
          </p:nvSpPr>
          <p:spPr>
            <a:xfrm>
              <a:off x="906437" y="1230258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36" y="1296446"/>
              <a:ext cx="4147654" cy="9045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90567" y="4855605"/>
            <a:ext cx="3714875" cy="913065"/>
            <a:chOff x="6248457" y="5337601"/>
            <a:chExt cx="4123827" cy="1038364"/>
          </a:xfrm>
        </p:grpSpPr>
        <p:sp>
          <p:nvSpPr>
            <p:cNvPr id="20" name="Rectangle 19"/>
            <p:cNvSpPr/>
            <p:nvPr/>
          </p:nvSpPr>
          <p:spPr>
            <a:xfrm>
              <a:off x="6248457" y="5337601"/>
              <a:ext cx="4123825" cy="1038364"/>
            </a:xfrm>
            <a:prstGeom prst="rect">
              <a:avLst/>
            </a:prstGeom>
            <a:solidFill>
              <a:srgbClr val="8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59" y="5396862"/>
              <a:ext cx="4123825" cy="933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122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307</Words>
  <Application>Microsoft Office PowerPoint</Application>
  <PresentationFormat>Custom</PresentationFormat>
  <Paragraphs>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                                       Nguyên lí sử dụng trang trí đường diềm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ĐƯỜNG DIỀM TRANG TRÍ  VỚI HỌA TIẾT THỜI LÝ (2 tiết</dc:title>
  <dc:creator>admin</dc:creator>
  <cp:lastModifiedBy>Le Thi My Hanh</cp:lastModifiedBy>
  <cp:revision>68</cp:revision>
  <dcterms:created xsi:type="dcterms:W3CDTF">2022-08-08T09:11:26Z</dcterms:created>
  <dcterms:modified xsi:type="dcterms:W3CDTF">2023-10-03T02:46:20Z</dcterms:modified>
</cp:coreProperties>
</file>