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9Slide03 Encode SeEx Black" panose="00000A05000000000000" pitchFamily="2" charset="0"/>
      <p:bold r:id="rId17"/>
    </p:embeddedFont>
    <p:embeddedFont>
      <p:font typeface="Bogart Bold" panose="020B0604020202020204" charset="0"/>
      <p:regular r:id="rId18"/>
    </p:embeddedFont>
    <p:embeddedFont>
      <p:font typeface="Bogart Heavy" panose="020B0604020202020204" charset="0"/>
      <p:regular r:id="rId19"/>
    </p:embeddedFont>
    <p:embeddedFont>
      <p:font typeface="DejaVu Serif Bold" panose="020B0604020202020204" charset="0"/>
      <p:regular r:id="rId20"/>
    </p:embeddedFont>
    <p:embeddedFont>
      <p:font typeface="Paytone One" panose="020B0604020202020204" charset="0"/>
      <p:regular r:id="rId21"/>
    </p:embeddedFont>
    <p:embeddedFont>
      <p:font typeface="Tex Gyre Termes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66.png"/><Relationship Id="rId3" Type="http://schemas.openxmlformats.org/officeDocument/2006/relationships/image" Target="../media/image8.png"/><Relationship Id="rId7" Type="http://schemas.openxmlformats.org/officeDocument/2006/relationships/image" Target="../media/image48.png"/><Relationship Id="rId12"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2.png"/><Relationship Id="rId5" Type="http://schemas.openxmlformats.org/officeDocument/2006/relationships/image" Target="../media/image10.png"/><Relationship Id="rId10" Type="http://schemas.openxmlformats.org/officeDocument/2006/relationships/image" Target="../media/image51.svg"/><Relationship Id="rId4" Type="http://schemas.openxmlformats.org/officeDocument/2006/relationships/image" Target="../media/image9.sv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68.svg"/><Relationship Id="rId18" Type="http://schemas.openxmlformats.org/officeDocument/2006/relationships/image" Target="../media/image73.png"/><Relationship Id="rId3" Type="http://schemas.openxmlformats.org/officeDocument/2006/relationships/image" Target="../media/image8.png"/><Relationship Id="rId21" Type="http://schemas.openxmlformats.org/officeDocument/2006/relationships/image" Target="../media/image61.png"/><Relationship Id="rId7" Type="http://schemas.openxmlformats.org/officeDocument/2006/relationships/image" Target="../media/image48.pn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image" Target="../media/image7.png"/><Relationship Id="rId16" Type="http://schemas.openxmlformats.org/officeDocument/2006/relationships/image" Target="../media/image71.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0.png"/><Relationship Id="rId5" Type="http://schemas.openxmlformats.org/officeDocument/2006/relationships/image" Target="../media/image10.png"/><Relationship Id="rId15" Type="http://schemas.openxmlformats.org/officeDocument/2006/relationships/image" Target="../media/image70.svg"/><Relationship Id="rId10" Type="http://schemas.openxmlformats.org/officeDocument/2006/relationships/image" Target="../media/image51.svg"/><Relationship Id="rId19" Type="http://schemas.openxmlformats.org/officeDocument/2006/relationships/image" Target="../media/image74.svg"/><Relationship Id="rId4" Type="http://schemas.openxmlformats.org/officeDocument/2006/relationships/image" Target="../media/image9.svg"/><Relationship Id="rId9" Type="http://schemas.openxmlformats.org/officeDocument/2006/relationships/image" Target="../media/image50.png"/><Relationship Id="rId14" Type="http://schemas.openxmlformats.org/officeDocument/2006/relationships/image" Target="../media/image69.png"/><Relationship Id="rId22"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68.svg"/><Relationship Id="rId18" Type="http://schemas.openxmlformats.org/officeDocument/2006/relationships/image" Target="../media/image78.png"/><Relationship Id="rId3" Type="http://schemas.openxmlformats.org/officeDocument/2006/relationships/image" Target="../media/image8.png"/><Relationship Id="rId21" Type="http://schemas.openxmlformats.org/officeDocument/2006/relationships/image" Target="../media/image81.svg"/><Relationship Id="rId7" Type="http://schemas.openxmlformats.org/officeDocument/2006/relationships/image" Target="../media/image48.png"/><Relationship Id="rId12" Type="http://schemas.openxmlformats.org/officeDocument/2006/relationships/image" Target="../media/image67.png"/><Relationship Id="rId17" Type="http://schemas.openxmlformats.org/officeDocument/2006/relationships/image" Target="../media/image77.png"/><Relationship Id="rId2" Type="http://schemas.openxmlformats.org/officeDocument/2006/relationships/image" Target="../media/image7.png"/><Relationship Id="rId16" Type="http://schemas.openxmlformats.org/officeDocument/2006/relationships/image" Target="../media/image61.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0.png"/><Relationship Id="rId5" Type="http://schemas.openxmlformats.org/officeDocument/2006/relationships/image" Target="../media/image10.png"/><Relationship Id="rId15" Type="http://schemas.openxmlformats.org/officeDocument/2006/relationships/image" Target="../media/image76.svg"/><Relationship Id="rId10" Type="http://schemas.openxmlformats.org/officeDocument/2006/relationships/image" Target="../media/image51.svg"/><Relationship Id="rId19" Type="http://schemas.openxmlformats.org/officeDocument/2006/relationships/image" Target="../media/image79.svg"/><Relationship Id="rId4" Type="http://schemas.openxmlformats.org/officeDocument/2006/relationships/image" Target="../media/image9.svg"/><Relationship Id="rId9" Type="http://schemas.openxmlformats.org/officeDocument/2006/relationships/image" Target="../media/image50.png"/><Relationship Id="rId14" Type="http://schemas.openxmlformats.org/officeDocument/2006/relationships/image" Target="../media/image75.png"/><Relationship Id="rId22"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8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sv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0.png"/><Relationship Id="rId10" Type="http://schemas.openxmlformats.org/officeDocument/2006/relationships/image" Target="../media/image27.svg"/><Relationship Id="rId4" Type="http://schemas.openxmlformats.org/officeDocument/2006/relationships/image" Target="../media/image7.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svg"/><Relationship Id="rId12" Type="http://schemas.openxmlformats.org/officeDocument/2006/relationships/image" Target="../media/image3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24.png"/><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8.png"/><Relationship Id="rId5" Type="http://schemas.openxmlformats.org/officeDocument/2006/relationships/image" Target="../media/image12.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24.png"/><Relationship Id="rId9" Type="http://schemas.openxmlformats.org/officeDocument/2006/relationships/image" Target="../media/image36.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4.sv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24.png"/><Relationship Id="rId9" Type="http://schemas.openxmlformats.org/officeDocument/2006/relationships/image" Target="../media/image42.png"/><Relationship Id="rId14" Type="http://schemas.openxmlformats.org/officeDocument/2006/relationships/image" Target="../media/image47.sv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image" Target="../media/image8.png"/><Relationship Id="rId21" Type="http://schemas.openxmlformats.org/officeDocument/2006/relationships/image" Target="../media/image62.png"/><Relationship Id="rId7" Type="http://schemas.openxmlformats.org/officeDocument/2006/relationships/image" Target="../media/image49.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7.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1.png"/><Relationship Id="rId5" Type="http://schemas.openxmlformats.org/officeDocument/2006/relationships/image" Target="../media/image10.png"/><Relationship Id="rId15" Type="http://schemas.openxmlformats.org/officeDocument/2006/relationships/image" Target="../media/image56.svg"/><Relationship Id="rId10" Type="http://schemas.openxmlformats.org/officeDocument/2006/relationships/image" Target="../media/image52.png"/><Relationship Id="rId19" Type="http://schemas.openxmlformats.org/officeDocument/2006/relationships/image" Target="../media/image60.png"/><Relationship Id="rId4" Type="http://schemas.openxmlformats.org/officeDocument/2006/relationships/image" Target="../media/image9.svg"/><Relationship Id="rId9" Type="http://schemas.openxmlformats.org/officeDocument/2006/relationships/image" Target="../media/image51.svg"/><Relationship Id="rId1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png"/><Relationship Id="rId3" Type="http://schemas.openxmlformats.org/officeDocument/2006/relationships/image" Target="../media/image8.png"/><Relationship Id="rId7" Type="http://schemas.openxmlformats.org/officeDocument/2006/relationships/image" Target="../media/image48.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7.png"/><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2.png"/><Relationship Id="rId5" Type="http://schemas.openxmlformats.org/officeDocument/2006/relationships/image" Target="../media/image10.png"/><Relationship Id="rId15" Type="http://schemas.openxmlformats.org/officeDocument/2006/relationships/image" Target="../media/image63.png"/><Relationship Id="rId10" Type="http://schemas.openxmlformats.org/officeDocument/2006/relationships/image" Target="../media/image51.svg"/><Relationship Id="rId4" Type="http://schemas.openxmlformats.org/officeDocument/2006/relationships/image" Target="../media/image9.svg"/><Relationship Id="rId9" Type="http://schemas.openxmlformats.org/officeDocument/2006/relationships/image" Target="../media/image50.png"/><Relationship Id="rId1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32797"/>
            <a:ext cx="5477446" cy="5354203"/>
          </a:xfrm>
          <a:custGeom>
            <a:avLst/>
            <a:gdLst/>
            <a:ahLst/>
            <a:cxnLst/>
            <a:rect l="l" t="t" r="r" b="b"/>
            <a:pathLst>
              <a:path w="5477446" h="5354203">
                <a:moveTo>
                  <a:pt x="0" y="0"/>
                </a:moveTo>
                <a:lnTo>
                  <a:pt x="5477446" y="0"/>
                </a:lnTo>
                <a:lnTo>
                  <a:pt x="5477446" y="5354203"/>
                </a:lnTo>
                <a:lnTo>
                  <a:pt x="0" y="5354203"/>
                </a:lnTo>
                <a:lnTo>
                  <a:pt x="0" y="0"/>
                </a:lnTo>
                <a:close/>
              </a:path>
            </a:pathLst>
          </a:custGeom>
          <a:blipFill>
            <a:blip r:embed="rId2"/>
            <a:stretch>
              <a:fillRect/>
            </a:stretch>
          </a:blipFill>
        </p:spPr>
      </p:sp>
      <p:sp>
        <p:nvSpPr>
          <p:cNvPr id="3" name="Freeform 3"/>
          <p:cNvSpPr/>
          <p:nvPr/>
        </p:nvSpPr>
        <p:spPr>
          <a:xfrm>
            <a:off x="0" y="0"/>
            <a:ext cx="4119950" cy="41148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flipV="1">
            <a:off x="14183487" y="6172200"/>
            <a:ext cx="4104513" cy="4114800"/>
          </a:xfrm>
          <a:custGeom>
            <a:avLst/>
            <a:gdLst/>
            <a:ahLst/>
            <a:cxnLst/>
            <a:rect l="l" t="t" r="r" b="b"/>
            <a:pathLst>
              <a:path w="4104513" h="4114800">
                <a:moveTo>
                  <a:pt x="4104513" y="4114800"/>
                </a:moveTo>
                <a:lnTo>
                  <a:pt x="0" y="4114800"/>
                </a:lnTo>
                <a:lnTo>
                  <a:pt x="0" y="0"/>
                </a:lnTo>
                <a:lnTo>
                  <a:pt x="4104513" y="0"/>
                </a:lnTo>
                <a:lnTo>
                  <a:pt x="4104513" y="41148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712153" y="3259570"/>
            <a:ext cx="15547147" cy="2564805"/>
          </a:xfrm>
          <a:prstGeom prst="rect">
            <a:avLst/>
          </a:prstGeom>
        </p:spPr>
        <p:txBody>
          <a:bodyPr lIns="0" tIns="0" rIns="0" bIns="0" rtlCol="0" anchor="t">
            <a:spAutoFit/>
          </a:bodyPr>
          <a:lstStyle/>
          <a:p>
            <a:pPr algn="ctr">
              <a:lnSpc>
                <a:spcPts val="9999"/>
              </a:lnSpc>
            </a:pPr>
            <a:r>
              <a:rPr lang="en-US" sz="7200" dirty="0">
                <a:solidFill>
                  <a:srgbClr val="233DFF"/>
                </a:solidFill>
                <a:latin typeface="Bogart Heavy"/>
              </a:rPr>
              <a:t>BÀI 7. TRÌNH BÀY DỮ LIỆU </a:t>
            </a:r>
          </a:p>
          <a:p>
            <a:pPr algn="ctr">
              <a:lnSpc>
                <a:spcPts val="9999"/>
              </a:lnSpc>
            </a:pPr>
            <a:r>
              <a:rPr lang="en-US" sz="7200" dirty="0">
                <a:solidFill>
                  <a:srgbClr val="233DFF"/>
                </a:solidFill>
                <a:latin typeface="Bogart Heavy"/>
              </a:rPr>
              <a:t>BẰNG BIỂU ĐỒ</a:t>
            </a:r>
          </a:p>
        </p:txBody>
      </p:sp>
      <p:sp>
        <p:nvSpPr>
          <p:cNvPr id="6" name="TextBox 6"/>
          <p:cNvSpPr txBox="1"/>
          <p:nvPr/>
        </p:nvSpPr>
        <p:spPr>
          <a:xfrm>
            <a:off x="7259441" y="8229600"/>
            <a:ext cx="5142051" cy="1025922"/>
          </a:xfrm>
          <a:prstGeom prst="rect">
            <a:avLst/>
          </a:prstGeom>
        </p:spPr>
        <p:txBody>
          <a:bodyPr lIns="0" tIns="0" rIns="0" bIns="0" rtlCol="0" anchor="t">
            <a:spAutoFit/>
          </a:bodyPr>
          <a:lstStyle/>
          <a:p>
            <a:pPr algn="ctr">
              <a:lnSpc>
                <a:spcPts val="4020"/>
              </a:lnSpc>
            </a:pPr>
            <a:r>
              <a:rPr lang="en-US" sz="4400" dirty="0">
                <a:solidFill>
                  <a:srgbClr val="94461A"/>
                </a:solidFill>
                <a:latin typeface="DejaVu Serif Bold"/>
              </a:rPr>
              <a:t>Tin </a:t>
            </a:r>
            <a:r>
              <a:rPr lang="en-US" sz="4400" dirty="0" err="1">
                <a:solidFill>
                  <a:srgbClr val="94461A"/>
                </a:solidFill>
                <a:latin typeface="DejaVu Serif Bold"/>
              </a:rPr>
              <a:t>học</a:t>
            </a:r>
            <a:r>
              <a:rPr lang="en-US" sz="4400" dirty="0">
                <a:solidFill>
                  <a:srgbClr val="94461A"/>
                </a:solidFill>
                <a:latin typeface="DejaVu Serif Bold"/>
              </a:rPr>
              <a:t> 8</a:t>
            </a:r>
          </a:p>
          <a:p>
            <a:pPr algn="ctr">
              <a:lnSpc>
                <a:spcPts val="4020"/>
              </a:lnSpc>
            </a:pPr>
            <a:r>
              <a:rPr lang="en-US" sz="4400" dirty="0" err="1">
                <a:solidFill>
                  <a:srgbClr val="94461A"/>
                </a:solidFill>
                <a:latin typeface="DejaVu Serif Bold"/>
              </a:rPr>
              <a:t>Kết</a:t>
            </a:r>
            <a:r>
              <a:rPr lang="en-US" sz="4400" dirty="0">
                <a:solidFill>
                  <a:srgbClr val="94461A"/>
                </a:solidFill>
                <a:latin typeface="DejaVu Serif Bold"/>
              </a:rPr>
              <a:t> </a:t>
            </a:r>
            <a:r>
              <a:rPr lang="en-US" sz="4400" dirty="0" err="1">
                <a:solidFill>
                  <a:srgbClr val="94461A"/>
                </a:solidFill>
                <a:latin typeface="DejaVu Serif Bold"/>
              </a:rPr>
              <a:t>nối</a:t>
            </a:r>
            <a:r>
              <a:rPr lang="en-US" sz="4400" dirty="0">
                <a:solidFill>
                  <a:srgbClr val="94461A"/>
                </a:solidFill>
                <a:latin typeface="DejaVu Serif Bold"/>
              </a:rPr>
              <a:t> tri </a:t>
            </a:r>
            <a:r>
              <a:rPr lang="en-US" sz="4400" dirty="0" err="1">
                <a:solidFill>
                  <a:srgbClr val="94461A"/>
                </a:solidFill>
                <a:latin typeface="DejaVu Serif Bold"/>
              </a:rPr>
              <a:t>thức</a:t>
            </a:r>
            <a:endParaRPr lang="en-US" sz="4400" dirty="0">
              <a:solidFill>
                <a:srgbClr val="94461A"/>
              </a:solidFill>
              <a:latin typeface="DejaVu Serif Bold"/>
            </a:endParaRPr>
          </a:p>
        </p:txBody>
      </p:sp>
      <p:sp>
        <p:nvSpPr>
          <p:cNvPr id="10" name="Freeform 10"/>
          <p:cNvSpPr/>
          <p:nvPr/>
        </p:nvSpPr>
        <p:spPr>
          <a:xfrm>
            <a:off x="16493562" y="-446438"/>
            <a:ext cx="2442584" cy="2461042"/>
          </a:xfrm>
          <a:custGeom>
            <a:avLst/>
            <a:gdLst/>
            <a:ahLst/>
            <a:cxnLst/>
            <a:rect l="l" t="t" r="r" b="b"/>
            <a:pathLst>
              <a:path w="2442584" h="2461042">
                <a:moveTo>
                  <a:pt x="0" y="0"/>
                </a:moveTo>
                <a:lnTo>
                  <a:pt x="2442583" y="0"/>
                </a:lnTo>
                <a:lnTo>
                  <a:pt x="2442583" y="2461041"/>
                </a:lnTo>
                <a:lnTo>
                  <a:pt x="0" y="2461041"/>
                </a:lnTo>
                <a:lnTo>
                  <a:pt x="0" y="0"/>
                </a:lnTo>
                <a:close/>
              </a:path>
            </a:pathLst>
          </a:custGeom>
          <a:blipFill>
            <a:blip r:embed="rId7"/>
            <a:stretch>
              <a:fillRect/>
            </a:stretch>
          </a:blipFill>
        </p:spPr>
      </p:sp>
      <p:sp>
        <p:nvSpPr>
          <p:cNvPr id="11" name="TextBox 5">
            <a:extLst>
              <a:ext uri="{FF2B5EF4-FFF2-40B4-BE49-F238E27FC236}">
                <a16:creationId xmlns:a16="http://schemas.microsoft.com/office/drawing/2014/main" id="{62AAF538-2251-335D-AE43-D0E2038CE565}"/>
              </a:ext>
            </a:extLst>
          </p:cNvPr>
          <p:cNvSpPr txBox="1"/>
          <p:nvPr/>
        </p:nvSpPr>
        <p:spPr>
          <a:xfrm>
            <a:off x="1370426" y="956626"/>
            <a:ext cx="15547147" cy="1108252"/>
          </a:xfrm>
          <a:prstGeom prst="rect">
            <a:avLst/>
          </a:prstGeom>
        </p:spPr>
        <p:txBody>
          <a:bodyPr lIns="0" tIns="0" rIns="0" bIns="0" rtlCol="0" anchor="t">
            <a:spAutoFit/>
          </a:bodyPr>
          <a:lstStyle/>
          <a:p>
            <a:pPr algn="ctr">
              <a:lnSpc>
                <a:spcPts val="9999"/>
              </a:lnSpc>
            </a:pPr>
            <a:r>
              <a:rPr lang="en-US" sz="6000" dirty="0">
                <a:solidFill>
                  <a:schemeClr val="accent6">
                    <a:lumMod val="50000"/>
                  </a:schemeClr>
                </a:solidFill>
                <a:latin typeface="#9Slide03 Encode SeEx Black" panose="00000A05000000000000" pitchFamily="2" charset="0"/>
              </a:rPr>
              <a:t>TRƯỜNG THCS NGŨ HIỆP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5"/>
            <a:stretch>
              <a:fillRect/>
            </a:stretch>
          </a:blipFill>
        </p:spPr>
      </p:sp>
      <p:sp>
        <p:nvSpPr>
          <p:cNvPr id="5" name="Freeform 5"/>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sp>
        <p:nvSpPr>
          <p:cNvPr id="6" name="Freeform 6"/>
          <p:cNvSpPr/>
          <p:nvPr/>
        </p:nvSpPr>
        <p:spPr>
          <a:xfrm>
            <a:off x="354620" y="3142718"/>
            <a:ext cx="5597454" cy="5037708"/>
          </a:xfrm>
          <a:custGeom>
            <a:avLst/>
            <a:gdLst/>
            <a:ahLst/>
            <a:cxnLst/>
            <a:rect l="l" t="t" r="r" b="b"/>
            <a:pathLst>
              <a:path w="5597454" h="5037708">
                <a:moveTo>
                  <a:pt x="0" y="0"/>
                </a:moveTo>
                <a:lnTo>
                  <a:pt x="5597454" y="0"/>
                </a:lnTo>
                <a:lnTo>
                  <a:pt x="5597454" y="5037708"/>
                </a:lnTo>
                <a:lnTo>
                  <a:pt x="0" y="5037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81782" y="0"/>
            <a:ext cx="5086104" cy="3513650"/>
          </a:xfrm>
          <a:custGeom>
            <a:avLst/>
            <a:gdLst/>
            <a:ahLst/>
            <a:cxnLst/>
            <a:rect l="l" t="t" r="r" b="b"/>
            <a:pathLst>
              <a:path w="5086104" h="3513650">
                <a:moveTo>
                  <a:pt x="0" y="0"/>
                </a:moveTo>
                <a:lnTo>
                  <a:pt x="5086104" y="0"/>
                </a:lnTo>
                <a:lnTo>
                  <a:pt x="5086104" y="3513650"/>
                </a:lnTo>
                <a:lnTo>
                  <a:pt x="0" y="3513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5400000">
            <a:off x="8369153" y="-66947"/>
            <a:ext cx="7206851" cy="12041010"/>
          </a:xfrm>
          <a:custGeom>
            <a:avLst/>
            <a:gdLst/>
            <a:ahLst/>
            <a:cxnLst/>
            <a:rect l="l" t="t" r="r" b="b"/>
            <a:pathLst>
              <a:path w="7206851" h="12041010">
                <a:moveTo>
                  <a:pt x="0" y="0"/>
                </a:moveTo>
                <a:lnTo>
                  <a:pt x="7206852" y="0"/>
                </a:lnTo>
                <a:lnTo>
                  <a:pt x="7206852" y="12041010"/>
                </a:lnTo>
                <a:lnTo>
                  <a:pt x="0" y="12041010"/>
                </a:lnTo>
                <a:lnTo>
                  <a:pt x="0" y="0"/>
                </a:lnTo>
                <a:close/>
              </a:path>
            </a:pathLst>
          </a:custGeom>
          <a:blipFill>
            <a:blip r:embed="rId11"/>
            <a:stretch>
              <a:fillRect l="-20647" r="-20647"/>
            </a:stretch>
          </a:blipFill>
        </p:spPr>
      </p:sp>
      <p:grpSp>
        <p:nvGrpSpPr>
          <p:cNvPr id="9" name="Group 9"/>
          <p:cNvGrpSpPr/>
          <p:nvPr/>
        </p:nvGrpSpPr>
        <p:grpSpPr>
          <a:xfrm>
            <a:off x="15138793" y="1913796"/>
            <a:ext cx="3819885" cy="707310"/>
            <a:chOff x="0" y="0"/>
            <a:chExt cx="5093180" cy="943080"/>
          </a:xfrm>
        </p:grpSpPr>
        <p:sp>
          <p:nvSpPr>
            <p:cNvPr id="10" name="Freeform 10"/>
            <p:cNvSpPr/>
            <p:nvPr/>
          </p:nvSpPr>
          <p:spPr>
            <a:xfrm>
              <a:off x="852022" y="0"/>
              <a:ext cx="3338335" cy="943080"/>
            </a:xfrm>
            <a:custGeom>
              <a:avLst/>
              <a:gdLst/>
              <a:ahLst/>
              <a:cxnLst/>
              <a:rect l="l" t="t" r="r" b="b"/>
              <a:pathLst>
                <a:path w="3338335" h="943080">
                  <a:moveTo>
                    <a:pt x="0" y="0"/>
                  </a:moveTo>
                  <a:lnTo>
                    <a:pt x="3338335" y="0"/>
                  </a:lnTo>
                  <a:lnTo>
                    <a:pt x="3338335" y="943080"/>
                  </a:lnTo>
                  <a:lnTo>
                    <a:pt x="0" y="943080"/>
                  </a:lnTo>
                  <a:lnTo>
                    <a:pt x="0" y="0"/>
                  </a:lnTo>
                  <a:close/>
                </a:path>
              </a:pathLst>
            </a:custGeom>
            <a:blipFill>
              <a:blip r:embed="rId12"/>
              <a:stretch>
                <a:fillRect/>
              </a:stretch>
            </a:blipFill>
          </p:spPr>
        </p:sp>
        <p:sp>
          <p:nvSpPr>
            <p:cNvPr id="11" name="TextBox 11"/>
            <p:cNvSpPr txBox="1"/>
            <p:nvPr/>
          </p:nvSpPr>
          <p:spPr>
            <a:xfrm>
              <a:off x="0" y="80810"/>
              <a:ext cx="5093180" cy="751628"/>
            </a:xfrm>
            <a:prstGeom prst="rect">
              <a:avLst/>
            </a:prstGeom>
          </p:spPr>
          <p:txBody>
            <a:bodyPr lIns="0" tIns="0" rIns="0" bIns="0" rtlCol="0" anchor="t">
              <a:spAutoFit/>
            </a:bodyPr>
            <a:lstStyle/>
            <a:p>
              <a:pPr algn="ctr">
                <a:lnSpc>
                  <a:spcPts val="4760"/>
                </a:lnSpc>
              </a:pPr>
              <a:r>
                <a:rPr lang="en-US" sz="3400">
                  <a:solidFill>
                    <a:srgbClr val="FF0000"/>
                  </a:solidFill>
                  <a:latin typeface="Tex Gyre Termes Bold"/>
                </a:rPr>
                <a:t>Hướng dẫn</a:t>
              </a:r>
            </a:p>
          </p:txBody>
        </p:sp>
      </p:grpSp>
      <p:sp>
        <p:nvSpPr>
          <p:cNvPr id="12" name="Freeform 12"/>
          <p:cNvSpPr/>
          <p:nvPr/>
        </p:nvSpPr>
        <p:spPr>
          <a:xfrm>
            <a:off x="6965086" y="2940660"/>
            <a:ext cx="10925629" cy="4879002"/>
          </a:xfrm>
          <a:custGeom>
            <a:avLst/>
            <a:gdLst/>
            <a:ahLst/>
            <a:cxnLst/>
            <a:rect l="l" t="t" r="r" b="b"/>
            <a:pathLst>
              <a:path w="10925629" h="4879002">
                <a:moveTo>
                  <a:pt x="0" y="0"/>
                </a:moveTo>
                <a:lnTo>
                  <a:pt x="10925629" y="0"/>
                </a:lnTo>
                <a:lnTo>
                  <a:pt x="10925629" y="4879002"/>
                </a:lnTo>
                <a:lnTo>
                  <a:pt x="0" y="4879002"/>
                </a:lnTo>
                <a:lnTo>
                  <a:pt x="0" y="0"/>
                </a:lnTo>
                <a:close/>
              </a:path>
            </a:pathLst>
          </a:custGeom>
          <a:blipFill>
            <a:blip r:embed="rId13"/>
            <a:stretch>
              <a:fillRect l="-14107" t="-75277" r="-48454" b="-20196"/>
            </a:stretch>
          </a:blipFill>
        </p:spPr>
      </p:sp>
      <p:sp>
        <p:nvSpPr>
          <p:cNvPr id="13" name="TextBox 13"/>
          <p:cNvSpPr txBox="1"/>
          <p:nvPr/>
        </p:nvSpPr>
        <p:spPr>
          <a:xfrm>
            <a:off x="1014891" y="1440641"/>
            <a:ext cx="3819885" cy="1180465"/>
          </a:xfrm>
          <a:prstGeom prst="rect">
            <a:avLst/>
          </a:prstGeom>
        </p:spPr>
        <p:txBody>
          <a:bodyPr lIns="0" tIns="0" rIns="0" bIns="0" rtlCol="0" anchor="t">
            <a:spAutoFit/>
          </a:bodyPr>
          <a:lstStyle/>
          <a:p>
            <a:pPr algn="ctr">
              <a:lnSpc>
                <a:spcPts val="4760"/>
              </a:lnSpc>
            </a:pPr>
            <a:r>
              <a:rPr lang="en-US" sz="3400">
                <a:solidFill>
                  <a:srgbClr val="233DFF"/>
                </a:solidFill>
                <a:latin typeface="Tex Gyre Termes Bold"/>
              </a:rPr>
              <a:t>2. THỰC HÀNH: TẠO BIỂU ĐỒ</a:t>
            </a:r>
          </a:p>
        </p:txBody>
      </p:sp>
      <p:sp>
        <p:nvSpPr>
          <p:cNvPr id="14" name="TextBox 14"/>
          <p:cNvSpPr txBox="1"/>
          <p:nvPr/>
        </p:nvSpPr>
        <p:spPr>
          <a:xfrm>
            <a:off x="6385115" y="1218473"/>
            <a:ext cx="6264085" cy="695323"/>
          </a:xfrm>
          <a:prstGeom prst="rect">
            <a:avLst/>
          </a:prstGeom>
        </p:spPr>
        <p:txBody>
          <a:bodyPr wrap="square" lIns="0" tIns="0" rIns="0" bIns="0" rtlCol="0" anchor="t">
            <a:spAutoFit/>
          </a:bodyPr>
          <a:lstStyle/>
          <a:p>
            <a:pPr>
              <a:lnSpc>
                <a:spcPts val="6000"/>
              </a:lnSpc>
              <a:spcBef>
                <a:spcPct val="0"/>
              </a:spcBef>
            </a:pPr>
            <a:r>
              <a:rPr lang="en-US" sz="3000">
                <a:solidFill>
                  <a:srgbClr val="000000"/>
                </a:solidFill>
                <a:latin typeface="Bogart Heavy"/>
              </a:rPr>
              <a:t>Học sinh đối chiếu kết quả</a:t>
            </a:r>
          </a:p>
        </p:txBody>
      </p:sp>
      <p:sp>
        <p:nvSpPr>
          <p:cNvPr id="15" name="TextBox 15"/>
          <p:cNvSpPr txBox="1"/>
          <p:nvPr/>
        </p:nvSpPr>
        <p:spPr>
          <a:xfrm>
            <a:off x="783493" y="4605461"/>
            <a:ext cx="4739707" cy="669925"/>
          </a:xfrm>
          <a:prstGeom prst="rect">
            <a:avLst/>
          </a:prstGeom>
        </p:spPr>
        <p:txBody>
          <a:bodyPr lIns="0" tIns="0" rIns="0" bIns="0" rtlCol="0" anchor="t">
            <a:spAutoFit/>
          </a:bodyPr>
          <a:lstStyle/>
          <a:p>
            <a:pPr algn="ctr">
              <a:lnSpc>
                <a:spcPts val="5599"/>
              </a:lnSpc>
            </a:pPr>
            <a:r>
              <a:rPr lang="en-US" sz="3999">
                <a:solidFill>
                  <a:srgbClr val="056528"/>
                </a:solidFill>
                <a:latin typeface="Tex Gyre Termes Bold"/>
              </a:rPr>
              <a:t>Nhiệm vụ</a:t>
            </a:r>
          </a:p>
        </p:txBody>
      </p:sp>
      <p:sp>
        <p:nvSpPr>
          <p:cNvPr id="16" name="TextBox 16"/>
          <p:cNvSpPr txBox="1"/>
          <p:nvPr/>
        </p:nvSpPr>
        <p:spPr>
          <a:xfrm>
            <a:off x="506908" y="5170611"/>
            <a:ext cx="5416591" cy="2710038"/>
          </a:xfrm>
          <a:prstGeom prst="rect">
            <a:avLst/>
          </a:prstGeom>
        </p:spPr>
        <p:txBody>
          <a:bodyPr lIns="0" tIns="0" rIns="0" bIns="0" rtlCol="0" anchor="t">
            <a:spAutoFit/>
          </a:bodyPr>
          <a:lstStyle/>
          <a:p>
            <a:pPr algn="just">
              <a:lnSpc>
                <a:spcPts val="5527"/>
              </a:lnSpc>
              <a:spcBef>
                <a:spcPct val="0"/>
              </a:spcBef>
            </a:pPr>
            <a:r>
              <a:rPr lang="en-US" sz="2763">
                <a:solidFill>
                  <a:srgbClr val="FF0000"/>
                </a:solidFill>
                <a:latin typeface="Bogart Heavy"/>
              </a:rPr>
              <a:t>Tạo biểu đồ cột</a:t>
            </a:r>
            <a:r>
              <a:rPr lang="en-US" sz="2763">
                <a:solidFill>
                  <a:srgbClr val="000000"/>
                </a:solidFill>
                <a:latin typeface="Bogart Heavy"/>
              </a:rPr>
              <a:t> so sánh trực quan số học sinh quan tâm các nội dung Tin học như Hình 7.2.</a:t>
            </a:r>
          </a:p>
        </p:txBody>
      </p:sp>
      <p:sp>
        <p:nvSpPr>
          <p:cNvPr id="17" name="TextBox 17"/>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5"/>
            <a:stretch>
              <a:fillRect/>
            </a:stretch>
          </a:blipFill>
        </p:spPr>
      </p:sp>
      <p:sp>
        <p:nvSpPr>
          <p:cNvPr id="5" name="Freeform 5"/>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sp>
        <p:nvSpPr>
          <p:cNvPr id="6" name="Freeform 6"/>
          <p:cNvSpPr/>
          <p:nvPr/>
        </p:nvSpPr>
        <p:spPr>
          <a:xfrm>
            <a:off x="354620" y="3142718"/>
            <a:ext cx="5597454" cy="5037708"/>
          </a:xfrm>
          <a:custGeom>
            <a:avLst/>
            <a:gdLst/>
            <a:ahLst/>
            <a:cxnLst/>
            <a:rect l="l" t="t" r="r" b="b"/>
            <a:pathLst>
              <a:path w="5597454" h="5037708">
                <a:moveTo>
                  <a:pt x="0" y="0"/>
                </a:moveTo>
                <a:lnTo>
                  <a:pt x="5597454" y="0"/>
                </a:lnTo>
                <a:lnTo>
                  <a:pt x="5597454" y="5037708"/>
                </a:lnTo>
                <a:lnTo>
                  <a:pt x="0" y="5037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81782" y="0"/>
            <a:ext cx="5086104" cy="3513650"/>
          </a:xfrm>
          <a:custGeom>
            <a:avLst/>
            <a:gdLst/>
            <a:ahLst/>
            <a:cxnLst/>
            <a:rect l="l" t="t" r="r" b="b"/>
            <a:pathLst>
              <a:path w="5086104" h="3513650">
                <a:moveTo>
                  <a:pt x="0" y="0"/>
                </a:moveTo>
                <a:lnTo>
                  <a:pt x="5086104" y="0"/>
                </a:lnTo>
                <a:lnTo>
                  <a:pt x="5086104" y="3513650"/>
                </a:lnTo>
                <a:lnTo>
                  <a:pt x="0" y="3513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8" name="Group 8"/>
          <p:cNvGrpSpPr/>
          <p:nvPr/>
        </p:nvGrpSpPr>
        <p:grpSpPr>
          <a:xfrm>
            <a:off x="15138793" y="1913796"/>
            <a:ext cx="3819885" cy="707310"/>
            <a:chOff x="0" y="0"/>
            <a:chExt cx="5093180" cy="943080"/>
          </a:xfrm>
        </p:grpSpPr>
        <p:sp>
          <p:nvSpPr>
            <p:cNvPr id="9" name="Freeform 9"/>
            <p:cNvSpPr/>
            <p:nvPr/>
          </p:nvSpPr>
          <p:spPr>
            <a:xfrm>
              <a:off x="852022" y="0"/>
              <a:ext cx="3338335" cy="943080"/>
            </a:xfrm>
            <a:custGeom>
              <a:avLst/>
              <a:gdLst/>
              <a:ahLst/>
              <a:cxnLst/>
              <a:rect l="l" t="t" r="r" b="b"/>
              <a:pathLst>
                <a:path w="3338335" h="943080">
                  <a:moveTo>
                    <a:pt x="0" y="0"/>
                  </a:moveTo>
                  <a:lnTo>
                    <a:pt x="3338335" y="0"/>
                  </a:lnTo>
                  <a:lnTo>
                    <a:pt x="3338335" y="943080"/>
                  </a:lnTo>
                  <a:lnTo>
                    <a:pt x="0" y="943080"/>
                  </a:lnTo>
                  <a:lnTo>
                    <a:pt x="0" y="0"/>
                  </a:lnTo>
                  <a:close/>
                </a:path>
              </a:pathLst>
            </a:custGeom>
            <a:blipFill>
              <a:blip r:embed="rId11"/>
              <a:stretch>
                <a:fillRect/>
              </a:stretch>
            </a:blipFill>
          </p:spPr>
        </p:sp>
        <p:sp>
          <p:nvSpPr>
            <p:cNvPr id="10" name="TextBox 10"/>
            <p:cNvSpPr txBox="1"/>
            <p:nvPr/>
          </p:nvSpPr>
          <p:spPr>
            <a:xfrm>
              <a:off x="0" y="80810"/>
              <a:ext cx="5093180" cy="751628"/>
            </a:xfrm>
            <a:prstGeom prst="rect">
              <a:avLst/>
            </a:prstGeom>
          </p:spPr>
          <p:txBody>
            <a:bodyPr lIns="0" tIns="0" rIns="0" bIns="0" rtlCol="0" anchor="t">
              <a:spAutoFit/>
            </a:bodyPr>
            <a:lstStyle/>
            <a:p>
              <a:pPr algn="ctr">
                <a:lnSpc>
                  <a:spcPts val="4760"/>
                </a:lnSpc>
              </a:pPr>
              <a:r>
                <a:rPr lang="en-US" sz="3400">
                  <a:solidFill>
                    <a:srgbClr val="FF0000"/>
                  </a:solidFill>
                  <a:latin typeface="Tex Gyre Termes Bold"/>
                </a:rPr>
                <a:t>Hướng dẫn</a:t>
              </a:r>
            </a:p>
          </p:txBody>
        </p:sp>
      </p:grpSp>
      <p:grpSp>
        <p:nvGrpSpPr>
          <p:cNvPr id="11" name="Group 11"/>
          <p:cNvGrpSpPr/>
          <p:nvPr/>
        </p:nvGrpSpPr>
        <p:grpSpPr>
          <a:xfrm>
            <a:off x="6575026" y="1385350"/>
            <a:ext cx="6021516" cy="1136561"/>
            <a:chOff x="0" y="0"/>
            <a:chExt cx="8028688" cy="1515415"/>
          </a:xfrm>
        </p:grpSpPr>
        <p:sp>
          <p:nvSpPr>
            <p:cNvPr id="12" name="Freeform 12"/>
            <p:cNvSpPr/>
            <p:nvPr/>
          </p:nvSpPr>
          <p:spPr>
            <a:xfrm>
              <a:off x="0" y="0"/>
              <a:ext cx="8028688" cy="1515415"/>
            </a:xfrm>
            <a:custGeom>
              <a:avLst/>
              <a:gdLst/>
              <a:ahLst/>
              <a:cxnLst/>
              <a:rect l="l" t="t" r="r" b="b"/>
              <a:pathLst>
                <a:path w="8028688" h="1515415">
                  <a:moveTo>
                    <a:pt x="0" y="0"/>
                  </a:moveTo>
                  <a:lnTo>
                    <a:pt x="8028688" y="0"/>
                  </a:lnTo>
                  <a:lnTo>
                    <a:pt x="8028688" y="1515415"/>
                  </a:lnTo>
                  <a:lnTo>
                    <a:pt x="0" y="15154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0" y="113397"/>
              <a:ext cx="1190387" cy="1190387"/>
            </a:xfrm>
            <a:custGeom>
              <a:avLst/>
              <a:gdLst/>
              <a:ahLst/>
              <a:cxnLst/>
              <a:rect l="l" t="t" r="r" b="b"/>
              <a:pathLst>
                <a:path w="1190387" h="1190387">
                  <a:moveTo>
                    <a:pt x="0" y="0"/>
                  </a:moveTo>
                  <a:lnTo>
                    <a:pt x="1190387" y="0"/>
                  </a:lnTo>
                  <a:lnTo>
                    <a:pt x="1190387" y="1190387"/>
                  </a:lnTo>
                  <a:lnTo>
                    <a:pt x="0" y="11903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TextBox 14"/>
            <p:cNvSpPr txBox="1"/>
            <p:nvPr/>
          </p:nvSpPr>
          <p:spPr>
            <a:xfrm>
              <a:off x="1837995" y="461394"/>
              <a:ext cx="5422035" cy="535477"/>
            </a:xfrm>
            <a:prstGeom prst="rect">
              <a:avLst/>
            </a:prstGeom>
          </p:spPr>
          <p:txBody>
            <a:bodyPr lIns="0" tIns="0" rIns="0" bIns="0" rtlCol="0" anchor="t">
              <a:spAutoFit/>
            </a:bodyPr>
            <a:lstStyle/>
            <a:p>
              <a:pPr marL="0" lvl="0" indent="0" algn="just">
                <a:lnSpc>
                  <a:spcPts val="3597"/>
                </a:lnSpc>
                <a:spcBef>
                  <a:spcPct val="0"/>
                </a:spcBef>
              </a:pPr>
              <a:r>
                <a:rPr lang="en-US" sz="2414" u="none" strike="noStrike">
                  <a:solidFill>
                    <a:srgbClr val="233DFF"/>
                  </a:solidFill>
                  <a:latin typeface="Bogart Bold"/>
                </a:rPr>
                <a:t>Chọn vùng dữ liệu B2:C8</a:t>
              </a:r>
            </a:p>
          </p:txBody>
        </p:sp>
      </p:grpSp>
      <p:sp>
        <p:nvSpPr>
          <p:cNvPr id="15" name="TextBox 15"/>
          <p:cNvSpPr txBox="1"/>
          <p:nvPr/>
        </p:nvSpPr>
        <p:spPr>
          <a:xfrm>
            <a:off x="1014891" y="1440641"/>
            <a:ext cx="3819885" cy="1180465"/>
          </a:xfrm>
          <a:prstGeom prst="rect">
            <a:avLst/>
          </a:prstGeom>
        </p:spPr>
        <p:txBody>
          <a:bodyPr lIns="0" tIns="0" rIns="0" bIns="0" rtlCol="0" anchor="t">
            <a:spAutoFit/>
          </a:bodyPr>
          <a:lstStyle/>
          <a:p>
            <a:pPr algn="ctr">
              <a:lnSpc>
                <a:spcPts val="4760"/>
              </a:lnSpc>
            </a:pPr>
            <a:r>
              <a:rPr lang="en-US" sz="3400">
                <a:solidFill>
                  <a:srgbClr val="233DFF"/>
                </a:solidFill>
                <a:latin typeface="Tex Gyre Termes Bold"/>
              </a:rPr>
              <a:t>2. THỰC HÀNH: TẠO BIỂU ĐỒ</a:t>
            </a:r>
          </a:p>
        </p:txBody>
      </p:sp>
      <p:sp>
        <p:nvSpPr>
          <p:cNvPr id="16" name="TextBox 16"/>
          <p:cNvSpPr txBox="1"/>
          <p:nvPr/>
        </p:nvSpPr>
        <p:spPr>
          <a:xfrm>
            <a:off x="6479904" y="690027"/>
            <a:ext cx="6116638" cy="695323"/>
          </a:xfrm>
          <a:prstGeom prst="rect">
            <a:avLst/>
          </a:prstGeom>
        </p:spPr>
        <p:txBody>
          <a:bodyPr lIns="0" tIns="0" rIns="0" bIns="0" rtlCol="0" anchor="t">
            <a:spAutoFit/>
          </a:bodyPr>
          <a:lstStyle/>
          <a:p>
            <a:pPr>
              <a:lnSpc>
                <a:spcPts val="6000"/>
              </a:lnSpc>
              <a:spcBef>
                <a:spcPct val="0"/>
              </a:spcBef>
            </a:pPr>
            <a:r>
              <a:rPr lang="en-US" sz="3000">
                <a:solidFill>
                  <a:srgbClr val="000000"/>
                </a:solidFill>
                <a:latin typeface="Bogart Heavy"/>
              </a:rPr>
              <a:t>b) Tạo biểu đồ hình quạt tròn</a:t>
            </a:r>
          </a:p>
        </p:txBody>
      </p:sp>
      <p:sp>
        <p:nvSpPr>
          <p:cNvPr id="17" name="TextBox 17"/>
          <p:cNvSpPr txBox="1"/>
          <p:nvPr/>
        </p:nvSpPr>
        <p:spPr>
          <a:xfrm>
            <a:off x="783493" y="4605461"/>
            <a:ext cx="4739707" cy="629920"/>
          </a:xfrm>
          <a:prstGeom prst="rect">
            <a:avLst/>
          </a:prstGeom>
        </p:spPr>
        <p:txBody>
          <a:bodyPr lIns="0" tIns="0" rIns="0" bIns="0" rtlCol="0" anchor="t">
            <a:spAutoFit/>
          </a:bodyPr>
          <a:lstStyle/>
          <a:p>
            <a:pPr algn="ctr">
              <a:lnSpc>
                <a:spcPts val="5180"/>
              </a:lnSpc>
            </a:pPr>
            <a:r>
              <a:rPr lang="en-US" sz="3700">
                <a:solidFill>
                  <a:srgbClr val="056528"/>
                </a:solidFill>
                <a:latin typeface="Tex Gyre Termes Bold"/>
              </a:rPr>
              <a:t>Nhiệm vụ</a:t>
            </a:r>
          </a:p>
        </p:txBody>
      </p:sp>
      <p:sp>
        <p:nvSpPr>
          <p:cNvPr id="18" name="TextBox 18"/>
          <p:cNvSpPr txBox="1"/>
          <p:nvPr/>
        </p:nvSpPr>
        <p:spPr>
          <a:xfrm>
            <a:off x="506908" y="5161086"/>
            <a:ext cx="5416591" cy="2808461"/>
          </a:xfrm>
          <a:prstGeom prst="rect">
            <a:avLst/>
          </a:prstGeom>
        </p:spPr>
        <p:txBody>
          <a:bodyPr lIns="0" tIns="0" rIns="0" bIns="0" rtlCol="0" anchor="t">
            <a:spAutoFit/>
          </a:bodyPr>
          <a:lstStyle/>
          <a:p>
            <a:pPr algn="just">
              <a:lnSpc>
                <a:spcPts val="4527"/>
              </a:lnSpc>
              <a:spcBef>
                <a:spcPct val="0"/>
              </a:spcBef>
            </a:pPr>
            <a:r>
              <a:rPr lang="en-US" sz="2263">
                <a:solidFill>
                  <a:srgbClr val="FF0000"/>
                </a:solidFill>
                <a:latin typeface="Bogart Heavy"/>
              </a:rPr>
              <a:t>Tạo biểu đồ hình quạt tròn</a:t>
            </a:r>
            <a:r>
              <a:rPr lang="en-US" sz="2263">
                <a:solidFill>
                  <a:srgbClr val="000000"/>
                </a:solidFill>
                <a:latin typeface="Bogart Heavy"/>
              </a:rPr>
              <a:t> như hình 7.4 để so sánh trực quan tỉ lệ phần trăm số học sinh của mỗi nội dung tin học trên tổng số học sinh khảo sát.</a:t>
            </a:r>
          </a:p>
        </p:txBody>
      </p:sp>
      <p:sp>
        <p:nvSpPr>
          <p:cNvPr id="19" name="TextBox 19"/>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grpSp>
        <p:nvGrpSpPr>
          <p:cNvPr id="20" name="Group 20"/>
          <p:cNvGrpSpPr/>
          <p:nvPr/>
        </p:nvGrpSpPr>
        <p:grpSpPr>
          <a:xfrm>
            <a:off x="6575026" y="6284642"/>
            <a:ext cx="9343104" cy="1763511"/>
            <a:chOff x="0" y="0"/>
            <a:chExt cx="12457472" cy="2351348"/>
          </a:xfrm>
        </p:grpSpPr>
        <p:sp>
          <p:nvSpPr>
            <p:cNvPr id="21" name="Freeform 21"/>
            <p:cNvSpPr/>
            <p:nvPr/>
          </p:nvSpPr>
          <p:spPr>
            <a:xfrm>
              <a:off x="0" y="0"/>
              <a:ext cx="12457472" cy="2351348"/>
            </a:xfrm>
            <a:custGeom>
              <a:avLst/>
              <a:gdLst/>
              <a:ahLst/>
              <a:cxnLst/>
              <a:rect l="l" t="t" r="r" b="b"/>
              <a:pathLst>
                <a:path w="12457472" h="2351348">
                  <a:moveTo>
                    <a:pt x="0" y="0"/>
                  </a:moveTo>
                  <a:lnTo>
                    <a:pt x="12457472" y="0"/>
                  </a:lnTo>
                  <a:lnTo>
                    <a:pt x="12457472" y="2351348"/>
                  </a:lnTo>
                  <a:lnTo>
                    <a:pt x="0" y="23513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TextBox 22"/>
            <p:cNvSpPr txBox="1"/>
            <p:nvPr/>
          </p:nvSpPr>
          <p:spPr>
            <a:xfrm>
              <a:off x="2828380" y="316288"/>
              <a:ext cx="8846022" cy="1586698"/>
            </a:xfrm>
            <a:prstGeom prst="rect">
              <a:avLst/>
            </a:prstGeom>
          </p:spPr>
          <p:txBody>
            <a:bodyPr lIns="0" tIns="0" rIns="0" bIns="0" rtlCol="0" anchor="t">
              <a:spAutoFit/>
            </a:bodyPr>
            <a:lstStyle/>
            <a:p>
              <a:pPr marL="0" lvl="0" indent="0" algn="just">
                <a:lnSpc>
                  <a:spcPts val="3299"/>
                </a:lnSpc>
                <a:spcBef>
                  <a:spcPct val="0"/>
                </a:spcBef>
              </a:pPr>
              <a:r>
                <a:rPr lang="en-US" sz="2214">
                  <a:solidFill>
                    <a:srgbClr val="000000"/>
                  </a:solidFill>
                  <a:latin typeface="Bogart Bold"/>
                </a:rPr>
                <a:t>Trong thẻ Insert, tại nhóm Charts, chọn lệnh Insert Pie or Doughnut Chart. Danh sách các loại biểu đồ hình quạt tròn sẽ xuất hiện</a:t>
              </a:r>
            </a:p>
          </p:txBody>
        </p:sp>
        <p:sp>
          <p:nvSpPr>
            <p:cNvPr id="23" name="Freeform 23"/>
            <p:cNvSpPr/>
            <p:nvPr/>
          </p:nvSpPr>
          <p:spPr>
            <a:xfrm>
              <a:off x="0" y="487566"/>
              <a:ext cx="1212305" cy="1212305"/>
            </a:xfrm>
            <a:custGeom>
              <a:avLst/>
              <a:gdLst/>
              <a:ahLst/>
              <a:cxnLst/>
              <a:rect l="l" t="t" r="r" b="b"/>
              <a:pathLst>
                <a:path w="1212305" h="1212305">
                  <a:moveTo>
                    <a:pt x="0" y="0"/>
                  </a:moveTo>
                  <a:lnTo>
                    <a:pt x="1212305" y="0"/>
                  </a:lnTo>
                  <a:lnTo>
                    <a:pt x="1212305" y="1212305"/>
                  </a:lnTo>
                  <a:lnTo>
                    <a:pt x="0" y="121230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sp>
        <p:nvSpPr>
          <p:cNvPr id="24" name="Freeform 24"/>
          <p:cNvSpPr/>
          <p:nvPr/>
        </p:nvSpPr>
        <p:spPr>
          <a:xfrm>
            <a:off x="10588984" y="2621106"/>
            <a:ext cx="5084522" cy="3530186"/>
          </a:xfrm>
          <a:custGeom>
            <a:avLst/>
            <a:gdLst/>
            <a:ahLst/>
            <a:cxnLst/>
            <a:rect l="l" t="t" r="r" b="b"/>
            <a:pathLst>
              <a:path w="5084522" h="3530186">
                <a:moveTo>
                  <a:pt x="0" y="0"/>
                </a:moveTo>
                <a:lnTo>
                  <a:pt x="5084521" y="0"/>
                </a:lnTo>
                <a:lnTo>
                  <a:pt x="5084521" y="3530186"/>
                </a:lnTo>
                <a:lnTo>
                  <a:pt x="0" y="3530186"/>
                </a:lnTo>
                <a:lnTo>
                  <a:pt x="0" y="0"/>
                </a:lnTo>
                <a:close/>
              </a:path>
            </a:pathLst>
          </a:custGeom>
          <a:blipFill>
            <a:blip r:embed="rId20"/>
            <a:stretch>
              <a:fillRect/>
            </a:stretch>
          </a:blipFill>
        </p:spPr>
      </p:sp>
      <p:sp>
        <p:nvSpPr>
          <p:cNvPr id="25" name="Freeform 25"/>
          <p:cNvSpPr/>
          <p:nvPr/>
        </p:nvSpPr>
        <p:spPr>
          <a:xfrm>
            <a:off x="10935279" y="8267741"/>
            <a:ext cx="5533665" cy="1676121"/>
          </a:xfrm>
          <a:custGeom>
            <a:avLst/>
            <a:gdLst/>
            <a:ahLst/>
            <a:cxnLst/>
            <a:rect l="l" t="t" r="r" b="b"/>
            <a:pathLst>
              <a:path w="5533665" h="1676121">
                <a:moveTo>
                  <a:pt x="0" y="0"/>
                </a:moveTo>
                <a:lnTo>
                  <a:pt x="5533665" y="0"/>
                </a:lnTo>
                <a:lnTo>
                  <a:pt x="5533665" y="1676121"/>
                </a:lnTo>
                <a:lnTo>
                  <a:pt x="0" y="1676121"/>
                </a:lnTo>
                <a:lnTo>
                  <a:pt x="0" y="0"/>
                </a:lnTo>
                <a:close/>
              </a:path>
            </a:pathLst>
          </a:custGeom>
          <a:blipFill>
            <a:blip r:embed="rId21"/>
            <a:stretch>
              <a:fillRect/>
            </a:stretch>
          </a:blipFill>
          <a:ln w="38100" cap="sq">
            <a:solidFill>
              <a:srgbClr val="000000"/>
            </a:solidFill>
            <a:prstDash val="lgDash"/>
            <a:miter/>
          </a:ln>
        </p:spPr>
      </p:sp>
      <p:sp>
        <p:nvSpPr>
          <p:cNvPr id="26" name="Freeform 26"/>
          <p:cNvSpPr/>
          <p:nvPr/>
        </p:nvSpPr>
        <p:spPr>
          <a:xfrm>
            <a:off x="7445884" y="8765143"/>
            <a:ext cx="3359594" cy="681316"/>
          </a:xfrm>
          <a:custGeom>
            <a:avLst/>
            <a:gdLst/>
            <a:ahLst/>
            <a:cxnLst/>
            <a:rect l="l" t="t" r="r" b="b"/>
            <a:pathLst>
              <a:path w="3359594" h="681316">
                <a:moveTo>
                  <a:pt x="0" y="0"/>
                </a:moveTo>
                <a:lnTo>
                  <a:pt x="3359594" y="0"/>
                </a:lnTo>
                <a:lnTo>
                  <a:pt x="3359594" y="681317"/>
                </a:lnTo>
                <a:lnTo>
                  <a:pt x="0" y="681317"/>
                </a:lnTo>
                <a:lnTo>
                  <a:pt x="0" y="0"/>
                </a:lnTo>
                <a:close/>
              </a:path>
            </a:pathLst>
          </a:custGeom>
          <a:blipFill>
            <a:blip r:embed="rId22"/>
            <a:stretch>
              <a:fillRect/>
            </a:stretch>
          </a:blipFill>
          <a:ln w="38100" cap="sq">
            <a:solidFill>
              <a:srgbClr val="000000"/>
            </a:solidFill>
            <a:prstDash val="solid"/>
            <a:miter/>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downRigh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strips(down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2000"/>
                                        <p:tgtEl>
                                          <p:spTgt spid="20"/>
                                        </p:tgtEl>
                                      </p:cBhvr>
                                    </p:animEffect>
                                    <p:anim calcmode="lin" valueType="num">
                                      <p:cBhvr>
                                        <p:cTn id="35" dur="2000" fill="hold"/>
                                        <p:tgtEl>
                                          <p:spTgt spid="20"/>
                                        </p:tgtEl>
                                        <p:attrNameLst>
                                          <p:attrName>ppt_w</p:attrName>
                                        </p:attrNameLst>
                                      </p:cBhvr>
                                      <p:tavLst>
                                        <p:tav tm="0" fmla="#ppt_w*sin(2.5*pi*$)">
                                          <p:val>
                                            <p:fltVal val="0"/>
                                          </p:val>
                                        </p:tav>
                                        <p:tav tm="100000">
                                          <p:val>
                                            <p:fltVal val="1"/>
                                          </p:val>
                                        </p:tav>
                                      </p:tavLst>
                                    </p:anim>
                                    <p:anim calcmode="lin" valueType="num">
                                      <p:cBhvr>
                                        <p:cTn id="3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4"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heel(4)">
                                      <p:cBhvr>
                                        <p:cTn id="4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5"/>
            <a:stretch>
              <a:fillRect/>
            </a:stretch>
          </a:blipFill>
        </p:spPr>
      </p:sp>
      <p:sp>
        <p:nvSpPr>
          <p:cNvPr id="5" name="Freeform 5"/>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sp>
        <p:nvSpPr>
          <p:cNvPr id="6" name="Freeform 6"/>
          <p:cNvSpPr/>
          <p:nvPr/>
        </p:nvSpPr>
        <p:spPr>
          <a:xfrm>
            <a:off x="354620" y="3142718"/>
            <a:ext cx="5597454" cy="5037708"/>
          </a:xfrm>
          <a:custGeom>
            <a:avLst/>
            <a:gdLst/>
            <a:ahLst/>
            <a:cxnLst/>
            <a:rect l="l" t="t" r="r" b="b"/>
            <a:pathLst>
              <a:path w="5597454" h="5037708">
                <a:moveTo>
                  <a:pt x="0" y="0"/>
                </a:moveTo>
                <a:lnTo>
                  <a:pt x="5597454" y="0"/>
                </a:lnTo>
                <a:lnTo>
                  <a:pt x="5597454" y="5037708"/>
                </a:lnTo>
                <a:lnTo>
                  <a:pt x="0" y="5037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81782" y="0"/>
            <a:ext cx="5086104" cy="3513650"/>
          </a:xfrm>
          <a:custGeom>
            <a:avLst/>
            <a:gdLst/>
            <a:ahLst/>
            <a:cxnLst/>
            <a:rect l="l" t="t" r="r" b="b"/>
            <a:pathLst>
              <a:path w="5086104" h="3513650">
                <a:moveTo>
                  <a:pt x="0" y="0"/>
                </a:moveTo>
                <a:lnTo>
                  <a:pt x="5086104" y="0"/>
                </a:lnTo>
                <a:lnTo>
                  <a:pt x="5086104" y="3513650"/>
                </a:lnTo>
                <a:lnTo>
                  <a:pt x="0" y="3513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8" name="Group 8"/>
          <p:cNvGrpSpPr/>
          <p:nvPr/>
        </p:nvGrpSpPr>
        <p:grpSpPr>
          <a:xfrm>
            <a:off x="15138793" y="1913796"/>
            <a:ext cx="3819885" cy="707310"/>
            <a:chOff x="0" y="0"/>
            <a:chExt cx="5093180" cy="943080"/>
          </a:xfrm>
        </p:grpSpPr>
        <p:sp>
          <p:nvSpPr>
            <p:cNvPr id="9" name="Freeform 9"/>
            <p:cNvSpPr/>
            <p:nvPr/>
          </p:nvSpPr>
          <p:spPr>
            <a:xfrm>
              <a:off x="852022" y="0"/>
              <a:ext cx="3338335" cy="943080"/>
            </a:xfrm>
            <a:custGeom>
              <a:avLst/>
              <a:gdLst/>
              <a:ahLst/>
              <a:cxnLst/>
              <a:rect l="l" t="t" r="r" b="b"/>
              <a:pathLst>
                <a:path w="3338335" h="943080">
                  <a:moveTo>
                    <a:pt x="0" y="0"/>
                  </a:moveTo>
                  <a:lnTo>
                    <a:pt x="3338335" y="0"/>
                  </a:lnTo>
                  <a:lnTo>
                    <a:pt x="3338335" y="943080"/>
                  </a:lnTo>
                  <a:lnTo>
                    <a:pt x="0" y="943080"/>
                  </a:lnTo>
                  <a:lnTo>
                    <a:pt x="0" y="0"/>
                  </a:lnTo>
                  <a:close/>
                </a:path>
              </a:pathLst>
            </a:custGeom>
            <a:blipFill>
              <a:blip r:embed="rId11"/>
              <a:stretch>
                <a:fillRect/>
              </a:stretch>
            </a:blipFill>
          </p:spPr>
        </p:sp>
        <p:sp>
          <p:nvSpPr>
            <p:cNvPr id="10" name="TextBox 10"/>
            <p:cNvSpPr txBox="1"/>
            <p:nvPr/>
          </p:nvSpPr>
          <p:spPr>
            <a:xfrm>
              <a:off x="0" y="80810"/>
              <a:ext cx="5093180" cy="751628"/>
            </a:xfrm>
            <a:prstGeom prst="rect">
              <a:avLst/>
            </a:prstGeom>
          </p:spPr>
          <p:txBody>
            <a:bodyPr lIns="0" tIns="0" rIns="0" bIns="0" rtlCol="0" anchor="t">
              <a:spAutoFit/>
            </a:bodyPr>
            <a:lstStyle/>
            <a:p>
              <a:pPr algn="ctr">
                <a:lnSpc>
                  <a:spcPts val="4760"/>
                </a:lnSpc>
              </a:pPr>
              <a:r>
                <a:rPr lang="en-US" sz="3400">
                  <a:solidFill>
                    <a:srgbClr val="FF0000"/>
                  </a:solidFill>
                  <a:latin typeface="Tex Gyre Termes Bold"/>
                </a:rPr>
                <a:t>Hướng dẫn</a:t>
              </a:r>
            </a:p>
          </p:txBody>
        </p:sp>
      </p:grpSp>
      <p:sp>
        <p:nvSpPr>
          <p:cNvPr id="11" name="Freeform 11"/>
          <p:cNvSpPr/>
          <p:nvPr/>
        </p:nvSpPr>
        <p:spPr>
          <a:xfrm>
            <a:off x="6575026" y="1385350"/>
            <a:ext cx="8940228" cy="1687468"/>
          </a:xfrm>
          <a:custGeom>
            <a:avLst/>
            <a:gdLst/>
            <a:ahLst/>
            <a:cxnLst/>
            <a:rect l="l" t="t" r="r" b="b"/>
            <a:pathLst>
              <a:path w="8940228" h="1687468">
                <a:moveTo>
                  <a:pt x="0" y="0"/>
                </a:moveTo>
                <a:lnTo>
                  <a:pt x="8940228" y="0"/>
                </a:lnTo>
                <a:lnTo>
                  <a:pt x="8940228" y="1687468"/>
                </a:lnTo>
                <a:lnTo>
                  <a:pt x="0" y="16874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6575026" y="1616202"/>
            <a:ext cx="1211492" cy="1211492"/>
          </a:xfrm>
          <a:custGeom>
            <a:avLst/>
            <a:gdLst/>
            <a:ahLst/>
            <a:cxnLst/>
            <a:rect l="l" t="t" r="r" b="b"/>
            <a:pathLst>
              <a:path w="1211492" h="1211492">
                <a:moveTo>
                  <a:pt x="0" y="0"/>
                </a:moveTo>
                <a:lnTo>
                  <a:pt x="1211492" y="0"/>
                </a:lnTo>
                <a:lnTo>
                  <a:pt x="1211492" y="1211492"/>
                </a:lnTo>
                <a:lnTo>
                  <a:pt x="0" y="12114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8278307" y="3244268"/>
            <a:ext cx="5533665" cy="1676121"/>
          </a:xfrm>
          <a:custGeom>
            <a:avLst/>
            <a:gdLst/>
            <a:ahLst/>
            <a:cxnLst/>
            <a:rect l="l" t="t" r="r" b="b"/>
            <a:pathLst>
              <a:path w="5533665" h="1676121">
                <a:moveTo>
                  <a:pt x="0" y="0"/>
                </a:moveTo>
                <a:lnTo>
                  <a:pt x="5533666" y="0"/>
                </a:lnTo>
                <a:lnTo>
                  <a:pt x="5533666" y="1676121"/>
                </a:lnTo>
                <a:lnTo>
                  <a:pt x="0" y="1676121"/>
                </a:lnTo>
                <a:lnTo>
                  <a:pt x="0" y="0"/>
                </a:lnTo>
                <a:close/>
              </a:path>
            </a:pathLst>
          </a:custGeom>
          <a:blipFill>
            <a:blip r:embed="rId16"/>
            <a:stretch>
              <a:fillRect/>
            </a:stretch>
          </a:blipFill>
          <a:ln w="38100" cap="sq">
            <a:solidFill>
              <a:srgbClr val="000000"/>
            </a:solidFill>
            <a:prstDash val="lgDash"/>
            <a:miter/>
          </a:ln>
        </p:spPr>
      </p:sp>
      <p:sp>
        <p:nvSpPr>
          <p:cNvPr id="14" name="Freeform 14"/>
          <p:cNvSpPr/>
          <p:nvPr/>
        </p:nvSpPr>
        <p:spPr>
          <a:xfrm>
            <a:off x="14391764" y="3271491"/>
            <a:ext cx="2525809" cy="3936711"/>
          </a:xfrm>
          <a:custGeom>
            <a:avLst/>
            <a:gdLst/>
            <a:ahLst/>
            <a:cxnLst/>
            <a:rect l="l" t="t" r="r" b="b"/>
            <a:pathLst>
              <a:path w="2525809" h="3936711">
                <a:moveTo>
                  <a:pt x="0" y="0"/>
                </a:moveTo>
                <a:lnTo>
                  <a:pt x="2525809" y="0"/>
                </a:lnTo>
                <a:lnTo>
                  <a:pt x="2525809" y="3936711"/>
                </a:lnTo>
                <a:lnTo>
                  <a:pt x="0" y="3936711"/>
                </a:lnTo>
                <a:lnTo>
                  <a:pt x="0" y="0"/>
                </a:lnTo>
                <a:close/>
              </a:path>
            </a:pathLst>
          </a:custGeom>
          <a:blipFill>
            <a:blip r:embed="rId17"/>
            <a:stretch>
              <a:fillRect/>
            </a:stretch>
          </a:blipFill>
          <a:ln w="38100" cap="sq">
            <a:solidFill>
              <a:srgbClr val="000000"/>
            </a:solidFill>
            <a:prstDash val="lgDash"/>
            <a:miter/>
          </a:ln>
        </p:spPr>
      </p:sp>
      <p:sp>
        <p:nvSpPr>
          <p:cNvPr id="15" name="TextBox 15"/>
          <p:cNvSpPr txBox="1"/>
          <p:nvPr/>
        </p:nvSpPr>
        <p:spPr>
          <a:xfrm>
            <a:off x="8629636" y="1537750"/>
            <a:ext cx="6085795" cy="1311245"/>
          </a:xfrm>
          <a:prstGeom prst="rect">
            <a:avLst/>
          </a:prstGeom>
        </p:spPr>
        <p:txBody>
          <a:bodyPr lIns="0" tIns="0" rIns="0" bIns="0" rtlCol="0" anchor="t">
            <a:spAutoFit/>
          </a:bodyPr>
          <a:lstStyle/>
          <a:p>
            <a:pPr marL="0" lvl="0" indent="0" algn="just">
              <a:lnSpc>
                <a:spcPts val="3597"/>
              </a:lnSpc>
              <a:spcBef>
                <a:spcPct val="0"/>
              </a:spcBef>
            </a:pPr>
            <a:r>
              <a:rPr lang="en-US" sz="2414">
                <a:solidFill>
                  <a:srgbClr val="000000"/>
                </a:solidFill>
                <a:latin typeface="Bogart Bold"/>
              </a:rPr>
              <a:t>Trong nhóm biểu đồ 2-D Pie, chọn kiểu biểu đồ Pie. Biểu đồ kết quả sẽ xuất hiện trong bảng tính.</a:t>
            </a:r>
          </a:p>
        </p:txBody>
      </p:sp>
      <p:sp>
        <p:nvSpPr>
          <p:cNvPr id="16" name="TextBox 16"/>
          <p:cNvSpPr txBox="1"/>
          <p:nvPr/>
        </p:nvSpPr>
        <p:spPr>
          <a:xfrm>
            <a:off x="1014891" y="1440641"/>
            <a:ext cx="3819885" cy="1180465"/>
          </a:xfrm>
          <a:prstGeom prst="rect">
            <a:avLst/>
          </a:prstGeom>
        </p:spPr>
        <p:txBody>
          <a:bodyPr lIns="0" tIns="0" rIns="0" bIns="0" rtlCol="0" anchor="t">
            <a:spAutoFit/>
          </a:bodyPr>
          <a:lstStyle/>
          <a:p>
            <a:pPr algn="ctr">
              <a:lnSpc>
                <a:spcPts val="4760"/>
              </a:lnSpc>
            </a:pPr>
            <a:r>
              <a:rPr lang="en-US" sz="3400">
                <a:solidFill>
                  <a:srgbClr val="233DFF"/>
                </a:solidFill>
                <a:latin typeface="Tex Gyre Termes Bold"/>
              </a:rPr>
              <a:t>2. THỰC HÀNH: TẠO BIỂU ĐỒ</a:t>
            </a:r>
          </a:p>
        </p:txBody>
      </p:sp>
      <p:sp>
        <p:nvSpPr>
          <p:cNvPr id="17" name="TextBox 17"/>
          <p:cNvSpPr txBox="1"/>
          <p:nvPr/>
        </p:nvSpPr>
        <p:spPr>
          <a:xfrm>
            <a:off x="6479904" y="690027"/>
            <a:ext cx="6116638" cy="695323"/>
          </a:xfrm>
          <a:prstGeom prst="rect">
            <a:avLst/>
          </a:prstGeom>
        </p:spPr>
        <p:txBody>
          <a:bodyPr lIns="0" tIns="0" rIns="0" bIns="0" rtlCol="0" anchor="t">
            <a:spAutoFit/>
          </a:bodyPr>
          <a:lstStyle/>
          <a:p>
            <a:pPr>
              <a:lnSpc>
                <a:spcPts val="6000"/>
              </a:lnSpc>
              <a:spcBef>
                <a:spcPct val="0"/>
              </a:spcBef>
            </a:pPr>
            <a:r>
              <a:rPr lang="en-US" sz="3000">
                <a:solidFill>
                  <a:srgbClr val="000000"/>
                </a:solidFill>
                <a:latin typeface="Bogart Heavy"/>
              </a:rPr>
              <a:t>b) Tạo biểu đồ hình quạt tròn</a:t>
            </a:r>
          </a:p>
        </p:txBody>
      </p:sp>
      <p:sp>
        <p:nvSpPr>
          <p:cNvPr id="18" name="TextBox 18"/>
          <p:cNvSpPr txBox="1"/>
          <p:nvPr/>
        </p:nvSpPr>
        <p:spPr>
          <a:xfrm>
            <a:off x="783493" y="4605461"/>
            <a:ext cx="4739707" cy="629920"/>
          </a:xfrm>
          <a:prstGeom prst="rect">
            <a:avLst/>
          </a:prstGeom>
        </p:spPr>
        <p:txBody>
          <a:bodyPr lIns="0" tIns="0" rIns="0" bIns="0" rtlCol="0" anchor="t">
            <a:spAutoFit/>
          </a:bodyPr>
          <a:lstStyle/>
          <a:p>
            <a:pPr algn="ctr">
              <a:lnSpc>
                <a:spcPts val="5180"/>
              </a:lnSpc>
            </a:pPr>
            <a:r>
              <a:rPr lang="en-US" sz="3700">
                <a:solidFill>
                  <a:srgbClr val="056528"/>
                </a:solidFill>
                <a:latin typeface="Tex Gyre Termes Bold"/>
              </a:rPr>
              <a:t>Nhiệm vụ</a:t>
            </a:r>
          </a:p>
        </p:txBody>
      </p:sp>
      <p:sp>
        <p:nvSpPr>
          <p:cNvPr id="19" name="TextBox 19"/>
          <p:cNvSpPr txBox="1"/>
          <p:nvPr/>
        </p:nvSpPr>
        <p:spPr>
          <a:xfrm>
            <a:off x="640258" y="5170611"/>
            <a:ext cx="5016293" cy="2666221"/>
          </a:xfrm>
          <a:prstGeom prst="rect">
            <a:avLst/>
          </a:prstGeom>
        </p:spPr>
        <p:txBody>
          <a:bodyPr lIns="0" tIns="0" rIns="0" bIns="0" rtlCol="0" anchor="t">
            <a:spAutoFit/>
          </a:bodyPr>
          <a:lstStyle/>
          <a:p>
            <a:pPr algn="just">
              <a:lnSpc>
                <a:spcPts val="4327"/>
              </a:lnSpc>
              <a:spcBef>
                <a:spcPct val="0"/>
              </a:spcBef>
            </a:pPr>
            <a:r>
              <a:rPr lang="en-US" sz="2163">
                <a:solidFill>
                  <a:srgbClr val="FF0000"/>
                </a:solidFill>
                <a:latin typeface="Bogart Heavy"/>
              </a:rPr>
              <a:t>Tạo biểu đồ hình quạt tròn</a:t>
            </a:r>
            <a:r>
              <a:rPr lang="en-US" sz="2163">
                <a:solidFill>
                  <a:srgbClr val="000000"/>
                </a:solidFill>
                <a:latin typeface="Bogart Heavy"/>
              </a:rPr>
              <a:t> như hình 7.4 để so sánh trực quan tỉ lệ phần trăm số học sinh của mỗi nội dung tin học trên tổng số học sinh khảo sát.</a:t>
            </a:r>
          </a:p>
        </p:txBody>
      </p:sp>
      <p:sp>
        <p:nvSpPr>
          <p:cNvPr id="20" name="TextBox 20"/>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grpSp>
        <p:nvGrpSpPr>
          <p:cNvPr id="21" name="Group 21"/>
          <p:cNvGrpSpPr/>
          <p:nvPr/>
        </p:nvGrpSpPr>
        <p:grpSpPr>
          <a:xfrm>
            <a:off x="6575026" y="5148989"/>
            <a:ext cx="6591289" cy="1244106"/>
            <a:chOff x="0" y="0"/>
            <a:chExt cx="8788385" cy="1658808"/>
          </a:xfrm>
        </p:grpSpPr>
        <p:sp>
          <p:nvSpPr>
            <p:cNvPr id="22" name="Freeform 22"/>
            <p:cNvSpPr/>
            <p:nvPr/>
          </p:nvSpPr>
          <p:spPr>
            <a:xfrm>
              <a:off x="0" y="0"/>
              <a:ext cx="8788385" cy="1658808"/>
            </a:xfrm>
            <a:custGeom>
              <a:avLst/>
              <a:gdLst/>
              <a:ahLst/>
              <a:cxnLst/>
              <a:rect l="l" t="t" r="r" b="b"/>
              <a:pathLst>
                <a:path w="8788385" h="1658808">
                  <a:moveTo>
                    <a:pt x="0" y="0"/>
                  </a:moveTo>
                  <a:lnTo>
                    <a:pt x="8788385" y="0"/>
                  </a:lnTo>
                  <a:lnTo>
                    <a:pt x="8788385" y="1658808"/>
                  </a:lnTo>
                  <a:lnTo>
                    <a:pt x="0" y="165880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TextBox 23"/>
            <p:cNvSpPr txBox="1"/>
            <p:nvPr/>
          </p:nvSpPr>
          <p:spPr>
            <a:xfrm>
              <a:off x="2084840" y="53242"/>
              <a:ext cx="5422035" cy="1390400"/>
            </a:xfrm>
            <a:prstGeom prst="rect">
              <a:avLst/>
            </a:prstGeom>
          </p:spPr>
          <p:txBody>
            <a:bodyPr lIns="0" tIns="0" rIns="0" bIns="0" rtlCol="0" anchor="t">
              <a:spAutoFit/>
            </a:bodyPr>
            <a:lstStyle/>
            <a:p>
              <a:pPr marL="0" lvl="0" indent="0" algn="just">
                <a:lnSpc>
                  <a:spcPts val="4342"/>
                </a:lnSpc>
                <a:spcBef>
                  <a:spcPct val="0"/>
                </a:spcBef>
              </a:pPr>
              <a:r>
                <a:rPr lang="en-US" sz="2914">
                  <a:solidFill>
                    <a:srgbClr val="233DFF"/>
                  </a:solidFill>
                  <a:latin typeface="Bogart Bold"/>
                </a:rPr>
                <a:t>Bổ sung thông tin cho biểu đồ</a:t>
              </a:r>
            </a:p>
          </p:txBody>
        </p:sp>
        <p:sp>
          <p:nvSpPr>
            <p:cNvPr id="24" name="Freeform 24"/>
            <p:cNvSpPr/>
            <p:nvPr/>
          </p:nvSpPr>
          <p:spPr>
            <a:xfrm>
              <a:off x="39052" y="203237"/>
              <a:ext cx="1240405" cy="1240405"/>
            </a:xfrm>
            <a:custGeom>
              <a:avLst/>
              <a:gdLst/>
              <a:ahLst/>
              <a:cxnLst/>
              <a:rect l="l" t="t" r="r" b="b"/>
              <a:pathLst>
                <a:path w="1240405" h="1240405">
                  <a:moveTo>
                    <a:pt x="0" y="0"/>
                  </a:moveTo>
                  <a:lnTo>
                    <a:pt x="1240404" y="0"/>
                  </a:lnTo>
                  <a:lnTo>
                    <a:pt x="1240404" y="1240404"/>
                  </a:lnTo>
                  <a:lnTo>
                    <a:pt x="0" y="124040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sp>
        <p:nvSpPr>
          <p:cNvPr id="25" name="Freeform 25"/>
          <p:cNvSpPr/>
          <p:nvPr/>
        </p:nvSpPr>
        <p:spPr>
          <a:xfrm>
            <a:off x="6145603" y="6655804"/>
            <a:ext cx="8052632" cy="3132747"/>
          </a:xfrm>
          <a:custGeom>
            <a:avLst/>
            <a:gdLst/>
            <a:ahLst/>
            <a:cxnLst/>
            <a:rect l="l" t="t" r="r" b="b"/>
            <a:pathLst>
              <a:path w="8052632" h="3132747">
                <a:moveTo>
                  <a:pt x="0" y="0"/>
                </a:moveTo>
                <a:lnTo>
                  <a:pt x="8052632" y="0"/>
                </a:lnTo>
                <a:lnTo>
                  <a:pt x="8052632" y="3132747"/>
                </a:lnTo>
                <a:lnTo>
                  <a:pt x="0" y="3132747"/>
                </a:lnTo>
                <a:lnTo>
                  <a:pt x="0" y="0"/>
                </a:lnTo>
                <a:close/>
              </a:path>
            </a:pathLst>
          </a:custGeom>
          <a:blipFill>
            <a:blip r:embed="rId22"/>
            <a:stretch>
              <a:fillRect l="-19839" t="-75150" r="-25322" b="-25215"/>
            </a:stretch>
          </a:blipFill>
          <a:ln w="38100" cap="rnd">
            <a:solidFill>
              <a:srgbClr val="000000"/>
            </a:solidFill>
            <a:prstDash val="solid"/>
            <a:roun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Right)">
                                      <p:cBhvr>
                                        <p:cTn id="10" dur="500"/>
                                        <p:tgtEl>
                                          <p:spTgt spid="15"/>
                                        </p:tgtEl>
                                      </p:cBhvr>
                                    </p:animEffect>
                                  </p:childTnLst>
                                </p:cTn>
                              </p:par>
                              <p:par>
                                <p:cTn id="11" presetID="18" presetClass="entr" presetSubtype="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Righ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5"/>
            <a:stretch>
              <a:fillRect/>
            </a:stretch>
          </a:blipFill>
        </p:spPr>
      </p:sp>
      <p:sp>
        <p:nvSpPr>
          <p:cNvPr id="5" name="Freeform 5"/>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sp>
        <p:nvSpPr>
          <p:cNvPr id="6" name="Freeform 6"/>
          <p:cNvSpPr/>
          <p:nvPr/>
        </p:nvSpPr>
        <p:spPr>
          <a:xfrm>
            <a:off x="600399" y="1294954"/>
            <a:ext cx="17087202" cy="7244262"/>
          </a:xfrm>
          <a:custGeom>
            <a:avLst/>
            <a:gdLst/>
            <a:ahLst/>
            <a:cxnLst/>
            <a:rect l="l" t="t" r="r" b="b"/>
            <a:pathLst>
              <a:path w="17087202" h="7244262">
                <a:moveTo>
                  <a:pt x="0" y="0"/>
                </a:moveTo>
                <a:lnTo>
                  <a:pt x="17087202" y="0"/>
                </a:lnTo>
                <a:lnTo>
                  <a:pt x="17087202" y="7244262"/>
                </a:lnTo>
                <a:lnTo>
                  <a:pt x="0" y="7244262"/>
                </a:lnTo>
                <a:lnTo>
                  <a:pt x="0" y="0"/>
                </a:lnTo>
                <a:close/>
              </a:path>
            </a:pathLst>
          </a:custGeom>
          <a:blipFill>
            <a:blip r:embed="rId7"/>
            <a:stretch>
              <a:fillRect/>
            </a:stretch>
          </a:blipFill>
        </p:spPr>
      </p:sp>
      <p:sp>
        <p:nvSpPr>
          <p:cNvPr id="7" name="TextBox 7"/>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8" name="Freeform 8"/>
          <p:cNvSpPr/>
          <p:nvPr/>
        </p:nvSpPr>
        <p:spPr>
          <a:xfrm>
            <a:off x="0" y="-167465"/>
            <a:ext cx="2235823" cy="1196165"/>
          </a:xfrm>
          <a:custGeom>
            <a:avLst/>
            <a:gdLst/>
            <a:ahLst/>
            <a:cxnLst/>
            <a:rect l="l" t="t" r="r" b="b"/>
            <a:pathLst>
              <a:path w="2235823" h="1196165">
                <a:moveTo>
                  <a:pt x="0" y="0"/>
                </a:moveTo>
                <a:lnTo>
                  <a:pt x="2235823" y="0"/>
                </a:lnTo>
                <a:lnTo>
                  <a:pt x="2235823" y="1196165"/>
                </a:lnTo>
                <a:lnTo>
                  <a:pt x="0" y="1196165"/>
                </a:lnTo>
                <a:lnTo>
                  <a:pt x="0" y="0"/>
                </a:lnTo>
                <a:close/>
              </a:path>
            </a:pathLst>
          </a:custGeom>
          <a:blipFill>
            <a:blip r:embed="rId8"/>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05802" y="1813593"/>
            <a:ext cx="11292870" cy="8130270"/>
          </a:xfrm>
          <a:custGeom>
            <a:avLst/>
            <a:gdLst/>
            <a:ahLst/>
            <a:cxnLst/>
            <a:rect l="l" t="t" r="r" b="b"/>
            <a:pathLst>
              <a:path w="11292870" h="8130270">
                <a:moveTo>
                  <a:pt x="0" y="0"/>
                </a:moveTo>
                <a:lnTo>
                  <a:pt x="11292870" y="0"/>
                </a:lnTo>
                <a:lnTo>
                  <a:pt x="11292870" y="8130269"/>
                </a:lnTo>
                <a:lnTo>
                  <a:pt x="0" y="8130269"/>
                </a:lnTo>
                <a:lnTo>
                  <a:pt x="0" y="0"/>
                </a:lnTo>
                <a:close/>
              </a:path>
            </a:pathLst>
          </a:custGeom>
          <a:blipFill>
            <a:blip r:embed="rId2"/>
            <a:stretch>
              <a:fillRect/>
            </a:stretch>
          </a:blipFill>
        </p:spPr>
      </p:sp>
      <p:sp>
        <p:nvSpPr>
          <p:cNvPr id="3" name="Freeform 3"/>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3">
              <a:alphaModFix amt="47000"/>
            </a:blip>
            <a:stretch>
              <a:fillRect l="-6773" r="-6773" b="-6914"/>
            </a:stretch>
          </a:blipFill>
        </p:spPr>
      </p:sp>
      <p:sp>
        <p:nvSpPr>
          <p:cNvPr id="4" name="Freeform 4"/>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6"/>
            <a:stretch>
              <a:fillRect/>
            </a:stretch>
          </a:blipFill>
        </p:spPr>
      </p:sp>
      <p:sp>
        <p:nvSpPr>
          <p:cNvPr id="6" name="Freeform 6"/>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7"/>
            <a:stretch>
              <a:fillRect/>
            </a:stretch>
          </a:blipFill>
        </p:spPr>
      </p:sp>
      <p:sp>
        <p:nvSpPr>
          <p:cNvPr id="7" name="Freeform 7"/>
          <p:cNvSpPr/>
          <p:nvPr/>
        </p:nvSpPr>
        <p:spPr>
          <a:xfrm>
            <a:off x="115057" y="450850"/>
            <a:ext cx="4816048" cy="1362743"/>
          </a:xfrm>
          <a:custGeom>
            <a:avLst/>
            <a:gdLst/>
            <a:ahLst/>
            <a:cxnLst/>
            <a:rect l="l" t="t" r="r" b="b"/>
            <a:pathLst>
              <a:path w="4816048" h="1362743">
                <a:moveTo>
                  <a:pt x="0" y="0"/>
                </a:moveTo>
                <a:lnTo>
                  <a:pt x="4816049" y="0"/>
                </a:lnTo>
                <a:lnTo>
                  <a:pt x="4816049" y="1362743"/>
                </a:lnTo>
                <a:lnTo>
                  <a:pt x="0" y="1362743"/>
                </a:lnTo>
                <a:lnTo>
                  <a:pt x="0" y="0"/>
                </a:lnTo>
                <a:close/>
              </a:path>
            </a:pathLst>
          </a:custGeom>
          <a:blipFill>
            <a:blip r:embed="rId8"/>
            <a:stretch>
              <a:fillRect r="-254797" b="-431594"/>
            </a:stretch>
          </a:blipFill>
        </p:spPr>
      </p:sp>
      <p:sp>
        <p:nvSpPr>
          <p:cNvPr id="8" name="TextBox 8"/>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12153" y="2211583"/>
            <a:ext cx="15547147" cy="1670685"/>
          </a:xfrm>
          <a:prstGeom prst="rect">
            <a:avLst/>
          </a:prstGeom>
        </p:spPr>
        <p:txBody>
          <a:bodyPr lIns="0" tIns="0" rIns="0" bIns="0" rtlCol="0" anchor="t">
            <a:spAutoFit/>
          </a:bodyPr>
          <a:lstStyle/>
          <a:p>
            <a:pPr algn="ctr">
              <a:lnSpc>
                <a:spcPts val="6794"/>
              </a:lnSpc>
            </a:pPr>
            <a:r>
              <a:rPr lang="en-US" sz="4499">
                <a:solidFill>
                  <a:srgbClr val="056528"/>
                </a:solidFill>
                <a:latin typeface="Bogart Heavy"/>
              </a:rPr>
              <a:t>Tiết học đến đây là kết thúc</a:t>
            </a:r>
          </a:p>
          <a:p>
            <a:pPr algn="ctr">
              <a:lnSpc>
                <a:spcPts val="6794"/>
              </a:lnSpc>
            </a:pPr>
            <a:r>
              <a:rPr lang="en-US" sz="4499">
                <a:solidFill>
                  <a:srgbClr val="056528"/>
                </a:solidFill>
                <a:latin typeface="Bogart Heavy"/>
              </a:rPr>
              <a:t>Hẹn gặp lại các em ở tiết học sau</a:t>
            </a:r>
          </a:p>
        </p:txBody>
      </p:sp>
      <p:sp>
        <p:nvSpPr>
          <p:cNvPr id="3" name="Freeform 3"/>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stretch>
              <a:fillRect l="-6773" r="-6773" b="-6914"/>
            </a:stretch>
          </a:blipFill>
        </p:spPr>
      </p:sp>
      <p:sp>
        <p:nvSpPr>
          <p:cNvPr id="4" name="Freeform 4"/>
          <p:cNvSpPr/>
          <p:nvPr/>
        </p:nvSpPr>
        <p:spPr>
          <a:xfrm>
            <a:off x="16450273" y="-1814124"/>
            <a:ext cx="4020218" cy="3628247"/>
          </a:xfrm>
          <a:custGeom>
            <a:avLst/>
            <a:gdLst/>
            <a:ahLst/>
            <a:cxnLst/>
            <a:rect l="l" t="t" r="r" b="b"/>
            <a:pathLst>
              <a:path w="4020218" h="3628247">
                <a:moveTo>
                  <a:pt x="0" y="0"/>
                </a:moveTo>
                <a:lnTo>
                  <a:pt x="4020218" y="0"/>
                </a:lnTo>
                <a:lnTo>
                  <a:pt x="4020218" y="3628248"/>
                </a:lnTo>
                <a:lnTo>
                  <a:pt x="0" y="3628248"/>
                </a:lnTo>
                <a:lnTo>
                  <a:pt x="0" y="0"/>
                </a:lnTo>
                <a:close/>
              </a:path>
            </a:pathLst>
          </a:custGeom>
          <a:blipFill>
            <a:blip r:embed="rId3"/>
            <a:stretch>
              <a:fillRect/>
            </a:stretch>
          </a:blipFill>
        </p:spPr>
      </p:sp>
      <p:sp>
        <p:nvSpPr>
          <p:cNvPr id="6" name="Freeform 6"/>
          <p:cNvSpPr/>
          <p:nvPr/>
        </p:nvSpPr>
        <p:spPr>
          <a:xfrm>
            <a:off x="0" y="5143500"/>
            <a:ext cx="5477446" cy="5354203"/>
          </a:xfrm>
          <a:custGeom>
            <a:avLst/>
            <a:gdLst/>
            <a:ahLst/>
            <a:cxnLst/>
            <a:rect l="l" t="t" r="r" b="b"/>
            <a:pathLst>
              <a:path w="5477446" h="5354203">
                <a:moveTo>
                  <a:pt x="0" y="0"/>
                </a:moveTo>
                <a:lnTo>
                  <a:pt x="5477446" y="0"/>
                </a:lnTo>
                <a:lnTo>
                  <a:pt x="5477446" y="5354203"/>
                </a:lnTo>
                <a:lnTo>
                  <a:pt x="0" y="5354203"/>
                </a:lnTo>
                <a:lnTo>
                  <a:pt x="0" y="0"/>
                </a:lnTo>
                <a:close/>
              </a:path>
            </a:pathLst>
          </a:custGeom>
          <a:blipFill>
            <a:blip r:embed="rId4"/>
            <a:stretch>
              <a:fillRect/>
            </a:stretch>
          </a:blipFill>
        </p:spPr>
      </p:sp>
      <p:sp>
        <p:nvSpPr>
          <p:cNvPr id="7" name="Freeform 7"/>
          <p:cNvSpPr/>
          <p:nvPr/>
        </p:nvSpPr>
        <p:spPr>
          <a:xfrm>
            <a:off x="0" y="-167465"/>
            <a:ext cx="3573351" cy="1911743"/>
          </a:xfrm>
          <a:custGeom>
            <a:avLst/>
            <a:gdLst/>
            <a:ahLst/>
            <a:cxnLst/>
            <a:rect l="l" t="t" r="r" b="b"/>
            <a:pathLst>
              <a:path w="3573351" h="1911743">
                <a:moveTo>
                  <a:pt x="0" y="0"/>
                </a:moveTo>
                <a:lnTo>
                  <a:pt x="3573351" y="0"/>
                </a:lnTo>
                <a:lnTo>
                  <a:pt x="3573351" y="1911743"/>
                </a:lnTo>
                <a:lnTo>
                  <a:pt x="0" y="1911743"/>
                </a:lnTo>
                <a:lnTo>
                  <a:pt x="0" y="0"/>
                </a:lnTo>
                <a:close/>
              </a:path>
            </a:pathLst>
          </a:custGeom>
          <a:blipFill>
            <a:blip r:embed="rId5"/>
            <a:stretch>
              <a:fillRect/>
            </a:stretch>
          </a:blipFill>
        </p:spPr>
      </p:sp>
      <p:sp>
        <p:nvSpPr>
          <p:cNvPr id="8" name="Freeform 8"/>
          <p:cNvSpPr/>
          <p:nvPr/>
        </p:nvSpPr>
        <p:spPr>
          <a:xfrm>
            <a:off x="14308787" y="6774902"/>
            <a:ext cx="3822692" cy="3512098"/>
          </a:xfrm>
          <a:custGeom>
            <a:avLst/>
            <a:gdLst/>
            <a:ahLst/>
            <a:cxnLst/>
            <a:rect l="l" t="t" r="r" b="b"/>
            <a:pathLst>
              <a:path w="3822692" h="3512098">
                <a:moveTo>
                  <a:pt x="0" y="0"/>
                </a:moveTo>
                <a:lnTo>
                  <a:pt x="3822692" y="0"/>
                </a:lnTo>
                <a:lnTo>
                  <a:pt x="3822692" y="3512098"/>
                </a:lnTo>
                <a:lnTo>
                  <a:pt x="0" y="3512098"/>
                </a:lnTo>
                <a:lnTo>
                  <a:pt x="0" y="0"/>
                </a:lnTo>
                <a:close/>
              </a:path>
            </a:pathLst>
          </a:custGeom>
          <a:blipFill>
            <a:blip r:embed="rId6"/>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302476"/>
            <a:ext cx="2510738" cy="998018"/>
          </a:xfrm>
          <a:custGeom>
            <a:avLst/>
            <a:gdLst/>
            <a:ahLst/>
            <a:cxnLst/>
            <a:rect l="l" t="t" r="r" b="b"/>
            <a:pathLst>
              <a:path w="2510738" h="998018">
                <a:moveTo>
                  <a:pt x="0" y="0"/>
                </a:moveTo>
                <a:lnTo>
                  <a:pt x="2510739" y="0"/>
                </a:lnTo>
                <a:lnTo>
                  <a:pt x="2510739" y="998019"/>
                </a:lnTo>
                <a:lnTo>
                  <a:pt x="0" y="9980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144788" y="9016020"/>
            <a:ext cx="2229024" cy="1284475"/>
          </a:xfrm>
          <a:custGeom>
            <a:avLst/>
            <a:gdLst/>
            <a:ahLst/>
            <a:cxnLst/>
            <a:rect l="l" t="t" r="r" b="b"/>
            <a:pathLst>
              <a:path w="2229024" h="1284475">
                <a:moveTo>
                  <a:pt x="0" y="0"/>
                </a:moveTo>
                <a:lnTo>
                  <a:pt x="2229024" y="0"/>
                </a:lnTo>
                <a:lnTo>
                  <a:pt x="2229024" y="1284475"/>
                </a:lnTo>
                <a:lnTo>
                  <a:pt x="0" y="1284475"/>
                </a:lnTo>
                <a:lnTo>
                  <a:pt x="0" y="0"/>
                </a:lnTo>
                <a:close/>
              </a:path>
            </a:pathLst>
          </a:custGeom>
          <a:blipFill>
            <a:blip r:embed="rId5"/>
            <a:stretch>
              <a:fillRect/>
            </a:stretch>
          </a:blipFill>
        </p:spPr>
      </p:sp>
      <p:sp>
        <p:nvSpPr>
          <p:cNvPr id="5" name="Freeform 5"/>
          <p:cNvSpPr/>
          <p:nvPr/>
        </p:nvSpPr>
        <p:spPr>
          <a:xfrm flipV="1">
            <a:off x="16357671" y="-608694"/>
            <a:ext cx="2430781" cy="2525487"/>
          </a:xfrm>
          <a:custGeom>
            <a:avLst/>
            <a:gdLst/>
            <a:ahLst/>
            <a:cxnLst/>
            <a:rect l="l" t="t" r="r" b="b"/>
            <a:pathLst>
              <a:path w="2430781" h="2525487">
                <a:moveTo>
                  <a:pt x="0" y="2525487"/>
                </a:moveTo>
                <a:lnTo>
                  <a:pt x="2430781" y="2525487"/>
                </a:lnTo>
                <a:lnTo>
                  <a:pt x="2430781" y="0"/>
                </a:lnTo>
                <a:lnTo>
                  <a:pt x="0" y="0"/>
                </a:lnTo>
                <a:lnTo>
                  <a:pt x="0" y="2525487"/>
                </a:lnTo>
                <a:close/>
              </a:path>
            </a:pathLst>
          </a:custGeom>
          <a:blipFill>
            <a:blip r:embed="rId6"/>
            <a:stretch>
              <a:fillRect/>
            </a:stretch>
          </a:blipFill>
        </p:spPr>
      </p:sp>
      <p:sp>
        <p:nvSpPr>
          <p:cNvPr id="6" name="Freeform 6"/>
          <p:cNvSpPr/>
          <p:nvPr/>
        </p:nvSpPr>
        <p:spPr>
          <a:xfrm>
            <a:off x="0" y="-167465"/>
            <a:ext cx="2763135" cy="1478277"/>
          </a:xfrm>
          <a:custGeom>
            <a:avLst/>
            <a:gdLst/>
            <a:ahLst/>
            <a:cxnLst/>
            <a:rect l="l" t="t" r="r" b="b"/>
            <a:pathLst>
              <a:path w="2763135" h="1478277">
                <a:moveTo>
                  <a:pt x="0" y="0"/>
                </a:moveTo>
                <a:lnTo>
                  <a:pt x="2763135" y="0"/>
                </a:lnTo>
                <a:lnTo>
                  <a:pt x="2763135" y="1478277"/>
                </a:lnTo>
                <a:lnTo>
                  <a:pt x="0" y="1478277"/>
                </a:lnTo>
                <a:lnTo>
                  <a:pt x="0" y="0"/>
                </a:lnTo>
                <a:close/>
              </a:path>
            </a:pathLst>
          </a:custGeom>
          <a:blipFill>
            <a:blip r:embed="rId7"/>
            <a:stretch>
              <a:fillRect/>
            </a:stretch>
          </a:blipFill>
        </p:spPr>
      </p:sp>
      <p:sp>
        <p:nvSpPr>
          <p:cNvPr id="7" name="TextBox 7"/>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grpSp>
        <p:nvGrpSpPr>
          <p:cNvPr id="8" name="Group 8"/>
          <p:cNvGrpSpPr/>
          <p:nvPr/>
        </p:nvGrpSpPr>
        <p:grpSpPr>
          <a:xfrm>
            <a:off x="6600418" y="706412"/>
            <a:ext cx="4507735" cy="2439811"/>
            <a:chOff x="0" y="0"/>
            <a:chExt cx="6010313" cy="3253082"/>
          </a:xfrm>
        </p:grpSpPr>
        <p:sp>
          <p:nvSpPr>
            <p:cNvPr id="9" name="Freeform 9"/>
            <p:cNvSpPr/>
            <p:nvPr/>
          </p:nvSpPr>
          <p:spPr>
            <a:xfrm>
              <a:off x="0" y="0"/>
              <a:ext cx="6010313" cy="3253082"/>
            </a:xfrm>
            <a:custGeom>
              <a:avLst/>
              <a:gdLst/>
              <a:ahLst/>
              <a:cxnLst/>
              <a:rect l="l" t="t" r="r" b="b"/>
              <a:pathLst>
                <a:path w="6010313" h="3253082">
                  <a:moveTo>
                    <a:pt x="0" y="0"/>
                  </a:moveTo>
                  <a:lnTo>
                    <a:pt x="6010313" y="0"/>
                  </a:lnTo>
                  <a:lnTo>
                    <a:pt x="6010313" y="3253082"/>
                  </a:lnTo>
                  <a:lnTo>
                    <a:pt x="0" y="3253082"/>
                  </a:lnTo>
                  <a:lnTo>
                    <a:pt x="0" y="0"/>
                  </a:lnTo>
                  <a:close/>
                </a:path>
              </a:pathLst>
            </a:custGeom>
            <a:blipFill>
              <a:blip r:embed="rId8"/>
              <a:stretch>
                <a:fillRect/>
              </a:stretch>
            </a:blipFill>
          </p:spPr>
        </p:sp>
        <p:sp>
          <p:nvSpPr>
            <p:cNvPr id="10" name="TextBox 10"/>
            <p:cNvSpPr txBox="1"/>
            <p:nvPr/>
          </p:nvSpPr>
          <p:spPr>
            <a:xfrm>
              <a:off x="1270892" y="1324651"/>
              <a:ext cx="3468529" cy="890059"/>
            </a:xfrm>
            <a:prstGeom prst="rect">
              <a:avLst/>
            </a:prstGeom>
          </p:spPr>
          <p:txBody>
            <a:bodyPr lIns="0" tIns="0" rIns="0" bIns="0" rtlCol="0" anchor="t">
              <a:spAutoFit/>
            </a:bodyPr>
            <a:lstStyle/>
            <a:p>
              <a:pPr algn="ctr">
                <a:lnSpc>
                  <a:spcPts val="5329"/>
                </a:lnSpc>
                <a:spcBef>
                  <a:spcPct val="0"/>
                </a:spcBef>
              </a:pPr>
              <a:r>
                <a:rPr lang="en-US" sz="4099">
                  <a:solidFill>
                    <a:srgbClr val="FFD230"/>
                  </a:solidFill>
                  <a:latin typeface="DejaVu Serif Bold"/>
                </a:rPr>
                <a:t>Mục tiêu</a:t>
              </a:r>
            </a:p>
          </p:txBody>
        </p:sp>
      </p:grpSp>
      <p:grpSp>
        <p:nvGrpSpPr>
          <p:cNvPr id="11" name="Group 11"/>
          <p:cNvGrpSpPr/>
          <p:nvPr/>
        </p:nvGrpSpPr>
        <p:grpSpPr>
          <a:xfrm>
            <a:off x="5719931" y="3011485"/>
            <a:ext cx="7798213" cy="2648143"/>
            <a:chOff x="0" y="0"/>
            <a:chExt cx="10397617" cy="3530858"/>
          </a:xfrm>
        </p:grpSpPr>
        <p:sp>
          <p:nvSpPr>
            <p:cNvPr id="12" name="Freeform 12"/>
            <p:cNvSpPr/>
            <p:nvPr/>
          </p:nvSpPr>
          <p:spPr>
            <a:xfrm>
              <a:off x="0" y="0"/>
              <a:ext cx="10397617" cy="3530858"/>
            </a:xfrm>
            <a:custGeom>
              <a:avLst/>
              <a:gdLst/>
              <a:ahLst/>
              <a:cxnLst/>
              <a:rect l="l" t="t" r="r" b="b"/>
              <a:pathLst>
                <a:path w="10397617" h="3530858">
                  <a:moveTo>
                    <a:pt x="0" y="0"/>
                  </a:moveTo>
                  <a:lnTo>
                    <a:pt x="10397617" y="0"/>
                  </a:lnTo>
                  <a:lnTo>
                    <a:pt x="10397617" y="3530858"/>
                  </a:lnTo>
                  <a:lnTo>
                    <a:pt x="0" y="35308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342125" y="1122001"/>
              <a:ext cx="855861" cy="1256310"/>
            </a:xfrm>
            <a:custGeom>
              <a:avLst/>
              <a:gdLst/>
              <a:ahLst/>
              <a:cxnLst/>
              <a:rect l="l" t="t" r="r" b="b"/>
              <a:pathLst>
                <a:path w="855861" h="1256310">
                  <a:moveTo>
                    <a:pt x="0" y="0"/>
                  </a:moveTo>
                  <a:lnTo>
                    <a:pt x="855860" y="0"/>
                  </a:lnTo>
                  <a:lnTo>
                    <a:pt x="855860" y="1256310"/>
                  </a:lnTo>
                  <a:lnTo>
                    <a:pt x="0" y="12563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TextBox 14"/>
            <p:cNvSpPr txBox="1"/>
            <p:nvPr/>
          </p:nvSpPr>
          <p:spPr>
            <a:xfrm>
              <a:off x="1923769" y="426546"/>
              <a:ext cx="6706417" cy="2618644"/>
            </a:xfrm>
            <a:prstGeom prst="rect">
              <a:avLst/>
            </a:prstGeom>
          </p:spPr>
          <p:txBody>
            <a:bodyPr lIns="0" tIns="0" rIns="0" bIns="0" rtlCol="0" anchor="t">
              <a:spAutoFit/>
            </a:bodyPr>
            <a:lstStyle/>
            <a:p>
              <a:pPr algn="just">
                <a:lnSpc>
                  <a:spcPts val="3956"/>
                </a:lnSpc>
                <a:spcBef>
                  <a:spcPct val="0"/>
                </a:spcBef>
              </a:pPr>
              <a:r>
                <a:rPr lang="en-US" sz="3043">
                  <a:solidFill>
                    <a:srgbClr val="000000"/>
                  </a:solidFill>
                  <a:latin typeface="DejaVu Serif Bold"/>
                </a:rPr>
                <a:t>Nêu được một số tình huống thực tế cần sử dụng các chức năng tạo biểu đồ </a:t>
              </a:r>
            </a:p>
          </p:txBody>
        </p:sp>
      </p:grpSp>
      <p:grpSp>
        <p:nvGrpSpPr>
          <p:cNvPr id="15" name="Group 15"/>
          <p:cNvGrpSpPr/>
          <p:nvPr/>
        </p:nvGrpSpPr>
        <p:grpSpPr>
          <a:xfrm>
            <a:off x="5719931" y="6297023"/>
            <a:ext cx="7798213" cy="2648143"/>
            <a:chOff x="0" y="0"/>
            <a:chExt cx="10397617" cy="3530858"/>
          </a:xfrm>
        </p:grpSpPr>
        <p:sp>
          <p:nvSpPr>
            <p:cNvPr id="16" name="Freeform 16"/>
            <p:cNvSpPr/>
            <p:nvPr/>
          </p:nvSpPr>
          <p:spPr>
            <a:xfrm>
              <a:off x="0" y="0"/>
              <a:ext cx="10397617" cy="3530858"/>
            </a:xfrm>
            <a:custGeom>
              <a:avLst/>
              <a:gdLst/>
              <a:ahLst/>
              <a:cxnLst/>
              <a:rect l="l" t="t" r="r" b="b"/>
              <a:pathLst>
                <a:path w="10397617" h="3530858">
                  <a:moveTo>
                    <a:pt x="0" y="0"/>
                  </a:moveTo>
                  <a:lnTo>
                    <a:pt x="10397617" y="0"/>
                  </a:lnTo>
                  <a:lnTo>
                    <a:pt x="10397617" y="3530858"/>
                  </a:lnTo>
                  <a:lnTo>
                    <a:pt x="0" y="35308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354825" y="1137274"/>
              <a:ext cx="891980" cy="1256310"/>
            </a:xfrm>
            <a:custGeom>
              <a:avLst/>
              <a:gdLst/>
              <a:ahLst/>
              <a:cxnLst/>
              <a:rect l="l" t="t" r="r" b="b"/>
              <a:pathLst>
                <a:path w="891980" h="1256310">
                  <a:moveTo>
                    <a:pt x="0" y="0"/>
                  </a:moveTo>
                  <a:lnTo>
                    <a:pt x="891979" y="0"/>
                  </a:lnTo>
                  <a:lnTo>
                    <a:pt x="891979" y="1256310"/>
                  </a:lnTo>
                  <a:lnTo>
                    <a:pt x="0" y="1256310"/>
                  </a:lnTo>
                  <a:lnTo>
                    <a:pt x="0" y="0"/>
                  </a:lnTo>
                  <a:close/>
                </a:path>
              </a:pathLst>
            </a:custGeom>
            <a:blipFill>
              <a:blip r:embed="rId13"/>
              <a:stretch>
                <a:fillRect/>
              </a:stretch>
            </a:blipFill>
          </p:spPr>
        </p:sp>
        <p:sp>
          <p:nvSpPr>
            <p:cNvPr id="18" name="TextBox 18"/>
            <p:cNvSpPr txBox="1"/>
            <p:nvPr/>
          </p:nvSpPr>
          <p:spPr>
            <a:xfrm>
              <a:off x="1923769" y="456847"/>
              <a:ext cx="6706417" cy="2579063"/>
            </a:xfrm>
            <a:prstGeom prst="rect">
              <a:avLst/>
            </a:prstGeom>
          </p:spPr>
          <p:txBody>
            <a:bodyPr lIns="0" tIns="0" rIns="0" bIns="0" rtlCol="0" anchor="t">
              <a:spAutoFit/>
            </a:bodyPr>
            <a:lstStyle/>
            <a:p>
              <a:pPr algn="just">
                <a:lnSpc>
                  <a:spcPts val="3826"/>
                </a:lnSpc>
                <a:spcBef>
                  <a:spcPct val="0"/>
                </a:spcBef>
              </a:pPr>
              <a:r>
                <a:rPr lang="en-US" sz="2943">
                  <a:solidFill>
                    <a:srgbClr val="000000"/>
                  </a:solidFill>
                  <a:latin typeface="DejaVu Serif Bold"/>
                </a:rPr>
                <a:t>Thực hiện được các thao tác tạo biểu đồ của phần mềm bảng tính</a:t>
              </a:r>
            </a:p>
          </p:txBody>
        </p:sp>
      </p:grpSp>
      <p:sp>
        <p:nvSpPr>
          <p:cNvPr id="19" name="Freeform 19"/>
          <p:cNvSpPr/>
          <p:nvPr/>
        </p:nvSpPr>
        <p:spPr>
          <a:xfrm>
            <a:off x="3101696" y="3680553"/>
            <a:ext cx="3106338" cy="4736474"/>
          </a:xfrm>
          <a:custGeom>
            <a:avLst/>
            <a:gdLst/>
            <a:ahLst/>
            <a:cxnLst/>
            <a:rect l="l" t="t" r="r" b="b"/>
            <a:pathLst>
              <a:path w="3106338" h="4736474">
                <a:moveTo>
                  <a:pt x="0" y="0"/>
                </a:moveTo>
                <a:lnTo>
                  <a:pt x="3106338" y="0"/>
                </a:lnTo>
                <a:lnTo>
                  <a:pt x="3106338" y="4736474"/>
                </a:lnTo>
                <a:lnTo>
                  <a:pt x="0" y="473647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p:tgtEl>
                                          <p:spTgt spid="19"/>
                                        </p:tgtEl>
                                        <p:attrNameLst>
                                          <p:attrName>ppt_x</p:attrName>
                                        </p:attrNameLst>
                                      </p:cBhvr>
                                      <p:tavLst>
                                        <p:tav tm="0">
                                          <p:val>
                                            <p:strVal val="#ppt_x-#ppt_w*1.125000"/>
                                          </p:val>
                                        </p:tav>
                                        <p:tav tm="100000">
                                          <p:val>
                                            <p:strVal val="#ppt_x"/>
                                          </p:val>
                                        </p:tav>
                                      </p:tavLst>
                                    </p:anim>
                                    <p:animEffect transition="in" filter="wipe(righ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4)">
                                      <p:cBhvr>
                                        <p:cTn id="36" dur="2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4">
              <a:alphaModFix amt="47000"/>
            </a:blip>
            <a:stretch>
              <a:fillRect l="-6773" r="-6773" b="-6914"/>
            </a:stretch>
          </a:blipFill>
        </p:spPr>
      </p:sp>
      <p:sp>
        <p:nvSpPr>
          <p:cNvPr id="3" name="Freeform 3"/>
          <p:cNvSpPr/>
          <p:nvPr/>
        </p:nvSpPr>
        <p:spPr>
          <a:xfrm>
            <a:off x="16144788" y="9016020"/>
            <a:ext cx="2229024" cy="1284475"/>
          </a:xfrm>
          <a:custGeom>
            <a:avLst/>
            <a:gdLst/>
            <a:ahLst/>
            <a:cxnLst/>
            <a:rect l="l" t="t" r="r" b="b"/>
            <a:pathLst>
              <a:path w="2229024" h="1284475">
                <a:moveTo>
                  <a:pt x="0" y="0"/>
                </a:moveTo>
                <a:lnTo>
                  <a:pt x="2229024" y="0"/>
                </a:lnTo>
                <a:lnTo>
                  <a:pt x="2229024" y="1284475"/>
                </a:lnTo>
                <a:lnTo>
                  <a:pt x="0" y="1284475"/>
                </a:lnTo>
                <a:lnTo>
                  <a:pt x="0" y="0"/>
                </a:lnTo>
                <a:close/>
              </a:path>
            </a:pathLst>
          </a:custGeom>
          <a:blipFill>
            <a:blip r:embed="rId5"/>
            <a:stretch>
              <a:fillRect/>
            </a:stretch>
          </a:blipFill>
        </p:spPr>
      </p:sp>
      <p:sp>
        <p:nvSpPr>
          <p:cNvPr id="4" name="Freeform 4"/>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grpSp>
        <p:nvGrpSpPr>
          <p:cNvPr id="5" name="Group 5"/>
          <p:cNvGrpSpPr/>
          <p:nvPr/>
        </p:nvGrpSpPr>
        <p:grpSpPr>
          <a:xfrm>
            <a:off x="1028700" y="1394047"/>
            <a:ext cx="16487866" cy="1775146"/>
            <a:chOff x="0" y="0"/>
            <a:chExt cx="4342483" cy="467528"/>
          </a:xfrm>
        </p:grpSpPr>
        <p:sp>
          <p:nvSpPr>
            <p:cNvPr id="6" name="Freeform 6"/>
            <p:cNvSpPr/>
            <p:nvPr/>
          </p:nvSpPr>
          <p:spPr>
            <a:xfrm>
              <a:off x="0" y="0"/>
              <a:ext cx="4342483" cy="467528"/>
            </a:xfrm>
            <a:custGeom>
              <a:avLst/>
              <a:gdLst/>
              <a:ahLst/>
              <a:cxnLst/>
              <a:rect l="l" t="t" r="r" b="b"/>
              <a:pathLst>
                <a:path w="4342483" h="467528">
                  <a:moveTo>
                    <a:pt x="23947" y="0"/>
                  </a:moveTo>
                  <a:lnTo>
                    <a:pt x="4318536" y="0"/>
                  </a:lnTo>
                  <a:cubicBezTo>
                    <a:pt x="4324888" y="0"/>
                    <a:pt x="4330978" y="2523"/>
                    <a:pt x="4335469" y="7014"/>
                  </a:cubicBezTo>
                  <a:cubicBezTo>
                    <a:pt x="4339960" y="11505"/>
                    <a:pt x="4342483" y="17596"/>
                    <a:pt x="4342483" y="23947"/>
                  </a:cubicBezTo>
                  <a:lnTo>
                    <a:pt x="4342483" y="443581"/>
                  </a:lnTo>
                  <a:cubicBezTo>
                    <a:pt x="4342483" y="449932"/>
                    <a:pt x="4339960" y="456023"/>
                    <a:pt x="4335469" y="460514"/>
                  </a:cubicBezTo>
                  <a:cubicBezTo>
                    <a:pt x="4330978" y="465005"/>
                    <a:pt x="4324888" y="467528"/>
                    <a:pt x="4318536" y="467528"/>
                  </a:cubicBezTo>
                  <a:lnTo>
                    <a:pt x="23947" y="467528"/>
                  </a:lnTo>
                  <a:cubicBezTo>
                    <a:pt x="17596" y="467528"/>
                    <a:pt x="11505" y="465005"/>
                    <a:pt x="7014" y="460514"/>
                  </a:cubicBezTo>
                  <a:cubicBezTo>
                    <a:pt x="2523" y="456023"/>
                    <a:pt x="0" y="449932"/>
                    <a:pt x="0" y="443581"/>
                  </a:cubicBezTo>
                  <a:lnTo>
                    <a:pt x="0" y="23947"/>
                  </a:lnTo>
                  <a:cubicBezTo>
                    <a:pt x="0" y="17596"/>
                    <a:pt x="2523" y="11505"/>
                    <a:pt x="7014" y="7014"/>
                  </a:cubicBezTo>
                  <a:cubicBezTo>
                    <a:pt x="11505" y="2523"/>
                    <a:pt x="17596" y="0"/>
                    <a:pt x="23947" y="0"/>
                  </a:cubicBezTo>
                  <a:close/>
                </a:path>
              </a:pathLst>
            </a:custGeom>
            <a:solidFill>
              <a:srgbClr val="F5B02C"/>
            </a:solidFill>
          </p:spPr>
        </p:sp>
        <p:sp>
          <p:nvSpPr>
            <p:cNvPr id="7" name="TextBox 7"/>
            <p:cNvSpPr txBox="1"/>
            <p:nvPr/>
          </p:nvSpPr>
          <p:spPr>
            <a:xfrm>
              <a:off x="0" y="-57150"/>
              <a:ext cx="4342483" cy="524678"/>
            </a:xfrm>
            <a:prstGeom prst="rect">
              <a:avLst/>
            </a:prstGeom>
          </p:spPr>
          <p:txBody>
            <a:bodyPr lIns="50800" tIns="50800" rIns="50800" bIns="50800" rtlCol="0" anchor="ctr"/>
            <a:lstStyle/>
            <a:p>
              <a:pPr algn="just">
                <a:lnSpc>
                  <a:spcPts val="4199"/>
                </a:lnSpc>
                <a:spcBef>
                  <a:spcPct val="0"/>
                </a:spcBef>
              </a:pPr>
              <a:r>
                <a:rPr lang="en-US" sz="2999">
                  <a:solidFill>
                    <a:srgbClr val="000000"/>
                  </a:solidFill>
                  <a:latin typeface="DejaVu Serif Bold"/>
                </a:rPr>
                <a:t>Hình 7.1 và Hình 7.2 mô tả hai cách trình bày kết quả khảo sát những nội dung Tin học mà các bạn học sinh lớp 8A muốn tìm hiểu thêm. Em hãy nhận xét về hai cách trình bày này.</a:t>
              </a:r>
            </a:p>
          </p:txBody>
        </p:sp>
      </p:grpSp>
      <p:sp>
        <p:nvSpPr>
          <p:cNvPr id="8" name="Freeform 8"/>
          <p:cNvSpPr/>
          <p:nvPr/>
        </p:nvSpPr>
        <p:spPr>
          <a:xfrm>
            <a:off x="457200" y="587714"/>
            <a:ext cx="879383" cy="974386"/>
          </a:xfrm>
          <a:custGeom>
            <a:avLst/>
            <a:gdLst/>
            <a:ahLst/>
            <a:cxnLst/>
            <a:rect l="l" t="t" r="r" b="b"/>
            <a:pathLst>
              <a:path w="879383" h="974386">
                <a:moveTo>
                  <a:pt x="0" y="0"/>
                </a:moveTo>
                <a:lnTo>
                  <a:pt x="879384" y="0"/>
                </a:lnTo>
                <a:lnTo>
                  <a:pt x="879384" y="974386"/>
                </a:lnTo>
                <a:lnTo>
                  <a:pt x="0" y="9743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68392" y="3541721"/>
            <a:ext cx="15206933" cy="5600285"/>
          </a:xfrm>
          <a:custGeom>
            <a:avLst/>
            <a:gdLst/>
            <a:ahLst/>
            <a:cxnLst/>
            <a:rect l="l" t="t" r="r" b="b"/>
            <a:pathLst>
              <a:path w="15206933" h="5600285">
                <a:moveTo>
                  <a:pt x="0" y="0"/>
                </a:moveTo>
                <a:lnTo>
                  <a:pt x="15206932" y="0"/>
                </a:lnTo>
                <a:lnTo>
                  <a:pt x="15206932" y="5600285"/>
                </a:lnTo>
                <a:lnTo>
                  <a:pt x="0" y="5600285"/>
                </a:lnTo>
                <a:lnTo>
                  <a:pt x="0" y="0"/>
                </a:lnTo>
                <a:close/>
              </a:path>
            </a:pathLst>
          </a:custGeom>
          <a:blipFill>
            <a:blip r:embed="rId9"/>
            <a:stretch>
              <a:fillRect t="-2759" b="-2759"/>
            </a:stretch>
          </a:blipFill>
        </p:spPr>
      </p:sp>
      <p:sp>
        <p:nvSpPr>
          <p:cNvPr id="10" name="Freeform 10"/>
          <p:cNvSpPr/>
          <p:nvPr/>
        </p:nvSpPr>
        <p:spPr>
          <a:xfrm rot="-4816493">
            <a:off x="16246099" y="9330082"/>
            <a:ext cx="679642" cy="1249916"/>
          </a:xfrm>
          <a:custGeom>
            <a:avLst/>
            <a:gdLst/>
            <a:ahLst/>
            <a:cxnLst/>
            <a:rect l="l" t="t" r="r" b="b"/>
            <a:pathLst>
              <a:path w="679642" h="1249916">
                <a:moveTo>
                  <a:pt x="0" y="0"/>
                </a:moveTo>
                <a:lnTo>
                  <a:pt x="679642" y="0"/>
                </a:lnTo>
                <a:lnTo>
                  <a:pt x="679642" y="1249916"/>
                </a:lnTo>
                <a:lnTo>
                  <a:pt x="0" y="1249916"/>
                </a:lnTo>
                <a:lnTo>
                  <a:pt x="0" y="0"/>
                </a:lnTo>
                <a:close/>
              </a:path>
            </a:pathLst>
          </a:custGeom>
          <a:blipFill>
            <a:blip r:embed="rId10"/>
            <a:stretch>
              <a:fillRect/>
            </a:stretch>
          </a:blipFill>
        </p:spPr>
      </p:sp>
      <p:sp>
        <p:nvSpPr>
          <p:cNvPr id="11" name="TextBox 11"/>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pic>
        <p:nvPicPr>
          <p:cNvPr id="12" name="noi_dung_khoi_dong_chung_niem_802be89c-cc41-4f46-b3ec-9d4e1d49b40b (online-audio-converter.com)">
            <a:hlinkClick r:id="" action="ppaction://media"/>
            <a:extLst>
              <a:ext uri="{FF2B5EF4-FFF2-40B4-BE49-F238E27FC236}">
                <a16:creationId xmlns:a16="http://schemas.microsoft.com/office/drawing/2014/main" id="{0B83804F-826C-49FB-B049-B6EAF6E41F4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7680" y="168576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plus(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63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4">
              <a:alphaModFix amt="47000"/>
            </a:blip>
            <a:stretch>
              <a:fillRect l="-6773" r="-6773" b="-6914"/>
            </a:stretch>
          </a:blipFill>
        </p:spPr>
      </p:sp>
      <p:sp>
        <p:nvSpPr>
          <p:cNvPr id="3" name="Freeform 3"/>
          <p:cNvSpPr/>
          <p:nvPr/>
        </p:nvSpPr>
        <p:spPr>
          <a:xfrm>
            <a:off x="16144788" y="9016020"/>
            <a:ext cx="2229024" cy="1284475"/>
          </a:xfrm>
          <a:custGeom>
            <a:avLst/>
            <a:gdLst/>
            <a:ahLst/>
            <a:cxnLst/>
            <a:rect l="l" t="t" r="r" b="b"/>
            <a:pathLst>
              <a:path w="2229024" h="1284475">
                <a:moveTo>
                  <a:pt x="0" y="0"/>
                </a:moveTo>
                <a:lnTo>
                  <a:pt x="2229024" y="0"/>
                </a:lnTo>
                <a:lnTo>
                  <a:pt x="2229024" y="1284475"/>
                </a:lnTo>
                <a:lnTo>
                  <a:pt x="0" y="1284475"/>
                </a:lnTo>
                <a:lnTo>
                  <a:pt x="0" y="0"/>
                </a:lnTo>
                <a:close/>
              </a:path>
            </a:pathLst>
          </a:custGeom>
          <a:blipFill>
            <a:blip r:embed="rId5"/>
            <a:stretch>
              <a:fillRect/>
            </a:stretch>
          </a:blipFill>
        </p:spPr>
      </p:sp>
      <p:sp>
        <p:nvSpPr>
          <p:cNvPr id="4" name="Freeform 4"/>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sp>
        <p:nvSpPr>
          <p:cNvPr id="5" name="Freeform 5"/>
          <p:cNvSpPr/>
          <p:nvPr/>
        </p:nvSpPr>
        <p:spPr>
          <a:xfrm rot="-4816493">
            <a:off x="16246099" y="9330082"/>
            <a:ext cx="679642" cy="1249916"/>
          </a:xfrm>
          <a:custGeom>
            <a:avLst/>
            <a:gdLst/>
            <a:ahLst/>
            <a:cxnLst/>
            <a:rect l="l" t="t" r="r" b="b"/>
            <a:pathLst>
              <a:path w="679642" h="1249916">
                <a:moveTo>
                  <a:pt x="0" y="0"/>
                </a:moveTo>
                <a:lnTo>
                  <a:pt x="679642" y="0"/>
                </a:lnTo>
                <a:lnTo>
                  <a:pt x="679642" y="1249916"/>
                </a:lnTo>
                <a:lnTo>
                  <a:pt x="0" y="1249916"/>
                </a:lnTo>
                <a:lnTo>
                  <a:pt x="0" y="0"/>
                </a:lnTo>
                <a:close/>
              </a:path>
            </a:pathLst>
          </a:custGeom>
          <a:blipFill>
            <a:blip r:embed="rId7"/>
            <a:stretch>
              <a:fillRect/>
            </a:stretch>
          </a:blipFill>
        </p:spPr>
      </p:sp>
      <p:sp>
        <p:nvSpPr>
          <p:cNvPr id="6" name="TextBox 6"/>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7" name="Freeform 7"/>
          <p:cNvSpPr/>
          <p:nvPr/>
        </p:nvSpPr>
        <p:spPr>
          <a:xfrm>
            <a:off x="0" y="-167465"/>
            <a:ext cx="2235823" cy="1196165"/>
          </a:xfrm>
          <a:custGeom>
            <a:avLst/>
            <a:gdLst/>
            <a:ahLst/>
            <a:cxnLst/>
            <a:rect l="l" t="t" r="r" b="b"/>
            <a:pathLst>
              <a:path w="2235823" h="1196165">
                <a:moveTo>
                  <a:pt x="0" y="0"/>
                </a:moveTo>
                <a:lnTo>
                  <a:pt x="2235823" y="0"/>
                </a:lnTo>
                <a:lnTo>
                  <a:pt x="2235823" y="1196165"/>
                </a:lnTo>
                <a:lnTo>
                  <a:pt x="0" y="1196165"/>
                </a:lnTo>
                <a:lnTo>
                  <a:pt x="0" y="0"/>
                </a:lnTo>
                <a:close/>
              </a:path>
            </a:pathLst>
          </a:custGeom>
          <a:blipFill>
            <a:blip r:embed="rId8"/>
            <a:stretch>
              <a:fillRect/>
            </a:stretch>
          </a:blipFill>
        </p:spPr>
      </p:sp>
      <p:sp>
        <p:nvSpPr>
          <p:cNvPr id="8" name="TextBox 8"/>
          <p:cNvSpPr txBox="1"/>
          <p:nvPr/>
        </p:nvSpPr>
        <p:spPr>
          <a:xfrm>
            <a:off x="673418" y="1032434"/>
            <a:ext cx="7807821" cy="580390"/>
          </a:xfrm>
          <a:prstGeom prst="rect">
            <a:avLst/>
          </a:prstGeom>
        </p:spPr>
        <p:txBody>
          <a:bodyPr lIns="0" tIns="0" rIns="0" bIns="0" rtlCol="0" anchor="t">
            <a:spAutoFit/>
          </a:bodyPr>
          <a:lstStyle/>
          <a:p>
            <a:pPr algn="just">
              <a:lnSpc>
                <a:spcPts val="4760"/>
              </a:lnSpc>
            </a:pPr>
            <a:r>
              <a:rPr lang="en-US" sz="3400">
                <a:solidFill>
                  <a:srgbClr val="94461A"/>
                </a:solidFill>
                <a:latin typeface="Paytone One"/>
              </a:rPr>
              <a:t>1. TRÌNH BÀY DỮ LIỆU BẰNG BIỂU ĐỒ</a:t>
            </a:r>
          </a:p>
        </p:txBody>
      </p:sp>
      <p:sp>
        <p:nvSpPr>
          <p:cNvPr id="9" name="Freeform 9"/>
          <p:cNvSpPr/>
          <p:nvPr/>
        </p:nvSpPr>
        <p:spPr>
          <a:xfrm>
            <a:off x="673418" y="1826907"/>
            <a:ext cx="11491400" cy="4610924"/>
          </a:xfrm>
          <a:custGeom>
            <a:avLst/>
            <a:gdLst/>
            <a:ahLst/>
            <a:cxnLst/>
            <a:rect l="l" t="t" r="r" b="b"/>
            <a:pathLst>
              <a:path w="11491400" h="4610924">
                <a:moveTo>
                  <a:pt x="0" y="0"/>
                </a:moveTo>
                <a:lnTo>
                  <a:pt x="11491400" y="0"/>
                </a:lnTo>
                <a:lnTo>
                  <a:pt x="11491400" y="4610925"/>
                </a:lnTo>
                <a:lnTo>
                  <a:pt x="0" y="46109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TextBox 10"/>
          <p:cNvSpPr txBox="1"/>
          <p:nvPr/>
        </p:nvSpPr>
        <p:spPr>
          <a:xfrm>
            <a:off x="1370427" y="2777271"/>
            <a:ext cx="10647134" cy="3500754"/>
          </a:xfrm>
          <a:prstGeom prst="rect">
            <a:avLst/>
          </a:prstGeom>
        </p:spPr>
        <p:txBody>
          <a:bodyPr lIns="0" tIns="0" rIns="0" bIns="0" rtlCol="0" anchor="t">
            <a:spAutoFit/>
          </a:bodyPr>
          <a:lstStyle/>
          <a:p>
            <a:pPr algn="just">
              <a:lnSpc>
                <a:spcPts val="3920"/>
              </a:lnSpc>
            </a:pPr>
            <a:r>
              <a:rPr lang="en-US" sz="2800">
                <a:solidFill>
                  <a:srgbClr val="000000"/>
                </a:solidFill>
                <a:latin typeface="DejaVu Serif Bold"/>
              </a:rPr>
              <a:t>1. Trong hai cách trình bày dữ liệu ở Hình 7.1 và Hình 7.2, cách nào hiệu quả hơn để so sánh trực quan số học sinh quan tâm các nội dung Tin học?</a:t>
            </a:r>
          </a:p>
          <a:p>
            <a:pPr algn="just">
              <a:lnSpc>
                <a:spcPts val="3920"/>
              </a:lnSpc>
            </a:pPr>
            <a:endParaRPr lang="en-US" sz="2800">
              <a:solidFill>
                <a:srgbClr val="000000"/>
              </a:solidFill>
              <a:latin typeface="DejaVu Serif Bold"/>
            </a:endParaRPr>
          </a:p>
          <a:p>
            <a:pPr algn="just">
              <a:lnSpc>
                <a:spcPts val="3920"/>
              </a:lnSpc>
              <a:spcBef>
                <a:spcPct val="0"/>
              </a:spcBef>
            </a:pPr>
            <a:r>
              <a:rPr lang="en-US" sz="2800">
                <a:solidFill>
                  <a:srgbClr val="000000"/>
                </a:solidFill>
                <a:latin typeface="DejaVu Serif Bold"/>
              </a:rPr>
              <a:t>2. Nếu cần so sánh tỉ lệ phần trăm số học sinh của mỗi nội dung Tin học trên tổng số học sinh được khảo sát, em sẽ dùng cách nào để thể hiện dữ liệu? </a:t>
            </a:r>
          </a:p>
        </p:txBody>
      </p:sp>
      <p:sp>
        <p:nvSpPr>
          <p:cNvPr id="11" name="TextBox 11"/>
          <p:cNvSpPr txBox="1"/>
          <p:nvPr/>
        </p:nvSpPr>
        <p:spPr>
          <a:xfrm>
            <a:off x="1000125" y="1942953"/>
            <a:ext cx="6222726" cy="580390"/>
          </a:xfrm>
          <a:prstGeom prst="rect">
            <a:avLst/>
          </a:prstGeom>
        </p:spPr>
        <p:txBody>
          <a:bodyPr lIns="0" tIns="0" rIns="0" bIns="0" rtlCol="0" anchor="t">
            <a:spAutoFit/>
          </a:bodyPr>
          <a:lstStyle/>
          <a:p>
            <a:pPr algn="just">
              <a:lnSpc>
                <a:spcPts val="4760"/>
              </a:lnSpc>
            </a:pPr>
            <a:r>
              <a:rPr lang="en-US" sz="3400">
                <a:solidFill>
                  <a:srgbClr val="FFFFFF"/>
                </a:solidFill>
                <a:latin typeface="Tex Gyre Termes Bold"/>
              </a:rPr>
              <a:t>1. Trình bày dữ liệu bằng biểu đồ</a:t>
            </a:r>
          </a:p>
        </p:txBody>
      </p:sp>
      <p:grpSp>
        <p:nvGrpSpPr>
          <p:cNvPr id="12" name="Group 12"/>
          <p:cNvGrpSpPr/>
          <p:nvPr/>
        </p:nvGrpSpPr>
        <p:grpSpPr>
          <a:xfrm>
            <a:off x="12164818" y="3221792"/>
            <a:ext cx="1265688" cy="632844"/>
            <a:chOff x="0" y="0"/>
            <a:chExt cx="812800" cy="406400"/>
          </a:xfrm>
        </p:grpSpPr>
        <p:sp>
          <p:nvSpPr>
            <p:cNvPr id="13" name="Freeform 13"/>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66C4"/>
            </a:solidFill>
          </p:spPr>
        </p:sp>
        <p:sp>
          <p:nvSpPr>
            <p:cNvPr id="14" name="TextBox 14"/>
            <p:cNvSpPr txBox="1"/>
            <p:nvPr/>
          </p:nvSpPr>
          <p:spPr>
            <a:xfrm>
              <a:off x="177800" y="-38100"/>
              <a:ext cx="558800" cy="444500"/>
            </a:xfrm>
            <a:prstGeom prst="rect">
              <a:avLst/>
            </a:prstGeom>
          </p:spPr>
          <p:txBody>
            <a:bodyPr lIns="50800" tIns="50800" rIns="50800" bIns="50800" rtlCol="0" anchor="ctr"/>
            <a:lstStyle/>
            <a:p>
              <a:pPr algn="ctr">
                <a:lnSpc>
                  <a:spcPts val="1819"/>
                </a:lnSpc>
                <a:spcBef>
                  <a:spcPct val="0"/>
                </a:spcBef>
              </a:pPr>
              <a:endParaRPr/>
            </a:p>
          </p:txBody>
        </p:sp>
      </p:grpSp>
      <p:sp>
        <p:nvSpPr>
          <p:cNvPr id="15" name="TextBox 15"/>
          <p:cNvSpPr txBox="1"/>
          <p:nvPr/>
        </p:nvSpPr>
        <p:spPr>
          <a:xfrm>
            <a:off x="13573381" y="3024118"/>
            <a:ext cx="4367818" cy="951992"/>
          </a:xfrm>
          <a:prstGeom prst="rect">
            <a:avLst/>
          </a:prstGeom>
        </p:spPr>
        <p:txBody>
          <a:bodyPr lIns="0" tIns="0" rIns="0" bIns="0" rtlCol="0" anchor="t">
            <a:spAutoFit/>
          </a:bodyPr>
          <a:lstStyle/>
          <a:p>
            <a:pPr algn="just">
              <a:lnSpc>
                <a:spcPts val="3873"/>
              </a:lnSpc>
            </a:pPr>
            <a:r>
              <a:rPr lang="en-US" sz="2599">
                <a:solidFill>
                  <a:srgbClr val="233DFF"/>
                </a:solidFill>
                <a:latin typeface="Bogart Bold"/>
              </a:rPr>
              <a:t>Hình 7.2 sẽ có hiệu quả hơn để so sánh trực quan</a:t>
            </a:r>
          </a:p>
        </p:txBody>
      </p:sp>
      <p:grpSp>
        <p:nvGrpSpPr>
          <p:cNvPr id="16" name="Group 16"/>
          <p:cNvGrpSpPr/>
          <p:nvPr/>
        </p:nvGrpSpPr>
        <p:grpSpPr>
          <a:xfrm>
            <a:off x="12164818" y="5278685"/>
            <a:ext cx="1265688" cy="632844"/>
            <a:chOff x="0" y="0"/>
            <a:chExt cx="812800" cy="406400"/>
          </a:xfrm>
        </p:grpSpPr>
        <p:sp>
          <p:nvSpPr>
            <p:cNvPr id="17" name="Freeform 17"/>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5E17EB"/>
            </a:solidFill>
          </p:spPr>
        </p:sp>
        <p:sp>
          <p:nvSpPr>
            <p:cNvPr id="18" name="TextBox 18"/>
            <p:cNvSpPr txBox="1"/>
            <p:nvPr/>
          </p:nvSpPr>
          <p:spPr>
            <a:xfrm>
              <a:off x="177800" y="-38100"/>
              <a:ext cx="558800" cy="444500"/>
            </a:xfrm>
            <a:prstGeom prst="rect">
              <a:avLst/>
            </a:prstGeom>
          </p:spPr>
          <p:txBody>
            <a:bodyPr lIns="50800" tIns="50800" rIns="50800" bIns="50800" rtlCol="0" anchor="ctr"/>
            <a:lstStyle/>
            <a:p>
              <a:pPr algn="ctr">
                <a:lnSpc>
                  <a:spcPts val="1819"/>
                </a:lnSpc>
                <a:spcBef>
                  <a:spcPct val="0"/>
                </a:spcBef>
              </a:pPr>
              <a:endParaRPr/>
            </a:p>
          </p:txBody>
        </p:sp>
      </p:grpSp>
      <p:sp>
        <p:nvSpPr>
          <p:cNvPr id="19" name="TextBox 19"/>
          <p:cNvSpPr txBox="1"/>
          <p:nvPr/>
        </p:nvSpPr>
        <p:spPr>
          <a:xfrm>
            <a:off x="13573381" y="4840258"/>
            <a:ext cx="4367818" cy="1437767"/>
          </a:xfrm>
          <a:prstGeom prst="rect">
            <a:avLst/>
          </a:prstGeom>
        </p:spPr>
        <p:txBody>
          <a:bodyPr lIns="0" tIns="0" rIns="0" bIns="0" rtlCol="0" anchor="t">
            <a:spAutoFit/>
          </a:bodyPr>
          <a:lstStyle/>
          <a:p>
            <a:pPr algn="just">
              <a:lnSpc>
                <a:spcPts val="3873"/>
              </a:lnSpc>
            </a:pPr>
            <a:r>
              <a:rPr lang="en-US" sz="2599">
                <a:solidFill>
                  <a:srgbClr val="94461A"/>
                </a:solidFill>
                <a:latin typeface="Bogart Bold"/>
              </a:rPr>
              <a:t>Nếu cần so sánh tỉ lệ phần trăm ta sẽ thể hiện dữ liệu bằng biểu đồ</a:t>
            </a:r>
          </a:p>
        </p:txBody>
      </p:sp>
      <p:sp>
        <p:nvSpPr>
          <p:cNvPr id="20" name="TextBox 20"/>
          <p:cNvSpPr txBox="1"/>
          <p:nvPr/>
        </p:nvSpPr>
        <p:spPr>
          <a:xfrm>
            <a:off x="1028700" y="6771207"/>
            <a:ext cx="12951419" cy="523874"/>
          </a:xfrm>
          <a:prstGeom prst="rect">
            <a:avLst/>
          </a:prstGeom>
        </p:spPr>
        <p:txBody>
          <a:bodyPr lIns="0" tIns="0" rIns="0" bIns="0" rtlCol="0" anchor="t">
            <a:spAutoFit/>
          </a:bodyPr>
          <a:lstStyle/>
          <a:p>
            <a:pPr>
              <a:lnSpc>
                <a:spcPts val="4200"/>
              </a:lnSpc>
            </a:pPr>
            <a:r>
              <a:rPr lang="en-US" sz="3000">
                <a:solidFill>
                  <a:srgbClr val="94461A"/>
                </a:solidFill>
                <a:latin typeface="DejaVu Serif Bold"/>
              </a:rPr>
              <a:t>Thực hiện nội dung đọc trang 32, 33 và trả lời câu hỏi sau: </a:t>
            </a:r>
          </a:p>
        </p:txBody>
      </p:sp>
      <p:sp>
        <p:nvSpPr>
          <p:cNvPr id="21" name="TextBox 21"/>
          <p:cNvSpPr txBox="1"/>
          <p:nvPr/>
        </p:nvSpPr>
        <p:spPr>
          <a:xfrm>
            <a:off x="1425811" y="7305236"/>
            <a:ext cx="15491762" cy="2072888"/>
          </a:xfrm>
          <a:prstGeom prst="rect">
            <a:avLst/>
          </a:prstGeom>
        </p:spPr>
        <p:txBody>
          <a:bodyPr lIns="0" tIns="0" rIns="0" bIns="0" rtlCol="0" anchor="t">
            <a:spAutoFit/>
          </a:bodyPr>
          <a:lstStyle/>
          <a:p>
            <a:pPr>
              <a:lnSpc>
                <a:spcPts val="5695"/>
              </a:lnSpc>
            </a:pPr>
            <a:r>
              <a:rPr lang="en-US" sz="2847">
                <a:solidFill>
                  <a:srgbClr val="000000"/>
                </a:solidFill>
                <a:latin typeface="DejaVu Serif Bold"/>
              </a:rPr>
              <a:t>1. Sử dụng biểu đồ để làm gì?</a:t>
            </a:r>
          </a:p>
          <a:p>
            <a:pPr>
              <a:lnSpc>
                <a:spcPts val="5695"/>
              </a:lnSpc>
            </a:pPr>
            <a:r>
              <a:rPr lang="en-US" sz="2847">
                <a:solidFill>
                  <a:srgbClr val="000000"/>
                </a:solidFill>
                <a:latin typeface="DejaVu Serif Bold"/>
              </a:rPr>
              <a:t>2. Có mấy loại biểu đồ?</a:t>
            </a:r>
          </a:p>
          <a:p>
            <a:pPr>
              <a:lnSpc>
                <a:spcPts val="5695"/>
              </a:lnSpc>
            </a:pPr>
            <a:r>
              <a:rPr lang="en-US" sz="2847">
                <a:solidFill>
                  <a:srgbClr val="000000"/>
                </a:solidFill>
                <a:latin typeface="DejaVu Serif Bold"/>
              </a:rPr>
              <a:t>3. Kể tên các loại biểu đồ</a:t>
            </a:r>
          </a:p>
        </p:txBody>
      </p:sp>
      <p:pic>
        <p:nvPicPr>
          <p:cNvPr id="22" name="bai_7_hd1_cb9865e5-3d7c-400c-a3fb-a76ac095b51f (online-audio-converter.com)">
            <a:hlinkClick r:id="" action="ppaction://media"/>
            <a:extLst>
              <a:ext uri="{FF2B5EF4-FFF2-40B4-BE49-F238E27FC236}">
                <a16:creationId xmlns:a16="http://schemas.microsoft.com/office/drawing/2014/main" id="{9520DB42-41FA-4196-933E-B8B211CD242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81533" y="186006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par>
                                <p:cTn id="16" presetID="5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Scale>
                                      <p:cBhvr>
                                        <p:cTn id="1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1"/>
                                        </p:tgtEl>
                                        <p:attrNameLst>
                                          <p:attrName>ppt_x</p:attrName>
                                          <p:attrName>ppt_y</p:attrName>
                                        </p:attrNameLst>
                                      </p:cBhvr>
                                    </p:animMotion>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7658" fill="hold"/>
                                        <p:tgtEl>
                                          <p:spTgt spid="22"/>
                                        </p:tgtEl>
                                      </p:cBhvr>
                                    </p:cmd>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0-#ppt_w/2"/>
                                          </p:val>
                                        </p:tav>
                                        <p:tav tm="100000">
                                          <p:val>
                                            <p:strVal val="#ppt_x"/>
                                          </p:val>
                                        </p:tav>
                                      </p:tavLst>
                                    </p:anim>
                                    <p:anim calcmode="lin" valueType="num">
                                      <p:cBhvr additive="base">
                                        <p:cTn id="5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randombar(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1000" fill="hold"/>
                                        <p:tgtEl>
                                          <p:spTgt spid="21"/>
                                        </p:tgtEl>
                                        <p:attrNameLst>
                                          <p:attrName>ppt_w</p:attrName>
                                        </p:attrNameLst>
                                      </p:cBhvr>
                                      <p:tavLst>
                                        <p:tav tm="0">
                                          <p:val>
                                            <p:fltVal val="0"/>
                                          </p:val>
                                        </p:tav>
                                        <p:tav tm="100000">
                                          <p:val>
                                            <p:strVal val="#ppt_w"/>
                                          </p:val>
                                        </p:tav>
                                      </p:tavLst>
                                    </p:anim>
                                    <p:anim calcmode="lin" valueType="num">
                                      <p:cBhvr>
                                        <p:cTn id="69" dur="1000" fill="hold"/>
                                        <p:tgtEl>
                                          <p:spTgt spid="21"/>
                                        </p:tgtEl>
                                        <p:attrNameLst>
                                          <p:attrName>ppt_h</p:attrName>
                                        </p:attrNameLst>
                                      </p:cBhvr>
                                      <p:tavLst>
                                        <p:tav tm="0">
                                          <p:val>
                                            <p:fltVal val="0"/>
                                          </p:val>
                                        </p:tav>
                                        <p:tav tm="100000">
                                          <p:val>
                                            <p:strVal val="#ppt_h"/>
                                          </p:val>
                                        </p:tav>
                                      </p:tavLst>
                                    </p:anim>
                                    <p:anim calcmode="lin" valueType="num">
                                      <p:cBhvr>
                                        <p:cTn id="70" dur="1000" fill="hold"/>
                                        <p:tgtEl>
                                          <p:spTgt spid="21"/>
                                        </p:tgtEl>
                                        <p:attrNameLst>
                                          <p:attrName>style.rotation</p:attrName>
                                        </p:attrNameLst>
                                      </p:cBhvr>
                                      <p:tavLst>
                                        <p:tav tm="0">
                                          <p:val>
                                            <p:fltVal val="90"/>
                                          </p:val>
                                        </p:tav>
                                        <p:tav tm="100000">
                                          <p:val>
                                            <p:fltVal val="0"/>
                                          </p:val>
                                        </p:tav>
                                      </p:tavLst>
                                    </p:anim>
                                    <p:animEffect transition="in" filter="fade">
                                      <p:cBhvr>
                                        <p:cTn id="7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2"/>
                </p:tgtEl>
              </p:cMediaNode>
            </p:audio>
          </p:childTnLst>
        </p:cTn>
      </p:par>
    </p:tnLst>
    <p:bldLst>
      <p:bldP spid="8" grpId="0"/>
      <p:bldP spid="10" grpId="0"/>
      <p:bldP spid="11" grpId="0"/>
      <p:bldP spid="15"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6144788" y="9016020"/>
            <a:ext cx="2229024" cy="1284475"/>
          </a:xfrm>
          <a:custGeom>
            <a:avLst/>
            <a:gdLst/>
            <a:ahLst/>
            <a:cxnLst/>
            <a:rect l="l" t="t" r="r" b="b"/>
            <a:pathLst>
              <a:path w="2229024" h="1284475">
                <a:moveTo>
                  <a:pt x="0" y="0"/>
                </a:moveTo>
                <a:lnTo>
                  <a:pt x="2229024" y="0"/>
                </a:lnTo>
                <a:lnTo>
                  <a:pt x="2229024" y="1284475"/>
                </a:lnTo>
                <a:lnTo>
                  <a:pt x="0" y="1284475"/>
                </a:lnTo>
                <a:lnTo>
                  <a:pt x="0" y="0"/>
                </a:lnTo>
                <a:close/>
              </a:path>
            </a:pathLst>
          </a:custGeom>
          <a:blipFill>
            <a:blip r:embed="rId3"/>
            <a:stretch>
              <a:fillRect/>
            </a:stretch>
          </a:blipFill>
        </p:spPr>
      </p:sp>
      <p:sp>
        <p:nvSpPr>
          <p:cNvPr id="4" name="Freeform 4"/>
          <p:cNvSpPr/>
          <p:nvPr/>
        </p:nvSpPr>
        <p:spPr>
          <a:xfrm rot="-4816493">
            <a:off x="16246099" y="9330082"/>
            <a:ext cx="679642" cy="1249916"/>
          </a:xfrm>
          <a:custGeom>
            <a:avLst/>
            <a:gdLst/>
            <a:ahLst/>
            <a:cxnLst/>
            <a:rect l="l" t="t" r="r" b="b"/>
            <a:pathLst>
              <a:path w="679642" h="1249916">
                <a:moveTo>
                  <a:pt x="0" y="0"/>
                </a:moveTo>
                <a:lnTo>
                  <a:pt x="679642" y="0"/>
                </a:lnTo>
                <a:lnTo>
                  <a:pt x="679642" y="1249916"/>
                </a:lnTo>
                <a:lnTo>
                  <a:pt x="0" y="1249916"/>
                </a:lnTo>
                <a:lnTo>
                  <a:pt x="0" y="0"/>
                </a:lnTo>
                <a:close/>
              </a:path>
            </a:pathLst>
          </a:custGeom>
          <a:blipFill>
            <a:blip r:embed="rId4"/>
            <a:stretch>
              <a:fillRect/>
            </a:stretch>
          </a:blipFill>
        </p:spPr>
      </p:sp>
      <p:sp>
        <p:nvSpPr>
          <p:cNvPr id="5" name="TextBox 5"/>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6" name="Freeform 6"/>
          <p:cNvSpPr/>
          <p:nvPr/>
        </p:nvSpPr>
        <p:spPr>
          <a:xfrm>
            <a:off x="0" y="-167465"/>
            <a:ext cx="2235823" cy="1196165"/>
          </a:xfrm>
          <a:custGeom>
            <a:avLst/>
            <a:gdLst/>
            <a:ahLst/>
            <a:cxnLst/>
            <a:rect l="l" t="t" r="r" b="b"/>
            <a:pathLst>
              <a:path w="2235823" h="1196165">
                <a:moveTo>
                  <a:pt x="0" y="0"/>
                </a:moveTo>
                <a:lnTo>
                  <a:pt x="2235823" y="0"/>
                </a:lnTo>
                <a:lnTo>
                  <a:pt x="2235823" y="1196165"/>
                </a:lnTo>
                <a:lnTo>
                  <a:pt x="0" y="1196165"/>
                </a:lnTo>
                <a:lnTo>
                  <a:pt x="0" y="0"/>
                </a:lnTo>
                <a:close/>
              </a:path>
            </a:pathLst>
          </a:custGeom>
          <a:blipFill>
            <a:blip r:embed="rId5"/>
            <a:stretch>
              <a:fillRect/>
            </a:stretch>
          </a:blipFill>
        </p:spPr>
      </p:sp>
      <p:sp>
        <p:nvSpPr>
          <p:cNvPr id="7" name="TextBox 7"/>
          <p:cNvSpPr txBox="1"/>
          <p:nvPr/>
        </p:nvSpPr>
        <p:spPr>
          <a:xfrm>
            <a:off x="673418" y="1032434"/>
            <a:ext cx="7807821" cy="580390"/>
          </a:xfrm>
          <a:prstGeom prst="rect">
            <a:avLst/>
          </a:prstGeom>
        </p:spPr>
        <p:txBody>
          <a:bodyPr lIns="0" tIns="0" rIns="0" bIns="0" rtlCol="0" anchor="t">
            <a:spAutoFit/>
          </a:bodyPr>
          <a:lstStyle/>
          <a:p>
            <a:pPr algn="just">
              <a:lnSpc>
                <a:spcPts val="4760"/>
              </a:lnSpc>
            </a:pPr>
            <a:r>
              <a:rPr lang="en-US" sz="3400">
                <a:solidFill>
                  <a:srgbClr val="94461A"/>
                </a:solidFill>
                <a:latin typeface="Paytone One"/>
              </a:rPr>
              <a:t>1. TRÌNH BÀY DỮ LIỆU BẰNG BIỂU ĐỒ</a:t>
            </a:r>
          </a:p>
        </p:txBody>
      </p:sp>
      <p:sp>
        <p:nvSpPr>
          <p:cNvPr id="8" name="Freeform 8"/>
          <p:cNvSpPr/>
          <p:nvPr/>
        </p:nvSpPr>
        <p:spPr>
          <a:xfrm>
            <a:off x="673418" y="3444964"/>
            <a:ext cx="6142265" cy="6142265"/>
          </a:xfrm>
          <a:custGeom>
            <a:avLst/>
            <a:gdLst/>
            <a:ahLst/>
            <a:cxnLst/>
            <a:rect l="l" t="t" r="r" b="b"/>
            <a:pathLst>
              <a:path w="6142265" h="6142265">
                <a:moveTo>
                  <a:pt x="0" y="0"/>
                </a:moveTo>
                <a:lnTo>
                  <a:pt x="6142265" y="0"/>
                </a:lnTo>
                <a:lnTo>
                  <a:pt x="6142265" y="6142266"/>
                </a:lnTo>
                <a:lnTo>
                  <a:pt x="0" y="6142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559542" y="4670208"/>
            <a:ext cx="4511745" cy="3861829"/>
          </a:xfrm>
          <a:prstGeom prst="rect">
            <a:avLst/>
          </a:prstGeom>
        </p:spPr>
        <p:txBody>
          <a:bodyPr lIns="0" tIns="0" rIns="0" bIns="0" rtlCol="0" anchor="t">
            <a:spAutoFit/>
          </a:bodyPr>
          <a:lstStyle/>
          <a:p>
            <a:pPr algn="just">
              <a:lnSpc>
                <a:spcPts val="4434"/>
              </a:lnSpc>
            </a:pPr>
            <a:r>
              <a:rPr lang="en-US" sz="2975">
                <a:solidFill>
                  <a:srgbClr val="000000"/>
                </a:solidFill>
                <a:latin typeface="Bogart Bold"/>
              </a:rPr>
              <a:t>Biểu đồ được sử dụng để minh hoạ dữ liệu một cách trực quan, giúp chúng ta dễ so sánh hoặc dự đoán xu hướng tăng hay giảm của dữ liệu</a:t>
            </a:r>
          </a:p>
        </p:txBody>
      </p:sp>
      <p:sp>
        <p:nvSpPr>
          <p:cNvPr id="10" name="TextBox 10"/>
          <p:cNvSpPr txBox="1"/>
          <p:nvPr/>
        </p:nvSpPr>
        <p:spPr>
          <a:xfrm>
            <a:off x="1028700" y="1697718"/>
            <a:ext cx="6142265" cy="2072888"/>
          </a:xfrm>
          <a:prstGeom prst="rect">
            <a:avLst/>
          </a:prstGeom>
        </p:spPr>
        <p:txBody>
          <a:bodyPr lIns="0" tIns="0" rIns="0" bIns="0" rtlCol="0" anchor="t">
            <a:spAutoFit/>
          </a:bodyPr>
          <a:lstStyle/>
          <a:p>
            <a:pPr>
              <a:lnSpc>
                <a:spcPts val="5695"/>
              </a:lnSpc>
            </a:pPr>
            <a:r>
              <a:rPr lang="en-US" sz="2847">
                <a:solidFill>
                  <a:srgbClr val="000000"/>
                </a:solidFill>
                <a:latin typeface="DejaVu Serif Bold"/>
              </a:rPr>
              <a:t>1. Sử dụng biểu đồ để làm gì?</a:t>
            </a:r>
          </a:p>
          <a:p>
            <a:pPr>
              <a:lnSpc>
                <a:spcPts val="5695"/>
              </a:lnSpc>
            </a:pPr>
            <a:r>
              <a:rPr lang="en-US" sz="2847">
                <a:solidFill>
                  <a:srgbClr val="000000"/>
                </a:solidFill>
                <a:latin typeface="DejaVu Serif Bold"/>
              </a:rPr>
              <a:t>2. Có mấy loại biểu đồ?</a:t>
            </a:r>
          </a:p>
          <a:p>
            <a:pPr>
              <a:lnSpc>
                <a:spcPts val="5695"/>
              </a:lnSpc>
            </a:pPr>
            <a:r>
              <a:rPr lang="en-US" sz="2847">
                <a:solidFill>
                  <a:srgbClr val="000000"/>
                </a:solidFill>
                <a:latin typeface="DejaVu Serif Bold"/>
              </a:rPr>
              <a:t>3. Kể tên các loại biểu đồ</a:t>
            </a:r>
          </a:p>
        </p:txBody>
      </p:sp>
      <p:grpSp>
        <p:nvGrpSpPr>
          <p:cNvPr id="11" name="Group 11"/>
          <p:cNvGrpSpPr/>
          <p:nvPr/>
        </p:nvGrpSpPr>
        <p:grpSpPr>
          <a:xfrm>
            <a:off x="7349417" y="4204757"/>
            <a:ext cx="3794662" cy="3794662"/>
            <a:chOff x="0" y="0"/>
            <a:chExt cx="5059550" cy="5059550"/>
          </a:xfrm>
        </p:grpSpPr>
        <p:sp>
          <p:nvSpPr>
            <p:cNvPr id="12" name="Freeform 12"/>
            <p:cNvSpPr/>
            <p:nvPr/>
          </p:nvSpPr>
          <p:spPr>
            <a:xfrm>
              <a:off x="0" y="0"/>
              <a:ext cx="5059550" cy="5059550"/>
            </a:xfrm>
            <a:custGeom>
              <a:avLst/>
              <a:gdLst/>
              <a:ahLst/>
              <a:cxnLst/>
              <a:rect l="l" t="t" r="r" b="b"/>
              <a:pathLst>
                <a:path w="5059550" h="5059550">
                  <a:moveTo>
                    <a:pt x="0" y="0"/>
                  </a:moveTo>
                  <a:lnTo>
                    <a:pt x="5059550" y="0"/>
                  </a:lnTo>
                  <a:lnTo>
                    <a:pt x="5059550" y="5059550"/>
                  </a:lnTo>
                  <a:lnTo>
                    <a:pt x="0" y="5059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TextBox 13"/>
            <p:cNvSpPr txBox="1"/>
            <p:nvPr/>
          </p:nvSpPr>
          <p:spPr>
            <a:xfrm>
              <a:off x="710640" y="1278861"/>
              <a:ext cx="3771904" cy="2612666"/>
            </a:xfrm>
            <a:prstGeom prst="rect">
              <a:avLst/>
            </a:prstGeom>
          </p:spPr>
          <p:txBody>
            <a:bodyPr lIns="0" tIns="0" rIns="0" bIns="0" rtlCol="0" anchor="t">
              <a:spAutoFit/>
            </a:bodyPr>
            <a:lstStyle/>
            <a:p>
              <a:pPr algn="ctr">
                <a:lnSpc>
                  <a:spcPts val="5353"/>
                </a:lnSpc>
              </a:pPr>
              <a:r>
                <a:rPr lang="en-US" sz="3593">
                  <a:solidFill>
                    <a:srgbClr val="000000"/>
                  </a:solidFill>
                  <a:latin typeface="Bogart Bold"/>
                </a:rPr>
                <a:t>Có 3 loại biểu đồ thường gặp</a:t>
              </a:r>
            </a:p>
          </p:txBody>
        </p:sp>
      </p:grpSp>
      <p:sp>
        <p:nvSpPr>
          <p:cNvPr id="14" name="Freeform 14"/>
          <p:cNvSpPr/>
          <p:nvPr/>
        </p:nvSpPr>
        <p:spPr>
          <a:xfrm flipV="1">
            <a:off x="16585920" y="-234044"/>
            <a:ext cx="2430781" cy="2525487"/>
          </a:xfrm>
          <a:custGeom>
            <a:avLst/>
            <a:gdLst/>
            <a:ahLst/>
            <a:cxnLst/>
            <a:rect l="l" t="t" r="r" b="b"/>
            <a:pathLst>
              <a:path w="2430781" h="2525487">
                <a:moveTo>
                  <a:pt x="0" y="2525488"/>
                </a:moveTo>
                <a:lnTo>
                  <a:pt x="2430781" y="2525488"/>
                </a:lnTo>
                <a:lnTo>
                  <a:pt x="2430781" y="0"/>
                </a:lnTo>
                <a:lnTo>
                  <a:pt x="0" y="0"/>
                </a:lnTo>
                <a:lnTo>
                  <a:pt x="0" y="2525488"/>
                </a:lnTo>
                <a:close/>
              </a:path>
            </a:pathLst>
          </a:custGeom>
          <a:blipFill>
            <a:blip r:embed="rId10"/>
            <a:stretch>
              <a:fillRect/>
            </a:stretch>
          </a:blipFill>
        </p:spPr>
      </p:sp>
      <p:grpSp>
        <p:nvGrpSpPr>
          <p:cNvPr id="15" name="Group 15"/>
          <p:cNvGrpSpPr/>
          <p:nvPr/>
        </p:nvGrpSpPr>
        <p:grpSpPr>
          <a:xfrm>
            <a:off x="12019539" y="2843700"/>
            <a:ext cx="5239761" cy="4943319"/>
            <a:chOff x="0" y="0"/>
            <a:chExt cx="6986348" cy="6591091"/>
          </a:xfrm>
        </p:grpSpPr>
        <p:sp>
          <p:nvSpPr>
            <p:cNvPr id="16" name="Freeform 16"/>
            <p:cNvSpPr/>
            <p:nvPr/>
          </p:nvSpPr>
          <p:spPr>
            <a:xfrm>
              <a:off x="0" y="0"/>
              <a:ext cx="6591091" cy="6591091"/>
            </a:xfrm>
            <a:custGeom>
              <a:avLst/>
              <a:gdLst/>
              <a:ahLst/>
              <a:cxnLst/>
              <a:rect l="l" t="t" r="r" b="b"/>
              <a:pathLst>
                <a:path w="6591091" h="6591091">
                  <a:moveTo>
                    <a:pt x="0" y="0"/>
                  </a:moveTo>
                  <a:lnTo>
                    <a:pt x="6591091" y="0"/>
                  </a:lnTo>
                  <a:lnTo>
                    <a:pt x="6591091" y="6591091"/>
                  </a:lnTo>
                  <a:lnTo>
                    <a:pt x="0" y="65910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TextBox 17"/>
            <p:cNvSpPr txBox="1"/>
            <p:nvPr/>
          </p:nvSpPr>
          <p:spPr>
            <a:xfrm>
              <a:off x="905472" y="1634193"/>
              <a:ext cx="6080876" cy="3269829"/>
            </a:xfrm>
            <a:prstGeom prst="rect">
              <a:avLst/>
            </a:prstGeom>
          </p:spPr>
          <p:txBody>
            <a:bodyPr lIns="0" tIns="0" rIns="0" bIns="0" rtlCol="0" anchor="t">
              <a:spAutoFit/>
            </a:bodyPr>
            <a:lstStyle/>
            <a:p>
              <a:pPr algn="just">
                <a:lnSpc>
                  <a:spcPts val="6999"/>
                </a:lnSpc>
              </a:pPr>
              <a:r>
                <a:rPr lang="en-US" sz="2799">
                  <a:solidFill>
                    <a:srgbClr val="000000"/>
                  </a:solidFill>
                  <a:latin typeface="Bogart Bold"/>
                </a:rPr>
                <a:t>Biểu đồ cột</a:t>
              </a:r>
            </a:p>
            <a:p>
              <a:pPr algn="just">
                <a:lnSpc>
                  <a:spcPts val="6999"/>
                </a:lnSpc>
              </a:pPr>
              <a:r>
                <a:rPr lang="en-US" sz="2799">
                  <a:solidFill>
                    <a:srgbClr val="000000"/>
                  </a:solidFill>
                  <a:latin typeface="Bogart Bold"/>
                </a:rPr>
                <a:t>Biểu đồ đoạn thẳng</a:t>
              </a:r>
            </a:p>
            <a:p>
              <a:pPr algn="just">
                <a:lnSpc>
                  <a:spcPts val="6999"/>
                </a:lnSpc>
              </a:pPr>
              <a:r>
                <a:rPr lang="en-US" sz="2799">
                  <a:solidFill>
                    <a:srgbClr val="000000"/>
                  </a:solidFill>
                  <a:latin typeface="Bogart Bold"/>
                </a:rPr>
                <a:t>Biểu đồ hình quạt tròn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8)">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900" decel="100000" fill="hold"/>
                                        <p:tgtEl>
                                          <p:spTgt spid="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900" decel="100000" fill="hold"/>
                                        <p:tgtEl>
                                          <p:spTgt spid="11"/>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900" decel="100000" fill="hold"/>
                                        <p:tgtEl>
                                          <p:spTgt spid="1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6144788" y="9016020"/>
            <a:ext cx="2229024" cy="1284475"/>
          </a:xfrm>
          <a:custGeom>
            <a:avLst/>
            <a:gdLst/>
            <a:ahLst/>
            <a:cxnLst/>
            <a:rect l="l" t="t" r="r" b="b"/>
            <a:pathLst>
              <a:path w="2229024" h="1284475">
                <a:moveTo>
                  <a:pt x="0" y="0"/>
                </a:moveTo>
                <a:lnTo>
                  <a:pt x="2229024" y="0"/>
                </a:lnTo>
                <a:lnTo>
                  <a:pt x="2229024" y="1284475"/>
                </a:lnTo>
                <a:lnTo>
                  <a:pt x="0" y="1284475"/>
                </a:lnTo>
                <a:lnTo>
                  <a:pt x="0" y="0"/>
                </a:lnTo>
                <a:close/>
              </a:path>
            </a:pathLst>
          </a:custGeom>
          <a:blipFill>
            <a:blip r:embed="rId3"/>
            <a:stretch>
              <a:fillRect/>
            </a:stretch>
          </a:blipFill>
        </p:spPr>
      </p:sp>
      <p:sp>
        <p:nvSpPr>
          <p:cNvPr id="4" name="Freeform 4"/>
          <p:cNvSpPr/>
          <p:nvPr/>
        </p:nvSpPr>
        <p:spPr>
          <a:xfrm rot="-4816493">
            <a:off x="16246099" y="9330082"/>
            <a:ext cx="679642" cy="1249916"/>
          </a:xfrm>
          <a:custGeom>
            <a:avLst/>
            <a:gdLst/>
            <a:ahLst/>
            <a:cxnLst/>
            <a:rect l="l" t="t" r="r" b="b"/>
            <a:pathLst>
              <a:path w="679642" h="1249916">
                <a:moveTo>
                  <a:pt x="0" y="0"/>
                </a:moveTo>
                <a:lnTo>
                  <a:pt x="679642" y="0"/>
                </a:lnTo>
                <a:lnTo>
                  <a:pt x="679642" y="1249916"/>
                </a:lnTo>
                <a:lnTo>
                  <a:pt x="0" y="1249916"/>
                </a:lnTo>
                <a:lnTo>
                  <a:pt x="0" y="0"/>
                </a:lnTo>
                <a:close/>
              </a:path>
            </a:pathLst>
          </a:custGeom>
          <a:blipFill>
            <a:blip r:embed="rId4"/>
            <a:stretch>
              <a:fillRect/>
            </a:stretch>
          </a:blipFill>
        </p:spPr>
      </p:sp>
      <p:sp>
        <p:nvSpPr>
          <p:cNvPr id="5" name="TextBox 5"/>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6" name="Freeform 6"/>
          <p:cNvSpPr/>
          <p:nvPr/>
        </p:nvSpPr>
        <p:spPr>
          <a:xfrm>
            <a:off x="0" y="-167465"/>
            <a:ext cx="2235823" cy="1196165"/>
          </a:xfrm>
          <a:custGeom>
            <a:avLst/>
            <a:gdLst/>
            <a:ahLst/>
            <a:cxnLst/>
            <a:rect l="l" t="t" r="r" b="b"/>
            <a:pathLst>
              <a:path w="2235823" h="1196165">
                <a:moveTo>
                  <a:pt x="0" y="0"/>
                </a:moveTo>
                <a:lnTo>
                  <a:pt x="2235823" y="0"/>
                </a:lnTo>
                <a:lnTo>
                  <a:pt x="2235823" y="1196165"/>
                </a:lnTo>
                <a:lnTo>
                  <a:pt x="0" y="1196165"/>
                </a:lnTo>
                <a:lnTo>
                  <a:pt x="0" y="0"/>
                </a:lnTo>
                <a:close/>
              </a:path>
            </a:pathLst>
          </a:custGeom>
          <a:blipFill>
            <a:blip r:embed="rId5"/>
            <a:stretch>
              <a:fillRect/>
            </a:stretch>
          </a:blipFill>
        </p:spPr>
      </p:sp>
      <p:sp>
        <p:nvSpPr>
          <p:cNvPr id="7" name="Freeform 7"/>
          <p:cNvSpPr/>
          <p:nvPr/>
        </p:nvSpPr>
        <p:spPr>
          <a:xfrm flipV="1">
            <a:off x="16585920" y="-234044"/>
            <a:ext cx="2430781" cy="2525487"/>
          </a:xfrm>
          <a:custGeom>
            <a:avLst/>
            <a:gdLst/>
            <a:ahLst/>
            <a:cxnLst/>
            <a:rect l="l" t="t" r="r" b="b"/>
            <a:pathLst>
              <a:path w="2430781" h="2525487">
                <a:moveTo>
                  <a:pt x="0" y="2525488"/>
                </a:moveTo>
                <a:lnTo>
                  <a:pt x="2430781" y="2525488"/>
                </a:lnTo>
                <a:lnTo>
                  <a:pt x="2430781" y="0"/>
                </a:lnTo>
                <a:lnTo>
                  <a:pt x="0" y="0"/>
                </a:lnTo>
                <a:lnTo>
                  <a:pt x="0" y="2525488"/>
                </a:lnTo>
                <a:close/>
              </a:path>
            </a:pathLst>
          </a:custGeom>
          <a:blipFill>
            <a:blip r:embed="rId6"/>
            <a:stretch>
              <a:fillRect/>
            </a:stretch>
          </a:blipFill>
        </p:spPr>
      </p:sp>
      <p:sp>
        <p:nvSpPr>
          <p:cNvPr id="8" name="Freeform 8"/>
          <p:cNvSpPr/>
          <p:nvPr/>
        </p:nvSpPr>
        <p:spPr>
          <a:xfrm>
            <a:off x="1117911" y="2291444"/>
            <a:ext cx="8326938" cy="1904787"/>
          </a:xfrm>
          <a:custGeom>
            <a:avLst/>
            <a:gdLst/>
            <a:ahLst/>
            <a:cxnLst/>
            <a:rect l="l" t="t" r="r" b="b"/>
            <a:pathLst>
              <a:path w="8326938" h="1904787">
                <a:moveTo>
                  <a:pt x="0" y="0"/>
                </a:moveTo>
                <a:lnTo>
                  <a:pt x="8326939" y="0"/>
                </a:lnTo>
                <a:lnTo>
                  <a:pt x="8326939" y="1904787"/>
                </a:lnTo>
                <a:lnTo>
                  <a:pt x="0" y="19047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1117911" y="4872506"/>
            <a:ext cx="8336463" cy="1906966"/>
            <a:chOff x="0" y="0"/>
            <a:chExt cx="11115284" cy="2542621"/>
          </a:xfrm>
        </p:grpSpPr>
        <p:sp>
          <p:nvSpPr>
            <p:cNvPr id="10" name="Freeform 10"/>
            <p:cNvSpPr/>
            <p:nvPr/>
          </p:nvSpPr>
          <p:spPr>
            <a:xfrm>
              <a:off x="0" y="0"/>
              <a:ext cx="11115284" cy="2542621"/>
            </a:xfrm>
            <a:custGeom>
              <a:avLst/>
              <a:gdLst/>
              <a:ahLst/>
              <a:cxnLst/>
              <a:rect l="l" t="t" r="r" b="b"/>
              <a:pathLst>
                <a:path w="11115284" h="2542621">
                  <a:moveTo>
                    <a:pt x="0" y="0"/>
                  </a:moveTo>
                  <a:lnTo>
                    <a:pt x="11115284" y="0"/>
                  </a:lnTo>
                  <a:lnTo>
                    <a:pt x="11115284" y="2542621"/>
                  </a:lnTo>
                  <a:lnTo>
                    <a:pt x="0" y="2542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p:nvPr/>
          </p:nvSpPr>
          <p:spPr>
            <a:xfrm>
              <a:off x="768487" y="621739"/>
              <a:ext cx="3272446" cy="1539492"/>
            </a:xfrm>
            <a:prstGeom prst="rect">
              <a:avLst/>
            </a:prstGeom>
          </p:spPr>
          <p:txBody>
            <a:bodyPr lIns="0" tIns="0" rIns="0" bIns="0" rtlCol="0" anchor="t">
              <a:spAutoFit/>
            </a:bodyPr>
            <a:lstStyle/>
            <a:p>
              <a:pPr algn="ctr">
                <a:lnSpc>
                  <a:spcPts val="4732"/>
                </a:lnSpc>
              </a:pPr>
              <a:r>
                <a:rPr lang="en-US" sz="3175">
                  <a:solidFill>
                    <a:srgbClr val="000000"/>
                  </a:solidFill>
                  <a:latin typeface="Bogart Bold"/>
                </a:rPr>
                <a:t>Biểu đồ đoạn thẳng</a:t>
              </a:r>
            </a:p>
          </p:txBody>
        </p:sp>
        <p:sp>
          <p:nvSpPr>
            <p:cNvPr id="12" name="TextBox 12"/>
            <p:cNvSpPr txBox="1"/>
            <p:nvPr/>
          </p:nvSpPr>
          <p:spPr>
            <a:xfrm>
              <a:off x="5967477" y="736600"/>
              <a:ext cx="5135107" cy="1373830"/>
            </a:xfrm>
            <a:prstGeom prst="rect">
              <a:avLst/>
            </a:prstGeom>
          </p:spPr>
          <p:txBody>
            <a:bodyPr lIns="0" tIns="0" rIns="0" bIns="0" rtlCol="0" anchor="t">
              <a:spAutoFit/>
            </a:bodyPr>
            <a:lstStyle/>
            <a:p>
              <a:pPr algn="just">
                <a:lnSpc>
                  <a:spcPts val="4259"/>
                </a:lnSpc>
              </a:pPr>
              <a:r>
                <a:rPr lang="en-US" sz="2858">
                  <a:solidFill>
                    <a:srgbClr val="000000"/>
                  </a:solidFill>
                  <a:latin typeface="Bogart Bold"/>
                </a:rPr>
                <a:t>Dùng để quan sát xu hướng tăng giảm</a:t>
              </a:r>
            </a:p>
          </p:txBody>
        </p:sp>
      </p:grpSp>
      <p:sp>
        <p:nvSpPr>
          <p:cNvPr id="13" name="Freeform 13"/>
          <p:cNvSpPr/>
          <p:nvPr/>
        </p:nvSpPr>
        <p:spPr>
          <a:xfrm>
            <a:off x="1108386" y="7455747"/>
            <a:ext cx="8336463" cy="1906966"/>
          </a:xfrm>
          <a:custGeom>
            <a:avLst/>
            <a:gdLst/>
            <a:ahLst/>
            <a:cxnLst/>
            <a:rect l="l" t="t" r="r" b="b"/>
            <a:pathLst>
              <a:path w="8336463" h="1906966">
                <a:moveTo>
                  <a:pt x="0" y="0"/>
                </a:moveTo>
                <a:lnTo>
                  <a:pt x="8336464" y="0"/>
                </a:lnTo>
                <a:lnTo>
                  <a:pt x="8336464" y="1906966"/>
                </a:lnTo>
                <a:lnTo>
                  <a:pt x="0" y="19069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9730228" y="1007413"/>
            <a:ext cx="4147087" cy="3188817"/>
          </a:xfrm>
          <a:custGeom>
            <a:avLst/>
            <a:gdLst/>
            <a:ahLst/>
            <a:cxnLst/>
            <a:rect l="l" t="t" r="r" b="b"/>
            <a:pathLst>
              <a:path w="4147087" h="3188817">
                <a:moveTo>
                  <a:pt x="0" y="0"/>
                </a:moveTo>
                <a:lnTo>
                  <a:pt x="4147087" y="0"/>
                </a:lnTo>
                <a:lnTo>
                  <a:pt x="4147087" y="3188818"/>
                </a:lnTo>
                <a:lnTo>
                  <a:pt x="0" y="3188818"/>
                </a:lnTo>
                <a:lnTo>
                  <a:pt x="0" y="0"/>
                </a:lnTo>
                <a:close/>
              </a:path>
            </a:pathLst>
          </a:custGeom>
          <a:blipFill>
            <a:blip r:embed="rId13"/>
            <a:stretch>
              <a:fillRect/>
            </a:stretch>
          </a:blipFill>
        </p:spPr>
      </p:sp>
      <p:sp>
        <p:nvSpPr>
          <p:cNvPr id="15" name="Freeform 15"/>
          <p:cNvSpPr/>
          <p:nvPr/>
        </p:nvSpPr>
        <p:spPr>
          <a:xfrm>
            <a:off x="13725083" y="4389574"/>
            <a:ext cx="4374914" cy="3026830"/>
          </a:xfrm>
          <a:custGeom>
            <a:avLst/>
            <a:gdLst/>
            <a:ahLst/>
            <a:cxnLst/>
            <a:rect l="l" t="t" r="r" b="b"/>
            <a:pathLst>
              <a:path w="4374914" h="3026830">
                <a:moveTo>
                  <a:pt x="0" y="0"/>
                </a:moveTo>
                <a:lnTo>
                  <a:pt x="4374913" y="0"/>
                </a:lnTo>
                <a:lnTo>
                  <a:pt x="4374913" y="3026830"/>
                </a:lnTo>
                <a:lnTo>
                  <a:pt x="0" y="3026830"/>
                </a:lnTo>
                <a:lnTo>
                  <a:pt x="0" y="0"/>
                </a:lnTo>
                <a:close/>
              </a:path>
            </a:pathLst>
          </a:custGeom>
          <a:blipFill>
            <a:blip r:embed="rId14"/>
            <a:stretch>
              <a:fillRect/>
            </a:stretch>
          </a:blipFill>
        </p:spPr>
      </p:sp>
      <p:sp>
        <p:nvSpPr>
          <p:cNvPr id="16" name="Freeform 16"/>
          <p:cNvSpPr/>
          <p:nvPr/>
        </p:nvSpPr>
        <p:spPr>
          <a:xfrm>
            <a:off x="9730228" y="6921921"/>
            <a:ext cx="3994854" cy="3213548"/>
          </a:xfrm>
          <a:custGeom>
            <a:avLst/>
            <a:gdLst/>
            <a:ahLst/>
            <a:cxnLst/>
            <a:rect l="l" t="t" r="r" b="b"/>
            <a:pathLst>
              <a:path w="3994854" h="3213548">
                <a:moveTo>
                  <a:pt x="0" y="0"/>
                </a:moveTo>
                <a:lnTo>
                  <a:pt x="3994855" y="0"/>
                </a:lnTo>
                <a:lnTo>
                  <a:pt x="3994855" y="3213548"/>
                </a:lnTo>
                <a:lnTo>
                  <a:pt x="0" y="3213548"/>
                </a:lnTo>
                <a:lnTo>
                  <a:pt x="0" y="0"/>
                </a:lnTo>
                <a:close/>
              </a:path>
            </a:pathLst>
          </a:custGeom>
          <a:blipFill>
            <a:blip r:embed="rId15"/>
            <a:stretch>
              <a:fillRect/>
            </a:stretch>
          </a:blipFill>
        </p:spPr>
      </p:sp>
      <p:sp>
        <p:nvSpPr>
          <p:cNvPr id="17" name="TextBox 17"/>
          <p:cNvSpPr txBox="1"/>
          <p:nvPr/>
        </p:nvSpPr>
        <p:spPr>
          <a:xfrm>
            <a:off x="673418" y="1032434"/>
            <a:ext cx="7807821" cy="580390"/>
          </a:xfrm>
          <a:prstGeom prst="rect">
            <a:avLst/>
          </a:prstGeom>
        </p:spPr>
        <p:txBody>
          <a:bodyPr lIns="0" tIns="0" rIns="0" bIns="0" rtlCol="0" anchor="t">
            <a:spAutoFit/>
          </a:bodyPr>
          <a:lstStyle/>
          <a:p>
            <a:pPr algn="just">
              <a:lnSpc>
                <a:spcPts val="4760"/>
              </a:lnSpc>
            </a:pPr>
            <a:r>
              <a:rPr lang="en-US" sz="3400">
                <a:solidFill>
                  <a:srgbClr val="94461A"/>
                </a:solidFill>
                <a:latin typeface="Paytone One"/>
              </a:rPr>
              <a:t>1. TRÌNH BÀY DỮ LIỆU BẰNG BIỂU ĐỒ</a:t>
            </a:r>
          </a:p>
        </p:txBody>
      </p:sp>
      <p:sp>
        <p:nvSpPr>
          <p:cNvPr id="18" name="TextBox 18"/>
          <p:cNvSpPr txBox="1"/>
          <p:nvPr/>
        </p:nvSpPr>
        <p:spPr>
          <a:xfrm>
            <a:off x="1684752" y="3039261"/>
            <a:ext cx="3250241" cy="623570"/>
          </a:xfrm>
          <a:prstGeom prst="rect">
            <a:avLst/>
          </a:prstGeom>
        </p:spPr>
        <p:txBody>
          <a:bodyPr lIns="0" tIns="0" rIns="0" bIns="0" rtlCol="0" anchor="t">
            <a:spAutoFit/>
          </a:bodyPr>
          <a:lstStyle/>
          <a:p>
            <a:pPr algn="just">
              <a:lnSpc>
                <a:spcPts val="5215"/>
              </a:lnSpc>
            </a:pPr>
            <a:r>
              <a:rPr lang="en-US" sz="3500">
                <a:solidFill>
                  <a:srgbClr val="000000"/>
                </a:solidFill>
                <a:latin typeface="Bogart Bold"/>
              </a:rPr>
              <a:t>Biểu đồ cột</a:t>
            </a:r>
          </a:p>
        </p:txBody>
      </p:sp>
      <p:sp>
        <p:nvSpPr>
          <p:cNvPr id="19" name="TextBox 19"/>
          <p:cNvSpPr txBox="1"/>
          <p:nvPr/>
        </p:nvSpPr>
        <p:spPr>
          <a:xfrm>
            <a:off x="5686605" y="2710648"/>
            <a:ext cx="3485970" cy="1280795"/>
          </a:xfrm>
          <a:prstGeom prst="rect">
            <a:avLst/>
          </a:prstGeom>
        </p:spPr>
        <p:txBody>
          <a:bodyPr lIns="0" tIns="0" rIns="0" bIns="0" rtlCol="0" anchor="t">
            <a:spAutoFit/>
          </a:bodyPr>
          <a:lstStyle/>
          <a:p>
            <a:pPr algn="ctr">
              <a:lnSpc>
                <a:spcPts val="5214"/>
              </a:lnSpc>
            </a:pPr>
            <a:r>
              <a:rPr lang="en-US" sz="3499">
                <a:solidFill>
                  <a:srgbClr val="000000"/>
                </a:solidFill>
                <a:latin typeface="Bogart Bold"/>
              </a:rPr>
              <a:t>Dùng để so sánh dữ liệu</a:t>
            </a:r>
          </a:p>
        </p:txBody>
      </p:sp>
      <p:sp>
        <p:nvSpPr>
          <p:cNvPr id="20" name="TextBox 20"/>
          <p:cNvSpPr txBox="1"/>
          <p:nvPr/>
        </p:nvSpPr>
        <p:spPr>
          <a:xfrm>
            <a:off x="1684752" y="7898238"/>
            <a:ext cx="2892577" cy="1178431"/>
          </a:xfrm>
          <a:prstGeom prst="rect">
            <a:avLst/>
          </a:prstGeom>
        </p:spPr>
        <p:txBody>
          <a:bodyPr lIns="0" tIns="0" rIns="0" bIns="0" rtlCol="0" anchor="t">
            <a:spAutoFit/>
          </a:bodyPr>
          <a:lstStyle/>
          <a:p>
            <a:pPr algn="ctr">
              <a:lnSpc>
                <a:spcPts val="4732"/>
              </a:lnSpc>
            </a:pPr>
            <a:r>
              <a:rPr lang="en-US" sz="3175">
                <a:solidFill>
                  <a:srgbClr val="000000"/>
                </a:solidFill>
                <a:latin typeface="Bogart Bold"/>
              </a:rPr>
              <a:t>Biểu đồ hình quạt tròn</a:t>
            </a:r>
          </a:p>
        </p:txBody>
      </p:sp>
      <p:sp>
        <p:nvSpPr>
          <p:cNvPr id="21" name="TextBox 21"/>
          <p:cNvSpPr txBox="1"/>
          <p:nvPr/>
        </p:nvSpPr>
        <p:spPr>
          <a:xfrm>
            <a:off x="5622094" y="7774042"/>
            <a:ext cx="3550481" cy="1588671"/>
          </a:xfrm>
          <a:prstGeom prst="rect">
            <a:avLst/>
          </a:prstGeom>
        </p:spPr>
        <p:txBody>
          <a:bodyPr lIns="0" tIns="0" rIns="0" bIns="0" rtlCol="0" anchor="t">
            <a:spAutoFit/>
          </a:bodyPr>
          <a:lstStyle/>
          <a:p>
            <a:pPr algn="just">
              <a:lnSpc>
                <a:spcPts val="4259"/>
              </a:lnSpc>
            </a:pPr>
            <a:r>
              <a:rPr lang="en-US" sz="2858">
                <a:solidFill>
                  <a:srgbClr val="000000"/>
                </a:solidFill>
                <a:latin typeface="Bogart Bold"/>
              </a:rPr>
              <a:t>Dùng để so sánh các phần với tổng thể (phần trăm)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3"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
                                        <p:tgtEl>
                                          <p:spTgt spid="15"/>
                                        </p:tgtEl>
                                      </p:cBhvr>
                                    </p:animEffect>
                                    <p:anim calcmode="lin" valueType="num">
                                      <p:cBhvr>
                                        <p:cTn id="37" dur="400" fill="hold"/>
                                        <p:tgtEl>
                                          <p:spTgt spid="15"/>
                                        </p:tgtEl>
                                        <p:attrNameLst>
                                          <p:attrName>ppt_x</p:attrName>
                                        </p:attrNameLst>
                                      </p:cBhvr>
                                      <p:tavLst>
                                        <p:tav tm="0">
                                          <p:val>
                                            <p:strVal val="#ppt_x"/>
                                          </p:val>
                                        </p:tav>
                                        <p:tav tm="100000">
                                          <p:val>
                                            <p:strVal val="#ppt_x"/>
                                          </p:val>
                                        </p:tav>
                                      </p:tavLst>
                                    </p:anim>
                                    <p:anim calcmode="lin" valueType="num">
                                      <p:cBhvr>
                                        <p:cTn id="38" dur="400" fill="hold"/>
                                        <p:tgtEl>
                                          <p:spTgt spid="15"/>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randombar(horizont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entr" presetSubtype="0" decel="10000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1000" fill="hold"/>
                                        <p:tgtEl>
                                          <p:spTgt spid="16"/>
                                        </p:tgtEl>
                                        <p:attrNameLst>
                                          <p:attrName>ppt_w</p:attrName>
                                        </p:attrNameLst>
                                      </p:cBhvr>
                                      <p:tavLst>
                                        <p:tav tm="0">
                                          <p:val>
                                            <p:strVal val="#ppt_w+.3"/>
                                          </p:val>
                                        </p:tav>
                                        <p:tav tm="100000">
                                          <p:val>
                                            <p:strVal val="#ppt_w"/>
                                          </p:val>
                                        </p:tav>
                                      </p:tavLst>
                                    </p:anim>
                                    <p:anim calcmode="lin" valueType="num">
                                      <p:cBhvr>
                                        <p:cTn id="62" dur="1000" fill="hold"/>
                                        <p:tgtEl>
                                          <p:spTgt spid="16"/>
                                        </p:tgtEl>
                                        <p:attrNameLst>
                                          <p:attrName>ppt_h</p:attrName>
                                        </p:attrNameLst>
                                      </p:cBhvr>
                                      <p:tavLst>
                                        <p:tav tm="0">
                                          <p:val>
                                            <p:strVal val="#ppt_h"/>
                                          </p:val>
                                        </p:tav>
                                        <p:tav tm="100000">
                                          <p:val>
                                            <p:strVal val="#ppt_h"/>
                                          </p:val>
                                        </p:tav>
                                      </p:tavLst>
                                    </p:anim>
                                    <p:animEffect transition="in" filter="fade">
                                      <p:cBhvr>
                                        <p:cTn id="6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6144788" y="9016020"/>
            <a:ext cx="2229024" cy="1284475"/>
          </a:xfrm>
          <a:custGeom>
            <a:avLst/>
            <a:gdLst/>
            <a:ahLst/>
            <a:cxnLst/>
            <a:rect l="l" t="t" r="r" b="b"/>
            <a:pathLst>
              <a:path w="2229024" h="1284475">
                <a:moveTo>
                  <a:pt x="0" y="0"/>
                </a:moveTo>
                <a:lnTo>
                  <a:pt x="2229024" y="0"/>
                </a:lnTo>
                <a:lnTo>
                  <a:pt x="2229024" y="1284475"/>
                </a:lnTo>
                <a:lnTo>
                  <a:pt x="0" y="1284475"/>
                </a:lnTo>
                <a:lnTo>
                  <a:pt x="0" y="0"/>
                </a:lnTo>
                <a:close/>
              </a:path>
            </a:pathLst>
          </a:custGeom>
          <a:blipFill>
            <a:blip r:embed="rId3"/>
            <a:stretch>
              <a:fillRect/>
            </a:stretch>
          </a:blipFill>
        </p:spPr>
      </p:sp>
      <p:sp>
        <p:nvSpPr>
          <p:cNvPr id="4" name="Freeform 4"/>
          <p:cNvSpPr/>
          <p:nvPr/>
        </p:nvSpPr>
        <p:spPr>
          <a:xfrm rot="-4816493">
            <a:off x="16246099" y="9330082"/>
            <a:ext cx="679642" cy="1249916"/>
          </a:xfrm>
          <a:custGeom>
            <a:avLst/>
            <a:gdLst/>
            <a:ahLst/>
            <a:cxnLst/>
            <a:rect l="l" t="t" r="r" b="b"/>
            <a:pathLst>
              <a:path w="679642" h="1249916">
                <a:moveTo>
                  <a:pt x="0" y="0"/>
                </a:moveTo>
                <a:lnTo>
                  <a:pt x="679642" y="0"/>
                </a:lnTo>
                <a:lnTo>
                  <a:pt x="679642" y="1249916"/>
                </a:lnTo>
                <a:lnTo>
                  <a:pt x="0" y="1249916"/>
                </a:lnTo>
                <a:lnTo>
                  <a:pt x="0" y="0"/>
                </a:lnTo>
                <a:close/>
              </a:path>
            </a:pathLst>
          </a:custGeom>
          <a:blipFill>
            <a:blip r:embed="rId4"/>
            <a:stretch>
              <a:fillRect/>
            </a:stretch>
          </a:blipFill>
        </p:spPr>
      </p:sp>
      <p:sp>
        <p:nvSpPr>
          <p:cNvPr id="5" name="TextBox 5"/>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6" name="Freeform 6"/>
          <p:cNvSpPr/>
          <p:nvPr/>
        </p:nvSpPr>
        <p:spPr>
          <a:xfrm>
            <a:off x="0" y="-167465"/>
            <a:ext cx="2235823" cy="1196165"/>
          </a:xfrm>
          <a:custGeom>
            <a:avLst/>
            <a:gdLst/>
            <a:ahLst/>
            <a:cxnLst/>
            <a:rect l="l" t="t" r="r" b="b"/>
            <a:pathLst>
              <a:path w="2235823" h="1196165">
                <a:moveTo>
                  <a:pt x="0" y="0"/>
                </a:moveTo>
                <a:lnTo>
                  <a:pt x="2235823" y="0"/>
                </a:lnTo>
                <a:lnTo>
                  <a:pt x="2235823" y="1196165"/>
                </a:lnTo>
                <a:lnTo>
                  <a:pt x="0" y="1196165"/>
                </a:lnTo>
                <a:lnTo>
                  <a:pt x="0" y="0"/>
                </a:lnTo>
                <a:close/>
              </a:path>
            </a:pathLst>
          </a:custGeom>
          <a:blipFill>
            <a:blip r:embed="rId5"/>
            <a:stretch>
              <a:fillRect/>
            </a:stretch>
          </a:blipFill>
        </p:spPr>
      </p:sp>
      <p:sp>
        <p:nvSpPr>
          <p:cNvPr id="7" name="Freeform 7"/>
          <p:cNvSpPr/>
          <p:nvPr/>
        </p:nvSpPr>
        <p:spPr>
          <a:xfrm flipV="1">
            <a:off x="16585920" y="-234044"/>
            <a:ext cx="2430781" cy="2525487"/>
          </a:xfrm>
          <a:custGeom>
            <a:avLst/>
            <a:gdLst/>
            <a:ahLst/>
            <a:cxnLst/>
            <a:rect l="l" t="t" r="r" b="b"/>
            <a:pathLst>
              <a:path w="2430781" h="2525487">
                <a:moveTo>
                  <a:pt x="0" y="2525488"/>
                </a:moveTo>
                <a:lnTo>
                  <a:pt x="2430781" y="2525488"/>
                </a:lnTo>
                <a:lnTo>
                  <a:pt x="2430781" y="0"/>
                </a:lnTo>
                <a:lnTo>
                  <a:pt x="0" y="0"/>
                </a:lnTo>
                <a:lnTo>
                  <a:pt x="0" y="2525488"/>
                </a:lnTo>
                <a:close/>
              </a:path>
            </a:pathLst>
          </a:custGeom>
          <a:blipFill>
            <a:blip r:embed="rId6"/>
            <a:stretch>
              <a:fillRect/>
            </a:stretch>
          </a:blipFill>
        </p:spPr>
      </p:sp>
      <p:sp>
        <p:nvSpPr>
          <p:cNvPr id="8" name="Freeform 8"/>
          <p:cNvSpPr/>
          <p:nvPr/>
        </p:nvSpPr>
        <p:spPr>
          <a:xfrm>
            <a:off x="1370427" y="1954683"/>
            <a:ext cx="4147087" cy="3188817"/>
          </a:xfrm>
          <a:custGeom>
            <a:avLst/>
            <a:gdLst/>
            <a:ahLst/>
            <a:cxnLst/>
            <a:rect l="l" t="t" r="r" b="b"/>
            <a:pathLst>
              <a:path w="4147087" h="3188817">
                <a:moveTo>
                  <a:pt x="0" y="0"/>
                </a:moveTo>
                <a:lnTo>
                  <a:pt x="4147086" y="0"/>
                </a:lnTo>
                <a:lnTo>
                  <a:pt x="4147086" y="3188817"/>
                </a:lnTo>
                <a:lnTo>
                  <a:pt x="0" y="3188817"/>
                </a:lnTo>
                <a:lnTo>
                  <a:pt x="0" y="0"/>
                </a:lnTo>
                <a:close/>
              </a:path>
            </a:pathLst>
          </a:custGeom>
          <a:blipFill>
            <a:blip r:embed="rId7"/>
            <a:stretch>
              <a:fillRect/>
            </a:stretch>
          </a:blipFill>
        </p:spPr>
      </p:sp>
      <p:sp>
        <p:nvSpPr>
          <p:cNvPr id="9" name="Freeform 9"/>
          <p:cNvSpPr/>
          <p:nvPr/>
        </p:nvSpPr>
        <p:spPr>
          <a:xfrm>
            <a:off x="6442179" y="2035676"/>
            <a:ext cx="4374914" cy="3026830"/>
          </a:xfrm>
          <a:custGeom>
            <a:avLst/>
            <a:gdLst/>
            <a:ahLst/>
            <a:cxnLst/>
            <a:rect l="l" t="t" r="r" b="b"/>
            <a:pathLst>
              <a:path w="4374914" h="3026830">
                <a:moveTo>
                  <a:pt x="0" y="0"/>
                </a:moveTo>
                <a:lnTo>
                  <a:pt x="4374914" y="0"/>
                </a:lnTo>
                <a:lnTo>
                  <a:pt x="4374914" y="3026830"/>
                </a:lnTo>
                <a:lnTo>
                  <a:pt x="0" y="3026830"/>
                </a:lnTo>
                <a:lnTo>
                  <a:pt x="0" y="0"/>
                </a:lnTo>
                <a:close/>
              </a:path>
            </a:pathLst>
          </a:custGeom>
          <a:blipFill>
            <a:blip r:embed="rId8"/>
            <a:stretch>
              <a:fillRect/>
            </a:stretch>
          </a:blipFill>
        </p:spPr>
      </p:sp>
      <p:sp>
        <p:nvSpPr>
          <p:cNvPr id="10" name="Freeform 10"/>
          <p:cNvSpPr/>
          <p:nvPr/>
        </p:nvSpPr>
        <p:spPr>
          <a:xfrm>
            <a:off x="11917685" y="1954683"/>
            <a:ext cx="3863426" cy="3107824"/>
          </a:xfrm>
          <a:custGeom>
            <a:avLst/>
            <a:gdLst/>
            <a:ahLst/>
            <a:cxnLst/>
            <a:rect l="l" t="t" r="r" b="b"/>
            <a:pathLst>
              <a:path w="3863426" h="3107824">
                <a:moveTo>
                  <a:pt x="0" y="0"/>
                </a:moveTo>
                <a:lnTo>
                  <a:pt x="3863426" y="0"/>
                </a:lnTo>
                <a:lnTo>
                  <a:pt x="3863426" y="3107823"/>
                </a:lnTo>
                <a:lnTo>
                  <a:pt x="0" y="3107823"/>
                </a:lnTo>
                <a:lnTo>
                  <a:pt x="0" y="0"/>
                </a:lnTo>
                <a:close/>
              </a:path>
            </a:pathLst>
          </a:custGeom>
          <a:blipFill>
            <a:blip r:embed="rId9"/>
            <a:stretch>
              <a:fillRect/>
            </a:stretch>
          </a:blipFill>
        </p:spPr>
      </p:sp>
      <p:sp>
        <p:nvSpPr>
          <p:cNvPr id="11" name="TextBox 11"/>
          <p:cNvSpPr txBox="1"/>
          <p:nvPr/>
        </p:nvSpPr>
        <p:spPr>
          <a:xfrm>
            <a:off x="673418" y="1032434"/>
            <a:ext cx="7807821" cy="580390"/>
          </a:xfrm>
          <a:prstGeom prst="rect">
            <a:avLst/>
          </a:prstGeom>
        </p:spPr>
        <p:txBody>
          <a:bodyPr lIns="0" tIns="0" rIns="0" bIns="0" rtlCol="0" anchor="t">
            <a:spAutoFit/>
          </a:bodyPr>
          <a:lstStyle/>
          <a:p>
            <a:pPr algn="just">
              <a:lnSpc>
                <a:spcPts val="4760"/>
              </a:lnSpc>
            </a:pPr>
            <a:r>
              <a:rPr lang="en-US" sz="3400">
                <a:solidFill>
                  <a:srgbClr val="94461A"/>
                </a:solidFill>
                <a:latin typeface="Paytone One"/>
              </a:rPr>
              <a:t>1. TRÌNH BÀY DỮ LIỆU BẰNG BIỂU ĐỒ</a:t>
            </a:r>
          </a:p>
        </p:txBody>
      </p:sp>
      <p:grpSp>
        <p:nvGrpSpPr>
          <p:cNvPr id="12" name="Group 12"/>
          <p:cNvGrpSpPr/>
          <p:nvPr/>
        </p:nvGrpSpPr>
        <p:grpSpPr>
          <a:xfrm>
            <a:off x="1117911" y="5761747"/>
            <a:ext cx="16192520" cy="3825483"/>
            <a:chOff x="0" y="0"/>
            <a:chExt cx="21590027" cy="5100644"/>
          </a:xfrm>
        </p:grpSpPr>
        <p:sp>
          <p:nvSpPr>
            <p:cNvPr id="13" name="Freeform 13"/>
            <p:cNvSpPr/>
            <p:nvPr/>
          </p:nvSpPr>
          <p:spPr>
            <a:xfrm>
              <a:off x="0" y="0"/>
              <a:ext cx="21590027" cy="5100644"/>
            </a:xfrm>
            <a:custGeom>
              <a:avLst/>
              <a:gdLst/>
              <a:ahLst/>
              <a:cxnLst/>
              <a:rect l="l" t="t" r="r" b="b"/>
              <a:pathLst>
                <a:path w="21590027" h="5100644">
                  <a:moveTo>
                    <a:pt x="0" y="0"/>
                  </a:moveTo>
                  <a:lnTo>
                    <a:pt x="21590027" y="0"/>
                  </a:lnTo>
                  <a:lnTo>
                    <a:pt x="21590027" y="5100644"/>
                  </a:lnTo>
                  <a:lnTo>
                    <a:pt x="0" y="51006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flipH="1">
              <a:off x="709467" y="1200099"/>
              <a:ext cx="2743029" cy="2700446"/>
            </a:xfrm>
            <a:custGeom>
              <a:avLst/>
              <a:gdLst/>
              <a:ahLst/>
              <a:cxnLst/>
              <a:rect l="l" t="t" r="r" b="b"/>
              <a:pathLst>
                <a:path w="2743029" h="2700446">
                  <a:moveTo>
                    <a:pt x="2743029" y="0"/>
                  </a:moveTo>
                  <a:lnTo>
                    <a:pt x="0" y="0"/>
                  </a:lnTo>
                  <a:lnTo>
                    <a:pt x="0" y="2700446"/>
                  </a:lnTo>
                  <a:lnTo>
                    <a:pt x="2743029" y="2700446"/>
                  </a:lnTo>
                  <a:lnTo>
                    <a:pt x="2743029" y="0"/>
                  </a:lnTo>
                  <a:close/>
                </a:path>
              </a:pathLst>
            </a:custGeom>
            <a:blipFill>
              <a:blip r:embed="rId12"/>
              <a:stretch>
                <a:fillRect r="-971"/>
              </a:stretch>
            </a:blipFill>
          </p:spPr>
        </p:sp>
        <p:sp>
          <p:nvSpPr>
            <p:cNvPr id="15" name="TextBox 15"/>
            <p:cNvSpPr txBox="1"/>
            <p:nvPr/>
          </p:nvSpPr>
          <p:spPr>
            <a:xfrm>
              <a:off x="3452496" y="2034633"/>
              <a:ext cx="17613720" cy="2936788"/>
            </a:xfrm>
            <a:prstGeom prst="rect">
              <a:avLst/>
            </a:prstGeom>
          </p:spPr>
          <p:txBody>
            <a:bodyPr lIns="0" tIns="0" rIns="0" bIns="0" rtlCol="0" anchor="t">
              <a:spAutoFit/>
            </a:bodyPr>
            <a:lstStyle/>
            <a:p>
              <a:pPr algn="just">
                <a:lnSpc>
                  <a:spcPts val="4434"/>
                </a:lnSpc>
              </a:pPr>
              <a:r>
                <a:rPr lang="en-US" sz="2975">
                  <a:solidFill>
                    <a:srgbClr val="000000"/>
                  </a:solidFill>
                  <a:latin typeface="Bogart Bold"/>
                </a:rPr>
                <a:t>• Biểu đồ là cách minh hoạ dữ liệu trực quan. Nhờ biểu đồ, em dễ dàng so sánh, nhận định xu hướng thay đổi của dữ liệu.</a:t>
              </a:r>
            </a:p>
            <a:p>
              <a:pPr algn="just">
                <a:lnSpc>
                  <a:spcPts val="4434"/>
                </a:lnSpc>
              </a:pPr>
              <a:r>
                <a:rPr lang="en-US" sz="2975">
                  <a:solidFill>
                    <a:srgbClr val="FFFFFF"/>
                  </a:solidFill>
                  <a:latin typeface="Bogart Bold"/>
                </a:rPr>
                <a:t>• Cần sử dụng loại biểu đồ phù hợp với mục đích của việc biểu diễn và thể hiện dữ liệu.</a:t>
              </a:r>
            </a:p>
          </p:txBody>
        </p:sp>
      </p:grpSp>
      <p:sp>
        <p:nvSpPr>
          <p:cNvPr id="16" name="Freeform 16"/>
          <p:cNvSpPr/>
          <p:nvPr/>
        </p:nvSpPr>
        <p:spPr>
          <a:xfrm>
            <a:off x="5877750" y="5405406"/>
            <a:ext cx="8143050" cy="1349377"/>
          </a:xfrm>
          <a:custGeom>
            <a:avLst/>
            <a:gdLst/>
            <a:ahLst/>
            <a:cxnLst/>
            <a:rect l="l" t="t" r="r" b="b"/>
            <a:pathLst>
              <a:path w="7149016" h="1349377">
                <a:moveTo>
                  <a:pt x="0" y="0"/>
                </a:moveTo>
                <a:lnTo>
                  <a:pt x="7149016" y="0"/>
                </a:lnTo>
                <a:lnTo>
                  <a:pt x="7149016" y="1349377"/>
                </a:lnTo>
                <a:lnTo>
                  <a:pt x="0" y="13493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TextBox 15">
            <a:extLst>
              <a:ext uri="{FF2B5EF4-FFF2-40B4-BE49-F238E27FC236}">
                <a16:creationId xmlns:a16="http://schemas.microsoft.com/office/drawing/2014/main" id="{49688FB6-CB25-6005-1A5E-9671BDD4A852}"/>
              </a:ext>
            </a:extLst>
          </p:cNvPr>
          <p:cNvSpPr txBox="1"/>
          <p:nvPr/>
        </p:nvSpPr>
        <p:spPr>
          <a:xfrm>
            <a:off x="7620000" y="5516184"/>
            <a:ext cx="5953126" cy="1095172"/>
          </a:xfrm>
          <a:prstGeom prst="rect">
            <a:avLst/>
          </a:prstGeom>
        </p:spPr>
        <p:txBody>
          <a:bodyPr wrap="square" lIns="0" tIns="0" rIns="0" bIns="0" rtlCol="0" anchor="t">
            <a:spAutoFit/>
          </a:bodyPr>
          <a:lstStyle/>
          <a:p>
            <a:pPr algn="just">
              <a:lnSpc>
                <a:spcPts val="4434"/>
              </a:lnSpc>
            </a:pPr>
            <a:r>
              <a:rPr lang="en-US" sz="2400">
                <a:solidFill>
                  <a:srgbClr val="000000"/>
                </a:solidFill>
                <a:latin typeface="Bogart Bold"/>
              </a:rPr>
              <a:t>Em hãy nêu một số tình huống thực tế cần tạo biểu đồ?</a:t>
            </a:r>
            <a:endParaRPr lang="en-US" sz="2400">
              <a:solidFill>
                <a:srgbClr val="FFFFFF"/>
              </a:solidFill>
              <a:latin typeface="Bogar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par>
                                <p:cTn id="8" presetID="2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par>
                                <p:cTn id="11" presetID="2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edge">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5"/>
            <a:stretch>
              <a:fillRect/>
            </a:stretch>
          </a:blipFill>
        </p:spPr>
      </p:sp>
      <p:sp>
        <p:nvSpPr>
          <p:cNvPr id="5" name="Freeform 5"/>
          <p:cNvSpPr/>
          <p:nvPr/>
        </p:nvSpPr>
        <p:spPr>
          <a:xfrm>
            <a:off x="354620" y="3142718"/>
            <a:ext cx="5597454" cy="5037708"/>
          </a:xfrm>
          <a:custGeom>
            <a:avLst/>
            <a:gdLst/>
            <a:ahLst/>
            <a:cxnLst/>
            <a:rect l="l" t="t" r="r" b="b"/>
            <a:pathLst>
              <a:path w="5597454" h="5037708">
                <a:moveTo>
                  <a:pt x="0" y="0"/>
                </a:moveTo>
                <a:lnTo>
                  <a:pt x="5597454" y="0"/>
                </a:lnTo>
                <a:lnTo>
                  <a:pt x="5597454" y="5037708"/>
                </a:lnTo>
                <a:lnTo>
                  <a:pt x="0" y="5037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81782" y="0"/>
            <a:ext cx="5086104" cy="3513650"/>
          </a:xfrm>
          <a:custGeom>
            <a:avLst/>
            <a:gdLst/>
            <a:ahLst/>
            <a:cxnLst/>
            <a:rect l="l" t="t" r="r" b="b"/>
            <a:pathLst>
              <a:path w="5086104" h="3513650">
                <a:moveTo>
                  <a:pt x="0" y="0"/>
                </a:moveTo>
                <a:lnTo>
                  <a:pt x="5086104" y="0"/>
                </a:lnTo>
                <a:lnTo>
                  <a:pt x="5086104" y="3513650"/>
                </a:lnTo>
                <a:lnTo>
                  <a:pt x="0" y="3513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5400000">
            <a:off x="8369153" y="-66947"/>
            <a:ext cx="7206851" cy="12041010"/>
          </a:xfrm>
          <a:custGeom>
            <a:avLst/>
            <a:gdLst/>
            <a:ahLst/>
            <a:cxnLst/>
            <a:rect l="l" t="t" r="r" b="b"/>
            <a:pathLst>
              <a:path w="7206851" h="12041010">
                <a:moveTo>
                  <a:pt x="0" y="0"/>
                </a:moveTo>
                <a:lnTo>
                  <a:pt x="7206852" y="0"/>
                </a:lnTo>
                <a:lnTo>
                  <a:pt x="7206852" y="12041010"/>
                </a:lnTo>
                <a:lnTo>
                  <a:pt x="0" y="12041010"/>
                </a:lnTo>
                <a:lnTo>
                  <a:pt x="0" y="0"/>
                </a:lnTo>
                <a:close/>
              </a:path>
            </a:pathLst>
          </a:custGeom>
          <a:blipFill>
            <a:blip r:embed="rId10"/>
            <a:stretch>
              <a:fillRect l="-20647" r="-20647"/>
            </a:stretch>
          </a:blipFill>
        </p:spPr>
      </p:sp>
      <p:sp>
        <p:nvSpPr>
          <p:cNvPr id="8" name="Freeform 8"/>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11"/>
            <a:stretch>
              <a:fillRect/>
            </a:stretch>
          </a:blipFill>
        </p:spPr>
      </p:sp>
      <p:grpSp>
        <p:nvGrpSpPr>
          <p:cNvPr id="9" name="Group 9"/>
          <p:cNvGrpSpPr/>
          <p:nvPr/>
        </p:nvGrpSpPr>
        <p:grpSpPr>
          <a:xfrm>
            <a:off x="6703638" y="1735915"/>
            <a:ext cx="5508449" cy="1735162"/>
            <a:chOff x="0" y="0"/>
            <a:chExt cx="7344599" cy="2313549"/>
          </a:xfrm>
        </p:grpSpPr>
        <p:sp>
          <p:nvSpPr>
            <p:cNvPr id="10" name="Freeform 10"/>
            <p:cNvSpPr/>
            <p:nvPr/>
          </p:nvSpPr>
          <p:spPr>
            <a:xfrm>
              <a:off x="0" y="0"/>
              <a:ext cx="7344599" cy="2313549"/>
            </a:xfrm>
            <a:custGeom>
              <a:avLst/>
              <a:gdLst/>
              <a:ahLst/>
              <a:cxnLst/>
              <a:rect l="l" t="t" r="r" b="b"/>
              <a:pathLst>
                <a:path w="7344599" h="2313549">
                  <a:moveTo>
                    <a:pt x="0" y="0"/>
                  </a:moveTo>
                  <a:lnTo>
                    <a:pt x="7344599" y="0"/>
                  </a:lnTo>
                  <a:lnTo>
                    <a:pt x="7344599" y="2313549"/>
                  </a:lnTo>
                  <a:lnTo>
                    <a:pt x="0" y="23135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TextBox 11"/>
            <p:cNvSpPr txBox="1"/>
            <p:nvPr/>
          </p:nvSpPr>
          <p:spPr>
            <a:xfrm>
              <a:off x="812199" y="577173"/>
              <a:ext cx="6308715" cy="1570579"/>
            </a:xfrm>
            <a:prstGeom prst="rect">
              <a:avLst/>
            </a:prstGeom>
          </p:spPr>
          <p:txBody>
            <a:bodyPr lIns="0" tIns="0" rIns="0" bIns="0" rtlCol="0" anchor="t">
              <a:spAutoFit/>
            </a:bodyPr>
            <a:lstStyle/>
            <a:p>
              <a:pPr algn="just">
                <a:lnSpc>
                  <a:spcPts val="3249"/>
                </a:lnSpc>
              </a:pPr>
              <a:r>
                <a:rPr lang="en-US" sz="2181">
                  <a:solidFill>
                    <a:srgbClr val="233DFF"/>
                  </a:solidFill>
                  <a:latin typeface="Bogart Bold"/>
                </a:rPr>
                <a:t>Bước 1. Khởi động phần mềm bảng tính và nhập dữ liệu như bảng trong Hình 7.1</a:t>
              </a:r>
            </a:p>
          </p:txBody>
        </p:sp>
      </p:grpSp>
      <p:grpSp>
        <p:nvGrpSpPr>
          <p:cNvPr id="12" name="Group 12"/>
          <p:cNvGrpSpPr/>
          <p:nvPr/>
        </p:nvGrpSpPr>
        <p:grpSpPr>
          <a:xfrm>
            <a:off x="6703638" y="3778297"/>
            <a:ext cx="5437212" cy="1712722"/>
            <a:chOff x="0" y="0"/>
            <a:chExt cx="7249616" cy="2283629"/>
          </a:xfrm>
        </p:grpSpPr>
        <p:sp>
          <p:nvSpPr>
            <p:cNvPr id="13" name="Freeform 13"/>
            <p:cNvSpPr/>
            <p:nvPr/>
          </p:nvSpPr>
          <p:spPr>
            <a:xfrm>
              <a:off x="0" y="0"/>
              <a:ext cx="7249616" cy="2283629"/>
            </a:xfrm>
            <a:custGeom>
              <a:avLst/>
              <a:gdLst/>
              <a:ahLst/>
              <a:cxnLst/>
              <a:rect l="l" t="t" r="r" b="b"/>
              <a:pathLst>
                <a:path w="7249616" h="2283629">
                  <a:moveTo>
                    <a:pt x="0" y="0"/>
                  </a:moveTo>
                  <a:lnTo>
                    <a:pt x="7249616" y="0"/>
                  </a:lnTo>
                  <a:lnTo>
                    <a:pt x="7249616" y="2283629"/>
                  </a:lnTo>
                  <a:lnTo>
                    <a:pt x="0" y="22836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TextBox 14"/>
            <p:cNvSpPr txBox="1"/>
            <p:nvPr/>
          </p:nvSpPr>
          <p:spPr>
            <a:xfrm>
              <a:off x="903088" y="671292"/>
              <a:ext cx="6027283" cy="1240445"/>
            </a:xfrm>
            <a:prstGeom prst="rect">
              <a:avLst/>
            </a:prstGeom>
          </p:spPr>
          <p:txBody>
            <a:bodyPr lIns="0" tIns="0" rIns="0" bIns="0" rtlCol="0" anchor="t">
              <a:spAutoFit/>
            </a:bodyPr>
            <a:lstStyle/>
            <a:p>
              <a:pPr marL="0" lvl="0" indent="0" algn="just">
                <a:lnSpc>
                  <a:spcPts val="3828"/>
                </a:lnSpc>
                <a:spcBef>
                  <a:spcPct val="0"/>
                </a:spcBef>
              </a:pPr>
              <a:r>
                <a:rPr lang="en-US" sz="2569" u="none" strike="noStrike">
                  <a:solidFill>
                    <a:srgbClr val="233DFF"/>
                  </a:solidFill>
                  <a:latin typeface="Bogart Bold"/>
                </a:rPr>
                <a:t>Bước 2. Chọn vùng dữ liệu B2:C8</a:t>
              </a:r>
            </a:p>
          </p:txBody>
        </p:sp>
      </p:grpSp>
      <p:grpSp>
        <p:nvGrpSpPr>
          <p:cNvPr id="15" name="Group 15"/>
          <p:cNvGrpSpPr/>
          <p:nvPr/>
        </p:nvGrpSpPr>
        <p:grpSpPr>
          <a:xfrm>
            <a:off x="11814803" y="5661572"/>
            <a:ext cx="6075912" cy="1913912"/>
            <a:chOff x="0" y="0"/>
            <a:chExt cx="8101216" cy="2551883"/>
          </a:xfrm>
        </p:grpSpPr>
        <p:sp>
          <p:nvSpPr>
            <p:cNvPr id="16" name="Freeform 16"/>
            <p:cNvSpPr/>
            <p:nvPr/>
          </p:nvSpPr>
          <p:spPr>
            <a:xfrm>
              <a:off x="0" y="0"/>
              <a:ext cx="8101216" cy="2551883"/>
            </a:xfrm>
            <a:custGeom>
              <a:avLst/>
              <a:gdLst/>
              <a:ahLst/>
              <a:cxnLst/>
              <a:rect l="l" t="t" r="r" b="b"/>
              <a:pathLst>
                <a:path w="8101216" h="2551883">
                  <a:moveTo>
                    <a:pt x="0" y="0"/>
                  </a:moveTo>
                  <a:lnTo>
                    <a:pt x="8101216" y="0"/>
                  </a:lnTo>
                  <a:lnTo>
                    <a:pt x="8101216" y="2551883"/>
                  </a:lnTo>
                  <a:lnTo>
                    <a:pt x="0" y="25518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TextBox 17"/>
            <p:cNvSpPr txBox="1"/>
            <p:nvPr/>
          </p:nvSpPr>
          <p:spPr>
            <a:xfrm>
              <a:off x="944184" y="521701"/>
              <a:ext cx="6949324" cy="1935849"/>
            </a:xfrm>
            <a:prstGeom prst="rect">
              <a:avLst/>
            </a:prstGeom>
          </p:spPr>
          <p:txBody>
            <a:bodyPr lIns="0" tIns="0" rIns="0" bIns="0" rtlCol="0" anchor="t">
              <a:spAutoFit/>
            </a:bodyPr>
            <a:lstStyle/>
            <a:p>
              <a:pPr algn="just">
                <a:lnSpc>
                  <a:spcPts val="2984"/>
                </a:lnSpc>
              </a:pPr>
              <a:r>
                <a:rPr lang="en-US" sz="2002">
                  <a:solidFill>
                    <a:srgbClr val="233DFF"/>
                  </a:solidFill>
                  <a:latin typeface="Bogart Bold"/>
                </a:rPr>
                <a:t>Bước 3. Trong thẻ Insert, tại nhóm Charts, chọn lệnh Insert Column or Bar Chart (Hình 7.5), danh sách các loại biểu đồ sẽ xuất hiện.</a:t>
              </a:r>
            </a:p>
          </p:txBody>
        </p:sp>
      </p:grpSp>
      <p:sp>
        <p:nvSpPr>
          <p:cNvPr id="18" name="Freeform 18"/>
          <p:cNvSpPr/>
          <p:nvPr/>
        </p:nvSpPr>
        <p:spPr>
          <a:xfrm>
            <a:off x="12712245" y="1916793"/>
            <a:ext cx="5147952" cy="3574226"/>
          </a:xfrm>
          <a:custGeom>
            <a:avLst/>
            <a:gdLst/>
            <a:ahLst/>
            <a:cxnLst/>
            <a:rect l="l" t="t" r="r" b="b"/>
            <a:pathLst>
              <a:path w="5147952" h="3574226">
                <a:moveTo>
                  <a:pt x="0" y="0"/>
                </a:moveTo>
                <a:lnTo>
                  <a:pt x="5147952" y="0"/>
                </a:lnTo>
                <a:lnTo>
                  <a:pt x="5147952" y="3574226"/>
                </a:lnTo>
                <a:lnTo>
                  <a:pt x="0" y="3574226"/>
                </a:lnTo>
                <a:lnTo>
                  <a:pt x="0" y="0"/>
                </a:lnTo>
                <a:close/>
              </a:path>
            </a:pathLst>
          </a:custGeom>
          <a:blipFill>
            <a:blip r:embed="rId18"/>
            <a:stretch>
              <a:fillRect/>
            </a:stretch>
          </a:blipFill>
        </p:spPr>
      </p:sp>
      <p:grpSp>
        <p:nvGrpSpPr>
          <p:cNvPr id="19" name="Group 19"/>
          <p:cNvGrpSpPr/>
          <p:nvPr/>
        </p:nvGrpSpPr>
        <p:grpSpPr>
          <a:xfrm>
            <a:off x="15286221" y="1028700"/>
            <a:ext cx="3819885" cy="707310"/>
            <a:chOff x="0" y="0"/>
            <a:chExt cx="5093180" cy="943080"/>
          </a:xfrm>
        </p:grpSpPr>
        <p:sp>
          <p:nvSpPr>
            <p:cNvPr id="20" name="Freeform 20"/>
            <p:cNvSpPr/>
            <p:nvPr/>
          </p:nvSpPr>
          <p:spPr>
            <a:xfrm>
              <a:off x="852022" y="0"/>
              <a:ext cx="3338335" cy="943080"/>
            </a:xfrm>
            <a:custGeom>
              <a:avLst/>
              <a:gdLst/>
              <a:ahLst/>
              <a:cxnLst/>
              <a:rect l="l" t="t" r="r" b="b"/>
              <a:pathLst>
                <a:path w="3338335" h="943080">
                  <a:moveTo>
                    <a:pt x="0" y="0"/>
                  </a:moveTo>
                  <a:lnTo>
                    <a:pt x="3338335" y="0"/>
                  </a:lnTo>
                  <a:lnTo>
                    <a:pt x="3338335" y="943080"/>
                  </a:lnTo>
                  <a:lnTo>
                    <a:pt x="0" y="943080"/>
                  </a:lnTo>
                  <a:lnTo>
                    <a:pt x="0" y="0"/>
                  </a:lnTo>
                  <a:close/>
                </a:path>
              </a:pathLst>
            </a:custGeom>
            <a:blipFill>
              <a:blip r:embed="rId19"/>
              <a:stretch>
                <a:fillRect/>
              </a:stretch>
            </a:blipFill>
          </p:spPr>
        </p:sp>
        <p:sp>
          <p:nvSpPr>
            <p:cNvPr id="21" name="TextBox 21"/>
            <p:cNvSpPr txBox="1"/>
            <p:nvPr/>
          </p:nvSpPr>
          <p:spPr>
            <a:xfrm>
              <a:off x="0" y="80810"/>
              <a:ext cx="5093180" cy="751628"/>
            </a:xfrm>
            <a:prstGeom prst="rect">
              <a:avLst/>
            </a:prstGeom>
          </p:spPr>
          <p:txBody>
            <a:bodyPr lIns="0" tIns="0" rIns="0" bIns="0" rtlCol="0" anchor="t">
              <a:spAutoFit/>
            </a:bodyPr>
            <a:lstStyle/>
            <a:p>
              <a:pPr algn="ctr">
                <a:lnSpc>
                  <a:spcPts val="4760"/>
                </a:lnSpc>
              </a:pPr>
              <a:r>
                <a:rPr lang="en-US" sz="3400">
                  <a:solidFill>
                    <a:srgbClr val="FF0000"/>
                  </a:solidFill>
                  <a:latin typeface="Tex Gyre Termes Bold"/>
                </a:rPr>
                <a:t>Hướng dẫn</a:t>
              </a:r>
            </a:p>
          </p:txBody>
        </p:sp>
      </p:grpSp>
      <p:sp>
        <p:nvSpPr>
          <p:cNvPr id="22" name="Freeform 22"/>
          <p:cNvSpPr/>
          <p:nvPr/>
        </p:nvSpPr>
        <p:spPr>
          <a:xfrm>
            <a:off x="10646449" y="7768336"/>
            <a:ext cx="6835213" cy="2070354"/>
          </a:xfrm>
          <a:custGeom>
            <a:avLst/>
            <a:gdLst/>
            <a:ahLst/>
            <a:cxnLst/>
            <a:rect l="l" t="t" r="r" b="b"/>
            <a:pathLst>
              <a:path w="6835213" h="2070354">
                <a:moveTo>
                  <a:pt x="0" y="0"/>
                </a:moveTo>
                <a:lnTo>
                  <a:pt x="6835213" y="0"/>
                </a:lnTo>
                <a:lnTo>
                  <a:pt x="6835213" y="2070354"/>
                </a:lnTo>
                <a:lnTo>
                  <a:pt x="0" y="2070354"/>
                </a:lnTo>
                <a:lnTo>
                  <a:pt x="0" y="0"/>
                </a:lnTo>
                <a:close/>
              </a:path>
            </a:pathLst>
          </a:custGeom>
          <a:blipFill>
            <a:blip r:embed="rId20"/>
            <a:stretch>
              <a:fillRect/>
            </a:stretch>
          </a:blipFill>
          <a:ln w="38100" cap="sq">
            <a:solidFill>
              <a:srgbClr val="000000"/>
            </a:solidFill>
            <a:prstDash val="lgDash"/>
            <a:miter/>
          </a:ln>
        </p:spPr>
      </p:sp>
      <p:sp>
        <p:nvSpPr>
          <p:cNvPr id="23" name="Freeform 23"/>
          <p:cNvSpPr/>
          <p:nvPr/>
        </p:nvSpPr>
        <p:spPr>
          <a:xfrm>
            <a:off x="6949839" y="8246637"/>
            <a:ext cx="3359594" cy="681316"/>
          </a:xfrm>
          <a:custGeom>
            <a:avLst/>
            <a:gdLst/>
            <a:ahLst/>
            <a:cxnLst/>
            <a:rect l="l" t="t" r="r" b="b"/>
            <a:pathLst>
              <a:path w="3359594" h="681316">
                <a:moveTo>
                  <a:pt x="0" y="0"/>
                </a:moveTo>
                <a:lnTo>
                  <a:pt x="3359594" y="0"/>
                </a:lnTo>
                <a:lnTo>
                  <a:pt x="3359594" y="681316"/>
                </a:lnTo>
                <a:lnTo>
                  <a:pt x="0" y="681316"/>
                </a:lnTo>
                <a:lnTo>
                  <a:pt x="0" y="0"/>
                </a:lnTo>
                <a:close/>
              </a:path>
            </a:pathLst>
          </a:custGeom>
          <a:blipFill>
            <a:blip r:embed="rId21"/>
            <a:stretch>
              <a:fillRect/>
            </a:stretch>
          </a:blipFill>
          <a:ln w="38100" cap="sq">
            <a:solidFill>
              <a:srgbClr val="000000"/>
            </a:solidFill>
            <a:prstDash val="solid"/>
            <a:miter/>
          </a:ln>
        </p:spPr>
      </p:sp>
      <p:sp>
        <p:nvSpPr>
          <p:cNvPr id="24" name="TextBox 24"/>
          <p:cNvSpPr txBox="1"/>
          <p:nvPr/>
        </p:nvSpPr>
        <p:spPr>
          <a:xfrm>
            <a:off x="1014891" y="1440641"/>
            <a:ext cx="3819885" cy="1180465"/>
          </a:xfrm>
          <a:prstGeom prst="rect">
            <a:avLst/>
          </a:prstGeom>
        </p:spPr>
        <p:txBody>
          <a:bodyPr lIns="0" tIns="0" rIns="0" bIns="0" rtlCol="0" anchor="t">
            <a:spAutoFit/>
          </a:bodyPr>
          <a:lstStyle/>
          <a:p>
            <a:pPr algn="ctr">
              <a:lnSpc>
                <a:spcPts val="4760"/>
              </a:lnSpc>
            </a:pPr>
            <a:r>
              <a:rPr lang="en-US" sz="3400">
                <a:solidFill>
                  <a:srgbClr val="233DFF"/>
                </a:solidFill>
                <a:latin typeface="Tex Gyre Termes Bold"/>
              </a:rPr>
              <a:t>2. THỰC HÀNH: TẠO BIỂU ĐỒ</a:t>
            </a:r>
          </a:p>
        </p:txBody>
      </p:sp>
      <p:sp>
        <p:nvSpPr>
          <p:cNvPr id="25" name="TextBox 25"/>
          <p:cNvSpPr txBox="1"/>
          <p:nvPr/>
        </p:nvSpPr>
        <p:spPr>
          <a:xfrm>
            <a:off x="6479904" y="1040592"/>
            <a:ext cx="3708301" cy="695323"/>
          </a:xfrm>
          <a:prstGeom prst="rect">
            <a:avLst/>
          </a:prstGeom>
        </p:spPr>
        <p:txBody>
          <a:bodyPr lIns="0" tIns="0" rIns="0" bIns="0" rtlCol="0" anchor="t">
            <a:spAutoFit/>
          </a:bodyPr>
          <a:lstStyle/>
          <a:p>
            <a:pPr>
              <a:lnSpc>
                <a:spcPts val="6000"/>
              </a:lnSpc>
              <a:spcBef>
                <a:spcPct val="0"/>
              </a:spcBef>
            </a:pPr>
            <a:r>
              <a:rPr lang="en-US" sz="3000">
                <a:solidFill>
                  <a:srgbClr val="000000"/>
                </a:solidFill>
                <a:latin typeface="Bogart Heavy"/>
              </a:rPr>
              <a:t>a) Tạo biểu đồ cột</a:t>
            </a:r>
          </a:p>
        </p:txBody>
      </p:sp>
      <p:sp>
        <p:nvSpPr>
          <p:cNvPr id="26" name="TextBox 26"/>
          <p:cNvSpPr txBox="1"/>
          <p:nvPr/>
        </p:nvSpPr>
        <p:spPr>
          <a:xfrm>
            <a:off x="783493" y="4605461"/>
            <a:ext cx="4739707" cy="669925"/>
          </a:xfrm>
          <a:prstGeom prst="rect">
            <a:avLst/>
          </a:prstGeom>
        </p:spPr>
        <p:txBody>
          <a:bodyPr lIns="0" tIns="0" rIns="0" bIns="0" rtlCol="0" anchor="t">
            <a:spAutoFit/>
          </a:bodyPr>
          <a:lstStyle/>
          <a:p>
            <a:pPr algn="ctr">
              <a:lnSpc>
                <a:spcPts val="5599"/>
              </a:lnSpc>
            </a:pPr>
            <a:r>
              <a:rPr lang="en-US" sz="3999">
                <a:solidFill>
                  <a:srgbClr val="056528"/>
                </a:solidFill>
                <a:latin typeface="Tex Gyre Termes Bold"/>
              </a:rPr>
              <a:t>Nhiệm vụ</a:t>
            </a:r>
          </a:p>
        </p:txBody>
      </p:sp>
      <p:sp>
        <p:nvSpPr>
          <p:cNvPr id="27" name="TextBox 27"/>
          <p:cNvSpPr txBox="1"/>
          <p:nvPr/>
        </p:nvSpPr>
        <p:spPr>
          <a:xfrm>
            <a:off x="506908" y="5170611"/>
            <a:ext cx="5416591" cy="2710038"/>
          </a:xfrm>
          <a:prstGeom prst="rect">
            <a:avLst/>
          </a:prstGeom>
        </p:spPr>
        <p:txBody>
          <a:bodyPr lIns="0" tIns="0" rIns="0" bIns="0" rtlCol="0" anchor="t">
            <a:spAutoFit/>
          </a:bodyPr>
          <a:lstStyle/>
          <a:p>
            <a:pPr algn="just">
              <a:lnSpc>
                <a:spcPts val="5527"/>
              </a:lnSpc>
              <a:spcBef>
                <a:spcPct val="0"/>
              </a:spcBef>
            </a:pPr>
            <a:r>
              <a:rPr lang="en-US" sz="2763">
                <a:solidFill>
                  <a:srgbClr val="FF0000"/>
                </a:solidFill>
                <a:latin typeface="Bogart Heavy"/>
              </a:rPr>
              <a:t>Tạo biểu đồ cột</a:t>
            </a:r>
            <a:r>
              <a:rPr lang="en-US" sz="2763">
                <a:solidFill>
                  <a:srgbClr val="000000"/>
                </a:solidFill>
                <a:latin typeface="Bogart Heavy"/>
              </a:rPr>
              <a:t> so sánh trực quan số học sinh quan tâm các nội dung Tin học như Hình 7.2.</a:t>
            </a:r>
          </a:p>
        </p:txBody>
      </p:sp>
      <p:sp>
        <p:nvSpPr>
          <p:cNvPr id="28" name="TextBox 28"/>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29" name="Rectangle 28">
            <a:extLst>
              <a:ext uri="{FF2B5EF4-FFF2-40B4-BE49-F238E27FC236}">
                <a16:creationId xmlns:a16="http://schemas.microsoft.com/office/drawing/2014/main" id="{D97A107B-DFA8-DC4F-5DC5-77F25F38418C}"/>
              </a:ext>
            </a:extLst>
          </p:cNvPr>
          <p:cNvSpPr/>
          <p:nvPr/>
        </p:nvSpPr>
        <p:spPr>
          <a:xfrm>
            <a:off x="13563600" y="2781300"/>
            <a:ext cx="4217492" cy="2687420"/>
          </a:xfrm>
          <a:prstGeom prst="rect">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0-#ppt_w/2"/>
                                          </p:val>
                                        </p:tav>
                                        <p:tav tm="100000">
                                          <p:val>
                                            <p:strVal val="#ppt_x"/>
                                          </p:val>
                                        </p:tav>
                                      </p:tavLst>
                                    </p:anim>
                                    <p:anim calcmode="lin" valueType="num">
                                      <p:cBhvr additive="base">
                                        <p:cTn id="35"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p:tgtEl>
                                          <p:spTgt spid="9"/>
                                        </p:tgtEl>
                                        <p:attrNameLst>
                                          <p:attrName>ppt_y</p:attrName>
                                        </p:attrNameLst>
                                      </p:cBhvr>
                                      <p:tavLst>
                                        <p:tav tm="0">
                                          <p:val>
                                            <p:strVal val="#ppt_y-#ppt_h*1.125000"/>
                                          </p:val>
                                        </p:tav>
                                        <p:tav tm="100000">
                                          <p:val>
                                            <p:strVal val="#ppt_y"/>
                                          </p:val>
                                        </p:tav>
                                      </p:tavLst>
                                    </p:anim>
                                    <p:animEffect transition="in" filter="wipe(down)">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p:tgtEl>
                                          <p:spTgt spid="18"/>
                                        </p:tgtEl>
                                        <p:attrNameLst>
                                          <p:attrName>ppt_y</p:attrName>
                                        </p:attrNameLst>
                                      </p:cBhvr>
                                      <p:tavLst>
                                        <p:tav tm="0">
                                          <p:val>
                                            <p:strVal val="#ppt_y-#ppt_h*1.125000"/>
                                          </p:val>
                                        </p:tav>
                                        <p:tav tm="100000">
                                          <p:val>
                                            <p:strVal val="#ppt_y"/>
                                          </p:val>
                                        </p:tav>
                                      </p:tavLst>
                                    </p:anim>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p:tgtEl>
                                          <p:spTgt spid="12"/>
                                        </p:tgtEl>
                                        <p:attrNameLst>
                                          <p:attrName>ppt_y</p:attrName>
                                        </p:attrNameLst>
                                      </p:cBhvr>
                                      <p:tavLst>
                                        <p:tav tm="0">
                                          <p:val>
                                            <p:strVal val="#ppt_y-#ppt_h*1.125000"/>
                                          </p:val>
                                        </p:tav>
                                        <p:tav tm="100000">
                                          <p:val>
                                            <p:strVal val="#ppt_y"/>
                                          </p:val>
                                        </p:tav>
                                      </p:tavLst>
                                    </p:anim>
                                    <p:animEffect transition="in" filter="wipe(down)">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left)">
                                      <p:cBhvr>
                                        <p:cTn id="8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5"/>
            <a:stretch>
              <a:fillRect/>
            </a:stretch>
          </a:blipFill>
        </p:spPr>
      </p:sp>
      <p:sp>
        <p:nvSpPr>
          <p:cNvPr id="5" name="Freeform 5"/>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sp>
        <p:nvSpPr>
          <p:cNvPr id="6" name="Freeform 6"/>
          <p:cNvSpPr/>
          <p:nvPr/>
        </p:nvSpPr>
        <p:spPr>
          <a:xfrm>
            <a:off x="354620" y="3142718"/>
            <a:ext cx="5597454" cy="5037708"/>
          </a:xfrm>
          <a:custGeom>
            <a:avLst/>
            <a:gdLst/>
            <a:ahLst/>
            <a:cxnLst/>
            <a:rect l="l" t="t" r="r" b="b"/>
            <a:pathLst>
              <a:path w="5597454" h="5037708">
                <a:moveTo>
                  <a:pt x="0" y="0"/>
                </a:moveTo>
                <a:lnTo>
                  <a:pt x="5597454" y="0"/>
                </a:lnTo>
                <a:lnTo>
                  <a:pt x="5597454" y="5037708"/>
                </a:lnTo>
                <a:lnTo>
                  <a:pt x="0" y="5037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81782" y="0"/>
            <a:ext cx="5086104" cy="3513650"/>
          </a:xfrm>
          <a:custGeom>
            <a:avLst/>
            <a:gdLst/>
            <a:ahLst/>
            <a:cxnLst/>
            <a:rect l="l" t="t" r="r" b="b"/>
            <a:pathLst>
              <a:path w="5086104" h="3513650">
                <a:moveTo>
                  <a:pt x="0" y="0"/>
                </a:moveTo>
                <a:lnTo>
                  <a:pt x="5086104" y="0"/>
                </a:lnTo>
                <a:lnTo>
                  <a:pt x="5086104" y="3513650"/>
                </a:lnTo>
                <a:lnTo>
                  <a:pt x="0" y="3513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5400000">
            <a:off x="8369153" y="-66947"/>
            <a:ext cx="7206851" cy="12041010"/>
          </a:xfrm>
          <a:custGeom>
            <a:avLst/>
            <a:gdLst/>
            <a:ahLst/>
            <a:cxnLst/>
            <a:rect l="l" t="t" r="r" b="b"/>
            <a:pathLst>
              <a:path w="7206851" h="12041010">
                <a:moveTo>
                  <a:pt x="0" y="0"/>
                </a:moveTo>
                <a:lnTo>
                  <a:pt x="7206852" y="0"/>
                </a:lnTo>
                <a:lnTo>
                  <a:pt x="7206852" y="12041010"/>
                </a:lnTo>
                <a:lnTo>
                  <a:pt x="0" y="12041010"/>
                </a:lnTo>
                <a:lnTo>
                  <a:pt x="0" y="0"/>
                </a:lnTo>
                <a:close/>
              </a:path>
            </a:pathLst>
          </a:custGeom>
          <a:blipFill>
            <a:blip r:embed="rId11"/>
            <a:stretch>
              <a:fillRect l="-20647" r="-20647"/>
            </a:stretch>
          </a:blipFill>
        </p:spPr>
      </p:sp>
      <p:grpSp>
        <p:nvGrpSpPr>
          <p:cNvPr id="9" name="Group 9"/>
          <p:cNvGrpSpPr/>
          <p:nvPr/>
        </p:nvGrpSpPr>
        <p:grpSpPr>
          <a:xfrm>
            <a:off x="15138793" y="1913796"/>
            <a:ext cx="3819885" cy="707310"/>
            <a:chOff x="0" y="0"/>
            <a:chExt cx="5093180" cy="943080"/>
          </a:xfrm>
        </p:grpSpPr>
        <p:sp>
          <p:nvSpPr>
            <p:cNvPr id="10" name="Freeform 10"/>
            <p:cNvSpPr/>
            <p:nvPr/>
          </p:nvSpPr>
          <p:spPr>
            <a:xfrm>
              <a:off x="852022" y="0"/>
              <a:ext cx="3338335" cy="943080"/>
            </a:xfrm>
            <a:custGeom>
              <a:avLst/>
              <a:gdLst/>
              <a:ahLst/>
              <a:cxnLst/>
              <a:rect l="l" t="t" r="r" b="b"/>
              <a:pathLst>
                <a:path w="3338335" h="943080">
                  <a:moveTo>
                    <a:pt x="0" y="0"/>
                  </a:moveTo>
                  <a:lnTo>
                    <a:pt x="3338335" y="0"/>
                  </a:lnTo>
                  <a:lnTo>
                    <a:pt x="3338335" y="943080"/>
                  </a:lnTo>
                  <a:lnTo>
                    <a:pt x="0" y="943080"/>
                  </a:lnTo>
                  <a:lnTo>
                    <a:pt x="0" y="0"/>
                  </a:lnTo>
                  <a:close/>
                </a:path>
              </a:pathLst>
            </a:custGeom>
            <a:blipFill>
              <a:blip r:embed="rId12"/>
              <a:stretch>
                <a:fillRect/>
              </a:stretch>
            </a:blipFill>
          </p:spPr>
        </p:sp>
        <p:sp>
          <p:nvSpPr>
            <p:cNvPr id="11" name="TextBox 11"/>
            <p:cNvSpPr txBox="1"/>
            <p:nvPr/>
          </p:nvSpPr>
          <p:spPr>
            <a:xfrm>
              <a:off x="0" y="80810"/>
              <a:ext cx="5093180" cy="751628"/>
            </a:xfrm>
            <a:prstGeom prst="rect">
              <a:avLst/>
            </a:prstGeom>
          </p:spPr>
          <p:txBody>
            <a:bodyPr lIns="0" tIns="0" rIns="0" bIns="0" rtlCol="0" anchor="t">
              <a:spAutoFit/>
            </a:bodyPr>
            <a:lstStyle/>
            <a:p>
              <a:pPr algn="ctr">
                <a:lnSpc>
                  <a:spcPts val="4760"/>
                </a:lnSpc>
              </a:pPr>
              <a:r>
                <a:rPr lang="en-US" sz="3400">
                  <a:solidFill>
                    <a:srgbClr val="FF0000"/>
                  </a:solidFill>
                  <a:latin typeface="Tex Gyre Termes Bold"/>
                </a:rPr>
                <a:t>Hướng dẫn</a:t>
              </a:r>
            </a:p>
          </p:txBody>
        </p:sp>
      </p:grpSp>
      <p:grpSp>
        <p:nvGrpSpPr>
          <p:cNvPr id="12" name="Group 12"/>
          <p:cNvGrpSpPr/>
          <p:nvPr/>
        </p:nvGrpSpPr>
        <p:grpSpPr>
          <a:xfrm>
            <a:off x="6479904" y="1756825"/>
            <a:ext cx="6573672" cy="2070707"/>
            <a:chOff x="0" y="0"/>
            <a:chExt cx="8764896" cy="2760942"/>
          </a:xfrm>
        </p:grpSpPr>
        <p:sp>
          <p:nvSpPr>
            <p:cNvPr id="13" name="Freeform 13"/>
            <p:cNvSpPr/>
            <p:nvPr/>
          </p:nvSpPr>
          <p:spPr>
            <a:xfrm>
              <a:off x="0" y="0"/>
              <a:ext cx="8764896" cy="2760942"/>
            </a:xfrm>
            <a:custGeom>
              <a:avLst/>
              <a:gdLst/>
              <a:ahLst/>
              <a:cxnLst/>
              <a:rect l="l" t="t" r="r" b="b"/>
              <a:pathLst>
                <a:path w="8764896" h="2760942">
                  <a:moveTo>
                    <a:pt x="0" y="0"/>
                  </a:moveTo>
                  <a:lnTo>
                    <a:pt x="8764896" y="0"/>
                  </a:lnTo>
                  <a:lnTo>
                    <a:pt x="8764896" y="2760942"/>
                  </a:lnTo>
                  <a:lnTo>
                    <a:pt x="0" y="27609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4"/>
            <p:cNvSpPr txBox="1"/>
            <p:nvPr/>
          </p:nvSpPr>
          <p:spPr>
            <a:xfrm>
              <a:off x="1090587" y="629567"/>
              <a:ext cx="7464157" cy="1970180"/>
            </a:xfrm>
            <a:prstGeom prst="rect">
              <a:avLst/>
            </a:prstGeom>
          </p:spPr>
          <p:txBody>
            <a:bodyPr lIns="0" tIns="0" rIns="0" bIns="0" rtlCol="0" anchor="t">
              <a:spAutoFit/>
            </a:bodyPr>
            <a:lstStyle/>
            <a:p>
              <a:pPr marL="0" lvl="0" indent="0" algn="just">
                <a:lnSpc>
                  <a:spcPts val="3043"/>
                </a:lnSpc>
                <a:spcBef>
                  <a:spcPct val="0"/>
                </a:spcBef>
              </a:pPr>
              <a:r>
                <a:rPr lang="en-US" sz="2042" u="none" strike="noStrike">
                  <a:solidFill>
                    <a:srgbClr val="233DFF"/>
                  </a:solidFill>
                  <a:latin typeface="Bogart Bold"/>
                </a:rPr>
                <a:t>Bước 4. Trong nhóm biểu đồ 2-D Column, chọn kiểu biểu đồ Clustered Column. Khi đó biểu đồ kết quả sẽ xuất hiện trong bảng tính.</a:t>
              </a:r>
            </a:p>
          </p:txBody>
        </p:sp>
      </p:grpSp>
      <p:grpSp>
        <p:nvGrpSpPr>
          <p:cNvPr id="15" name="Group 15"/>
          <p:cNvGrpSpPr/>
          <p:nvPr/>
        </p:nvGrpSpPr>
        <p:grpSpPr>
          <a:xfrm>
            <a:off x="13053576" y="3885025"/>
            <a:ext cx="4997527" cy="1574221"/>
            <a:chOff x="0" y="0"/>
            <a:chExt cx="6663369" cy="2098961"/>
          </a:xfrm>
        </p:grpSpPr>
        <p:sp>
          <p:nvSpPr>
            <p:cNvPr id="16" name="Freeform 16"/>
            <p:cNvSpPr/>
            <p:nvPr/>
          </p:nvSpPr>
          <p:spPr>
            <a:xfrm>
              <a:off x="0" y="0"/>
              <a:ext cx="6663369" cy="2098961"/>
            </a:xfrm>
            <a:custGeom>
              <a:avLst/>
              <a:gdLst/>
              <a:ahLst/>
              <a:cxnLst/>
              <a:rect l="l" t="t" r="r" b="b"/>
              <a:pathLst>
                <a:path w="6663369" h="2098961">
                  <a:moveTo>
                    <a:pt x="0" y="0"/>
                  </a:moveTo>
                  <a:lnTo>
                    <a:pt x="6663369" y="0"/>
                  </a:lnTo>
                  <a:lnTo>
                    <a:pt x="6663369" y="2098961"/>
                  </a:lnTo>
                  <a:lnTo>
                    <a:pt x="0" y="209896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7" name="TextBox 17"/>
            <p:cNvSpPr txBox="1"/>
            <p:nvPr/>
          </p:nvSpPr>
          <p:spPr>
            <a:xfrm>
              <a:off x="830059" y="620370"/>
              <a:ext cx="5539881" cy="1136772"/>
            </a:xfrm>
            <a:prstGeom prst="rect">
              <a:avLst/>
            </a:prstGeom>
          </p:spPr>
          <p:txBody>
            <a:bodyPr lIns="0" tIns="0" rIns="0" bIns="0" rtlCol="0" anchor="t">
              <a:spAutoFit/>
            </a:bodyPr>
            <a:lstStyle/>
            <a:p>
              <a:pPr marL="0" lvl="0" indent="0" algn="just">
                <a:lnSpc>
                  <a:spcPts val="3519"/>
                </a:lnSpc>
                <a:spcBef>
                  <a:spcPct val="0"/>
                </a:spcBef>
              </a:pPr>
              <a:r>
                <a:rPr lang="en-US" sz="2361" u="none" strike="noStrike">
                  <a:solidFill>
                    <a:srgbClr val="233DFF"/>
                  </a:solidFill>
                  <a:latin typeface="Bogart Bold"/>
                </a:rPr>
                <a:t>Bước 5. Bổ sung thông tin cho biểu đồ.</a:t>
              </a:r>
            </a:p>
          </p:txBody>
        </p:sp>
      </p:grpSp>
      <p:sp>
        <p:nvSpPr>
          <p:cNvPr id="18" name="Freeform 18"/>
          <p:cNvSpPr/>
          <p:nvPr/>
        </p:nvSpPr>
        <p:spPr>
          <a:xfrm>
            <a:off x="6943384" y="3970660"/>
            <a:ext cx="5029194" cy="3381825"/>
          </a:xfrm>
          <a:custGeom>
            <a:avLst/>
            <a:gdLst/>
            <a:ahLst/>
            <a:cxnLst/>
            <a:rect l="l" t="t" r="r" b="b"/>
            <a:pathLst>
              <a:path w="5029194" h="3381825">
                <a:moveTo>
                  <a:pt x="0" y="0"/>
                </a:moveTo>
                <a:lnTo>
                  <a:pt x="5029195" y="0"/>
                </a:lnTo>
                <a:lnTo>
                  <a:pt x="5029195" y="3381825"/>
                </a:lnTo>
                <a:lnTo>
                  <a:pt x="0" y="3381825"/>
                </a:lnTo>
                <a:lnTo>
                  <a:pt x="0" y="0"/>
                </a:lnTo>
                <a:close/>
              </a:path>
            </a:pathLst>
          </a:custGeom>
          <a:blipFill>
            <a:blip r:embed="rId17"/>
            <a:stretch>
              <a:fillRect/>
            </a:stretch>
          </a:blipFill>
          <a:ln w="57150" cap="sq">
            <a:solidFill>
              <a:srgbClr val="000000"/>
            </a:solidFill>
            <a:prstDash val="dash"/>
            <a:miter/>
          </a:ln>
        </p:spPr>
      </p:sp>
      <p:sp>
        <p:nvSpPr>
          <p:cNvPr id="19" name="TextBox 19"/>
          <p:cNvSpPr txBox="1"/>
          <p:nvPr/>
        </p:nvSpPr>
        <p:spPr>
          <a:xfrm>
            <a:off x="1014891" y="1440641"/>
            <a:ext cx="3819885" cy="1180465"/>
          </a:xfrm>
          <a:prstGeom prst="rect">
            <a:avLst/>
          </a:prstGeom>
        </p:spPr>
        <p:txBody>
          <a:bodyPr lIns="0" tIns="0" rIns="0" bIns="0" rtlCol="0" anchor="t">
            <a:spAutoFit/>
          </a:bodyPr>
          <a:lstStyle/>
          <a:p>
            <a:pPr algn="ctr">
              <a:lnSpc>
                <a:spcPts val="4760"/>
              </a:lnSpc>
            </a:pPr>
            <a:r>
              <a:rPr lang="en-US" sz="3400">
                <a:solidFill>
                  <a:srgbClr val="233DFF"/>
                </a:solidFill>
                <a:latin typeface="Tex Gyre Termes Bold"/>
              </a:rPr>
              <a:t>2. THỰC HÀNH: TẠO BIỂU ĐỒ</a:t>
            </a:r>
          </a:p>
        </p:txBody>
      </p:sp>
      <p:sp>
        <p:nvSpPr>
          <p:cNvPr id="20" name="TextBox 20"/>
          <p:cNvSpPr txBox="1"/>
          <p:nvPr/>
        </p:nvSpPr>
        <p:spPr>
          <a:xfrm>
            <a:off x="6479904" y="1040592"/>
            <a:ext cx="3708301" cy="695323"/>
          </a:xfrm>
          <a:prstGeom prst="rect">
            <a:avLst/>
          </a:prstGeom>
        </p:spPr>
        <p:txBody>
          <a:bodyPr lIns="0" tIns="0" rIns="0" bIns="0" rtlCol="0" anchor="t">
            <a:spAutoFit/>
          </a:bodyPr>
          <a:lstStyle/>
          <a:p>
            <a:pPr>
              <a:lnSpc>
                <a:spcPts val="6000"/>
              </a:lnSpc>
              <a:spcBef>
                <a:spcPct val="0"/>
              </a:spcBef>
            </a:pPr>
            <a:r>
              <a:rPr lang="en-US" sz="3000">
                <a:solidFill>
                  <a:srgbClr val="000000"/>
                </a:solidFill>
                <a:latin typeface="Bogart Heavy"/>
              </a:rPr>
              <a:t>a) Tạo biểu đồ cột</a:t>
            </a:r>
          </a:p>
        </p:txBody>
      </p:sp>
      <p:sp>
        <p:nvSpPr>
          <p:cNvPr id="21" name="TextBox 21"/>
          <p:cNvSpPr txBox="1"/>
          <p:nvPr/>
        </p:nvSpPr>
        <p:spPr>
          <a:xfrm>
            <a:off x="783493" y="4605461"/>
            <a:ext cx="4739707" cy="669925"/>
          </a:xfrm>
          <a:prstGeom prst="rect">
            <a:avLst/>
          </a:prstGeom>
        </p:spPr>
        <p:txBody>
          <a:bodyPr lIns="0" tIns="0" rIns="0" bIns="0" rtlCol="0" anchor="t">
            <a:spAutoFit/>
          </a:bodyPr>
          <a:lstStyle/>
          <a:p>
            <a:pPr algn="ctr">
              <a:lnSpc>
                <a:spcPts val="5599"/>
              </a:lnSpc>
            </a:pPr>
            <a:r>
              <a:rPr lang="en-US" sz="3999">
                <a:solidFill>
                  <a:srgbClr val="056528"/>
                </a:solidFill>
                <a:latin typeface="Tex Gyre Termes Bold"/>
              </a:rPr>
              <a:t>Nhiệm vụ</a:t>
            </a:r>
          </a:p>
        </p:txBody>
      </p:sp>
      <p:sp>
        <p:nvSpPr>
          <p:cNvPr id="22" name="TextBox 22"/>
          <p:cNvSpPr txBox="1"/>
          <p:nvPr/>
        </p:nvSpPr>
        <p:spPr>
          <a:xfrm>
            <a:off x="506908" y="5170611"/>
            <a:ext cx="5416591" cy="2710038"/>
          </a:xfrm>
          <a:prstGeom prst="rect">
            <a:avLst/>
          </a:prstGeom>
        </p:spPr>
        <p:txBody>
          <a:bodyPr lIns="0" tIns="0" rIns="0" bIns="0" rtlCol="0" anchor="t">
            <a:spAutoFit/>
          </a:bodyPr>
          <a:lstStyle/>
          <a:p>
            <a:pPr algn="just">
              <a:lnSpc>
                <a:spcPts val="5527"/>
              </a:lnSpc>
              <a:spcBef>
                <a:spcPct val="0"/>
              </a:spcBef>
            </a:pPr>
            <a:r>
              <a:rPr lang="en-US" sz="2763">
                <a:solidFill>
                  <a:srgbClr val="FF0000"/>
                </a:solidFill>
                <a:latin typeface="Bogart Heavy"/>
              </a:rPr>
              <a:t>Tạo biểu đồ cột</a:t>
            </a:r>
            <a:r>
              <a:rPr lang="en-US" sz="2763">
                <a:solidFill>
                  <a:srgbClr val="000000"/>
                </a:solidFill>
                <a:latin typeface="Bogart Heavy"/>
              </a:rPr>
              <a:t> so sánh trực quan số học sinh quan tâm các nội dung Tin học như Hình 7.2.</a:t>
            </a:r>
          </a:p>
        </p:txBody>
      </p:sp>
      <p:sp>
        <p:nvSpPr>
          <p:cNvPr id="23" name="TextBox 23"/>
          <p:cNvSpPr txBox="1"/>
          <p:nvPr/>
        </p:nvSpPr>
        <p:spPr>
          <a:xfrm>
            <a:off x="2109349" y="8420618"/>
            <a:ext cx="15149951" cy="1306827"/>
          </a:xfrm>
          <a:prstGeom prst="rect">
            <a:avLst/>
          </a:prstGeom>
        </p:spPr>
        <p:txBody>
          <a:bodyPr lIns="0" tIns="0" rIns="0" bIns="0" rtlCol="0" anchor="t">
            <a:spAutoFit/>
          </a:bodyPr>
          <a:lstStyle/>
          <a:p>
            <a:pPr marL="0" lvl="0" indent="0" algn="just">
              <a:lnSpc>
                <a:spcPts val="5400"/>
              </a:lnSpc>
              <a:spcBef>
                <a:spcPct val="0"/>
              </a:spcBef>
            </a:pPr>
            <a:r>
              <a:rPr lang="en-US" sz="2700" u="none" strike="noStrike">
                <a:solidFill>
                  <a:srgbClr val="000000"/>
                </a:solidFill>
                <a:latin typeface="Bogart Heavy"/>
              </a:rPr>
              <a:t>Lưu ý: Trong danh sách thông tin ở nút lệnh </a:t>
            </a:r>
            <a:r>
              <a:rPr lang="en-US" sz="2700" u="none" strike="noStrike">
                <a:solidFill>
                  <a:srgbClr val="FF0000"/>
                </a:solidFill>
                <a:latin typeface="Bogart Heavy"/>
              </a:rPr>
              <a:t>Chart Elements</a:t>
            </a:r>
            <a:r>
              <a:rPr lang="en-US" sz="2700" u="none" strike="noStrike">
                <a:solidFill>
                  <a:srgbClr val="000000"/>
                </a:solidFill>
                <a:latin typeface="Bogart Heavy"/>
              </a:rPr>
              <a:t>, em hãy </a:t>
            </a:r>
            <a:r>
              <a:rPr lang="en-US" sz="2700" u="none" strike="noStrike">
                <a:solidFill>
                  <a:srgbClr val="FF0000"/>
                </a:solidFill>
                <a:latin typeface="Bogart Heavy"/>
              </a:rPr>
              <a:t>chọn thêm các lệnh khác</a:t>
            </a:r>
            <a:r>
              <a:rPr lang="en-US" sz="2700" u="none" strike="noStrike">
                <a:solidFill>
                  <a:srgbClr val="000000"/>
                </a:solidFill>
                <a:latin typeface="Bogart Heavy"/>
              </a:rPr>
              <a:t> và quan sát sự thay đổi của biểu đồ.</a:t>
            </a:r>
          </a:p>
        </p:txBody>
      </p:sp>
      <p:sp>
        <p:nvSpPr>
          <p:cNvPr id="24" name="TextBox 24"/>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25" name="TextBox 25"/>
          <p:cNvSpPr txBox="1"/>
          <p:nvPr/>
        </p:nvSpPr>
        <p:spPr>
          <a:xfrm>
            <a:off x="12523750" y="5604422"/>
            <a:ext cx="5366965" cy="2654270"/>
          </a:xfrm>
          <a:prstGeom prst="rect">
            <a:avLst/>
          </a:prstGeom>
        </p:spPr>
        <p:txBody>
          <a:bodyPr lIns="0" tIns="0" rIns="0" bIns="0" rtlCol="0" anchor="t">
            <a:spAutoFit/>
          </a:bodyPr>
          <a:lstStyle/>
          <a:p>
            <a:pPr marL="0" lvl="0" indent="0" algn="just">
              <a:lnSpc>
                <a:spcPts val="3597"/>
              </a:lnSpc>
              <a:spcBef>
                <a:spcPct val="0"/>
              </a:spcBef>
            </a:pPr>
            <a:r>
              <a:rPr lang="en-US" sz="2414" u="none" strike="noStrike">
                <a:solidFill>
                  <a:srgbClr val="233DFF"/>
                </a:solidFill>
                <a:latin typeface="Bogart Bold"/>
              </a:rPr>
              <a:t>Nháy chuột chọn biểu đồ, sau đó chọn nút lệnh </a:t>
            </a:r>
            <a:r>
              <a:rPr lang="en-US" sz="2414" u="none" strike="noStrike">
                <a:solidFill>
                  <a:srgbClr val="FF0000"/>
                </a:solidFill>
                <a:latin typeface="Bogart Bold"/>
              </a:rPr>
              <a:t>Chart Elements</a:t>
            </a:r>
            <a:r>
              <a:rPr lang="en-US" sz="2414" u="none" strike="noStrike">
                <a:solidFill>
                  <a:srgbClr val="233DFF"/>
                </a:solidFill>
                <a:latin typeface="Bogart Bold"/>
              </a:rPr>
              <a:t> ở góc trên bên phải của biểu đồ. Nháy chuột chọn các loại thông tin cho biểu đồ như minh hoạ trong Hình 7.6.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0-#ppt_w/2"/>
                                          </p:val>
                                        </p:tav>
                                        <p:tav tm="100000">
                                          <p:val>
                                            <p:strVal val="#ppt_x"/>
                                          </p:val>
                                        </p:tav>
                                      </p:tavLst>
                                    </p:anim>
                                    <p:anim calcmode="lin" valueType="num">
                                      <p:cBhvr additive="base">
                                        <p:cTn id="23"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edge">
                                      <p:cBhvr>
                                        <p:cTn id="2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1086</Words>
  <Application>Microsoft Office PowerPoint</Application>
  <PresentationFormat>Custom</PresentationFormat>
  <Paragraphs>91</Paragraphs>
  <Slides>15</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DejaVu Serif Bold</vt:lpstr>
      <vt:lpstr>Bogart Heavy</vt:lpstr>
      <vt:lpstr>Bogart Bold</vt:lpstr>
      <vt:lpstr>#9Slide03 Encode SeEx Black</vt:lpstr>
      <vt:lpstr>Calibri</vt:lpstr>
      <vt:lpstr>Paytone One</vt:lpstr>
      <vt:lpstr>Tex Gyre Termes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Tin8_Bai7_TrinhBayDuLieuBangBieuDo</dc:title>
  <dc:creator>admin</dc:creator>
  <cp:lastModifiedBy>admin</cp:lastModifiedBy>
  <cp:revision>7</cp:revision>
  <dcterms:created xsi:type="dcterms:W3CDTF">2006-08-16T00:00:00Z</dcterms:created>
  <dcterms:modified xsi:type="dcterms:W3CDTF">2024-03-14T13:18:45Z</dcterms:modified>
  <dc:identifier>DAF2HvYtBZg</dc:identifier>
</cp:coreProperties>
</file>