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749" r:id="rId3"/>
    <p:sldMasterId id="2147483761" r:id="rId4"/>
  </p:sldMasterIdLst>
  <p:notesMasterIdLst>
    <p:notesMasterId r:id="rId29"/>
  </p:notesMasterIdLst>
  <p:handoutMasterIdLst>
    <p:handoutMasterId r:id="rId30"/>
  </p:handoutMasterIdLst>
  <p:sldIdLst>
    <p:sldId id="308" r:id="rId5"/>
    <p:sldId id="482" r:id="rId6"/>
    <p:sldId id="483" r:id="rId7"/>
    <p:sldId id="454" r:id="rId8"/>
    <p:sldId id="462" r:id="rId9"/>
    <p:sldId id="475" r:id="rId10"/>
    <p:sldId id="395" r:id="rId11"/>
    <p:sldId id="476" r:id="rId12"/>
    <p:sldId id="459" r:id="rId13"/>
    <p:sldId id="460" r:id="rId14"/>
    <p:sldId id="461" r:id="rId15"/>
    <p:sldId id="484" r:id="rId16"/>
    <p:sldId id="263" r:id="rId17"/>
    <p:sldId id="267" r:id="rId18"/>
    <p:sldId id="268" r:id="rId19"/>
    <p:sldId id="269" r:id="rId20"/>
    <p:sldId id="465" r:id="rId21"/>
    <p:sldId id="466" r:id="rId22"/>
    <p:sldId id="463" r:id="rId23"/>
    <p:sldId id="464" r:id="rId24"/>
    <p:sldId id="467" r:id="rId25"/>
    <p:sldId id="472" r:id="rId26"/>
    <p:sldId id="479" r:id="rId27"/>
    <p:sldId id="480" r:id="rId28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200"/>
    <a:srgbClr val="FF6699"/>
    <a:srgbClr val="FFFF99"/>
    <a:srgbClr val="EFE999"/>
    <a:srgbClr val="56C3E7"/>
    <a:srgbClr val="F6D521"/>
    <a:srgbClr val="2C6B7C"/>
    <a:srgbClr val="F37B3D"/>
    <a:srgbClr val="332215"/>
    <a:srgbClr val="0B5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 autoAdjust="0"/>
  </p:normalViewPr>
  <p:slideViewPr>
    <p:cSldViewPr>
      <p:cViewPr varScale="1">
        <p:scale>
          <a:sx n="96" d="100"/>
          <a:sy n="96" d="100"/>
        </p:scale>
        <p:origin x="576" y="72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6F81-44B0-470B-B361-4631A637CB1E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3/14/2024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1329-6217-49A9-8D8D-687D65142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3486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19146F-F3D7-427A-8510-A53B2E414CCA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3/14/2024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26C50-7F97-415E-A073-0387FC88A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07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5A54-082C-4BD0-BFA8-DF44CE6B491E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3/14/2024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CA9A7-EF78-448A-9AAB-A3B4A44E4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84247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51435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6" y="4286251"/>
            <a:ext cx="549275" cy="41195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/>
          <a:lstStyle>
            <a:lvl1pPr algn="l">
              <a:buNone/>
              <a:defRPr sz="15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750"/>
              </a:spcAft>
              <a:buNone/>
              <a:defRPr sz="9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7079AF-99DC-4281-8A4C-3F1288ED7760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3/14/2024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13EF-2ABD-4573-BB3F-714A78EB3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71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6" y="4286251"/>
            <a:ext cx="549275" cy="41195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51435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75"/>
              </a:spcBef>
              <a:spcAft>
                <a:spcPts val="300"/>
              </a:spcAft>
              <a:buFontTx/>
              <a:buNone/>
              <a:defRPr sz="9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62843C-E4FC-4010-A91B-FC6D36234B93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3/14/2024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CBB99-18F4-4F6F-910A-F09D28E8F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538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700CC-BEDD-4105-8C20-C2A2A07FC51C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3/14/2024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9B883-747F-4977-AB13-57429E15C1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724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5E88-B57B-4AF7-8865-8C5915F13ADA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3/14/2024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7EBF-0326-41A8-B66E-A9D580A7C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24617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B125-156C-434B-9535-2869C4C617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A4C49-959D-4749-8908-C533971F7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081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56A8-20A0-4F05-B1C2-72E4EB8A23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40D5B-FA80-4B80-AC56-49C1AEECA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194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E059-884F-471B-88AB-59523B6A2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5438C-6673-479D-94BC-C0807E6BC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9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p:transition spd="slow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C50F0-350E-491C-A10B-82378630CC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FD943-519E-499B-B643-BBDC036516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497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F68D-8B5F-4C75-B60A-A9375820D2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99F32-F7B3-4B9D-894B-C0B0C508A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049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47797-2723-4F4F-92BC-EDB395B2DE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81622-4E9E-4625-B563-7BF35D14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772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F8D0-1DDF-499E-8A13-E9BC0133F0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6EBD7-B575-4605-8782-B66AA41EB4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35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8BB27-83D8-4859-BAF2-852A8B203E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BCC82-0AE5-492F-8947-0F085D04C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387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FC25-CFC4-474E-ABE2-F748F34389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92CEE-29AE-448E-8734-0FFB89BDA2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518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18A5-9CC9-49A7-A7A2-C9A44FD578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E6A5A-0DF1-47AE-9A78-B7BD36C0F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718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7A457-79E7-4135-831A-AC08BCFE32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E1883-66DA-43C6-B761-D62DF3D18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77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97546"/>
      </p:ext>
    </p:extLst>
  </p:cSld>
  <p:clrMapOvr>
    <a:masterClrMapping/>
  </p:clrMapOvr>
  <p:transition spd="slow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9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343405" y="832780"/>
            <a:ext cx="84050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7745810" y="111936"/>
            <a:ext cx="917999" cy="7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p:transition spd="slow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8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95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40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77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28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51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79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61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321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7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6" y="0"/>
            <a:ext cx="104775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1" y="0"/>
            <a:ext cx="182563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4" y="0"/>
            <a:ext cx="230187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9" y="3650456"/>
            <a:ext cx="641350" cy="48101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4125517"/>
            <a:ext cx="138112" cy="10239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4341019"/>
            <a:ext cx="274638" cy="205979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1" y="3371851"/>
            <a:ext cx="365125" cy="27384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350" b="1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213" y="833438"/>
            <a:ext cx="17145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D8DE2-2AFA-4B92-909E-EE147260B142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3/14/2024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276" y="3088086"/>
            <a:ext cx="27432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3696892"/>
            <a:ext cx="609600" cy="3881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1CC5D-9631-4B1B-AFFD-7B9A02BE88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676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1DB9D2-292F-4B30-9C0B-165B608F840C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3/14/2024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E8C5C-4D50-4C75-8360-0E2CE2507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5555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6" y="0"/>
            <a:ext cx="104775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1" y="0"/>
            <a:ext cx="182563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4" y="0"/>
            <a:ext cx="230187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6" y="3650456"/>
            <a:ext cx="642938" cy="48101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4125517"/>
            <a:ext cx="138112" cy="10239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4343400"/>
            <a:ext cx="274638" cy="205979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1" y="3359945"/>
            <a:ext cx="365125" cy="27384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225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/>
          <a:lstStyle>
            <a:lvl1pPr marL="0" indent="0">
              <a:buNone/>
              <a:defRPr sz="1350" b="1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8625" y="829866"/>
            <a:ext cx="17145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9C319-EC15-434C-804A-876CCD347989}" type="datetimeFigureOut">
              <a:rPr lang="en-US">
                <a:solidFill>
                  <a:srgbClr val="FFF39D"/>
                </a:solidFill>
              </a:rPr>
              <a:pPr>
                <a:defRPr/>
              </a:pPr>
              <a:t>3/14/2024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276" y="3085704"/>
            <a:ext cx="27432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3696892"/>
            <a:ext cx="609600" cy="3881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4A821-F4D4-47F7-8524-A02304BD3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130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5EE66-6CD5-4F4A-9503-3C5D04904C1E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3/14/2024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46816-6581-4D8D-A7A1-65AADDD67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23505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p:transition spd="slow"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7467600" cy="365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465" y="763390"/>
            <a:ext cx="150852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90BB8E-6B96-48FF-913C-C2C53FE48387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3/14/2024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89813" y="2757091"/>
            <a:ext cx="24003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6" y="4286251"/>
            <a:ext cx="549275" cy="41195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5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EB86E9-A335-42AB-96F9-6AE14D7A40B8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8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25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Century Schoolbook" panose="020406040505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Century Schoolbook" panose="020406040505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Century Schoolbook" panose="020406040505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Century Schoolbook" panose="02040604050505020304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Century Schoolbook" panose="02040604050505020304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Century Schoolbook" panose="02040604050505020304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Century Schoolbook" panose="02040604050505020304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04788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9822" indent="-2047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6922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36922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096566" indent="-136922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508760" indent="-1371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14500" indent="-13716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05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192024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C5C9BF-A721-41F1-92BD-FAD26F1849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6F4E6E-518E-4480-9CAF-D5C60D0A1FE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1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5DA0A-A745-4ADB-9D01-C26C1A2242A9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6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.uk/pin/747175394406142477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aintcorner.net/hoa-van-trang-tri-duong-vien-bao-tuong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jpg"/><Relationship Id="rId11" Type="http://schemas.openxmlformats.org/officeDocument/2006/relationships/slide" Target="slide15.xml"/><Relationship Id="rId5" Type="http://schemas.openxmlformats.org/officeDocument/2006/relationships/audio" Target="../media/audio1.wav"/><Relationship Id="rId10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openxmlformats.org/officeDocument/2006/relationships/slide" Target="slide16.xml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microsoft.com/office/2007/relationships/media" Target="../media/media3.mp3"/><Relationship Id="rId7" Type="http://schemas.openxmlformats.org/officeDocument/2006/relationships/image" Target="../media/image30.jpg"/><Relationship Id="rId12" Type="http://schemas.openxmlformats.org/officeDocument/2006/relationships/slide" Target="slide1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33.png"/><Relationship Id="rId4" Type="http://schemas.openxmlformats.org/officeDocument/2006/relationships/audio" Target="../media/media3.mp3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microsoft.com/office/2007/relationships/media" Target="../media/media5.mp3"/><Relationship Id="rId7" Type="http://schemas.openxmlformats.org/officeDocument/2006/relationships/image" Target="../media/image30.jpg"/><Relationship Id="rId12" Type="http://schemas.openxmlformats.org/officeDocument/2006/relationships/slide" Target="slide1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1.wav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40.png"/><Relationship Id="rId10" Type="http://schemas.openxmlformats.org/officeDocument/2006/relationships/image" Target="../media/image37.png"/><Relationship Id="rId4" Type="http://schemas.openxmlformats.org/officeDocument/2006/relationships/audio" Target="../media/media5.mp3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ntriexcel.info/2020/12/nhung-mau-khung-vien-powerpoint-ep.html" TargetMode="External"/><Relationship Id="rId7" Type="http://schemas.openxmlformats.org/officeDocument/2006/relationships/image" Target="../media/image4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ntriexcel.info/2020/12/nhung-mau-khung-vien-powerpoint-ep.html" TargetMode="External"/><Relationship Id="rId7" Type="http://schemas.openxmlformats.org/officeDocument/2006/relationships/image" Target="../media/image4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6.png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666392076091536791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5.xml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hyperlink" Target="https://www.quantriexcel.info/2020/12/nhung-mau-khung-vien-powerpoint-ep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666392076091536791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ntriexcel.info/2020/12/nhung-mau-khung-vien-powerpoint-ep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666392076091536791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ntriexcel.info/2020/12/nhung-mau-khung-vien-powerpoint-ep.html" TargetMode="External"/><Relationship Id="rId7" Type="http://schemas.microsoft.com/office/2007/relationships/hdphoto" Target="../media/hdphoto2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ntriexcel.info/2020/12/nhung-mau-khung-vien-powerpoint-ep.html" TargetMode="External"/><Relationship Id="rId7" Type="http://schemas.microsoft.com/office/2007/relationships/hdphoto" Target="../media/hdphoto2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.uk/pin/747175394406142477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1509775" y="2122637"/>
            <a:ext cx="6281128" cy="1042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solidFill>
                  <a:srgbClr val="FF0000"/>
                </a:solidFill>
                <a:latin typeface="Century Schoolbook"/>
                <a:cs typeface="Arial" panose="020B0604020202020204" pitchFamily="34" charset="0"/>
              </a:rPr>
              <a:t>Chào</a:t>
            </a:r>
            <a:r>
              <a:rPr lang="en-US" sz="3600" b="1" kern="10" dirty="0">
                <a:solidFill>
                  <a:srgbClr val="FF0000"/>
                </a:solidFill>
                <a:latin typeface="Century Schoolbook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latin typeface="Century Schoolbook"/>
                <a:cs typeface="Arial" panose="020B0604020202020204" pitchFamily="34" charset="0"/>
              </a:rPr>
              <a:t>mừng</a:t>
            </a:r>
            <a:r>
              <a:rPr lang="vi-VN" sz="3600" b="1" kern="10" dirty="0">
                <a:solidFill>
                  <a:srgbClr val="FF0000"/>
                </a:solidFill>
                <a:latin typeface="Century Schoolbook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latin typeface="Century Schoolbook"/>
                <a:cs typeface="Arial" panose="020B0604020202020204" pitchFamily="34" charset="0"/>
              </a:rPr>
              <a:t>thầy</a:t>
            </a:r>
            <a:r>
              <a:rPr lang="en-US" sz="3600" b="1" kern="10" dirty="0">
                <a:solidFill>
                  <a:srgbClr val="FF0000"/>
                </a:solidFill>
                <a:latin typeface="Century Schoolbook"/>
                <a:cs typeface="Arial" panose="020B0604020202020204" pitchFamily="34" charset="0"/>
              </a:rPr>
              <a:t>, </a:t>
            </a:r>
            <a:r>
              <a:rPr lang="en-US" sz="3600" b="1" kern="10" dirty="0" err="1">
                <a:solidFill>
                  <a:srgbClr val="FF0000"/>
                </a:solidFill>
                <a:latin typeface="Century Schoolbook"/>
                <a:cs typeface="Arial" panose="020B0604020202020204" pitchFamily="34" charset="0"/>
              </a:rPr>
              <a:t>cô</a:t>
            </a:r>
            <a:r>
              <a:rPr lang="en-US" sz="3600" b="1" kern="10" dirty="0">
                <a:solidFill>
                  <a:srgbClr val="FF0000"/>
                </a:solidFill>
                <a:latin typeface="Century Schoolbook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Century Schoolbook"/>
                <a:cs typeface="Arial" panose="020B0604020202020204" pitchFamily="34" charset="0"/>
              </a:rPr>
              <a:t>giáo</a:t>
            </a:r>
            <a:r>
              <a:rPr lang="en-US" sz="3600" b="1" kern="10" dirty="0">
                <a:solidFill>
                  <a:srgbClr val="FF0000"/>
                </a:solidFill>
                <a:latin typeface="Century Schoolbook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Century Schoolbook"/>
                <a:cs typeface="Arial" panose="020B0604020202020204" pitchFamily="34" charset="0"/>
              </a:rPr>
              <a:t>và</a:t>
            </a:r>
            <a:r>
              <a:rPr lang="en-US" sz="3600" b="1" kern="10" dirty="0">
                <a:solidFill>
                  <a:srgbClr val="FF0000"/>
                </a:solidFill>
                <a:latin typeface="Century Schoolbook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Century Schoolbook"/>
                <a:cs typeface="Arial" panose="020B0604020202020204" pitchFamily="34" charset="0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latin typeface="Century Schoolbook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Century Schoolbook"/>
                <a:cs typeface="Arial" panose="020B0604020202020204" pitchFamily="34" charset="0"/>
              </a:rPr>
              <a:t>em</a:t>
            </a:r>
            <a:r>
              <a:rPr lang="en-US" sz="3600" b="1" kern="10" dirty="0">
                <a:solidFill>
                  <a:srgbClr val="FF0000"/>
                </a:solidFill>
                <a:latin typeface="Century Schoolbook"/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Century Schoolbook"/>
                <a:cs typeface="Arial" panose="020B0604020202020204" pitchFamily="34" charset="0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latin typeface="Century Schoolbook"/>
                <a:cs typeface="Arial" panose="020B0604020202020204" pitchFamily="34" charset="0"/>
              </a:rPr>
              <a:t> </a:t>
            </a:r>
            <a:r>
              <a:rPr lang="vi-VN" sz="3600" b="1" kern="10" dirty="0" smtClean="0">
                <a:solidFill>
                  <a:srgbClr val="FF0000"/>
                </a:solidFill>
                <a:latin typeface="Century Schoolbook"/>
                <a:cs typeface="Arial" panose="020B0604020202020204" pitchFamily="34" charset="0"/>
              </a:rPr>
              <a:t>sinh!</a:t>
            </a:r>
            <a:endParaRPr lang="en-US" sz="3600" b="1" kern="10" dirty="0">
              <a:solidFill>
                <a:srgbClr val="FF0000"/>
              </a:solidFill>
              <a:latin typeface="Century Schoolbook"/>
              <a:cs typeface="Arial" panose="020B0604020202020204" pitchFamily="34" charset="0"/>
            </a:endParaRPr>
          </a:p>
        </p:txBody>
      </p:sp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2521745" y="364331"/>
            <a:ext cx="4521994" cy="785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700" b="1" kern="1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F8FA92-0063-46D7-BB28-1443E73706B6}"/>
              </a:ext>
            </a:extLst>
          </p:cNvPr>
          <p:cNvSpPr txBox="1"/>
          <p:nvPr/>
        </p:nvSpPr>
        <p:spPr>
          <a:xfrm>
            <a:off x="2915816" y="3716238"/>
            <a:ext cx="3545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vi-VN" sz="2400" dirty="0" smtClean="0"/>
              <a:t>viên: Trần Thảo Linh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20652" y="870318"/>
            <a:ext cx="6010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solidFill>
                  <a:srgbClr val="002060"/>
                </a:solidFill>
              </a:rPr>
              <a:t>ỦY BAN NHÂN DÂN HUYỆN THANH TRÌ</a:t>
            </a:r>
          </a:p>
          <a:p>
            <a:pPr algn="ctr"/>
            <a:r>
              <a:rPr lang="vi-VN" sz="2400" dirty="0" smtClean="0">
                <a:solidFill>
                  <a:srgbClr val="002060"/>
                </a:solidFill>
              </a:rPr>
              <a:t>TRƯỜNG THCS NGŨ HIỆP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686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CEFFA6-D5AB-421B-B80A-12700B4BC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45032" y="-46273"/>
            <a:ext cx="9289032" cy="52360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A7786-74E6-4F20-9443-A2A0B826E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Phiếu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tập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F3020BD-1FAA-4CA4-A0BE-FCA15B554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467590"/>
              </p:ext>
            </p:extLst>
          </p:nvPr>
        </p:nvGraphicFramePr>
        <p:xfrm>
          <a:off x="1355304" y="2802973"/>
          <a:ext cx="6288359" cy="1553669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50800" dir="660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1924539">
                  <a:extLst>
                    <a:ext uri="{9D8B030D-6E8A-4147-A177-3AD203B41FA5}">
                      <a16:colId xmlns:a16="http://schemas.microsoft.com/office/drawing/2014/main" val="2585437700"/>
                    </a:ext>
                  </a:extLst>
                </a:gridCol>
                <a:gridCol w="2181910">
                  <a:extLst>
                    <a:ext uri="{9D8B030D-6E8A-4147-A177-3AD203B41FA5}">
                      <a16:colId xmlns:a16="http://schemas.microsoft.com/office/drawing/2014/main" val="814221358"/>
                    </a:ext>
                  </a:extLst>
                </a:gridCol>
                <a:gridCol w="2181910">
                  <a:extLst>
                    <a:ext uri="{9D8B030D-6E8A-4147-A177-3AD203B41FA5}">
                      <a16:colId xmlns:a16="http://schemas.microsoft.com/office/drawing/2014/main" val="2390747402"/>
                    </a:ext>
                  </a:extLst>
                </a:gridCol>
              </a:tblGrid>
              <a:tr h="7307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04767"/>
                  </a:ext>
                </a:extLst>
              </a:tr>
              <a:tr h="7307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đạp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vặt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91945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2A716CE-50DF-4683-9D85-C2D1247B0965}"/>
              </a:ext>
            </a:extLst>
          </p:cNvPr>
          <p:cNvSpPr txBox="1"/>
          <p:nvPr/>
        </p:nvSpPr>
        <p:spPr>
          <a:xfrm>
            <a:off x="539552" y="1063229"/>
            <a:ext cx="7848872" cy="1567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ra giấy một mục tiêu tiết kiệm mà em mong muốn đạt được nhất.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88900" algn="just">
              <a:lnSpc>
                <a:spcPts val="23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Liệt kê những việc cần làm để đạt mục tiêu, nguyện vọng tiết kiệm 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em bằng cách kẻ bảng và hoàn thiện theo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ý dưới 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30219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D1EA08-981E-4673-93F8-8F89FBCA9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43" y="-452586"/>
            <a:ext cx="9144000" cy="530805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1D20FF-37FE-49D2-9C2F-5598996B713F}"/>
              </a:ext>
            </a:extLst>
          </p:cNvPr>
          <p:cNvSpPr txBox="1"/>
          <p:nvPr/>
        </p:nvSpPr>
        <p:spPr>
          <a:xfrm>
            <a:off x="1547664" y="1048256"/>
            <a:ext cx="69127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 sinh cần phải thực </a:t>
            </a: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lang="vi-VN" sz="24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kiệm thông qua việc: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tabLst>
                <a:tab pos="586105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 lối sống đua đòi, xa hoa và lãng phí.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tabLst>
                <a:tab pos="58928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 xếp việc làm khoa học.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tabLst>
                <a:tab pos="586105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 quản, tận dụng các đồ dùng học tập, lao động.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tabLst>
                <a:tab pos="58928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dụng điện, nước hợp lí.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1000"/>
              </a:spcAft>
              <a:tabLst>
                <a:tab pos="58928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kiệm tiền bạc, của cải, thời gian, sức lực.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9476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461"/>
            <a:ext cx="5256584" cy="3491393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4483467" y="2045422"/>
            <a:ext cx="2608813" cy="1620125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1789"/>
            <a:ext cx="3941366" cy="2256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6461"/>
            <a:ext cx="2452528" cy="2452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CDB1A3-9A7A-4425-A5F7-336080DB8C40}"/>
              </a:ext>
            </a:extLst>
          </p:cNvPr>
          <p:cNvSpPr txBox="1"/>
          <p:nvPr/>
        </p:nvSpPr>
        <p:spPr>
          <a:xfrm>
            <a:off x="3347864" y="929177"/>
            <a:ext cx="3438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III.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60887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7363" y="2105595"/>
            <a:ext cx="2999803" cy="2999803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13548" t="19986" r="55968" b="17188"/>
          <a:stretch/>
        </p:blipFill>
        <p:spPr>
          <a:xfrm>
            <a:off x="7342677" y="3119252"/>
            <a:ext cx="1801324" cy="2087248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58" y="3643169"/>
            <a:ext cx="1121959" cy="4252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7261" y="2044706"/>
            <a:ext cx="1107729" cy="11077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463385" y="1264070"/>
            <a:ext cx="8085619" cy="121542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prstTxWarp prst="textChevron">
              <a:avLst/>
            </a:prstTxWarp>
          </a:bodyPr>
          <a:lstStyle/>
          <a:p>
            <a:pPr algn="ctr" defTabSz="685800">
              <a:defRPr/>
            </a:pPr>
            <a:r>
              <a:rPr lang="en-US" sz="7200" b="1" kern="0" spc="38" dirty="0">
                <a:ln w="2857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THỢ SĂN HẠT DẺ</a:t>
            </a:r>
          </a:p>
        </p:txBody>
      </p:sp>
    </p:spTree>
    <p:extLst>
      <p:ext uri="{BB962C8B-B14F-4D97-AF65-F5344CB8AC3E}">
        <p14:creationId xmlns:p14="http://schemas.microsoft.com/office/powerpoint/2010/main" val="14594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66 -0.00579 L 0.83268 -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10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01985" y="-36652"/>
            <a:ext cx="7699065" cy="1544670"/>
            <a:chOff x="935980" y="-48871"/>
            <a:chExt cx="10265420" cy="2461871"/>
          </a:xfrm>
        </p:grpSpPr>
        <p:sp>
          <p:nvSpPr>
            <p:cNvPr id="2" name="Rounded Rectangle 1"/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-247650"/>
            <a:ext cx="2200275" cy="2200275"/>
          </a:xfrm>
          <a:prstGeom prst="rect">
            <a:avLst/>
          </a:prstGeom>
        </p:spPr>
      </p:pic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4" y="2538029"/>
            <a:ext cx="2538194" cy="1066829"/>
          </a:xfrm>
          <a:prstGeom prst="rect">
            <a:avLst/>
          </a:prstGeom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2571627" y="671442"/>
            <a:ext cx="5087069" cy="9064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vi-VN" sz="2400" dirty="0"/>
              <a:t>Những việc làm nào dưới đây là biểu hiện của tiết kiệm? Vì sao?</a:t>
            </a:r>
            <a:endParaRPr lang="en-US" sz="2400" dirty="0"/>
          </a:p>
          <a:p>
            <a:pPr algn="ctr" defTabSz="685800">
              <a:defRPr/>
            </a:pPr>
            <a:endParaRPr lang="en-US" sz="4050" b="1" kern="0" spc="38" dirty="0">
              <a:ln w="9525" cmpd="sng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</a:ln>
              <a:solidFill>
                <a:srgbClr val="EB701D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latin typeface="iCiel Cadena" panose="020005030000000200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68" y="2450378"/>
            <a:ext cx="2538194" cy="1066829"/>
          </a:xfrm>
          <a:prstGeom prst="rect">
            <a:avLst/>
          </a:prstGeom>
        </p:spPr>
      </p:pic>
      <p:sp>
        <p:nvSpPr>
          <p:cNvPr id="31" name="TextBox 30">
            <a:hlinkClick r:id="rId9" action="ppaction://hlinksldjump"/>
          </p:cNvPr>
          <p:cNvSpPr txBox="1"/>
          <p:nvPr/>
        </p:nvSpPr>
        <p:spPr>
          <a:xfrm>
            <a:off x="497069" y="2663120"/>
            <a:ext cx="2287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000" dirty="0" smtClean="0">
                <a:solidFill>
                  <a:schemeClr val="bg1"/>
                </a:solidFill>
              </a:rPr>
              <a:t>A. Giữ </a:t>
            </a:r>
            <a:r>
              <a:rPr lang="vi-VN" sz="2000" dirty="0">
                <a:solidFill>
                  <a:schemeClr val="bg1"/>
                </a:solidFill>
              </a:rPr>
              <a:t>gìn quần áo, đồ dùng, đồ ch</a:t>
            </a:r>
            <a:r>
              <a:rPr lang="en-US" sz="2000" dirty="0">
                <a:solidFill>
                  <a:schemeClr val="bg1"/>
                </a:solidFill>
              </a:rPr>
              <a:t>ơ</a:t>
            </a:r>
            <a:r>
              <a:rPr lang="vi-VN" sz="2000" dirty="0">
                <a:solidFill>
                  <a:schemeClr val="bg1"/>
                </a:solidFill>
              </a:rPr>
              <a:t>i.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hlinkClick r:id="rId11" action="ppaction://hlinksldjump"/>
          </p:cNvPr>
          <p:cNvSpPr txBox="1"/>
          <p:nvPr/>
        </p:nvSpPr>
        <p:spPr>
          <a:xfrm>
            <a:off x="6619422" y="2475960"/>
            <a:ext cx="2374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000" dirty="0" smtClean="0">
                <a:solidFill>
                  <a:schemeClr val="bg1"/>
                </a:solidFill>
              </a:rPr>
              <a:t>B. Vẽ</a:t>
            </a:r>
            <a:r>
              <a:rPr lang="vi-VN" sz="2000" dirty="0">
                <a:solidFill>
                  <a:schemeClr val="bg1"/>
                </a:solidFill>
              </a:rPr>
              <a:t>, bôi bẫn ra sách vờ, bàn ghế, tường lóp học.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22814" y="3781263"/>
            <a:ext cx="2626832" cy="1080527"/>
            <a:chOff x="7477195" y="5080272"/>
            <a:chExt cx="3502442" cy="1440703"/>
          </a:xfrm>
        </p:grpSpPr>
        <p:pic>
          <p:nvPicPr>
            <p:cNvPr id="24" name="Picture 23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379" y="5098536"/>
              <a:ext cx="3384258" cy="1422439"/>
            </a:xfrm>
            <a:prstGeom prst="rect">
              <a:avLst/>
            </a:prstGeom>
          </p:spPr>
        </p:pic>
        <p:sp>
          <p:nvSpPr>
            <p:cNvPr id="34" name="TextBox 33">
              <a:hlinkClick r:id="rId11" action="ppaction://hlinksldjump"/>
            </p:cNvPr>
            <p:cNvSpPr txBox="1"/>
            <p:nvPr/>
          </p:nvSpPr>
          <p:spPr>
            <a:xfrm>
              <a:off x="7477195" y="5080272"/>
              <a:ext cx="3384258" cy="1354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>
                <a:buClr>
                  <a:srgbClr val="000000"/>
                </a:buClr>
                <a:buSzPts val="400"/>
                <a:buFont typeface="+mj-lt"/>
                <a:buAutoNum type="alphaUcPeriod" startAt="4"/>
                <a:tabLst>
                  <a:tab pos="287020" algn="l"/>
                </a:tabLst>
              </a:pPr>
              <a:r>
                <a:rPr lang="vi-VN" sz="2000" u="none" strike="noStrike" spc="0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E. Thường </a:t>
              </a:r>
              <a:r>
                <a:rPr lang="vi-VN" sz="2000" u="none" strike="noStrike" spc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xuyên quên k</a:t>
              </a:r>
              <a:r>
                <a:rPr lang="en-US" sz="2000" u="none" strike="noStrike" spc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vi-VN" sz="2000" u="none" strike="noStrike" spc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oá vòi nước.</a:t>
              </a:r>
              <a:endParaRPr lang="en-US" sz="2000" u="none" strike="noStrike" spc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0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52450" y="-590990"/>
            <a:ext cx="457200" cy="4572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9791D27-1C6A-4273-83A8-0AB386891841}"/>
              </a:ext>
            </a:extLst>
          </p:cNvPr>
          <p:cNvGrpSpPr/>
          <p:nvPr/>
        </p:nvGrpSpPr>
        <p:grpSpPr>
          <a:xfrm>
            <a:off x="380383" y="3596592"/>
            <a:ext cx="2588835" cy="1508108"/>
            <a:chOff x="380383" y="3596592"/>
            <a:chExt cx="2588835" cy="1508108"/>
          </a:xfrm>
        </p:grpSpPr>
        <p:pic>
          <p:nvPicPr>
            <p:cNvPr id="41" name="Picture 40">
              <a:hlinkClick r:id="rId9" action="ppaction://hlinksldjump"/>
              <a:extLst>
                <a:ext uri="{FF2B5EF4-FFF2-40B4-BE49-F238E27FC236}">
                  <a16:creationId xmlns:a16="http://schemas.microsoft.com/office/drawing/2014/main" id="{EAAF2CBF-9092-47CC-B5ED-7CB0AF1E4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83" y="3755111"/>
              <a:ext cx="2538194" cy="1066829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7C47AE2-E58F-40FF-AEB6-F894CD7E8099}"/>
                </a:ext>
              </a:extLst>
            </p:cNvPr>
            <p:cNvGrpSpPr/>
            <p:nvPr/>
          </p:nvGrpSpPr>
          <p:grpSpPr>
            <a:xfrm>
              <a:off x="497069" y="3596592"/>
              <a:ext cx="2472149" cy="1508108"/>
              <a:chOff x="497069" y="3596592"/>
              <a:chExt cx="2472149" cy="1508108"/>
            </a:xfrm>
          </p:grpSpPr>
          <p:sp>
            <p:nvSpPr>
              <p:cNvPr id="44" name="TextBox 43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34CB5AAC-8EF2-4E9F-A3FC-8A2D61968387}"/>
                  </a:ext>
                </a:extLst>
              </p:cNvPr>
              <p:cNvSpPr txBox="1"/>
              <p:nvPr/>
            </p:nvSpPr>
            <p:spPr>
              <a:xfrm>
                <a:off x="2784487" y="3596592"/>
                <a:ext cx="18473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685800"/>
                <a:endParaRPr lang="en-US" sz="2000" dirty="0">
                  <a:ln w="28575">
                    <a:solidFill>
                      <a:prstClr val="black"/>
                    </a:solidFill>
                  </a:ln>
                  <a:solidFill>
                    <a:schemeClr val="bg1"/>
                  </a:solidFill>
                  <a:latin typeface="iCiel Cadena" panose="02000503000000020004" charset="0"/>
                </a:endParaRPr>
              </a:p>
            </p:txBody>
          </p:sp>
          <p:sp>
            <p:nvSpPr>
              <p:cNvPr id="45" name="TextBox 4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E799C0F1-BA2C-484C-90C6-64AD0CE37844}"/>
                  </a:ext>
                </a:extLst>
              </p:cNvPr>
              <p:cNvSpPr txBox="1"/>
              <p:nvPr/>
            </p:nvSpPr>
            <p:spPr>
              <a:xfrm>
                <a:off x="497069" y="3781261"/>
                <a:ext cx="208420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vi-VN" sz="2000" dirty="0" smtClean="0">
                    <a:solidFill>
                      <a:schemeClr val="bg1"/>
                    </a:solidFill>
                  </a:rPr>
                  <a:t>C. Hoàn </a:t>
                </a:r>
                <a:r>
                  <a:rPr lang="vi-VN" sz="2000" dirty="0">
                    <a:solidFill>
                      <a:schemeClr val="bg1"/>
                    </a:solidFill>
                  </a:rPr>
                  <a:t>thành công việc đúng hạn.</a:t>
                </a:r>
                <a:endParaRPr lang="en-US" sz="2000" dirty="0">
                  <a:solidFill>
                    <a:schemeClr val="bg1"/>
                  </a:solidFill>
                </a:endParaRPr>
              </a:p>
              <a:p>
                <a:pPr lvl="0"/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8" name="Picture 47">
            <a:hlinkClick r:id="rId9" action="ppaction://hlinksldjump"/>
            <a:extLst>
              <a:ext uri="{FF2B5EF4-FFF2-40B4-BE49-F238E27FC236}">
                <a16:creationId xmlns:a16="http://schemas.microsoft.com/office/drawing/2014/main" id="{91A715E6-E08B-4407-B4B4-CFC5FB6114B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45" y="2985656"/>
            <a:ext cx="2367261" cy="1066829"/>
          </a:xfrm>
          <a:prstGeom prst="rect">
            <a:avLst/>
          </a:prstGeom>
          <a:ln>
            <a:noFill/>
          </a:ln>
        </p:spPr>
      </p:pic>
      <p:sp>
        <p:nvSpPr>
          <p:cNvPr id="52" name="TextBox 51">
            <a:hlinkClick r:id="rId9" action="ppaction://hlinksldjump"/>
            <a:extLst>
              <a:ext uri="{FF2B5EF4-FFF2-40B4-BE49-F238E27FC236}">
                <a16:creationId xmlns:a16="http://schemas.microsoft.com/office/drawing/2014/main" id="{6DA8D90C-B970-44E4-9575-7F675452160B}"/>
              </a:ext>
            </a:extLst>
          </p:cNvPr>
          <p:cNvSpPr txBox="1"/>
          <p:nvPr/>
        </p:nvSpPr>
        <p:spPr>
          <a:xfrm>
            <a:off x="3512558" y="3075064"/>
            <a:ext cx="21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000" dirty="0" smtClean="0">
                <a:solidFill>
                  <a:schemeClr val="bg1"/>
                </a:solidFill>
              </a:rPr>
              <a:t>D. Tắt </a:t>
            </a:r>
            <a:r>
              <a:rPr lang="vi-VN" sz="2000" dirty="0">
                <a:solidFill>
                  <a:schemeClr val="bg1"/>
                </a:solidFill>
              </a:rPr>
              <a:t>các thiết bị điện khi không sử dụng.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9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31" grpId="0"/>
      <p:bldP spid="33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903" y="1852346"/>
            <a:ext cx="3684513" cy="32544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524" y="1673509"/>
            <a:ext cx="1897145" cy="323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31974">
            <a:off x="3568208" y="-1542290"/>
            <a:ext cx="844862" cy="757360"/>
          </a:xfrm>
          <a:prstGeom prst="rect">
            <a:avLst/>
          </a:prstGeom>
        </p:spPr>
      </p:pic>
      <p:pic>
        <p:nvPicPr>
          <p:cNvPr id="8" name="Am-thanh-that-vo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81216" y="-1048440"/>
            <a:ext cx="457200" cy="457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349104" y="115724"/>
            <a:ext cx="3252020" cy="1736622"/>
            <a:chOff x="7132139" y="154298"/>
            <a:chExt cx="4336026" cy="2315496"/>
          </a:xfrm>
        </p:grpSpPr>
        <p:sp>
          <p:nvSpPr>
            <p:cNvPr id="10" name="Rounded Rectangle 9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7728" y="841750"/>
              <a:ext cx="4131899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405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Sai </a:t>
              </a:r>
              <a:r>
                <a:rPr lang="en-US" sz="405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mất</a:t>
              </a:r>
              <a:r>
                <a:rPr lang="en-US" sz="405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405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rồi</a:t>
              </a:r>
              <a:r>
                <a:rPr lang="en-US" sz="405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!!!</a:t>
              </a:r>
            </a:p>
          </p:txBody>
        </p:sp>
      </p:grpSp>
      <p:pic>
        <p:nvPicPr>
          <p:cNvPr id="16" name="Picture 15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/>
        </p:blipFill>
        <p:spPr>
          <a:xfrm flipH="1">
            <a:off x="-6566" y="3905752"/>
            <a:ext cx="1314222" cy="1237748"/>
          </a:xfrm>
          <a:prstGeom prst="rect">
            <a:avLst/>
          </a:prstGeom>
        </p:spPr>
      </p:pic>
      <p:pic>
        <p:nvPicPr>
          <p:cNvPr id="4" name="Tieng-bup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65550" y="-116361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3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69 0.55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9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535084" y="1185165"/>
            <a:ext cx="4511494" cy="3789682"/>
            <a:chOff x="3165090" y="1495374"/>
            <a:chExt cx="6015325" cy="50529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0046">
              <a:off x="7506140" y="3798479"/>
              <a:ext cx="1674275" cy="193676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090" y="1495374"/>
              <a:ext cx="5178188" cy="505290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161063" y="104662"/>
            <a:ext cx="3252020" cy="1736622"/>
            <a:chOff x="7132139" y="154298"/>
            <a:chExt cx="4336026" cy="2315496"/>
          </a:xfrm>
        </p:grpSpPr>
        <p:sp>
          <p:nvSpPr>
            <p:cNvPr id="5" name="Rounded Rectangle 4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98166" y="778029"/>
              <a:ext cx="3054682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405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Đúng</a:t>
              </a:r>
              <a:r>
                <a:rPr lang="en-US" sz="405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 </a:t>
              </a:r>
              <a:r>
                <a:rPr lang="en-US" sz="4050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rồi</a:t>
              </a:r>
              <a:r>
                <a:rPr lang="en-US" sz="4050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!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90" y="1196060"/>
            <a:ext cx="719773" cy="645225"/>
          </a:xfrm>
          <a:prstGeom prst="rect">
            <a:avLst/>
          </a:prstGeom>
        </p:spPr>
      </p:pic>
      <p:pic>
        <p:nvPicPr>
          <p:cNvPr id="8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06029" y="-457200"/>
            <a:ext cx="457200" cy="457200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/>
        </p:blipFill>
        <p:spPr>
          <a:xfrm>
            <a:off x="7864820" y="3905752"/>
            <a:ext cx="1314222" cy="123774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530106" y="1185165"/>
            <a:ext cx="4493238" cy="3789682"/>
            <a:chOff x="-134778" y="-404809"/>
            <a:chExt cx="5990984" cy="5052909"/>
          </a:xfrm>
        </p:grpSpPr>
        <p:grpSp>
          <p:nvGrpSpPr>
            <p:cNvPr id="16" name="Group 15"/>
            <p:cNvGrpSpPr/>
            <p:nvPr/>
          </p:nvGrpSpPr>
          <p:grpSpPr>
            <a:xfrm>
              <a:off x="4181931" y="2019249"/>
              <a:ext cx="1674275" cy="1936767"/>
              <a:chOff x="10152960" y="4182584"/>
              <a:chExt cx="1674275" cy="193676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60046">
                <a:off x="10152960" y="4182584"/>
                <a:ext cx="1674275" cy="193676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8183" y="4878504"/>
                <a:ext cx="734392" cy="658330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778" y="-404809"/>
              <a:ext cx="5178188" cy="505290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359033" y="2022757"/>
            <a:ext cx="1751975" cy="1107996"/>
            <a:chOff x="458511" y="671416"/>
            <a:chExt cx="2335967" cy="1477327"/>
          </a:xfrm>
        </p:grpSpPr>
        <p:sp>
          <p:nvSpPr>
            <p:cNvPr id="19" name="TextBox 18"/>
            <p:cNvSpPr txBox="1"/>
            <p:nvPr/>
          </p:nvSpPr>
          <p:spPr>
            <a:xfrm>
              <a:off x="458511" y="671416"/>
              <a:ext cx="1835803" cy="1477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6600" dirty="0">
                  <a:ln w="28575"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+1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144" y="940815"/>
              <a:ext cx="1117334" cy="1001611"/>
            </a:xfrm>
            <a:prstGeom prst="rect">
              <a:avLst/>
            </a:prstGeom>
          </p:spPr>
        </p:pic>
      </p:grpSp>
      <p:pic>
        <p:nvPicPr>
          <p:cNvPr id="25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60493" y="-55490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7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74 -0.19884 C -0.34648 -0.21968 -0.33502 -0.23958 -0.33086 -0.23958 C -0.30521 -0.23958 -0.27877 0.08426 -0.27877 0.4081 C -0.27877 0.24467 -0.26562 0.08426 -0.25325 0.08426 C -0.2401 0.08426 -0.22773 0.24722 -0.22773 0.4081 C -0.22773 0.32755 -0.22122 0.24467 -0.21445 0.24467 C -0.20794 0.24467 -0.2013 0.32523 -0.2013 0.4081 C -0.2013 0.36667 -0.19791 0.32755 -0.19479 0.32755 C -0.1914 0.32755 -0.18815 0.36898 -0.18815 0.4081 C -0.18815 0.3868 -0.18659 0.36667 -0.18489 0.36667 C -0.18398 0.36667 -0.18151 0.3875 -0.18151 0.4081 C -0.18151 0.39768 -0.18073 0.3868 -0.17995 0.3868 C -0.17995 0.38935 -0.17825 0.39676 -0.17825 0.4081 C -0.17825 0.40255 -0.17825 0.39768 -0.17747 0.39768 C -0.17747 0.4 -0.17656 0.40301 -0.17656 0.4081 C -0.17656 0.40555 -0.17656 0.40255 -0.17656 0.4 C -0.17578 0.4 -0.17578 0.40255 -0.17578 0.40555 C -0.17487 0.40555 -0.17487 0.40301 -0.17487 0.4 C -0.17396 0.4 -0.17396 0.40255 -0.17396 0.40555 " pathEditMode="relative" rAng="0" ptsTypes="AAAAAAAAAAAAAAAAAAA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4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54ABF28-D790-4359-9799-DBF792FE0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601172"/>
            <a:ext cx="5004048" cy="45222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CBEEC6-17C4-4093-9682-554A4A1B4CD6}"/>
              </a:ext>
            </a:extLst>
          </p:cNvPr>
          <p:cNvSpPr txBox="1"/>
          <p:nvPr/>
        </p:nvSpPr>
        <p:spPr>
          <a:xfrm>
            <a:off x="806154" y="1450713"/>
            <a:ext cx="347781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algn="just">
              <a:lnSpc>
                <a:spcPts val="2400"/>
              </a:lnSpc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 đang 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ù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hộp bút màu rất tốt, nay lại được bạn tặng th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một hộp giống hệt hộp đang dùng 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dịp sinh nhật. Hà định bỏ hộp bút màu đang 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ụ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dùng hộp mới.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ts val="2400"/>
              </a:lnSpc>
              <a:buClr>
                <a:srgbClr val="000000"/>
              </a:buClr>
              <a:buSzPts val="400"/>
              <a:tabLst>
                <a:tab pos="287020" algn="l"/>
              </a:tabLst>
            </a:pPr>
            <a:r>
              <a:rPr lang="en-US" sz="2400" i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i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2400" i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nghĩ của Hà đúng hay sai? Vì sao?</a:t>
            </a:r>
            <a:endParaRPr lang="en-US" sz="24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400"/>
              </a:lnSpc>
              <a:buClr>
                <a:srgbClr val="000000"/>
              </a:buClr>
              <a:buSzPts val="400"/>
              <a:tabLst>
                <a:tab pos="287020" algn="l"/>
              </a:tabLst>
            </a:pPr>
            <a:r>
              <a:rPr lang="en-US" sz="2400" i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i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sẽ khuyên Hà như thế 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400" i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sz="24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9752" y="20060"/>
            <a:ext cx="5525954" cy="692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5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Bài 2: </a:t>
            </a:r>
            <a:r>
              <a:rPr lang="en-US" sz="405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Trò</a:t>
            </a:r>
            <a:r>
              <a:rPr lang="en-US" sz="405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5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chơi</a:t>
            </a:r>
            <a:r>
              <a:rPr lang="en-US" sz="405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5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Đóng</a:t>
            </a:r>
            <a:r>
              <a:rPr lang="en-US" sz="405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5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vai</a:t>
            </a:r>
            <a:endParaRPr kumimoji="0" lang="en-US" sz="405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734147" y="865612"/>
            <a:ext cx="3477813" cy="549953"/>
          </a:xfrm>
          <a:prstGeom prst="snip2DiagRect">
            <a:avLst>
              <a:gd name="adj1" fmla="val 26917"/>
              <a:gd name="adj2" fmla="val 16667"/>
            </a:avLst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b="1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b="1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b="1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b="1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b="1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15 phiên bản y sì đúc ngoài đời thật của các nhân vật hoạt hình nổi tiếng">
            <a:extLst>
              <a:ext uri="{FF2B5EF4-FFF2-40B4-BE49-F238E27FC236}">
                <a16:creationId xmlns:a16="http://schemas.microsoft.com/office/drawing/2014/main" id="{6359BA79-6E9E-42BA-B81D-8D86E199C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156176" y="865612"/>
            <a:ext cx="1944216" cy="365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11FCEE-F98C-42F3-BB01-BBBE76EE8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000" l="10000" r="90000">
                        <a14:foregroundMark x1="57500" y1="19500" x2="57500" y2="19500"/>
                        <a14:foregroundMark x1="55000" y1="20000" x2="55000" y2="20000"/>
                        <a14:foregroundMark x1="61500" y1="23500" x2="61500" y2="23500"/>
                        <a14:foregroundMark x1="67500" y1="28000" x2="67500" y2="28000"/>
                        <a14:foregroundMark x1="48000" y1="19000" x2="48000" y2="19000"/>
                        <a14:foregroundMark x1="47500" y1="15500" x2="47500" y2="15500"/>
                        <a14:foregroundMark x1="48500" y1="13000" x2="48500" y2="13000"/>
                        <a14:foregroundMark x1="57000" y1="91000" x2="57000" y2="91000"/>
                        <a14:backgroundMark x1="26500" y1="21000" x2="26500" y2="21000"/>
                        <a14:backgroundMark x1="23000" y1="35500" x2="23000" y2="35500"/>
                        <a14:backgroundMark x1="23500" y1="32500" x2="23500" y2="32500"/>
                        <a14:backgroundMark x1="24500" y1="39000" x2="24500" y2="39000"/>
                        <a14:backgroundMark x1="23000" y1="47000" x2="23000" y2="47000"/>
                        <a14:backgroundMark x1="23000" y1="55500" x2="23000" y2="55500"/>
                        <a14:backgroundMark x1="23000" y1="52000" x2="23000" y2="52000"/>
                        <a14:backgroundMark x1="23500" y1="61000" x2="23500" y2="61000"/>
                        <a14:backgroundMark x1="23500" y1="65500" x2="23500" y2="65500"/>
                        <a14:backgroundMark x1="23500" y1="70000" x2="23500" y2="70000"/>
                        <a14:backgroundMark x1="23500" y1="73000" x2="23500" y2="73000"/>
                        <a14:backgroundMark x1="22500" y1="78500" x2="22500" y2="79500"/>
                        <a14:backgroundMark x1="22000" y1="87500" x2="22000" y2="87500"/>
                        <a14:backgroundMark x1="23500" y1="85500" x2="23500" y2="85500"/>
                        <a14:backgroundMark x1="77000" y1="55000" x2="77000" y2="55000"/>
                        <a14:backgroundMark x1="76000" y1="65000" x2="76000" y2="65000"/>
                        <a14:backgroundMark x1="76000" y1="71500" x2="76000" y2="71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6824" y="2931790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3D5567-5A7C-47EA-91EC-9E1C7E68C1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336" y="1450713"/>
            <a:ext cx="1908213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54ABF28-D790-4359-9799-DBF792FE0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601172"/>
            <a:ext cx="5004048" cy="45222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CBEEC6-17C4-4093-9682-554A4A1B4CD6}"/>
              </a:ext>
            </a:extLst>
          </p:cNvPr>
          <p:cNvSpPr txBox="1"/>
          <p:nvPr/>
        </p:nvSpPr>
        <p:spPr>
          <a:xfrm>
            <a:off x="820221" y="1568620"/>
            <a:ext cx="3566955" cy="327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24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b)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Snip Diagonal Corner Rectangle 8"/>
          <p:cNvSpPr/>
          <p:nvPr/>
        </p:nvSpPr>
        <p:spPr>
          <a:xfrm>
            <a:off x="899592" y="865612"/>
            <a:ext cx="3391738" cy="549953"/>
          </a:xfrm>
          <a:prstGeom prst="snip2DiagRect">
            <a:avLst>
              <a:gd name="adj1" fmla="val 26917"/>
              <a:gd name="adj2" fmla="val 16667"/>
            </a:avLst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b="1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b="1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b="1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b="1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b="1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15 phiên bản y sì đúc ngoài đời thật của các nhân vật hoạt hình nổi tiếng">
            <a:extLst>
              <a:ext uri="{FF2B5EF4-FFF2-40B4-BE49-F238E27FC236}">
                <a16:creationId xmlns:a16="http://schemas.microsoft.com/office/drawing/2014/main" id="{6359BA79-6E9E-42BA-B81D-8D86E199C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156176" y="865612"/>
            <a:ext cx="1944216" cy="365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11FCEE-F98C-42F3-BB01-BBBE76EE8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000" l="10000" r="90000">
                        <a14:foregroundMark x1="57500" y1="19500" x2="57500" y2="19500"/>
                        <a14:foregroundMark x1="55000" y1="20000" x2="55000" y2="20000"/>
                        <a14:foregroundMark x1="61500" y1="23500" x2="61500" y2="23500"/>
                        <a14:foregroundMark x1="67500" y1="28000" x2="67500" y2="28000"/>
                        <a14:foregroundMark x1="48000" y1="19000" x2="48000" y2="19000"/>
                        <a14:foregroundMark x1="47500" y1="15500" x2="47500" y2="15500"/>
                        <a14:foregroundMark x1="48500" y1="13000" x2="48500" y2="13000"/>
                        <a14:foregroundMark x1="57000" y1="91000" x2="57000" y2="91000"/>
                        <a14:backgroundMark x1="26500" y1="21000" x2="26500" y2="21000"/>
                        <a14:backgroundMark x1="23000" y1="35500" x2="23000" y2="35500"/>
                        <a14:backgroundMark x1="23500" y1="32500" x2="23500" y2="32500"/>
                        <a14:backgroundMark x1="24500" y1="39000" x2="24500" y2="39000"/>
                        <a14:backgroundMark x1="23000" y1="47000" x2="23000" y2="47000"/>
                        <a14:backgroundMark x1="23000" y1="55500" x2="23000" y2="55500"/>
                        <a14:backgroundMark x1="23000" y1="52000" x2="23000" y2="52000"/>
                        <a14:backgroundMark x1="23500" y1="61000" x2="23500" y2="61000"/>
                        <a14:backgroundMark x1="23500" y1="65500" x2="23500" y2="65500"/>
                        <a14:backgroundMark x1="23500" y1="70000" x2="23500" y2="70000"/>
                        <a14:backgroundMark x1="23500" y1="73000" x2="23500" y2="73000"/>
                        <a14:backgroundMark x1="22500" y1="78500" x2="22500" y2="79500"/>
                        <a14:backgroundMark x1="22000" y1="87500" x2="22000" y2="87500"/>
                        <a14:backgroundMark x1="23500" y1="85500" x2="23500" y2="85500"/>
                        <a14:backgroundMark x1="77000" y1="55000" x2="77000" y2="55000"/>
                        <a14:backgroundMark x1="76000" y1="65000" x2="76000" y2="65000"/>
                        <a14:backgroundMark x1="76000" y1="71500" x2="76000" y2="71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6824" y="2931790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3D5567-5A7C-47EA-91EC-9E1C7E68C1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336" y="1450713"/>
            <a:ext cx="1908213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0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407F91C-0812-4FA8-A0DE-DB5C516E5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809082"/>
              </p:ext>
            </p:extLst>
          </p:nvPr>
        </p:nvGraphicFramePr>
        <p:xfrm>
          <a:off x="1331640" y="1854662"/>
          <a:ext cx="7488832" cy="3237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9165">
                  <a:extLst>
                    <a:ext uri="{9D8B030D-6E8A-4147-A177-3AD203B41FA5}">
                      <a16:colId xmlns:a16="http://schemas.microsoft.com/office/drawing/2014/main" val="2832060319"/>
                    </a:ext>
                  </a:extLst>
                </a:gridCol>
                <a:gridCol w="1047545">
                  <a:extLst>
                    <a:ext uri="{9D8B030D-6E8A-4147-A177-3AD203B41FA5}">
                      <a16:colId xmlns:a16="http://schemas.microsoft.com/office/drawing/2014/main" val="1106577553"/>
                    </a:ext>
                  </a:extLst>
                </a:gridCol>
                <a:gridCol w="1092122">
                  <a:extLst>
                    <a:ext uri="{9D8B030D-6E8A-4147-A177-3AD203B41FA5}">
                      <a16:colId xmlns:a16="http://schemas.microsoft.com/office/drawing/2014/main" val="3967640536"/>
                    </a:ext>
                  </a:extLst>
                </a:gridCol>
              </a:tblGrid>
              <a:tr h="77760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400"/>
                        </a:lnSpc>
                        <a:buClr>
                          <a:srgbClr val="000000"/>
                        </a:buClr>
                        <a:buSzPts val="400"/>
                        <a:buFont typeface="+mj-lt"/>
                        <a:buNone/>
                        <a:tabLst>
                          <a:tab pos="293370" algn="l"/>
                        </a:tabLst>
                      </a:pPr>
                      <a:r>
                        <a:rPr lang="en-US" sz="200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000" u="none" strike="noStrik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endParaRPr lang="en-US" sz="2000" u="none" strike="noStrik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554036"/>
                  </a:ext>
                </a:extLst>
              </a:tr>
              <a:tr h="436626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2400"/>
                        </a:lnSpc>
                        <a:buClr>
                          <a:srgbClr val="000000"/>
                        </a:buClr>
                        <a:buSzPts val="400"/>
                        <a:buFont typeface="+mj-lt"/>
                        <a:buNone/>
                        <a:tabLst>
                          <a:tab pos="293370" algn="l"/>
                        </a:tabLst>
                      </a:pPr>
                      <a:r>
                        <a:rPr lang="en-US" sz="200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vi-VN" sz="200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 kiệm tiền c</a:t>
                      </a:r>
                      <a:r>
                        <a:rPr lang="en-US" sz="200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ủ</a:t>
                      </a:r>
                      <a:r>
                        <a:rPr lang="vi-VN" sz="200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là keo kiệt, bủn xỉn.</a:t>
                      </a:r>
                      <a:endParaRPr lang="en-US" sz="2000" u="none" strike="noStrike" spc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920597"/>
                  </a:ext>
                </a:extLst>
              </a:tr>
              <a:tr h="7776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vi-V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Tiết kiệm tiền c</a:t>
                      </a:r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ủ</a:t>
                      </a:r>
                      <a:r>
                        <a:rPr lang="vi-V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là c</a:t>
                      </a:r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</a:t>
                      </a:r>
                      <a:r>
                        <a:rPr lang="vi-V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tiêu h</a:t>
                      </a:r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ợ</a:t>
                      </a:r>
                      <a:r>
                        <a:rPr lang="vi-V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 lí, không hoang phí.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213447"/>
                  </a:ext>
                </a:extLst>
              </a:tr>
              <a:tr h="46793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kiệm tiền của vừa ích nước, vừa l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ợ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nhà.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100089"/>
                  </a:ext>
                </a:extLst>
              </a:tr>
              <a:tr h="7776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D.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ết kiệm tiền của chỉ là việc của gia đinh nghèo.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65715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5CF287B-1004-46DC-9906-ADDAD72450EB}"/>
              </a:ext>
            </a:extLst>
          </p:cNvPr>
          <p:cNvSpPr txBox="1"/>
          <p:nvPr/>
        </p:nvSpPr>
        <p:spPr>
          <a:xfrm>
            <a:off x="3269244" y="760935"/>
            <a:ext cx="4680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rgbClr val="000000"/>
              </a:buClr>
              <a:buSzPts val="400"/>
              <a:tabLst>
                <a:tab pos="110490" algn="l"/>
              </a:tabLst>
            </a:pPr>
            <a:r>
              <a:rPr lang="en-US" sz="2000" b="1" u="none" strike="noStrike" spc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u="none" strike="noStrike" spc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u="none" strike="noStrike" spc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u="none" strike="noStrike" spc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u="none" strike="noStrike" spc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b="1" u="none" strike="noStrike" spc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đồng 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000" b="1" u="none" strike="noStrike" spc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hay không đồng 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000" b="1" u="none" strike="noStrike" spc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v</a:t>
            </a:r>
            <a:r>
              <a:rPr lang="en-US" sz="2000" b="1" u="none" strike="noStrike" spc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000" b="1" u="none" strike="noStrike" spc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ý kiến nào dưới đ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000" b="1" u="none" strike="noStrike" spc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y? V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000" b="1" u="none" strike="noStrike" spc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sao?</a:t>
            </a:r>
            <a:endParaRPr lang="en-US" sz="2000" b="1" u="none" strike="noStrike" spc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ảnh Suy Nghĩ Của Cậu Bé , Suy Nghĩ Clipart, Cậu Bé Clipart, Suy Nghĩ  Vector và PNG với nền trong suốt để tải xuống miễn phí">
            <a:extLst>
              <a:ext uri="{FF2B5EF4-FFF2-40B4-BE49-F238E27FC236}">
                <a16:creationId xmlns:a16="http://schemas.microsoft.com/office/drawing/2014/main" id="{17D2D725-2E83-4D8C-B815-21409ED0A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8667" y1="32000" x2="78667" y2="32000"/>
                        <a14:foregroundMark x1="78667" y1="40444" x2="78667" y2="40444"/>
                        <a14:foregroundMark x1="78222" y1="34222" x2="78222" y2="34222"/>
                        <a14:foregroundMark x1="79111" y1="31556" x2="79111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555" y="802241"/>
            <a:ext cx="1872208" cy="2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E0A3B09-E576-4F2B-8ACA-9501BA4A8174}"/>
              </a:ext>
            </a:extLst>
          </p:cNvPr>
          <p:cNvSpPr/>
          <p:nvPr/>
        </p:nvSpPr>
        <p:spPr>
          <a:xfrm>
            <a:off x="2051720" y="377800"/>
            <a:ext cx="1512168" cy="771550"/>
          </a:xfrm>
          <a:prstGeom prst="cloudCallout">
            <a:avLst>
              <a:gd name="adj1" fmla="val -76578"/>
              <a:gd name="adj2" fmla="val 513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Đồng</a:t>
            </a:r>
            <a:r>
              <a:rPr lang="en-US" dirty="0"/>
              <a:t> ý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7CC70057-95CF-402C-A4C8-E9C5E35B7136}"/>
              </a:ext>
            </a:extLst>
          </p:cNvPr>
          <p:cNvSpPr/>
          <p:nvPr/>
        </p:nvSpPr>
        <p:spPr>
          <a:xfrm>
            <a:off x="3548" y="0"/>
            <a:ext cx="1512168" cy="771550"/>
          </a:xfrm>
          <a:prstGeom prst="cloudCallout">
            <a:avLst>
              <a:gd name="adj1" fmla="val 24992"/>
              <a:gd name="adj2" fmla="val 11712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ý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014F2-2557-4BE0-8716-333B19FC6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54" b="91748" l="7347" r="97143">
                        <a14:foregroundMark x1="7347" y1="85437" x2="7347" y2="85437"/>
                        <a14:foregroundMark x1="15510" y1="67476" x2="15510" y2="67476"/>
                        <a14:foregroundMark x1="10204" y1="73786" x2="10204" y2="73786"/>
                        <a14:foregroundMark x1="9388" y1="79612" x2="9388" y2="79612"/>
                        <a14:foregroundMark x1="87755" y1="73786" x2="87755" y2="73786"/>
                        <a14:foregroundMark x1="87755" y1="68447" x2="87755" y2="68447"/>
                        <a14:foregroundMark x1="87755" y1="71359" x2="87755" y2="71359"/>
                        <a14:foregroundMark x1="87755" y1="91748" x2="87755" y2="91748"/>
                        <a14:foregroundMark x1="91429" y1="88835" x2="91429" y2="88835"/>
                        <a14:foregroundMark x1="93469" y1="77184" x2="93469" y2="77184"/>
                        <a14:foregroundMark x1="95918" y1="77184" x2="95918" y2="77184"/>
                        <a14:foregroundMark x1="97959" y1="77184" x2="97959" y2="77184"/>
                        <a14:foregroundMark x1="52245" y1="9223" x2="52245" y2="9223"/>
                        <a14:foregroundMark x1="52245" y1="4854" x2="52245" y2="48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6256" y="2643758"/>
            <a:ext cx="720080" cy="3908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166B07-D47C-4620-B66D-1E046334A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54" b="91748" l="7347" r="97143">
                        <a14:foregroundMark x1="7347" y1="85437" x2="7347" y2="85437"/>
                        <a14:foregroundMark x1="15510" y1="67476" x2="15510" y2="67476"/>
                        <a14:foregroundMark x1="10204" y1="73786" x2="10204" y2="73786"/>
                        <a14:foregroundMark x1="9388" y1="79612" x2="9388" y2="79612"/>
                        <a14:foregroundMark x1="87755" y1="73786" x2="87755" y2="73786"/>
                        <a14:foregroundMark x1="87755" y1="68447" x2="87755" y2="68447"/>
                        <a14:foregroundMark x1="87755" y1="71359" x2="87755" y2="71359"/>
                        <a14:foregroundMark x1="87755" y1="91748" x2="87755" y2="91748"/>
                        <a14:foregroundMark x1="91429" y1="88835" x2="91429" y2="88835"/>
                        <a14:foregroundMark x1="93469" y1="77184" x2="93469" y2="77184"/>
                        <a14:foregroundMark x1="95918" y1="77184" x2="95918" y2="77184"/>
                        <a14:foregroundMark x1="97959" y1="77184" x2="97959" y2="77184"/>
                        <a14:foregroundMark x1="52245" y1="9223" x2="52245" y2="9223"/>
                        <a14:foregroundMark x1="52245" y1="4854" x2="52245" y2="48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6784" y="3919319"/>
            <a:ext cx="720080" cy="3908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EE4913-9C10-4D0A-BDF3-FBFE55E2A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54" b="91748" l="7347" r="97143">
                        <a14:foregroundMark x1="7347" y1="85437" x2="7347" y2="85437"/>
                        <a14:foregroundMark x1="15510" y1="67476" x2="15510" y2="67476"/>
                        <a14:foregroundMark x1="10204" y1="73786" x2="10204" y2="73786"/>
                        <a14:foregroundMark x1="9388" y1="79612" x2="9388" y2="79612"/>
                        <a14:foregroundMark x1="87755" y1="73786" x2="87755" y2="73786"/>
                        <a14:foregroundMark x1="87755" y1="68447" x2="87755" y2="68447"/>
                        <a14:foregroundMark x1="87755" y1="71359" x2="87755" y2="71359"/>
                        <a14:foregroundMark x1="87755" y1="91748" x2="87755" y2="91748"/>
                        <a14:foregroundMark x1="91429" y1="88835" x2="91429" y2="88835"/>
                        <a14:foregroundMark x1="93469" y1="77184" x2="93469" y2="77184"/>
                        <a14:foregroundMark x1="95918" y1="77184" x2="95918" y2="77184"/>
                        <a14:foregroundMark x1="97959" y1="77184" x2="97959" y2="77184"/>
                        <a14:foregroundMark x1="52245" y1="9223" x2="52245" y2="9223"/>
                        <a14:foregroundMark x1="52245" y1="4854" x2="52245" y2="48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6256" y="3214007"/>
            <a:ext cx="720080" cy="3908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C495CD-4C3F-4B82-819F-B506C0E40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0352" y="4310217"/>
            <a:ext cx="1066403" cy="70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2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D19D38-C1AC-4441-902E-CABA5EF56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34"/>
            <a:ext cx="9433047" cy="5595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0E38B9-C5C2-49A4-9A8E-6DCC16A334AC}"/>
              </a:ext>
            </a:extLst>
          </p:cNvPr>
          <p:cNvSpPr txBox="1"/>
          <p:nvPr/>
        </p:nvSpPr>
        <p:spPr>
          <a:xfrm>
            <a:off x="971600" y="1009375"/>
            <a:ext cx="3888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24: BÀI 9</a:t>
            </a:r>
            <a:r>
              <a:rPr kumimoji="0" lang="en-US" sz="40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kumimoji="0" lang="vi-VN" sz="40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KIỆM (TIẾP)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C4156F-4391-447E-B18B-D5B23311D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757" y="1177176"/>
            <a:ext cx="3335528" cy="2356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5868024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407F91C-0812-4FA8-A0DE-DB5C516E5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945947"/>
              </p:ext>
            </p:extLst>
          </p:nvPr>
        </p:nvGraphicFramePr>
        <p:xfrm>
          <a:off x="971601" y="1245376"/>
          <a:ext cx="8172400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1851">
                  <a:extLst>
                    <a:ext uri="{9D8B030D-6E8A-4147-A177-3AD203B41FA5}">
                      <a16:colId xmlns:a16="http://schemas.microsoft.com/office/drawing/2014/main" val="2832060319"/>
                    </a:ext>
                  </a:extLst>
                </a:gridCol>
                <a:gridCol w="883503">
                  <a:extLst>
                    <a:ext uri="{9D8B030D-6E8A-4147-A177-3AD203B41FA5}">
                      <a16:colId xmlns:a16="http://schemas.microsoft.com/office/drawing/2014/main" val="1106577553"/>
                    </a:ext>
                  </a:extLst>
                </a:gridCol>
                <a:gridCol w="1067046">
                  <a:extLst>
                    <a:ext uri="{9D8B030D-6E8A-4147-A177-3AD203B41FA5}">
                      <a16:colId xmlns:a16="http://schemas.microsoft.com/office/drawing/2014/main" val="3967640536"/>
                    </a:ext>
                  </a:extLst>
                </a:gridCol>
              </a:tblGrid>
              <a:tr h="77760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200"/>
                        </a:lnSpc>
                        <a:buClr>
                          <a:srgbClr val="000000"/>
                        </a:buClr>
                        <a:buSzPts val="400"/>
                        <a:buFont typeface="+mj-lt"/>
                        <a:buNone/>
                        <a:tabLst>
                          <a:tab pos="293370" algn="l"/>
                        </a:tabLst>
                      </a:pPr>
                      <a:r>
                        <a:rPr lang="en-US" sz="200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000" u="none" strike="noStrike" spc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endParaRPr lang="en-US" sz="2000" u="none" strike="noStrik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554036"/>
                  </a:ext>
                </a:extLst>
              </a:tr>
              <a:tr h="43662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+mj-lt"/>
                        <a:buNone/>
                        <a:tabLst>
                          <a:tab pos="293370" algn="l"/>
                        </a:tabLst>
                        <a:defRPr/>
                      </a:pPr>
                      <a:r>
                        <a:rPr lang="en-US" sz="2000" u="none" strike="noStrike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vi-V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Tiết kiệm là việc giảm bớt hao phí trong sử dụng tài sản, lao động, thòi gian và đồ dùng nhưng vẫn đạt được mục tiêu đã định.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920597"/>
                  </a:ext>
                </a:extLst>
              </a:tr>
              <a:tr h="7776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vi-V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Tiết kiệm không có nghĩa là s</a:t>
                      </a:r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ố</a:t>
                      </a:r>
                      <a:r>
                        <a:rPr lang="vi-V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 qua loa, đại khái, cẩu thả, tuỳ tiện trong nếp sổng, nếp nghĩ, nói năng cộc lốc, trống không, t</a:t>
                      </a:r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</a:t>
                      </a:r>
                      <a:r>
                        <a:rPr lang="vi-VN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 hồn nghèo nàn, trống rỗng.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213447"/>
                  </a:ext>
                </a:extLst>
              </a:tr>
              <a:tr h="46793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 vi th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ể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hiện lối sống tiết kiệm phải phù h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ợ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 v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ớ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lứa tuổi, điều kiện c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ủ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gia đinh, b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thân và m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</a:t>
                      </a:r>
                      <a:r>
                        <a:rPr lang="vi-V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trường xã hội xung quanh.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10008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5CF287B-1004-46DC-9906-ADDAD72450EB}"/>
              </a:ext>
            </a:extLst>
          </p:cNvPr>
          <p:cNvSpPr txBox="1"/>
          <p:nvPr/>
        </p:nvSpPr>
        <p:spPr>
          <a:xfrm>
            <a:off x="3287194" y="275069"/>
            <a:ext cx="4680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Clr>
                <a:srgbClr val="000000"/>
              </a:buClr>
              <a:buSzPts val="400"/>
              <a:tabLst>
                <a:tab pos="110490" algn="l"/>
              </a:tabLst>
            </a:pPr>
            <a:r>
              <a:rPr lang="en-US" sz="2000" b="1" u="none" strike="noStrike" spc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u="none" strike="noStrike" spc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u="none" strike="noStrike" spc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u="none" strike="noStrike" spc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u="none" strike="noStrike" spc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cùng các bạn trao đổi, bày 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ỏ</a:t>
            </a:r>
            <a:r>
              <a:rPr lang="vi-V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thái độ về các ý kiến dưới đây (tán thành hoặc không tán thành). V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sao?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Clr>
                <a:srgbClr val="000000"/>
              </a:buClr>
              <a:buSzPts val="400"/>
              <a:tabLst>
                <a:tab pos="110490" algn="l"/>
              </a:tabLst>
            </a:pPr>
            <a:endParaRPr lang="en-US" sz="2000" b="1" u="none" strike="noStrike" spc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ảnh Suy Nghĩ Của Cậu Bé , Suy Nghĩ Clipart, Cậu Bé Clipart, Suy Nghĩ  Vector và PNG với nền trong suốt để tải xuống miễn phí">
            <a:extLst>
              <a:ext uri="{FF2B5EF4-FFF2-40B4-BE49-F238E27FC236}">
                <a16:creationId xmlns:a16="http://schemas.microsoft.com/office/drawing/2014/main" id="{17D2D725-2E83-4D8C-B815-21409ED0A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8667" y1="32000" x2="78667" y2="32000"/>
                        <a14:foregroundMark x1="78667" y1="40444" x2="78667" y2="40444"/>
                        <a14:foregroundMark x1="78222" y1="34222" x2="78222" y2="34222"/>
                        <a14:foregroundMark x1="79111" y1="31556" x2="79111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07" y="873820"/>
            <a:ext cx="187220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E0A3B09-E576-4F2B-8ACA-9501BA4A8174}"/>
              </a:ext>
            </a:extLst>
          </p:cNvPr>
          <p:cNvSpPr/>
          <p:nvPr/>
        </p:nvSpPr>
        <p:spPr>
          <a:xfrm>
            <a:off x="1711710" y="-44796"/>
            <a:ext cx="1728192" cy="771550"/>
          </a:xfrm>
          <a:prstGeom prst="cloudCallout">
            <a:avLst>
              <a:gd name="adj1" fmla="val -88152"/>
              <a:gd name="adj2" fmla="val 1004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tán</a:t>
            </a:r>
            <a:r>
              <a:rPr lang="en-US" dirty="0"/>
              <a:t> </a:t>
            </a:r>
            <a:r>
              <a:rPr lang="en-US" dirty="0" err="1"/>
              <a:t>thành</a:t>
            </a:r>
            <a:endParaRPr lang="en-US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7CC70057-95CF-402C-A4C8-E9C5E35B7136}"/>
              </a:ext>
            </a:extLst>
          </p:cNvPr>
          <p:cNvSpPr/>
          <p:nvPr/>
        </p:nvSpPr>
        <p:spPr>
          <a:xfrm>
            <a:off x="3548" y="0"/>
            <a:ext cx="1512168" cy="771550"/>
          </a:xfrm>
          <a:prstGeom prst="cloudCallout">
            <a:avLst>
              <a:gd name="adj1" fmla="val 24992"/>
              <a:gd name="adj2" fmla="val 11712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Tán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014F2-2557-4BE0-8716-333B19FC6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54" b="91748" l="7347" r="97143">
                        <a14:foregroundMark x1="7347" y1="85437" x2="7347" y2="85437"/>
                        <a14:foregroundMark x1="15510" y1="67476" x2="15510" y2="67476"/>
                        <a14:foregroundMark x1="10204" y1="73786" x2="10204" y2="73786"/>
                        <a14:foregroundMark x1="9388" y1="79612" x2="9388" y2="79612"/>
                        <a14:foregroundMark x1="87755" y1="73786" x2="87755" y2="73786"/>
                        <a14:foregroundMark x1="87755" y1="68447" x2="87755" y2="68447"/>
                        <a14:foregroundMark x1="87755" y1="71359" x2="87755" y2="71359"/>
                        <a14:foregroundMark x1="87755" y1="91748" x2="87755" y2="91748"/>
                        <a14:foregroundMark x1="91429" y1="88835" x2="91429" y2="88835"/>
                        <a14:foregroundMark x1="93469" y1="77184" x2="93469" y2="77184"/>
                        <a14:foregroundMark x1="95918" y1="77184" x2="95918" y2="77184"/>
                        <a14:foregroundMark x1="97959" y1="77184" x2="97959" y2="77184"/>
                        <a14:foregroundMark x1="52245" y1="9223" x2="52245" y2="9223"/>
                        <a14:foregroundMark x1="52245" y1="4854" x2="52245" y2="48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24" y="2516530"/>
            <a:ext cx="720080" cy="3908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166B07-D47C-4620-B66D-1E046334A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54" b="91748" l="7347" r="97143">
                        <a14:foregroundMark x1="7347" y1="85437" x2="7347" y2="85437"/>
                        <a14:foregroundMark x1="15510" y1="67476" x2="15510" y2="67476"/>
                        <a14:foregroundMark x1="10204" y1="73786" x2="10204" y2="73786"/>
                        <a14:foregroundMark x1="9388" y1="79612" x2="9388" y2="79612"/>
                        <a14:foregroundMark x1="87755" y1="73786" x2="87755" y2="73786"/>
                        <a14:foregroundMark x1="87755" y1="68447" x2="87755" y2="68447"/>
                        <a14:foregroundMark x1="87755" y1="71359" x2="87755" y2="71359"/>
                        <a14:foregroundMark x1="87755" y1="91748" x2="87755" y2="91748"/>
                        <a14:foregroundMark x1="91429" y1="88835" x2="91429" y2="88835"/>
                        <a14:foregroundMark x1="93469" y1="77184" x2="93469" y2="77184"/>
                        <a14:foregroundMark x1="95918" y1="77184" x2="95918" y2="77184"/>
                        <a14:foregroundMark x1="97959" y1="77184" x2="97959" y2="77184"/>
                        <a14:foregroundMark x1="52245" y1="9223" x2="52245" y2="9223"/>
                        <a14:foregroundMark x1="52245" y1="4854" x2="52245" y2="48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6211" y="4372859"/>
            <a:ext cx="720080" cy="3908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EE4913-9C10-4D0A-BDF3-FBFE55E2A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54" b="91748" l="7347" r="97143">
                        <a14:foregroundMark x1="7347" y1="85437" x2="7347" y2="85437"/>
                        <a14:foregroundMark x1="15510" y1="67476" x2="15510" y2="67476"/>
                        <a14:foregroundMark x1="10204" y1="73786" x2="10204" y2="73786"/>
                        <a14:foregroundMark x1="9388" y1="79612" x2="9388" y2="79612"/>
                        <a14:foregroundMark x1="87755" y1="73786" x2="87755" y2="73786"/>
                        <a14:foregroundMark x1="87755" y1="68447" x2="87755" y2="68447"/>
                        <a14:foregroundMark x1="87755" y1="71359" x2="87755" y2="71359"/>
                        <a14:foregroundMark x1="87755" y1="91748" x2="87755" y2="91748"/>
                        <a14:foregroundMark x1="91429" y1="88835" x2="91429" y2="88835"/>
                        <a14:foregroundMark x1="93469" y1="77184" x2="93469" y2="77184"/>
                        <a14:foregroundMark x1="95918" y1="77184" x2="95918" y2="77184"/>
                        <a14:foregroundMark x1="97959" y1="77184" x2="97959" y2="77184"/>
                        <a14:foregroundMark x1="52245" y1="9223" x2="52245" y2="9223"/>
                        <a14:foregroundMark x1="52245" y1="4854" x2="52245" y2="48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24" y="3378434"/>
            <a:ext cx="720080" cy="39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461"/>
            <a:ext cx="5256584" cy="3491393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4483467" y="2045422"/>
            <a:ext cx="2608813" cy="1620125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1789"/>
            <a:ext cx="3941366" cy="2256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6461"/>
            <a:ext cx="2452528" cy="2452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CDB1A3-9A7A-4425-A5F7-336080DB8C40}"/>
              </a:ext>
            </a:extLst>
          </p:cNvPr>
          <p:cNvSpPr txBox="1"/>
          <p:nvPr/>
        </p:nvSpPr>
        <p:spPr>
          <a:xfrm>
            <a:off x="3275856" y="935516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IV.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0321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78"/>
            <a:ext cx="9144000" cy="50200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ECB880-8C7A-45FC-AF57-C88328D59E0A}"/>
              </a:ext>
            </a:extLst>
          </p:cNvPr>
          <p:cNvSpPr txBox="1"/>
          <p:nvPr/>
        </p:nvSpPr>
        <p:spPr>
          <a:xfrm>
            <a:off x="1979712" y="1563638"/>
            <a:ext cx="5306026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45000"/>
              </a:lnSpc>
              <a:buClr>
                <a:srgbClr val="000000"/>
              </a:buClr>
              <a:buSzPts val="400"/>
              <a:buFont typeface="+mj-lt"/>
              <a:buAutoNum type="arabicPeriod"/>
              <a:tabLst>
                <a:tab pos="110490" algn="l"/>
              </a:tabLst>
            </a:pPr>
            <a:r>
              <a:rPr lang="vi-VN" sz="2000" u="none" strike="noStrike" spc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Vẽ các bức tranh về chủ đề “Tiết kiệm”:</a:t>
            </a:r>
            <a:endParaRPr lang="en-US" sz="2000" u="none" strike="noStrike" spc="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88900">
              <a:lnSpc>
                <a:spcPct val="135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- Dưới mỗi bức tranh, em hãy viết một thông điệp dễ ghi 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ớ</a:t>
            </a:r>
            <a:r>
              <a:rPr lang="vi-VN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để nhắc nhở bàn thân và mọi ngư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ờ</a:t>
            </a:r>
            <a:r>
              <a:rPr lang="vi-VN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 thường xuyên thực hành tiết kiệm trong cuộc s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ng.</a:t>
            </a:r>
            <a:endParaRPr lang="en-US" sz="20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0000"/>
                </a:solidFill>
                <a:effectLst/>
                <a:latin typeface="+mj-lt"/>
                <a:ea typeface="Courier New" panose="02070309020205020404" pitchFamily="49" charset="0"/>
              </a:rPr>
              <a:t>- Hãy 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ourier New" panose="02070309020205020404" pitchFamily="49" charset="0"/>
              </a:rPr>
              <a:t>hi</a:t>
            </a:r>
            <a:r>
              <a:rPr lang="vi-VN" sz="2000" dirty="0">
                <a:solidFill>
                  <a:srgbClr val="000000"/>
                </a:solidFill>
                <a:effectLst/>
                <a:latin typeface="+mj-lt"/>
                <a:ea typeface="Courier New" panose="02070309020205020404" pitchFamily="49" charset="0"/>
              </a:rPr>
              <a:t>a s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ourier New" panose="02070309020205020404" pitchFamily="49" charset="0"/>
              </a:rPr>
              <a:t>ẻ</a:t>
            </a:r>
            <a:r>
              <a:rPr lang="vi-VN" sz="2000" dirty="0">
                <a:solidFill>
                  <a:srgbClr val="000000"/>
                </a:solidFill>
                <a:effectLst/>
                <a:latin typeface="+mj-lt"/>
                <a:ea typeface="Courier New" panose="02070309020205020404" pitchFamily="49" charset="0"/>
              </a:rPr>
              <a:t> với thầy cô và bạn bè về bức tranh và thông điệp của em.</a:t>
            </a:r>
            <a:endParaRPr lang="en-US" sz="2000" dirty="0">
              <a:latin typeface="+mj-lt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07DC8623-6F13-484E-BF35-93B580A58855}"/>
              </a:ext>
            </a:extLst>
          </p:cNvPr>
          <p:cNvSpPr/>
          <p:nvPr/>
        </p:nvSpPr>
        <p:spPr>
          <a:xfrm>
            <a:off x="-144524" y="-154285"/>
            <a:ext cx="3996444" cy="165618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Tập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họa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sĩ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3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F0FA9B-5031-4559-BFB3-F9C7FDAC6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67" b="98000" l="1750" r="90000">
                        <a14:foregroundMark x1="8875" y1="10500" x2="8875" y2="10500"/>
                        <a14:foregroundMark x1="8250" y1="10000" x2="8250" y2="10000"/>
                        <a14:foregroundMark x1="6000" y1="11833" x2="6000" y2="11833"/>
                        <a14:foregroundMark x1="6000" y1="11833" x2="6000" y2="11833"/>
                        <a14:foregroundMark x1="4750" y1="17000" x2="4750" y2="17000"/>
                        <a14:foregroundMark x1="4750" y1="17000" x2="4750" y2="17000"/>
                        <a14:foregroundMark x1="4500" y1="16667" x2="4500" y2="16667"/>
                        <a14:foregroundMark x1="10750" y1="12500" x2="10750" y2="12500"/>
                        <a14:foregroundMark x1="10750" y1="12500" x2="10750" y2="12500"/>
                        <a14:foregroundMark x1="10250" y1="18833" x2="10250" y2="18833"/>
                        <a14:foregroundMark x1="11375" y1="17333" x2="11375" y2="17333"/>
                        <a14:foregroundMark x1="6250" y1="50500" x2="6250" y2="50500"/>
                        <a14:foregroundMark x1="6500" y1="50333" x2="6500" y2="50333"/>
                        <a14:foregroundMark x1="4500" y1="50167" x2="4500" y2="50167"/>
                        <a14:foregroundMark x1="2750" y1="47333" x2="2750" y2="47333"/>
                        <a14:foregroundMark x1="3250" y1="55167" x2="3250" y2="55167"/>
                        <a14:foregroundMark x1="7250" y1="54000" x2="7250" y2="54000"/>
                        <a14:foregroundMark x1="10250" y1="72833" x2="10250" y2="72833"/>
                        <a14:foregroundMark x1="2250" y1="80500" x2="2250" y2="80500"/>
                        <a14:foregroundMark x1="14500" y1="67333" x2="14500" y2="67333"/>
                        <a14:foregroundMark x1="8500" y1="57167" x2="8500" y2="57167"/>
                        <a14:foregroundMark x1="8000" y1="61000" x2="8000" y2="61000"/>
                        <a14:foregroundMark x1="10875" y1="52167" x2="10875" y2="52167"/>
                        <a14:foregroundMark x1="11500" y1="45833" x2="11500" y2="45833"/>
                        <a14:foregroundMark x1="11125" y1="43500" x2="11125" y2="43500"/>
                        <a14:foregroundMark x1="9500" y1="40500" x2="9500" y2="40500"/>
                        <a14:foregroundMark x1="9375" y1="38333" x2="9375" y2="38333"/>
                        <a14:foregroundMark x1="7500" y1="33333" x2="7500" y2="33333"/>
                        <a14:foregroundMark x1="9625" y1="22833" x2="9625" y2="22833"/>
                        <a14:foregroundMark x1="9875" y1="13833" x2="9875" y2="13833"/>
                        <a14:foregroundMark x1="7875" y1="3333" x2="7875" y2="3333"/>
                        <a14:foregroundMark x1="21250" y1="89167" x2="21250" y2="89167"/>
                        <a14:foregroundMark x1="19750" y1="93167" x2="19750" y2="93167"/>
                        <a14:foregroundMark x1="17375" y1="98000" x2="17375" y2="98000"/>
                        <a14:foregroundMark x1="1750" y1="50000" x2="1750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80528" y="0"/>
            <a:ext cx="9505056" cy="5143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7947F1-8B5E-46AD-856B-84596E265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444" y="627534"/>
            <a:ext cx="230448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51BF70-3B1E-4CE3-8D03-EE4FBA1BE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029" y="686172"/>
            <a:ext cx="1809750" cy="2533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27396E-F4F0-4E24-A47D-992183742F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7994" y="400062"/>
            <a:ext cx="2397319" cy="3047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27865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D19D38-C1AC-4441-902E-CABA5EF56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34"/>
            <a:ext cx="9433047" cy="5595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0E38B9-C5C2-49A4-9A8E-6DCC16A334AC}"/>
              </a:ext>
            </a:extLst>
          </p:cNvPr>
          <p:cNvSpPr txBox="1"/>
          <p:nvPr/>
        </p:nvSpPr>
        <p:spPr>
          <a:xfrm>
            <a:off x="1115616" y="1009375"/>
            <a:ext cx="333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9: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kiệm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C4156F-4391-447E-B18B-D5B23311D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7" y="1655706"/>
            <a:ext cx="3335528" cy="2356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6501B5-9DA1-49D0-B5A7-20D22B169907}"/>
              </a:ext>
            </a:extLst>
          </p:cNvPr>
          <p:cNvSpPr/>
          <p:nvPr/>
        </p:nvSpPr>
        <p:spPr>
          <a:xfrm>
            <a:off x="4692857" y="1026662"/>
            <a:ext cx="368120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B050"/>
                </a:solidFill>
                <a:effectLst/>
              </a:rPr>
              <a:t>Tạm</a:t>
            </a:r>
            <a:r>
              <a:rPr lang="en-US" sz="5400" b="1" cap="none" spc="0" dirty="0">
                <a:ln/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B050"/>
                </a:solidFill>
                <a:effectLst/>
              </a:rPr>
              <a:t>biệt</a:t>
            </a:r>
            <a:r>
              <a:rPr lang="en-US" sz="5400" b="1" cap="none" spc="0" dirty="0">
                <a:ln/>
                <a:solidFill>
                  <a:srgbClr val="00B050"/>
                </a:solidFill>
                <a:effectLst/>
              </a:rPr>
              <a:t>!</a:t>
            </a:r>
          </a:p>
          <a:p>
            <a:pPr algn="ctr"/>
            <a:r>
              <a:rPr lang="en-US" sz="5400" b="1" dirty="0" err="1">
                <a:ln/>
                <a:solidFill>
                  <a:srgbClr val="00B050"/>
                </a:solidFill>
              </a:rPr>
              <a:t>Chúc</a:t>
            </a:r>
            <a:r>
              <a:rPr lang="en-US" sz="5400" b="1" dirty="0">
                <a:ln/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00B050"/>
                </a:solidFill>
              </a:rPr>
              <a:t>các</a:t>
            </a:r>
            <a:r>
              <a:rPr lang="en-US" sz="5400" b="1" dirty="0">
                <a:ln/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00B050"/>
                </a:solidFill>
              </a:rPr>
              <a:t>em</a:t>
            </a:r>
            <a:r>
              <a:rPr lang="en-US" sz="5400" b="1" dirty="0">
                <a:ln/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00B050"/>
                </a:solidFill>
              </a:rPr>
              <a:t>học</a:t>
            </a:r>
            <a:r>
              <a:rPr lang="en-US" sz="5400" b="1" dirty="0">
                <a:ln/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00B050"/>
                </a:solidFill>
              </a:rPr>
              <a:t>tốt</a:t>
            </a:r>
            <a:r>
              <a:rPr lang="en-US" sz="5400" b="1" dirty="0">
                <a:ln/>
                <a:solidFill>
                  <a:srgbClr val="00B050"/>
                </a:solidFill>
              </a:rPr>
              <a:t>!</a:t>
            </a:r>
            <a:endParaRPr lang="en-US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6522136"/>
      </p:ext>
    </p:extLst>
  </p:cSld>
  <p:clrMapOvr>
    <a:masterClrMapping/>
  </p:clrMapOvr>
  <p:transition spd="slow" advTm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461"/>
            <a:ext cx="5256584" cy="3491393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4483467" y="2045422"/>
            <a:ext cx="2608813" cy="1620125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1789"/>
            <a:ext cx="3941366" cy="2256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6461"/>
            <a:ext cx="2452528" cy="2452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CDB1A3-9A7A-4425-A5F7-336080DB8C40}"/>
              </a:ext>
            </a:extLst>
          </p:cNvPr>
          <p:cNvSpPr txBox="1"/>
          <p:nvPr/>
        </p:nvSpPr>
        <p:spPr>
          <a:xfrm>
            <a:off x="3347864" y="929177"/>
            <a:ext cx="343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KHỞI ĐỘNG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F0FA9B-5031-4559-BFB3-F9C7FDAC6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80528" y="0"/>
            <a:ext cx="9505056" cy="5143500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1D0804DC-96F9-4E0A-A473-61448B175D0F}"/>
              </a:ext>
            </a:extLst>
          </p:cNvPr>
          <p:cNvSpPr/>
          <p:nvPr/>
        </p:nvSpPr>
        <p:spPr>
          <a:xfrm>
            <a:off x="1259632" y="195486"/>
            <a:ext cx="2232248" cy="792088"/>
          </a:xfrm>
          <a:prstGeom prst="horizontalScroll">
            <a:avLst/>
          </a:prstGeom>
          <a:ln>
            <a:solidFill>
              <a:srgbClr val="ED42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Góc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chia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sẻ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1F93F-3408-47D3-B5A9-A3BBB60674FA}"/>
              </a:ext>
            </a:extLst>
          </p:cNvPr>
          <p:cNvSpPr txBox="1"/>
          <p:nvPr/>
        </p:nvSpPr>
        <p:spPr>
          <a:xfrm>
            <a:off x="1259632" y="987574"/>
            <a:ext cx="7598437" cy="1425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735" indent="-165735" algn="just">
              <a:lnSpc>
                <a:spcPct val="145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Liệt k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tất cả các hoạt động trong một ngày của em theo thời gian biểu.</a:t>
            </a:r>
            <a:endParaRPr lang="en-US" sz="2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" indent="-165735" algn="just">
              <a:lnSpc>
                <a:spcPct val="144000"/>
              </a:lnSpc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sao em và mọi người phải xây dựng thời gian biểu cho riêng minh? Nếu lãng ph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gian sẽ dẫn đến những hậu qu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gì</a:t>
            </a:r>
            <a:r>
              <a:rPr lang="vi-VN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3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461"/>
            <a:ext cx="5256584" cy="3491393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4483467" y="2045422"/>
            <a:ext cx="2608813" cy="1620125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1789"/>
            <a:ext cx="3941366" cy="2256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6461"/>
            <a:ext cx="2452528" cy="2452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CDB1A3-9A7A-4425-A5F7-336080DB8C40}"/>
              </a:ext>
            </a:extLst>
          </p:cNvPr>
          <p:cNvSpPr txBox="1"/>
          <p:nvPr/>
        </p:nvSpPr>
        <p:spPr>
          <a:xfrm>
            <a:off x="3347864" y="929177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 HÌNH THÀNH KIẾN THỨC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8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D19D38-C1AC-4441-902E-CABA5EF56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34"/>
            <a:ext cx="9433047" cy="5595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C69352-B5C6-4167-BCCE-E8ECDA77B8CF}"/>
              </a:ext>
            </a:extLst>
          </p:cNvPr>
          <p:cNvSpPr txBox="1"/>
          <p:nvPr/>
        </p:nvSpPr>
        <p:spPr>
          <a:xfrm>
            <a:off x="4788024" y="915566"/>
            <a:ext cx="376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E38B9-C5C2-49A4-9A8E-6DCC16A334AC}"/>
              </a:ext>
            </a:extLst>
          </p:cNvPr>
          <p:cNvSpPr txBox="1"/>
          <p:nvPr/>
        </p:nvSpPr>
        <p:spPr>
          <a:xfrm>
            <a:off x="1115616" y="1009375"/>
            <a:ext cx="333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9: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kiệm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C4156F-4391-447E-B18B-D5B23311D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7" y="1655706"/>
            <a:ext cx="3335528" cy="2356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EFB622-DB97-4C2C-AFD4-06D07E46FA3E}"/>
              </a:ext>
            </a:extLst>
          </p:cNvPr>
          <p:cNvSpPr txBox="1"/>
          <p:nvPr/>
        </p:nvSpPr>
        <p:spPr>
          <a:xfrm>
            <a:off x="4747333" y="1440815"/>
            <a:ext cx="4054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kiệm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E8F711-BA26-4DAD-99E5-C0BB795A3A5E}"/>
              </a:ext>
            </a:extLst>
          </p:cNvPr>
          <p:cNvSpPr txBox="1"/>
          <p:nvPr/>
        </p:nvSpPr>
        <p:spPr>
          <a:xfrm>
            <a:off x="4777456" y="1935794"/>
            <a:ext cx="3817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sz="2800" b="1" noProof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Ý </a:t>
            </a:r>
            <a:r>
              <a:rPr lang="en-US" sz="2800" b="1" noProof="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kiệm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7287C9-4AD3-41D2-BF97-1AF8DC560830}"/>
              </a:ext>
            </a:extLst>
          </p:cNvPr>
          <p:cNvSpPr txBox="1"/>
          <p:nvPr/>
        </p:nvSpPr>
        <p:spPr>
          <a:xfrm>
            <a:off x="4766977" y="2422877"/>
            <a:ext cx="3827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Rèn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lối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kiệm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95710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54ABF28-D790-4359-9799-DBF792FE0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601172"/>
            <a:ext cx="5004048" cy="45222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CBEEC6-17C4-4093-9682-554A4A1B4CD6}"/>
              </a:ext>
            </a:extLst>
          </p:cNvPr>
          <p:cNvSpPr txBox="1"/>
          <p:nvPr/>
        </p:nvSpPr>
        <p:spPr>
          <a:xfrm>
            <a:off x="820222" y="1568620"/>
            <a:ext cx="3391738" cy="3426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tiết mùa hè nóng bức nên Hoà muốn bật điều hoà cả ngày. Thế mà nhiều buổi tối chị Hiền lại thư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tắt đi một lúc. Chị b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hôm nay trời không nóng nữa nên tắt điều hoà đi, bật quạt cho thoáng, vừa không bị khô da, vừa tiết kiệm tiền điện cho gia 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nh. Hoà nói: Chị cổ hủ thế! Có điều hoà th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cứ bật 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ngày, có hết bao nhiêu tiền điện 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mà tiếc.</a:t>
            </a:r>
            <a:endParaRPr lang="en-US" sz="2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9752" y="20060"/>
            <a:ext cx="5328592" cy="692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vi-VN" sz="405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a. Giải quyết tình huống</a:t>
            </a:r>
            <a:endParaRPr lang="en-US" sz="405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899592" y="865612"/>
            <a:ext cx="3106929" cy="549953"/>
          </a:xfrm>
          <a:prstGeom prst="snip2DiagRect">
            <a:avLst>
              <a:gd name="adj1" fmla="val 26917"/>
              <a:gd name="adj2" fmla="val 16667"/>
            </a:avLst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24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6A416-2A31-46C7-9754-605833FE7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8" b="97333" l="9778" r="89778">
                        <a14:foregroundMark x1="51556" y1="13333" x2="51556" y2="13333"/>
                        <a14:foregroundMark x1="48889" y1="8889" x2="48889" y2="8889"/>
                        <a14:foregroundMark x1="52889" y1="6222" x2="52889" y2="6222"/>
                        <a14:foregroundMark x1="48889" y1="35111" x2="48889" y2="35111"/>
                        <a14:foregroundMark x1="61778" y1="44889" x2="61778" y2="44889"/>
                        <a14:foregroundMark x1="37333" y1="46667" x2="37333" y2="46667"/>
                        <a14:foregroundMark x1="37333" y1="93778" x2="37333" y2="93778"/>
                        <a14:foregroundMark x1="45333" y1="93778" x2="45333" y2="93778"/>
                        <a14:foregroundMark x1="35111" y1="91556" x2="35111" y2="91556"/>
                        <a14:foregroundMark x1="59111" y1="91111" x2="59111" y2="91111"/>
                        <a14:foregroundMark x1="57778" y1="97333" x2="57778" y2="97333"/>
                        <a14:foregroundMark x1="29333" y1="16000" x2="29333" y2="16000"/>
                        <a14:foregroundMark x1="29778" y1="14667" x2="29778" y2="14667"/>
                        <a14:foregroundMark x1="30667" y1="13333" x2="30667" y2="1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2868" y="2233808"/>
            <a:ext cx="1872208" cy="2143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92252C-3742-4461-BE11-6F9D047243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4844" y1="32005" x2="54844" y2="32005"/>
                        <a14:foregroundMark x1="53906" y1="31419" x2="53906" y2="31419"/>
                        <a14:foregroundMark x1="69688" y1="35287" x2="69688" y2="35287"/>
                        <a14:foregroundMark x1="58281" y1="41032" x2="58281" y2="41032"/>
                        <a14:foregroundMark x1="52812" y1="31419" x2="52812" y2="314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308304" y="1995686"/>
            <a:ext cx="1321171" cy="2808313"/>
          </a:xfrm>
          <a:prstGeom prst="rect">
            <a:avLst/>
          </a:prstGeom>
        </p:spPr>
      </p:pic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838D3ED9-5E3F-45BB-8430-0BD86C71174D}"/>
              </a:ext>
            </a:extLst>
          </p:cNvPr>
          <p:cNvSpPr/>
          <p:nvPr/>
        </p:nvSpPr>
        <p:spPr>
          <a:xfrm>
            <a:off x="5508105" y="738498"/>
            <a:ext cx="2952328" cy="1401204"/>
          </a:xfrm>
          <a:prstGeom prst="cloudCallout">
            <a:avLst>
              <a:gd name="adj1" fmla="val -73537"/>
              <a:gd name="adj2" fmla="val 894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2300"/>
              </a:lnSpc>
            </a:pP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đ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ý với ý kiến của ai? Vì sao?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54ABF28-D790-4359-9799-DBF792FE0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601172"/>
            <a:ext cx="5004048" cy="45222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CBEEC6-17C4-4093-9682-554A4A1B4CD6}"/>
              </a:ext>
            </a:extLst>
          </p:cNvPr>
          <p:cNvSpPr txBox="1"/>
          <p:nvPr/>
        </p:nvSpPr>
        <p:spPr>
          <a:xfrm>
            <a:off x="820222" y="1568620"/>
            <a:ext cx="3391738" cy="3426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tiết mùa hè nóng bức nên Hoà muốn bật điều hoà cả ngày. Thế mà nhiều buổi tối chị Hiền lại thư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tắt đi một lúc. Chị b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hôm nay trời không nóng nữa nên tắt điều hoà đi, bật quạt cho thoáng, vừa không bị khô da, vừa tiết kiệm tiền điện cho gia 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nh. Hoà nói: Chị cổ hủ thế! Có điều hoà th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cứ bật 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ngày, có hết bao nhiêu tiền điện 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mà tiếc.</a:t>
            </a:r>
            <a:endParaRPr lang="en-US" sz="2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899592" y="865612"/>
            <a:ext cx="3106929" cy="549953"/>
          </a:xfrm>
          <a:prstGeom prst="snip2DiagRect">
            <a:avLst>
              <a:gd name="adj1" fmla="val 26917"/>
              <a:gd name="adj2" fmla="val 16667"/>
            </a:avLst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24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6A416-2A31-46C7-9754-605833FE7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8" b="97333" l="9778" r="89778">
                        <a14:foregroundMark x1="51556" y1="13333" x2="51556" y2="13333"/>
                        <a14:foregroundMark x1="48889" y1="8889" x2="48889" y2="8889"/>
                        <a14:foregroundMark x1="52889" y1="6222" x2="52889" y2="6222"/>
                        <a14:foregroundMark x1="48889" y1="35111" x2="48889" y2="35111"/>
                        <a14:foregroundMark x1="61778" y1="44889" x2="61778" y2="44889"/>
                        <a14:foregroundMark x1="37333" y1="46667" x2="37333" y2="46667"/>
                        <a14:foregroundMark x1="37333" y1="93778" x2="37333" y2="93778"/>
                        <a14:foregroundMark x1="45333" y1="93778" x2="45333" y2="93778"/>
                        <a14:foregroundMark x1="35111" y1="91556" x2="35111" y2="91556"/>
                        <a14:foregroundMark x1="59111" y1="91111" x2="59111" y2="91111"/>
                        <a14:foregroundMark x1="57778" y1="97333" x2="57778" y2="97333"/>
                        <a14:foregroundMark x1="29333" y1="16000" x2="29333" y2="16000"/>
                        <a14:foregroundMark x1="29778" y1="14667" x2="29778" y2="14667"/>
                        <a14:foregroundMark x1="30667" y1="13333" x2="30667" y2="1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8350" y="2975271"/>
            <a:ext cx="1872208" cy="2143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92252C-3742-4461-BE11-6F9D047243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4844" y1="32005" x2="54844" y2="32005"/>
                        <a14:foregroundMark x1="53906" y1="31419" x2="53906" y2="31419"/>
                        <a14:foregroundMark x1="69688" y1="35287" x2="69688" y2="35287"/>
                        <a14:foregroundMark x1="58281" y1="41032" x2="58281" y2="41032"/>
                        <a14:foregroundMark x1="52812" y1="31419" x2="52812" y2="314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380312" y="2688004"/>
            <a:ext cx="1321171" cy="2808313"/>
          </a:xfrm>
          <a:prstGeom prst="rect">
            <a:avLst/>
          </a:prstGeom>
        </p:spPr>
      </p:pic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838D3ED9-5E3F-45BB-8430-0BD86C71174D}"/>
              </a:ext>
            </a:extLst>
          </p:cNvPr>
          <p:cNvSpPr/>
          <p:nvPr/>
        </p:nvSpPr>
        <p:spPr>
          <a:xfrm>
            <a:off x="5004048" y="601172"/>
            <a:ext cx="3960440" cy="2400040"/>
          </a:xfrm>
          <a:prstGeom prst="cloudCallout">
            <a:avLst>
              <a:gd name="adj1" fmla="val -73537"/>
              <a:gd name="adj2" fmla="val 894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23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61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CEFFA6-D5AB-421B-B80A-12700B4BC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23328" y="-46273"/>
            <a:ext cx="9289032" cy="52360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A7786-74E6-4F20-9443-A2A0B826E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Phiếu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tập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F3020BD-1FAA-4CA4-A0BE-FCA15B554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51352"/>
              </p:ext>
            </p:extLst>
          </p:nvPr>
        </p:nvGraphicFramePr>
        <p:xfrm>
          <a:off x="1377008" y="3035096"/>
          <a:ext cx="6288359" cy="1461418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50800" dir="660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1924539">
                  <a:extLst>
                    <a:ext uri="{9D8B030D-6E8A-4147-A177-3AD203B41FA5}">
                      <a16:colId xmlns:a16="http://schemas.microsoft.com/office/drawing/2014/main" val="2585437700"/>
                    </a:ext>
                  </a:extLst>
                </a:gridCol>
                <a:gridCol w="2181910">
                  <a:extLst>
                    <a:ext uri="{9D8B030D-6E8A-4147-A177-3AD203B41FA5}">
                      <a16:colId xmlns:a16="http://schemas.microsoft.com/office/drawing/2014/main" val="814221358"/>
                    </a:ext>
                  </a:extLst>
                </a:gridCol>
                <a:gridCol w="2181910">
                  <a:extLst>
                    <a:ext uri="{9D8B030D-6E8A-4147-A177-3AD203B41FA5}">
                      <a16:colId xmlns:a16="http://schemas.microsoft.com/office/drawing/2014/main" val="2390747402"/>
                    </a:ext>
                  </a:extLst>
                </a:gridCol>
              </a:tblGrid>
              <a:tr h="7307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04767"/>
                  </a:ext>
                </a:extLst>
              </a:tr>
              <a:tr h="7307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91945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2A716CE-50DF-4683-9D85-C2D1247B0965}"/>
              </a:ext>
            </a:extLst>
          </p:cNvPr>
          <p:cNvSpPr txBox="1"/>
          <p:nvPr/>
        </p:nvSpPr>
        <p:spPr>
          <a:xfrm>
            <a:off x="899592" y="1063229"/>
            <a:ext cx="7344816" cy="1567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ra giấy một mục tiêu tiết kiệm mà em mong muốn đạt được nhất.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88900" algn="just">
              <a:lnSpc>
                <a:spcPts val="23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Liệt kê những việc cần làm để đạt mục tiêu, nguyện vọng tiết kiệm 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em bằng cách kẻ bảng và hoàn thiện theo 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ý dưới 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3706</TotalTime>
  <Words>1238</Words>
  <Application>Microsoft Office PowerPoint</Application>
  <PresentationFormat>On-screen Show (16:9)</PresentationFormat>
  <Paragraphs>94</Paragraphs>
  <Slides>24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微软雅黑</vt:lpstr>
      <vt:lpstr>宋体</vt:lpstr>
      <vt:lpstr>.VnTime</vt:lpstr>
      <vt:lpstr>Arial</vt:lpstr>
      <vt:lpstr>Calibri</vt:lpstr>
      <vt:lpstr>Calibri Light</vt:lpstr>
      <vt:lpstr>Century Schoolbook</vt:lpstr>
      <vt:lpstr>Courier New</vt:lpstr>
      <vt:lpstr>iCiel Cadena</vt:lpstr>
      <vt:lpstr>Tahoma</vt:lpstr>
      <vt:lpstr>Times New Roman</vt:lpstr>
      <vt:lpstr>Wingdings</vt:lpstr>
      <vt:lpstr>Wingdings 2</vt:lpstr>
      <vt:lpstr>第一PPT，www.1ppt.com</vt:lpstr>
      <vt:lpstr>Oriel</vt:lpstr>
      <vt:lpstr>24_Office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học tập</vt:lpstr>
      <vt:lpstr>Phiếu học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description>http://www.ypppt.com/</dc:description>
  <cp:lastModifiedBy>Admin</cp:lastModifiedBy>
  <cp:revision>289</cp:revision>
  <dcterms:created xsi:type="dcterms:W3CDTF">2015-12-11T17:46:17Z</dcterms:created>
  <dcterms:modified xsi:type="dcterms:W3CDTF">2024-03-14T02:15:45Z</dcterms:modified>
</cp:coreProperties>
</file>