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15" r:id="rId2"/>
    <p:sldId id="257" r:id="rId3"/>
    <p:sldId id="256" r:id="rId4"/>
    <p:sldId id="322" r:id="rId5"/>
    <p:sldId id="323" r:id="rId6"/>
    <p:sldId id="261" r:id="rId7"/>
    <p:sldId id="299" r:id="rId8"/>
    <p:sldId id="345" r:id="rId9"/>
    <p:sldId id="327" r:id="rId10"/>
    <p:sldId id="331" r:id="rId11"/>
    <p:sldId id="306" r:id="rId12"/>
    <p:sldId id="334" r:id="rId13"/>
    <p:sldId id="301" r:id="rId14"/>
    <p:sldId id="335" r:id="rId15"/>
    <p:sldId id="346" r:id="rId16"/>
    <p:sldId id="336" r:id="rId17"/>
    <p:sldId id="347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3D52"/>
    <a:srgbClr val="F0F0F0"/>
    <a:srgbClr val="FFFFFF"/>
    <a:srgbClr val="48698E"/>
    <a:srgbClr val="3E5B7A"/>
    <a:srgbClr val="4F4D63"/>
    <a:srgbClr val="F8F8F8"/>
    <a:srgbClr val="6F72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3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15427-DF7F-4AEC-B6A7-0483125A1EB7}" type="datetimeFigureOut">
              <a:rPr lang="zh-CN" altLang="en-US" smtClean="0"/>
              <a:t>2024/5/28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F96FE-4BFD-4EB0-860E-F76DA26018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916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754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738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1088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74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444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532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125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995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9263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40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059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614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974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448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019953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FFFBEF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7957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06\02-\color-pencil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972"/>
            <a:ext cx="12192000" cy="71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249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277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869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2024/5/28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719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2024/5/28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176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2024/5/28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9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2024/5/28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248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2024/5/28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053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2024/5/28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75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5C5F4-8241-4297-A607-2414451469E3}" type="datetimeFigureOut">
              <a:rPr lang="zh-CN" altLang="en-US" smtClean="0"/>
              <a:t>2024/5/28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43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70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36.png"/><Relationship Id="rId5" Type="http://schemas.openxmlformats.org/officeDocument/2006/relationships/image" Target="../media/image14.png"/><Relationship Id="rId10" Type="http://schemas.openxmlformats.org/officeDocument/2006/relationships/image" Target="../media/image35.png"/><Relationship Id="rId4" Type="http://schemas.openxmlformats.org/officeDocument/2006/relationships/image" Target="../media/image13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30.png"/><Relationship Id="rId5" Type="http://schemas.openxmlformats.org/officeDocument/2006/relationships/image" Target="../media/image14.png"/><Relationship Id="rId10" Type="http://schemas.openxmlformats.org/officeDocument/2006/relationships/image" Target="../media/image29.png"/><Relationship Id="rId4" Type="http://schemas.openxmlformats.org/officeDocument/2006/relationships/image" Target="../media/image1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9636" cy="677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99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43" y="3358133"/>
            <a:ext cx="2560320" cy="16285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42003" y="2875710"/>
            <a:ext cx="2307771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Line Callout 2 2"/>
          <p:cNvSpPr/>
          <p:nvPr/>
        </p:nvSpPr>
        <p:spPr>
          <a:xfrm>
            <a:off x="8194767" y="1511853"/>
            <a:ext cx="3997233" cy="3474783"/>
          </a:xfrm>
          <a:prstGeom prst="borderCallout2">
            <a:avLst>
              <a:gd name="adj1" fmla="val 48900"/>
              <a:gd name="adj2" fmla="val -54"/>
              <a:gd name="adj3" fmla="val 48398"/>
              <a:gd name="adj4" fmla="val -15142"/>
              <a:gd name="adj5" fmla="val 88882"/>
              <a:gd name="adj6" fmla="val -2662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than.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Line Callout 2 11"/>
          <p:cNvSpPr/>
          <p:nvPr/>
        </p:nvSpPr>
        <p:spPr>
          <a:xfrm rot="10800000">
            <a:off x="156830" y="1668053"/>
            <a:ext cx="3640181" cy="1784431"/>
          </a:xfrm>
          <a:prstGeom prst="borderCallout2">
            <a:avLst>
              <a:gd name="adj1" fmla="val 64282"/>
              <a:gd name="adj2" fmla="val -199"/>
              <a:gd name="adj3" fmla="val 64283"/>
              <a:gd name="adj4" fmla="val -16667"/>
              <a:gd name="adj5" fmla="val 1861"/>
              <a:gd name="adj6" fmla="val -2876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6829" y="1767715"/>
            <a:ext cx="3640182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sng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xăng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dầu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ngửi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Line Callout 2 13"/>
          <p:cNvSpPr/>
          <p:nvPr/>
        </p:nvSpPr>
        <p:spPr>
          <a:xfrm rot="10800000">
            <a:off x="156829" y="4487844"/>
            <a:ext cx="3640181" cy="1999236"/>
          </a:xfrm>
          <a:prstGeom prst="borderCallout2">
            <a:avLst>
              <a:gd name="adj1" fmla="val 40760"/>
              <a:gd name="adj2" fmla="val -438"/>
              <a:gd name="adj3" fmla="val 41632"/>
              <a:gd name="adj4" fmla="val -16188"/>
              <a:gd name="adj5" fmla="val 78526"/>
              <a:gd name="adj6" fmla="val -287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6829" y="4517966"/>
            <a:ext cx="3640179" cy="22467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sng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7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8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21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22" name="文本框 13"/>
          <p:cNvSpPr txBox="1"/>
          <p:nvPr/>
        </p:nvSpPr>
        <p:spPr>
          <a:xfrm>
            <a:off x="3302308" y="269734"/>
            <a:ext cx="5971507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Tìm</a:t>
            </a:r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hiểu</a:t>
            </a:r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tính</a:t>
            </a:r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chất</a:t>
            </a:r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nhiên</a:t>
            </a:r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liệu</a:t>
            </a:r>
            <a:endParaRPr lang="zh-CN" altLang="en-US" sz="32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3" name="Line Callout 2 22"/>
          <p:cNvSpPr/>
          <p:nvPr/>
        </p:nvSpPr>
        <p:spPr>
          <a:xfrm>
            <a:off x="8194767" y="1533307"/>
            <a:ext cx="3997233" cy="3453329"/>
          </a:xfrm>
          <a:prstGeom prst="borderCallout2">
            <a:avLst>
              <a:gd name="adj1" fmla="val 48900"/>
              <a:gd name="adj2" fmla="val -54"/>
              <a:gd name="adj3" fmla="val 48398"/>
              <a:gd name="adj4" fmla="val -15142"/>
              <a:gd name="adj5" fmla="val 88882"/>
              <a:gd name="adj6" fmla="val -2662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1.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gas, </a:t>
            </a:r>
            <a:r>
              <a:rPr lang="en-US" sz="24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than: </a:t>
            </a:r>
            <a:r>
              <a:rPr lang="en-US" sz="24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Tắt</a:t>
            </a:r>
            <a:r>
              <a:rPr kumimoji="0" lang="en-US" sz="24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bếp</a:t>
            </a:r>
            <a:r>
              <a:rPr kumimoji="0" lang="en-US" sz="24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than </a:t>
            </a:r>
            <a:r>
              <a:rPr kumimoji="0" lang="en-US" sz="2400" b="0" i="0" u="none" strike="noStrike" kern="1200" cap="none" spc="0" normalizeH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củi</a:t>
            </a:r>
            <a:r>
              <a:rPr kumimoji="0" lang="en-US" sz="2400" b="0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dội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Ngăn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oxygen: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phủ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6829" y="1767715"/>
            <a:ext cx="3640182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sng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2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ngửi</a:t>
            </a:r>
            <a:r>
              <a:rPr lang="en-US" sz="2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2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38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2" grpId="0" animBg="1"/>
      <p:bldP spid="13" grpId="0" animBg="1"/>
      <p:bldP spid="14" grpId="0" animBg="1"/>
      <p:bldP spid="15" grpId="0" animBg="1"/>
      <p:bldP spid="23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570063" y="16341"/>
            <a:ext cx="6721069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</a:t>
            </a:r>
            <a:r>
              <a:rPr lang="en-US" altLang="zh-CN" sz="3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Nguồn</a:t>
            </a:r>
            <a:r>
              <a:rPr lang="en-US" altLang="zh-CN" sz="3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nguyên</a:t>
            </a:r>
            <a:r>
              <a:rPr lang="en-US" altLang="zh-CN" sz="3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liệu</a:t>
            </a:r>
            <a:r>
              <a:rPr lang="en-US" altLang="zh-CN" sz="3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tính</a:t>
            </a:r>
            <a:r>
              <a:rPr lang="en-US" altLang="zh-CN" sz="3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chất</a:t>
            </a:r>
            <a:endParaRPr lang="en-US" altLang="zh-CN" sz="36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3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và</a:t>
            </a:r>
            <a:r>
              <a:rPr lang="en-US" altLang="zh-CN" sz="3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cách</a:t>
            </a:r>
            <a:r>
              <a:rPr lang="en-US" altLang="zh-CN" sz="3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sử</a:t>
            </a:r>
            <a:r>
              <a:rPr lang="en-US" altLang="zh-CN" sz="3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dụng</a:t>
            </a:r>
            <a:r>
              <a:rPr lang="en-US" altLang="zh-CN" sz="3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nhiên</a:t>
            </a:r>
            <a:r>
              <a:rPr lang="en-US" altLang="zh-CN" sz="3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liệu</a:t>
            </a:r>
            <a:endParaRPr lang="zh-CN" altLang="en-US" sz="36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2" y="1129284"/>
            <a:ext cx="1325509" cy="11919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66514" y="2136108"/>
            <a:ext cx="9259266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thạch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than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dầu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mỏ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....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66514" y="3281082"/>
            <a:ext cx="10021115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thạch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cạn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kiệt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kiệm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340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402279" y="171199"/>
            <a:ext cx="7726795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III. </a:t>
            </a:r>
            <a:r>
              <a:rPr lang="en-US" altLang="zh-CN" sz="40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Sơ</a:t>
            </a:r>
            <a:r>
              <a:rPr lang="en-US" altLang="zh-CN" sz="40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lược</a:t>
            </a:r>
            <a:r>
              <a:rPr lang="en-US" altLang="zh-CN" sz="40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về</a:t>
            </a:r>
            <a:r>
              <a:rPr lang="en-US" altLang="zh-CN" sz="40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an </a:t>
            </a:r>
            <a:r>
              <a:rPr lang="en-US" altLang="zh-CN" sz="40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ninh</a:t>
            </a:r>
            <a:r>
              <a:rPr lang="en-US" altLang="zh-CN" sz="40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năng</a:t>
            </a:r>
            <a:r>
              <a:rPr lang="en-US" altLang="zh-CN" sz="40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lượng</a:t>
            </a:r>
            <a:endParaRPr lang="zh-CN" altLang="en-US" sz="40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492" y="2177316"/>
            <a:ext cx="9436585" cy="3219615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086475" y="1348890"/>
            <a:ext cx="4019049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36680" y="6181154"/>
            <a:ext cx="251863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5734861" y="5488148"/>
            <a:ext cx="484632" cy="60178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4779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2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402279" y="171199"/>
            <a:ext cx="7726795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III. </a:t>
            </a:r>
            <a:r>
              <a:rPr lang="en-US" altLang="zh-CN" sz="40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Sơ</a:t>
            </a:r>
            <a:r>
              <a:rPr lang="en-US" altLang="zh-CN" sz="40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lược</a:t>
            </a:r>
            <a:r>
              <a:rPr lang="en-US" altLang="zh-CN" sz="40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về</a:t>
            </a:r>
            <a:r>
              <a:rPr lang="en-US" altLang="zh-CN" sz="40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an </a:t>
            </a:r>
            <a:r>
              <a:rPr lang="en-US" altLang="zh-CN" sz="40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ninh</a:t>
            </a:r>
            <a:r>
              <a:rPr lang="en-US" altLang="zh-CN" sz="40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năng</a:t>
            </a:r>
            <a:r>
              <a:rPr lang="en-US" altLang="zh-CN" sz="40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lượng</a:t>
            </a:r>
            <a:endParaRPr lang="zh-CN" altLang="en-US" sz="40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086475" y="1348890"/>
            <a:ext cx="4910319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862" y="2197908"/>
            <a:ext cx="2133710" cy="17653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960" y="2266470"/>
            <a:ext cx="2082907" cy="171458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208" y="2197908"/>
            <a:ext cx="2044805" cy="177174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7" y="4670664"/>
            <a:ext cx="2082907" cy="17653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619" y="4550303"/>
            <a:ext cx="2127359" cy="176539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498" y="4550303"/>
            <a:ext cx="2133710" cy="178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758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BC7FFB3-5D6D-4BFD-BEB0-D3EF3067C952}"/>
              </a:ext>
            </a:extLst>
          </p:cNvPr>
          <p:cNvSpPr/>
          <p:nvPr/>
        </p:nvSpPr>
        <p:spPr>
          <a:xfrm>
            <a:off x="79995" y="127200"/>
            <a:ext cx="12112005" cy="97639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 ĐIỂM CỦA NGUỒN NĂNG LƯỢNG TÁI TẠO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7F8C46-693B-44E8-B40D-4720CC5B3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919" y="2112935"/>
            <a:ext cx="2286000" cy="2286000"/>
          </a:xfrm>
          <a:prstGeom prst="ellipse">
            <a:avLst/>
          </a:prstGeom>
          <a:ln w="63500" cap="rnd">
            <a:solidFill>
              <a:schemeClr val="accent6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004B95-5001-486C-9CED-7FC576DA0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2112935"/>
            <a:ext cx="2286000" cy="2286000"/>
          </a:xfrm>
          <a:prstGeom prst="ellipse">
            <a:avLst/>
          </a:prstGeom>
          <a:ln w="63500" cap="rnd">
            <a:solidFill>
              <a:schemeClr val="accent6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127FF0-6ABF-4AE6-8BE2-DA78D8D4C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1081" y="2112935"/>
            <a:ext cx="2286000" cy="2286000"/>
          </a:xfrm>
          <a:prstGeom prst="ellipse">
            <a:avLst/>
          </a:prstGeom>
          <a:ln w="63500" cap="rnd">
            <a:solidFill>
              <a:schemeClr val="accent6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C7B97E-6534-4E03-AA58-8556D790699C}"/>
              </a:ext>
            </a:extLst>
          </p:cNvPr>
          <p:cNvSpPr txBox="1"/>
          <p:nvPr/>
        </p:nvSpPr>
        <p:spPr>
          <a:xfrm>
            <a:off x="646547" y="5296258"/>
            <a:ext cx="3475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A5B27B-F1D6-45E7-BE5E-EA52A5791ABF}"/>
              </a:ext>
            </a:extLst>
          </p:cNvPr>
          <p:cNvSpPr txBox="1"/>
          <p:nvPr/>
        </p:nvSpPr>
        <p:spPr>
          <a:xfrm>
            <a:off x="4284918" y="5306432"/>
            <a:ext cx="370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C42303-77E9-476F-B7B1-88D77F756064}"/>
              </a:ext>
            </a:extLst>
          </p:cNvPr>
          <p:cNvSpPr txBox="1"/>
          <p:nvPr/>
        </p:nvSpPr>
        <p:spPr>
          <a:xfrm>
            <a:off x="8781081" y="5296257"/>
            <a:ext cx="2858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24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570063" y="329608"/>
            <a:ext cx="737271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III. </a:t>
            </a:r>
            <a:r>
              <a:rPr lang="en-US" altLang="zh-CN" sz="36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Sơ</a:t>
            </a:r>
            <a:r>
              <a:rPr lang="en-US" altLang="zh-CN" sz="36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lược</a:t>
            </a:r>
            <a:r>
              <a:rPr lang="en-US" altLang="zh-CN" sz="36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về</a:t>
            </a:r>
            <a:r>
              <a:rPr lang="en-US" altLang="zh-CN" sz="36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an </a:t>
            </a:r>
            <a:r>
              <a:rPr lang="en-US" altLang="zh-CN" sz="36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ninh</a:t>
            </a:r>
            <a:r>
              <a:rPr lang="en-US" altLang="zh-CN" sz="36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năng</a:t>
            </a:r>
            <a:r>
              <a:rPr lang="en-US" altLang="zh-CN" sz="3600" b="1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lượng</a:t>
            </a:r>
            <a:endParaRPr lang="zh-CN" altLang="en-US" sz="36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2" y="1129284"/>
            <a:ext cx="1325509" cy="119198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616097" y="2022019"/>
            <a:ext cx="10021115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thạch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cạn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kiệt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...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068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F2E822-AEC1-4F07-BFD9-6188BEA40C7B}"/>
              </a:ext>
            </a:extLst>
          </p:cNvPr>
          <p:cNvSpPr txBox="1"/>
          <p:nvPr/>
        </p:nvSpPr>
        <p:spPr>
          <a:xfrm>
            <a:off x="1400621" y="2310242"/>
            <a:ext cx="9913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750A7BA-326D-4CB4-B4B5-EA26E81F6A01}"/>
              </a:ext>
            </a:extLst>
          </p:cNvPr>
          <p:cNvGrpSpPr/>
          <p:nvPr/>
        </p:nvGrpSpPr>
        <p:grpSpPr>
          <a:xfrm>
            <a:off x="3086520" y="401968"/>
            <a:ext cx="6135255" cy="1333500"/>
            <a:chOff x="4362450" y="346550"/>
            <a:chExt cx="4248150" cy="1333500"/>
          </a:xfrm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664ABB25-6026-49D1-A90C-B4AB42032157}"/>
                </a:ext>
              </a:extLst>
            </p:cNvPr>
            <p:cNvSpPr/>
            <p:nvPr/>
          </p:nvSpPr>
          <p:spPr>
            <a:xfrm>
              <a:off x="4362450" y="346550"/>
              <a:ext cx="4248150" cy="1333500"/>
            </a:xfrm>
            <a:prstGeom prst="homePlate">
              <a:avLst/>
            </a:prstGeom>
            <a:solidFill>
              <a:srgbClr val="F3DE7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D5ED05-29BE-4B77-B825-5CE814282C65}"/>
                </a:ext>
              </a:extLst>
            </p:cNvPr>
            <p:cNvSpPr txBox="1"/>
            <p:nvPr/>
          </p:nvSpPr>
          <p:spPr>
            <a:xfrm>
              <a:off x="4634999" y="625373"/>
              <a:ext cx="3404811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B7F8C46-693B-44E8-B40D-4720CC5B3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774" y="3572423"/>
            <a:ext cx="2286000" cy="2286000"/>
          </a:xfrm>
          <a:prstGeom prst="ellipse">
            <a:avLst/>
          </a:prstGeom>
          <a:ln w="63500" cap="rnd">
            <a:solidFill>
              <a:schemeClr val="accent6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004B95-5001-486C-9CED-7FC576DA0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548816"/>
            <a:ext cx="2286000" cy="2286000"/>
          </a:xfrm>
          <a:prstGeom prst="ellipse">
            <a:avLst/>
          </a:prstGeom>
          <a:ln w="63500" cap="rnd">
            <a:solidFill>
              <a:schemeClr val="accent6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D127FF0-6ABF-4AE6-8BE2-DA78D8D4C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1775" y="3572423"/>
            <a:ext cx="2286000" cy="2286000"/>
          </a:xfrm>
          <a:prstGeom prst="ellipse">
            <a:avLst/>
          </a:prstGeom>
          <a:ln w="63500" cap="rnd">
            <a:solidFill>
              <a:schemeClr val="accent6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67122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6E7332C-77D3-41D7-A442-21402362E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224" y="347663"/>
            <a:ext cx="4413576" cy="1120920"/>
          </a:xfr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7371867-3139-4D3A-AB4A-3AACA79039FA}"/>
              </a:ext>
            </a:extLst>
          </p:cNvPr>
          <p:cNvSpPr txBox="1">
            <a:spLocks/>
          </p:cNvSpPr>
          <p:nvPr/>
        </p:nvSpPr>
        <p:spPr>
          <a:xfrm>
            <a:off x="1438178" y="1989907"/>
            <a:ext cx="9389533" cy="3378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609585" lvl="0" indent="-40639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bel"/>
              <a:buNone/>
            </a:pPr>
            <a:r>
              <a:rPr lang="en-US" sz="2800" b="1">
                <a:solidFill>
                  <a:srgbClr val="2C49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Hãy Đề xuất phương án kiểm chứng xăng nhẹ hơn nước và không tan trong nước.</a:t>
            </a:r>
            <a:endParaRPr lang="en-US" sz="2800" b="1">
              <a:solidFill>
                <a:srgbClr val="2C4967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Font typeface="Abel"/>
              <a:buNone/>
            </a:pPr>
            <a:r>
              <a:rPr lang="en-US" sz="2800" b="1">
                <a:solidFill>
                  <a:srgbClr val="2C49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b="1">
                <a:solidFill>
                  <a:srgbClr val="2C4967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 gia đình em thường sử dụng nguồn nhiên liệu nào để đun nấu? Em hãy đề xuất biện pháp để sử dụng nhiên liệu đó một cách hiệu quả.</a:t>
            </a:r>
            <a:endParaRPr lang="en-US" sz="2800" b="1" dirty="0">
              <a:solidFill>
                <a:srgbClr val="2C49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075295" y="1990622"/>
            <a:ext cx="654987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14: MỘT SỐ NHIÊN LIỆU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86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96" y="1116106"/>
            <a:ext cx="4578457" cy="46661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724" y="5818079"/>
            <a:ext cx="2439742" cy="90954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55" y="4400531"/>
            <a:ext cx="2343136" cy="20305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475" y="4456089"/>
            <a:ext cx="1048141" cy="1650548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5935490" y="1599086"/>
            <a:ext cx="797378" cy="748148"/>
            <a:chOff x="7531331" y="1259522"/>
            <a:chExt cx="797378" cy="748148"/>
          </a:xfrm>
        </p:grpSpPr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7531331" y="125952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631082" y="1292772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rgbClr val="F0F0F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01</a:t>
              </a:r>
              <a:endParaRPr lang="zh-CN" altLang="en-US" sz="4000" b="1" dirty="0">
                <a:solidFill>
                  <a:srgbClr val="F0F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935489" y="2907008"/>
            <a:ext cx="748147" cy="748148"/>
            <a:chOff x="7531329" y="2452432"/>
            <a:chExt cx="748147" cy="748148"/>
          </a:xfrm>
        </p:grpSpPr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7531329" y="245243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7578182" y="2472563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rgbClr val="F0F0F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02</a:t>
              </a:r>
              <a:endParaRPr lang="zh-CN" altLang="en-US" sz="4000" b="1" dirty="0">
                <a:solidFill>
                  <a:srgbClr val="F0F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6832619" y="1632336"/>
            <a:ext cx="37978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I.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loại</a:t>
            </a:r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nhiên</a:t>
            </a:r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liệu</a:t>
            </a:r>
            <a:endParaRPr lang="zh-CN" altLang="en-US" sz="32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733684" y="2772229"/>
            <a:ext cx="54601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Nguồn</a:t>
            </a:r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nhiên</a:t>
            </a:r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liệu</a:t>
            </a:r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tính</a:t>
            </a:r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chất</a:t>
            </a:r>
            <a:endParaRPr lang="en-US" altLang="zh-CN" sz="32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và</a:t>
            </a:r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cách</a:t>
            </a:r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sử</a:t>
            </a:r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dụng</a:t>
            </a:r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nhiên</a:t>
            </a:r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liệu</a:t>
            </a:r>
            <a:endParaRPr lang="zh-CN" altLang="en-US" sz="32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532995" y="2498691"/>
            <a:ext cx="32459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NỘI DUNG</a:t>
            </a:r>
            <a:endParaRPr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0" name="组合 16"/>
          <p:cNvGrpSpPr/>
          <p:nvPr/>
        </p:nvGrpSpPr>
        <p:grpSpPr>
          <a:xfrm>
            <a:off x="5927304" y="4400531"/>
            <a:ext cx="748147" cy="748148"/>
            <a:chOff x="7531329" y="2452432"/>
            <a:chExt cx="748147" cy="748148"/>
          </a:xfrm>
        </p:grpSpPr>
        <p:sp>
          <p:nvSpPr>
            <p:cNvPr id="21" name="Freeform 10"/>
            <p:cNvSpPr>
              <a:spLocks/>
            </p:cNvSpPr>
            <p:nvPr/>
          </p:nvSpPr>
          <p:spPr bwMode="auto">
            <a:xfrm>
              <a:off x="7531329" y="245243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文本框 18"/>
            <p:cNvSpPr txBox="1"/>
            <p:nvPr/>
          </p:nvSpPr>
          <p:spPr>
            <a:xfrm>
              <a:off x="7578182" y="2472563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rgbClr val="F0F0F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03</a:t>
              </a:r>
              <a:endParaRPr lang="zh-CN" altLang="en-US" sz="4000" b="1" dirty="0">
                <a:solidFill>
                  <a:srgbClr val="F0F0F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文本框 25"/>
          <p:cNvSpPr txBox="1"/>
          <p:nvPr/>
        </p:nvSpPr>
        <p:spPr>
          <a:xfrm>
            <a:off x="6817384" y="4235996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III.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Sơ</a:t>
            </a:r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lược</a:t>
            </a:r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về</a:t>
            </a:r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an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ninh</a:t>
            </a:r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năng</a:t>
            </a:r>
            <a:r>
              <a:rPr lang="en-US" altLang="zh-CN" sz="32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lượng</a:t>
            </a:r>
            <a:endParaRPr lang="zh-CN" altLang="en-US" sz="32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520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250"/>
                            </p:stCondLst>
                            <p:childTnLst>
                              <p:par>
                                <p:cTn id="5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5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904260" y="291795"/>
            <a:ext cx="6383479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I. CÁC LOẠI NHIÊN LIỆU</a:t>
            </a:r>
            <a:endParaRPr lang="zh-CN" altLang="en-US" sz="40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7" y="1336232"/>
            <a:ext cx="1514761" cy="14593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76921" y="1780680"/>
            <a:ext cx="3589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636" y="3387975"/>
            <a:ext cx="2463927" cy="1485976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 rot="19896308">
            <a:off x="4191175" y="3038765"/>
            <a:ext cx="1167438" cy="48463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ight Arrow 17"/>
          <p:cNvSpPr/>
          <p:nvPr/>
        </p:nvSpPr>
        <p:spPr>
          <a:xfrm rot="1923162">
            <a:off x="4238454" y="4759353"/>
            <a:ext cx="1177363" cy="48463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708" y="2542889"/>
            <a:ext cx="2495678" cy="6056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708" y="4873951"/>
            <a:ext cx="3937202" cy="80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42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904260" y="291795"/>
            <a:ext cx="6383479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I. CÁC LOẠI NHIÊN LIỆU</a:t>
            </a:r>
            <a:endParaRPr lang="zh-CN" altLang="en-US" sz="40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27" y="1266092"/>
            <a:ext cx="2959252" cy="23390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940" y="1266092"/>
            <a:ext cx="2949060" cy="23390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055" y="1287547"/>
            <a:ext cx="2510551" cy="23176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016" y="3750412"/>
            <a:ext cx="3010055" cy="22416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10" y="3750412"/>
            <a:ext cx="2889398" cy="222896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044249" y="6137336"/>
            <a:ext cx="81035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9" y="5992077"/>
            <a:ext cx="1201783" cy="77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48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538590" y="244886"/>
            <a:ext cx="5607625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I.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Các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loại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nhiên</a:t>
            </a:r>
            <a:r>
              <a:rPr lang="en-US" altLang="zh-CN" sz="48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liệu</a:t>
            </a:r>
            <a:endParaRPr lang="zh-CN" altLang="en-US" sz="48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7527" y="2306364"/>
            <a:ext cx="11072769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1" y="1253915"/>
            <a:ext cx="1325509" cy="119198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97527" y="3144621"/>
            <a:ext cx="11072769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3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defRPr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than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pPr>
              <a:defRPr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pPr>
              <a:defRPr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gas…</a:t>
            </a:r>
          </a:p>
        </p:txBody>
      </p:sp>
    </p:spTree>
    <p:extLst>
      <p:ext uri="{BB962C8B-B14F-4D97-AF65-F5344CB8AC3E}">
        <p14:creationId xmlns:p14="http://schemas.microsoft.com/office/powerpoint/2010/main" val="721346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906339" y="61988"/>
            <a:ext cx="6237605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</a:t>
            </a:r>
            <a:r>
              <a:rPr lang="en-US" altLang="zh-CN" sz="3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Nguồn</a:t>
            </a:r>
            <a:r>
              <a:rPr lang="en-US" altLang="zh-CN" sz="3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nhiên</a:t>
            </a:r>
            <a:r>
              <a:rPr lang="en-US" altLang="zh-CN" sz="3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liệu</a:t>
            </a:r>
            <a:r>
              <a:rPr lang="en-US" altLang="zh-CN" sz="3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tính</a:t>
            </a:r>
            <a:r>
              <a:rPr lang="en-US" altLang="zh-CN" sz="3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chất</a:t>
            </a:r>
            <a:r>
              <a:rPr lang="en-US" altLang="zh-CN" sz="3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3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và</a:t>
            </a:r>
            <a:r>
              <a:rPr lang="en-US" altLang="zh-CN" sz="3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cách</a:t>
            </a:r>
            <a:r>
              <a:rPr lang="en-US" altLang="zh-CN" sz="3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sử</a:t>
            </a:r>
            <a:r>
              <a:rPr lang="en-US" altLang="zh-CN" sz="3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dụng</a:t>
            </a:r>
            <a:r>
              <a:rPr lang="en-US" altLang="zh-CN" sz="3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nhiên</a:t>
            </a:r>
            <a:r>
              <a:rPr lang="en-US" altLang="zh-CN" sz="3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liệu</a:t>
            </a:r>
            <a:r>
              <a:rPr lang="en-US" altLang="zh-CN" sz="3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endParaRPr lang="zh-CN" altLang="en-US" sz="36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5" y="2234258"/>
            <a:ext cx="3216870" cy="20936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04" y="2248710"/>
            <a:ext cx="3117431" cy="2079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644" y="2248710"/>
            <a:ext cx="3020938" cy="207919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86475" y="1348890"/>
            <a:ext cx="4019049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6784" y="4505373"/>
            <a:ext cx="3216871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6783" y="5513837"/>
            <a:ext cx="3216871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11804" y="4505373"/>
            <a:ext cx="3117431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607644" y="4505373"/>
            <a:ext cx="3074811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hydrocarbon.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653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411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182" y="2"/>
            <a:ext cx="9134332" cy="67887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10"/>
          <p:cNvSpPr/>
          <p:nvPr/>
        </p:nvSpPr>
        <p:spPr>
          <a:xfrm>
            <a:off x="5410200" y="2667000"/>
            <a:ext cx="152400" cy="2438400"/>
          </a:xfrm>
          <a:prstGeom prst="rect">
            <a:avLst/>
          </a:prstGeom>
          <a:solidFill>
            <a:srgbClr val="00CC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 altLang="en-US" sz="20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Rectangle 11"/>
          <p:cNvSpPr/>
          <p:nvPr/>
        </p:nvSpPr>
        <p:spPr>
          <a:xfrm>
            <a:off x="8382000" y="2667000"/>
            <a:ext cx="152400" cy="3276600"/>
          </a:xfrm>
          <a:prstGeom prst="rect">
            <a:avLst/>
          </a:prstGeom>
          <a:solidFill>
            <a:srgbClr val="80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 altLang="en-US" sz="20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pSp>
        <p:nvGrpSpPr>
          <p:cNvPr id="5" name="Group 14"/>
          <p:cNvGrpSpPr/>
          <p:nvPr/>
        </p:nvGrpSpPr>
        <p:grpSpPr>
          <a:xfrm>
            <a:off x="4572000" y="3124200"/>
            <a:ext cx="914400" cy="685800"/>
            <a:chOff x="1920" y="2112"/>
            <a:chExt cx="576" cy="432"/>
          </a:xfrm>
        </p:grpSpPr>
        <p:sp>
          <p:nvSpPr>
            <p:cNvPr id="217102" name="AutoShape 12"/>
            <p:cNvSpPr/>
            <p:nvPr/>
          </p:nvSpPr>
          <p:spPr>
            <a:xfrm>
              <a:off x="2256" y="2112"/>
              <a:ext cx="96" cy="432"/>
            </a:xfrm>
            <a:prstGeom prst="upArrow">
              <a:avLst>
                <a:gd name="adj1" fmla="val 50000"/>
                <a:gd name="adj2" fmla="val 112500"/>
              </a:avLst>
            </a:prstGeom>
            <a:solidFill>
              <a:srgbClr val="00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 altLang="en-US" sz="2000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7" name="Text Box 13"/>
            <p:cNvSpPr txBox="1">
              <a:spLocks noChangeArrowheads="1"/>
            </p:cNvSpPr>
            <p:nvPr/>
          </p:nvSpPr>
          <p:spPr bwMode="auto">
            <a:xfrm>
              <a:off x="1920" y="2160"/>
              <a:ext cx="576" cy="252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b="1" dirty="0" err="1">
                  <a:solidFill>
                    <a:srgbClr val="00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endParaRPr lang="en-US" sz="2000" b="1" dirty="0">
                <a:solidFill>
                  <a:srgbClr val="00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15"/>
          <p:cNvGrpSpPr/>
          <p:nvPr/>
        </p:nvGrpSpPr>
        <p:grpSpPr>
          <a:xfrm>
            <a:off x="7467600" y="3124200"/>
            <a:ext cx="914400" cy="685800"/>
            <a:chOff x="1920" y="2112"/>
            <a:chExt cx="576" cy="432"/>
          </a:xfrm>
        </p:grpSpPr>
        <p:sp>
          <p:nvSpPr>
            <p:cNvPr id="217100" name="AutoShape 16"/>
            <p:cNvSpPr/>
            <p:nvPr/>
          </p:nvSpPr>
          <p:spPr>
            <a:xfrm>
              <a:off x="2256" y="2112"/>
              <a:ext cx="96" cy="432"/>
            </a:xfrm>
            <a:prstGeom prst="upArrow">
              <a:avLst>
                <a:gd name="adj1" fmla="val 50000"/>
                <a:gd name="adj2" fmla="val 112500"/>
              </a:avLst>
            </a:prstGeom>
            <a:solidFill>
              <a:srgbClr val="80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 altLang="en-US" sz="2000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1920" y="2160"/>
              <a:ext cx="576" cy="252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2000" b="1" dirty="0">
                  <a:solidFill>
                    <a:srgbClr val="80000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Dầu</a:t>
              </a:r>
              <a:endParaRPr sz="2000" b="1" dirty="0">
                <a:solidFill>
                  <a:srgbClr val="8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1" name="Rectangle 18"/>
          <p:cNvSpPr/>
          <p:nvPr/>
        </p:nvSpPr>
        <p:spPr>
          <a:xfrm>
            <a:off x="5562600" y="2667000"/>
            <a:ext cx="76200" cy="2438400"/>
          </a:xfrm>
          <a:prstGeom prst="rect">
            <a:avLst/>
          </a:prstGeom>
          <a:solidFill>
            <a:srgbClr val="FF9933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 altLang="en-US" sz="20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2" name="Rectangle 19"/>
          <p:cNvSpPr/>
          <p:nvPr/>
        </p:nvSpPr>
        <p:spPr>
          <a:xfrm>
            <a:off x="8534400" y="2667000"/>
            <a:ext cx="76200" cy="3276600"/>
          </a:xfrm>
          <a:prstGeom prst="rect">
            <a:avLst/>
          </a:prstGeom>
          <a:solidFill>
            <a:srgbClr val="FF9933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 altLang="en-US" sz="20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pSp>
        <p:nvGrpSpPr>
          <p:cNvPr id="13" name="Group 25"/>
          <p:cNvGrpSpPr/>
          <p:nvPr/>
        </p:nvGrpSpPr>
        <p:grpSpPr>
          <a:xfrm>
            <a:off x="8839200" y="3200400"/>
            <a:ext cx="1752600" cy="1030288"/>
            <a:chOff x="4608" y="2016"/>
            <a:chExt cx="1104" cy="649"/>
          </a:xfrm>
        </p:grpSpPr>
        <p:sp>
          <p:nvSpPr>
            <p:cNvPr id="217098" name="AutoShape 23"/>
            <p:cNvSpPr/>
            <p:nvPr/>
          </p:nvSpPr>
          <p:spPr>
            <a:xfrm>
              <a:off x="4608" y="2016"/>
              <a:ext cx="96" cy="432"/>
            </a:xfrm>
            <a:prstGeom prst="downArrow">
              <a:avLst>
                <a:gd name="adj1" fmla="val 50000"/>
                <a:gd name="adj2" fmla="val 112500"/>
              </a:avLst>
            </a:prstGeom>
            <a:solidFill>
              <a:srgbClr val="FF9933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 altLang="en-US" sz="2000"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15" name="Text Box 24"/>
            <p:cNvSpPr txBox="1">
              <a:spLocks noChangeArrowheads="1"/>
            </p:cNvSpPr>
            <p:nvPr/>
          </p:nvSpPr>
          <p:spPr bwMode="auto">
            <a:xfrm>
              <a:off x="4656" y="2064"/>
              <a:ext cx="1056" cy="601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sz="28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 hoặc khí</a:t>
              </a:r>
              <a:endParaRPr sz="2800" b="1" dirty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055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4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4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08" y="755927"/>
            <a:ext cx="1180308" cy="440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274" y="171199"/>
            <a:ext cx="721647" cy="6373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40"/>
            <a:ext cx="1133571" cy="982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917" y="70140"/>
            <a:ext cx="702097" cy="11056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61" y="224306"/>
            <a:ext cx="675801" cy="106324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536829" y="268053"/>
            <a:ext cx="5693274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Thảo</a:t>
            </a:r>
            <a:r>
              <a:rPr lang="en-US" altLang="zh-CN" sz="4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luận</a:t>
            </a:r>
            <a:r>
              <a:rPr lang="en-US" altLang="zh-CN" sz="40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nhóm</a:t>
            </a:r>
            <a:endParaRPr lang="zh-CN" altLang="en-US" sz="40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7" y="1336232"/>
            <a:ext cx="1514761" cy="14593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7198" y="2107125"/>
            <a:ext cx="9474503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tòan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033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简约黑板蓝色毕业论文答辩开题报告PPT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1488</TotalTime>
  <Words>644</Words>
  <Application>Microsoft Office PowerPoint</Application>
  <PresentationFormat>Widescreen</PresentationFormat>
  <Paragraphs>75</Paragraphs>
  <Slides>17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Abel</vt:lpstr>
      <vt:lpstr>Arial</vt:lpstr>
      <vt:lpstr>Calibri</vt:lpstr>
      <vt:lpstr>Calibri Light</vt:lpstr>
      <vt:lpstr>Odibee Sans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简约黑板蓝色毕业论文答辩开题报告PPT</dc:title>
  <dc:creator>PC</dc:creator>
  <cp:lastModifiedBy>Admin</cp:lastModifiedBy>
  <cp:revision>444</cp:revision>
  <dcterms:created xsi:type="dcterms:W3CDTF">2017-04-05T12:41:11Z</dcterms:created>
  <dcterms:modified xsi:type="dcterms:W3CDTF">2024-05-28T03:36:10Z</dcterms:modified>
</cp:coreProperties>
</file>