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20" r:id="rId2"/>
    <p:sldId id="258" r:id="rId3"/>
    <p:sldId id="272" r:id="rId4"/>
    <p:sldId id="285" r:id="rId5"/>
    <p:sldId id="286" r:id="rId6"/>
    <p:sldId id="287" r:id="rId7"/>
    <p:sldId id="288" r:id="rId8"/>
    <p:sldId id="289" r:id="rId9"/>
    <p:sldId id="290" r:id="rId10"/>
    <p:sldId id="293" r:id="rId11"/>
    <p:sldId id="257" r:id="rId12"/>
    <p:sldId id="294" r:id="rId13"/>
    <p:sldId id="296" r:id="rId14"/>
    <p:sldId id="297" r:id="rId15"/>
    <p:sldId id="299" r:id="rId16"/>
    <p:sldId id="309" r:id="rId17"/>
    <p:sldId id="300" r:id="rId18"/>
    <p:sldId id="301" r:id="rId19"/>
    <p:sldId id="302" r:id="rId20"/>
    <p:sldId id="307" r:id="rId21"/>
    <p:sldId id="308" r:id="rId22"/>
    <p:sldId id="304" r:id="rId23"/>
    <p:sldId id="305" r:id="rId24"/>
    <p:sldId id="259" r:id="rId25"/>
    <p:sldId id="310" r:id="rId26"/>
    <p:sldId id="312" r:id="rId27"/>
    <p:sldId id="313" r:id="rId28"/>
    <p:sldId id="314" r:id="rId29"/>
    <p:sldId id="315" r:id="rId30"/>
    <p:sldId id="316" r:id="rId31"/>
    <p:sldId id="317" r:id="rId32"/>
    <p:sldId id="319" r:id="rId33"/>
    <p:sldId id="318" r:id="rId34"/>
    <p:sldId id="27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5E582-801D-40EA-9A25-D7998E93996E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17017-83A8-4B04-B036-199B3933D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53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7A3E7-939A-4CF6-9EF9-8A8C4D902BB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64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7C81-300A-4938-B8BA-BF8074D48A0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01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17C81-300A-4938-B8BA-BF8074D48A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660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7C81-300A-4938-B8BA-BF8074D48A0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38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0B531-92A9-0FE0-DB0E-578247EA1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23999D-035E-259A-52A0-15650854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10C6C-E20B-E2D6-0D16-1AEF4D8CD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32E0-DC08-4642-9513-F6F67A131CA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3EC4D-BE7E-5F68-40F7-62446FA7D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64CD9-AE0C-5E70-5FBB-95D937F2B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9AE2-622A-4EC5-8C88-ADD33C31E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1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01A0-D4D7-1401-9E10-612B924E5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CC28D-FED3-06F4-C9F6-210DDB4DD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092A0-E71B-8E07-38E2-5B8E66F2E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32E0-DC08-4642-9513-F6F67A131CA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7BC17-EC8C-BC37-2AE6-3F89216D7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C6C18-52F2-5DD4-2570-0F4DBFC18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9AE2-622A-4EC5-8C88-ADD33C31E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7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EFD370-EE78-4147-865C-B4FA08219B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77B159-86D1-EAC9-9005-3208D3287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8A130-5A19-46DB-BEEE-23091ABF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32E0-DC08-4642-9513-F6F67A131CA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6EB12-601F-D86C-243B-529EB90F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E312A-A8E5-7F20-04BE-C1A090482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9AE2-622A-4EC5-8C88-ADD33C31E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45AD7-122C-C43A-D98A-40018EB05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BAE82-89DE-6B8D-F01C-D484CD52C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37C59-C63E-4841-95CC-E4DD0EA11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32E0-DC08-4642-9513-F6F67A131CA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5CA94-C760-6732-36AC-AAB18F3C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55EAB-1B72-9935-AA8B-E7F24194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9AE2-622A-4EC5-8C88-ADD33C31E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9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7D725-E3E0-9739-5C8B-8B86CBC7C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1CA98-CEA6-40AA-F267-418107473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AB1C5-8EDA-4399-B43B-6908B56F6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32E0-DC08-4642-9513-F6F67A131CA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FA125-D209-5617-7BAA-A85B878A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9DD15-AD71-C8D8-E49A-3C212133C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9AE2-622A-4EC5-8C88-ADD33C31E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2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6D982-EB12-2C09-7595-1BEDC0819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ADB23-7026-949B-76B0-72270E6D9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57DAF1-6696-E584-72DD-AB436864A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53908-A829-7A82-B247-A5A9A8A5E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32E0-DC08-4642-9513-F6F67A131CA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730921-B77E-4C20-C483-8972B70A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AD585-47CF-0A6E-610F-C9AA0AE71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9AE2-622A-4EC5-8C88-ADD33C31E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25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1BE6B-DA0D-719A-B0A2-054E5B177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78F5F-0175-3BC8-79D3-BCAA58E01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574FB-419F-709A-F97B-53A3F6029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EAD232-2183-93E0-DE6A-9192D022C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D94594-9EA0-EFB1-3F22-D93530CF13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444938-B801-A916-B519-9B1689D45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32E0-DC08-4642-9513-F6F67A131CA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0E9242-27F0-F904-9C3A-EB3384276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96B763-57CB-D95A-E056-112D18574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9AE2-622A-4EC5-8C88-ADD33C31E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3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6456A-010F-AAE5-722A-5E1FAD9DD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FCE35-3F4E-EDAC-2423-F17A44A3C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32E0-DC08-4642-9513-F6F67A131CA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1D51B5-E08A-312E-06D6-4830C7EE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D28BC4-F5B2-64FB-7FDA-8153449A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9AE2-622A-4EC5-8C88-ADD33C31E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6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68BF4-DED7-7B97-BF41-442FE9717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32E0-DC08-4642-9513-F6F67A131CA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4C5B5-4519-CB72-1EF7-E6203251D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1B8BD-43A3-7605-322E-0B76EC23F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9AE2-622A-4EC5-8C88-ADD33C31E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6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E28BD-16C0-3E9B-A7BE-BC480443B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F5B00-F1CA-1A1A-E831-D258216D2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6158E4-9A8D-B1BD-6CE2-662D85D31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27738-672B-EF5D-C339-DE9711E72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32E0-DC08-4642-9513-F6F67A131CA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F816F-48D0-9C37-3D22-4E655D3BE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3BBFE-28A7-35AB-313F-684F8DAF6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9AE2-622A-4EC5-8C88-ADD33C31E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3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CF291-0253-6E4D-0C00-6BD5DF311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744044-EF79-B02B-B58C-E54DD8A82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31651-779C-6984-786C-EFCFF8D30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BB9D6-8824-0846-9A0B-D0CD250B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32E0-DC08-4642-9513-F6F67A131CA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E9C48-A609-629D-66C5-C2016E04C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6E944-3FBF-4EB3-BCCB-4D8776A7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9AE2-622A-4EC5-8C88-ADD33C31E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3FC7FF-F7ED-AFB2-4A58-4EC147E56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F5676-2C56-731B-81D8-3E4748EB0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0A22D-EE0A-7564-3DE8-AE9A3F04F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1632E0-DC08-4642-9513-F6F67A131CA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98C3E-54C3-9408-B5AC-7ADD8115C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2D5D9-A1D2-CC48-B83D-5BFB13F08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E09AE2-622A-4EC5-8C88-ADD33C31E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8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72.png"/><Relationship Id="rId7" Type="http://schemas.openxmlformats.org/officeDocument/2006/relationships/image" Target="../media/image8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73.png"/><Relationship Id="rId9" Type="http://schemas.openxmlformats.org/officeDocument/2006/relationships/image" Target="../media/image8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72.png"/><Relationship Id="rId7" Type="http://schemas.openxmlformats.org/officeDocument/2006/relationships/image" Target="../media/image8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73.png"/><Relationship Id="rId9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18" Type="http://schemas.openxmlformats.org/officeDocument/2006/relationships/image" Target="../media/image51.png"/><Relationship Id="rId3" Type="http://schemas.openxmlformats.org/officeDocument/2006/relationships/image" Target="../media/image38.svg"/><Relationship Id="rId21" Type="http://schemas.openxmlformats.org/officeDocument/2006/relationships/image" Target="../media/image54.sv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17" Type="http://schemas.openxmlformats.org/officeDocument/2006/relationships/image" Target="../media/image50.svg"/><Relationship Id="rId2" Type="http://schemas.openxmlformats.org/officeDocument/2006/relationships/image" Target="../media/image37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10.svg"/><Relationship Id="rId10" Type="http://schemas.openxmlformats.org/officeDocument/2006/relationships/image" Target="../media/image45.png"/><Relationship Id="rId19" Type="http://schemas.openxmlformats.org/officeDocument/2006/relationships/image" Target="../media/image52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Relationship Id="rId1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2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57.svg"/><Relationship Id="rId7" Type="http://schemas.openxmlformats.org/officeDocument/2006/relationships/image" Target="../media/image11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1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57.svg"/><Relationship Id="rId7" Type="http://schemas.openxmlformats.org/officeDocument/2006/relationships/image" Target="../media/image11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1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18" Type="http://schemas.openxmlformats.org/officeDocument/2006/relationships/image" Target="../media/image51.png"/><Relationship Id="rId3" Type="http://schemas.openxmlformats.org/officeDocument/2006/relationships/image" Target="../media/image38.svg"/><Relationship Id="rId21" Type="http://schemas.openxmlformats.org/officeDocument/2006/relationships/image" Target="../media/image54.sv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17" Type="http://schemas.openxmlformats.org/officeDocument/2006/relationships/image" Target="../media/image50.svg"/><Relationship Id="rId2" Type="http://schemas.openxmlformats.org/officeDocument/2006/relationships/image" Target="../media/image37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10.svg"/><Relationship Id="rId10" Type="http://schemas.openxmlformats.org/officeDocument/2006/relationships/image" Target="../media/image45.png"/><Relationship Id="rId19" Type="http://schemas.openxmlformats.org/officeDocument/2006/relationships/image" Target="../media/image52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1.wdp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3" Type="http://schemas.openxmlformats.org/officeDocument/2006/relationships/image" Target="../media/image56.png"/><Relationship Id="rId7" Type="http://schemas.openxmlformats.org/officeDocument/2006/relationships/image" Target="../media/image113.png"/><Relationship Id="rId12" Type="http://schemas.openxmlformats.org/officeDocument/2006/relationships/image" Target="../media/image1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136.png"/><Relationship Id="rId5" Type="http://schemas.openxmlformats.org/officeDocument/2006/relationships/image" Target="../media/image58.png"/><Relationship Id="rId10" Type="http://schemas.openxmlformats.org/officeDocument/2006/relationships/image" Target="../media/image135.png"/><Relationship Id="rId4" Type="http://schemas.openxmlformats.org/officeDocument/2006/relationships/image" Target="../media/image57.svg"/><Relationship Id="rId9" Type="http://schemas.openxmlformats.org/officeDocument/2006/relationships/image" Target="../media/image1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image" Target="../media/image14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image" Target="../media/image14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32.svg"/><Relationship Id="rId18" Type="http://schemas.openxmlformats.org/officeDocument/2006/relationships/image" Target="../media/image150.png"/><Relationship Id="rId3" Type="http://schemas.openxmlformats.org/officeDocument/2006/relationships/image" Target="../media/image38.svg"/><Relationship Id="rId21" Type="http://schemas.openxmlformats.org/officeDocument/2006/relationships/image" Target="../media/image153.svg"/><Relationship Id="rId7" Type="http://schemas.openxmlformats.org/officeDocument/2006/relationships/image" Target="../media/image147.svg"/><Relationship Id="rId12" Type="http://schemas.openxmlformats.org/officeDocument/2006/relationships/image" Target="../media/image31.png"/><Relationship Id="rId17" Type="http://schemas.openxmlformats.org/officeDocument/2006/relationships/image" Target="../media/image149.svg"/><Relationship Id="rId2" Type="http://schemas.openxmlformats.org/officeDocument/2006/relationships/image" Target="../media/image37.png"/><Relationship Id="rId16" Type="http://schemas.openxmlformats.org/officeDocument/2006/relationships/image" Target="../media/image148.png"/><Relationship Id="rId20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png"/><Relationship Id="rId11" Type="http://schemas.openxmlformats.org/officeDocument/2006/relationships/image" Target="../media/image50.svg"/><Relationship Id="rId5" Type="http://schemas.openxmlformats.org/officeDocument/2006/relationships/image" Target="../media/image57.svg"/><Relationship Id="rId15" Type="http://schemas.openxmlformats.org/officeDocument/2006/relationships/image" Target="../media/image10.svg"/><Relationship Id="rId10" Type="http://schemas.openxmlformats.org/officeDocument/2006/relationships/image" Target="../media/image49.png"/><Relationship Id="rId19" Type="http://schemas.openxmlformats.org/officeDocument/2006/relationships/image" Target="../media/image151.svg"/><Relationship Id="rId4" Type="http://schemas.openxmlformats.org/officeDocument/2006/relationships/image" Target="../media/image56.png"/><Relationship Id="rId9" Type="http://schemas.openxmlformats.org/officeDocument/2006/relationships/image" Target="../media/image54.sv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18" Type="http://schemas.openxmlformats.org/officeDocument/2006/relationships/image" Target="../media/image51.png"/><Relationship Id="rId3" Type="http://schemas.openxmlformats.org/officeDocument/2006/relationships/image" Target="../media/image38.svg"/><Relationship Id="rId21" Type="http://schemas.openxmlformats.org/officeDocument/2006/relationships/image" Target="../media/image54.sv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17" Type="http://schemas.openxmlformats.org/officeDocument/2006/relationships/image" Target="../media/image50.svg"/><Relationship Id="rId2" Type="http://schemas.openxmlformats.org/officeDocument/2006/relationships/image" Target="../media/image37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10.svg"/><Relationship Id="rId10" Type="http://schemas.openxmlformats.org/officeDocument/2006/relationships/image" Target="../media/image45.png"/><Relationship Id="rId19" Type="http://schemas.openxmlformats.org/officeDocument/2006/relationships/image" Target="../media/image52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58.png"/><Relationship Id="rId4" Type="http://schemas.openxmlformats.org/officeDocument/2006/relationships/image" Target="../media/image57.svg"/><Relationship Id="rId9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8.svg"/><Relationship Id="rId7" Type="http://schemas.openxmlformats.org/officeDocument/2006/relationships/image" Target="../media/image6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svg"/><Relationship Id="rId7" Type="http://schemas.openxmlformats.org/officeDocument/2006/relationships/image" Target="../media/image6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33.png"/><Relationship Id="rId4" Type="http://schemas.openxmlformats.org/officeDocument/2006/relationships/image" Target="../media/image58.png"/><Relationship Id="rId9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11201" y="1506265"/>
            <a:ext cx="10718799" cy="3361221"/>
            <a:chOff x="4252091" y="1625669"/>
            <a:chExt cx="10613993" cy="6704793"/>
          </a:xfrm>
        </p:grpSpPr>
        <p:grpSp>
          <p:nvGrpSpPr>
            <p:cNvPr id="2" name="Group 2"/>
            <p:cNvGrpSpPr/>
            <p:nvPr/>
          </p:nvGrpSpPr>
          <p:grpSpPr>
            <a:xfrm>
              <a:off x="4252091" y="1625669"/>
              <a:ext cx="10613993" cy="6704793"/>
              <a:chOff x="0" y="0"/>
              <a:chExt cx="3622362" cy="228822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-4262"/>
                <a:ext cx="3630108" cy="2294710"/>
              </a:xfrm>
              <a:custGeom>
                <a:avLst/>
                <a:gdLst/>
                <a:ahLst/>
                <a:cxnLst/>
                <a:rect l="l" t="t" r="r" b="b"/>
                <a:pathLst>
                  <a:path w="3630108" h="2294710">
                    <a:moveTo>
                      <a:pt x="2691208" y="2283522"/>
                    </a:moveTo>
                    <a:cubicBezTo>
                      <a:pt x="2691208" y="2283522"/>
                      <a:pt x="2271456" y="2294709"/>
                      <a:pt x="1808871" y="2292088"/>
                    </a:cubicBezTo>
                    <a:cubicBezTo>
                      <a:pt x="1635190" y="2289925"/>
                      <a:pt x="1057073" y="2282101"/>
                      <a:pt x="1057073" y="2282101"/>
                    </a:cubicBezTo>
                    <a:cubicBezTo>
                      <a:pt x="812931" y="2273267"/>
                      <a:pt x="565145" y="2256285"/>
                      <a:pt x="398404" y="2198108"/>
                    </a:cubicBezTo>
                    <a:cubicBezTo>
                      <a:pt x="120505" y="2101146"/>
                      <a:pt x="0" y="1923618"/>
                      <a:pt x="0" y="905351"/>
                    </a:cubicBezTo>
                    <a:lnTo>
                      <a:pt x="0" y="905341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730715" y="7673"/>
                    </a:cubicBezTo>
                    <a:cubicBezTo>
                      <a:pt x="2052529" y="0"/>
                      <a:pt x="2516456" y="7673"/>
                      <a:pt x="2516456" y="7673"/>
                    </a:cubicBezTo>
                    <a:cubicBezTo>
                      <a:pt x="2884764" y="15152"/>
                      <a:pt x="3248077" y="84484"/>
                      <a:pt x="3445817" y="207066"/>
                    </a:cubicBezTo>
                    <a:cubicBezTo>
                      <a:pt x="3596834" y="300683"/>
                      <a:pt x="3630108" y="425358"/>
                      <a:pt x="3620968" y="905351"/>
                    </a:cubicBezTo>
                    <a:lnTo>
                      <a:pt x="3620968" y="905362"/>
                    </a:lnTo>
                    <a:cubicBezTo>
                      <a:pt x="3620968" y="2041583"/>
                      <a:pt x="3337971" y="2255681"/>
                      <a:pt x="2691208" y="2283522"/>
                    </a:cubicBezTo>
                    <a:close/>
                  </a:path>
                </a:pathLst>
              </a:custGeom>
              <a:solidFill>
                <a:srgbClr val="A0B29E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4" name="Group 4"/>
            <p:cNvGrpSpPr/>
            <p:nvPr/>
          </p:nvGrpSpPr>
          <p:grpSpPr>
            <a:xfrm>
              <a:off x="4392225" y="1780245"/>
              <a:ext cx="10362475" cy="6389967"/>
              <a:chOff x="-44298" y="-4262"/>
              <a:chExt cx="3721282" cy="229471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4298" y="-4262"/>
                <a:ext cx="3721282" cy="2294710"/>
              </a:xfrm>
              <a:custGeom>
                <a:avLst/>
                <a:gdLst/>
                <a:ahLst/>
                <a:cxnLst/>
                <a:rect l="l" t="t" r="r" b="b"/>
                <a:pathLst>
                  <a:path w="3630108" h="2294710">
                    <a:moveTo>
                      <a:pt x="2691208" y="2283522"/>
                    </a:moveTo>
                    <a:cubicBezTo>
                      <a:pt x="2691208" y="2283522"/>
                      <a:pt x="2271456" y="2294709"/>
                      <a:pt x="1808871" y="2292088"/>
                    </a:cubicBezTo>
                    <a:cubicBezTo>
                      <a:pt x="1635190" y="2289925"/>
                      <a:pt x="1057073" y="2282101"/>
                      <a:pt x="1057073" y="2282101"/>
                    </a:cubicBezTo>
                    <a:cubicBezTo>
                      <a:pt x="812931" y="2273267"/>
                      <a:pt x="565145" y="2256285"/>
                      <a:pt x="398404" y="2198108"/>
                    </a:cubicBezTo>
                    <a:cubicBezTo>
                      <a:pt x="120505" y="2101146"/>
                      <a:pt x="0" y="1923618"/>
                      <a:pt x="0" y="905351"/>
                    </a:cubicBezTo>
                    <a:lnTo>
                      <a:pt x="0" y="905341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730715" y="7673"/>
                    </a:cubicBezTo>
                    <a:cubicBezTo>
                      <a:pt x="2052529" y="0"/>
                      <a:pt x="2516456" y="7673"/>
                      <a:pt x="2516456" y="7673"/>
                    </a:cubicBezTo>
                    <a:cubicBezTo>
                      <a:pt x="2884764" y="15152"/>
                      <a:pt x="3248077" y="84484"/>
                      <a:pt x="3445817" y="207066"/>
                    </a:cubicBezTo>
                    <a:cubicBezTo>
                      <a:pt x="3596834" y="300683"/>
                      <a:pt x="3630108" y="425358"/>
                      <a:pt x="3620968" y="905351"/>
                    </a:cubicBezTo>
                    <a:lnTo>
                      <a:pt x="3620968" y="905362"/>
                    </a:lnTo>
                    <a:cubicBezTo>
                      <a:pt x="3620968" y="2041583"/>
                      <a:pt x="3337971" y="2255681"/>
                      <a:pt x="2691208" y="2283522"/>
                    </a:cubicBezTo>
                    <a:close/>
                  </a:path>
                </a:pathLst>
              </a:custGeom>
              <a:solidFill>
                <a:srgbClr val="FBF6EB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</p:grpSp>
      <p:sp>
        <p:nvSpPr>
          <p:cNvPr id="8" name="Freeform 8"/>
          <p:cNvSpPr/>
          <p:nvPr/>
        </p:nvSpPr>
        <p:spPr>
          <a:xfrm rot="-2700000">
            <a:off x="754118" y="1440376"/>
            <a:ext cx="914340" cy="1292769"/>
          </a:xfrm>
          <a:custGeom>
            <a:avLst/>
            <a:gdLst/>
            <a:ahLst/>
            <a:cxnLst/>
            <a:rect l="l" t="t" r="r" b="b"/>
            <a:pathLst>
              <a:path w="1371510" h="1939154">
                <a:moveTo>
                  <a:pt x="0" y="0"/>
                </a:moveTo>
                <a:lnTo>
                  <a:pt x="1371510" y="0"/>
                </a:lnTo>
                <a:lnTo>
                  <a:pt x="1371510" y="1939154"/>
                </a:lnTo>
                <a:lnTo>
                  <a:pt x="0" y="1939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0"/>
          <p:cNvSpPr/>
          <p:nvPr/>
        </p:nvSpPr>
        <p:spPr>
          <a:xfrm>
            <a:off x="9974780" y="1338303"/>
            <a:ext cx="698210" cy="837567"/>
          </a:xfrm>
          <a:custGeom>
            <a:avLst/>
            <a:gdLst/>
            <a:ahLst/>
            <a:cxnLst/>
            <a:rect l="l" t="t" r="r" b="b"/>
            <a:pathLst>
              <a:path w="1047315" h="1256351">
                <a:moveTo>
                  <a:pt x="0" y="0"/>
                </a:moveTo>
                <a:lnTo>
                  <a:pt x="1047315" y="0"/>
                </a:lnTo>
                <a:lnTo>
                  <a:pt x="1047315" y="1256351"/>
                </a:lnTo>
                <a:lnTo>
                  <a:pt x="0" y="12563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11"/>
          <p:cNvSpPr/>
          <p:nvPr/>
        </p:nvSpPr>
        <p:spPr>
          <a:xfrm rot="4666663">
            <a:off x="10162205" y="-1665098"/>
            <a:ext cx="4059591" cy="3534593"/>
          </a:xfrm>
          <a:custGeom>
            <a:avLst/>
            <a:gdLst/>
            <a:ahLst/>
            <a:cxnLst/>
            <a:rect l="l" t="t" r="r" b="b"/>
            <a:pathLst>
              <a:path w="8799284" h="7413397">
                <a:moveTo>
                  <a:pt x="0" y="0"/>
                </a:moveTo>
                <a:lnTo>
                  <a:pt x="8799284" y="0"/>
                </a:lnTo>
                <a:lnTo>
                  <a:pt x="8799284" y="7413397"/>
                </a:lnTo>
                <a:lnTo>
                  <a:pt x="0" y="74133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12"/>
          <p:cNvSpPr/>
          <p:nvPr/>
        </p:nvSpPr>
        <p:spPr>
          <a:xfrm rot="-4124715">
            <a:off x="11153131" y="-65152"/>
            <a:ext cx="497977" cy="1222601"/>
          </a:xfrm>
          <a:custGeom>
            <a:avLst/>
            <a:gdLst/>
            <a:ahLst/>
            <a:cxnLst/>
            <a:rect l="l" t="t" r="r" b="b"/>
            <a:pathLst>
              <a:path w="2055221" h="2920384">
                <a:moveTo>
                  <a:pt x="0" y="0"/>
                </a:moveTo>
                <a:lnTo>
                  <a:pt x="2055221" y="0"/>
                </a:lnTo>
                <a:lnTo>
                  <a:pt x="2055221" y="2920384"/>
                </a:lnTo>
                <a:lnTo>
                  <a:pt x="0" y="29203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Freeform 13"/>
          <p:cNvSpPr/>
          <p:nvPr/>
        </p:nvSpPr>
        <p:spPr>
          <a:xfrm rot="19368374">
            <a:off x="10568959" y="5620425"/>
            <a:ext cx="2205471" cy="1086695"/>
          </a:xfrm>
          <a:custGeom>
            <a:avLst/>
            <a:gdLst/>
            <a:ahLst/>
            <a:cxnLst/>
            <a:rect l="l" t="t" r="r" b="b"/>
            <a:pathLst>
              <a:path w="3308206" h="1630043">
                <a:moveTo>
                  <a:pt x="0" y="0"/>
                </a:moveTo>
                <a:lnTo>
                  <a:pt x="3308206" y="0"/>
                </a:lnTo>
                <a:lnTo>
                  <a:pt x="3308206" y="1630043"/>
                </a:lnTo>
                <a:lnTo>
                  <a:pt x="0" y="16300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Freeform 16"/>
          <p:cNvSpPr/>
          <p:nvPr/>
        </p:nvSpPr>
        <p:spPr>
          <a:xfrm rot="4134520">
            <a:off x="-369331" y="-208648"/>
            <a:ext cx="1437844" cy="1384123"/>
          </a:xfrm>
          <a:custGeom>
            <a:avLst/>
            <a:gdLst/>
            <a:ahLst/>
            <a:cxnLst/>
            <a:rect l="l" t="t" r="r" b="b"/>
            <a:pathLst>
              <a:path w="2707954" h="3534034">
                <a:moveTo>
                  <a:pt x="0" y="0"/>
                </a:moveTo>
                <a:lnTo>
                  <a:pt x="2707954" y="0"/>
                </a:lnTo>
                <a:lnTo>
                  <a:pt x="2707954" y="3534034"/>
                </a:lnTo>
                <a:lnTo>
                  <a:pt x="0" y="35340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/>
          <p:cNvSpPr/>
          <p:nvPr/>
        </p:nvSpPr>
        <p:spPr>
          <a:xfrm rot="1787442">
            <a:off x="-1344334" y="6110130"/>
            <a:ext cx="3014505" cy="1440393"/>
          </a:xfrm>
          <a:custGeom>
            <a:avLst/>
            <a:gdLst/>
            <a:ahLst/>
            <a:cxnLst/>
            <a:rect l="l" t="t" r="r" b="b"/>
            <a:pathLst>
              <a:path w="4521758" h="4114800">
                <a:moveTo>
                  <a:pt x="0" y="0"/>
                </a:moveTo>
                <a:lnTo>
                  <a:pt x="4521758" y="0"/>
                </a:lnTo>
                <a:lnTo>
                  <a:pt x="45217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8" name="Freeform 18"/>
          <p:cNvSpPr/>
          <p:nvPr/>
        </p:nvSpPr>
        <p:spPr>
          <a:xfrm rot="-3346152">
            <a:off x="-232539" y="4856203"/>
            <a:ext cx="1562772" cy="2743200"/>
          </a:xfrm>
          <a:custGeom>
            <a:avLst/>
            <a:gdLst/>
            <a:ahLst/>
            <a:cxnLst/>
            <a:rect l="l" t="t" r="r" b="b"/>
            <a:pathLst>
              <a:path w="4247535" h="4114800">
                <a:moveTo>
                  <a:pt x="0" y="0"/>
                </a:moveTo>
                <a:lnTo>
                  <a:pt x="4247536" y="0"/>
                </a:lnTo>
                <a:lnTo>
                  <a:pt x="42475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Google Shape;7484;p29"/>
          <p:cNvSpPr txBox="1">
            <a:spLocks/>
          </p:cNvSpPr>
          <p:nvPr/>
        </p:nvSpPr>
        <p:spPr>
          <a:xfrm>
            <a:off x="1117600" y="1955800"/>
            <a:ext cx="9802281" cy="2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609630">
              <a:lnSpc>
                <a:spcPct val="150000"/>
              </a:lnSpc>
              <a:buClr>
                <a:srgbClr val="04596F"/>
              </a:buClr>
              <a:defRPr/>
            </a:pPr>
            <a:r>
              <a:rPr lang="en-US" sz="5000" b="1" kern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defTabSz="609630">
              <a:lnSpc>
                <a:spcPct val="150000"/>
              </a:lnSpc>
              <a:buClr>
                <a:srgbClr val="04596F"/>
              </a:buClr>
              <a:defRPr/>
            </a:pPr>
            <a:r>
              <a:rPr lang="en-US" sz="5000" b="1" kern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</a:t>
            </a:r>
            <a:r>
              <a:rPr lang="vi-VN" sz="5000" b="1" kern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01615" y="381001"/>
            <a:ext cx="3251200" cy="829299"/>
            <a:chOff x="1524000" y="322848"/>
            <a:chExt cx="4876800" cy="1524000"/>
          </a:xfrm>
        </p:grpSpPr>
        <p:sp>
          <p:nvSpPr>
            <p:cNvPr id="16" name="Flowchart: Terminator 15"/>
            <p:cNvSpPr/>
            <p:nvPr/>
          </p:nvSpPr>
          <p:spPr>
            <a:xfrm>
              <a:off x="1524000" y="322848"/>
              <a:ext cx="4876800" cy="1524000"/>
            </a:xfrm>
            <a:prstGeom prst="flowChartTerminator">
              <a:avLst/>
            </a:prstGeom>
            <a:solidFill>
              <a:srgbClr val="FFFF9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53581" y="353170"/>
              <a:ext cx="4017639" cy="1284973"/>
            </a:xfrm>
            <a:prstGeom prst="rect">
              <a:avLst/>
            </a:prstGeom>
            <a:solidFill>
              <a:srgbClr val="FFFF93"/>
            </a:solidFill>
          </p:spPr>
          <p:txBody>
            <a:bodyPr wrap="none">
              <a:spAutoFit/>
            </a:bodyPr>
            <a:lstStyle/>
            <a:p>
              <a:pPr algn="just" defTabSz="609630">
                <a:lnSpc>
                  <a:spcPct val="150000"/>
                </a:lnSpc>
                <a:tabLst>
                  <a:tab pos="240042" algn="l"/>
                  <a:tab pos="480084" algn="l"/>
                </a:tabLst>
                <a:defRPr/>
              </a:pPr>
              <a:r>
                <a:rPr lang="nl-NL" sz="3000" b="1">
                  <a:solidFill>
                    <a:srgbClr val="1F497D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LUYỆN TẬP 2</a:t>
              </a:r>
              <a:endParaRPr lang="en-US" sz="30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453" y="295922"/>
            <a:ext cx="1139947" cy="125347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95971" y="1228611"/>
            <a:ext cx="10692064" cy="2505044"/>
            <a:chOff x="1157519" y="2401769"/>
            <a:chExt cx="16038096" cy="3757566"/>
          </a:xfrm>
        </p:grpSpPr>
        <p:sp>
          <p:nvSpPr>
            <p:cNvPr id="20" name="Rectangle 19"/>
            <p:cNvSpPr/>
            <p:nvPr/>
          </p:nvSpPr>
          <p:spPr>
            <a:xfrm>
              <a:off x="1157519" y="2546976"/>
              <a:ext cx="16038096" cy="921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lang="vi-VN" sz="2533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Cho đa thức</a:t>
              </a:r>
              <a:r>
                <a:rPr lang="en-US" sz="2533">
                  <a:solidFill>
                    <a:prstClr val="white"/>
                  </a:solidFill>
                  <a:latin typeface="Calibri"/>
                  <a:ea typeface="Times New Roman" panose="02020603050405020304" pitchFamily="18" charset="0"/>
                </a:rPr>
                <a:t>:</a:t>
              </a:r>
              <a:endParaRPr lang="en-US" sz="2533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4028761" y="2401769"/>
                  <a:ext cx="10924337" cy="12376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0963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33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n-US" sz="2533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=5</m:t>
                        </m:r>
                        <m:sSup>
                          <m:sSupPr>
                            <m:ctrlP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533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2533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533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533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sSup>
                          <m:sSupPr>
                            <m:ctrlP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533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533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sSup>
                          <m:sSupPr>
                            <m:ctrlP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533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533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533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533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8761" y="2401769"/>
                  <a:ext cx="10924337" cy="123764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1"/>
            <p:cNvSpPr>
              <a:spLocks noChangeArrowheads="1"/>
            </p:cNvSpPr>
            <p:nvPr/>
          </p:nvSpPr>
          <p:spPr bwMode="auto">
            <a:xfrm>
              <a:off x="1165987" y="3544004"/>
              <a:ext cx="14150214" cy="2615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0960" tIns="30480" rIns="60960" bIns="3048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09630">
                <a:lnSpc>
                  <a:spcPct val="150000"/>
                </a:lnSpc>
                <a:defRPr/>
              </a:pPr>
              <a:r>
                <a:rPr lang="en-US" altLang="en-US" sz="2533">
                  <a:solidFill>
                    <a:prstClr val="white"/>
                  </a:solidFill>
                  <a:ea typeface="Open Sans"/>
                </a:rPr>
                <a:t>a) Thu gọn đa thức N.</a:t>
              </a:r>
              <a:endParaRPr lang="en-US" altLang="en-US" sz="2533">
                <a:solidFill>
                  <a:prstClr val="white"/>
                </a:solidFill>
              </a:endParaRPr>
            </a:p>
            <a:p>
              <a:pPr defTabSz="609630">
                <a:lnSpc>
                  <a:spcPct val="150000"/>
                </a:lnSpc>
                <a:defRPr/>
              </a:pPr>
              <a:r>
                <a:rPr lang="en-US" altLang="en-US" sz="2533">
                  <a:solidFill>
                    <a:prstClr val="white"/>
                  </a:solidFill>
                  <a:ea typeface="Open Sans"/>
                </a:rPr>
                <a:t>b) Xác định hệ số và bậc của từng hạng tử (tức là bậc của từng đơn thức) trong dạng thu gọn của N.</a:t>
              </a:r>
              <a:endParaRPr lang="en-US" altLang="en-US" sz="2533">
                <a:solidFill>
                  <a:prstClr val="white"/>
                </a:solidFill>
              </a:endParaRPr>
            </a:p>
          </p:txBody>
        </p:sp>
      </p:grpSp>
      <p:sp>
        <p:nvSpPr>
          <p:cNvPr id="21" name="Oval Callout 20"/>
          <p:cNvSpPr/>
          <p:nvPr/>
        </p:nvSpPr>
        <p:spPr>
          <a:xfrm>
            <a:off x="5446790" y="3985560"/>
            <a:ext cx="1192785" cy="561040"/>
          </a:xfrm>
          <a:prstGeom prst="wedgeEllipseCallout">
            <a:avLst>
              <a:gd name="adj1" fmla="val 40685"/>
              <a:gd name="adj2" fmla="val 26553"/>
            </a:avLst>
          </a:prstGeom>
          <a:solidFill>
            <a:srgbClr val="FFFF9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533" b="1" dirty="0">
                <a:solidFill>
                  <a:srgbClr val="1F497D"/>
                </a:solidFill>
                <a:latin typeface="Arial" panose="020B0604020202020204" pitchFamily="34" charset="0"/>
              </a:rPr>
              <a:t>Giải</a:t>
            </a:r>
            <a:endParaRPr lang="en-US" sz="2533" b="1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1319" y="3987800"/>
            <a:ext cx="1054302" cy="1125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6801" y="4699001"/>
            <a:ext cx="2152787" cy="21527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863788" y="4778329"/>
                <a:ext cx="6096000" cy="19150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Aft>
                    <a:spcPts val="533"/>
                  </a:spcAft>
                  <a:defRPr/>
                </a:pPr>
                <a:r>
                  <a:rPr lang="en-US" sz="2533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533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533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533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533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2533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</m:oMath>
                </a14:m>
                <a:r>
                  <a:rPr lang="en-US" sz="2533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hệ số là 3, bậc là 4.</a:t>
                </a:r>
                <a:endParaRPr lang="en-US" sz="2533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533"/>
                  </a:spcAft>
                  <a:defRPr/>
                </a:pPr>
                <a:r>
                  <a:rPr lang="en-US" sz="2533">
                    <a:solidFill>
                      <a:prstClr val="white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533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533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2533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533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533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2533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z</m:t>
                    </m:r>
                  </m:oMath>
                </a14:m>
                <a:r>
                  <a:rPr lang="en-US" sz="2533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hệ số là -1, bậc là 4. </a:t>
                </a:r>
                <a:endParaRPr lang="en-US" sz="2533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533"/>
                  </a:spcAft>
                  <a:defRPr/>
                </a:pPr>
                <a:r>
                  <a:rPr lang="en-US" sz="2533">
                    <a:solidFill>
                      <a:prstClr val="white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33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533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533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533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hệ số là 1, bậc là 4.</a:t>
                </a:r>
                <a:endParaRPr lang="en-US" sz="2533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788" y="4778329"/>
                <a:ext cx="6096000" cy="1915011"/>
              </a:xfrm>
              <a:prstGeom prst="rect">
                <a:avLst/>
              </a:prstGeom>
              <a:blipFill>
                <a:blip r:embed="rId6"/>
                <a:stretch>
                  <a:fillRect l="-1800" b="-6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27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650882" y="512849"/>
            <a:ext cx="10941036" cy="5932843"/>
            <a:chOff x="-3886200" y="2489161"/>
            <a:chExt cx="6915116" cy="4368236"/>
          </a:xfrm>
        </p:grpSpPr>
        <p:grpSp>
          <p:nvGrpSpPr>
            <p:cNvPr id="20" name="Group 8"/>
            <p:cNvGrpSpPr/>
            <p:nvPr/>
          </p:nvGrpSpPr>
          <p:grpSpPr>
            <a:xfrm>
              <a:off x="-3886200" y="2489161"/>
              <a:ext cx="6915116" cy="4368236"/>
              <a:chOff x="0" y="0"/>
              <a:chExt cx="3622362" cy="2288224"/>
            </a:xfrm>
          </p:grpSpPr>
          <p:sp>
            <p:nvSpPr>
              <p:cNvPr id="21" name="Freeform 9"/>
              <p:cNvSpPr/>
              <p:nvPr/>
            </p:nvSpPr>
            <p:spPr>
              <a:xfrm>
                <a:off x="0" y="-4262"/>
                <a:ext cx="3630108" cy="2294710"/>
              </a:xfrm>
              <a:custGeom>
                <a:avLst/>
                <a:gdLst/>
                <a:ahLst/>
                <a:cxnLst/>
                <a:rect l="l" t="t" r="r" b="b"/>
                <a:pathLst>
                  <a:path w="3630108" h="2294710">
                    <a:moveTo>
                      <a:pt x="2691208" y="2283522"/>
                    </a:moveTo>
                    <a:cubicBezTo>
                      <a:pt x="2691208" y="2283522"/>
                      <a:pt x="2271456" y="2294709"/>
                      <a:pt x="1808871" y="2292088"/>
                    </a:cubicBezTo>
                    <a:cubicBezTo>
                      <a:pt x="1635190" y="2289925"/>
                      <a:pt x="1057073" y="2282101"/>
                      <a:pt x="1057073" y="2282101"/>
                    </a:cubicBezTo>
                    <a:cubicBezTo>
                      <a:pt x="812931" y="2273267"/>
                      <a:pt x="565145" y="2256285"/>
                      <a:pt x="398404" y="2198108"/>
                    </a:cubicBezTo>
                    <a:cubicBezTo>
                      <a:pt x="120505" y="2101146"/>
                      <a:pt x="0" y="1923618"/>
                      <a:pt x="0" y="905351"/>
                    </a:cubicBezTo>
                    <a:lnTo>
                      <a:pt x="0" y="905341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730715" y="7673"/>
                    </a:cubicBezTo>
                    <a:cubicBezTo>
                      <a:pt x="2052529" y="0"/>
                      <a:pt x="2516456" y="7673"/>
                      <a:pt x="2516456" y="7673"/>
                    </a:cubicBezTo>
                    <a:cubicBezTo>
                      <a:pt x="2884764" y="15152"/>
                      <a:pt x="3248077" y="84484"/>
                      <a:pt x="3445817" y="207066"/>
                    </a:cubicBezTo>
                    <a:cubicBezTo>
                      <a:pt x="3596834" y="300683"/>
                      <a:pt x="3630108" y="425358"/>
                      <a:pt x="3620968" y="905351"/>
                    </a:cubicBezTo>
                    <a:lnTo>
                      <a:pt x="3620968" y="905362"/>
                    </a:lnTo>
                    <a:cubicBezTo>
                      <a:pt x="3620968" y="2041583"/>
                      <a:pt x="3337971" y="2255681"/>
                      <a:pt x="2691208" y="2283522"/>
                    </a:cubicBezTo>
                    <a:close/>
                  </a:path>
                </a:pathLst>
              </a:custGeom>
              <a:solidFill>
                <a:srgbClr val="A0B29E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23" name="Freeform 11"/>
            <p:cNvSpPr/>
            <p:nvPr/>
          </p:nvSpPr>
          <p:spPr>
            <a:xfrm>
              <a:off x="-3714535" y="2589869"/>
              <a:ext cx="6585839" cy="4163123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FBF6EB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574800" y="1447800"/>
            <a:ext cx="9042400" cy="4339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spcBef>
                <a:spcPts val="800"/>
              </a:spcBef>
              <a:spcAft>
                <a:spcPts val="533"/>
              </a:spcAft>
              <a:defRPr/>
            </a:pPr>
            <a:r>
              <a:rPr lang="en-US" sz="2800" b="1" u="sng">
                <a:solidFill>
                  <a:srgbClr val="C00000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* Chú ý:</a:t>
            </a:r>
            <a:endParaRPr lang="en-US" sz="2800" b="1" u="sng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150000"/>
              </a:lnSpc>
              <a:spcBef>
                <a:spcPts val="800"/>
              </a:spcBef>
              <a:spcAft>
                <a:spcPts val="533"/>
              </a:spcAft>
              <a:buFontTx/>
              <a:buChar char="-"/>
            </a:pPr>
            <a:r>
              <a:rPr lang="vi-VN" sz="2800">
                <a:solidFill>
                  <a:prstClr val="black"/>
                </a:solidFill>
                <a:ea typeface="Dotum" panose="020B0600000101010101" pitchFamily="34" charset="-127"/>
                <a:cs typeface="Arial" panose="020B0604020202020204" pitchFamily="34" charset="0"/>
              </a:rPr>
              <a:t>Bậc của một đa thức là bậc của hạng tử có bậc cao nhất trong dạng thu gọn của đa thức đó.</a:t>
            </a:r>
          </a:p>
          <a:p>
            <a:pPr marL="381019" indent="-381019" algn="just">
              <a:lnSpc>
                <a:spcPct val="150000"/>
              </a:lnSpc>
              <a:spcBef>
                <a:spcPts val="800"/>
              </a:spcBef>
              <a:spcAft>
                <a:spcPts val="533"/>
              </a:spcAft>
              <a:buFontTx/>
              <a:buChar char="-"/>
            </a:pPr>
            <a:r>
              <a:rPr lang="vi-VN" sz="2800">
                <a:solidFill>
                  <a:prstClr val="black"/>
                </a:solidFill>
                <a:ea typeface="Dotum" panose="020B0600000101010101" pitchFamily="34" charset="-127"/>
                <a:cs typeface="Arial" panose="020B0604020202020204" pitchFamily="34" charset="0"/>
              </a:rPr>
              <a:t>Một số khác 0 tùy ý được coi là một đa thức bậc 0.</a:t>
            </a:r>
          </a:p>
          <a:p>
            <a:pPr marL="381019" indent="-381019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vi-VN" sz="2800">
                <a:solidFill>
                  <a:prstClr val="black"/>
                </a:solidFill>
                <a:ea typeface="Dotum" panose="020B0600000101010101" pitchFamily="34" charset="-127"/>
                <a:cs typeface="Arial" panose="020B0604020202020204" pitchFamily="34" charset="0"/>
              </a:rPr>
              <a:t>Số 0 cũng là một đa thức, gọi là đa thức không. </a:t>
            </a:r>
            <a:r>
              <a:rPr lang="en-US" sz="2800">
                <a:solidFill>
                  <a:prstClr val="black"/>
                </a:solidFill>
                <a:ea typeface="Dotum" panose="020B0600000101010101" pitchFamily="34" charset="-127"/>
                <a:cs typeface="Arial" panose="020B0604020202020204" pitchFamily="34" charset="0"/>
              </a:rPr>
              <a:t>        </a:t>
            </a:r>
            <a:r>
              <a:rPr lang="vi-VN" sz="2800">
                <a:solidFill>
                  <a:prstClr val="black"/>
                </a:solidFill>
                <a:ea typeface="Dotum" panose="020B0600000101010101" pitchFamily="34" charset="-127"/>
                <a:cs typeface="Arial" panose="020B0604020202020204" pitchFamily="34" charset="0"/>
              </a:rPr>
              <a:t>Nó không có bậc xác định.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962400" y="383431"/>
            <a:ext cx="4318000" cy="779061"/>
          </a:xfrm>
          <a:prstGeom prst="roundRect">
            <a:avLst/>
          </a:prstGeom>
          <a:solidFill>
            <a:srgbClr val="799276"/>
          </a:solidFill>
          <a:ln>
            <a:solidFill>
              <a:srgbClr val="799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06" y="4762150"/>
            <a:ext cx="946994" cy="16257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4112" y="276345"/>
            <a:ext cx="1387586" cy="20477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08000" y="279400"/>
            <a:ext cx="11125200" cy="6350000"/>
          </a:xfrm>
          <a:prstGeom prst="rect">
            <a:avLst/>
          </a:prstGeom>
          <a:ln>
            <a:solidFill>
              <a:srgbClr val="79927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5578753" y="2819400"/>
            <a:ext cx="1210334" cy="640529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248" y="105696"/>
            <a:ext cx="782853" cy="102485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72335">
            <a:off x="57997" y="6007432"/>
            <a:ext cx="910161" cy="77196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9" y="330200"/>
            <a:ext cx="728421" cy="6065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0395" y="2717800"/>
            <a:ext cx="1395617" cy="94772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82853" y="-25400"/>
            <a:ext cx="11502148" cy="2836347"/>
            <a:chOff x="1174280" y="266700"/>
            <a:chExt cx="17253222" cy="4254521"/>
          </a:xfrm>
        </p:grpSpPr>
        <p:sp>
          <p:nvSpPr>
            <p:cNvPr id="16" name="TextBox 5"/>
            <p:cNvSpPr txBox="1"/>
            <p:nvPr/>
          </p:nvSpPr>
          <p:spPr>
            <a:xfrm>
              <a:off x="1174280" y="266700"/>
              <a:ext cx="2667000" cy="15509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9905"/>
                </a:lnSpc>
                <a:defRPr/>
              </a:pPr>
              <a:r>
                <a:rPr lang="en-US" sz="2800" b="1" u="sng">
                  <a:solidFill>
                    <a:srgbClr val="5B96A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 3: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581400" y="406063"/>
              <a:ext cx="14846102" cy="1968521"/>
              <a:chOff x="3352800" y="952500"/>
              <a:chExt cx="14846102" cy="1968521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3352800" y="1511301"/>
                <a:ext cx="13792200" cy="947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Aft>
                    <a:spcPts val="533"/>
                  </a:spcAft>
                  <a:defRPr/>
                </a:pPr>
                <a:r>
                  <a:rPr lang="nl-NL" sz="2667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đa thức</a:t>
                </a:r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4419600" y="952500"/>
                    <a:ext cx="13779302" cy="196852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>
                      <a:lnSpc>
                        <a:spcPct val="150000"/>
                      </a:lnSpc>
                      <a:spcAft>
                        <a:spcPts val="533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=3</m:t>
                          </m:r>
                          <m:sSup>
                            <m:sSupPr>
                              <m:ctrlP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𝑥𝑦𝑧</m:t>
                          </m:r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𝑥𝑦𝑧</m:t>
                          </m:r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−6</m:t>
                          </m:r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n-US" sz="2667">
                      <a:solidFill>
                        <a:prstClr val="black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19600" y="952500"/>
                    <a:ext cx="13779302" cy="196852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" name="Rectangle 13"/>
            <p:cNvSpPr/>
            <p:nvPr/>
          </p:nvSpPr>
          <p:spPr>
            <a:xfrm>
              <a:off x="1585819" y="2095500"/>
              <a:ext cx="13792200" cy="1967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nl-NL" sz="2667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a) Tìm bậc của đa thức P.</a:t>
              </a:r>
            </a:p>
            <a:p>
              <a:pPr algn="just"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2667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b) Tính giá trị của P khi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/>
                <p:cNvSpPr/>
                <p:nvPr/>
              </p:nvSpPr>
              <p:spPr>
                <a:xfrm>
                  <a:off x="6830018" y="2552700"/>
                  <a:ext cx="4891724" cy="19685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533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=1; </m:t>
                        </m:r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=3; </m:t>
                        </m:r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oMath>
                    </m:oMathPara>
                  </a14:m>
                  <a:endPara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018" y="2552700"/>
                  <a:ext cx="4891724" cy="196852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057212" y="5336739"/>
                <a:ext cx="10718800" cy="1247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2667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Trong kết quả, hai hạng tử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xyz</m:t>
                    </m:r>
                  </m:oMath>
                </a14:m>
                <a:r>
                  <a:rPr lang="en-US" sz="2667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</a:t>
                </a:r>
                <a14:m>
                  <m:oMath xmlns:m="http://schemas.openxmlformats.org/officeDocument/2006/math"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en-US" sz="2667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cùng có bậc 3; hạng tử </a:t>
                </a:r>
                <a14:m>
                  <m:oMath xmlns:m="http://schemas.openxmlformats.org/officeDocument/2006/math"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z</m:t>
                    </m:r>
                  </m:oMath>
                </a14:m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có bậc 1. </a:t>
                </a:r>
                <a:r>
                  <a:rPr lang="en-US" sz="2667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Vậy bậc của đa thức P là 3.</a:t>
                </a:r>
                <a:endParaRPr lang="en-US" sz="2667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12" y="5336739"/>
                <a:ext cx="10718800" cy="1247649"/>
              </a:xfrm>
              <a:prstGeom prst="rect">
                <a:avLst/>
              </a:prstGeom>
              <a:blipFill>
                <a:blip r:embed="rId8"/>
                <a:stretch>
                  <a:fillRect l="-1080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025879" y="3615491"/>
            <a:ext cx="4670253" cy="631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533"/>
              </a:spcAft>
              <a:defRPr/>
            </a:pPr>
            <a:r>
              <a:rPr lang="nl-NL" sz="2667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Trước hết ta cần thu gọn 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422212" y="4038600"/>
                <a:ext cx="11210988" cy="1539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667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2667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667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2667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67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67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67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667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xyz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m:rPr>
                          <m:sty m:val="p"/>
                        </m:rP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z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xyz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m:rPr>
                          <m:sty m:val="p"/>
                        </m:rP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z</m:t>
                      </m:r>
                    </m:oMath>
                  </m:oMathPara>
                </a14:m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12" y="4038600"/>
                <a:ext cx="11210988" cy="15397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76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08000" y="279400"/>
            <a:ext cx="11125200" cy="6350000"/>
          </a:xfrm>
          <a:prstGeom prst="rect">
            <a:avLst/>
          </a:prstGeom>
          <a:ln>
            <a:solidFill>
              <a:srgbClr val="79927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5578753" y="2819400"/>
            <a:ext cx="1210334" cy="640529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248" y="105696"/>
            <a:ext cx="782853" cy="102485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72335">
            <a:off x="57997" y="6007432"/>
            <a:ext cx="910161" cy="77196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9" y="330200"/>
            <a:ext cx="728421" cy="6065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2012" y="5640205"/>
            <a:ext cx="1599257" cy="108601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82853" y="-25400"/>
            <a:ext cx="11502148" cy="2836347"/>
            <a:chOff x="1174280" y="266700"/>
            <a:chExt cx="17253222" cy="4254521"/>
          </a:xfrm>
        </p:grpSpPr>
        <p:sp>
          <p:nvSpPr>
            <p:cNvPr id="16" name="TextBox 5"/>
            <p:cNvSpPr txBox="1"/>
            <p:nvPr/>
          </p:nvSpPr>
          <p:spPr>
            <a:xfrm>
              <a:off x="1174280" y="266700"/>
              <a:ext cx="2667000" cy="15509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9905"/>
                </a:lnSpc>
                <a:defRPr/>
              </a:pPr>
              <a:r>
                <a:rPr lang="en-US" sz="2800" b="1" u="sng">
                  <a:solidFill>
                    <a:srgbClr val="5B96A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 3: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581400" y="406063"/>
              <a:ext cx="14846102" cy="1968521"/>
              <a:chOff x="3352800" y="952500"/>
              <a:chExt cx="14846102" cy="1968521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3352800" y="1511301"/>
                <a:ext cx="13792200" cy="947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Aft>
                    <a:spcPts val="533"/>
                  </a:spcAft>
                  <a:defRPr/>
                </a:pPr>
                <a:r>
                  <a:rPr lang="nl-NL" sz="2667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đa thức</a:t>
                </a:r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4419600" y="952500"/>
                    <a:ext cx="13779302" cy="196852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 defTabSz="609630">
                      <a:lnSpc>
                        <a:spcPct val="150000"/>
                      </a:lnSpc>
                      <a:spcAft>
                        <a:spcPts val="533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=3</m:t>
                          </m:r>
                          <m:sSup>
                            <m:sSupPr>
                              <m:ctrlP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𝑥𝑦𝑧</m:t>
                          </m:r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𝑥𝑦𝑧</m:t>
                          </m:r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−6</m:t>
                          </m:r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n-US" sz="2667">
                      <a:solidFill>
                        <a:prstClr val="black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19600" y="952500"/>
                    <a:ext cx="13779302" cy="196852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" name="Rectangle 13"/>
            <p:cNvSpPr/>
            <p:nvPr/>
          </p:nvSpPr>
          <p:spPr>
            <a:xfrm>
              <a:off x="1585819" y="2095500"/>
              <a:ext cx="13792200" cy="1967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nl-NL" sz="2667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a) Tìm bậc của đa thức P.</a:t>
              </a:r>
            </a:p>
            <a:p>
              <a:pPr algn="just"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2667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b) Tính giá trị của P khi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/>
                <p:cNvSpPr/>
                <p:nvPr/>
              </p:nvSpPr>
              <p:spPr>
                <a:xfrm>
                  <a:off x="6830018" y="2552700"/>
                  <a:ext cx="4891724" cy="19685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09630">
                    <a:lnSpc>
                      <a:spcPct val="150000"/>
                    </a:lnSpc>
                    <a:spcAft>
                      <a:spcPts val="533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=1; </m:t>
                        </m:r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=3; </m:t>
                        </m:r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oMath>
                    </m:oMathPara>
                  </a14:m>
                  <a:endPara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018" y="2552700"/>
                  <a:ext cx="4891724" cy="196852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1077351" y="3815663"/>
            <a:ext cx="10718800" cy="862929"/>
            <a:chOff x="1616026" y="5266297"/>
            <a:chExt cx="16078200" cy="1294394"/>
          </a:xfrm>
        </p:grpSpPr>
        <p:sp>
          <p:nvSpPr>
            <p:cNvPr id="18" name="Rectangle 17"/>
            <p:cNvSpPr/>
            <p:nvPr/>
          </p:nvSpPr>
          <p:spPr>
            <a:xfrm>
              <a:off x="1616026" y="5411526"/>
              <a:ext cx="16078200" cy="9479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2667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b) Thay                                </a:t>
              </a:r>
              <a:r>
                <a:rPr lang="en-US" sz="2667">
                  <a:solidFill>
                    <a:prstClr val="black"/>
                  </a:solidFill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rPr>
                <a:t>vào đa thức P, ta có:</a:t>
              </a:r>
              <a:endParaRPr lang="en-US" sz="2667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/>
                <p:cNvSpPr/>
                <p:nvPr/>
              </p:nvSpPr>
              <p:spPr>
                <a:xfrm>
                  <a:off x="3428999" y="5266297"/>
                  <a:ext cx="4413900" cy="12943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=1;</m:t>
                        </m:r>
                        <m:r>
                          <m:rPr>
                            <m:sty m:val="p"/>
                          </m:rP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=3;</m:t>
                        </m:r>
                        <m:r>
                          <m:rPr>
                            <m:sty m:val="p"/>
                          </m:rP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667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67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200"/>
                </a:p>
              </p:txBody>
            </p:sp>
          </mc:Choice>
          <mc:Fallback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8999" y="5266297"/>
                  <a:ext cx="4413900" cy="129439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2006600" y="4933265"/>
                <a:ext cx="8128000" cy="862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−1.3.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+2.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.3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6.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=−1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+6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2=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120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600" y="4933265"/>
                <a:ext cx="8128000" cy="8629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35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0" y="428198"/>
            <a:ext cx="3251200" cy="1016000"/>
            <a:chOff x="1524000" y="322848"/>
            <a:chExt cx="4876800" cy="1524000"/>
          </a:xfrm>
        </p:grpSpPr>
        <p:sp>
          <p:nvSpPr>
            <p:cNvPr id="16" name="Flowchart: Terminator 15"/>
            <p:cNvSpPr/>
            <p:nvPr/>
          </p:nvSpPr>
          <p:spPr>
            <a:xfrm>
              <a:off x="1524000" y="322848"/>
              <a:ext cx="4876800" cy="1524000"/>
            </a:xfrm>
            <a:prstGeom prst="flowChartTerminator">
              <a:avLst/>
            </a:prstGeom>
            <a:solidFill>
              <a:srgbClr val="FFFF9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53581" y="559391"/>
              <a:ext cx="4017639" cy="1048845"/>
            </a:xfrm>
            <a:prstGeom prst="rect">
              <a:avLst/>
            </a:prstGeom>
            <a:solidFill>
              <a:srgbClr val="FFFF93"/>
            </a:solidFill>
          </p:spPr>
          <p:txBody>
            <a:bodyPr wrap="none">
              <a:spAutoFit/>
            </a:bodyPr>
            <a:lstStyle/>
            <a:p>
              <a:pPr algn="just" defTabSz="609630">
                <a:lnSpc>
                  <a:spcPct val="150000"/>
                </a:lnSpc>
                <a:tabLst>
                  <a:tab pos="240042" algn="l"/>
                  <a:tab pos="480084" algn="l"/>
                </a:tabLst>
                <a:defRPr/>
              </a:pPr>
              <a:r>
                <a:rPr lang="nl-NL" sz="3000" b="1">
                  <a:solidFill>
                    <a:srgbClr val="1F497D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LUYỆN TẬP 3</a:t>
              </a:r>
              <a:endParaRPr lang="en-US" sz="30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4953000"/>
            <a:ext cx="2197271" cy="18157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717177" y="1146790"/>
                <a:ext cx="10692064" cy="1247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</a:pPr>
                <a:endParaRPr lang="en-US" sz="2667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fontAlgn="base">
                  <a:lnSpc>
                    <a:spcPct val="150000"/>
                  </a:lnSpc>
                </a:pPr>
                <a:r>
                  <a:rPr lang="en-US" sz="2667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5</m:t>
                    </m:r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baseline="300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7</m:t>
                    </m:r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+ 2,5</m:t>
                    </m:r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baseline="300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8,3</m:t>
                    </m:r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+ 1;</m:t>
                    </m:r>
                  </m:oMath>
                </a14:m>
                <a:endParaRPr lang="en-US" sz="2667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77" y="1146790"/>
                <a:ext cx="10692064" cy="1247649"/>
              </a:xfrm>
              <a:prstGeom prst="rect">
                <a:avLst/>
              </a:prstGeom>
              <a:blipFill>
                <a:blip r:embed="rId3"/>
                <a:stretch>
                  <a:fillRect l="-1083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2203696" y="4699000"/>
                <a:ext cx="9694528" cy="1606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667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67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Q</m:t>
                    </m:r>
                    <m:r>
                      <a:rPr lang="en-US" sz="2667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US" sz="2667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67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667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667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m:rPr>
                        <m:sty m:val="p"/>
                      </m:rPr>
                      <a:rPr lang="en-US" sz="2667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2667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+2,5</m:t>
                    </m:r>
                    <m:sSup>
                      <m:sSupPr>
                        <m:ctrlPr>
                          <a:rPr lang="en-US" sz="2667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67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667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67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2667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667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8,3</m:t>
                    </m:r>
                    <m:r>
                      <m:rPr>
                        <m:sty m:val="p"/>
                      </m:rPr>
                      <a:rPr lang="en-US" sz="2667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667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sz="2667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2667">
                    <a:solidFill>
                      <a:schemeClr val="bg1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Có bậc là 2.</a:t>
                </a:r>
                <a:endParaRPr lang="en-US" sz="2667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696" y="4699000"/>
                <a:ext cx="9694528" cy="1606722"/>
              </a:xfrm>
              <a:prstGeom prst="rect">
                <a:avLst/>
              </a:prstGeom>
              <a:blipFill>
                <a:blip r:embed="rId4"/>
                <a:stretch>
                  <a:fillRect l="-1194" b="-9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1600" y="482600"/>
            <a:ext cx="1657541" cy="2696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69584" y="322997"/>
            <a:ext cx="6644417" cy="126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67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mỗi đa thức sau, thu gọn (nếu cần) và tìm bậc của nó:</a:t>
            </a:r>
            <a:endParaRPr lang="en-US" sz="1200"/>
          </a:p>
        </p:txBody>
      </p:sp>
      <p:grpSp>
        <p:nvGrpSpPr>
          <p:cNvPr id="8" name="Group 7"/>
          <p:cNvGrpSpPr/>
          <p:nvPr/>
        </p:nvGrpSpPr>
        <p:grpSpPr>
          <a:xfrm>
            <a:off x="686666" y="2700715"/>
            <a:ext cx="6851329" cy="860300"/>
            <a:chOff x="1029999" y="3670072"/>
            <a:chExt cx="10276994" cy="129045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Rectangle 2"/>
                <p:cNvSpPr/>
                <p:nvPr/>
              </p:nvSpPr>
              <p:spPr>
                <a:xfrm>
                  <a:off x="1600200" y="3670072"/>
                  <a:ext cx="9706793" cy="129045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667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667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667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67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67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67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667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67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2667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667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667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667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2667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667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667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667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en-US" sz="2667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667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667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667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667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2667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67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667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67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67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2667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US" sz="2667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667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2667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667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1200"/>
                </a:p>
              </p:txBody>
            </p:sp>
          </mc:Choice>
          <mc:Fallback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670072"/>
                  <a:ext cx="9706793" cy="129045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029999" y="3737928"/>
              <a:ext cx="875721" cy="947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fontAlgn="base">
                <a:lnSpc>
                  <a:spcPct val="150000"/>
                </a:lnSpc>
              </a:pPr>
              <a:r>
                <a:rPr lang="en-US" sz="2667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</a:p>
          </p:txBody>
        </p:sp>
      </p:grpSp>
      <p:sp>
        <p:nvSpPr>
          <p:cNvPr id="19" name="Oval Callout 18"/>
          <p:cNvSpPr/>
          <p:nvPr/>
        </p:nvSpPr>
        <p:spPr>
          <a:xfrm>
            <a:off x="5564441" y="3855271"/>
            <a:ext cx="1210334" cy="640529"/>
          </a:xfrm>
          <a:prstGeom prst="wedgeEllipseCallout">
            <a:avLst/>
          </a:prstGeom>
          <a:solidFill>
            <a:srgbClr val="FFFF9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890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0" y="428198"/>
            <a:ext cx="3251200" cy="1016000"/>
            <a:chOff x="1524000" y="322848"/>
            <a:chExt cx="4876800" cy="1524000"/>
          </a:xfrm>
        </p:grpSpPr>
        <p:sp>
          <p:nvSpPr>
            <p:cNvPr id="16" name="Flowchart: Terminator 15"/>
            <p:cNvSpPr/>
            <p:nvPr/>
          </p:nvSpPr>
          <p:spPr>
            <a:xfrm>
              <a:off x="1524000" y="322848"/>
              <a:ext cx="4876800" cy="1524000"/>
            </a:xfrm>
            <a:prstGeom prst="flowChartTerminator">
              <a:avLst/>
            </a:prstGeom>
            <a:solidFill>
              <a:srgbClr val="FFFF9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53581" y="559391"/>
              <a:ext cx="4017639" cy="1048845"/>
            </a:xfrm>
            <a:prstGeom prst="rect">
              <a:avLst/>
            </a:prstGeom>
            <a:solidFill>
              <a:srgbClr val="FFFF93"/>
            </a:solidFill>
          </p:spPr>
          <p:txBody>
            <a:bodyPr wrap="none">
              <a:spAutoFit/>
            </a:bodyPr>
            <a:lstStyle/>
            <a:p>
              <a:pPr algn="just" defTabSz="609630">
                <a:lnSpc>
                  <a:spcPct val="150000"/>
                </a:lnSpc>
                <a:tabLst>
                  <a:tab pos="240042" algn="l"/>
                  <a:tab pos="480084" algn="l"/>
                </a:tabLst>
                <a:defRPr/>
              </a:pPr>
              <a:r>
                <a:rPr lang="nl-NL" sz="3000" b="1">
                  <a:solidFill>
                    <a:srgbClr val="1F497D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LUYỆN TẬP 3</a:t>
              </a:r>
              <a:endParaRPr lang="en-US" sz="30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601" y="6070600"/>
            <a:ext cx="981984" cy="8114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717177" y="1146790"/>
                <a:ext cx="10692064" cy="1247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 fontAlgn="base">
                  <a:lnSpc>
                    <a:spcPct val="150000"/>
                  </a:lnSpc>
                  <a:defRPr/>
                </a:pPr>
                <a:endParaRPr lang="en-US" sz="2667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 fontAlgn="base">
                  <a:lnSpc>
                    <a:spcPct val="150000"/>
                  </a:lnSpc>
                  <a:defRPr/>
                </a:pPr>
                <a:r>
                  <a:rPr lang="en-US" sz="2667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5</m:t>
                    </m:r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baseline="3000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7</m:t>
                    </m:r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+ 2,5</m:t>
                    </m:r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baseline="3000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8,3</m:t>
                    </m:r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+ 1;</m:t>
                    </m:r>
                  </m:oMath>
                </a14:m>
                <a:endParaRPr lang="en-US" sz="2667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77" y="1146790"/>
                <a:ext cx="10692064" cy="1247649"/>
              </a:xfrm>
              <a:prstGeom prst="rect">
                <a:avLst/>
              </a:prstGeom>
              <a:blipFill>
                <a:blip r:embed="rId3"/>
                <a:stretch>
                  <a:fillRect l="-1083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762000" y="4445000"/>
            <a:ext cx="852340" cy="785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>
              <a:lnSpc>
                <a:spcPct val="200000"/>
              </a:lnSpc>
              <a:defRPr/>
            </a:pPr>
            <a:r>
              <a:rPr lang="en-US" sz="2667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600" y="482600"/>
            <a:ext cx="1657541" cy="2696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69584" y="322996"/>
            <a:ext cx="6644417" cy="125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>
              <a:lnSpc>
                <a:spcPct val="150000"/>
              </a:lnSpc>
              <a:defRPr/>
            </a:pPr>
            <a:r>
              <a:rPr lang="en-US" sz="2667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mỗi đa thức sau, thu gọn (nếu cần) và tìm bậc của nó:</a:t>
            </a: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6666" y="2700715"/>
            <a:ext cx="6859344" cy="860300"/>
            <a:chOff x="1029999" y="3670072"/>
            <a:chExt cx="10289017" cy="129045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Rectangle 2"/>
                <p:cNvSpPr/>
                <p:nvPr/>
              </p:nvSpPr>
              <p:spPr>
                <a:xfrm>
                  <a:off x="1600200" y="3670072"/>
                  <a:ext cx="9718816" cy="129045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0963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667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667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667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67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67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67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667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67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2667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667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667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667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2667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667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667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667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en-US" sz="2667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667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667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667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667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2667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67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667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67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67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2667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US" sz="2667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667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2667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667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670072"/>
                  <a:ext cx="9718816" cy="129045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029999" y="3737928"/>
              <a:ext cx="875721" cy="947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609630" fontAlgn="base">
                <a:lnSpc>
                  <a:spcPct val="150000"/>
                </a:lnSpc>
                <a:defRPr/>
              </a:pPr>
              <a:r>
                <a:rPr lang="en-US" sz="2667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</a:p>
          </p:txBody>
        </p:sp>
      </p:grpSp>
      <p:sp>
        <p:nvSpPr>
          <p:cNvPr id="19" name="Oval Callout 18"/>
          <p:cNvSpPr/>
          <p:nvPr/>
        </p:nvSpPr>
        <p:spPr>
          <a:xfrm>
            <a:off x="5564441" y="3855271"/>
            <a:ext cx="1210334" cy="640529"/>
          </a:xfrm>
          <a:prstGeom prst="wedgeEllipseCallout">
            <a:avLst/>
          </a:prstGeom>
          <a:solidFill>
            <a:srgbClr val="FFFF9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621986" y="5198457"/>
                <a:ext cx="10880799" cy="8603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63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67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2667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667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667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667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2667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67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667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667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67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667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7=</m:t>
                      </m:r>
                      <m:r>
                        <a:rPr lang="en-US" sz="2667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667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2667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67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2667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67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667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7</m:t>
                      </m:r>
                    </m:oMath>
                  </m:oMathPara>
                </a14:m>
                <a:endParaRPr lang="en-US" sz="2667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86" y="5198457"/>
                <a:ext cx="10880799" cy="8603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735106" y="6014859"/>
            <a:ext cx="2010487" cy="631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667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bậc là 4.</a:t>
            </a:r>
          </a:p>
        </p:txBody>
      </p:sp>
    </p:spTree>
    <p:extLst>
      <p:ext uri="{BB962C8B-B14F-4D97-AF65-F5344CB8AC3E}">
        <p14:creationId xmlns:p14="http://schemas.microsoft.com/office/powerpoint/2010/main" val="817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59200" y="324615"/>
            <a:ext cx="4013200" cy="1986785"/>
            <a:chOff x="5943600" y="288505"/>
            <a:chExt cx="6019800" cy="2980178"/>
          </a:xfrm>
        </p:grpSpPr>
        <p:grpSp>
          <p:nvGrpSpPr>
            <p:cNvPr id="4" name="Group 2"/>
            <p:cNvGrpSpPr/>
            <p:nvPr/>
          </p:nvGrpSpPr>
          <p:grpSpPr>
            <a:xfrm>
              <a:off x="5943600" y="288505"/>
              <a:ext cx="6019800" cy="2980178"/>
              <a:chOff x="0" y="-28575"/>
              <a:chExt cx="2246854" cy="841375"/>
            </a:xfrm>
          </p:grpSpPr>
          <p:sp>
            <p:nvSpPr>
              <p:cNvPr id="6" name="Freeform 3"/>
              <p:cNvSpPr/>
              <p:nvPr/>
            </p:nvSpPr>
            <p:spPr>
              <a:xfrm>
                <a:off x="455059" y="0"/>
                <a:ext cx="1791795" cy="330991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494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7624872" y="440391"/>
              <a:ext cx="3811620" cy="9882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609630">
                <a:lnSpc>
                  <a:spcPct val="150000"/>
                </a:lnSpc>
                <a:spcAft>
                  <a:spcPts val="400"/>
                </a:spcAft>
                <a:defRPr/>
              </a:pPr>
              <a:r>
                <a:rPr lang="nl-NL" sz="28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TRANH LUẬN</a:t>
              </a:r>
              <a:endParaRPr lang="en-US" sz="2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6400" y="1651000"/>
            <a:ext cx="11430000" cy="4622801"/>
            <a:chOff x="847346" y="1063360"/>
            <a:chExt cx="16327517" cy="5668929"/>
          </a:xfrm>
        </p:grpSpPr>
        <p:sp>
          <p:nvSpPr>
            <p:cNvPr id="11" name="Google Shape;136;p4"/>
            <p:cNvSpPr/>
            <p:nvPr/>
          </p:nvSpPr>
          <p:spPr>
            <a:xfrm>
              <a:off x="847346" y="1063360"/>
              <a:ext cx="16327517" cy="5668929"/>
            </a:xfrm>
            <a:prstGeom prst="wedgeRoundRectCallout">
              <a:avLst>
                <a:gd name="adj1" fmla="val 20095"/>
                <a:gd name="adj2" fmla="val 56943"/>
                <a:gd name="adj3" fmla="val 16667"/>
              </a:avLst>
            </a:prstGeom>
            <a:solidFill>
              <a:srgbClr val="FFFF99"/>
            </a:solidFill>
            <a:ln w="38100" cap="flat" cmpd="sng">
              <a:solidFill>
                <a:srgbClr val="395E89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lnSpc>
                  <a:spcPct val="150000"/>
                </a:lnSpc>
                <a:defRPr/>
              </a:pPr>
              <a:endParaRPr sz="28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3829" y="1344761"/>
              <a:ext cx="15287118" cy="5043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ct val="150000"/>
                </a:lnSpc>
                <a:defRPr/>
              </a:pPr>
              <a:r>
                <a:rPr lang="vi-VN" sz="2533">
                  <a:solidFill>
                    <a:prstClr val="black"/>
                  </a:solidFill>
                  <a:cs typeface="Arial" panose="020B0604020202020204" pitchFamily="34" charset="0"/>
                </a:rPr>
                <a:t>Bạn Trang nêu vấn đề: Một đa thức bậc hai thu gọn với hai biến (x và y) mà mỗi hạng tử của nó đều có hệ số bằng 1 thì có nhiều nhất là mấy hạng tử? Có ba bạn trả lời như sau:</a:t>
              </a:r>
            </a:p>
            <a:p>
              <a:pPr lvl="0" algn="just">
                <a:lnSpc>
                  <a:spcPct val="150000"/>
                </a:lnSpc>
                <a:defRPr/>
              </a:pPr>
              <a:r>
                <a:rPr lang="vi-VN" sz="2533">
                  <a:solidFill>
                    <a:prstClr val="black"/>
                  </a:solidFill>
                  <a:cs typeface="Arial" panose="020B0604020202020204" pitchFamily="34" charset="0"/>
                </a:rPr>
                <a:t>Anh: Có 3 hạng tử.</a:t>
              </a:r>
            </a:p>
            <a:p>
              <a:pPr lvl="0" algn="just">
                <a:lnSpc>
                  <a:spcPct val="150000"/>
                </a:lnSpc>
                <a:defRPr/>
              </a:pPr>
              <a:r>
                <a:rPr lang="vi-VN" sz="2533">
                  <a:solidFill>
                    <a:prstClr val="black"/>
                  </a:solidFill>
                  <a:cs typeface="Arial" panose="020B0604020202020204" pitchFamily="34" charset="0"/>
                </a:rPr>
                <a:t>Bình: Có 5 hạng tử.</a:t>
              </a:r>
            </a:p>
            <a:p>
              <a:pPr lvl="0" algn="just">
                <a:lnSpc>
                  <a:spcPct val="150000"/>
                </a:lnSpc>
                <a:defRPr/>
              </a:pPr>
              <a:r>
                <a:rPr lang="vi-VN" sz="2533">
                  <a:solidFill>
                    <a:prstClr val="black"/>
                  </a:solidFill>
                  <a:cs typeface="Arial" panose="020B0604020202020204" pitchFamily="34" charset="0"/>
                </a:rPr>
                <a:t>Chung: Có 6 hạng tử.</a:t>
              </a:r>
              <a:endParaRPr lang="en-US" sz="2533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lvl="0" algn="just">
                <a:lnSpc>
                  <a:spcPct val="150000"/>
                </a:lnSpc>
                <a:defRPr/>
              </a:pPr>
              <a:r>
                <a:rPr lang="en-US" sz="2533">
                  <a:latin typeface="Arial" panose="020B0604020202020204" pitchFamily="34" charset="0"/>
                  <a:cs typeface="Arial" panose="020B0604020202020204" pitchFamily="34" charset="0"/>
                </a:rPr>
                <a:t>Em hãy nêu ý kiến của mình và cho biết đó là đa thức nào?</a:t>
              </a:r>
              <a:endParaRPr lang="en-US" sz="25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313" y="5454352"/>
            <a:ext cx="1318888" cy="11622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26815"/>
            <a:ext cx="1524117" cy="116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4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0" y="754537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5564486" y="754537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10374964" y="754537"/>
            <a:ext cx="1131237" cy="2470617"/>
          </a:xfrm>
          <a:custGeom>
            <a:avLst/>
            <a:gdLst/>
            <a:ahLst/>
            <a:cxnLst/>
            <a:rect l="l" t="t" r="r" b="b"/>
            <a:pathLst>
              <a:path w="1696855" h="3705926">
                <a:moveTo>
                  <a:pt x="0" y="0"/>
                </a:moveTo>
                <a:lnTo>
                  <a:pt x="1696855" y="0"/>
                </a:lnTo>
                <a:lnTo>
                  <a:pt x="1696855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9906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5564486" y="3632846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>
            <a:off x="685800" y="3632846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0"/>
          <p:cNvSpPr/>
          <p:nvPr/>
        </p:nvSpPr>
        <p:spPr>
          <a:xfrm flipV="1">
            <a:off x="685800" y="5928741"/>
            <a:ext cx="5410200" cy="243459"/>
          </a:xfrm>
          <a:custGeom>
            <a:avLst/>
            <a:gdLst/>
            <a:ahLst/>
            <a:cxnLst/>
            <a:rect l="l" t="t" r="r" b="b"/>
            <a:pathLst>
              <a:path w="8115300" h="365188">
                <a:moveTo>
                  <a:pt x="0" y="365189"/>
                </a:moveTo>
                <a:lnTo>
                  <a:pt x="8115300" y="365189"/>
                </a:lnTo>
                <a:lnTo>
                  <a:pt x="8115300" y="0"/>
                </a:lnTo>
                <a:lnTo>
                  <a:pt x="0" y="0"/>
                </a:lnTo>
                <a:lnTo>
                  <a:pt x="0" y="36518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11"/>
          <p:cNvSpPr/>
          <p:nvPr/>
        </p:nvSpPr>
        <p:spPr>
          <a:xfrm rot="5400000" flipV="1">
            <a:off x="-1798846" y="3284497"/>
            <a:ext cx="5182287" cy="233203"/>
          </a:xfrm>
          <a:custGeom>
            <a:avLst/>
            <a:gdLst/>
            <a:ahLst/>
            <a:cxnLst/>
            <a:rect l="l" t="t" r="r" b="b"/>
            <a:pathLst>
              <a:path w="7773430" h="349804">
                <a:moveTo>
                  <a:pt x="0" y="349804"/>
                </a:moveTo>
                <a:lnTo>
                  <a:pt x="7773429" y="349804"/>
                </a:lnTo>
                <a:lnTo>
                  <a:pt x="7773429" y="0"/>
                </a:lnTo>
                <a:lnTo>
                  <a:pt x="0" y="0"/>
                </a:lnTo>
                <a:lnTo>
                  <a:pt x="0" y="34980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12"/>
          <p:cNvSpPr/>
          <p:nvPr/>
        </p:nvSpPr>
        <p:spPr>
          <a:xfrm flipH="1" flipV="1">
            <a:off x="6051550" y="5928741"/>
            <a:ext cx="5410200" cy="243459"/>
          </a:xfrm>
          <a:custGeom>
            <a:avLst/>
            <a:gdLst/>
            <a:ahLst/>
            <a:cxnLst/>
            <a:rect l="l" t="t" r="r" b="b"/>
            <a:pathLst>
              <a:path w="8115300" h="365188">
                <a:moveTo>
                  <a:pt x="8115300" y="365189"/>
                </a:moveTo>
                <a:lnTo>
                  <a:pt x="0" y="365189"/>
                </a:lnTo>
                <a:lnTo>
                  <a:pt x="0" y="0"/>
                </a:lnTo>
                <a:lnTo>
                  <a:pt x="8115300" y="0"/>
                </a:lnTo>
                <a:lnTo>
                  <a:pt x="8115300" y="36518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Freeform 13"/>
          <p:cNvSpPr/>
          <p:nvPr/>
        </p:nvSpPr>
        <p:spPr>
          <a:xfrm>
            <a:off x="10374964" y="3632846"/>
            <a:ext cx="1131237" cy="2470617"/>
          </a:xfrm>
          <a:custGeom>
            <a:avLst/>
            <a:gdLst/>
            <a:ahLst/>
            <a:cxnLst/>
            <a:rect l="l" t="t" r="r" b="b"/>
            <a:pathLst>
              <a:path w="1696855" h="3705926">
                <a:moveTo>
                  <a:pt x="0" y="0"/>
                </a:moveTo>
                <a:lnTo>
                  <a:pt x="1696855" y="0"/>
                </a:lnTo>
                <a:lnTo>
                  <a:pt x="1696855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9906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5" name="Freeform 15"/>
          <p:cNvSpPr/>
          <p:nvPr/>
        </p:nvSpPr>
        <p:spPr>
          <a:xfrm rot="-2774507" flipH="1">
            <a:off x="1911029" y="1347288"/>
            <a:ext cx="1871786" cy="857122"/>
          </a:xfrm>
          <a:custGeom>
            <a:avLst/>
            <a:gdLst/>
            <a:ahLst/>
            <a:cxnLst/>
            <a:rect l="l" t="t" r="r" b="b"/>
            <a:pathLst>
              <a:path w="2807679" h="1285683">
                <a:moveTo>
                  <a:pt x="2807678" y="0"/>
                </a:moveTo>
                <a:lnTo>
                  <a:pt x="0" y="0"/>
                </a:lnTo>
                <a:lnTo>
                  <a:pt x="0" y="1285683"/>
                </a:lnTo>
                <a:lnTo>
                  <a:pt x="2807678" y="1285683"/>
                </a:lnTo>
                <a:lnTo>
                  <a:pt x="280767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Freeform 20"/>
          <p:cNvSpPr/>
          <p:nvPr/>
        </p:nvSpPr>
        <p:spPr>
          <a:xfrm>
            <a:off x="458545" y="5569937"/>
            <a:ext cx="667505" cy="961068"/>
          </a:xfrm>
          <a:custGeom>
            <a:avLst/>
            <a:gdLst/>
            <a:ahLst/>
            <a:cxnLst/>
            <a:rect l="l" t="t" r="r" b="b"/>
            <a:pathLst>
              <a:path w="1001258" h="1441602">
                <a:moveTo>
                  <a:pt x="0" y="0"/>
                </a:moveTo>
                <a:lnTo>
                  <a:pt x="1001258" y="0"/>
                </a:lnTo>
                <a:lnTo>
                  <a:pt x="1001258" y="1441602"/>
                </a:lnTo>
                <a:lnTo>
                  <a:pt x="0" y="14416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1" name="Freeform 21"/>
          <p:cNvSpPr/>
          <p:nvPr/>
        </p:nvSpPr>
        <p:spPr>
          <a:xfrm rot="-3741713" flipV="1">
            <a:off x="10873172" y="5396081"/>
            <a:ext cx="982888" cy="779799"/>
          </a:xfrm>
          <a:custGeom>
            <a:avLst/>
            <a:gdLst/>
            <a:ahLst/>
            <a:cxnLst/>
            <a:rect l="l" t="t" r="r" b="b"/>
            <a:pathLst>
              <a:path w="1474332" h="1063362">
                <a:moveTo>
                  <a:pt x="0" y="1063362"/>
                </a:moveTo>
                <a:lnTo>
                  <a:pt x="1474331" y="1063362"/>
                </a:lnTo>
                <a:lnTo>
                  <a:pt x="1474331" y="0"/>
                </a:lnTo>
                <a:lnTo>
                  <a:pt x="0" y="0"/>
                </a:lnTo>
                <a:lnTo>
                  <a:pt x="0" y="1063362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2" name="Freeform 22"/>
          <p:cNvSpPr/>
          <p:nvPr/>
        </p:nvSpPr>
        <p:spPr>
          <a:xfrm rot="-5400000">
            <a:off x="5765229" y="4731863"/>
            <a:ext cx="572643" cy="2743200"/>
          </a:xfrm>
          <a:custGeom>
            <a:avLst/>
            <a:gdLst/>
            <a:ahLst/>
            <a:cxnLst/>
            <a:rect l="l" t="t" r="r" b="b"/>
            <a:pathLst>
              <a:path w="858964" h="4114800">
                <a:moveTo>
                  <a:pt x="0" y="0"/>
                </a:moveTo>
                <a:lnTo>
                  <a:pt x="858964" y="0"/>
                </a:lnTo>
                <a:lnTo>
                  <a:pt x="8589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3" name="Freeform 23"/>
          <p:cNvSpPr/>
          <p:nvPr/>
        </p:nvSpPr>
        <p:spPr>
          <a:xfrm rot="8387412" flipV="1">
            <a:off x="231153" y="332408"/>
            <a:ext cx="1360667" cy="670438"/>
          </a:xfrm>
          <a:custGeom>
            <a:avLst/>
            <a:gdLst/>
            <a:ahLst/>
            <a:cxnLst/>
            <a:rect l="l" t="t" r="r" b="b"/>
            <a:pathLst>
              <a:path w="2041001" h="1005657">
                <a:moveTo>
                  <a:pt x="0" y="1005657"/>
                </a:moveTo>
                <a:lnTo>
                  <a:pt x="2041000" y="1005657"/>
                </a:lnTo>
                <a:lnTo>
                  <a:pt x="2041000" y="0"/>
                </a:lnTo>
                <a:lnTo>
                  <a:pt x="0" y="0"/>
                </a:lnTo>
                <a:lnTo>
                  <a:pt x="0" y="1005657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4" name="Freeform 24"/>
          <p:cNvSpPr/>
          <p:nvPr/>
        </p:nvSpPr>
        <p:spPr>
          <a:xfrm>
            <a:off x="11197912" y="396790"/>
            <a:ext cx="527676" cy="1030449"/>
          </a:xfrm>
          <a:custGeom>
            <a:avLst/>
            <a:gdLst/>
            <a:ahLst/>
            <a:cxnLst/>
            <a:rect l="l" t="t" r="r" b="b"/>
            <a:pathLst>
              <a:path w="791514" h="1545674">
                <a:moveTo>
                  <a:pt x="0" y="0"/>
                </a:moveTo>
                <a:lnTo>
                  <a:pt x="791514" y="0"/>
                </a:lnTo>
                <a:lnTo>
                  <a:pt x="791514" y="1545674"/>
                </a:lnTo>
                <a:lnTo>
                  <a:pt x="0" y="154567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27" name="Group 26"/>
          <p:cNvGrpSpPr/>
          <p:nvPr/>
        </p:nvGrpSpPr>
        <p:grpSpPr>
          <a:xfrm>
            <a:off x="2752237" y="1524945"/>
            <a:ext cx="7204563" cy="3275655"/>
            <a:chOff x="4354085" y="1526225"/>
            <a:chExt cx="9446480" cy="4173627"/>
          </a:xfrm>
        </p:grpSpPr>
        <p:sp>
          <p:nvSpPr>
            <p:cNvPr id="28" name="Freeform 5"/>
            <p:cNvSpPr/>
            <p:nvPr/>
          </p:nvSpPr>
          <p:spPr>
            <a:xfrm>
              <a:off x="4354085" y="1526225"/>
              <a:ext cx="9446480" cy="4173627"/>
            </a:xfrm>
            <a:custGeom>
              <a:avLst/>
              <a:gdLst/>
              <a:ahLst/>
              <a:cxnLst/>
              <a:rect l="l" t="t" r="r" b="b"/>
              <a:pathLst>
                <a:path w="9446480" h="4173627">
                  <a:moveTo>
                    <a:pt x="0" y="0"/>
                  </a:moveTo>
                  <a:lnTo>
                    <a:pt x="9446480" y="0"/>
                  </a:lnTo>
                  <a:lnTo>
                    <a:pt x="9446480" y="4173627"/>
                  </a:lnTo>
                  <a:lnTo>
                    <a:pt x="0" y="4173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" name="Freeform 6"/>
            <p:cNvSpPr/>
            <p:nvPr/>
          </p:nvSpPr>
          <p:spPr>
            <a:xfrm>
              <a:off x="4560315" y="1617341"/>
              <a:ext cx="9034021" cy="3882321"/>
            </a:xfrm>
            <a:custGeom>
              <a:avLst/>
              <a:gdLst/>
              <a:ahLst/>
              <a:cxnLst/>
              <a:rect l="l" t="t" r="r" b="b"/>
              <a:pathLst>
                <a:path w="9034021" h="3991395">
                  <a:moveTo>
                    <a:pt x="0" y="0"/>
                  </a:moveTo>
                  <a:lnTo>
                    <a:pt x="9034020" y="0"/>
                  </a:lnTo>
                  <a:lnTo>
                    <a:pt x="9034020" y="3991395"/>
                  </a:lnTo>
                  <a:lnTo>
                    <a:pt x="0" y="39913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3306518" y="2463955"/>
            <a:ext cx="6096000" cy="11038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09630">
              <a:lnSpc>
                <a:spcPct val="150000"/>
              </a:lnSpc>
              <a:defRPr/>
            </a:pPr>
            <a:r>
              <a:rPr lang="en-US" sz="5000" b="1">
                <a:solidFill>
                  <a:srgbClr val="5B96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443475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888477" y="714229"/>
            <a:ext cx="722584" cy="709684"/>
            <a:chOff x="8625386" y="109182"/>
            <a:chExt cx="722584" cy="709684"/>
          </a:xfrm>
        </p:grpSpPr>
        <p:sp>
          <p:nvSpPr>
            <p:cNvPr id="8" name="Oval 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 sz="1050" b="1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31107" y="27935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>
                <a:defRPr/>
              </a:pPr>
              <a:r>
                <a:rPr lang="en-US" b="1" dirty="0">
                  <a:solidFill>
                    <a:prstClr val="white"/>
                  </a:solidFill>
                  <a:latin typeface="Calibri" panose="020F0502020204030204"/>
                </a:rPr>
                <a:t>50:50</a:t>
              </a:r>
              <a:endParaRPr lang="vi-VN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168078" y="714229"/>
            <a:ext cx="709684" cy="709684"/>
            <a:chOff x="11169555" y="109182"/>
            <a:chExt cx="709684" cy="709684"/>
          </a:xfrm>
        </p:grpSpPr>
        <p:sp>
          <p:nvSpPr>
            <p:cNvPr id="10" name="Oval 9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395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2"/>
            <a:ext cx="12192000" cy="6871138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304800" y="1697019"/>
            <a:ext cx="11531600" cy="1985981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 </a:t>
            </a: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828840" y="4006472"/>
            <a:ext cx="4312877" cy="110963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792707" y="5471711"/>
            <a:ext cx="4312877" cy="1097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6860935" y="5410200"/>
            <a:ext cx="4312877" cy="1097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6863123" y="3995761"/>
            <a:ext cx="4312877" cy="110963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827876" y="304220"/>
            <a:ext cx="722584" cy="709684"/>
            <a:chOff x="8625386" y="109182"/>
            <a:chExt cx="7225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 sz="1050" b="1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>
                <a:defRPr/>
              </a:pPr>
              <a:r>
                <a:rPr lang="en-US" b="1" dirty="0">
                  <a:solidFill>
                    <a:prstClr val="white"/>
                  </a:solidFill>
                  <a:latin typeface="Calibri" panose="020F0502020204030204"/>
                </a:rPr>
                <a:t>50:50</a:t>
              </a:r>
              <a:endParaRPr lang="vi-VN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830732" y="321384"/>
            <a:ext cx="709684" cy="709684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75218" y="285038"/>
            <a:ext cx="894349" cy="894349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701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>
                <a:defRPr/>
              </a:pPr>
              <a:r>
                <a:rPr lang="en-US" sz="2800" dirty="0">
                  <a:solidFill>
                    <a:srgbClr val="FFC000">
                      <a:lumMod val="40000"/>
                      <a:lumOff val="60000"/>
                    </a:srgbClr>
                  </a:solidFill>
                  <a:latin typeface="Calibri" panose="020F0502020204030204"/>
                </a:rPr>
                <a:t>Key</a:t>
              </a:r>
              <a:endParaRPr lang="vi-VN" sz="2800" dirty="0">
                <a:solidFill>
                  <a:srgbClr val="FFC000">
                    <a:lumMod val="40000"/>
                    <a:lumOff val="60000"/>
                  </a:srgb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528827" y="4218210"/>
            <a:ext cx="792205" cy="631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09630">
              <a:lnSpc>
                <a:spcPct val="150000"/>
              </a:lnSpc>
              <a:spcAft>
                <a:spcPts val="400"/>
              </a:spcAft>
              <a:defRPr/>
            </a:pPr>
            <a:r>
              <a:rPr lang="en-US" sz="2667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1</a:t>
            </a:r>
            <a:endParaRPr lang="en-US" sz="2667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57624" y="4195306"/>
            <a:ext cx="811441" cy="631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09630">
              <a:lnSpc>
                <a:spcPct val="150000"/>
              </a:lnSpc>
              <a:spcAft>
                <a:spcPts val="400"/>
              </a:spcAft>
              <a:defRPr/>
            </a:pPr>
            <a:r>
              <a:rPr lang="en-US" sz="2667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3</a:t>
            </a:r>
            <a:endParaRPr lang="en-US" sz="2667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4263" y="5342555"/>
            <a:ext cx="881332" cy="10033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321" marR="20321" algn="just" defTabSz="609630">
              <a:lnSpc>
                <a:spcPct val="250000"/>
              </a:lnSpc>
              <a:spcAft>
                <a:spcPts val="800"/>
              </a:spcAft>
              <a:defRPr/>
            </a:pPr>
            <a:r>
              <a:rPr lang="en-US" sz="2867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2</a:t>
            </a:r>
          </a:p>
        </p:txBody>
      </p:sp>
      <p:sp>
        <p:nvSpPr>
          <p:cNvPr id="7" name="Rectangle 6"/>
          <p:cNvSpPr/>
          <p:nvPr/>
        </p:nvSpPr>
        <p:spPr>
          <a:xfrm>
            <a:off x="8641468" y="5575500"/>
            <a:ext cx="2022516" cy="63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defRPr/>
            </a:pPr>
            <a:r>
              <a:rPr lang="en-US" sz="2667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4</a:t>
            </a:r>
            <a:endParaRPr lang="en-US" sz="2667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842577" y="315030"/>
            <a:ext cx="709684" cy="709684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609600" y="1676592"/>
                <a:ext cx="11176000" cy="1713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 algn="just">
                  <a:lnSpc>
                    <a:spcPct val="150000"/>
                  </a:lnSpc>
                </a:pPr>
                <a:r>
                  <a:rPr lang="vi-VN" sz="2667" b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Câu 1. </a:t>
                </a:r>
                <a:r>
                  <a:rPr lang="en-US" sz="2667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các biểu thức: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67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x</m:t>
                    </m:r>
                    <m:r>
                      <a:rPr lang="en-US" sz="2667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667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3+</m:t>
                    </m:r>
                    <m:f>
                      <m:fPr>
                        <m:ctrlPr>
                          <a:rPr lang="en-US" sz="2667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67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667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x</m:t>
                        </m:r>
                      </m:den>
                    </m:f>
                    <m:r>
                      <a:rPr lang="en-US" sz="2667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sSup>
                      <m:sSupPr>
                        <m:ctrlPr>
                          <a:rPr lang="en-US" sz="2667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67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667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667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2667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x</m:t>
                    </m:r>
                    <m:r>
                      <a:rPr lang="en-US" sz="2667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2667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xyz</m:t>
                    </m:r>
                    <m:r>
                      <a:rPr lang="en-US" sz="2667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667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2667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67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en-US" sz="2667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67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2667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ax</m:t>
                    </m:r>
                    <m:d>
                      <m:dPr>
                        <m:ctrlPr>
                          <a:rPr lang="en-US" sz="2667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67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by</m:t>
                        </m:r>
                        <m:r>
                          <a:rPr lang="en-US" sz="2667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667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cz</m:t>
                        </m:r>
                      </m:e>
                    </m:d>
                    <m:r>
                      <a:rPr lang="en-US" sz="2667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667">
                  <a:solidFill>
                    <a:schemeClr val="bg1"/>
                  </a:solidFill>
                  <a:ea typeface="Times New Roman" panose="02020603050405020304" pitchFamily="18" charset="0"/>
                </a:endParaRPr>
              </a:p>
              <a:p>
                <a:pPr marL="20321" marR="20321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667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sSup>
                          <m:sSupPr>
                            <m:ctrlPr>
                              <a:rPr lang="en-US" sz="2667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667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667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67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2667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2667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2667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(a là hằng số). Có bao nhiêu đa thức trong các biểu thức trên?</a:t>
                </a: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76592"/>
                <a:ext cx="11176000" cy="1713546"/>
              </a:xfrm>
              <a:prstGeom prst="rect">
                <a:avLst/>
              </a:prstGeom>
              <a:blipFill>
                <a:blip r:embed="rId5"/>
                <a:stretch>
                  <a:fillRect l="-873" r="-600" b="-3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392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4134520">
            <a:off x="-558295" y="-927623"/>
            <a:ext cx="1805303" cy="2356023"/>
          </a:xfrm>
          <a:custGeom>
            <a:avLst/>
            <a:gdLst/>
            <a:ahLst/>
            <a:cxnLst/>
            <a:rect l="l" t="t" r="r" b="b"/>
            <a:pathLst>
              <a:path w="2707954" h="3534034">
                <a:moveTo>
                  <a:pt x="0" y="0"/>
                </a:moveTo>
                <a:lnTo>
                  <a:pt x="2707954" y="0"/>
                </a:lnTo>
                <a:lnTo>
                  <a:pt x="2707954" y="3534034"/>
                </a:lnTo>
                <a:lnTo>
                  <a:pt x="0" y="3534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9" name="Group 18"/>
          <p:cNvGrpSpPr/>
          <p:nvPr/>
        </p:nvGrpSpPr>
        <p:grpSpPr>
          <a:xfrm>
            <a:off x="1192940" y="938737"/>
            <a:ext cx="9907720" cy="4662612"/>
            <a:chOff x="1789410" y="1028700"/>
            <a:chExt cx="14861580" cy="6993918"/>
          </a:xfrm>
        </p:grpSpPr>
        <p:sp>
          <p:nvSpPr>
            <p:cNvPr id="4" name="Freeform 4"/>
            <p:cNvSpPr/>
            <p:nvPr/>
          </p:nvSpPr>
          <p:spPr>
            <a:xfrm>
              <a:off x="1789410" y="1028700"/>
              <a:ext cx="14861580" cy="6993918"/>
            </a:xfrm>
            <a:custGeom>
              <a:avLst/>
              <a:gdLst/>
              <a:ahLst/>
              <a:cxnLst/>
              <a:rect l="l" t="t" r="r" b="b"/>
              <a:pathLst>
                <a:path w="14861580" h="8229600">
                  <a:moveTo>
                    <a:pt x="0" y="0"/>
                  </a:moveTo>
                  <a:lnTo>
                    <a:pt x="14861580" y="0"/>
                  </a:lnTo>
                  <a:lnTo>
                    <a:pt x="14861580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Freeform 5"/>
            <p:cNvSpPr/>
            <p:nvPr/>
          </p:nvSpPr>
          <p:spPr>
            <a:xfrm>
              <a:off x="2138045" y="1221757"/>
              <a:ext cx="14164311" cy="6207744"/>
            </a:xfrm>
            <a:custGeom>
              <a:avLst/>
              <a:gdLst/>
              <a:ahLst/>
              <a:cxnLst/>
              <a:rect l="l" t="t" r="r" b="b"/>
              <a:pathLst>
                <a:path w="14164311" h="7843487">
                  <a:moveTo>
                    <a:pt x="0" y="0"/>
                  </a:moveTo>
                  <a:lnTo>
                    <a:pt x="14164310" y="0"/>
                  </a:lnTo>
                  <a:lnTo>
                    <a:pt x="14164310" y="7843488"/>
                  </a:lnTo>
                  <a:lnTo>
                    <a:pt x="0" y="78434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669614" y="2159001"/>
            <a:ext cx="8954372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6"/>
              </a:lnSpc>
              <a:spcBef>
                <a:spcPct val="0"/>
              </a:spcBef>
            </a:pPr>
            <a:r>
              <a:rPr lang="vi-VN" sz="5467" b="1" spc="345">
                <a:solidFill>
                  <a:srgbClr val="5B96A9"/>
                </a:solidFill>
              </a:rPr>
              <a:t>CHƯƠNG I. ĐA THỨC</a:t>
            </a:r>
          </a:p>
        </p:txBody>
      </p:sp>
      <p:sp>
        <p:nvSpPr>
          <p:cNvPr id="7" name="Freeform 7"/>
          <p:cNvSpPr/>
          <p:nvPr/>
        </p:nvSpPr>
        <p:spPr>
          <a:xfrm rot="-1674719">
            <a:off x="1018279" y="864641"/>
            <a:ext cx="1862959" cy="928357"/>
          </a:xfrm>
          <a:custGeom>
            <a:avLst/>
            <a:gdLst/>
            <a:ahLst/>
            <a:cxnLst/>
            <a:rect l="l" t="t" r="r" b="b"/>
            <a:pathLst>
              <a:path w="2794438" h="1392535">
                <a:moveTo>
                  <a:pt x="0" y="0"/>
                </a:moveTo>
                <a:lnTo>
                  <a:pt x="2794438" y="0"/>
                </a:lnTo>
                <a:lnTo>
                  <a:pt x="2794438" y="1392536"/>
                </a:lnTo>
                <a:lnTo>
                  <a:pt x="0" y="13925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0"/>
          <p:cNvSpPr/>
          <p:nvPr/>
        </p:nvSpPr>
        <p:spPr>
          <a:xfrm>
            <a:off x="10104433" y="4688112"/>
            <a:ext cx="787631" cy="695084"/>
          </a:xfrm>
          <a:custGeom>
            <a:avLst/>
            <a:gdLst/>
            <a:ahLst/>
            <a:cxnLst/>
            <a:rect l="l" t="t" r="r" b="b"/>
            <a:pathLst>
              <a:path w="1181446" h="1042626">
                <a:moveTo>
                  <a:pt x="0" y="0"/>
                </a:moveTo>
                <a:lnTo>
                  <a:pt x="1181446" y="0"/>
                </a:lnTo>
                <a:lnTo>
                  <a:pt x="1181446" y="1042626"/>
                </a:lnTo>
                <a:lnTo>
                  <a:pt x="0" y="10426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Freeform 14"/>
          <p:cNvSpPr/>
          <p:nvPr/>
        </p:nvSpPr>
        <p:spPr>
          <a:xfrm>
            <a:off x="11427028" y="5486400"/>
            <a:ext cx="2318004" cy="2743200"/>
          </a:xfrm>
          <a:custGeom>
            <a:avLst/>
            <a:gdLst/>
            <a:ahLst/>
            <a:cxnLst/>
            <a:rect l="l" t="t" r="r" b="b"/>
            <a:pathLst>
              <a:path w="3477006" h="4114800">
                <a:moveTo>
                  <a:pt x="0" y="0"/>
                </a:moveTo>
                <a:lnTo>
                  <a:pt x="3477006" y="0"/>
                </a:lnTo>
                <a:lnTo>
                  <a:pt x="34770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5" name="Freeform 15"/>
          <p:cNvSpPr/>
          <p:nvPr/>
        </p:nvSpPr>
        <p:spPr>
          <a:xfrm>
            <a:off x="-969073" y="6112577"/>
            <a:ext cx="2323441" cy="1629313"/>
          </a:xfrm>
          <a:custGeom>
            <a:avLst/>
            <a:gdLst/>
            <a:ahLst/>
            <a:cxnLst/>
            <a:rect l="l" t="t" r="r" b="b"/>
            <a:pathLst>
              <a:path w="3485162" h="2443970">
                <a:moveTo>
                  <a:pt x="0" y="0"/>
                </a:moveTo>
                <a:lnTo>
                  <a:pt x="3485162" y="0"/>
                </a:lnTo>
                <a:lnTo>
                  <a:pt x="3485162" y="2443970"/>
                </a:lnTo>
                <a:lnTo>
                  <a:pt x="0" y="24439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8" name="Rectangle 17"/>
          <p:cNvSpPr/>
          <p:nvPr/>
        </p:nvSpPr>
        <p:spPr>
          <a:xfrm>
            <a:off x="1651000" y="3315349"/>
            <a:ext cx="89916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5134" b="1" ker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2. ĐA THỨC </a:t>
            </a:r>
            <a:endParaRPr lang="en-US" sz="5134" b="1" kern="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55893" y="444888"/>
            <a:ext cx="2175528" cy="11846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2"/>
            <a:ext cx="12192000" cy="6871138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1463656" y="1600200"/>
            <a:ext cx="9738820" cy="202236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 </a:t>
            </a: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463656" y="3995761"/>
            <a:ext cx="4312877" cy="110963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6851554" y="5470106"/>
            <a:ext cx="4312877" cy="1097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6827828" y="3961274"/>
            <a:ext cx="4312877" cy="1097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462674" y="5479929"/>
            <a:ext cx="4312877" cy="110963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827876" y="304220"/>
            <a:ext cx="722584" cy="709684"/>
            <a:chOff x="8625386" y="109182"/>
            <a:chExt cx="7225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 sz="1050" b="1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>
                <a:defRPr/>
              </a:pPr>
              <a:r>
                <a:rPr lang="en-US" b="1" dirty="0">
                  <a:solidFill>
                    <a:prstClr val="white"/>
                  </a:solidFill>
                  <a:latin typeface="Calibri" panose="020F0502020204030204"/>
                </a:rPr>
                <a:t>50:50</a:t>
              </a:r>
              <a:endParaRPr lang="vi-VN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830732" y="321384"/>
            <a:ext cx="709684" cy="709684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75218" y="285038"/>
            <a:ext cx="894349" cy="894349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701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>
                <a:defRPr/>
              </a:pPr>
              <a:r>
                <a:rPr lang="en-US" sz="2800" dirty="0">
                  <a:solidFill>
                    <a:srgbClr val="FFC000">
                      <a:lumMod val="40000"/>
                      <a:lumOff val="60000"/>
                    </a:srgbClr>
                  </a:solidFill>
                  <a:latin typeface="Calibri" panose="020F0502020204030204"/>
                </a:rPr>
                <a:t>Key</a:t>
              </a:r>
              <a:endParaRPr lang="vi-VN" sz="2800" dirty="0">
                <a:solidFill>
                  <a:srgbClr val="FFC000">
                    <a:lumMod val="40000"/>
                    <a:lumOff val="60000"/>
                  </a:srgb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163643" y="4207499"/>
            <a:ext cx="792205" cy="631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09630">
              <a:lnSpc>
                <a:spcPct val="150000"/>
              </a:lnSpc>
              <a:spcAft>
                <a:spcPts val="400"/>
              </a:spcAft>
              <a:defRPr/>
            </a:pPr>
            <a:r>
              <a:rPr lang="en-US" sz="2667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6</a:t>
            </a:r>
            <a:endParaRPr lang="en-US" sz="2667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4154" y="5312579"/>
            <a:ext cx="840295" cy="10033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>
              <a:lnSpc>
                <a:spcPct val="250000"/>
              </a:lnSpc>
              <a:spcAft>
                <a:spcPts val="533"/>
              </a:spcAft>
              <a:defRPr/>
            </a:pPr>
            <a:r>
              <a:rPr lang="en-US" sz="2867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B.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85546" y="5294727"/>
            <a:ext cx="861133" cy="10033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>
              <a:lnSpc>
                <a:spcPct val="250000"/>
              </a:lnSpc>
              <a:spcAft>
                <a:spcPts val="533"/>
              </a:spcAft>
              <a:defRPr/>
            </a:pPr>
            <a:r>
              <a:rPr lang="en-US" sz="2867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D. 4</a:t>
            </a:r>
          </a:p>
        </p:txBody>
      </p:sp>
      <p:sp>
        <p:nvSpPr>
          <p:cNvPr id="7" name="Rectangle 6"/>
          <p:cNvSpPr/>
          <p:nvPr/>
        </p:nvSpPr>
        <p:spPr>
          <a:xfrm>
            <a:off x="8567617" y="4122126"/>
            <a:ext cx="2022516" cy="67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defRPr/>
            </a:pPr>
            <a:r>
              <a:rPr lang="en-US" sz="2867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C. 5</a:t>
            </a:r>
            <a:endParaRPr lang="en-US" sz="2667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842577" y="315030"/>
            <a:ext cx="709684" cy="709684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641600" y="2197772"/>
            <a:ext cx="9163417" cy="699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2. </a:t>
            </a:r>
            <a:r>
              <a:rPr lang="en-US" sz="3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Bậc của đa thức xy + xy</a:t>
            </a:r>
            <a:r>
              <a:rPr lang="en-US" sz="3000" baseline="3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x</a:t>
            </a:r>
            <a:r>
              <a:rPr lang="en-US" sz="3000" baseline="3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yz là?</a:t>
            </a:r>
          </a:p>
        </p:txBody>
      </p:sp>
    </p:spTree>
    <p:extLst>
      <p:ext uri="{BB962C8B-B14F-4D97-AF65-F5344CB8AC3E}">
        <p14:creationId xmlns:p14="http://schemas.microsoft.com/office/powerpoint/2010/main" val="10005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2"/>
            <a:ext cx="12192000" cy="6871138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1270000" y="1547010"/>
            <a:ext cx="9738820" cy="202236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 </a:t>
            </a: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762000" y="3937001"/>
            <a:ext cx="5179323" cy="110963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6400800" y="5470106"/>
            <a:ext cx="5028801" cy="1097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6400800" y="3961274"/>
            <a:ext cx="5028801" cy="1097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762000" y="5479929"/>
            <a:ext cx="5179323" cy="110963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827876" y="304220"/>
            <a:ext cx="722584" cy="709684"/>
            <a:chOff x="8625386" y="109182"/>
            <a:chExt cx="7225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 sz="1050" b="1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>
                <a:defRPr/>
              </a:pPr>
              <a:r>
                <a:rPr lang="en-US" b="1" dirty="0">
                  <a:solidFill>
                    <a:prstClr val="white"/>
                  </a:solidFill>
                  <a:latin typeface="Calibri" panose="020F0502020204030204"/>
                </a:rPr>
                <a:t>50:50</a:t>
              </a:r>
              <a:endParaRPr lang="vi-VN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830732" y="321384"/>
            <a:ext cx="709684" cy="709684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75218" y="285038"/>
            <a:ext cx="894349" cy="894349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701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>
                <a:defRPr/>
              </a:pPr>
              <a:r>
                <a:rPr lang="en-US" sz="2800" dirty="0">
                  <a:solidFill>
                    <a:srgbClr val="FFC000">
                      <a:lumMod val="40000"/>
                      <a:lumOff val="60000"/>
                    </a:srgbClr>
                  </a:solidFill>
                  <a:latin typeface="Calibri" panose="020F0502020204030204"/>
                </a:rPr>
                <a:t>Key</a:t>
              </a:r>
              <a:endParaRPr lang="vi-VN" sz="2800" dirty="0">
                <a:solidFill>
                  <a:srgbClr val="FFC000">
                    <a:lumMod val="40000"/>
                    <a:lumOff val="60000"/>
                  </a:srgb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81418" y="4140777"/>
            <a:ext cx="5022529" cy="631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67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- 2x</a:t>
            </a:r>
            <a:r>
              <a:rPr lang="en-US" sz="2667" baseline="3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667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+ 15xyz + y</a:t>
            </a:r>
            <a:r>
              <a:rPr lang="en-US" sz="2667" baseline="3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667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có bậc là 4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5723538"/>
            <a:ext cx="4737194" cy="631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67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B. -x</a:t>
            </a:r>
            <a:r>
              <a:rPr lang="en-US" sz="2667" baseline="3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667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+ 15xyz + y</a:t>
            </a:r>
            <a:r>
              <a:rPr lang="en-US" sz="2667" baseline="3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667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có bậc là 5</a:t>
            </a:r>
          </a:p>
        </p:txBody>
      </p:sp>
      <p:sp>
        <p:nvSpPr>
          <p:cNvPr id="5" name="Rectangle 4"/>
          <p:cNvSpPr/>
          <p:nvPr/>
        </p:nvSpPr>
        <p:spPr>
          <a:xfrm>
            <a:off x="6618487" y="5723538"/>
            <a:ext cx="4669868" cy="631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67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D. -x</a:t>
            </a:r>
            <a:r>
              <a:rPr lang="en-US" sz="2667" baseline="3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667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- 15xyz + y</a:t>
            </a:r>
            <a:r>
              <a:rPr lang="en-US" sz="2667" baseline="3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667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có bậc là 4</a:t>
            </a:r>
          </a:p>
        </p:txBody>
      </p:sp>
      <p:sp>
        <p:nvSpPr>
          <p:cNvPr id="7" name="Rectangle 6"/>
          <p:cNvSpPr/>
          <p:nvPr/>
        </p:nvSpPr>
        <p:spPr>
          <a:xfrm>
            <a:off x="6553200" y="4191000"/>
            <a:ext cx="4743817" cy="63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67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C. -x</a:t>
            </a:r>
            <a:r>
              <a:rPr lang="en-US" sz="2667" baseline="3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667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+ 15xyz + y</a:t>
            </a:r>
            <a:r>
              <a:rPr lang="en-US" sz="2667" baseline="3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667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có bậc là 4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0842577" y="315030"/>
            <a:ext cx="709684" cy="709684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734208" y="1779248"/>
            <a:ext cx="9163417" cy="1391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3. </a:t>
            </a:r>
            <a:r>
              <a:rPr lang="en-US" sz="3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Thu gọn và tìm bậc của đa thức 12xyz - 3x</a:t>
            </a:r>
            <a:r>
              <a:rPr lang="en-US" sz="3000" baseline="3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y</a:t>
            </a:r>
            <a:r>
              <a:rPr lang="en-US" sz="3000" baseline="3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+ 3xyz + 2x</a:t>
            </a:r>
            <a:r>
              <a:rPr lang="en-US" sz="3000" baseline="3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ta được?</a:t>
            </a:r>
          </a:p>
        </p:txBody>
      </p:sp>
    </p:spTree>
    <p:extLst>
      <p:ext uri="{BB962C8B-B14F-4D97-AF65-F5344CB8AC3E}">
        <p14:creationId xmlns:p14="http://schemas.microsoft.com/office/powerpoint/2010/main" val="388471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138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1536345" y="1276319"/>
            <a:ext cx="9119311" cy="223611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 </a:t>
            </a: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6756400" y="4089400"/>
            <a:ext cx="4313533" cy="89630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6757056" y="5614916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219200" y="5461001"/>
            <a:ext cx="4315009" cy="89823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221332" y="4140200"/>
            <a:ext cx="4312877" cy="91640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827876" y="304220"/>
            <a:ext cx="722584" cy="709684"/>
            <a:chOff x="8625386" y="109182"/>
            <a:chExt cx="7225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 sz="1050" b="1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>
                <a:defRPr/>
              </a:pPr>
              <a:r>
                <a:rPr lang="en-US" b="1" dirty="0">
                  <a:solidFill>
                    <a:prstClr val="white"/>
                  </a:solidFill>
                  <a:latin typeface="Calibri" panose="020F0502020204030204"/>
                </a:rPr>
                <a:t>50:50</a:t>
              </a:r>
              <a:endParaRPr lang="vi-VN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830732" y="321384"/>
            <a:ext cx="709684" cy="709684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75218" y="285038"/>
            <a:ext cx="894349" cy="894349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701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>
                <a:defRPr/>
              </a:pPr>
              <a:r>
                <a:rPr lang="en-US" sz="2800" dirty="0">
                  <a:solidFill>
                    <a:srgbClr val="FFC000">
                      <a:lumMod val="40000"/>
                      <a:lumOff val="60000"/>
                    </a:srgbClr>
                  </a:solidFill>
                  <a:latin typeface="Calibri" panose="020F0502020204030204"/>
                </a:rPr>
                <a:t>Key</a:t>
              </a:r>
              <a:endParaRPr lang="vi-VN" sz="2800" dirty="0">
                <a:solidFill>
                  <a:srgbClr val="FFC000">
                    <a:lumMod val="40000"/>
                    <a:lumOff val="60000"/>
                  </a:srgb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235200" y="1677650"/>
            <a:ext cx="7685607" cy="1391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4.</a:t>
            </a:r>
            <a:r>
              <a:rPr lang="en-US" sz="3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Giá trị của đa thức xy + 2x</a:t>
            </a:r>
            <a:r>
              <a:rPr lang="en-US" sz="3000" baseline="3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000" baseline="3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- x</a:t>
            </a:r>
            <a:r>
              <a:rPr lang="en-US" sz="3000" baseline="3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 tại x = y = -1 là?</a:t>
            </a:r>
          </a:p>
        </p:txBody>
      </p:sp>
      <p:sp>
        <p:nvSpPr>
          <p:cNvPr id="2" name="Rectangle 1"/>
          <p:cNvSpPr/>
          <p:nvPr/>
        </p:nvSpPr>
        <p:spPr>
          <a:xfrm>
            <a:off x="2897644" y="4248527"/>
            <a:ext cx="697627" cy="631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09630">
              <a:lnSpc>
                <a:spcPct val="150000"/>
              </a:lnSpc>
              <a:spcAft>
                <a:spcPts val="533"/>
              </a:spcAft>
              <a:defRPr/>
            </a:pPr>
            <a:r>
              <a:rPr lang="en-US" sz="2667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A.3</a:t>
            </a:r>
            <a:endParaRPr lang="en-US" sz="2667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63323" y="4225091"/>
            <a:ext cx="925253" cy="631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09630">
              <a:lnSpc>
                <a:spcPct val="150000"/>
              </a:lnSpc>
              <a:spcAft>
                <a:spcPts val="533"/>
              </a:spcAft>
              <a:defRPr/>
            </a:pPr>
            <a:r>
              <a:rPr lang="en-US" sz="2667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-1</a:t>
            </a:r>
            <a:endParaRPr lang="en-US" sz="2667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9312" y="5554973"/>
            <a:ext cx="792205" cy="631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09630">
              <a:lnSpc>
                <a:spcPct val="150000"/>
              </a:lnSpc>
              <a:spcAft>
                <a:spcPts val="533"/>
              </a:spcAft>
              <a:defRPr/>
            </a:pPr>
            <a:r>
              <a:rPr lang="en-US" sz="2667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1</a:t>
            </a:r>
            <a:endParaRPr lang="en-US" sz="2667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77518" y="5634789"/>
            <a:ext cx="811441" cy="631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09630">
              <a:lnSpc>
                <a:spcPct val="150000"/>
              </a:lnSpc>
              <a:spcAft>
                <a:spcPts val="533"/>
              </a:spcAft>
              <a:defRPr/>
            </a:pPr>
            <a:r>
              <a:rPr lang="en-US" sz="2667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2667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0</a:t>
            </a:r>
            <a:endParaRPr lang="en-US" sz="2667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842577" y="315030"/>
            <a:ext cx="709684" cy="709684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971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2"/>
            <a:ext cx="12192000" cy="6871138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1463656" y="1600200"/>
            <a:ext cx="9738820" cy="202236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 </a:t>
            </a: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463656" y="3995761"/>
            <a:ext cx="4312877" cy="110963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427523" y="5461000"/>
            <a:ext cx="4312877" cy="1097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6827828" y="3961274"/>
            <a:ext cx="4312877" cy="1097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6819807" y="5416206"/>
            <a:ext cx="4312877" cy="110963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827876" y="304220"/>
            <a:ext cx="722584" cy="709684"/>
            <a:chOff x="8625386" y="109182"/>
            <a:chExt cx="7225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 sz="1050" b="1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>
                <a:defRPr/>
              </a:pPr>
              <a:r>
                <a:rPr lang="en-US" b="1" dirty="0">
                  <a:solidFill>
                    <a:prstClr val="white"/>
                  </a:solidFill>
                  <a:latin typeface="Calibri" panose="020F0502020204030204"/>
                </a:rPr>
                <a:t>50:50</a:t>
              </a:r>
              <a:endParaRPr lang="vi-VN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830732" y="321384"/>
            <a:ext cx="709684" cy="709684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75218" y="285038"/>
            <a:ext cx="894349" cy="894349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701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46">
                <a:defRPr/>
              </a:pPr>
              <a:r>
                <a:rPr lang="en-US" sz="2800" dirty="0">
                  <a:solidFill>
                    <a:srgbClr val="FFC000">
                      <a:lumMod val="40000"/>
                      <a:lumOff val="60000"/>
                    </a:srgbClr>
                  </a:solidFill>
                  <a:latin typeface="Calibri" panose="020F0502020204030204"/>
                </a:rPr>
                <a:t>Key</a:t>
              </a:r>
              <a:endParaRPr lang="vi-VN" sz="2800" dirty="0">
                <a:solidFill>
                  <a:srgbClr val="FFC000">
                    <a:lumMod val="40000"/>
                    <a:lumOff val="60000"/>
                  </a:srgb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163643" y="4207499"/>
            <a:ext cx="792205" cy="631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09630">
              <a:lnSpc>
                <a:spcPct val="150000"/>
              </a:lnSpc>
              <a:spcAft>
                <a:spcPts val="400"/>
              </a:spcAft>
              <a:defRPr/>
            </a:pPr>
            <a:r>
              <a:rPr lang="en-US" sz="2667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2</a:t>
            </a:r>
            <a:endParaRPr lang="en-US" sz="2667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84606" y="5615751"/>
            <a:ext cx="811441" cy="631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09630">
              <a:lnSpc>
                <a:spcPct val="150000"/>
              </a:lnSpc>
              <a:spcAft>
                <a:spcPts val="400"/>
              </a:spcAft>
              <a:defRPr/>
            </a:pPr>
            <a:r>
              <a:rPr lang="en-US" sz="2667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0</a:t>
            </a:r>
            <a:endParaRPr lang="en-US" sz="2667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9079" y="5331844"/>
            <a:ext cx="881332" cy="10033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321" marR="20321" algn="just" defTabSz="609630">
              <a:lnSpc>
                <a:spcPct val="250000"/>
              </a:lnSpc>
              <a:spcAft>
                <a:spcPts val="800"/>
              </a:spcAft>
              <a:defRPr/>
            </a:pPr>
            <a:r>
              <a:rPr lang="en-US" sz="2867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1</a:t>
            </a:r>
          </a:p>
        </p:txBody>
      </p:sp>
      <p:sp>
        <p:nvSpPr>
          <p:cNvPr id="7" name="Rectangle 6"/>
          <p:cNvSpPr/>
          <p:nvPr/>
        </p:nvSpPr>
        <p:spPr>
          <a:xfrm>
            <a:off x="8546715" y="4126573"/>
            <a:ext cx="2022516" cy="63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defRPr/>
            </a:pPr>
            <a:r>
              <a:rPr lang="en-US" sz="2667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3</a:t>
            </a:r>
            <a:endParaRPr lang="en-US" sz="2667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842577" y="315030"/>
            <a:ext cx="709684" cy="709684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860184" y="1854200"/>
            <a:ext cx="9163417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>
                <a:solidFill>
                  <a:schemeClr val="bg1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Câu 5.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Bậc của đa thức (x</a:t>
            </a:r>
            <a:r>
              <a:rPr lang="en-US" sz="3200" baseline="3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y</a:t>
            </a:r>
            <a:r>
              <a:rPr lang="en-US" sz="3200" baseline="3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- 2xy) - (x</a:t>
            </a:r>
            <a:r>
              <a:rPr lang="en-US" sz="3200" baseline="3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y</a:t>
            </a:r>
            <a:r>
              <a:rPr lang="en-US" sz="3200" baseline="3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+ 2xy) + (4xy - 1) là</a:t>
            </a:r>
          </a:p>
        </p:txBody>
      </p:sp>
    </p:spTree>
    <p:extLst>
      <p:ext uri="{BB962C8B-B14F-4D97-AF65-F5344CB8AC3E}">
        <p14:creationId xmlns:p14="http://schemas.microsoft.com/office/powerpoint/2010/main" val="277246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139670" y="482600"/>
            <a:ext cx="3967753" cy="672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tabLst>
                <a:tab pos="240042" algn="l"/>
                <a:tab pos="480084" algn="l"/>
              </a:tabLst>
              <a:defRPr/>
            </a:pPr>
            <a:r>
              <a:rPr lang="nl-NL" sz="2867" b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1.8 (SGK-tr14)</a:t>
            </a:r>
            <a:endParaRPr lang="en-US" sz="2867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30400" y="1400314"/>
            <a:ext cx="9499600" cy="660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vi-VN" sz="2800">
                <a:ea typeface="Times New Roman" panose="02020603050405020304" pitchFamily="18" charset="0"/>
              </a:rPr>
              <a:t>Trong các biểu thức sau, biểu thức nào là đa thức?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1133519" y="2362200"/>
                <a:ext cx="9980054" cy="3450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+3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+1;            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        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                           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x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;      </m:t>
                      </m:r>
                    </m:oMath>
                  </m:oMathPara>
                </a14:m>
                <a:endParaRPr lang="en-US" sz="280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80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2024;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−5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+2,4;   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519" y="2362200"/>
                <a:ext cx="9980054" cy="34506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>
          <a:xfrm>
            <a:off x="1524000" y="2819400"/>
            <a:ext cx="2794000" cy="10560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334000" y="2734824"/>
            <a:ext cx="1373224" cy="11513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371600" y="4654640"/>
            <a:ext cx="1373224" cy="11513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877235" y="4648726"/>
            <a:ext cx="3590365" cy="11678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3600" y="5969000"/>
            <a:ext cx="994605" cy="82188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13" y="307004"/>
            <a:ext cx="1341236" cy="218662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2404" y="177800"/>
            <a:ext cx="1357493" cy="167451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596849">
            <a:off x="65020" y="5839353"/>
            <a:ext cx="1080557" cy="1491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1" grpId="0" animBg="1"/>
      <p:bldP spid="42" grpId="0" animBg="1"/>
      <p:bldP spid="43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781050" y="6527800"/>
            <a:ext cx="10775950" cy="192659"/>
            <a:chOff x="1028700" y="8893111"/>
            <a:chExt cx="16163925" cy="365188"/>
          </a:xfrm>
        </p:grpSpPr>
        <p:sp>
          <p:nvSpPr>
            <p:cNvPr id="34" name="Freeform 12"/>
            <p:cNvSpPr/>
            <p:nvPr/>
          </p:nvSpPr>
          <p:spPr>
            <a:xfrm flipV="1">
              <a:off x="1028700" y="8893111"/>
              <a:ext cx="8115300" cy="365188"/>
            </a:xfrm>
            <a:custGeom>
              <a:avLst/>
              <a:gdLst/>
              <a:ahLst/>
              <a:cxnLst/>
              <a:rect l="l" t="t" r="r" b="b"/>
              <a:pathLst>
                <a:path w="8115300" h="365188">
                  <a:moveTo>
                    <a:pt x="0" y="365189"/>
                  </a:moveTo>
                  <a:lnTo>
                    <a:pt x="8115300" y="365189"/>
                  </a:lnTo>
                  <a:lnTo>
                    <a:pt x="8115300" y="0"/>
                  </a:lnTo>
                  <a:lnTo>
                    <a:pt x="0" y="0"/>
                  </a:lnTo>
                  <a:lnTo>
                    <a:pt x="0" y="365189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Freeform 14"/>
            <p:cNvSpPr/>
            <p:nvPr/>
          </p:nvSpPr>
          <p:spPr>
            <a:xfrm flipH="1" flipV="1">
              <a:off x="9077325" y="8893111"/>
              <a:ext cx="8115300" cy="365188"/>
            </a:xfrm>
            <a:custGeom>
              <a:avLst/>
              <a:gdLst/>
              <a:ahLst/>
              <a:cxnLst/>
              <a:rect l="l" t="t" r="r" b="b"/>
              <a:pathLst>
                <a:path w="8115300" h="365188">
                  <a:moveTo>
                    <a:pt x="8115300" y="365189"/>
                  </a:moveTo>
                  <a:lnTo>
                    <a:pt x="0" y="365189"/>
                  </a:lnTo>
                  <a:lnTo>
                    <a:pt x="0" y="0"/>
                  </a:lnTo>
                  <a:lnTo>
                    <a:pt x="8115300" y="0"/>
                  </a:lnTo>
                  <a:lnTo>
                    <a:pt x="8115300" y="365189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10332">
            <a:off x="11399861" y="39420"/>
            <a:ext cx="540355" cy="93717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71" y="6319203"/>
            <a:ext cx="582451" cy="51339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09562" y="381000"/>
            <a:ext cx="3967753" cy="672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tabLst>
                <a:tab pos="240042" algn="l"/>
                <a:tab pos="480084" algn="l"/>
              </a:tabLst>
              <a:defRPr/>
            </a:pPr>
            <a:r>
              <a:rPr lang="nl-NL" sz="2867" b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1.9 (SGK-tr14)</a:t>
            </a:r>
            <a:endParaRPr lang="en-US" sz="2867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200" y="1120339"/>
            <a:ext cx="5842000" cy="1247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sz="26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hệ số và bậc của từng hạng tử trong đa thức sau: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83959" y="2430623"/>
                <a:ext cx="5268109" cy="631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fontAlgn="base">
                  <a:lnSpc>
                    <a:spcPct val="150000"/>
                  </a:lnSpc>
                </a:pPr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3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+ 5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+ 0,5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4;</m:t>
                    </m:r>
                  </m:oMath>
                </a14:m>
                <a:endParaRPr lang="en-US" sz="2667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59" y="2430623"/>
                <a:ext cx="5268109" cy="631968"/>
              </a:xfrm>
              <a:prstGeom prst="rect">
                <a:avLst/>
              </a:prstGeom>
              <a:blipFill>
                <a:blip r:embed="rId6"/>
                <a:stretch>
                  <a:fillRect l="-2199" b="-25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88351" y="3291268"/>
                <a:ext cx="4270336" cy="6764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2667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fr-FR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fr-FR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fr-FR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fr-FR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−7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2667" i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51" y="3291268"/>
                <a:ext cx="4270336" cy="676404"/>
              </a:xfrm>
              <a:prstGeom prst="rect">
                <a:avLst/>
              </a:prstGeom>
              <a:blipFill>
                <a:blip r:embed="rId7"/>
                <a:stretch>
                  <a:fillRect l="-2714" b="-22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6248400" y="458046"/>
            <a:ext cx="0" cy="5957613"/>
          </a:xfrm>
          <a:prstGeom prst="line">
            <a:avLst/>
          </a:prstGeom>
          <a:ln>
            <a:solidFill>
              <a:srgbClr val="799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Callout 37"/>
          <p:cNvSpPr/>
          <p:nvPr/>
        </p:nvSpPr>
        <p:spPr>
          <a:xfrm>
            <a:off x="8636000" y="939800"/>
            <a:ext cx="1210334" cy="640529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6807200" y="1828012"/>
                <a:ext cx="5553521" cy="4223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800"/>
                  </a:spcBef>
                </a:pPr>
                <a:r>
                  <a:rPr lang="fr-FR" sz="2667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fr-FR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+0,5</m:t>
                    </m:r>
                    <m:r>
                      <m:rPr>
                        <m:sty m:val="p"/>
                      </m:rPr>
                      <a:rPr lang="fr-FR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2667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8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fr-FR" sz="2667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hệ số là 1, bậc là 2.</a:t>
                </a:r>
                <a:endParaRPr lang="en-US" sz="2667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800"/>
                  </a:spcBef>
                </a:pPr>
                <a14:m>
                  <m:oMath xmlns:m="http://schemas.openxmlformats.org/officeDocument/2006/math">
                    <m:r>
                      <a:rPr lang="fr-FR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fr-FR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</m:oMath>
                </a14:m>
                <a:r>
                  <a:rPr lang="fr-FR" sz="2667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hệ số là -3, bậc là 2.</a:t>
                </a:r>
                <a:endParaRPr lang="en-US" sz="2667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800"/>
                  </a:spcBef>
                </a:pPr>
                <a14:m>
                  <m:oMath xmlns:m="http://schemas.openxmlformats.org/officeDocument/2006/math">
                    <m:r>
                      <a:rPr lang="fr-FR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667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hệ số là 5, bậc là 4.</a:t>
                </a:r>
                <a:endParaRPr lang="en-US" sz="2667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800"/>
                  </a:spcBef>
                </a:pPr>
                <a14:m>
                  <m:oMath xmlns:m="http://schemas.openxmlformats.org/officeDocument/2006/math">
                    <m:r>
                      <a:rPr lang="fr-FR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0,5</m:t>
                    </m:r>
                    <m:r>
                      <m:rPr>
                        <m:sty m:val="p"/>
                      </m:rPr>
                      <a:rPr lang="fr-FR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667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 hệ số là 0,5, bậc là 1.</a:t>
                </a:r>
                <a:endParaRPr lang="en-US" sz="2667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800"/>
                  </a:spcBef>
                </a:pPr>
                <a:r>
                  <a:rPr lang="fr-FR" sz="2667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-4 có hệ số là -4, bậc là 0.</a:t>
                </a:r>
                <a:endParaRPr lang="en-US" sz="2667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200" y="1828012"/>
                <a:ext cx="5553521" cy="4223336"/>
              </a:xfrm>
              <a:prstGeom prst="rect">
                <a:avLst/>
              </a:prstGeom>
              <a:blipFill>
                <a:blip r:embed="rId8"/>
                <a:stretch>
                  <a:fillRect l="-2086" b="-2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1422" y="4675581"/>
            <a:ext cx="1684046" cy="180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2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  <p:bldP spid="4" grpId="0"/>
      <p:bldP spid="5" grpId="0"/>
      <p:bldP spid="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781050" y="6527800"/>
            <a:ext cx="10775950" cy="192659"/>
            <a:chOff x="1028700" y="8893111"/>
            <a:chExt cx="16163925" cy="365188"/>
          </a:xfrm>
        </p:grpSpPr>
        <p:sp>
          <p:nvSpPr>
            <p:cNvPr id="34" name="Freeform 12"/>
            <p:cNvSpPr/>
            <p:nvPr/>
          </p:nvSpPr>
          <p:spPr>
            <a:xfrm flipV="1">
              <a:off x="1028700" y="8893111"/>
              <a:ext cx="8115300" cy="365188"/>
            </a:xfrm>
            <a:custGeom>
              <a:avLst/>
              <a:gdLst/>
              <a:ahLst/>
              <a:cxnLst/>
              <a:rect l="l" t="t" r="r" b="b"/>
              <a:pathLst>
                <a:path w="8115300" h="365188">
                  <a:moveTo>
                    <a:pt x="0" y="365189"/>
                  </a:moveTo>
                  <a:lnTo>
                    <a:pt x="8115300" y="365189"/>
                  </a:lnTo>
                  <a:lnTo>
                    <a:pt x="8115300" y="0"/>
                  </a:lnTo>
                  <a:lnTo>
                    <a:pt x="0" y="0"/>
                  </a:lnTo>
                  <a:lnTo>
                    <a:pt x="0" y="365189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Freeform 14"/>
            <p:cNvSpPr/>
            <p:nvPr/>
          </p:nvSpPr>
          <p:spPr>
            <a:xfrm flipH="1" flipV="1">
              <a:off x="9077325" y="8893111"/>
              <a:ext cx="8115300" cy="365188"/>
            </a:xfrm>
            <a:custGeom>
              <a:avLst/>
              <a:gdLst/>
              <a:ahLst/>
              <a:cxnLst/>
              <a:rect l="l" t="t" r="r" b="b"/>
              <a:pathLst>
                <a:path w="8115300" h="365188">
                  <a:moveTo>
                    <a:pt x="8115300" y="365189"/>
                  </a:moveTo>
                  <a:lnTo>
                    <a:pt x="0" y="365189"/>
                  </a:lnTo>
                  <a:lnTo>
                    <a:pt x="0" y="0"/>
                  </a:lnTo>
                  <a:lnTo>
                    <a:pt x="8115300" y="0"/>
                  </a:lnTo>
                  <a:lnTo>
                    <a:pt x="8115300" y="365189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10332">
            <a:off x="11399861" y="39420"/>
            <a:ext cx="540355" cy="93717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71" y="6319203"/>
            <a:ext cx="582451" cy="51339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09562" y="381000"/>
            <a:ext cx="3967753" cy="672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09630">
              <a:lnSpc>
                <a:spcPct val="150000"/>
              </a:lnSpc>
              <a:tabLst>
                <a:tab pos="240042" algn="l"/>
                <a:tab pos="480084" algn="l"/>
              </a:tabLst>
              <a:defRPr/>
            </a:pPr>
            <a:r>
              <a:rPr lang="nl-NL" sz="2867" b="1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1.9 (SGK-tr14)</a:t>
            </a:r>
            <a:endParaRPr lang="en-US" sz="2867" dirty="0">
              <a:solidFill>
                <a:srgbClr val="1F497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200" y="1120339"/>
            <a:ext cx="5842000" cy="1247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 fontAlgn="base">
              <a:lnSpc>
                <a:spcPct val="150000"/>
              </a:lnSpc>
              <a:defRPr/>
            </a:pPr>
            <a:r>
              <a:rPr lang="en-US" sz="26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hệ số và bậc của từng hạng tử trong đa thức sau: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83959" y="2430623"/>
                <a:ext cx="5268109" cy="631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609630" fontAlgn="base">
                  <a:lnSpc>
                    <a:spcPct val="150000"/>
                  </a:lnSpc>
                  <a:defRPr/>
                </a:pPr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3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+ 5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+ 0,5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4;</m:t>
                    </m:r>
                  </m:oMath>
                </a14:m>
                <a:endParaRPr lang="en-US" sz="2667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59" y="2430623"/>
                <a:ext cx="5268109" cy="631968"/>
              </a:xfrm>
              <a:prstGeom prst="rect">
                <a:avLst/>
              </a:prstGeom>
              <a:blipFill>
                <a:blip r:embed="rId6"/>
                <a:stretch>
                  <a:fillRect l="-2199" b="-25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88351" y="3291268"/>
                <a:ext cx="4270336" cy="6764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defRPr/>
                </a:pPr>
                <a:r>
                  <a:rPr lang="fr-FR" sz="2667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fr-FR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fr-FR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fr-FR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fr-FR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−7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2667" i="1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51" y="3291268"/>
                <a:ext cx="4270336" cy="676404"/>
              </a:xfrm>
              <a:prstGeom prst="rect">
                <a:avLst/>
              </a:prstGeom>
              <a:blipFill>
                <a:blip r:embed="rId7"/>
                <a:stretch>
                  <a:fillRect l="-2714" b="-22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6248400" y="458046"/>
            <a:ext cx="0" cy="5957613"/>
          </a:xfrm>
          <a:prstGeom prst="line">
            <a:avLst/>
          </a:prstGeom>
          <a:ln>
            <a:solidFill>
              <a:srgbClr val="799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Callout 37"/>
          <p:cNvSpPr/>
          <p:nvPr/>
        </p:nvSpPr>
        <p:spPr>
          <a:xfrm>
            <a:off x="8636000" y="939800"/>
            <a:ext cx="1210334" cy="640529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6807200" y="1943678"/>
                <a:ext cx="5553521" cy="362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800"/>
                  </a:spcBef>
                  <a:defRPr/>
                </a:pPr>
                <a:r>
                  <a:rPr lang="fr-FR" sz="2667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ad>
                      <m:radPr>
                        <m:degHide m:val="on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fr-FR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fr-FR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fr-FR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800"/>
                  </a:spcBef>
                  <a:defRPr/>
                </a:pPr>
                <a14:m>
                  <m:oMath xmlns:m="http://schemas.openxmlformats.org/officeDocument/2006/math">
                    <m:r>
                      <a:rPr lang="fr-FR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fr-FR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sz="2667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hệ số là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fr-FR" sz="2667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bậc là 1.</a:t>
                </a:r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800"/>
                  </a:spcBef>
                  <a:defRPr/>
                </a:pPr>
                <a14:m>
                  <m:oMath xmlns:m="http://schemas.openxmlformats.org/officeDocument/2006/math">
                    <m:r>
                      <a:rPr lang="fr-FR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fr-FR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sz="2667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 hệ số là -2, bậc là 4.</a:t>
                </a:r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800"/>
                  </a:spcBef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sz="2667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hệ số là 1, bậc là 3.</a:t>
                </a:r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800"/>
                  </a:spcBef>
                  <a:defRPr/>
                </a:pPr>
                <a14:m>
                  <m:oMath xmlns:m="http://schemas.openxmlformats.org/officeDocument/2006/math">
                    <m:r>
                      <a:rPr lang="fr-FR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fr-FR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fr-FR" sz="2667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hệ số là -7, bậc là 4.</a:t>
                </a:r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200" y="1943678"/>
                <a:ext cx="5553521" cy="3624326"/>
              </a:xfrm>
              <a:prstGeom prst="rect">
                <a:avLst/>
              </a:prstGeom>
              <a:blipFill>
                <a:blip r:embed="rId8"/>
                <a:stretch>
                  <a:fillRect l="-2086" b="-3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1422" y="4675581"/>
            <a:ext cx="1684046" cy="180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0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08000" y="279400"/>
            <a:ext cx="11125200" cy="6350000"/>
          </a:xfrm>
          <a:prstGeom prst="rect">
            <a:avLst/>
          </a:prstGeom>
          <a:ln>
            <a:solidFill>
              <a:srgbClr val="79927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5769114"/>
            <a:ext cx="1084021" cy="96188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999620" y="521326"/>
            <a:ext cx="4172937" cy="672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09630">
              <a:lnSpc>
                <a:spcPct val="150000"/>
              </a:lnSpc>
              <a:tabLst>
                <a:tab pos="240042" algn="l"/>
                <a:tab pos="480084" algn="l"/>
              </a:tabLst>
              <a:defRPr/>
            </a:pPr>
            <a:r>
              <a:rPr lang="nl-NL" sz="2867" b="1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1.10 (SGK-tr14)</a:t>
            </a:r>
            <a:endParaRPr lang="en-US" sz="2867" dirty="0">
              <a:solidFill>
                <a:srgbClr val="1F497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49141" y="521326"/>
            <a:ext cx="5842000" cy="645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sz="27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gọn các đa thức sau: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617695" y="5769114"/>
                <a:ext cx="2997200" cy="723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33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733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733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2733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2733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733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733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2733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fr-FR" sz="2733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z</m:t>
                      </m:r>
                      <m:r>
                        <a:rPr lang="fr-FR" sz="2733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FR" sz="2733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2733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733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2733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733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695" y="5769114"/>
                <a:ext cx="2997200" cy="7232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2032000" y="1397000"/>
                <a:ext cx="8000798" cy="64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2733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fr-FR" sz="2733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27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733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2733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733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27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733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2733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fr-FR" sz="2733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733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+20</m:t>
                    </m:r>
                    <m:r>
                      <m:rPr>
                        <m:sty m:val="p"/>
                      </m:rPr>
                      <a:rPr lang="fr-FR" sz="2733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27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733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2733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733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733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27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733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2733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fr-FR" sz="2733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2733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733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7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733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2733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7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733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2733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733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2733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27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733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2733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2733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733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733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2733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733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0" y="1397000"/>
                <a:ext cx="8000798" cy="645177"/>
              </a:xfrm>
              <a:prstGeom prst="rect">
                <a:avLst/>
              </a:prstGeom>
              <a:blipFill>
                <a:blip r:embed="rId4"/>
                <a:stretch>
                  <a:fillRect l="-1447" b="-2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032000" y="4274066"/>
                <a:ext cx="6807200" cy="512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733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733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0,6</m:t>
                    </m:r>
                    <m:sSup>
                      <m:sSupPr>
                        <m:ctrlPr>
                          <a:rPr lang="en-US" sz="27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73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273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2733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7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73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273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2733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2733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−2,7</m:t>
                    </m:r>
                    <m:r>
                      <m:rPr>
                        <m:sty m:val="p"/>
                      </m:rPr>
                      <a:rPr lang="fr-FR" sz="2733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27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73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273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733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+0,4</m:t>
                    </m:r>
                    <m:sSup>
                      <m:sSupPr>
                        <m:ctrlPr>
                          <a:rPr lang="en-US" sz="27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73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273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7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+1,7</m:t>
                    </m:r>
                    <m:r>
                      <m:rPr>
                        <m:sty m:val="p"/>
                      </m:rPr>
                      <a:rPr lang="fr-FR" sz="2733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27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73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273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733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0" y="4274066"/>
                <a:ext cx="6807200" cy="512897"/>
              </a:xfrm>
              <a:prstGeom prst="rect">
                <a:avLst/>
              </a:prstGeom>
              <a:blipFill>
                <a:blip r:embed="rId5"/>
                <a:stretch>
                  <a:fillRect l="-1701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2438400" y="2236761"/>
                <a:ext cx="7764177" cy="7232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33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2733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2733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733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2733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733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fr-FR" sz="2733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33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−2+6</m:t>
                          </m:r>
                        </m:e>
                      </m:d>
                      <m:sSup>
                        <m:sSupPr>
                          <m:ctrlPr>
                            <a:rPr lang="en-US" sz="2733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733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2733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fr-FR" sz="2733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2733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733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33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20+1</m:t>
                          </m:r>
                        </m:e>
                      </m:d>
                      <m:r>
                        <m:rPr>
                          <m:sty m:val="p"/>
                        </m:rPr>
                        <a:rPr lang="fr-FR" sz="2733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2733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733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2733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2733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2733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733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733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2733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733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733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2733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733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733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733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2733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733" i="1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236761"/>
                <a:ext cx="7764177" cy="7232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2438400" y="3088082"/>
                <a:ext cx="5692136" cy="7232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33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2733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2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733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2733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fr-FR" sz="2733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2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733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2733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fr-FR" sz="2733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fr-FR" sz="2733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+21</m:t>
                      </m:r>
                      <m:r>
                        <m:rPr>
                          <m:sty m:val="p"/>
                        </m:rPr>
                        <a:rPr lang="fr-FR" sz="2733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2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733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2733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27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2733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733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2733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733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2733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7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733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2733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733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088082"/>
                <a:ext cx="5692136" cy="7232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2462306" y="5086630"/>
                <a:ext cx="6338338" cy="512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33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33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0,6+0,4</m:t>
                          </m:r>
                        </m:e>
                      </m:d>
                      <m:sSup>
                        <m:sSupPr>
                          <m:ctrlPr>
                            <a:rPr lang="en-US" sz="2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733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2733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2733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733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2733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fr-FR" sz="2733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z</m:t>
                      </m:r>
                      <m:r>
                        <a:rPr lang="en-US" sz="2733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33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−2,7</m:t>
                          </m:r>
                          <m:r>
                            <a:rPr lang="en-US" sz="2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+1,7</m:t>
                          </m:r>
                        </m:e>
                      </m:d>
                      <m:r>
                        <m:rPr>
                          <m:sty m:val="p"/>
                        </m:rPr>
                        <a:rPr lang="fr-FR" sz="2733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2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733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2733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733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306" y="5086630"/>
                <a:ext cx="6338338" cy="5128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41257" y="4495800"/>
            <a:ext cx="1647543" cy="2133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6574" y="279400"/>
            <a:ext cx="1048577" cy="96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2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9" grpId="0"/>
      <p:bldP spid="23" grpId="0"/>
      <p:bldP spid="11" grpId="0"/>
      <p:bldP spid="17" grpId="0"/>
      <p:bldP spid="21" grpId="0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85751" y="467431"/>
            <a:ext cx="4152675" cy="672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09630">
              <a:lnSpc>
                <a:spcPct val="150000"/>
              </a:lnSpc>
              <a:tabLst>
                <a:tab pos="240042" algn="l"/>
                <a:tab pos="480084" algn="l"/>
              </a:tabLst>
              <a:defRPr/>
            </a:pPr>
            <a:r>
              <a:rPr lang="nl-NL" sz="2867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1.11 (SGK-tr14)</a:t>
            </a:r>
            <a:endParaRPr lang="en-US" sz="2867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02414" y="1312049"/>
            <a:ext cx="860676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gọn (nếu cần) và tìm bậc của mỗi đa thức: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56954" y="2667000"/>
                <a:ext cx="48706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fr-FR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fr-FR" sz="2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fr-FR" sz="2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sz="280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54" y="2667000"/>
                <a:ext cx="4870692" cy="523220"/>
              </a:xfrm>
              <a:prstGeom prst="rect">
                <a:avLst/>
              </a:prstGeom>
              <a:blipFill>
                <a:blip r:embed="rId2"/>
                <a:stretch>
                  <a:fillRect l="-2503" t="-15294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508880" y="2672130"/>
                <a:ext cx="524252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2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2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2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+8</m:t>
                    </m:r>
                    <m:r>
                      <m:rPr>
                        <m:sty m:val="p"/>
                      </m:rPr>
                      <a:rPr lang="fr-FR" sz="2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2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2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880" y="2672130"/>
                <a:ext cx="5242525" cy="523220"/>
              </a:xfrm>
              <a:prstGeom prst="rect">
                <a:avLst/>
              </a:prstGeom>
              <a:blipFill>
                <a:blip r:embed="rId3"/>
                <a:stretch>
                  <a:fillRect l="-2442" t="-13953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884095" y="3531601"/>
                <a:ext cx="36750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2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2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2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2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m:rPr>
                          <m:sty m:val="p"/>
                        </m:rPr>
                        <a:rPr lang="fr-FR" sz="2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2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</m:t>
                      </m:r>
                      <m:r>
                        <a:rPr lang="fr-FR" sz="2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95" y="3531601"/>
                <a:ext cx="367504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035720" y="4430276"/>
                <a:ext cx="24048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fr-FR" sz="280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bậc là 4</a:t>
                </a:r>
                <a:endParaRPr lang="en-US" sz="280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720" y="4430276"/>
                <a:ext cx="2404826" cy="523220"/>
              </a:xfrm>
              <a:prstGeom prst="rect">
                <a:avLst/>
              </a:prstGeom>
              <a:blipFill>
                <a:blip r:embed="rId5"/>
                <a:stretch>
                  <a:fillRect t="-16279" r="-4061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5994400" y="2557559"/>
            <a:ext cx="0" cy="529104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6913037" y="3531601"/>
                <a:ext cx="19604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=8</m:t>
                      </m:r>
                      <m:r>
                        <m:rPr>
                          <m:sty m:val="p"/>
                        </m:rPr>
                        <a:rPr lang="fr-FR" sz="2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fr-FR" sz="2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2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/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037" y="3531601"/>
                <a:ext cx="196047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6826155" y="4327684"/>
                <a:ext cx="2483372" cy="658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 </m:t>
                    </m:r>
                  </m:oMath>
                </a14:m>
                <a:r>
                  <a:rPr lang="fr-FR" sz="280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 bậc là 2.</a:t>
                </a:r>
                <a:endParaRPr lang="en-US" sz="28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155" y="4327684"/>
                <a:ext cx="2483372" cy="658835"/>
              </a:xfrm>
              <a:prstGeom prst="rect">
                <a:avLst/>
              </a:prstGeom>
              <a:blipFill>
                <a:blip r:embed="rId7"/>
                <a:stretch>
                  <a:fillRect r="-393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71201" y="139999"/>
            <a:ext cx="1190855" cy="115427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0000" y="4786212"/>
            <a:ext cx="1255885" cy="189398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56450" y="5841445"/>
            <a:ext cx="605606" cy="9388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690423">
            <a:off x="245989" y="6076668"/>
            <a:ext cx="618739" cy="7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9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6" grpId="0"/>
      <p:bldP spid="9" grpId="0"/>
      <p:bldP spid="10" grpId="0"/>
      <p:bldP spid="11" grpId="0"/>
      <p:bldP spid="26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0" y="754537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5564486" y="754537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10374964" y="754537"/>
            <a:ext cx="1131237" cy="2470617"/>
          </a:xfrm>
          <a:custGeom>
            <a:avLst/>
            <a:gdLst/>
            <a:ahLst/>
            <a:cxnLst/>
            <a:rect l="l" t="t" r="r" b="b"/>
            <a:pathLst>
              <a:path w="1696855" h="3705926">
                <a:moveTo>
                  <a:pt x="0" y="0"/>
                </a:moveTo>
                <a:lnTo>
                  <a:pt x="1696855" y="0"/>
                </a:lnTo>
                <a:lnTo>
                  <a:pt x="1696855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9906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5564486" y="3632846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>
            <a:off x="685800" y="3632846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0"/>
          <p:cNvSpPr/>
          <p:nvPr/>
        </p:nvSpPr>
        <p:spPr>
          <a:xfrm flipV="1">
            <a:off x="685800" y="5928741"/>
            <a:ext cx="5410200" cy="243459"/>
          </a:xfrm>
          <a:custGeom>
            <a:avLst/>
            <a:gdLst/>
            <a:ahLst/>
            <a:cxnLst/>
            <a:rect l="l" t="t" r="r" b="b"/>
            <a:pathLst>
              <a:path w="8115300" h="365188">
                <a:moveTo>
                  <a:pt x="0" y="365189"/>
                </a:moveTo>
                <a:lnTo>
                  <a:pt x="8115300" y="365189"/>
                </a:lnTo>
                <a:lnTo>
                  <a:pt x="8115300" y="0"/>
                </a:lnTo>
                <a:lnTo>
                  <a:pt x="0" y="0"/>
                </a:lnTo>
                <a:lnTo>
                  <a:pt x="0" y="36518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11"/>
          <p:cNvSpPr/>
          <p:nvPr/>
        </p:nvSpPr>
        <p:spPr>
          <a:xfrm rot="5400000" flipV="1">
            <a:off x="-1798846" y="3284497"/>
            <a:ext cx="5182287" cy="233203"/>
          </a:xfrm>
          <a:custGeom>
            <a:avLst/>
            <a:gdLst/>
            <a:ahLst/>
            <a:cxnLst/>
            <a:rect l="l" t="t" r="r" b="b"/>
            <a:pathLst>
              <a:path w="7773430" h="349804">
                <a:moveTo>
                  <a:pt x="0" y="349804"/>
                </a:moveTo>
                <a:lnTo>
                  <a:pt x="7773429" y="349804"/>
                </a:lnTo>
                <a:lnTo>
                  <a:pt x="7773429" y="0"/>
                </a:lnTo>
                <a:lnTo>
                  <a:pt x="0" y="0"/>
                </a:lnTo>
                <a:lnTo>
                  <a:pt x="0" y="34980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12"/>
          <p:cNvSpPr/>
          <p:nvPr/>
        </p:nvSpPr>
        <p:spPr>
          <a:xfrm flipH="1" flipV="1">
            <a:off x="6051550" y="5928741"/>
            <a:ext cx="5410200" cy="243459"/>
          </a:xfrm>
          <a:custGeom>
            <a:avLst/>
            <a:gdLst/>
            <a:ahLst/>
            <a:cxnLst/>
            <a:rect l="l" t="t" r="r" b="b"/>
            <a:pathLst>
              <a:path w="8115300" h="365188">
                <a:moveTo>
                  <a:pt x="8115300" y="365189"/>
                </a:moveTo>
                <a:lnTo>
                  <a:pt x="0" y="365189"/>
                </a:lnTo>
                <a:lnTo>
                  <a:pt x="0" y="0"/>
                </a:lnTo>
                <a:lnTo>
                  <a:pt x="8115300" y="0"/>
                </a:lnTo>
                <a:lnTo>
                  <a:pt x="8115300" y="36518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Freeform 13"/>
          <p:cNvSpPr/>
          <p:nvPr/>
        </p:nvSpPr>
        <p:spPr>
          <a:xfrm>
            <a:off x="10374964" y="3632846"/>
            <a:ext cx="1131237" cy="2470617"/>
          </a:xfrm>
          <a:custGeom>
            <a:avLst/>
            <a:gdLst/>
            <a:ahLst/>
            <a:cxnLst/>
            <a:rect l="l" t="t" r="r" b="b"/>
            <a:pathLst>
              <a:path w="1696855" h="3705926">
                <a:moveTo>
                  <a:pt x="0" y="0"/>
                </a:moveTo>
                <a:lnTo>
                  <a:pt x="1696855" y="0"/>
                </a:lnTo>
                <a:lnTo>
                  <a:pt x="1696855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9906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5" name="Freeform 15"/>
          <p:cNvSpPr/>
          <p:nvPr/>
        </p:nvSpPr>
        <p:spPr>
          <a:xfrm rot="-2774507" flipH="1">
            <a:off x="1911029" y="1347288"/>
            <a:ext cx="1871786" cy="857122"/>
          </a:xfrm>
          <a:custGeom>
            <a:avLst/>
            <a:gdLst/>
            <a:ahLst/>
            <a:cxnLst/>
            <a:rect l="l" t="t" r="r" b="b"/>
            <a:pathLst>
              <a:path w="2807679" h="1285683">
                <a:moveTo>
                  <a:pt x="2807678" y="0"/>
                </a:moveTo>
                <a:lnTo>
                  <a:pt x="0" y="0"/>
                </a:lnTo>
                <a:lnTo>
                  <a:pt x="0" y="1285683"/>
                </a:lnTo>
                <a:lnTo>
                  <a:pt x="2807678" y="1285683"/>
                </a:lnTo>
                <a:lnTo>
                  <a:pt x="280767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Freeform 20"/>
          <p:cNvSpPr/>
          <p:nvPr/>
        </p:nvSpPr>
        <p:spPr>
          <a:xfrm>
            <a:off x="458545" y="5569937"/>
            <a:ext cx="667505" cy="961068"/>
          </a:xfrm>
          <a:custGeom>
            <a:avLst/>
            <a:gdLst/>
            <a:ahLst/>
            <a:cxnLst/>
            <a:rect l="l" t="t" r="r" b="b"/>
            <a:pathLst>
              <a:path w="1001258" h="1441602">
                <a:moveTo>
                  <a:pt x="0" y="0"/>
                </a:moveTo>
                <a:lnTo>
                  <a:pt x="1001258" y="0"/>
                </a:lnTo>
                <a:lnTo>
                  <a:pt x="1001258" y="1441602"/>
                </a:lnTo>
                <a:lnTo>
                  <a:pt x="0" y="14416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1" name="Freeform 21"/>
          <p:cNvSpPr/>
          <p:nvPr/>
        </p:nvSpPr>
        <p:spPr>
          <a:xfrm rot="-3741713" flipV="1">
            <a:off x="10873172" y="5396081"/>
            <a:ext cx="982888" cy="779799"/>
          </a:xfrm>
          <a:custGeom>
            <a:avLst/>
            <a:gdLst/>
            <a:ahLst/>
            <a:cxnLst/>
            <a:rect l="l" t="t" r="r" b="b"/>
            <a:pathLst>
              <a:path w="1474332" h="1063362">
                <a:moveTo>
                  <a:pt x="0" y="1063362"/>
                </a:moveTo>
                <a:lnTo>
                  <a:pt x="1474331" y="1063362"/>
                </a:lnTo>
                <a:lnTo>
                  <a:pt x="1474331" y="0"/>
                </a:lnTo>
                <a:lnTo>
                  <a:pt x="0" y="0"/>
                </a:lnTo>
                <a:lnTo>
                  <a:pt x="0" y="1063362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2" name="Freeform 22"/>
          <p:cNvSpPr/>
          <p:nvPr/>
        </p:nvSpPr>
        <p:spPr>
          <a:xfrm rot="-5400000">
            <a:off x="5765229" y="4731863"/>
            <a:ext cx="572643" cy="2743200"/>
          </a:xfrm>
          <a:custGeom>
            <a:avLst/>
            <a:gdLst/>
            <a:ahLst/>
            <a:cxnLst/>
            <a:rect l="l" t="t" r="r" b="b"/>
            <a:pathLst>
              <a:path w="858964" h="4114800">
                <a:moveTo>
                  <a:pt x="0" y="0"/>
                </a:moveTo>
                <a:lnTo>
                  <a:pt x="858964" y="0"/>
                </a:lnTo>
                <a:lnTo>
                  <a:pt x="8589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3" name="Freeform 23"/>
          <p:cNvSpPr/>
          <p:nvPr/>
        </p:nvSpPr>
        <p:spPr>
          <a:xfrm rot="8387412" flipV="1">
            <a:off x="231153" y="332408"/>
            <a:ext cx="1360667" cy="670438"/>
          </a:xfrm>
          <a:custGeom>
            <a:avLst/>
            <a:gdLst/>
            <a:ahLst/>
            <a:cxnLst/>
            <a:rect l="l" t="t" r="r" b="b"/>
            <a:pathLst>
              <a:path w="2041001" h="1005657">
                <a:moveTo>
                  <a:pt x="0" y="1005657"/>
                </a:moveTo>
                <a:lnTo>
                  <a:pt x="2041000" y="1005657"/>
                </a:lnTo>
                <a:lnTo>
                  <a:pt x="2041000" y="0"/>
                </a:lnTo>
                <a:lnTo>
                  <a:pt x="0" y="0"/>
                </a:lnTo>
                <a:lnTo>
                  <a:pt x="0" y="1005657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4" name="Freeform 24"/>
          <p:cNvSpPr/>
          <p:nvPr/>
        </p:nvSpPr>
        <p:spPr>
          <a:xfrm>
            <a:off x="11197912" y="396790"/>
            <a:ext cx="527676" cy="1030449"/>
          </a:xfrm>
          <a:custGeom>
            <a:avLst/>
            <a:gdLst/>
            <a:ahLst/>
            <a:cxnLst/>
            <a:rect l="l" t="t" r="r" b="b"/>
            <a:pathLst>
              <a:path w="791514" h="1545674">
                <a:moveTo>
                  <a:pt x="0" y="0"/>
                </a:moveTo>
                <a:lnTo>
                  <a:pt x="791514" y="0"/>
                </a:lnTo>
                <a:lnTo>
                  <a:pt x="791514" y="1545674"/>
                </a:lnTo>
                <a:lnTo>
                  <a:pt x="0" y="154567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27" name="Group 26"/>
          <p:cNvGrpSpPr/>
          <p:nvPr/>
        </p:nvGrpSpPr>
        <p:grpSpPr>
          <a:xfrm>
            <a:off x="2752237" y="1524945"/>
            <a:ext cx="7204563" cy="3275655"/>
            <a:chOff x="4354085" y="1526225"/>
            <a:chExt cx="9446480" cy="4173627"/>
          </a:xfrm>
        </p:grpSpPr>
        <p:sp>
          <p:nvSpPr>
            <p:cNvPr id="28" name="Freeform 5"/>
            <p:cNvSpPr/>
            <p:nvPr/>
          </p:nvSpPr>
          <p:spPr>
            <a:xfrm>
              <a:off x="4354085" y="1526225"/>
              <a:ext cx="9446480" cy="4173627"/>
            </a:xfrm>
            <a:custGeom>
              <a:avLst/>
              <a:gdLst/>
              <a:ahLst/>
              <a:cxnLst/>
              <a:rect l="l" t="t" r="r" b="b"/>
              <a:pathLst>
                <a:path w="9446480" h="4173627">
                  <a:moveTo>
                    <a:pt x="0" y="0"/>
                  </a:moveTo>
                  <a:lnTo>
                    <a:pt x="9446480" y="0"/>
                  </a:lnTo>
                  <a:lnTo>
                    <a:pt x="9446480" y="4173627"/>
                  </a:lnTo>
                  <a:lnTo>
                    <a:pt x="0" y="4173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" name="Freeform 6"/>
            <p:cNvSpPr/>
            <p:nvPr/>
          </p:nvSpPr>
          <p:spPr>
            <a:xfrm>
              <a:off x="4560315" y="1617341"/>
              <a:ext cx="9034021" cy="3882321"/>
            </a:xfrm>
            <a:custGeom>
              <a:avLst/>
              <a:gdLst/>
              <a:ahLst/>
              <a:cxnLst/>
              <a:rect l="l" t="t" r="r" b="b"/>
              <a:pathLst>
                <a:path w="9034021" h="3991395">
                  <a:moveTo>
                    <a:pt x="0" y="0"/>
                  </a:moveTo>
                  <a:lnTo>
                    <a:pt x="9034020" y="0"/>
                  </a:lnTo>
                  <a:lnTo>
                    <a:pt x="9034020" y="3991395"/>
                  </a:lnTo>
                  <a:lnTo>
                    <a:pt x="0" y="39913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3306518" y="2463955"/>
            <a:ext cx="6096000" cy="11038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5000" b="1">
                <a:solidFill>
                  <a:srgbClr val="5B96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022450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854800" y="490741"/>
            <a:ext cx="6848000" cy="2582659"/>
            <a:chOff x="4033548" y="287531"/>
            <a:chExt cx="10272000" cy="3873989"/>
          </a:xfrm>
        </p:grpSpPr>
        <p:grpSp>
          <p:nvGrpSpPr>
            <p:cNvPr id="16" name="Group 2"/>
            <p:cNvGrpSpPr/>
            <p:nvPr/>
          </p:nvGrpSpPr>
          <p:grpSpPr>
            <a:xfrm>
              <a:off x="5289364" y="287531"/>
              <a:ext cx="7772401" cy="3873989"/>
              <a:chOff x="-160593" y="-28575"/>
              <a:chExt cx="2932533" cy="841375"/>
            </a:xfrm>
          </p:grpSpPr>
          <p:sp>
            <p:nvSpPr>
              <p:cNvPr id="18" name="Freeform 3"/>
              <p:cNvSpPr/>
              <p:nvPr/>
            </p:nvSpPr>
            <p:spPr>
              <a:xfrm>
                <a:off x="-160593" y="29859"/>
                <a:ext cx="2932533" cy="272376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9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494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7" name="Google Shape;7771;p33"/>
            <p:cNvSpPr txBox="1">
              <a:spLocks/>
            </p:cNvSpPr>
            <p:nvPr/>
          </p:nvSpPr>
          <p:spPr>
            <a:xfrm>
              <a:off x="4033548" y="800100"/>
              <a:ext cx="10272000" cy="7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267" tIns="81267" rIns="81267" bIns="81267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Kavoon"/>
                <a:buNone/>
                <a:defRPr sz="3500" b="0" i="0" u="none" strike="noStrike" cap="none">
                  <a:solidFill>
                    <a:schemeClr val="dk1"/>
                  </a:solidFill>
                  <a:latin typeface="Kavoon"/>
                  <a:ea typeface="Kavoon"/>
                  <a:cs typeface="Kavoon"/>
                  <a:sym typeface="Kavoo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 defTabSz="609630">
                <a:buClr>
                  <a:srgbClr val="04596F"/>
                </a:buClr>
                <a:defRPr/>
              </a:pPr>
              <a:r>
                <a:rPr lang="en-US" sz="3867" b="1" kern="0" dirty="0">
                  <a:solidFill>
                    <a:schemeClr val="bg1"/>
                  </a:solidFill>
                  <a:latin typeface="Arial" panose="020B0604020202020204" pitchFamily="34" charset="0"/>
                </a:rPr>
                <a:t>NỘI DUNG BÀI HỌC</a:t>
              </a:r>
              <a:endParaRPr lang="vi-VN" sz="3867" b="1" kern="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01999" y="2323516"/>
            <a:ext cx="824624" cy="770649"/>
            <a:chOff x="2315060" y="3149849"/>
            <a:chExt cx="1236936" cy="1155973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21" name="Picture 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15060" y="3149849"/>
              <a:ext cx="1236936" cy="115597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sp>
          <p:nvSpPr>
            <p:cNvPr id="22" name="TextBox 15"/>
            <p:cNvSpPr txBox="1"/>
            <p:nvPr/>
          </p:nvSpPr>
          <p:spPr>
            <a:xfrm>
              <a:off x="2411832" y="3543300"/>
              <a:ext cx="1043391" cy="57015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912"/>
                </a:lnSpc>
                <a:defRPr/>
              </a:pPr>
              <a:r>
                <a:rPr lang="en-US" sz="3467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917999" y="2311400"/>
            <a:ext cx="6369329" cy="726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40042" algn="l"/>
                <a:tab pos="480084" algn="l"/>
              </a:tabLst>
            </a:pPr>
            <a:r>
              <a:rPr lang="en-US" sz="3133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Khái niệm đa thức </a:t>
            </a:r>
            <a:endParaRPr lang="vi-VN" sz="3133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898232" y="3999916"/>
            <a:ext cx="824624" cy="770649"/>
            <a:chOff x="2315060" y="3149849"/>
            <a:chExt cx="1236936" cy="1155973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25" name="Picture 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15060" y="3149849"/>
              <a:ext cx="1236936" cy="115597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sp>
          <p:nvSpPr>
            <p:cNvPr id="26" name="TextBox 15"/>
            <p:cNvSpPr txBox="1"/>
            <p:nvPr/>
          </p:nvSpPr>
          <p:spPr>
            <a:xfrm>
              <a:off x="2411832" y="3543300"/>
              <a:ext cx="1043391" cy="57015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912"/>
                </a:lnSpc>
                <a:defRPr/>
              </a:pPr>
              <a:r>
                <a:rPr lang="en-US" sz="3467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914232" y="3987800"/>
            <a:ext cx="6369329" cy="726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40042" algn="l"/>
                <a:tab pos="480084" algn="l"/>
              </a:tabLst>
            </a:pPr>
            <a:r>
              <a:rPr lang="en-US" sz="3133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 thức thu gọn</a:t>
            </a:r>
            <a:endParaRPr lang="vi-VN" sz="3133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8"/>
          <p:cNvSpPr/>
          <p:nvPr/>
        </p:nvSpPr>
        <p:spPr>
          <a:xfrm rot="-4410574">
            <a:off x="5942785" y="5354861"/>
            <a:ext cx="445947" cy="1602863"/>
          </a:xfrm>
          <a:custGeom>
            <a:avLst/>
            <a:gdLst/>
            <a:ahLst/>
            <a:cxnLst/>
            <a:rect l="l" t="t" r="r" b="b"/>
            <a:pathLst>
              <a:path w="1231199" h="2404294">
                <a:moveTo>
                  <a:pt x="0" y="0"/>
                </a:moveTo>
                <a:lnTo>
                  <a:pt x="1231198" y="0"/>
                </a:lnTo>
                <a:lnTo>
                  <a:pt x="1231198" y="2404294"/>
                </a:lnTo>
                <a:lnTo>
                  <a:pt x="0" y="24042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223554" y="3635440"/>
            <a:ext cx="1772138" cy="30646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86" y="-79190"/>
            <a:ext cx="2259780" cy="246299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7877" y="-1029794"/>
            <a:ext cx="2755631" cy="274343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4978083"/>
            <a:ext cx="1824014" cy="172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781050" y="6527800"/>
            <a:ext cx="10775950" cy="192659"/>
            <a:chOff x="1028700" y="8893111"/>
            <a:chExt cx="16163925" cy="365188"/>
          </a:xfrm>
        </p:grpSpPr>
        <p:sp>
          <p:nvSpPr>
            <p:cNvPr id="34" name="Freeform 12"/>
            <p:cNvSpPr/>
            <p:nvPr/>
          </p:nvSpPr>
          <p:spPr>
            <a:xfrm flipV="1">
              <a:off x="1028700" y="8893111"/>
              <a:ext cx="8115300" cy="365188"/>
            </a:xfrm>
            <a:custGeom>
              <a:avLst/>
              <a:gdLst/>
              <a:ahLst/>
              <a:cxnLst/>
              <a:rect l="l" t="t" r="r" b="b"/>
              <a:pathLst>
                <a:path w="8115300" h="365188">
                  <a:moveTo>
                    <a:pt x="0" y="365189"/>
                  </a:moveTo>
                  <a:lnTo>
                    <a:pt x="8115300" y="365189"/>
                  </a:lnTo>
                  <a:lnTo>
                    <a:pt x="8115300" y="0"/>
                  </a:lnTo>
                  <a:lnTo>
                    <a:pt x="0" y="0"/>
                  </a:lnTo>
                  <a:lnTo>
                    <a:pt x="0" y="365189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Freeform 14"/>
            <p:cNvSpPr/>
            <p:nvPr/>
          </p:nvSpPr>
          <p:spPr>
            <a:xfrm flipH="1" flipV="1">
              <a:off x="9077325" y="8893111"/>
              <a:ext cx="8115300" cy="365188"/>
            </a:xfrm>
            <a:custGeom>
              <a:avLst/>
              <a:gdLst/>
              <a:ahLst/>
              <a:cxnLst/>
              <a:rect l="l" t="t" r="r" b="b"/>
              <a:pathLst>
                <a:path w="8115300" h="365188">
                  <a:moveTo>
                    <a:pt x="8115300" y="365189"/>
                  </a:moveTo>
                  <a:lnTo>
                    <a:pt x="0" y="365189"/>
                  </a:lnTo>
                  <a:lnTo>
                    <a:pt x="0" y="0"/>
                  </a:lnTo>
                  <a:lnTo>
                    <a:pt x="8115300" y="0"/>
                  </a:lnTo>
                  <a:lnTo>
                    <a:pt x="8115300" y="365189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162721">
            <a:off x="163656" y="-38899"/>
            <a:ext cx="540355" cy="93717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971" y="6319203"/>
            <a:ext cx="582451" cy="51339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150578" y="279400"/>
            <a:ext cx="4172937" cy="672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09630">
              <a:lnSpc>
                <a:spcPct val="150000"/>
              </a:lnSpc>
              <a:tabLst>
                <a:tab pos="240042" algn="l"/>
                <a:tab pos="480084" algn="l"/>
              </a:tabLst>
              <a:defRPr/>
            </a:pPr>
            <a:r>
              <a:rPr lang="nl-NL" sz="2867" b="1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1.12 (SGK-tr14)</a:t>
            </a:r>
            <a:endParaRPr lang="en-US" sz="2867" dirty="0">
              <a:solidFill>
                <a:srgbClr val="1F497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07868" y="320613"/>
            <a:ext cx="5842000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 fontAlgn="base">
              <a:lnSpc>
                <a:spcPct val="150000"/>
              </a:lnSpc>
              <a:defRPr/>
            </a:pP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gọn rồi tính giá trị của đa thức:</a:t>
            </a:r>
          </a:p>
        </p:txBody>
      </p:sp>
      <p:sp>
        <p:nvSpPr>
          <p:cNvPr id="38" name="Oval Callout 37"/>
          <p:cNvSpPr/>
          <p:nvPr/>
        </p:nvSpPr>
        <p:spPr>
          <a:xfrm>
            <a:off x="5585216" y="2214916"/>
            <a:ext cx="1123167" cy="604484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00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9200" y="4765027"/>
            <a:ext cx="1684046" cy="18014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268349" y="3979287"/>
                <a:ext cx="10212451" cy="2342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Thay</a:t>
                </a:r>
                <a:r>
                  <a:rPr lang="en-US" sz="26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2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=0,5</m:t>
                    </m:r>
                  </m:oMath>
                </a14:m>
                <a:r>
                  <a:rPr lang="fr-FR" sz="26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2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60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vào M, ta có: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sz="260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60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.0,5 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60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.1</m:t>
                          </m:r>
                        </m:e>
                        <m:sup>
                          <m:r>
                            <a:rPr lang="en-US" sz="260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60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6.0,5 .1=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60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6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60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Vậy               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60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=0,5 </m:t>
                    </m:r>
                  </m:oMath>
                </a14:m>
                <a:r>
                  <a:rPr lang="en-US" sz="260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60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60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6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349" y="3979287"/>
                <a:ext cx="10212451" cy="2342244"/>
              </a:xfrm>
              <a:prstGeom prst="rect">
                <a:avLst/>
              </a:prstGeom>
              <a:blipFill>
                <a:blip r:embed="rId8"/>
                <a:stretch>
                  <a:fillRect l="-1075" b="-5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7667814" y="1227463"/>
                <a:ext cx="10327016" cy="618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fr-FR" sz="26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=0,5</m:t>
                    </m:r>
                  </m:oMath>
                </a14:m>
                <a:r>
                  <a:rPr lang="fr-FR" sz="26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26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814" y="1227463"/>
                <a:ext cx="10327016" cy="618374"/>
              </a:xfrm>
              <a:prstGeom prst="rect">
                <a:avLst/>
              </a:prstGeom>
              <a:blipFill>
                <a:blip r:embed="rId9"/>
                <a:stretch>
                  <a:fillRect l="-1063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-2986" y="1174065"/>
                <a:ext cx="8793040" cy="844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fr-FR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fr-FR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fr-FR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FR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fr-FR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fr-FR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m:rPr>
                          <m:sty m:val="p"/>
                        </m:rPr>
                        <a:rPr lang="fr-FR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fr-FR" sz="2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fr-FR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86" y="1174065"/>
                <a:ext cx="8793040" cy="8440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0" y="3046897"/>
                <a:ext cx="8793040" cy="844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fr-FR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fr-FR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fr-FR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FR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fr-FR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fr-FR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m:rPr>
                          <m:sty m:val="p"/>
                        </m:rPr>
                        <a:rPr lang="fr-FR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fr-FR" sz="2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fr-FR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46897"/>
                <a:ext cx="8793040" cy="8440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7264400" y="3053665"/>
                <a:ext cx="2741697" cy="841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fr-FR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fr-FR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m:rPr>
                          <m:sty m:val="p"/>
                        </m:rPr>
                        <a:rPr lang="fr-FR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xy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400" y="3053665"/>
                <a:ext cx="2741697" cy="84144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905492" y="5615551"/>
                <a:ext cx="1446550" cy="841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20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492" y="5615551"/>
                <a:ext cx="1446550" cy="84144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67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  <p:bldP spid="38" grpId="0" animBg="1"/>
      <p:bldP spid="7" grpId="0"/>
      <p:bldP spid="9" grpId="0"/>
      <p:bldP spid="24" grpId="0"/>
      <p:bldP spid="25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08000" y="279400"/>
            <a:ext cx="11125200" cy="6350000"/>
          </a:xfrm>
          <a:prstGeom prst="rect">
            <a:avLst/>
          </a:prstGeom>
          <a:ln>
            <a:solidFill>
              <a:srgbClr val="79927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5769114"/>
            <a:ext cx="1084021" cy="96188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999620" y="521326"/>
            <a:ext cx="4172937" cy="672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09630">
              <a:lnSpc>
                <a:spcPct val="150000"/>
              </a:lnSpc>
              <a:tabLst>
                <a:tab pos="240042" algn="l"/>
                <a:tab pos="480084" algn="l"/>
              </a:tabLst>
              <a:defRPr/>
            </a:pPr>
            <a:r>
              <a:rPr lang="nl-NL" sz="2867" b="1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1.13 (SGK-tr14)</a:t>
            </a:r>
            <a:endParaRPr lang="en-US" sz="2867" dirty="0">
              <a:solidFill>
                <a:srgbClr val="1F497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49141" y="521325"/>
            <a:ext cx="5842000" cy="63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 fontAlgn="base">
              <a:lnSpc>
                <a:spcPct val="150000"/>
              </a:lnSpc>
              <a:defRPr/>
            </a:pPr>
            <a:r>
              <a:rPr lang="en-US" sz="26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đa thức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2032000" y="1247185"/>
                <a:ext cx="8890000" cy="708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xyz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−5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0" y="1247185"/>
                <a:ext cx="8890000" cy="7080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257" y="4495800"/>
            <a:ext cx="1647543" cy="2133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74" y="279400"/>
            <a:ext cx="1048577" cy="9654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184400" y="1958385"/>
                <a:ext cx="8534400" cy="1247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</a:pPr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Thu gọn và tìm bậc của đa thức P;</a:t>
                </a:r>
              </a:p>
              <a:p>
                <a:pPr lvl="0" algn="just" fontAlgn="base">
                  <a:lnSpc>
                    <a:spcPct val="150000"/>
                  </a:lnSpc>
                </a:pPr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Tính giá trị của đa thức P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4;</m:t>
                    </m:r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=2;</m:t>
                    </m:r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=1.</m:t>
                    </m:r>
                  </m:oMath>
                </a14:m>
                <a:endParaRPr lang="en-US" sz="2667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400" y="1958385"/>
                <a:ext cx="8534400" cy="1247649"/>
              </a:xfrm>
              <a:prstGeom prst="rect">
                <a:avLst/>
              </a:prstGeom>
              <a:blipFill>
                <a:blip r:embed="rId6"/>
                <a:stretch>
                  <a:fillRect l="-1357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5509017" y="3486669"/>
            <a:ext cx="1123167" cy="604484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00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00" b="1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730657" y="4416386"/>
                <a:ext cx="8610600" cy="1863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2667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67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n-US" sz="2667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667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2667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667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z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667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667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xyz</m:t>
                      </m:r>
                      <m:r>
                        <a:rPr lang="en-US" sz="2667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2667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667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z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667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667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2667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667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z</m:t>
                      </m:r>
                      <m:r>
                        <a:rPr lang="en-US" sz="2667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667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2667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667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667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2667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667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z</m:t>
                      </m:r>
                    </m:oMath>
                  </m:oMathPara>
                </a14:m>
                <a:endParaRPr lang="en-US" sz="2667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m:rPr>
                        <m:sty m:val="p"/>
                      </m:rP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2667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67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67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Bậc của P là 4</a:t>
                </a:r>
                <a:endParaRPr lang="en-US" sz="2667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657" y="4416386"/>
                <a:ext cx="8610600" cy="1863331"/>
              </a:xfrm>
              <a:prstGeom prst="rect">
                <a:avLst/>
              </a:prstGeom>
              <a:blipFill>
                <a:blip r:embed="rId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3" grpId="0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08000" y="279400"/>
            <a:ext cx="11125200" cy="6350000"/>
          </a:xfrm>
          <a:prstGeom prst="rect">
            <a:avLst/>
          </a:prstGeom>
          <a:ln>
            <a:solidFill>
              <a:srgbClr val="79927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5769114"/>
            <a:ext cx="1084021" cy="96188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999620" y="521326"/>
            <a:ext cx="4172937" cy="672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09630">
              <a:lnSpc>
                <a:spcPct val="150000"/>
              </a:lnSpc>
              <a:tabLst>
                <a:tab pos="240042" algn="l"/>
                <a:tab pos="480084" algn="l"/>
              </a:tabLst>
              <a:defRPr/>
            </a:pPr>
            <a:r>
              <a:rPr lang="nl-NL" sz="2867" b="1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1.13 (SGK-tr14)</a:t>
            </a:r>
            <a:endParaRPr lang="en-US" sz="2867" dirty="0">
              <a:solidFill>
                <a:srgbClr val="1F497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49141" y="521325"/>
            <a:ext cx="5842000" cy="63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 fontAlgn="base">
              <a:lnSpc>
                <a:spcPct val="150000"/>
              </a:lnSpc>
              <a:defRPr/>
            </a:pPr>
            <a:r>
              <a:rPr lang="en-US" sz="26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đa thức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2032000" y="1247185"/>
                <a:ext cx="8890000" cy="708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xyz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−5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0" y="1247185"/>
                <a:ext cx="8890000" cy="7080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257" y="4495800"/>
            <a:ext cx="1647543" cy="2133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74" y="279400"/>
            <a:ext cx="1048577" cy="9654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184400" y="1958385"/>
                <a:ext cx="8534400" cy="1247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 fontAlgn="base">
                  <a:lnSpc>
                    <a:spcPct val="150000"/>
                  </a:lnSpc>
                  <a:defRPr/>
                </a:pPr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Thu gọn và tìm bậc của đa thức P;</a:t>
                </a:r>
              </a:p>
              <a:p>
                <a:pPr lvl="0" algn="just" fontAlgn="base">
                  <a:lnSpc>
                    <a:spcPct val="150000"/>
                  </a:lnSpc>
                </a:pPr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Tính giá trị của đa thức P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4;</m:t>
                    </m:r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=2;</m:t>
                    </m:r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=1.</m:t>
                    </m:r>
                  </m:oMath>
                </a14:m>
                <a:endParaRPr lang="en-US" sz="2667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400" y="1958385"/>
                <a:ext cx="8534400" cy="1247649"/>
              </a:xfrm>
              <a:prstGeom prst="rect">
                <a:avLst/>
              </a:prstGeom>
              <a:blipFill>
                <a:blip r:embed="rId6"/>
                <a:stretch>
                  <a:fillRect l="-1357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5509017" y="3486669"/>
            <a:ext cx="1123167" cy="604484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00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00" b="1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204387" y="4583336"/>
                <a:ext cx="8610600" cy="1247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4;</m:t>
                    </m:r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=2;</m:t>
                    </m:r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vào P ta có:</a:t>
                </a:r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2.</m:t>
                    </m:r>
                    <m:d>
                      <m:d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.2.1+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5.2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.1+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667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</m:d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</m:t>
                    </m:r>
                  </m:oMath>
                </a14:m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387" y="4583336"/>
                <a:ext cx="8610600" cy="1247521"/>
              </a:xfrm>
              <a:prstGeom prst="rect">
                <a:avLst/>
              </a:prstGeom>
              <a:blipFill>
                <a:blip r:embed="rId7"/>
                <a:stretch>
                  <a:fillRect l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28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04800" y="2111376"/>
            <a:ext cx="3615439" cy="2485005"/>
            <a:chOff x="917497" y="3568797"/>
            <a:chExt cx="5423158" cy="4239966"/>
          </a:xfrm>
          <a:solidFill>
            <a:srgbClr val="799276"/>
          </a:solidFill>
        </p:grpSpPr>
        <p:grpSp>
          <p:nvGrpSpPr>
            <p:cNvPr id="13" name="Group 3"/>
            <p:cNvGrpSpPr/>
            <p:nvPr/>
          </p:nvGrpSpPr>
          <p:grpSpPr>
            <a:xfrm>
              <a:off x="917497" y="3568797"/>
              <a:ext cx="5423158" cy="4239966"/>
              <a:chOff x="-4360" y="0"/>
              <a:chExt cx="3190093" cy="3100688"/>
            </a:xfrm>
            <a:grpFill/>
          </p:grpSpPr>
          <p:sp>
            <p:nvSpPr>
              <p:cNvPr id="17" name="Freeform 4"/>
              <p:cNvSpPr/>
              <p:nvPr/>
            </p:nvSpPr>
            <p:spPr>
              <a:xfrm>
                <a:off x="-43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8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1226666" y="4449679"/>
              <a:ext cx="4796230" cy="212876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2667" kern="0">
                  <a:solidFill>
                    <a:schemeClr val="bg1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</a:t>
              </a:r>
              <a:r>
                <a:rPr lang="pt-BR" sz="2667" kern="0" dirty="0">
                  <a:solidFill>
                    <a:schemeClr val="bg1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2667" kern="0" dirty="0">
                  <a:solidFill>
                    <a:schemeClr val="bg1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75611" y="2072871"/>
            <a:ext cx="3614815" cy="2524529"/>
            <a:chOff x="6840639" y="3553166"/>
            <a:chExt cx="5422223" cy="5001862"/>
          </a:xfrm>
          <a:solidFill>
            <a:srgbClr val="799276"/>
          </a:solidFill>
        </p:grpSpPr>
        <p:grpSp>
          <p:nvGrpSpPr>
            <p:cNvPr id="22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  <a:grpFill/>
          </p:grpSpPr>
          <p:sp>
            <p:nvSpPr>
              <p:cNvPr id="26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7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7344615" y="4717099"/>
              <a:ext cx="4360209" cy="369182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000000"/>
                </a:buClr>
              </a:pPr>
              <a:r>
                <a:rPr lang="pt-BR" sz="2667" kern="0">
                  <a:solidFill>
                    <a:schemeClr val="bg1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thành các bài tập trong SBT. 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281159" y="2098996"/>
            <a:ext cx="3614815" cy="2498405"/>
            <a:chOff x="12644694" y="3479846"/>
            <a:chExt cx="5422223" cy="4709752"/>
          </a:xfrm>
          <a:solidFill>
            <a:srgbClr val="799276"/>
          </a:solidFill>
        </p:grpSpPr>
        <p:grpSp>
          <p:nvGrpSpPr>
            <p:cNvPr id="31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  <a:grpFill/>
          </p:grpSpPr>
          <p:sp>
            <p:nvSpPr>
              <p:cNvPr id="33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4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12756290" y="3976015"/>
              <a:ext cx="5196870" cy="351257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2667" kern="0">
                  <a:solidFill>
                    <a:schemeClr val="bg1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lang="vi-VN" sz="2667" kern="0" dirty="0">
                  <a:solidFill>
                    <a:schemeClr val="bg1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trước </a:t>
              </a:r>
              <a:endParaRPr lang="en-US" sz="2667" kern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2667" b="1" kern="0">
                  <a:solidFill>
                    <a:schemeClr val="bg1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 3. Phép cộng và phép trừ đa thức</a:t>
              </a:r>
              <a:r>
                <a:rPr lang="en-US" sz="2667" b="1" kern="0">
                  <a:solidFill>
                    <a:schemeClr val="bg1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.</a:t>
              </a:r>
              <a:endParaRPr lang="pt-BR" sz="2667" b="1" kern="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658298" y="389141"/>
            <a:ext cx="6848000" cy="2582659"/>
            <a:chOff x="4129800" y="287531"/>
            <a:chExt cx="10272000" cy="3873989"/>
          </a:xfrm>
        </p:grpSpPr>
        <p:grpSp>
          <p:nvGrpSpPr>
            <p:cNvPr id="39" name="Group 2"/>
            <p:cNvGrpSpPr/>
            <p:nvPr/>
          </p:nvGrpSpPr>
          <p:grpSpPr>
            <a:xfrm>
              <a:off x="4794227" y="287531"/>
              <a:ext cx="8889548" cy="3873989"/>
              <a:chOff x="-347408" y="-28575"/>
              <a:chExt cx="3354033" cy="841375"/>
            </a:xfrm>
          </p:grpSpPr>
          <p:sp>
            <p:nvSpPr>
              <p:cNvPr id="41" name="Freeform 3"/>
              <p:cNvSpPr/>
              <p:nvPr/>
            </p:nvSpPr>
            <p:spPr>
              <a:xfrm>
                <a:off x="-347408" y="29859"/>
                <a:ext cx="3354033" cy="272376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2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494"/>
                  </a:lnSpc>
                </a:pPr>
                <a:endParaRPr sz="1200"/>
              </a:p>
            </p:txBody>
          </p:sp>
        </p:grpSp>
        <p:sp>
          <p:nvSpPr>
            <p:cNvPr id="40" name="Google Shape;7771;p33"/>
            <p:cNvSpPr txBox="1">
              <a:spLocks/>
            </p:cNvSpPr>
            <p:nvPr/>
          </p:nvSpPr>
          <p:spPr>
            <a:xfrm>
              <a:off x="4129800" y="800100"/>
              <a:ext cx="10272000" cy="7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267" tIns="81267" rIns="81267" bIns="81267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Kavoon"/>
                <a:buNone/>
                <a:defRPr sz="3500" b="0" i="0" u="none" strike="noStrike" cap="none">
                  <a:solidFill>
                    <a:schemeClr val="dk1"/>
                  </a:solidFill>
                  <a:latin typeface="Kavoon"/>
                  <a:ea typeface="Kavoon"/>
                  <a:cs typeface="Kavoon"/>
                  <a:sym typeface="Kavoo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>
                <a:buClr>
                  <a:srgbClr val="04596F"/>
                </a:buClr>
              </a:pPr>
              <a:r>
                <a:rPr lang="vi-VN" sz="3867" b="1" kern="0">
                  <a:solidFill>
                    <a:schemeClr val="bg1"/>
                  </a:solidFill>
                  <a:latin typeface="Arial" panose="020B0604020202020204" pitchFamily="34" charset="0"/>
                </a:rPr>
                <a:t>HƯỚNG DẪN VỀ NHÀ</a:t>
              </a:r>
              <a:endParaRPr lang="vi-VN" sz="3867" b="1" kern="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3" y="5715001"/>
            <a:ext cx="678747" cy="869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2248" y="5729249"/>
            <a:ext cx="2003725" cy="865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687452">
            <a:off x="11219258" y="-274978"/>
            <a:ext cx="1353429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1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64486" y="754537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10374964" y="754537"/>
            <a:ext cx="1131237" cy="2470617"/>
          </a:xfrm>
          <a:custGeom>
            <a:avLst/>
            <a:gdLst/>
            <a:ahLst/>
            <a:cxnLst/>
            <a:rect l="l" t="t" r="r" b="b"/>
            <a:pathLst>
              <a:path w="1696855" h="3705926">
                <a:moveTo>
                  <a:pt x="0" y="0"/>
                </a:moveTo>
                <a:lnTo>
                  <a:pt x="1696855" y="0"/>
                </a:lnTo>
                <a:lnTo>
                  <a:pt x="1696855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9906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5564486" y="3632846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685800" y="3632846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 flipV="1">
            <a:off x="685800" y="5928741"/>
            <a:ext cx="5410200" cy="243459"/>
          </a:xfrm>
          <a:custGeom>
            <a:avLst/>
            <a:gdLst/>
            <a:ahLst/>
            <a:cxnLst/>
            <a:rect l="l" t="t" r="r" b="b"/>
            <a:pathLst>
              <a:path w="8115300" h="365188">
                <a:moveTo>
                  <a:pt x="0" y="365189"/>
                </a:moveTo>
                <a:lnTo>
                  <a:pt x="8115300" y="365189"/>
                </a:lnTo>
                <a:lnTo>
                  <a:pt x="8115300" y="0"/>
                </a:lnTo>
                <a:lnTo>
                  <a:pt x="0" y="0"/>
                </a:lnTo>
                <a:lnTo>
                  <a:pt x="0" y="36518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 rot="5400000" flipV="1">
            <a:off x="-1798846" y="3284497"/>
            <a:ext cx="5182287" cy="233203"/>
          </a:xfrm>
          <a:custGeom>
            <a:avLst/>
            <a:gdLst/>
            <a:ahLst/>
            <a:cxnLst/>
            <a:rect l="l" t="t" r="r" b="b"/>
            <a:pathLst>
              <a:path w="7773430" h="349804">
                <a:moveTo>
                  <a:pt x="0" y="349804"/>
                </a:moveTo>
                <a:lnTo>
                  <a:pt x="7773429" y="349804"/>
                </a:lnTo>
                <a:lnTo>
                  <a:pt x="7773429" y="0"/>
                </a:lnTo>
                <a:lnTo>
                  <a:pt x="0" y="0"/>
                </a:lnTo>
                <a:lnTo>
                  <a:pt x="0" y="34980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 flipH="1" flipV="1">
            <a:off x="6051550" y="5928741"/>
            <a:ext cx="5410200" cy="243459"/>
          </a:xfrm>
          <a:custGeom>
            <a:avLst/>
            <a:gdLst/>
            <a:ahLst/>
            <a:cxnLst/>
            <a:rect l="l" t="t" r="r" b="b"/>
            <a:pathLst>
              <a:path w="8115300" h="365188">
                <a:moveTo>
                  <a:pt x="8115300" y="365189"/>
                </a:moveTo>
                <a:lnTo>
                  <a:pt x="0" y="365189"/>
                </a:lnTo>
                <a:lnTo>
                  <a:pt x="0" y="0"/>
                </a:lnTo>
                <a:lnTo>
                  <a:pt x="8115300" y="0"/>
                </a:lnTo>
                <a:lnTo>
                  <a:pt x="8115300" y="36518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>
            <a:off x="10374964" y="3632846"/>
            <a:ext cx="1131237" cy="2470617"/>
          </a:xfrm>
          <a:custGeom>
            <a:avLst/>
            <a:gdLst/>
            <a:ahLst/>
            <a:cxnLst/>
            <a:rect l="l" t="t" r="r" b="b"/>
            <a:pathLst>
              <a:path w="1696855" h="3705926">
                <a:moveTo>
                  <a:pt x="0" y="0"/>
                </a:moveTo>
                <a:lnTo>
                  <a:pt x="1696855" y="0"/>
                </a:lnTo>
                <a:lnTo>
                  <a:pt x="1696855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9906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0"/>
          <p:cNvSpPr/>
          <p:nvPr/>
        </p:nvSpPr>
        <p:spPr>
          <a:xfrm>
            <a:off x="685800" y="754537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27" name="Group 26"/>
          <p:cNvGrpSpPr/>
          <p:nvPr/>
        </p:nvGrpSpPr>
        <p:grpSpPr>
          <a:xfrm rot="211480">
            <a:off x="2055011" y="1113064"/>
            <a:ext cx="8500426" cy="3923415"/>
            <a:chOff x="3729738" y="1468178"/>
            <a:chExt cx="10980924" cy="4851572"/>
          </a:xfrm>
        </p:grpSpPr>
        <p:sp>
          <p:nvSpPr>
            <p:cNvPr id="11" name="Freeform 11"/>
            <p:cNvSpPr/>
            <p:nvPr/>
          </p:nvSpPr>
          <p:spPr>
            <a:xfrm>
              <a:off x="3729738" y="1468178"/>
              <a:ext cx="10980924" cy="4851572"/>
            </a:xfrm>
            <a:custGeom>
              <a:avLst/>
              <a:gdLst/>
              <a:ahLst/>
              <a:cxnLst/>
              <a:rect l="l" t="t" r="r" b="b"/>
              <a:pathLst>
                <a:path w="10980924" h="4851572">
                  <a:moveTo>
                    <a:pt x="0" y="0"/>
                  </a:moveTo>
                  <a:lnTo>
                    <a:pt x="10980924" y="0"/>
                  </a:lnTo>
                  <a:lnTo>
                    <a:pt x="10980924" y="4851572"/>
                  </a:lnTo>
                  <a:lnTo>
                    <a:pt x="0" y="4851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969467" y="1574095"/>
              <a:ext cx="10501466" cy="4639739"/>
            </a:xfrm>
            <a:custGeom>
              <a:avLst/>
              <a:gdLst/>
              <a:ahLst/>
              <a:cxnLst/>
              <a:rect l="l" t="t" r="r" b="b"/>
              <a:pathLst>
                <a:path w="10501466" h="4639739">
                  <a:moveTo>
                    <a:pt x="0" y="0"/>
                  </a:moveTo>
                  <a:lnTo>
                    <a:pt x="10501466" y="0"/>
                  </a:lnTo>
                  <a:lnTo>
                    <a:pt x="10501466" y="4639738"/>
                  </a:lnTo>
                  <a:lnTo>
                    <a:pt x="0" y="4639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20" name="Freeform 20"/>
          <p:cNvSpPr/>
          <p:nvPr/>
        </p:nvSpPr>
        <p:spPr>
          <a:xfrm rot="-1443064">
            <a:off x="10885713" y="477552"/>
            <a:ext cx="527676" cy="1030449"/>
          </a:xfrm>
          <a:custGeom>
            <a:avLst/>
            <a:gdLst/>
            <a:ahLst/>
            <a:cxnLst/>
            <a:rect l="l" t="t" r="r" b="b"/>
            <a:pathLst>
              <a:path w="791514" h="1545674">
                <a:moveTo>
                  <a:pt x="0" y="0"/>
                </a:moveTo>
                <a:lnTo>
                  <a:pt x="791514" y="0"/>
                </a:lnTo>
                <a:lnTo>
                  <a:pt x="791514" y="1545674"/>
                </a:lnTo>
                <a:lnTo>
                  <a:pt x="0" y="15456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1" name="Freeform 21"/>
          <p:cNvSpPr/>
          <p:nvPr/>
        </p:nvSpPr>
        <p:spPr>
          <a:xfrm rot="-1443064">
            <a:off x="11131319" y="435246"/>
            <a:ext cx="407305" cy="795389"/>
          </a:xfrm>
          <a:custGeom>
            <a:avLst/>
            <a:gdLst/>
            <a:ahLst/>
            <a:cxnLst/>
            <a:rect l="l" t="t" r="r" b="b"/>
            <a:pathLst>
              <a:path w="610958" h="1193084">
                <a:moveTo>
                  <a:pt x="0" y="0"/>
                </a:moveTo>
                <a:lnTo>
                  <a:pt x="610958" y="0"/>
                </a:lnTo>
                <a:lnTo>
                  <a:pt x="610958" y="1193084"/>
                </a:lnTo>
                <a:lnTo>
                  <a:pt x="0" y="11930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2" name="Freeform 22"/>
          <p:cNvSpPr/>
          <p:nvPr/>
        </p:nvSpPr>
        <p:spPr>
          <a:xfrm rot="7588689" flipV="1">
            <a:off x="10246117" y="5313320"/>
            <a:ext cx="1360667" cy="670438"/>
          </a:xfrm>
          <a:custGeom>
            <a:avLst/>
            <a:gdLst/>
            <a:ahLst/>
            <a:cxnLst/>
            <a:rect l="l" t="t" r="r" b="b"/>
            <a:pathLst>
              <a:path w="2041001" h="1005657">
                <a:moveTo>
                  <a:pt x="0" y="1005656"/>
                </a:moveTo>
                <a:lnTo>
                  <a:pt x="2041001" y="1005656"/>
                </a:lnTo>
                <a:lnTo>
                  <a:pt x="2041001" y="0"/>
                </a:lnTo>
                <a:lnTo>
                  <a:pt x="0" y="0"/>
                </a:lnTo>
                <a:lnTo>
                  <a:pt x="0" y="1005656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3" name="Freeform 23"/>
          <p:cNvSpPr/>
          <p:nvPr/>
        </p:nvSpPr>
        <p:spPr>
          <a:xfrm rot="-7277178">
            <a:off x="1049274" y="4802048"/>
            <a:ext cx="1312191" cy="650629"/>
          </a:xfrm>
          <a:custGeom>
            <a:avLst/>
            <a:gdLst/>
            <a:ahLst/>
            <a:cxnLst/>
            <a:rect l="l" t="t" r="r" b="b"/>
            <a:pathLst>
              <a:path w="1968287" h="975943">
                <a:moveTo>
                  <a:pt x="0" y="0"/>
                </a:moveTo>
                <a:lnTo>
                  <a:pt x="1968287" y="0"/>
                </a:lnTo>
                <a:lnTo>
                  <a:pt x="1968287" y="975942"/>
                </a:lnTo>
                <a:lnTo>
                  <a:pt x="0" y="9759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4" name="Freeform 24"/>
          <p:cNvSpPr/>
          <p:nvPr/>
        </p:nvSpPr>
        <p:spPr>
          <a:xfrm rot="-4505717" flipV="1">
            <a:off x="387031" y="511092"/>
            <a:ext cx="1000563" cy="643696"/>
          </a:xfrm>
          <a:custGeom>
            <a:avLst/>
            <a:gdLst/>
            <a:ahLst/>
            <a:cxnLst/>
            <a:rect l="l" t="t" r="r" b="b"/>
            <a:pathLst>
              <a:path w="1500845" h="965544">
                <a:moveTo>
                  <a:pt x="0" y="965544"/>
                </a:moveTo>
                <a:lnTo>
                  <a:pt x="1500846" y="965544"/>
                </a:lnTo>
                <a:lnTo>
                  <a:pt x="1500846" y="0"/>
                </a:lnTo>
                <a:lnTo>
                  <a:pt x="0" y="0"/>
                </a:lnTo>
                <a:lnTo>
                  <a:pt x="0" y="965544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5" name="Freeform 25"/>
          <p:cNvSpPr/>
          <p:nvPr/>
        </p:nvSpPr>
        <p:spPr>
          <a:xfrm rot="5400000">
            <a:off x="5476700" y="5355308"/>
            <a:ext cx="431030" cy="2064813"/>
          </a:xfrm>
          <a:custGeom>
            <a:avLst/>
            <a:gdLst/>
            <a:ahLst/>
            <a:cxnLst/>
            <a:rect l="l" t="t" r="r" b="b"/>
            <a:pathLst>
              <a:path w="646545" h="3097220">
                <a:moveTo>
                  <a:pt x="0" y="0"/>
                </a:moveTo>
                <a:lnTo>
                  <a:pt x="646545" y="0"/>
                </a:lnTo>
                <a:lnTo>
                  <a:pt x="646545" y="3097220"/>
                </a:lnTo>
                <a:lnTo>
                  <a:pt x="0" y="309722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8" name="Google Shape;7484;p29"/>
          <p:cNvSpPr txBox="1">
            <a:spLocks/>
          </p:cNvSpPr>
          <p:nvPr/>
        </p:nvSpPr>
        <p:spPr>
          <a:xfrm>
            <a:off x="1404083" y="1814257"/>
            <a:ext cx="9802281" cy="2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>
              <a:lnSpc>
                <a:spcPct val="150000"/>
              </a:lnSpc>
              <a:buClr>
                <a:srgbClr val="04596F"/>
              </a:buClr>
              <a:defRPr/>
            </a:pPr>
            <a:r>
              <a:rPr lang="vi-VN" sz="5000" b="1" ker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lvl="0">
              <a:lnSpc>
                <a:spcPct val="150000"/>
              </a:lnSpc>
              <a:buClr>
                <a:srgbClr val="04596F"/>
              </a:buClr>
              <a:defRPr/>
            </a:pPr>
            <a:r>
              <a:rPr lang="vi-VN" sz="5000" b="1" ker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5000" b="1" ker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LẮNG NGHE </a:t>
            </a:r>
            <a:r>
              <a:rPr lang="vi-VN" sz="5000" b="1" ker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BÀI!</a:t>
            </a:r>
            <a:endParaRPr lang="vi-VN" sz="5000" b="1" kern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0" y="754537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5564486" y="754537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10374964" y="754537"/>
            <a:ext cx="1131237" cy="2470617"/>
          </a:xfrm>
          <a:custGeom>
            <a:avLst/>
            <a:gdLst/>
            <a:ahLst/>
            <a:cxnLst/>
            <a:rect l="l" t="t" r="r" b="b"/>
            <a:pathLst>
              <a:path w="1696855" h="3705926">
                <a:moveTo>
                  <a:pt x="0" y="0"/>
                </a:moveTo>
                <a:lnTo>
                  <a:pt x="1696855" y="0"/>
                </a:lnTo>
                <a:lnTo>
                  <a:pt x="1696855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9906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5564486" y="3632846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>
            <a:off x="685800" y="3632846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0"/>
          <p:cNvSpPr/>
          <p:nvPr/>
        </p:nvSpPr>
        <p:spPr>
          <a:xfrm flipV="1">
            <a:off x="685800" y="5928741"/>
            <a:ext cx="5410200" cy="243459"/>
          </a:xfrm>
          <a:custGeom>
            <a:avLst/>
            <a:gdLst/>
            <a:ahLst/>
            <a:cxnLst/>
            <a:rect l="l" t="t" r="r" b="b"/>
            <a:pathLst>
              <a:path w="8115300" h="365188">
                <a:moveTo>
                  <a:pt x="0" y="365189"/>
                </a:moveTo>
                <a:lnTo>
                  <a:pt x="8115300" y="365189"/>
                </a:lnTo>
                <a:lnTo>
                  <a:pt x="8115300" y="0"/>
                </a:lnTo>
                <a:lnTo>
                  <a:pt x="0" y="0"/>
                </a:lnTo>
                <a:lnTo>
                  <a:pt x="0" y="36518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11"/>
          <p:cNvSpPr/>
          <p:nvPr/>
        </p:nvSpPr>
        <p:spPr>
          <a:xfrm rot="5400000" flipV="1">
            <a:off x="-1798846" y="3284497"/>
            <a:ext cx="5182287" cy="233203"/>
          </a:xfrm>
          <a:custGeom>
            <a:avLst/>
            <a:gdLst/>
            <a:ahLst/>
            <a:cxnLst/>
            <a:rect l="l" t="t" r="r" b="b"/>
            <a:pathLst>
              <a:path w="7773430" h="349804">
                <a:moveTo>
                  <a:pt x="0" y="349804"/>
                </a:moveTo>
                <a:lnTo>
                  <a:pt x="7773429" y="349804"/>
                </a:lnTo>
                <a:lnTo>
                  <a:pt x="7773429" y="0"/>
                </a:lnTo>
                <a:lnTo>
                  <a:pt x="0" y="0"/>
                </a:lnTo>
                <a:lnTo>
                  <a:pt x="0" y="34980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12"/>
          <p:cNvSpPr/>
          <p:nvPr/>
        </p:nvSpPr>
        <p:spPr>
          <a:xfrm flipH="1" flipV="1">
            <a:off x="6051550" y="5928741"/>
            <a:ext cx="5410200" cy="243459"/>
          </a:xfrm>
          <a:custGeom>
            <a:avLst/>
            <a:gdLst/>
            <a:ahLst/>
            <a:cxnLst/>
            <a:rect l="l" t="t" r="r" b="b"/>
            <a:pathLst>
              <a:path w="8115300" h="365188">
                <a:moveTo>
                  <a:pt x="8115300" y="365189"/>
                </a:moveTo>
                <a:lnTo>
                  <a:pt x="0" y="365189"/>
                </a:lnTo>
                <a:lnTo>
                  <a:pt x="0" y="0"/>
                </a:lnTo>
                <a:lnTo>
                  <a:pt x="8115300" y="0"/>
                </a:lnTo>
                <a:lnTo>
                  <a:pt x="8115300" y="36518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Freeform 13"/>
          <p:cNvSpPr/>
          <p:nvPr/>
        </p:nvSpPr>
        <p:spPr>
          <a:xfrm>
            <a:off x="10374964" y="3632846"/>
            <a:ext cx="1131237" cy="2470617"/>
          </a:xfrm>
          <a:custGeom>
            <a:avLst/>
            <a:gdLst/>
            <a:ahLst/>
            <a:cxnLst/>
            <a:rect l="l" t="t" r="r" b="b"/>
            <a:pathLst>
              <a:path w="1696855" h="3705926">
                <a:moveTo>
                  <a:pt x="0" y="0"/>
                </a:moveTo>
                <a:lnTo>
                  <a:pt x="1696855" y="0"/>
                </a:lnTo>
                <a:lnTo>
                  <a:pt x="1696855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9906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5" name="Freeform 15"/>
          <p:cNvSpPr/>
          <p:nvPr/>
        </p:nvSpPr>
        <p:spPr>
          <a:xfrm rot="-2774507" flipH="1">
            <a:off x="1911029" y="1347288"/>
            <a:ext cx="1871786" cy="857122"/>
          </a:xfrm>
          <a:custGeom>
            <a:avLst/>
            <a:gdLst/>
            <a:ahLst/>
            <a:cxnLst/>
            <a:rect l="l" t="t" r="r" b="b"/>
            <a:pathLst>
              <a:path w="2807679" h="1285683">
                <a:moveTo>
                  <a:pt x="2807678" y="0"/>
                </a:moveTo>
                <a:lnTo>
                  <a:pt x="0" y="0"/>
                </a:lnTo>
                <a:lnTo>
                  <a:pt x="0" y="1285683"/>
                </a:lnTo>
                <a:lnTo>
                  <a:pt x="2807678" y="1285683"/>
                </a:lnTo>
                <a:lnTo>
                  <a:pt x="280767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Freeform 20"/>
          <p:cNvSpPr/>
          <p:nvPr/>
        </p:nvSpPr>
        <p:spPr>
          <a:xfrm>
            <a:off x="458545" y="5569937"/>
            <a:ext cx="667505" cy="961068"/>
          </a:xfrm>
          <a:custGeom>
            <a:avLst/>
            <a:gdLst/>
            <a:ahLst/>
            <a:cxnLst/>
            <a:rect l="l" t="t" r="r" b="b"/>
            <a:pathLst>
              <a:path w="1001258" h="1441602">
                <a:moveTo>
                  <a:pt x="0" y="0"/>
                </a:moveTo>
                <a:lnTo>
                  <a:pt x="1001258" y="0"/>
                </a:lnTo>
                <a:lnTo>
                  <a:pt x="1001258" y="1441602"/>
                </a:lnTo>
                <a:lnTo>
                  <a:pt x="0" y="14416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1" name="Freeform 21"/>
          <p:cNvSpPr/>
          <p:nvPr/>
        </p:nvSpPr>
        <p:spPr>
          <a:xfrm rot="-3741713" flipV="1">
            <a:off x="10873172" y="5396081"/>
            <a:ext cx="982888" cy="779799"/>
          </a:xfrm>
          <a:custGeom>
            <a:avLst/>
            <a:gdLst/>
            <a:ahLst/>
            <a:cxnLst/>
            <a:rect l="l" t="t" r="r" b="b"/>
            <a:pathLst>
              <a:path w="1474332" h="1063362">
                <a:moveTo>
                  <a:pt x="0" y="1063362"/>
                </a:moveTo>
                <a:lnTo>
                  <a:pt x="1474331" y="1063362"/>
                </a:lnTo>
                <a:lnTo>
                  <a:pt x="1474331" y="0"/>
                </a:lnTo>
                <a:lnTo>
                  <a:pt x="0" y="0"/>
                </a:lnTo>
                <a:lnTo>
                  <a:pt x="0" y="1063362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2" name="Freeform 22"/>
          <p:cNvSpPr/>
          <p:nvPr/>
        </p:nvSpPr>
        <p:spPr>
          <a:xfrm rot="-5400000">
            <a:off x="5765229" y="4731863"/>
            <a:ext cx="572643" cy="2743200"/>
          </a:xfrm>
          <a:custGeom>
            <a:avLst/>
            <a:gdLst/>
            <a:ahLst/>
            <a:cxnLst/>
            <a:rect l="l" t="t" r="r" b="b"/>
            <a:pathLst>
              <a:path w="858964" h="4114800">
                <a:moveTo>
                  <a:pt x="0" y="0"/>
                </a:moveTo>
                <a:lnTo>
                  <a:pt x="858964" y="0"/>
                </a:lnTo>
                <a:lnTo>
                  <a:pt x="8589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3" name="Freeform 23"/>
          <p:cNvSpPr/>
          <p:nvPr/>
        </p:nvSpPr>
        <p:spPr>
          <a:xfrm rot="8387412" flipV="1">
            <a:off x="231153" y="332408"/>
            <a:ext cx="1360667" cy="670438"/>
          </a:xfrm>
          <a:custGeom>
            <a:avLst/>
            <a:gdLst/>
            <a:ahLst/>
            <a:cxnLst/>
            <a:rect l="l" t="t" r="r" b="b"/>
            <a:pathLst>
              <a:path w="2041001" h="1005657">
                <a:moveTo>
                  <a:pt x="0" y="1005657"/>
                </a:moveTo>
                <a:lnTo>
                  <a:pt x="2041000" y="1005657"/>
                </a:lnTo>
                <a:lnTo>
                  <a:pt x="2041000" y="0"/>
                </a:lnTo>
                <a:lnTo>
                  <a:pt x="0" y="0"/>
                </a:lnTo>
                <a:lnTo>
                  <a:pt x="0" y="1005657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4" name="Freeform 24"/>
          <p:cNvSpPr/>
          <p:nvPr/>
        </p:nvSpPr>
        <p:spPr>
          <a:xfrm>
            <a:off x="11197912" y="396790"/>
            <a:ext cx="527676" cy="1030449"/>
          </a:xfrm>
          <a:custGeom>
            <a:avLst/>
            <a:gdLst/>
            <a:ahLst/>
            <a:cxnLst/>
            <a:rect l="l" t="t" r="r" b="b"/>
            <a:pathLst>
              <a:path w="791514" h="1545674">
                <a:moveTo>
                  <a:pt x="0" y="0"/>
                </a:moveTo>
                <a:lnTo>
                  <a:pt x="791514" y="0"/>
                </a:lnTo>
                <a:lnTo>
                  <a:pt x="791514" y="1545674"/>
                </a:lnTo>
                <a:lnTo>
                  <a:pt x="0" y="154567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27" name="Group 26"/>
          <p:cNvGrpSpPr/>
          <p:nvPr/>
        </p:nvGrpSpPr>
        <p:grpSpPr>
          <a:xfrm>
            <a:off x="2752237" y="1524945"/>
            <a:ext cx="7204563" cy="3275655"/>
            <a:chOff x="4354085" y="1526225"/>
            <a:chExt cx="9446480" cy="4173627"/>
          </a:xfrm>
        </p:grpSpPr>
        <p:sp>
          <p:nvSpPr>
            <p:cNvPr id="28" name="Freeform 5"/>
            <p:cNvSpPr/>
            <p:nvPr/>
          </p:nvSpPr>
          <p:spPr>
            <a:xfrm>
              <a:off x="4354085" y="1526225"/>
              <a:ext cx="9446480" cy="4173627"/>
            </a:xfrm>
            <a:custGeom>
              <a:avLst/>
              <a:gdLst/>
              <a:ahLst/>
              <a:cxnLst/>
              <a:rect l="l" t="t" r="r" b="b"/>
              <a:pathLst>
                <a:path w="9446480" h="4173627">
                  <a:moveTo>
                    <a:pt x="0" y="0"/>
                  </a:moveTo>
                  <a:lnTo>
                    <a:pt x="9446480" y="0"/>
                  </a:lnTo>
                  <a:lnTo>
                    <a:pt x="9446480" y="4173627"/>
                  </a:lnTo>
                  <a:lnTo>
                    <a:pt x="0" y="4173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" name="Freeform 6"/>
            <p:cNvSpPr/>
            <p:nvPr/>
          </p:nvSpPr>
          <p:spPr>
            <a:xfrm>
              <a:off x="4560315" y="1617341"/>
              <a:ext cx="9034021" cy="3882321"/>
            </a:xfrm>
            <a:custGeom>
              <a:avLst/>
              <a:gdLst/>
              <a:ahLst/>
              <a:cxnLst/>
              <a:rect l="l" t="t" r="r" b="b"/>
              <a:pathLst>
                <a:path w="9034021" h="3991395">
                  <a:moveTo>
                    <a:pt x="0" y="0"/>
                  </a:moveTo>
                  <a:lnTo>
                    <a:pt x="9034020" y="0"/>
                  </a:lnTo>
                  <a:lnTo>
                    <a:pt x="9034020" y="3991395"/>
                  </a:lnTo>
                  <a:lnTo>
                    <a:pt x="0" y="39913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3264643" y="1995906"/>
            <a:ext cx="6096000" cy="19697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09630">
              <a:lnSpc>
                <a:spcPct val="150000"/>
              </a:lnSpc>
              <a:defRPr/>
            </a:pPr>
            <a:r>
              <a:rPr lang="en-US" sz="4334" b="1">
                <a:solidFill>
                  <a:srgbClr val="5B96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  <a:p>
            <a:pPr lvl="0" algn="ctr">
              <a:lnSpc>
                <a:spcPct val="150000"/>
              </a:lnSpc>
            </a:pPr>
            <a:r>
              <a:rPr lang="en-US" sz="4334" b="1">
                <a:solidFill>
                  <a:srgbClr val="5B96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 THỨC THU GỌN</a:t>
            </a:r>
          </a:p>
        </p:txBody>
      </p:sp>
    </p:spTree>
    <p:extLst>
      <p:ext uri="{BB962C8B-B14F-4D97-AF65-F5344CB8AC3E}">
        <p14:creationId xmlns:p14="http://schemas.microsoft.com/office/powerpoint/2010/main" val="363672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641599" y="375415"/>
            <a:ext cx="7010400" cy="1986785"/>
            <a:chOff x="4207932" y="288505"/>
            <a:chExt cx="10515600" cy="2980178"/>
          </a:xfrm>
        </p:grpSpPr>
        <p:grpSp>
          <p:nvGrpSpPr>
            <p:cNvPr id="16" name="Group 2"/>
            <p:cNvGrpSpPr/>
            <p:nvPr/>
          </p:nvGrpSpPr>
          <p:grpSpPr>
            <a:xfrm>
              <a:off x="4207932" y="288505"/>
              <a:ext cx="10515600" cy="2980178"/>
              <a:chOff x="-647827" y="-28575"/>
              <a:chExt cx="3924883" cy="841375"/>
            </a:xfrm>
          </p:grpSpPr>
          <p:sp>
            <p:nvSpPr>
              <p:cNvPr id="18" name="Freeform 3"/>
              <p:cNvSpPr/>
              <p:nvPr/>
            </p:nvSpPr>
            <p:spPr>
              <a:xfrm>
                <a:off x="-647827" y="0"/>
                <a:ext cx="3924883" cy="330991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rgbClr val="24536B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9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494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4465352" y="440391"/>
              <a:ext cx="10130658" cy="9882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400"/>
                </a:spcAft>
              </a:pPr>
              <a:r>
                <a:rPr lang="nl-NL" sz="2800" b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Đa thức thu gọn. Thu gọn một đa thức</a:t>
              </a:r>
              <a:endParaRPr lang="en-US" sz="2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1270001" y="4038600"/>
                <a:ext cx="11159143" cy="2244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1019" indent="-381019" algn="just">
                  <a:lnSpc>
                    <a:spcPct val="150000"/>
                  </a:lnSpc>
                  <a:spcAft>
                    <a:spcPts val="533"/>
                  </a:spcAft>
                  <a:buFont typeface="Arial" panose="020B0604020202020204" pitchFamily="34" charset="0"/>
                  <a:buChar char="•"/>
                </a:pPr>
                <a:r>
                  <a:rPr lang="nl-NL" sz="2667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 thức A có hạng tử </a:t>
                </a:r>
                <a14:m>
                  <m:oMath xmlns:m="http://schemas.openxmlformats.org/officeDocument/2006/math">
                    <m:r>
                      <a:rPr lang="nl-NL" sz="26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26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26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nl-NL" sz="2667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6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6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26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26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nl-NL" sz="2667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đồng dạng.</a:t>
                </a:r>
                <a:endParaRPr lang="en-US" sz="2667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81019" indent="-381019" algn="just">
                  <a:lnSpc>
                    <a:spcPct val="150000"/>
                  </a:lnSpc>
                  <a:spcAft>
                    <a:spcPts val="533"/>
                  </a:spcAft>
                  <a:buFont typeface="Arial" panose="020B0604020202020204" pitchFamily="34" charset="0"/>
                  <a:buChar char="•"/>
                </a:pPr>
                <a:r>
                  <a:rPr lang="nl-NL" sz="2667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 thức B không có hạng tử nào đồng dạng.</a:t>
                </a:r>
                <a:endParaRPr lang="en-US" sz="2667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nl-NL" sz="2667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ta nói đa thức B là một </a:t>
                </a:r>
                <a:r>
                  <a:rPr lang="nl-NL" sz="2667" b="1" i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 thức thu gọn</a:t>
                </a:r>
                <a:r>
                  <a:rPr lang="nl-NL" sz="2667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667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01" y="4038600"/>
                <a:ext cx="11159143" cy="2244782"/>
              </a:xfrm>
              <a:prstGeom prst="rect">
                <a:avLst/>
              </a:prstGeom>
              <a:blipFill>
                <a:blip r:embed="rId2"/>
                <a:stretch>
                  <a:fillRect l="-1038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781050" y="6527800"/>
            <a:ext cx="10775950" cy="192659"/>
            <a:chOff x="1028700" y="8893111"/>
            <a:chExt cx="16163925" cy="365188"/>
          </a:xfrm>
        </p:grpSpPr>
        <p:sp>
          <p:nvSpPr>
            <p:cNvPr id="34" name="Freeform 12"/>
            <p:cNvSpPr/>
            <p:nvPr/>
          </p:nvSpPr>
          <p:spPr>
            <a:xfrm flipV="1">
              <a:off x="1028700" y="8893111"/>
              <a:ext cx="8115300" cy="365188"/>
            </a:xfrm>
            <a:custGeom>
              <a:avLst/>
              <a:gdLst/>
              <a:ahLst/>
              <a:cxnLst/>
              <a:rect l="l" t="t" r="r" b="b"/>
              <a:pathLst>
                <a:path w="8115300" h="365188">
                  <a:moveTo>
                    <a:pt x="0" y="365189"/>
                  </a:moveTo>
                  <a:lnTo>
                    <a:pt x="8115300" y="365189"/>
                  </a:lnTo>
                  <a:lnTo>
                    <a:pt x="8115300" y="0"/>
                  </a:lnTo>
                  <a:lnTo>
                    <a:pt x="0" y="0"/>
                  </a:lnTo>
                  <a:lnTo>
                    <a:pt x="0" y="365189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Freeform 14"/>
            <p:cNvSpPr/>
            <p:nvPr/>
          </p:nvSpPr>
          <p:spPr>
            <a:xfrm flipH="1" flipV="1">
              <a:off x="9077325" y="8893111"/>
              <a:ext cx="8115300" cy="365188"/>
            </a:xfrm>
            <a:custGeom>
              <a:avLst/>
              <a:gdLst/>
              <a:ahLst/>
              <a:cxnLst/>
              <a:rect l="l" t="t" r="r" b="b"/>
              <a:pathLst>
                <a:path w="8115300" h="365188">
                  <a:moveTo>
                    <a:pt x="8115300" y="365189"/>
                  </a:moveTo>
                  <a:lnTo>
                    <a:pt x="0" y="365189"/>
                  </a:lnTo>
                  <a:lnTo>
                    <a:pt x="0" y="0"/>
                  </a:lnTo>
                  <a:lnTo>
                    <a:pt x="8115300" y="0"/>
                  </a:lnTo>
                  <a:lnTo>
                    <a:pt x="8115300" y="365189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816805">
            <a:off x="11400071" y="48948"/>
            <a:ext cx="540355" cy="93717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908947" y="4800600"/>
            <a:ext cx="1029053" cy="176745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971" y="6319203"/>
            <a:ext cx="582451" cy="5133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270000" y="1497796"/>
                <a:ext cx="9194800" cy="1859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2667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Quan sát hai đa thức A và B sau:</a:t>
                </a:r>
                <a:endParaRPr lang="en-US" sz="2667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NL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l-NL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NL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NL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l-NL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𝑥𝑦</m:t>
                      </m:r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667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00" y="1497796"/>
                <a:ext cx="9194800" cy="1859996"/>
              </a:xfrm>
              <a:prstGeom prst="rect">
                <a:avLst/>
              </a:prstGeom>
              <a:blipFill>
                <a:blip r:embed="rId8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265171" y="3479800"/>
            <a:ext cx="1742785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b="1" i="1" u="sng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 xét:</a:t>
            </a:r>
            <a:endParaRPr lang="en-US" sz="2667" b="1" i="1" u="sng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340" y="375415"/>
            <a:ext cx="1166469" cy="8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8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44600" y="754537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1244600" y="3632846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6123286" y="754537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7" name="Freeform 4"/>
          <p:cNvSpPr/>
          <p:nvPr/>
        </p:nvSpPr>
        <p:spPr>
          <a:xfrm>
            <a:off x="6153583" y="3632200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9" name="Rectangle 38"/>
          <p:cNvSpPr/>
          <p:nvPr/>
        </p:nvSpPr>
        <p:spPr>
          <a:xfrm>
            <a:off x="4795197" y="719891"/>
            <a:ext cx="2775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>
              <a:defRPr/>
            </a:pP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625600" y="1703092"/>
            <a:ext cx="8585200" cy="1979909"/>
            <a:chOff x="2368476" y="3476723"/>
            <a:chExt cx="12877800" cy="296986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8476" y="3476723"/>
              <a:ext cx="12877800" cy="2969863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3443333" y="3844014"/>
              <a:ext cx="10812344" cy="2001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defRPr/>
              </a:pPr>
              <a:r>
                <a:rPr lang="vi-VN" sz="2867" b="1">
                  <a:solidFill>
                    <a:prstClr val="black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Đa thức thu gọn là đa thức không có hai hạng tử nào đồng dạng.</a:t>
              </a:r>
              <a:endParaRPr lang="vi-VN" sz="28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001" y="3294742"/>
            <a:ext cx="975445" cy="49585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17" y="465459"/>
            <a:ext cx="731583" cy="551939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1971" y="248525"/>
            <a:ext cx="841321" cy="101202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1002" y="5613400"/>
            <a:ext cx="2012794" cy="1117697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1434348" y="4085034"/>
            <a:ext cx="9043906" cy="1305165"/>
          </a:xfrm>
          <a:prstGeom prst="rect">
            <a:avLst/>
          </a:prstGeom>
          <a:solidFill>
            <a:srgbClr val="FBF6EB"/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533"/>
              </a:spcAft>
            </a:pPr>
            <a:r>
              <a:rPr lang="nl-NL" sz="2800" b="1" i="1" u="sng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 ý: </a:t>
            </a:r>
            <a:r>
              <a:rPr lang="vi-VN" sz="28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Ta thường viết một đa thức dưới dạng thu gọn (nếu không có yêu cầu gì khác).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36430" y="4935784"/>
            <a:ext cx="636389" cy="53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2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641599" y="375415"/>
            <a:ext cx="7010400" cy="1986785"/>
            <a:chOff x="4207932" y="288505"/>
            <a:chExt cx="10515600" cy="2980178"/>
          </a:xfrm>
        </p:grpSpPr>
        <p:grpSp>
          <p:nvGrpSpPr>
            <p:cNvPr id="16" name="Group 2"/>
            <p:cNvGrpSpPr/>
            <p:nvPr/>
          </p:nvGrpSpPr>
          <p:grpSpPr>
            <a:xfrm>
              <a:off x="4207932" y="288505"/>
              <a:ext cx="10515600" cy="2980178"/>
              <a:chOff x="-647827" y="-28575"/>
              <a:chExt cx="3924883" cy="841375"/>
            </a:xfrm>
          </p:grpSpPr>
          <p:sp>
            <p:nvSpPr>
              <p:cNvPr id="18" name="Freeform 3"/>
              <p:cNvSpPr/>
              <p:nvPr/>
            </p:nvSpPr>
            <p:spPr>
              <a:xfrm>
                <a:off x="-647827" y="0"/>
                <a:ext cx="3924883" cy="330991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rgbClr val="24536B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9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494"/>
                  </a:lnSpc>
                  <a:defRPr/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4465352" y="440391"/>
              <a:ext cx="10130658" cy="9882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609630">
                <a:lnSpc>
                  <a:spcPct val="150000"/>
                </a:lnSpc>
                <a:spcAft>
                  <a:spcPts val="400"/>
                </a:spcAft>
                <a:defRPr/>
              </a:pPr>
              <a:r>
                <a:rPr lang="nl-NL" sz="2800" b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Đa thức thu gọn. Thu gọn một đa thức</a:t>
              </a:r>
              <a:endParaRPr lang="en-US" sz="2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87841" y="3640738"/>
            <a:ext cx="11159143" cy="1247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19" indent="-381019" algn="just" defTabSz="609630">
              <a:lnSpc>
                <a:spcPct val="150000"/>
              </a:lnSpc>
              <a:spcAft>
                <a:spcPts val="533"/>
              </a:spcAft>
              <a:buFont typeface="Arial" panose="020B0604020202020204" pitchFamily="34" charset="0"/>
              <a:buChar char="•"/>
              <a:defRPr/>
            </a:pPr>
            <a:r>
              <a:rPr lang="en-US" sz="2667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 các đa thức có những hạng tử đồng dạng ta có thể thu gọn chúng.</a:t>
            </a:r>
            <a:endParaRPr lang="en-US" sz="2667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81050" y="6527800"/>
            <a:ext cx="10775950" cy="192659"/>
            <a:chOff x="1028700" y="8893111"/>
            <a:chExt cx="16163925" cy="365188"/>
          </a:xfrm>
        </p:grpSpPr>
        <p:sp>
          <p:nvSpPr>
            <p:cNvPr id="34" name="Freeform 12"/>
            <p:cNvSpPr/>
            <p:nvPr/>
          </p:nvSpPr>
          <p:spPr>
            <a:xfrm flipV="1">
              <a:off x="1028700" y="8893111"/>
              <a:ext cx="8115300" cy="365188"/>
            </a:xfrm>
            <a:custGeom>
              <a:avLst/>
              <a:gdLst/>
              <a:ahLst/>
              <a:cxnLst/>
              <a:rect l="l" t="t" r="r" b="b"/>
              <a:pathLst>
                <a:path w="8115300" h="365188">
                  <a:moveTo>
                    <a:pt x="0" y="365189"/>
                  </a:moveTo>
                  <a:lnTo>
                    <a:pt x="8115300" y="365189"/>
                  </a:lnTo>
                  <a:lnTo>
                    <a:pt x="8115300" y="0"/>
                  </a:lnTo>
                  <a:lnTo>
                    <a:pt x="0" y="0"/>
                  </a:lnTo>
                  <a:lnTo>
                    <a:pt x="0" y="365189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Freeform 14"/>
            <p:cNvSpPr/>
            <p:nvPr/>
          </p:nvSpPr>
          <p:spPr>
            <a:xfrm flipH="1" flipV="1">
              <a:off x="9077325" y="8893111"/>
              <a:ext cx="8115300" cy="365188"/>
            </a:xfrm>
            <a:custGeom>
              <a:avLst/>
              <a:gdLst/>
              <a:ahLst/>
              <a:cxnLst/>
              <a:rect l="l" t="t" r="r" b="b"/>
              <a:pathLst>
                <a:path w="8115300" h="365188">
                  <a:moveTo>
                    <a:pt x="8115300" y="365189"/>
                  </a:moveTo>
                  <a:lnTo>
                    <a:pt x="0" y="365189"/>
                  </a:lnTo>
                  <a:lnTo>
                    <a:pt x="0" y="0"/>
                  </a:lnTo>
                  <a:lnTo>
                    <a:pt x="8115300" y="0"/>
                  </a:lnTo>
                  <a:lnTo>
                    <a:pt x="8115300" y="365189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816805">
            <a:off x="11400071" y="48948"/>
            <a:ext cx="540355" cy="93717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08947" y="4800600"/>
            <a:ext cx="1029053" cy="176745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971" y="6319203"/>
            <a:ext cx="582451" cy="5133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99129" y="1599396"/>
                <a:ext cx="10438959" cy="1859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defRPr/>
                </a:pPr>
                <a:r>
                  <a:rPr lang="nl-NL" sz="2667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Quan sát hai đa thức A và B sau:</a:t>
                </a:r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60963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NL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l-NL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NL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NL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l-NL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𝑥𝑦</m:t>
                      </m:r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29" y="1599396"/>
                <a:ext cx="10438959" cy="1859996"/>
              </a:xfrm>
              <a:prstGeom prst="rect">
                <a:avLst/>
              </a:prstGeom>
              <a:blipFill>
                <a:blip r:embed="rId7"/>
                <a:stretch>
                  <a:fillRect l="-1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340" y="375415"/>
            <a:ext cx="1166469" cy="8331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235200" y="4470379"/>
                <a:ext cx="7122078" cy="8686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NL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l-NL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NL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NL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l-NL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en-US" sz="120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200" y="4470379"/>
                <a:ext cx="7122078" cy="8686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987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08000" y="533400"/>
            <a:ext cx="11125200" cy="5842000"/>
          </a:xfrm>
          <a:prstGeom prst="rect">
            <a:avLst/>
          </a:prstGeom>
          <a:ln>
            <a:solidFill>
              <a:srgbClr val="79927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630453" y="542092"/>
            <a:ext cx="1778000" cy="10339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9905"/>
              </a:lnSpc>
              <a:defRPr/>
            </a:pPr>
            <a:r>
              <a:rPr lang="en-US" sz="2800" b="1" u="sng">
                <a:solidFill>
                  <a:srgbClr val="5B96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2:</a:t>
            </a:r>
          </a:p>
        </p:txBody>
      </p:sp>
      <p:sp>
        <p:nvSpPr>
          <p:cNvPr id="22" name="Oval Callout 21"/>
          <p:cNvSpPr/>
          <p:nvPr/>
        </p:nvSpPr>
        <p:spPr>
          <a:xfrm>
            <a:off x="5622266" y="2839271"/>
            <a:ext cx="1210334" cy="640529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0109" y="431800"/>
            <a:ext cx="1442650" cy="18886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0965" y="5511801"/>
            <a:ext cx="894095" cy="79475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72335">
            <a:off x="-96634" y="5572126"/>
            <a:ext cx="1383651" cy="11735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91" y="401025"/>
            <a:ext cx="728421" cy="6065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35200" y="1007534"/>
            <a:ext cx="9194800" cy="63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533"/>
              </a:spcAft>
            </a:pPr>
            <a:r>
              <a:rPr lang="nl-NL" sz="2667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 gọn đa thức</a:t>
            </a:r>
            <a:endParaRPr lang="en-US" sz="2667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63600" y="3683000"/>
                <a:ext cx="10312400" cy="1991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Ta có:</a:t>
                </a:r>
              </a:p>
              <a:p>
                <a:pPr algn="ctr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6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nl-NL" sz="26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2667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2667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nl-NL" sz="26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nl-NL" sz="26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2667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2667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nl-NL" sz="26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lang="nl-NL" sz="26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26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nl-NL" sz="26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2667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nl-NL" sz="2667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26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nl-NL" sz="26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2667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nl-NL" sz="2667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26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nl-NL" sz="26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2667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nl-NL" sz="2667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nl-NL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26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nl-NL" sz="26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nl-NL" sz="26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+2 </m:t>
                    </m:r>
                  </m:oMath>
                </a14:m>
                <a:r>
                  <a:rPr lang="nl-NL" sz="2667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6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nl-NL" sz="26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26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26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26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26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r>
                      <m:rPr>
                        <m:sty m:val="p"/>
                      </m:rPr>
                      <a:rPr lang="nl-NL" sz="26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26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nl-NL" sz="2667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26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nl-NL" sz="26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nl-NL" sz="2667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00" y="3683000"/>
                <a:ext cx="10312400" cy="1991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532599" y="1769097"/>
                <a:ext cx="9186201" cy="772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z="2667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nl-NL" sz="2667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2667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nl-NL" sz="2667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nl-NL" sz="2667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nl-NL" sz="2667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m:rPr>
                          <m:sty m:val="p"/>
                        </m:rPr>
                        <a:rPr lang="nl-NL" sz="2667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en-US" sz="2667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nl-NL" sz="2667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m:rPr>
                          <m:sty m:val="p"/>
                        </m:rPr>
                        <a:rPr lang="nl-NL" sz="2667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2667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nl-NL" sz="2667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667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2667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nl-NL" sz="2667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nl-NL" sz="2667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nl-NL" sz="2667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l-NL" sz="2667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2667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nl-NL" sz="2667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nl-NL" sz="2667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nl-NL" sz="2667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2667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nl-NL" sz="2667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</m:oMath>
                  </m:oMathPara>
                </a14:m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599" y="1769097"/>
                <a:ext cx="9186201" cy="7721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451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01615" y="381001"/>
            <a:ext cx="3251200" cy="829299"/>
            <a:chOff x="1524000" y="322848"/>
            <a:chExt cx="4876800" cy="1524000"/>
          </a:xfrm>
        </p:grpSpPr>
        <p:sp>
          <p:nvSpPr>
            <p:cNvPr id="16" name="Flowchart: Terminator 15"/>
            <p:cNvSpPr/>
            <p:nvPr/>
          </p:nvSpPr>
          <p:spPr>
            <a:xfrm>
              <a:off x="1524000" y="322848"/>
              <a:ext cx="4876800" cy="1524000"/>
            </a:xfrm>
            <a:prstGeom prst="flowChartTerminator">
              <a:avLst/>
            </a:prstGeom>
            <a:solidFill>
              <a:srgbClr val="FFFF9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53581" y="353170"/>
              <a:ext cx="4017639" cy="1284973"/>
            </a:xfrm>
            <a:prstGeom prst="rect">
              <a:avLst/>
            </a:prstGeom>
            <a:solidFill>
              <a:srgbClr val="FFFF93"/>
            </a:solidFill>
          </p:spPr>
          <p:txBody>
            <a:bodyPr wrap="none">
              <a:spAutoFit/>
            </a:bodyPr>
            <a:lstStyle/>
            <a:p>
              <a:pPr algn="just" defTabSz="609630">
                <a:lnSpc>
                  <a:spcPct val="150000"/>
                </a:lnSpc>
                <a:tabLst>
                  <a:tab pos="240042" algn="l"/>
                  <a:tab pos="480084" algn="l"/>
                </a:tabLst>
                <a:defRPr/>
              </a:pPr>
              <a:r>
                <a:rPr lang="nl-NL" sz="3000" b="1">
                  <a:solidFill>
                    <a:srgbClr val="1F497D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LUYỆN TẬP 2</a:t>
              </a:r>
              <a:endParaRPr lang="en-US" sz="30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453" y="295922"/>
            <a:ext cx="1139947" cy="125347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95971" y="1228611"/>
            <a:ext cx="10692064" cy="2505044"/>
            <a:chOff x="1157519" y="2401769"/>
            <a:chExt cx="16038096" cy="3757566"/>
          </a:xfrm>
        </p:grpSpPr>
        <p:sp>
          <p:nvSpPr>
            <p:cNvPr id="20" name="Rectangle 19"/>
            <p:cNvSpPr/>
            <p:nvPr/>
          </p:nvSpPr>
          <p:spPr>
            <a:xfrm>
              <a:off x="1157519" y="2546976"/>
              <a:ext cx="16038096" cy="9260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lang="vi-VN" sz="2533">
                  <a:solidFill>
                    <a:prstClr val="white"/>
                  </a:solidFill>
                  <a:ea typeface="Times New Roman" panose="02020603050405020304" pitchFamily="18" charset="0"/>
                </a:rPr>
                <a:t>Cho đa thức</a:t>
              </a:r>
              <a:r>
                <a:rPr lang="en-US" sz="2533">
                  <a:solidFill>
                    <a:prstClr val="white"/>
                  </a:solidFill>
                  <a:ea typeface="Times New Roman" panose="02020603050405020304" pitchFamily="18" charset="0"/>
                </a:rPr>
                <a:t>:</a:t>
              </a:r>
              <a:endParaRPr lang="en-US" sz="2533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4028761" y="2401769"/>
                  <a:ext cx="10924337" cy="12376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533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n-US" sz="2533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=5</m:t>
                        </m:r>
                        <m:sSup>
                          <m:sSupPr>
                            <m:ctrlP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533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2533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533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533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sSup>
                          <m:sSupPr>
                            <m:ctrlP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533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533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sSup>
                          <m:sSupPr>
                            <m:ctrlP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533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533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533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533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533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8761" y="2401769"/>
                  <a:ext cx="10924337" cy="123764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1"/>
            <p:cNvSpPr>
              <a:spLocks noChangeArrowheads="1"/>
            </p:cNvSpPr>
            <p:nvPr/>
          </p:nvSpPr>
          <p:spPr bwMode="auto">
            <a:xfrm>
              <a:off x="1165987" y="3544004"/>
              <a:ext cx="14150214" cy="2615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0960" tIns="30480" rIns="60960" bIns="3048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09630">
                <a:lnSpc>
                  <a:spcPct val="150000"/>
                </a:lnSpc>
              </a:pPr>
              <a:r>
                <a:rPr lang="en-US" altLang="en-US" sz="2533">
                  <a:solidFill>
                    <a:schemeClr val="bg1"/>
                  </a:solidFill>
                  <a:ea typeface="Open Sans"/>
                </a:rPr>
                <a:t>a) Thu gọn đa thức N.</a:t>
              </a:r>
              <a:endParaRPr lang="en-US" altLang="en-US" sz="2533">
                <a:solidFill>
                  <a:schemeClr val="bg1"/>
                </a:solidFill>
              </a:endParaRPr>
            </a:p>
            <a:p>
              <a:pPr defTabSz="609630">
                <a:lnSpc>
                  <a:spcPct val="150000"/>
                </a:lnSpc>
              </a:pPr>
              <a:r>
                <a:rPr lang="en-US" altLang="en-US" sz="2533">
                  <a:solidFill>
                    <a:schemeClr val="bg1"/>
                  </a:solidFill>
                  <a:ea typeface="Open Sans"/>
                </a:rPr>
                <a:t>b) Xác định hệ số và bậc của từng hạng tử (tức là bậc của từng đơn thức) trong dạng thu gọn của N.</a:t>
              </a:r>
              <a:endParaRPr lang="en-US" altLang="en-US" sz="2533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795971" y="4667065"/>
            <a:ext cx="545850" cy="604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533"/>
              </a:spcAft>
            </a:pPr>
            <a:r>
              <a:rPr lang="en-US" sz="2533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endParaRPr lang="en-US" sz="2533">
              <a:solidFill>
                <a:schemeClr val="bg1"/>
              </a:solidFill>
              <a:latin typeface="Cambria Math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5446790" y="3886200"/>
            <a:ext cx="1192785" cy="561040"/>
          </a:xfrm>
          <a:prstGeom prst="wedgeEllipseCallout">
            <a:avLst>
              <a:gd name="adj1" fmla="val 40685"/>
              <a:gd name="adj2" fmla="val 26553"/>
            </a:avLst>
          </a:prstGeom>
          <a:solidFill>
            <a:srgbClr val="FFFF9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533" b="1" dirty="0">
                <a:solidFill>
                  <a:srgbClr val="1F497D"/>
                </a:solidFill>
                <a:latin typeface="Arial" panose="020B0604020202020204" pitchFamily="34" charset="0"/>
              </a:rPr>
              <a:t>Giải</a:t>
            </a:r>
            <a:endParaRPr lang="en-US" sz="2533" b="1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1319" y="3987800"/>
            <a:ext cx="1054302" cy="11258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-152400" y="4584330"/>
                <a:ext cx="10080747" cy="825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33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sz="2533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533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2533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533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533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533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533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533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533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533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en-US" sz="2533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4584330"/>
                <a:ext cx="10080747" cy="8250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1273221" y="5683065"/>
                <a:ext cx="10080747" cy="825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33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sz="2533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533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533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533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533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533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533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533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2533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533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533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533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2533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533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z</m:t>
                          </m:r>
                        </m:e>
                        <m:sup>
                          <m:r>
                            <a:rPr lang="en-US" sz="2533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533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533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533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533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533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2533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533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2533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533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z</m:t>
                      </m:r>
                    </m:oMath>
                  </m:oMathPara>
                </a14:m>
                <a:endParaRPr lang="en-US" sz="2533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221" y="5683065"/>
                <a:ext cx="10080747" cy="8250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6328" y="3327400"/>
            <a:ext cx="1567431" cy="156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0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 animBg="1"/>
      <p:bldP spid="11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2227</Words>
  <Application>Microsoft Office PowerPoint</Application>
  <PresentationFormat>Widescreen</PresentationFormat>
  <Paragraphs>226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Aptos</vt:lpstr>
      <vt:lpstr>Aptos Display</vt:lpstr>
      <vt:lpstr>Arial</vt:lpstr>
      <vt:lpstr>Calibri</vt:lpstr>
      <vt:lpstr>Cambria Math</vt:lpstr>
      <vt:lpstr>Dotum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2024-12-07T12:29:41Z</dcterms:created>
  <dcterms:modified xsi:type="dcterms:W3CDTF">2024-12-07T12:30:59Z</dcterms:modified>
</cp:coreProperties>
</file>