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353" r:id="rId2"/>
    <p:sldId id="352" r:id="rId3"/>
    <p:sldId id="374" r:id="rId4"/>
    <p:sldId id="390" r:id="rId5"/>
    <p:sldId id="357" r:id="rId6"/>
    <p:sldId id="358" r:id="rId7"/>
    <p:sldId id="372" r:id="rId8"/>
    <p:sldId id="384" r:id="rId9"/>
    <p:sldId id="373" r:id="rId10"/>
    <p:sldId id="385" r:id="rId11"/>
    <p:sldId id="386" r:id="rId12"/>
    <p:sldId id="387" r:id="rId13"/>
    <p:sldId id="388" r:id="rId14"/>
    <p:sldId id="389" r:id="rId15"/>
    <p:sldId id="360" r:id="rId16"/>
    <p:sldId id="362" r:id="rId17"/>
    <p:sldId id="364"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660" y="56"/>
      </p:cViewPr>
      <p:guideLst>
        <p:guide orient="horz" pos="2160"/>
        <p:guide pos="38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EE68A-8607-41BD-8469-89644FE4C1C0}" type="datetimeFigureOut">
              <a:rPr lang="en-US" smtClean="0"/>
              <a:t>3/13/2024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A9EBE-8E81-4887-9A7E-50B901111F9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t>3/13/2024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67C6AE-EF7E-420F-8CBE-175C47655832}" type="slidenum">
              <a:rPr lang="en-US" altLang="en-US" smtClean="0"/>
              <a:t>‹#›</a:t>
            </a:fld>
            <a:endParaRPr lang="en-US"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t>3/13/2024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67C6AE-EF7E-420F-8CBE-175C47655832}" type="slidenum">
              <a:rPr lang="en-US" altLang="en-US" smtClean="0"/>
              <a:t>‹#›</a:t>
            </a:fld>
            <a:endParaRPr lang="en-US"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t>3/13/2024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67C6AE-EF7E-420F-8CBE-175C47655832}" type="slidenum">
              <a:rPr lang="en-US" altLang="en-US" smtClean="0"/>
              <a:t>‹#›</a:t>
            </a:fld>
            <a:endParaRPr lang="en-US"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47F38-B617-4D2F-AE0A-013F0C4D2C57}" type="datetimeFigureOut">
              <a:rPr lang="en-US" dirty="0"/>
              <a:t>3/13/2024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67C6AE-EF7E-420F-8CBE-175C47655832}" type="slidenum">
              <a:rPr lang="en-US" altLang="en-US" smtClean="0"/>
              <a:t>‹#›</a:t>
            </a:fld>
            <a:endParaRPr lang="en-US"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t>3/13/2024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67C6AE-EF7E-420F-8CBE-175C47655832}" type="slidenum">
              <a:rPr lang="en-US" altLang="en-US" smtClean="0"/>
              <a:t>‹#›</a:t>
            </a:fld>
            <a:endParaRPr lang="en-US"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BFA754-D5C3-4E66-96A6-867B257F58DC}" type="datetimeFigureOut">
              <a:rPr lang="en-US" dirty="0"/>
              <a:t>3/13/2024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67C6AE-EF7E-420F-8CBE-175C47655832}" type="slidenum">
              <a:rPr lang="en-US" altLang="en-US" smtClean="0"/>
              <a:t>‹#›</a:t>
            </a:fld>
            <a:endParaRPr lang="en-US"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t>3/13/2024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67C6AE-EF7E-420F-8CBE-175C47655832}" type="slidenum">
              <a:rPr lang="en-US" altLang="en-US" smtClean="0"/>
              <a:t>‹#›</a:t>
            </a:fld>
            <a:endParaRPr lang="en-US"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t>3/13/2024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67C6AE-EF7E-420F-8CBE-175C47655832}" type="slidenum">
              <a:rPr lang="en-US" altLang="en-US" smtClean="0"/>
              <a:t>‹#›</a:t>
            </a:fld>
            <a:endParaRPr lang="en-US"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t>3/13/2024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67C6AE-EF7E-420F-8CBE-175C47655832}" type="slidenum">
              <a:rPr lang="en-US" altLang="en-US" smtClean="0"/>
              <a:t>‹#›</a:t>
            </a:fld>
            <a:endParaRPr lang="en-US"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t>3/13/2024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67C6AE-EF7E-420F-8CBE-175C47655832}" type="slidenum">
              <a:rPr lang="en-US" altLang="en-US" smtClean="0"/>
              <a:t>‹#›</a:t>
            </a:fld>
            <a:endParaRPr lang="en-US"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t>3/13/2024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67C6AE-EF7E-420F-8CBE-175C47655832}" type="slidenum">
              <a:rPr lang="en-US" altLang="en-US" smtClean="0"/>
              <a:t>‹#›</a:t>
            </a:fld>
            <a:endParaRPr lang="en-US"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B61BEF0D-F0BB-DE4B-95CE-6DB70DBA9567}" type="datetimeFigureOut">
              <a:rPr lang="en-US" dirty="0"/>
              <a:t>3/13/2024</a:t>
            </a:fld>
            <a:endParaRPr lang="en-US" dirty="0"/>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dirty="0"/>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6367C6AE-EF7E-420F-8CBE-175C47655832}" type="slidenum">
              <a:rPr lang="en-US" altLang="en-US" smtClean="0"/>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88355" cy="1301750"/>
          </a:xfrm>
          <a:prstGeom prst="rect">
            <a:avLst/>
          </a:prstGeom>
        </p:spPr>
      </p:pic>
      <p:sp>
        <p:nvSpPr>
          <p:cNvPr id="2" name="Title 1"/>
          <p:cNvSpPr>
            <a:spLocks noGrp="1"/>
          </p:cNvSpPr>
          <p:nvPr>
            <p:ph type="ctrTitle"/>
          </p:nvPr>
        </p:nvSpPr>
        <p:spPr>
          <a:xfrm>
            <a:off x="1367330" y="3093841"/>
            <a:ext cx="9557488" cy="1379113"/>
          </a:xfrm>
        </p:spPr>
        <p:txBody>
          <a:bodyPr/>
          <a:lstStyle/>
          <a:p>
            <a:pPr algn="ctr">
              <a:spcAft>
                <a:spcPts val="600"/>
              </a:spcAft>
            </a:pPr>
            <a:r>
              <a:rPr lang="en-US" sz="4000" dirty="0" err="1">
                <a:solidFill>
                  <a:srgbClr val="002060"/>
                </a:solidFill>
                <a:latin typeface="Times New Roman" panose="02020603050405020304" pitchFamily="18" charset="0"/>
                <a:cs typeface="Times New Roman" panose="02020603050405020304" pitchFamily="18" charset="0"/>
              </a:rPr>
              <a:t>Chủ</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đề</a:t>
            </a:r>
            <a:r>
              <a:rPr lang="en-US" sz="4000" dirty="0">
                <a:solidFill>
                  <a:srgbClr val="002060"/>
                </a:solidFill>
                <a:latin typeface="Times New Roman" panose="02020603050405020304" pitchFamily="18" charset="0"/>
                <a:cs typeface="Times New Roman" panose="02020603050405020304" pitchFamily="18" charset="0"/>
              </a:rPr>
              <a:t>: CHẠY NGẮN</a:t>
            </a:r>
            <a:br>
              <a:rPr lang="en-US" sz="4000" dirty="0">
                <a:solidFill>
                  <a:srgbClr val="7030A0"/>
                </a:solidFill>
                <a:latin typeface="Times New Roman" panose="02020603050405020304" pitchFamily="18" charset="0"/>
                <a:cs typeface="Times New Roman" panose="02020603050405020304" pitchFamily="18" charset="0"/>
              </a:rPr>
            </a:br>
            <a:r>
              <a:rPr lang="en-US" sz="2800" dirty="0">
                <a:solidFill>
                  <a:srgbClr val="FF0000"/>
                </a:solidFill>
              </a:rPr>
              <a:t>(</a:t>
            </a:r>
            <a:r>
              <a:rPr lang="en-US" sz="2800" dirty="0">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rPr>
              <a:t> </a:t>
            </a:r>
            <a:r>
              <a:rPr lang="en-US" sz="2800" dirty="0">
                <a:solidFill>
                  <a:srgbClr val="FF0000"/>
                </a:solidFill>
                <a:latin typeface="Times New Roman" panose="02020603050405020304" pitchFamily="18" charset="0"/>
                <a:cs typeface="Times New Roman" panose="02020603050405020304" pitchFamily="18" charset="0"/>
              </a:rPr>
              <a:t>ĐỘNG BỔ TRỢ KỶ THUẬT CHẠY CỰ LY TRUNG BÌNH</a:t>
            </a:r>
            <a:r>
              <a:rPr lang="en-US" sz="2800" dirty="0">
                <a:solidFill>
                  <a:srgbClr val="FF0000"/>
                </a:solidFill>
              </a:rPr>
              <a:t>)</a:t>
            </a:r>
          </a:p>
        </p:txBody>
      </p:sp>
      <p:sp>
        <p:nvSpPr>
          <p:cNvPr id="3" name="Subtitle 2"/>
          <p:cNvSpPr>
            <a:spLocks noGrp="1"/>
          </p:cNvSpPr>
          <p:nvPr>
            <p:ph type="subTitle" idx="1"/>
          </p:nvPr>
        </p:nvSpPr>
        <p:spPr>
          <a:xfrm>
            <a:off x="3103335" y="4472954"/>
            <a:ext cx="5384800" cy="452324"/>
          </a:xfrm>
        </p:spPr>
        <p:txBody>
          <a:bodyPr>
            <a:normAutofit fontScale="92500" lnSpcReduction="10000"/>
          </a:bodyPr>
          <a:lstStyle/>
          <a:p>
            <a:pPr algn="ctr"/>
            <a:r>
              <a:rPr lang="en-US" sz="2800" dirty="0" err="1">
                <a:solidFill>
                  <a:srgbClr val="002060"/>
                </a:solidFill>
                <a:latin typeface="Times New Roman" panose="02020603050405020304" pitchFamily="18" charset="0"/>
                <a:cs typeface="Times New Roman" panose="02020603050405020304" pitchFamily="18" charset="0"/>
              </a:rPr>
              <a:t>Giáo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Nguyễn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Yến</a:t>
            </a:r>
            <a:endParaRPr lang="en-US" sz="2800" dirty="0">
              <a:solidFill>
                <a:srgbClr val="002060"/>
              </a:solidFill>
              <a:latin typeface="Times New Roman" panose="02020603050405020304" pitchFamily="18" charset="0"/>
              <a:cs typeface="Times New Roman" panose="02020603050405020304" pitchFamily="18" charset="0"/>
            </a:endParaRPr>
          </a:p>
          <a:p>
            <a:pPr algn="ctr"/>
            <a:endParaRPr lang="en-US" sz="2000" dirty="0">
              <a:solidFill>
                <a:srgbClr val="002060"/>
              </a:solidFill>
            </a:endParaRPr>
          </a:p>
          <a:p>
            <a:pPr algn="ctr"/>
            <a:endParaRPr lang="en-US" sz="2000" dirty="0">
              <a:solidFill>
                <a:srgbClr val="002060"/>
              </a:solidFill>
            </a:endParaRPr>
          </a:p>
        </p:txBody>
      </p:sp>
      <p:sp>
        <p:nvSpPr>
          <p:cNvPr id="4" name="Rectangle 3"/>
          <p:cNvSpPr/>
          <p:nvPr/>
        </p:nvSpPr>
        <p:spPr>
          <a:xfrm>
            <a:off x="2324824" y="2151945"/>
            <a:ext cx="7929880" cy="92202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GIÁO DỤC THỂ CHẤT 6</a:t>
            </a:r>
            <a:endParaRPr lang="en-US" sz="5400" b="1" cap="none" spc="0" dirty="0">
              <a:ln w="6600">
                <a:solidFill>
                  <a:schemeClr val="accent2"/>
                </a:solidFill>
                <a:prstDash val="solid"/>
              </a:ln>
              <a:solidFill>
                <a:srgbClr val="00206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10</a:t>
            </a:fld>
            <a:endParaRPr kern="0"/>
          </a:p>
        </p:txBody>
      </p:sp>
      <p:graphicFrame>
        <p:nvGraphicFramePr>
          <p:cNvPr id="3" name="Table 2"/>
          <p:cNvGraphicFramePr>
            <a:graphicFrameLocks noGrp="1"/>
          </p:cNvGraphicFramePr>
          <p:nvPr/>
        </p:nvGraphicFramePr>
        <p:xfrm>
          <a:off x="236342" y="1936312"/>
          <a:ext cx="11758434" cy="4845210"/>
        </p:xfrm>
        <a:graphic>
          <a:graphicData uri="http://schemas.openxmlformats.org/drawingml/2006/table">
            <a:tbl>
              <a:tblPr firstRow="1" firstCol="1" bandRow="1">
                <a:tableStyleId>{5C22544A-7EE6-4342-B048-85BDC9FD1C3A}</a:tableStyleId>
              </a:tblPr>
              <a:tblGrid>
                <a:gridCol w="5490099">
                  <a:extLst>
                    <a:ext uri="{9D8B030D-6E8A-4147-A177-3AD203B41FA5}">
                      <a16:colId xmlns:a16="http://schemas.microsoft.com/office/drawing/2014/main" val="20000"/>
                    </a:ext>
                  </a:extLst>
                </a:gridCol>
                <a:gridCol w="6268335">
                  <a:extLst>
                    <a:ext uri="{9D8B030D-6E8A-4147-A177-3AD203B41FA5}">
                      <a16:colId xmlns:a16="http://schemas.microsoft.com/office/drawing/2014/main" val="20001"/>
                    </a:ext>
                  </a:extLst>
                </a:gridCol>
              </a:tblGrid>
              <a:tr h="389032">
                <a:tc>
                  <a:txBody>
                    <a:bodyPr/>
                    <a:lstStyle/>
                    <a:p>
                      <a:pPr marL="0" marR="0" algn="ctr">
                        <a:lnSpc>
                          <a:spcPct val="107000"/>
                        </a:lnSpc>
                        <a:spcBef>
                          <a:spcPts val="0"/>
                        </a:spcBef>
                        <a:spcAft>
                          <a:spcPts val="0"/>
                        </a:spcAft>
                      </a:pPr>
                      <a:r>
                        <a:rPr lang="en-US" sz="2800" dirty="0" err="1">
                          <a:effectLst/>
                        </a:rPr>
                        <a:t>Nội</a:t>
                      </a:r>
                      <a:r>
                        <a:rPr lang="en-US" sz="2800" dirty="0">
                          <a:effectLst/>
                        </a:rPr>
                        <a:t> dung</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2800" dirty="0" err="1">
                          <a:effectLst/>
                        </a:rPr>
                        <a:t>Tổ</a:t>
                      </a:r>
                      <a:r>
                        <a:rPr lang="en-US" sz="2800" dirty="0">
                          <a:effectLst/>
                        </a:rPr>
                        <a:t> </a:t>
                      </a:r>
                      <a:r>
                        <a:rPr lang="en-US" sz="2800" dirty="0" err="1">
                          <a:effectLst/>
                        </a:rPr>
                        <a:t>chức</a:t>
                      </a:r>
                      <a:r>
                        <a:rPr lang="en-US" sz="2800" dirty="0">
                          <a:effectLst/>
                        </a:rPr>
                        <a:t> </a:t>
                      </a:r>
                      <a:r>
                        <a:rPr lang="en-US" sz="2800" dirty="0" err="1">
                          <a:effectLst/>
                        </a:rPr>
                        <a:t>thực</a:t>
                      </a:r>
                      <a:r>
                        <a:rPr lang="en-US" sz="2800" dirty="0">
                          <a:effectLst/>
                        </a:rPr>
                        <a:t> </a:t>
                      </a:r>
                      <a:r>
                        <a:rPr lang="en-US" sz="2800" dirty="0" err="1">
                          <a:effectLst/>
                        </a:rPr>
                        <a:t>hiện</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10000"/>
                  </a:ext>
                </a:extLst>
              </a:tr>
              <a:tr h="4411632">
                <a:tc>
                  <a:txBody>
                    <a:bodyPr/>
                    <a:lstStyle/>
                    <a:p>
                      <a:pPr marL="0" marR="0" algn="just">
                        <a:lnSpc>
                          <a:spcPct val="107000"/>
                        </a:lnSpc>
                        <a:spcBef>
                          <a:spcPts val="0"/>
                        </a:spcBef>
                        <a:spcAft>
                          <a:spcPts val="0"/>
                        </a:spcAft>
                      </a:pPr>
                      <a:r>
                        <a:rPr lang="en-US" sz="2800" b="0" baseline="0" dirty="0">
                          <a:solidFill>
                            <a:srgbClr val="FF0000"/>
                          </a:solidFill>
                          <a:effectLst/>
                          <a:latin typeface="Times New Roman" panose="02020603050405020304" pitchFamily="18" charset="0"/>
                          <a:cs typeface="Times New Roman" panose="02020603050405020304" pitchFamily="18" charset="0"/>
                        </a:rPr>
                        <a:t>  </a:t>
                      </a:r>
                      <a:r>
                        <a:rPr lang="en-US" sz="2400" b="0" dirty="0">
                          <a:effectLst/>
                          <a:latin typeface="Times New Roman" panose="02020603050405020304" pitchFamily="18" charset="0"/>
                          <a:cs typeface="Times New Roman" panose="02020603050405020304" pitchFamily="18" charset="0"/>
                        </a:rPr>
                        <a:t> </a:t>
                      </a: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Bước 1: GV chuyển giao nhiệm vụ học tập</a:t>
                      </a:r>
                    </a:p>
                    <a:p>
                      <a:pPr marL="0" marR="0" algn="just">
                        <a:lnSpc>
                          <a:spcPct val="107000"/>
                        </a:lnSpc>
                        <a:spcBef>
                          <a:spcPts val="0"/>
                        </a:spcBef>
                        <a:spcAft>
                          <a:spcPts val="0"/>
                        </a:spcAft>
                      </a:pP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GV sử dụng hình ảnh trực quan, động tác mẫu giới thiệu cấu trúc, yêu cầu và cách thức thực hiện động tác đi, chạy thở sâu theo nhịp kép.</a:t>
                      </a:r>
                    </a:p>
                    <a:p>
                      <a:pPr marL="0" marR="0" algn="just">
                        <a:lnSpc>
                          <a:spcPct val="107000"/>
                        </a:lnSpc>
                        <a:spcBef>
                          <a:spcPts val="0"/>
                        </a:spcBef>
                        <a:spcAft>
                          <a:spcPts val="0"/>
                        </a:spcAft>
                      </a:pP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GV hướng dẫn đồng loạt HS thực hiện các động tác bổ trợ theo động tác mẫu của GV. </a:t>
                      </a:r>
                    </a:p>
                  </a:txBody>
                  <a:tcPr marL="68580" marR="68580" marT="0" marB="0"/>
                </a:tc>
                <a:tc>
                  <a:txBody>
                    <a:bodyPr/>
                    <a:lstStyle/>
                    <a:p>
                      <a:pPr marL="0" marR="0" algn="just">
                        <a:lnSpc>
                          <a:spcPct val="107000"/>
                        </a:lnSpc>
                        <a:spcBef>
                          <a:spcPts val="0"/>
                        </a:spcBef>
                        <a:spcAft>
                          <a:spcPts val="0"/>
                        </a:spcAft>
                      </a:pPr>
                      <a:r>
                        <a:rPr lang="en-US" sz="2800" dirty="0">
                          <a:effectLst/>
                        </a:rPr>
                        <a:t> </a:t>
                      </a: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extLst>
                  <a:ext uri="{0D108BD9-81ED-4DB2-BD59-A6C34878D82A}">
                    <a16:rowId xmlns:a16="http://schemas.microsoft.com/office/drawing/2014/main" val="10001"/>
                  </a:ext>
                </a:extLst>
              </a:tr>
            </a:tbl>
          </a:graphicData>
        </a:graphic>
      </p:graphicFrame>
      <p:sp>
        <p:nvSpPr>
          <p:cNvPr id="6" name="Rectangle 5"/>
          <p:cNvSpPr/>
          <p:nvPr/>
        </p:nvSpPr>
        <p:spPr>
          <a:xfrm>
            <a:off x="3849497" y="643650"/>
            <a:ext cx="6312811" cy="646331"/>
          </a:xfrm>
          <a:prstGeom prst="rect">
            <a:avLst/>
          </a:prstGeom>
        </p:spPr>
        <p:txBody>
          <a:bodyPr wrap="square">
            <a:spAutoFit/>
          </a:bodyPr>
          <a:lstStyle/>
          <a:p>
            <a:pPr algn="ctr"/>
            <a:r>
              <a:rPr lang="en-US" altLang="ko-KR" sz="3600" b="1" dirty="0">
                <a:solidFill>
                  <a:srgbClr val="002060"/>
                </a:soli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11</a:t>
            </a:fld>
            <a:endParaRPr kern="0"/>
          </a:p>
        </p:txBody>
      </p:sp>
      <p:graphicFrame>
        <p:nvGraphicFramePr>
          <p:cNvPr id="3" name="Table 2"/>
          <p:cNvGraphicFramePr>
            <a:graphicFrameLocks noGrp="1"/>
          </p:cNvGraphicFramePr>
          <p:nvPr/>
        </p:nvGraphicFramePr>
        <p:xfrm>
          <a:off x="236342" y="1936312"/>
          <a:ext cx="11758434" cy="5559997"/>
        </p:xfrm>
        <a:graphic>
          <a:graphicData uri="http://schemas.openxmlformats.org/drawingml/2006/table">
            <a:tbl>
              <a:tblPr firstRow="1" firstCol="1" bandRow="1">
                <a:tableStyleId>{5C22544A-7EE6-4342-B048-85BDC9FD1C3A}</a:tableStyleId>
              </a:tblPr>
              <a:tblGrid>
                <a:gridCol w="5490099">
                  <a:extLst>
                    <a:ext uri="{9D8B030D-6E8A-4147-A177-3AD203B41FA5}">
                      <a16:colId xmlns:a16="http://schemas.microsoft.com/office/drawing/2014/main" val="20000"/>
                    </a:ext>
                  </a:extLst>
                </a:gridCol>
                <a:gridCol w="6268335">
                  <a:extLst>
                    <a:ext uri="{9D8B030D-6E8A-4147-A177-3AD203B41FA5}">
                      <a16:colId xmlns:a16="http://schemas.microsoft.com/office/drawing/2014/main" val="20001"/>
                    </a:ext>
                  </a:extLst>
                </a:gridCol>
              </a:tblGrid>
              <a:tr h="389032">
                <a:tc>
                  <a:txBody>
                    <a:bodyPr/>
                    <a:lstStyle/>
                    <a:p>
                      <a:pPr marL="0" marR="0" algn="ctr">
                        <a:lnSpc>
                          <a:spcPct val="107000"/>
                        </a:lnSpc>
                        <a:spcBef>
                          <a:spcPts val="0"/>
                        </a:spcBef>
                        <a:spcAft>
                          <a:spcPts val="0"/>
                        </a:spcAft>
                      </a:pPr>
                      <a:r>
                        <a:rPr lang="en-US" sz="2800" dirty="0" err="1">
                          <a:effectLst/>
                        </a:rPr>
                        <a:t>Nội</a:t>
                      </a:r>
                      <a:r>
                        <a:rPr lang="en-US" sz="2800" dirty="0">
                          <a:effectLst/>
                        </a:rPr>
                        <a:t> dung</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2800" dirty="0" err="1">
                          <a:effectLst/>
                        </a:rPr>
                        <a:t>Tổ</a:t>
                      </a:r>
                      <a:r>
                        <a:rPr lang="en-US" sz="2800" dirty="0">
                          <a:effectLst/>
                        </a:rPr>
                        <a:t> </a:t>
                      </a:r>
                      <a:r>
                        <a:rPr lang="en-US" sz="2800" dirty="0" err="1">
                          <a:effectLst/>
                        </a:rPr>
                        <a:t>chức</a:t>
                      </a:r>
                      <a:r>
                        <a:rPr lang="en-US" sz="2800" dirty="0">
                          <a:effectLst/>
                        </a:rPr>
                        <a:t> </a:t>
                      </a:r>
                      <a:r>
                        <a:rPr lang="en-US" sz="2800" dirty="0" err="1">
                          <a:effectLst/>
                        </a:rPr>
                        <a:t>thực</a:t>
                      </a:r>
                      <a:r>
                        <a:rPr lang="en-US" sz="2800" dirty="0">
                          <a:effectLst/>
                        </a:rPr>
                        <a:t> </a:t>
                      </a:r>
                      <a:r>
                        <a:rPr lang="en-US" sz="2800" dirty="0" err="1">
                          <a:effectLst/>
                        </a:rPr>
                        <a:t>hiện</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10000"/>
                  </a:ext>
                </a:extLst>
              </a:tr>
              <a:tr h="4411632">
                <a:tc>
                  <a:txBody>
                    <a:bodyPr/>
                    <a:lstStyle/>
                    <a:p>
                      <a:pPr marL="0" marR="0" algn="just">
                        <a:lnSpc>
                          <a:spcPct val="107000"/>
                        </a:lnSpc>
                        <a:spcBef>
                          <a:spcPts val="0"/>
                        </a:spcBef>
                        <a:spcAft>
                          <a:spcPts val="0"/>
                        </a:spcAft>
                      </a:pPr>
                      <a:r>
                        <a:rPr lang="en-US" sz="2800" b="0" baseline="0" dirty="0">
                          <a:solidFill>
                            <a:srgbClr val="FF0000"/>
                          </a:solidFill>
                          <a:effectLst/>
                          <a:latin typeface="Times New Roman" panose="02020603050405020304" pitchFamily="18" charset="0"/>
                          <a:cs typeface="Times New Roman" panose="02020603050405020304" pitchFamily="18" charset="0"/>
                        </a:rPr>
                        <a:t>  </a:t>
                      </a:r>
                      <a:r>
                        <a:rPr lang="en-US" sz="2400" b="0" dirty="0">
                          <a:effectLst/>
                          <a:latin typeface="Times New Roman" panose="02020603050405020304" pitchFamily="18" charset="0"/>
                          <a:cs typeface="Times New Roman" panose="02020603050405020304" pitchFamily="18" charset="0"/>
                        </a:rPr>
                        <a:t> - </a:t>
                      </a: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GV chỉ dẫn một số sai sót đơn giản thường gặp trong luyện tập.</a:t>
                      </a:r>
                    </a:p>
                    <a:p>
                      <a:pPr marL="0" marR="0" algn="just">
                        <a:lnSpc>
                          <a:spcPct val="107000"/>
                        </a:lnSpc>
                        <a:spcBef>
                          <a:spcPts val="0"/>
                        </a:spcBef>
                        <a:spcAft>
                          <a:spcPts val="0"/>
                        </a:spcAft>
                      </a:pP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Bước 2: HS thực hiện nhiệm vụ học tập</a:t>
                      </a:r>
                    </a:p>
                    <a:p>
                      <a:pPr marL="0" marR="0" algn="just">
                        <a:lnSpc>
                          <a:spcPct val="107000"/>
                        </a:lnSpc>
                        <a:spcBef>
                          <a:spcPts val="0"/>
                        </a:spcBef>
                        <a:spcAft>
                          <a:spcPts val="0"/>
                        </a:spcAft>
                      </a:pP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HS lắng nghe hướng dẫn của GV về động tác bước nhỏ. </a:t>
                      </a:r>
                    </a:p>
                    <a:p>
                      <a:pPr marL="0" marR="0" algn="just">
                        <a:lnSpc>
                          <a:spcPct val="107000"/>
                        </a:lnSpc>
                        <a:spcBef>
                          <a:spcPts val="0"/>
                        </a:spcBef>
                        <a:spcAft>
                          <a:spcPts val="0"/>
                        </a:spcAft>
                      </a:pP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HS thực hiện động tác theo hiệu lệnh của GV.</a:t>
                      </a:r>
                    </a:p>
                    <a:p>
                      <a:pPr marL="0" marR="0" algn="just">
                        <a:lnSpc>
                          <a:spcPct val="107000"/>
                        </a:lnSpc>
                        <a:spcBef>
                          <a:spcPts val="0"/>
                        </a:spcBef>
                        <a:spcAft>
                          <a:spcPts val="0"/>
                        </a:spcAft>
                      </a:pP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Bước 3: Báo cáo kết quả hoạt động và thảo luận</a:t>
                      </a:r>
                    </a:p>
                    <a:p>
                      <a:pPr marL="0" marR="0" algn="just">
                        <a:lnSpc>
                          <a:spcPct val="107000"/>
                        </a:lnSpc>
                        <a:spcBef>
                          <a:spcPts val="0"/>
                        </a:spcBef>
                        <a:spcAft>
                          <a:spcPts val="0"/>
                        </a:spcAft>
                      </a:pP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GV yêu cầu đồng loạt HS thực hiện động tác.</a:t>
                      </a:r>
                    </a:p>
                    <a:p>
                      <a:pPr marL="0" marR="0" algn="just">
                        <a:lnSpc>
                          <a:spcPct val="107000"/>
                        </a:lnSpc>
                        <a:spcBef>
                          <a:spcPts val="0"/>
                        </a:spcBef>
                        <a:spcAft>
                          <a:spcPts val="0"/>
                        </a:spcAft>
                      </a:pP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GV gọi 1-2 HS tập mẫu để HS trong lớp theo dõi, tập theo.  </a:t>
                      </a:r>
                    </a:p>
                  </a:txBody>
                  <a:tcPr marL="68580" marR="68580" marT="0" marB="0"/>
                </a:tc>
                <a:tc>
                  <a:txBody>
                    <a:bodyPr/>
                    <a:lstStyle/>
                    <a:p>
                      <a:pPr marL="0" marR="0" algn="just">
                        <a:lnSpc>
                          <a:spcPct val="107000"/>
                        </a:lnSpc>
                        <a:spcBef>
                          <a:spcPts val="0"/>
                        </a:spcBef>
                        <a:spcAft>
                          <a:spcPts val="0"/>
                        </a:spcAft>
                      </a:pPr>
                      <a:r>
                        <a:rPr lang="en-US" sz="2800" dirty="0">
                          <a:effectLst/>
                        </a:rPr>
                        <a:t> </a:t>
                      </a: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extLst>
                  <a:ext uri="{0D108BD9-81ED-4DB2-BD59-A6C34878D82A}">
                    <a16:rowId xmlns:a16="http://schemas.microsoft.com/office/drawing/2014/main" val="10001"/>
                  </a:ext>
                </a:extLst>
              </a:tr>
            </a:tbl>
          </a:graphicData>
        </a:graphic>
      </p:graphicFrame>
      <p:sp>
        <p:nvSpPr>
          <p:cNvPr id="6" name="Rectangle 5"/>
          <p:cNvSpPr/>
          <p:nvPr/>
        </p:nvSpPr>
        <p:spPr>
          <a:xfrm>
            <a:off x="3849497" y="643650"/>
            <a:ext cx="6312811" cy="646331"/>
          </a:xfrm>
          <a:prstGeom prst="rect">
            <a:avLst/>
          </a:prstGeom>
        </p:spPr>
        <p:txBody>
          <a:bodyPr wrap="square">
            <a:spAutoFit/>
          </a:bodyPr>
          <a:lstStyle/>
          <a:p>
            <a:pPr algn="ctr"/>
            <a:r>
              <a:rPr lang="en-US" altLang="ko-KR" sz="3600" b="1" dirty="0">
                <a:solidFill>
                  <a:srgbClr val="002060"/>
                </a:soli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12</a:t>
            </a:fld>
            <a:endParaRPr kern="0"/>
          </a:p>
        </p:txBody>
      </p:sp>
      <p:graphicFrame>
        <p:nvGraphicFramePr>
          <p:cNvPr id="3" name="Table 2"/>
          <p:cNvGraphicFramePr>
            <a:graphicFrameLocks noGrp="1"/>
          </p:cNvGraphicFramePr>
          <p:nvPr/>
        </p:nvGraphicFramePr>
        <p:xfrm>
          <a:off x="236342" y="1936312"/>
          <a:ext cx="11758434" cy="4845210"/>
        </p:xfrm>
        <a:graphic>
          <a:graphicData uri="http://schemas.openxmlformats.org/drawingml/2006/table">
            <a:tbl>
              <a:tblPr firstRow="1" firstCol="1" bandRow="1">
                <a:tableStyleId>{5C22544A-7EE6-4342-B048-85BDC9FD1C3A}</a:tableStyleId>
              </a:tblPr>
              <a:tblGrid>
                <a:gridCol w="5490099">
                  <a:extLst>
                    <a:ext uri="{9D8B030D-6E8A-4147-A177-3AD203B41FA5}">
                      <a16:colId xmlns:a16="http://schemas.microsoft.com/office/drawing/2014/main" val="20000"/>
                    </a:ext>
                  </a:extLst>
                </a:gridCol>
                <a:gridCol w="6268335">
                  <a:extLst>
                    <a:ext uri="{9D8B030D-6E8A-4147-A177-3AD203B41FA5}">
                      <a16:colId xmlns:a16="http://schemas.microsoft.com/office/drawing/2014/main" val="20001"/>
                    </a:ext>
                  </a:extLst>
                </a:gridCol>
              </a:tblGrid>
              <a:tr h="389032">
                <a:tc>
                  <a:txBody>
                    <a:bodyPr/>
                    <a:lstStyle/>
                    <a:p>
                      <a:pPr marL="0" marR="0" algn="ctr">
                        <a:lnSpc>
                          <a:spcPct val="107000"/>
                        </a:lnSpc>
                        <a:spcBef>
                          <a:spcPts val="0"/>
                        </a:spcBef>
                        <a:spcAft>
                          <a:spcPts val="0"/>
                        </a:spcAft>
                      </a:pPr>
                      <a:r>
                        <a:rPr lang="en-US" sz="2800" dirty="0" err="1">
                          <a:gradFill>
                            <a:gsLst>
                              <a:gs pos="0">
                                <a:srgbClr val="012D86"/>
                              </a:gs>
                              <a:gs pos="100000">
                                <a:srgbClr val="0E2557"/>
                              </a:gs>
                            </a:gsLst>
                            <a:lin scaled="0"/>
                          </a:gradFill>
                          <a:effectLst/>
                        </a:rPr>
                        <a:t>Nội</a:t>
                      </a:r>
                      <a:r>
                        <a:rPr lang="en-US" sz="2800" dirty="0">
                          <a:gradFill>
                            <a:gsLst>
                              <a:gs pos="0">
                                <a:srgbClr val="012D86"/>
                              </a:gs>
                              <a:gs pos="100000">
                                <a:srgbClr val="0E2557"/>
                              </a:gs>
                            </a:gsLst>
                            <a:lin scaled="0"/>
                          </a:gradFill>
                          <a:effectLst/>
                        </a:rPr>
                        <a:t> dung</a:t>
                      </a:r>
                      <a:endParaRPr lang="en-US" sz="2800" dirty="0">
                        <a:gradFill>
                          <a:gsLst>
                            <a:gs pos="0">
                              <a:srgbClr val="012D86"/>
                            </a:gs>
                            <a:gs pos="100000">
                              <a:srgbClr val="0E2557"/>
                            </a:gs>
                          </a:gsLst>
                          <a:lin scaled="0"/>
                        </a:gradFill>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2800" dirty="0" err="1">
                          <a:gradFill>
                            <a:gsLst>
                              <a:gs pos="0">
                                <a:srgbClr val="012D86"/>
                              </a:gs>
                              <a:gs pos="100000">
                                <a:srgbClr val="0E2557"/>
                              </a:gs>
                            </a:gsLst>
                            <a:lin scaled="0"/>
                          </a:gradFill>
                          <a:effectLst/>
                        </a:rPr>
                        <a:t>Tổ</a:t>
                      </a:r>
                      <a:r>
                        <a:rPr lang="en-US" sz="2800" dirty="0">
                          <a:gradFill>
                            <a:gsLst>
                              <a:gs pos="0">
                                <a:srgbClr val="012D86"/>
                              </a:gs>
                              <a:gs pos="100000">
                                <a:srgbClr val="0E2557"/>
                              </a:gs>
                            </a:gsLst>
                            <a:lin scaled="0"/>
                          </a:gradFill>
                          <a:effectLst/>
                        </a:rPr>
                        <a:t> </a:t>
                      </a:r>
                      <a:r>
                        <a:rPr lang="en-US" sz="2800" dirty="0" err="1">
                          <a:gradFill>
                            <a:gsLst>
                              <a:gs pos="0">
                                <a:srgbClr val="012D86"/>
                              </a:gs>
                              <a:gs pos="100000">
                                <a:srgbClr val="0E2557"/>
                              </a:gs>
                            </a:gsLst>
                            <a:lin scaled="0"/>
                          </a:gradFill>
                          <a:effectLst/>
                        </a:rPr>
                        <a:t>chức</a:t>
                      </a:r>
                      <a:r>
                        <a:rPr lang="en-US" sz="2800" dirty="0">
                          <a:gradFill>
                            <a:gsLst>
                              <a:gs pos="0">
                                <a:srgbClr val="012D86"/>
                              </a:gs>
                              <a:gs pos="100000">
                                <a:srgbClr val="0E2557"/>
                              </a:gs>
                            </a:gsLst>
                            <a:lin scaled="0"/>
                          </a:gradFill>
                          <a:effectLst/>
                        </a:rPr>
                        <a:t> </a:t>
                      </a:r>
                      <a:r>
                        <a:rPr lang="en-US" sz="2800" dirty="0" err="1">
                          <a:gradFill>
                            <a:gsLst>
                              <a:gs pos="0">
                                <a:srgbClr val="012D86"/>
                              </a:gs>
                              <a:gs pos="100000">
                                <a:srgbClr val="0E2557"/>
                              </a:gs>
                            </a:gsLst>
                            <a:lin scaled="0"/>
                          </a:gradFill>
                          <a:effectLst/>
                        </a:rPr>
                        <a:t>thực</a:t>
                      </a:r>
                      <a:r>
                        <a:rPr lang="en-US" sz="2800" dirty="0">
                          <a:gradFill>
                            <a:gsLst>
                              <a:gs pos="0">
                                <a:srgbClr val="012D86"/>
                              </a:gs>
                              <a:gs pos="100000">
                                <a:srgbClr val="0E2557"/>
                              </a:gs>
                            </a:gsLst>
                            <a:lin scaled="0"/>
                          </a:gradFill>
                          <a:effectLst/>
                        </a:rPr>
                        <a:t> </a:t>
                      </a:r>
                      <a:r>
                        <a:rPr lang="en-US" sz="2800" dirty="0" err="1">
                          <a:gradFill>
                            <a:gsLst>
                              <a:gs pos="0">
                                <a:srgbClr val="012D86"/>
                              </a:gs>
                              <a:gs pos="100000">
                                <a:srgbClr val="0E2557"/>
                              </a:gs>
                            </a:gsLst>
                            <a:lin scaled="0"/>
                          </a:gradFill>
                          <a:effectLst/>
                        </a:rPr>
                        <a:t>hiện</a:t>
                      </a:r>
                      <a:endParaRPr lang="en-US" sz="2800" dirty="0" err="1">
                        <a:gradFill>
                          <a:gsLst>
                            <a:gs pos="0">
                              <a:srgbClr val="012D86"/>
                            </a:gs>
                            <a:gs pos="100000">
                              <a:srgbClr val="0E2557"/>
                            </a:gs>
                          </a:gsLst>
                          <a:lin scaled="0"/>
                        </a:gradFill>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10000"/>
                  </a:ext>
                </a:extLst>
              </a:tr>
              <a:tr h="4411632">
                <a:tc>
                  <a:txBody>
                    <a:bodyPr/>
                    <a:lstStyle/>
                    <a:p>
                      <a:pPr marL="0" marR="0" algn="just">
                        <a:lnSpc>
                          <a:spcPct val="107000"/>
                        </a:lnSpc>
                        <a:spcBef>
                          <a:spcPts val="0"/>
                        </a:spcBef>
                        <a:spcAft>
                          <a:spcPts val="0"/>
                        </a:spcAft>
                      </a:pPr>
                      <a:r>
                        <a:rPr lang="en-US" sz="2800" b="0" baseline="0" dirty="0">
                          <a:solidFill>
                            <a:srgbClr val="FF0000"/>
                          </a:solidFill>
                          <a:effectLst/>
                          <a:latin typeface="Times New Roman" panose="02020603050405020304" pitchFamily="18" charset="0"/>
                          <a:cs typeface="Times New Roman" panose="02020603050405020304" pitchFamily="18" charset="0"/>
                        </a:rPr>
                        <a:t>  </a:t>
                      </a: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Bước 4: Đánh giá kết quả, thực hiện nhiệm vụ học tập</a:t>
                      </a:r>
                    </a:p>
                    <a:p>
                      <a:pPr marL="0" marR="0" algn="just">
                        <a:lnSpc>
                          <a:spcPct val="107000"/>
                        </a:lnSpc>
                        <a:spcBef>
                          <a:spcPts val="0"/>
                        </a:spcBef>
                        <a:spcAft>
                          <a:spcPts val="0"/>
                        </a:spcAft>
                      </a:pP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GV đánh giá, nhận xét, chuẩn kiến thức, chuyển sang nội dung mới.</a:t>
                      </a:r>
                    </a:p>
                  </a:txBody>
                  <a:tcPr marL="68580" marR="68580" marT="0" marB="0"/>
                </a:tc>
                <a:tc>
                  <a:txBody>
                    <a:bodyPr/>
                    <a:lstStyle/>
                    <a:p>
                      <a:pPr marL="0" marR="0" algn="just">
                        <a:lnSpc>
                          <a:spcPct val="107000"/>
                        </a:lnSpc>
                        <a:spcBef>
                          <a:spcPts val="0"/>
                        </a:spcBef>
                        <a:spcAft>
                          <a:spcPts val="0"/>
                        </a:spcAft>
                      </a:pPr>
                      <a:r>
                        <a:rPr lang="en-US" sz="2800" dirty="0">
                          <a:effectLst/>
                        </a:rPr>
                        <a:t> </a:t>
                      </a: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extLst>
                  <a:ext uri="{0D108BD9-81ED-4DB2-BD59-A6C34878D82A}">
                    <a16:rowId xmlns:a16="http://schemas.microsoft.com/office/drawing/2014/main" val="10001"/>
                  </a:ext>
                </a:extLst>
              </a:tr>
            </a:tbl>
          </a:graphicData>
        </a:graphic>
      </p:graphicFrame>
      <p:sp>
        <p:nvSpPr>
          <p:cNvPr id="6" name="Rectangle 5"/>
          <p:cNvSpPr/>
          <p:nvPr/>
        </p:nvSpPr>
        <p:spPr>
          <a:xfrm>
            <a:off x="3849497" y="643650"/>
            <a:ext cx="6312811" cy="646331"/>
          </a:xfrm>
          <a:prstGeom prst="rect">
            <a:avLst/>
          </a:prstGeom>
        </p:spPr>
        <p:txBody>
          <a:bodyPr wrap="square">
            <a:spAutoFit/>
          </a:bodyPr>
          <a:lstStyle/>
          <a:p>
            <a:pPr algn="ctr"/>
            <a:r>
              <a:rPr lang="en-US" altLang="ko-KR" sz="3600" b="1" dirty="0">
                <a:solidFill>
                  <a:srgbClr val="002060"/>
                </a:soli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13</a:t>
            </a:fld>
            <a:endParaRPr kern="0"/>
          </a:p>
        </p:txBody>
      </p:sp>
      <p:graphicFrame>
        <p:nvGraphicFramePr>
          <p:cNvPr id="3" name="Table 2"/>
          <p:cNvGraphicFramePr>
            <a:graphicFrameLocks noGrp="1"/>
          </p:cNvGraphicFramePr>
          <p:nvPr/>
        </p:nvGraphicFramePr>
        <p:xfrm>
          <a:off x="236342" y="1936312"/>
          <a:ext cx="11758434" cy="5233861"/>
        </p:xfrm>
        <a:graphic>
          <a:graphicData uri="http://schemas.openxmlformats.org/drawingml/2006/table">
            <a:tbl>
              <a:tblPr firstRow="1" firstCol="1" bandRow="1">
                <a:tableStyleId>{5C22544A-7EE6-4342-B048-85BDC9FD1C3A}</a:tableStyleId>
              </a:tblPr>
              <a:tblGrid>
                <a:gridCol w="5490099">
                  <a:extLst>
                    <a:ext uri="{9D8B030D-6E8A-4147-A177-3AD203B41FA5}">
                      <a16:colId xmlns:a16="http://schemas.microsoft.com/office/drawing/2014/main" val="20000"/>
                    </a:ext>
                  </a:extLst>
                </a:gridCol>
                <a:gridCol w="6268335">
                  <a:extLst>
                    <a:ext uri="{9D8B030D-6E8A-4147-A177-3AD203B41FA5}">
                      <a16:colId xmlns:a16="http://schemas.microsoft.com/office/drawing/2014/main" val="20001"/>
                    </a:ext>
                  </a:extLst>
                </a:gridCol>
              </a:tblGrid>
              <a:tr h="389032">
                <a:tc>
                  <a:txBody>
                    <a:bodyPr/>
                    <a:lstStyle/>
                    <a:p>
                      <a:pPr marL="0" marR="0" algn="ctr">
                        <a:lnSpc>
                          <a:spcPct val="107000"/>
                        </a:lnSpc>
                        <a:spcBef>
                          <a:spcPts val="0"/>
                        </a:spcBef>
                        <a:spcAft>
                          <a:spcPts val="0"/>
                        </a:spcAft>
                      </a:pPr>
                      <a:r>
                        <a:rPr lang="en-US" sz="2800" dirty="0" err="1">
                          <a:gradFill>
                            <a:gsLst>
                              <a:gs pos="0">
                                <a:srgbClr val="012D86"/>
                              </a:gs>
                              <a:gs pos="100000">
                                <a:srgbClr val="0E2557"/>
                              </a:gs>
                            </a:gsLst>
                            <a:lin scaled="0"/>
                          </a:gradFill>
                          <a:effectLst/>
                        </a:rPr>
                        <a:t>Nội</a:t>
                      </a:r>
                      <a:r>
                        <a:rPr lang="en-US" sz="2800" dirty="0">
                          <a:gradFill>
                            <a:gsLst>
                              <a:gs pos="0">
                                <a:srgbClr val="012D86"/>
                              </a:gs>
                              <a:gs pos="100000">
                                <a:srgbClr val="0E2557"/>
                              </a:gs>
                            </a:gsLst>
                            <a:lin scaled="0"/>
                          </a:gradFill>
                          <a:effectLst/>
                        </a:rPr>
                        <a:t> dung</a:t>
                      </a:r>
                      <a:endParaRPr lang="en-US" sz="2800" dirty="0">
                        <a:gradFill>
                          <a:gsLst>
                            <a:gs pos="0">
                              <a:srgbClr val="012D86"/>
                            </a:gs>
                            <a:gs pos="100000">
                              <a:srgbClr val="0E2557"/>
                            </a:gs>
                          </a:gsLst>
                          <a:lin scaled="0"/>
                        </a:gradFill>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2800" dirty="0" err="1">
                          <a:gradFill>
                            <a:gsLst>
                              <a:gs pos="0">
                                <a:srgbClr val="012D86"/>
                              </a:gs>
                              <a:gs pos="100000">
                                <a:srgbClr val="0E2557"/>
                              </a:gs>
                            </a:gsLst>
                            <a:lin scaled="0"/>
                          </a:gradFill>
                          <a:effectLst/>
                        </a:rPr>
                        <a:t>Tổ</a:t>
                      </a:r>
                      <a:r>
                        <a:rPr lang="en-US" sz="2800" dirty="0">
                          <a:gradFill>
                            <a:gsLst>
                              <a:gs pos="0">
                                <a:srgbClr val="012D86"/>
                              </a:gs>
                              <a:gs pos="100000">
                                <a:srgbClr val="0E2557"/>
                              </a:gs>
                            </a:gsLst>
                            <a:lin scaled="0"/>
                          </a:gradFill>
                          <a:effectLst/>
                        </a:rPr>
                        <a:t> </a:t>
                      </a:r>
                      <a:r>
                        <a:rPr lang="en-US" sz="2800" dirty="0" err="1">
                          <a:gradFill>
                            <a:gsLst>
                              <a:gs pos="0">
                                <a:srgbClr val="012D86"/>
                              </a:gs>
                              <a:gs pos="100000">
                                <a:srgbClr val="0E2557"/>
                              </a:gs>
                            </a:gsLst>
                            <a:lin scaled="0"/>
                          </a:gradFill>
                          <a:effectLst/>
                        </a:rPr>
                        <a:t>chức</a:t>
                      </a:r>
                      <a:r>
                        <a:rPr lang="en-US" sz="2800" dirty="0">
                          <a:gradFill>
                            <a:gsLst>
                              <a:gs pos="0">
                                <a:srgbClr val="012D86"/>
                              </a:gs>
                              <a:gs pos="100000">
                                <a:srgbClr val="0E2557"/>
                              </a:gs>
                            </a:gsLst>
                            <a:lin scaled="0"/>
                          </a:gradFill>
                          <a:effectLst/>
                        </a:rPr>
                        <a:t> </a:t>
                      </a:r>
                      <a:r>
                        <a:rPr lang="en-US" sz="2800" dirty="0" err="1">
                          <a:gradFill>
                            <a:gsLst>
                              <a:gs pos="0">
                                <a:srgbClr val="012D86"/>
                              </a:gs>
                              <a:gs pos="100000">
                                <a:srgbClr val="0E2557"/>
                              </a:gs>
                            </a:gsLst>
                            <a:lin scaled="0"/>
                          </a:gradFill>
                          <a:effectLst/>
                        </a:rPr>
                        <a:t>thực</a:t>
                      </a:r>
                      <a:r>
                        <a:rPr lang="en-US" sz="2800" dirty="0">
                          <a:gradFill>
                            <a:gsLst>
                              <a:gs pos="0">
                                <a:srgbClr val="012D86"/>
                              </a:gs>
                              <a:gs pos="100000">
                                <a:srgbClr val="0E2557"/>
                              </a:gs>
                            </a:gsLst>
                            <a:lin scaled="0"/>
                          </a:gradFill>
                          <a:effectLst/>
                        </a:rPr>
                        <a:t> </a:t>
                      </a:r>
                      <a:r>
                        <a:rPr lang="en-US" sz="2800" dirty="0" err="1">
                          <a:gradFill>
                            <a:gsLst>
                              <a:gs pos="0">
                                <a:srgbClr val="012D86"/>
                              </a:gs>
                              <a:gs pos="100000">
                                <a:srgbClr val="0E2557"/>
                              </a:gs>
                            </a:gsLst>
                            <a:lin scaled="0"/>
                          </a:gradFill>
                          <a:effectLst/>
                        </a:rPr>
                        <a:t>hiện</a:t>
                      </a:r>
                      <a:endParaRPr lang="en-US" sz="2800" dirty="0" err="1">
                        <a:gradFill>
                          <a:gsLst>
                            <a:gs pos="0">
                              <a:srgbClr val="012D86"/>
                            </a:gs>
                            <a:gs pos="100000">
                              <a:srgbClr val="0E2557"/>
                            </a:gs>
                          </a:gsLst>
                          <a:lin scaled="0"/>
                        </a:gradFill>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10000"/>
                  </a:ext>
                </a:extLst>
              </a:tr>
              <a:tr h="4411632">
                <a:tc>
                  <a:txBody>
                    <a:bodyPr/>
                    <a:lstStyle/>
                    <a:p>
                      <a:pPr marL="0" marR="0" algn="just">
                        <a:lnSpc>
                          <a:spcPct val="107000"/>
                        </a:lnSpc>
                        <a:spcBef>
                          <a:spcPts val="0"/>
                        </a:spcBef>
                        <a:spcAft>
                          <a:spcPts val="0"/>
                        </a:spcAft>
                      </a:pPr>
                      <a:r>
                        <a:rPr lang="en-US" sz="2800" b="0" baseline="0" dirty="0">
                          <a:solidFill>
                            <a:srgbClr val="FF0000"/>
                          </a:solidFill>
                          <a:effectLst/>
                          <a:latin typeface="Times New Roman" panose="02020603050405020304" pitchFamily="18" charset="0"/>
                          <a:cs typeface="Times New Roman" panose="02020603050405020304" pitchFamily="18" charset="0"/>
                        </a:rPr>
                        <a:t> Hoạt động 3. Trò chơi phát triển sức bền</a:t>
                      </a:r>
                    </a:p>
                    <a:p>
                      <a:pPr marL="0" marR="0" algn="just">
                        <a:lnSpc>
                          <a:spcPct val="107000"/>
                        </a:lnSpc>
                        <a:spcBef>
                          <a:spcPts val="0"/>
                        </a:spcBef>
                        <a:spcAft>
                          <a:spcPts val="0"/>
                        </a:spcAft>
                      </a:pP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Chuyên bóng nhanh qua hai chân và trên đầu</a:t>
                      </a:r>
                    </a:p>
                    <a:p>
                      <a:pPr marL="0" marR="0" algn="just">
                        <a:lnSpc>
                          <a:spcPct val="107000"/>
                        </a:lnSpc>
                        <a:spcBef>
                          <a:spcPts val="0"/>
                        </a:spcBef>
                        <a:spcAft>
                          <a:spcPts val="0"/>
                        </a:spcAft>
                      </a:pP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Chuẩn bị: HS tham gia trò chơi được chia thành nhiều đội, mỗi đội đứng thành một vòng tròn hướng mặt vào trong. Trong vòng tròn có hai nhóm, mỗi nhóm hai HS đứng quay lưng vào nhau với khoảng cách 0,5 m, một HS cầm bóng (bóng đá hoặc bóng rô).</a:t>
                      </a:r>
                    </a:p>
                    <a:p>
                      <a:pPr marL="0" marR="0" algn="just">
                        <a:lnSpc>
                          <a:spcPct val="107000"/>
                        </a:lnSpc>
                        <a:spcBef>
                          <a:spcPts val="0"/>
                        </a:spcBef>
                        <a:spcAft>
                          <a:spcPts val="0"/>
                        </a:spcAft>
                      </a:pP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a:t>
                      </a:r>
                    </a:p>
                  </a:txBody>
                  <a:tcPr marL="68580" marR="68580" marT="0" marB="0"/>
                </a:tc>
                <a:tc>
                  <a:txBody>
                    <a:bodyPr/>
                    <a:lstStyle/>
                    <a:p>
                      <a:pPr marL="0" marR="0" algn="just">
                        <a:lnSpc>
                          <a:spcPct val="107000"/>
                        </a:lnSpc>
                        <a:spcBef>
                          <a:spcPts val="0"/>
                        </a:spcBef>
                        <a:spcAft>
                          <a:spcPts val="0"/>
                        </a:spcAft>
                      </a:pPr>
                      <a:r>
                        <a:rPr lang="en-US" sz="2800" dirty="0">
                          <a:effectLst/>
                        </a:rPr>
                        <a:t> </a:t>
                      </a: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extLst>
                  <a:ext uri="{0D108BD9-81ED-4DB2-BD59-A6C34878D82A}">
                    <a16:rowId xmlns:a16="http://schemas.microsoft.com/office/drawing/2014/main" val="10001"/>
                  </a:ext>
                </a:extLst>
              </a:tr>
            </a:tbl>
          </a:graphicData>
        </a:graphic>
      </p:graphicFrame>
      <p:sp>
        <p:nvSpPr>
          <p:cNvPr id="6" name="Rectangle 5"/>
          <p:cNvSpPr/>
          <p:nvPr/>
        </p:nvSpPr>
        <p:spPr>
          <a:xfrm>
            <a:off x="3849497" y="643650"/>
            <a:ext cx="6312811" cy="646331"/>
          </a:xfrm>
          <a:prstGeom prst="rect">
            <a:avLst/>
          </a:prstGeom>
        </p:spPr>
        <p:txBody>
          <a:bodyPr wrap="square">
            <a:spAutoFit/>
          </a:bodyPr>
          <a:lstStyle/>
          <a:p>
            <a:pPr algn="ctr"/>
            <a:r>
              <a:rPr lang="en-US" altLang="ko-KR" sz="3600" b="1" dirty="0">
                <a:solidFill>
                  <a:srgbClr val="002060"/>
                </a:soli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pic>
        <p:nvPicPr>
          <p:cNvPr id="31" name="Picture 31"/>
          <p:cNvPicPr>
            <a:picLocks noChangeAspect="1"/>
          </p:cNvPicPr>
          <p:nvPr/>
        </p:nvPicPr>
        <p:blipFill>
          <a:blip r:embed="rId3"/>
          <a:stretch>
            <a:fillRect/>
          </a:stretch>
        </p:blipFill>
        <p:spPr>
          <a:xfrm>
            <a:off x="6653530" y="3470593"/>
            <a:ext cx="4324350" cy="2667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14</a:t>
            </a:fld>
            <a:endParaRPr kern="0"/>
          </a:p>
        </p:txBody>
      </p:sp>
      <p:graphicFrame>
        <p:nvGraphicFramePr>
          <p:cNvPr id="3" name="Table 2"/>
          <p:cNvGraphicFramePr>
            <a:graphicFrameLocks noGrp="1"/>
          </p:cNvGraphicFramePr>
          <p:nvPr/>
        </p:nvGraphicFramePr>
        <p:xfrm>
          <a:off x="236342" y="1936312"/>
          <a:ext cx="11758434" cy="4845210"/>
        </p:xfrm>
        <a:graphic>
          <a:graphicData uri="http://schemas.openxmlformats.org/drawingml/2006/table">
            <a:tbl>
              <a:tblPr firstRow="1" firstCol="1" bandRow="1">
                <a:tableStyleId>{5C22544A-7EE6-4342-B048-85BDC9FD1C3A}</a:tableStyleId>
              </a:tblPr>
              <a:tblGrid>
                <a:gridCol w="5490099">
                  <a:extLst>
                    <a:ext uri="{9D8B030D-6E8A-4147-A177-3AD203B41FA5}">
                      <a16:colId xmlns:a16="http://schemas.microsoft.com/office/drawing/2014/main" val="20000"/>
                    </a:ext>
                  </a:extLst>
                </a:gridCol>
                <a:gridCol w="6268335">
                  <a:extLst>
                    <a:ext uri="{9D8B030D-6E8A-4147-A177-3AD203B41FA5}">
                      <a16:colId xmlns:a16="http://schemas.microsoft.com/office/drawing/2014/main" val="20001"/>
                    </a:ext>
                  </a:extLst>
                </a:gridCol>
              </a:tblGrid>
              <a:tr h="389032">
                <a:tc>
                  <a:txBody>
                    <a:bodyPr/>
                    <a:lstStyle/>
                    <a:p>
                      <a:pPr marL="0" marR="0" algn="ctr">
                        <a:lnSpc>
                          <a:spcPct val="107000"/>
                        </a:lnSpc>
                        <a:spcBef>
                          <a:spcPts val="0"/>
                        </a:spcBef>
                        <a:spcAft>
                          <a:spcPts val="0"/>
                        </a:spcAft>
                      </a:pPr>
                      <a:r>
                        <a:rPr lang="en-US" sz="2800" dirty="0" err="1">
                          <a:gradFill>
                            <a:gsLst>
                              <a:gs pos="0">
                                <a:srgbClr val="012D86"/>
                              </a:gs>
                              <a:gs pos="100000">
                                <a:srgbClr val="0E2557"/>
                              </a:gs>
                            </a:gsLst>
                            <a:lin scaled="0"/>
                          </a:gradFill>
                          <a:effectLst/>
                        </a:rPr>
                        <a:t>Nội</a:t>
                      </a:r>
                      <a:r>
                        <a:rPr lang="en-US" sz="2800" dirty="0">
                          <a:gradFill>
                            <a:gsLst>
                              <a:gs pos="0">
                                <a:srgbClr val="012D86"/>
                              </a:gs>
                              <a:gs pos="100000">
                                <a:srgbClr val="0E2557"/>
                              </a:gs>
                            </a:gsLst>
                            <a:lin scaled="0"/>
                          </a:gradFill>
                          <a:effectLst/>
                        </a:rPr>
                        <a:t> dung</a:t>
                      </a:r>
                      <a:endParaRPr lang="en-US" sz="2800" dirty="0">
                        <a:gradFill>
                          <a:gsLst>
                            <a:gs pos="0">
                              <a:srgbClr val="012D86"/>
                            </a:gs>
                            <a:gs pos="100000">
                              <a:srgbClr val="0E2557"/>
                            </a:gs>
                          </a:gsLst>
                          <a:lin scaled="0"/>
                        </a:gradFill>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2800" dirty="0" err="1">
                          <a:gradFill>
                            <a:gsLst>
                              <a:gs pos="0">
                                <a:srgbClr val="012D86"/>
                              </a:gs>
                              <a:gs pos="100000">
                                <a:srgbClr val="0E2557"/>
                              </a:gs>
                            </a:gsLst>
                            <a:lin scaled="0"/>
                          </a:gradFill>
                          <a:effectLst/>
                        </a:rPr>
                        <a:t>kIẾN THỨC CẦN ĐẠT</a:t>
                      </a:r>
                      <a:endParaRPr lang="en-US" sz="2800" dirty="0" err="1">
                        <a:gradFill>
                          <a:gsLst>
                            <a:gs pos="0">
                              <a:srgbClr val="012D86"/>
                            </a:gs>
                            <a:gs pos="100000">
                              <a:srgbClr val="0E2557"/>
                            </a:gs>
                          </a:gsLst>
                          <a:lin scaled="0"/>
                        </a:gradFill>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10000"/>
                  </a:ext>
                </a:extLst>
              </a:tr>
              <a:tr h="4411632">
                <a:tc>
                  <a:txBody>
                    <a:bodyPr/>
                    <a:lstStyle/>
                    <a:p>
                      <a:pPr marL="0" marR="0" algn="just">
                        <a:lnSpc>
                          <a:spcPct val="107000"/>
                        </a:lnSpc>
                        <a:spcBef>
                          <a:spcPts val="0"/>
                        </a:spcBef>
                        <a:spcAft>
                          <a:spcPts val="0"/>
                        </a:spcAft>
                      </a:pPr>
                      <a:r>
                        <a:rPr lang="en-US" sz="2800" b="0" baseline="0" dirty="0">
                          <a:solidFill>
                            <a:srgbClr val="FF0000"/>
                          </a:solidFill>
                          <a:effectLst/>
                          <a:latin typeface="Times New Roman" panose="02020603050405020304" pitchFamily="18" charset="0"/>
                          <a:cs typeface="Times New Roman" panose="02020603050405020304" pitchFamily="18" charset="0"/>
                        </a:rPr>
                        <a:t>  </a:t>
                      </a:r>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  Thực hiện: Hai HS chuyển bóng cho nhau qua giữa hai chân và trên đầu bằng hai tay. Chuyển bóng nhanh, liên tục trong 1 phút, nhóm có số lần chuyển bóng nhiều nhất của đội là nhóm thắng cuộc.</a:t>
                      </a:r>
                    </a:p>
                  </a:txBody>
                  <a:tcPr marL="68580" marR="68580" marT="0" marB="0"/>
                </a:tc>
                <a:tc>
                  <a:txBody>
                    <a:bodyPr/>
                    <a:lstStyle/>
                    <a:p>
                      <a:pPr marL="0" marR="0" algn="just">
                        <a:lnSpc>
                          <a:spcPct val="107000"/>
                        </a:lnSpc>
                        <a:spcBef>
                          <a:spcPts val="0"/>
                        </a:spcBef>
                        <a:spcAft>
                          <a:spcPts val="0"/>
                        </a:spcAft>
                      </a:pPr>
                      <a:r>
                        <a:rPr lang="en-US" sz="2800" dirty="0">
                          <a:effectLst/>
                        </a:rPr>
                        <a:t> </a:t>
                      </a: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extLst>
                  <a:ext uri="{0D108BD9-81ED-4DB2-BD59-A6C34878D82A}">
                    <a16:rowId xmlns:a16="http://schemas.microsoft.com/office/drawing/2014/main" val="10001"/>
                  </a:ext>
                </a:extLst>
              </a:tr>
            </a:tbl>
          </a:graphicData>
        </a:graphic>
      </p:graphicFrame>
      <p:pic>
        <p:nvPicPr>
          <p:cNvPr id="31" name="Picture 31"/>
          <p:cNvPicPr>
            <a:picLocks noChangeAspect="1"/>
          </p:cNvPicPr>
          <p:nvPr/>
        </p:nvPicPr>
        <p:blipFill>
          <a:blip r:embed="rId3"/>
          <a:stretch>
            <a:fillRect/>
          </a:stretch>
        </p:blipFill>
        <p:spPr>
          <a:xfrm>
            <a:off x="6699885" y="3470593"/>
            <a:ext cx="4324350" cy="2667635"/>
          </a:xfrm>
          <a:prstGeom prst="rect">
            <a:avLst/>
          </a:prstGeom>
        </p:spPr>
      </p:pic>
      <p:sp>
        <p:nvSpPr>
          <p:cNvPr id="2" name="Rectangle 1"/>
          <p:cNvSpPr/>
          <p:nvPr/>
        </p:nvSpPr>
        <p:spPr>
          <a:xfrm>
            <a:off x="2404277" y="674765"/>
            <a:ext cx="7920507" cy="645160"/>
          </a:xfrm>
          <a:prstGeom prst="rect">
            <a:avLst/>
          </a:prstGeom>
        </p:spPr>
        <p:txBody>
          <a:bodyPr wrap="square">
            <a:spAutoFit/>
          </a:bodyPr>
          <a:lstStyle/>
          <a:p>
            <a:pPr algn="ctr"/>
            <a:r>
              <a:rPr lang="en-US" altLang="ko-KR" sz="3600" b="1" dirty="0">
                <a:gradFill>
                  <a:gsLst>
                    <a:gs pos="0">
                      <a:srgbClr val="E30000"/>
                    </a:gs>
                    <a:gs pos="100000">
                      <a:srgbClr val="760303"/>
                    </a:gs>
                  </a:gsLst>
                  <a:lin scaled="0"/>
                </a:gra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15</a:t>
            </a:fld>
            <a:endParaRPr kern="0"/>
          </a:p>
        </p:txBody>
      </p:sp>
      <p:sp>
        <p:nvSpPr>
          <p:cNvPr id="3" name="Text Box 2"/>
          <p:cNvSpPr txBox="1"/>
          <p:nvPr/>
        </p:nvSpPr>
        <p:spPr>
          <a:xfrm>
            <a:off x="1563370" y="1659890"/>
            <a:ext cx="9667875" cy="4707890"/>
          </a:xfrm>
          <a:prstGeom prst="rect">
            <a:avLst/>
          </a:prstGeom>
          <a:noFill/>
          <a:ln w="9525">
            <a:noFill/>
          </a:ln>
        </p:spPr>
        <p:txBody>
          <a:bodyPr wrap="square">
            <a:spAutoFit/>
          </a:bodyPr>
          <a:lstStyle/>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C. HOẠT ĐỘNG LUYỆN TẬP </a:t>
            </a: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a. Mục tiêu: </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Củng cố lại kiến thức đã học thông qua bài tập </a:t>
            </a:r>
            <a:endPar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b. Nội dung: N</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ghe giáo viên hướng dẫn, học sinh thực hiện</a:t>
            </a:r>
            <a:endPar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c. Sản phẩm học tập: </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HS thực hiện đúng động tác</a:t>
            </a:r>
            <a:endPar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d. Tổ chức thực hiện:</a:t>
            </a:r>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 </a:t>
            </a:r>
          </a:p>
          <a:p>
            <a:pPr indent="0"/>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 GV yêu cầu HS trả lời các câu hỏi:</a:t>
            </a:r>
          </a:p>
          <a:p>
            <a:pPr indent="0"/>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a) Luyện tập cá nhân</a:t>
            </a:r>
            <a:endPar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Đứng tại chỗ và chạy chậm tập thở theo nhịp đơn, nhịp kép.</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Luyện tập các động tác bổ trợ theo thứ tự từ chậm đến nhanh, phối hợp thở theo nhịp đơn, nhịp kép.</a:t>
            </a:r>
            <a:endPar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b) Luyện tập nhóm</a:t>
            </a:r>
            <a:endPar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Luân phiên chỉ huy nhóm luyện tập:</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Chạy chậm, chạy nhanh tập tư thế thân người và đánh tay khi chuyển hướng.</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Phối hợp tập thở theo nhịp đơn, nhịp kép.</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Quan sát, đánh giá kết quả luyện tập của các bạn trong nhóm.</a:t>
            </a:r>
          </a:p>
        </p:txBody>
      </p:sp>
      <p:sp>
        <p:nvSpPr>
          <p:cNvPr id="4" name="Rectangle 1"/>
          <p:cNvSpPr/>
          <p:nvPr/>
        </p:nvSpPr>
        <p:spPr>
          <a:xfrm>
            <a:off x="2188377" y="643650"/>
            <a:ext cx="7920507" cy="645160"/>
          </a:xfrm>
          <a:prstGeom prst="rect">
            <a:avLst/>
          </a:prstGeom>
        </p:spPr>
        <p:txBody>
          <a:bodyPr wrap="square">
            <a:spAutoFit/>
          </a:bodyPr>
          <a:lstStyle/>
          <a:p>
            <a:pPr algn="ctr"/>
            <a:r>
              <a:rPr lang="en-US" altLang="ko-KR" sz="3600" b="1" dirty="0">
                <a:gradFill>
                  <a:gsLst>
                    <a:gs pos="0">
                      <a:srgbClr val="E30000"/>
                    </a:gs>
                    <a:gs pos="100000">
                      <a:srgbClr val="760303"/>
                    </a:gs>
                  </a:gsLst>
                  <a:lin scaled="0"/>
                </a:gra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16</a:t>
            </a:fld>
            <a:endParaRPr kern="0"/>
          </a:p>
        </p:txBody>
      </p:sp>
      <p:sp>
        <p:nvSpPr>
          <p:cNvPr id="2" name="Rectangle 1"/>
          <p:cNvSpPr/>
          <p:nvPr/>
        </p:nvSpPr>
        <p:spPr>
          <a:xfrm>
            <a:off x="2188377" y="643650"/>
            <a:ext cx="7920507" cy="645160"/>
          </a:xfrm>
          <a:prstGeom prst="rect">
            <a:avLst/>
          </a:prstGeom>
        </p:spPr>
        <p:txBody>
          <a:bodyPr wrap="square">
            <a:spAutoFit/>
          </a:bodyPr>
          <a:lstStyle/>
          <a:p>
            <a:pPr algn="ctr"/>
            <a:r>
              <a:rPr lang="en-US" altLang="ko-KR" sz="3600" b="1" dirty="0">
                <a:gradFill>
                  <a:gsLst>
                    <a:gs pos="0">
                      <a:srgbClr val="E30000"/>
                    </a:gs>
                    <a:gs pos="100000">
                      <a:srgbClr val="760303"/>
                    </a:gs>
                  </a:gsLst>
                  <a:lin scaled="0"/>
                </a:gra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sp>
        <p:nvSpPr>
          <p:cNvPr id="100" name="Text Box 99"/>
          <p:cNvSpPr txBox="1"/>
          <p:nvPr/>
        </p:nvSpPr>
        <p:spPr>
          <a:xfrm>
            <a:off x="1191895" y="1955800"/>
            <a:ext cx="10194290" cy="5631180"/>
          </a:xfrm>
          <a:prstGeom prst="rect">
            <a:avLst/>
          </a:prstGeom>
          <a:noFill/>
          <a:ln w="9525">
            <a:noFill/>
          </a:ln>
        </p:spPr>
        <p:txBody>
          <a:bodyPr wrap="square">
            <a:spAutoFit/>
          </a:bodyPr>
          <a:lstStyle/>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D. HOẠT ĐỘNG VẬN DỤNG </a:t>
            </a: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a. Mục tiêu: </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Củng cố lại kiến thức đã học thông qua bài tập </a:t>
            </a:r>
            <a:endPar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b. Nội dung: N</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ghe giáo viên hướng dẫn, học sinh thực hiện.</a:t>
            </a:r>
            <a:endPar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c. Sản phẩm học tập: </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HS thực hiện đúng động tác</a:t>
            </a:r>
            <a:endPar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d. Tổ chức thực hiện:</a:t>
            </a:r>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 </a:t>
            </a:r>
          </a:p>
          <a:p>
            <a:pPr indent="0"/>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 GV </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Thay đổi nội dung và yêu cầu luyện tập theo hướng: Tăng tốc độ, số lần, quãng đường thực hiện bài tập.</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GV Đặt câu hỏi để HS liên hệ và vận dụng kiến thức đã học:</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Có thể vận dụng thở sâu theo nhịp đơn, nhịp kép trong những hoạt động nào? </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Tại sao khi chạy trên đường vòng phải nghiêng người vào tâm của đường vòng? + Tại sao phải giảm tốc độ và hạ thấp trọng tâm khi chuyển hướng chạy? </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Hướng dẫn HS vận dụng luyện tập nhảy dây kết hợp tập thở theo nhịp đơn, nhịp kép.</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Hướng dẫn HS sử dụng các động tác và trò chơi đã học đề tự luyện tập và vui chơi hằng ngày.</a:t>
            </a:r>
            <a:endPar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 </a:t>
            </a:r>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HS tiếp nhận nhiệm vụ, đưa ra câu trả lời: </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HS trả lời</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Trong các hoạt động có liên quan đến vận động thể lực,... </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Để khắc phục lực li tâm, giữ thăng bằng cho cơ thể</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Để khắc phục trạng thái mất thăng bằng khi chuyển hướng chạy</a:t>
            </a:r>
            <a:endPar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a:t>
            </a:r>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 </a:t>
            </a:r>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GV nhận xét, đánh giá và chuẩn kiến thức.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17</a:t>
            </a:fld>
            <a:endParaRPr kern="0"/>
          </a:p>
        </p:txBody>
      </p:sp>
      <p:sp>
        <p:nvSpPr>
          <p:cNvPr id="9" name="Rectangle 8"/>
          <p:cNvSpPr/>
          <p:nvPr/>
        </p:nvSpPr>
        <p:spPr>
          <a:xfrm>
            <a:off x="773209" y="1622490"/>
            <a:ext cx="10645581" cy="3415030"/>
          </a:xfrm>
          <a:prstGeom prst="rect">
            <a:avLst/>
          </a:prstGeom>
        </p:spPr>
        <p:txBody>
          <a:bodyPr wrap="square">
            <a:spAutoFit/>
          </a:bodyPr>
          <a:lstStyle/>
          <a:p>
            <a:pPr marL="342900" indent="-342900" algn="just"/>
            <a:r>
              <a:rPr lang="vi-VN" sz="3600" b="1" dirty="0">
                <a:solidFill>
                  <a:srgbClr val="00B0F0"/>
                </a:solidFill>
                <a:latin typeface="Times New Roman" panose="02020603050405020304" pitchFamily="18" charset="0"/>
                <a:cs typeface="Times New Roman" panose="02020603050405020304" pitchFamily="18" charset="0"/>
              </a:rPr>
              <a:t>5. </a:t>
            </a:r>
            <a:r>
              <a:rPr lang="vi-VN" sz="3600" b="1" dirty="0" err="1">
                <a:solidFill>
                  <a:srgbClr val="00B0F0"/>
                </a:solidFill>
                <a:latin typeface="Times New Roman" panose="02020603050405020304" pitchFamily="18" charset="0"/>
                <a:cs typeface="Times New Roman" panose="02020603050405020304" pitchFamily="18" charset="0"/>
              </a:rPr>
              <a:t>Hoạt</a:t>
            </a:r>
            <a:r>
              <a:rPr lang="vi-VN" sz="3600" b="1" dirty="0">
                <a:solidFill>
                  <a:srgbClr val="00B0F0"/>
                </a:solidFill>
                <a:latin typeface="Times New Roman" panose="02020603050405020304" pitchFamily="18" charset="0"/>
                <a:cs typeface="Times New Roman" panose="02020603050405020304" pitchFamily="18" charset="0"/>
              </a:rPr>
              <a:t> </a:t>
            </a:r>
            <a:r>
              <a:rPr lang="vi-VN" sz="3600" b="1" dirty="0" err="1">
                <a:solidFill>
                  <a:srgbClr val="00B0F0"/>
                </a:solidFill>
                <a:latin typeface="Times New Roman" panose="02020603050405020304" pitchFamily="18" charset="0"/>
                <a:cs typeface="Times New Roman" panose="02020603050405020304" pitchFamily="18" charset="0"/>
              </a:rPr>
              <a:t>động</a:t>
            </a:r>
            <a:r>
              <a:rPr lang="vi-VN" sz="3600" b="1" dirty="0">
                <a:solidFill>
                  <a:srgbClr val="00B0F0"/>
                </a:solidFill>
                <a:latin typeface="Times New Roman" panose="02020603050405020304" pitchFamily="18" charset="0"/>
                <a:cs typeface="Times New Roman" panose="02020603050405020304" pitchFamily="18" charset="0"/>
              </a:rPr>
              <a:t> </a:t>
            </a:r>
            <a:r>
              <a:rPr lang="vi-VN" sz="3600" b="1" dirty="0" err="1">
                <a:solidFill>
                  <a:srgbClr val="00B0F0"/>
                </a:solidFill>
                <a:latin typeface="Times New Roman" panose="02020603050405020304" pitchFamily="18" charset="0"/>
                <a:cs typeface="Times New Roman" panose="02020603050405020304" pitchFamily="18" charset="0"/>
              </a:rPr>
              <a:t>kết</a:t>
            </a:r>
            <a:r>
              <a:rPr lang="vi-VN" sz="3600" b="1" dirty="0">
                <a:solidFill>
                  <a:srgbClr val="00B0F0"/>
                </a:solidFill>
                <a:latin typeface="Times New Roman" panose="02020603050405020304" pitchFamily="18" charset="0"/>
                <a:cs typeface="Times New Roman" panose="02020603050405020304" pitchFamily="18" charset="0"/>
              </a:rPr>
              <a:t> </a:t>
            </a:r>
            <a:r>
              <a:rPr lang="vi-VN" sz="3600" b="1" dirty="0" err="1">
                <a:solidFill>
                  <a:srgbClr val="00B0F0"/>
                </a:solidFill>
                <a:latin typeface="Times New Roman" panose="02020603050405020304" pitchFamily="18" charset="0"/>
                <a:cs typeface="Times New Roman" panose="02020603050405020304" pitchFamily="18" charset="0"/>
              </a:rPr>
              <a:t>thúc</a:t>
            </a:r>
            <a:endParaRPr lang="vi-VN" sz="3600" b="1" dirty="0">
              <a:solidFill>
                <a:srgbClr val="00B0F0"/>
              </a:solidFill>
              <a:latin typeface="Times New Roman" panose="02020603050405020304" pitchFamily="18" charset="0"/>
              <a:cs typeface="Times New Roman" panose="02020603050405020304" pitchFamily="18" charset="0"/>
            </a:endParaRPr>
          </a:p>
          <a:p>
            <a:pPr marL="342900" indent="-342900" algn="just"/>
            <a:r>
              <a:rPr lang="vi-VN" sz="3600" b="1" i="1" dirty="0">
                <a:solidFill>
                  <a:srgbClr val="00B0F0"/>
                </a:solidFill>
                <a:latin typeface="Times New Roman" panose="02020603050405020304" pitchFamily="18" charset="0"/>
                <a:cs typeface="Times New Roman" panose="02020603050405020304" pitchFamily="18" charset="0"/>
              </a:rPr>
              <a:t>a. </a:t>
            </a:r>
            <a:r>
              <a:rPr lang="vi-VN" sz="3600" b="1" i="1" dirty="0" err="1">
                <a:solidFill>
                  <a:srgbClr val="00B0F0"/>
                </a:solidFill>
                <a:latin typeface="Times New Roman" panose="02020603050405020304" pitchFamily="18" charset="0"/>
                <a:cs typeface="Times New Roman" panose="02020603050405020304" pitchFamily="18" charset="0"/>
              </a:rPr>
              <a:t>Mục</a:t>
            </a:r>
            <a:r>
              <a:rPr lang="vi-VN" sz="3600" b="1" i="1" dirty="0">
                <a:solidFill>
                  <a:srgbClr val="00B0F0"/>
                </a:solidFill>
                <a:latin typeface="Times New Roman" panose="02020603050405020304" pitchFamily="18" charset="0"/>
                <a:cs typeface="Times New Roman" panose="02020603050405020304" pitchFamily="18" charset="0"/>
              </a:rPr>
              <a:t> tiêu</a:t>
            </a:r>
          </a:p>
          <a:p>
            <a:pPr marL="342900" indent="-342900" algn="just"/>
            <a:r>
              <a:rPr lang="vi-VN" sz="3600" dirty="0">
                <a:solidFill>
                  <a:srgbClr val="00B050"/>
                </a:solidFill>
                <a:latin typeface="Times New Roman" panose="02020603050405020304" pitchFamily="18" charset="0"/>
                <a:cs typeface="Times New Roman" panose="02020603050405020304" pitchFamily="18" charset="0"/>
              </a:rPr>
              <a:t>Đưa trạng thái cơ thể về mức ban đầu (trước buổi học).</a:t>
            </a:r>
            <a:endParaRPr lang="en-US" sz="3600" dirty="0">
              <a:solidFill>
                <a:srgbClr val="00B050"/>
              </a:solidFill>
              <a:latin typeface="Times New Roman" panose="02020603050405020304" pitchFamily="18" charset="0"/>
              <a:cs typeface="Times New Roman" panose="02020603050405020304" pitchFamily="18" charset="0"/>
            </a:endParaRPr>
          </a:p>
          <a:p>
            <a:pPr marL="342900" indent="-342900" algn="just"/>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Thực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hiện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động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hồi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tỉnh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lỏng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chân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tay</a:t>
            </a:r>
            <a:r>
              <a:rPr lang="en-US" sz="3600" dirty="0">
                <a:solidFill>
                  <a:srgbClr val="002060"/>
                </a:solidFill>
                <a:latin typeface="Times New Roman" panose="02020603050405020304" pitchFamily="18" charset="0"/>
                <a:cs typeface="Times New Roman" panose="02020603050405020304" pitchFamily="18" charset="0"/>
              </a:rPr>
              <a:t>.</a:t>
            </a:r>
            <a:endParaRPr lang="vi-VN" sz="3600" dirty="0">
              <a:solidFill>
                <a:srgbClr val="002060"/>
              </a:solidFill>
              <a:latin typeface="Times New Roman" panose="02020603050405020304" pitchFamily="18" charset="0"/>
              <a:cs typeface="Times New Roman" panose="02020603050405020304" pitchFamily="18" charset="0"/>
            </a:endParaRPr>
          </a:p>
          <a:p>
            <a:pPr marL="342900" indent="-342900" algn="just"/>
            <a:r>
              <a:rPr lang="vi-VN" sz="3600" b="1" i="1" dirty="0">
                <a:solidFill>
                  <a:srgbClr val="00B0F0"/>
                </a:solidFill>
                <a:latin typeface="Times New Roman" panose="02020603050405020304" pitchFamily="18" charset="0"/>
                <a:cs typeface="Times New Roman" panose="02020603050405020304" pitchFamily="18" charset="0"/>
              </a:rPr>
              <a:t>b. </a:t>
            </a:r>
            <a:r>
              <a:rPr lang="vi-VN" sz="3600" b="1" i="1" dirty="0" err="1">
                <a:solidFill>
                  <a:srgbClr val="00B0F0"/>
                </a:solidFill>
                <a:latin typeface="Times New Roman" panose="02020603050405020304" pitchFamily="18" charset="0"/>
                <a:cs typeface="Times New Roman" panose="02020603050405020304" pitchFamily="18" charset="0"/>
              </a:rPr>
              <a:t>Sản</a:t>
            </a:r>
            <a:r>
              <a:rPr lang="vi-VN" sz="3600" b="1" i="1" dirty="0">
                <a:solidFill>
                  <a:srgbClr val="00B0F0"/>
                </a:solidFill>
                <a:latin typeface="Times New Roman" panose="02020603050405020304" pitchFamily="18" charset="0"/>
                <a:cs typeface="Times New Roman" panose="02020603050405020304" pitchFamily="18" charset="0"/>
              </a:rPr>
              <a:t> </a:t>
            </a:r>
            <a:r>
              <a:rPr lang="vi-VN" sz="3600" b="1" i="1" dirty="0" err="1">
                <a:solidFill>
                  <a:srgbClr val="00B0F0"/>
                </a:solidFill>
                <a:latin typeface="Times New Roman" panose="02020603050405020304" pitchFamily="18" charset="0"/>
                <a:cs typeface="Times New Roman" panose="02020603050405020304" pitchFamily="18" charset="0"/>
              </a:rPr>
              <a:t>phẩm</a:t>
            </a:r>
            <a:endParaRPr lang="vi-VN" sz="3600" b="1" i="1" dirty="0">
              <a:solidFill>
                <a:srgbClr val="00B0F0"/>
              </a:solidFill>
              <a:latin typeface="Times New Roman" panose="02020603050405020304" pitchFamily="18" charset="0"/>
              <a:cs typeface="Times New Roman" panose="02020603050405020304" pitchFamily="18" charset="0"/>
            </a:endParaRPr>
          </a:p>
          <a:p>
            <a:pPr marL="342900" indent="-342900" algn="just"/>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Cơ thể được hồi phục sau luyện tập.</a:t>
            </a:r>
          </a:p>
        </p:txBody>
      </p:sp>
      <p:sp>
        <p:nvSpPr>
          <p:cNvPr id="3" name="Rectangle 1"/>
          <p:cNvSpPr/>
          <p:nvPr/>
        </p:nvSpPr>
        <p:spPr>
          <a:xfrm>
            <a:off x="2188377" y="643650"/>
            <a:ext cx="7920507" cy="645160"/>
          </a:xfrm>
          <a:prstGeom prst="rect">
            <a:avLst/>
          </a:prstGeom>
        </p:spPr>
        <p:txBody>
          <a:bodyPr wrap="square">
            <a:spAutoFit/>
          </a:bodyPr>
          <a:lstStyle/>
          <a:p>
            <a:pPr algn="ctr"/>
            <a:r>
              <a:rPr lang="en-US" altLang="ko-KR" sz="3600" b="1" dirty="0">
                <a:gradFill>
                  <a:gsLst>
                    <a:gs pos="0">
                      <a:srgbClr val="E30000"/>
                    </a:gs>
                    <a:gs pos="100000">
                      <a:srgbClr val="760303"/>
                    </a:gs>
                  </a:gsLst>
                  <a:lin scaled="0"/>
                </a:gra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2</a:t>
            </a:fld>
            <a:endParaRPr kern="0"/>
          </a:p>
        </p:txBody>
      </p:sp>
      <p:sp>
        <p:nvSpPr>
          <p:cNvPr id="9" name="Rectangle 8"/>
          <p:cNvSpPr/>
          <p:nvPr/>
        </p:nvSpPr>
        <p:spPr>
          <a:xfrm>
            <a:off x="603392" y="688530"/>
            <a:ext cx="10645581" cy="1198880"/>
          </a:xfrm>
          <a:prstGeom prst="rect">
            <a:avLst/>
          </a:prstGeom>
        </p:spPr>
        <p:txBody>
          <a:bodyPr wrap="square">
            <a:spAutoFit/>
          </a:bodyPr>
          <a:lstStyle/>
          <a:p>
            <a:pPr marL="342900" indent="-342900" algn="ctr"/>
            <a:r>
              <a:rPr lang="en-US" sz="3600" dirty="0">
                <a:solidFill>
                  <a:srgbClr val="FF0000"/>
                </a:solidFill>
                <a:latin typeface="Times New Roman" panose="02020603050405020304" pitchFamily="18" charset="0"/>
                <a:cs typeface="Times New Roman" panose="02020603050405020304" pitchFamily="18" charset="0"/>
              </a:rPr>
              <a:t>TIẾT 23: CHẠY CỰ LY TRUNG BÌNH</a:t>
            </a:r>
          </a:p>
          <a:p>
            <a:pPr marL="342900" indent="-342900" algn="ctr"/>
            <a:r>
              <a:rPr lang="en-US" sz="3600" b="1" dirty="0">
                <a:solidFill>
                  <a:srgbClr val="00B050"/>
                </a:solidFill>
                <a:latin typeface="Times New Roman" panose="02020603050405020304" pitchFamily="18" charset="0"/>
                <a:cs typeface="Times New Roman" panose="02020603050405020304" pitchFamily="18" charset="0"/>
              </a:rPr>
              <a:t> </a:t>
            </a:r>
          </a:p>
        </p:txBody>
      </p:sp>
      <p:sp>
        <p:nvSpPr>
          <p:cNvPr id="100" name="Text Box 99"/>
          <p:cNvSpPr txBox="1"/>
          <p:nvPr/>
        </p:nvSpPr>
        <p:spPr>
          <a:xfrm>
            <a:off x="1238250" y="2091055"/>
            <a:ext cx="9885680" cy="3476625"/>
          </a:xfrm>
          <a:prstGeom prst="rect">
            <a:avLst/>
          </a:prstGeom>
          <a:noFill/>
          <a:ln w="9525">
            <a:noFill/>
          </a:ln>
        </p:spPr>
        <p:txBody>
          <a:bodyPr wrap="square">
            <a:spAutoFit/>
          </a:bodyPr>
          <a:lstStyle/>
          <a:p>
            <a:pPr indent="0"/>
            <a:r>
              <a:rPr lang="en-US" sz="2200" b="1">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rPr>
              <a:t>I. MỤC TIÊU</a:t>
            </a:r>
          </a:p>
          <a:p>
            <a:pPr indent="0"/>
            <a:r>
              <a:rPr lang="en-US" sz="2200" b="1">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rPr>
              <a:t>1. Mức độ, yêu cầu cần đạt</a:t>
            </a:r>
            <a:endParaRPr lang="en-US" sz="2200" b="0">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endParaRPr>
          </a:p>
          <a:p>
            <a:pPr indent="0"/>
            <a:r>
              <a:rPr lang="en-US" sz="2200" b="0">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rPr>
              <a:t>- Luyện tập các động tác bổ trợ kĩ thuật chạy cự li trung bình.</a:t>
            </a:r>
            <a:endParaRPr lang="en-US" sz="2200" b="1">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endParaRPr>
          </a:p>
          <a:p>
            <a:pPr indent="0"/>
            <a:r>
              <a:rPr lang="en-US" sz="2200" b="1">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rPr>
              <a:t>2. Năng lực</a:t>
            </a:r>
            <a:endParaRPr lang="en-US" sz="2200" b="1" i="1">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endParaRPr>
          </a:p>
          <a:p>
            <a:pPr indent="0"/>
            <a:r>
              <a:rPr lang="en-US" sz="2200" b="1" i="1">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rPr>
              <a:t>- Năng lực chung:</a:t>
            </a:r>
            <a:r>
              <a:rPr lang="en-US" sz="2200" b="0">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rPr>
              <a:t> Tự học, giải quyết vấn đề, tư duy, tự quản lý, trao đổi nhóm.</a:t>
            </a:r>
            <a:endParaRPr lang="en-US" sz="2200" b="1" i="1">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endParaRPr>
          </a:p>
          <a:p>
            <a:pPr indent="0"/>
            <a:r>
              <a:rPr lang="en-US" sz="2200" b="1" i="1">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rPr>
              <a:t>- Năng lực riêng: </a:t>
            </a:r>
            <a:endParaRPr lang="en-US" sz="2200" b="0">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Symbol" panose="05050102010706020507" charset="0"/>
              <a:cs typeface="Calibri" panose="020F0502020204030204" pitchFamily="34" charset="0"/>
            </a:endParaRPr>
          </a:p>
          <a:p>
            <a:pPr indent="0"/>
            <a:r>
              <a:rPr lang="en-US" sz="2200" b="0">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Symbol" panose="05050102010706020507" charset="0"/>
                <a:cs typeface="Calibri" panose="020F0502020204030204" pitchFamily="34" charset="0"/>
              </a:rPr>
              <a:t>· </a:t>
            </a:r>
            <a:r>
              <a:rPr lang="en-US" sz="2200" b="0">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rPr>
              <a:t>Nhận biết được các động tác bổ trợ và biết cách luyện tập.</a:t>
            </a:r>
            <a:endParaRPr lang="en-US" sz="2200" b="0">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Symbol" panose="05050102010706020507" charset="0"/>
              <a:cs typeface="Calibri" panose="020F0502020204030204" pitchFamily="34" charset="0"/>
            </a:endParaRPr>
          </a:p>
          <a:p>
            <a:pPr indent="0"/>
            <a:r>
              <a:rPr lang="en-US" sz="2200" b="0">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Symbol" panose="05050102010706020507" charset="0"/>
                <a:cs typeface="Calibri" panose="020F0502020204030204" pitchFamily="34" charset="0"/>
              </a:rPr>
              <a:t>· </a:t>
            </a:r>
            <a:r>
              <a:rPr lang="en-US" sz="2200" b="0">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rPr>
              <a:t>Tạo sự phát triển về năng lực, liên kết vận động.</a:t>
            </a:r>
            <a:endParaRPr lang="en-US" sz="2200" b="1">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endParaRPr>
          </a:p>
          <a:p>
            <a:pPr indent="0"/>
            <a:r>
              <a:rPr lang="en-US" sz="2200" b="1">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rPr>
              <a:t>3. Phẩm chất</a:t>
            </a:r>
            <a:endParaRPr lang="en-US" sz="2200" b="0">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endParaRPr>
          </a:p>
          <a:p>
            <a:pPr indent="0"/>
            <a:r>
              <a:rPr lang="en-US" sz="2200" b="0">
                <a:ln/>
                <a:gradFill>
                  <a:gsLst>
                    <a:gs pos="0">
                      <a:srgbClr val="012D86"/>
                    </a:gs>
                    <a:gs pos="100000">
                      <a:srgbClr val="0E2557"/>
                    </a:gs>
                  </a:gsLst>
                  <a:lin scaled="0"/>
                </a:gradFill>
                <a:effectLst>
                  <a:outerShdw blurRad="38100" dist="19050" dir="2700000" algn="tl" rotWithShape="0">
                    <a:schemeClr val="dk1">
                      <a:alpha val="40000"/>
                    </a:schemeClr>
                  </a:outerShdw>
                </a:effectLst>
                <a:latin typeface="Times New Roman" panose="02020603050405020304" pitchFamily="18" charset="0"/>
                <a:cs typeface="Calibri" panose="020F0502020204030204" pitchFamily="34" charset="0"/>
              </a:rPr>
              <a:t>- Tích cực, tự giác trong học tập và vận dụng để rèn luyện thân thể hàng ngày.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748790" y="1659890"/>
            <a:ext cx="9251315" cy="4523105"/>
          </a:xfrm>
          <a:prstGeom prst="rect">
            <a:avLst/>
          </a:prstGeom>
          <a:noFill/>
          <a:ln w="9525">
            <a:noFill/>
          </a:ln>
        </p:spPr>
        <p:txBody>
          <a:bodyPr wrap="square">
            <a:spAutoFit/>
          </a:bodyPr>
          <a:lstStyle/>
          <a:p>
            <a:pPr indent="0"/>
            <a:r>
              <a:rPr lang="en-US" sz="32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II. THIẾT BỊ DẠY HỌC VÀ HỌC LIỆU</a:t>
            </a:r>
          </a:p>
          <a:p>
            <a:pPr indent="0"/>
            <a:r>
              <a:rPr lang="en-US" sz="32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1. Đối với giáo viên</a:t>
            </a:r>
            <a:endParaRPr lang="en-US" sz="3200" b="0">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32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Giáo án biên soạn theo định hướng phát triển năng lực.</a:t>
            </a:r>
          </a:p>
          <a:p>
            <a:pPr indent="0"/>
            <a:r>
              <a:rPr lang="en-US" sz="32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Máy tính, máy chiếu (nếu có).</a:t>
            </a:r>
            <a:endParaRPr lang="en-US" sz="32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32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2. Đối với học sinh</a:t>
            </a:r>
            <a:endParaRPr lang="en-US" sz="3200" b="0">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32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SGK.</a:t>
            </a:r>
          </a:p>
          <a:p>
            <a:pPr indent="0"/>
            <a:r>
              <a:rPr lang="en-US" sz="32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Tranh ảnh, tư liệu sưu tầm liên quan đến bài học.</a:t>
            </a:r>
          </a:p>
          <a:p>
            <a:pPr indent="0"/>
            <a:r>
              <a:rPr lang="en-US" sz="32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Dụng cụ học tập theo yêu cầu của GV. </a:t>
            </a:r>
          </a:p>
        </p:txBody>
      </p:sp>
      <p:sp>
        <p:nvSpPr>
          <p:cNvPr id="9" name="Rectangle 8"/>
          <p:cNvSpPr/>
          <p:nvPr/>
        </p:nvSpPr>
        <p:spPr>
          <a:xfrm>
            <a:off x="603392" y="688530"/>
            <a:ext cx="10645581" cy="1198880"/>
          </a:xfrm>
          <a:prstGeom prst="rect">
            <a:avLst/>
          </a:prstGeom>
        </p:spPr>
        <p:txBody>
          <a:bodyPr wrap="square">
            <a:spAutoFit/>
          </a:bodyPr>
          <a:lstStyle/>
          <a:p>
            <a:pPr marL="342900" indent="-342900" algn="ctr"/>
            <a:r>
              <a:rPr lang="en-US" sz="3600" dirty="0">
                <a:solidFill>
                  <a:srgbClr val="FF0000"/>
                </a:solidFill>
                <a:latin typeface="Times New Roman" panose="02020603050405020304" pitchFamily="18" charset="0"/>
                <a:cs typeface="Times New Roman" panose="02020603050405020304" pitchFamily="18" charset="0"/>
              </a:rPr>
              <a:t>TIẾT 23: CHẠY CỰ LY TRUNG BÌNH</a:t>
            </a:r>
          </a:p>
          <a:p>
            <a:pPr marL="342900" indent="-342900" algn="ctr"/>
            <a:r>
              <a:rPr lang="en-US" sz="3600" b="1" dirty="0">
                <a:solidFill>
                  <a:srgbClr val="00B05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3392" y="688530"/>
            <a:ext cx="10645581" cy="1198880"/>
          </a:xfrm>
          <a:prstGeom prst="rect">
            <a:avLst/>
          </a:prstGeom>
        </p:spPr>
        <p:txBody>
          <a:bodyPr wrap="square">
            <a:spAutoFit/>
          </a:bodyPr>
          <a:lstStyle/>
          <a:p>
            <a:pPr marL="342900" indent="-342900" algn="ctr"/>
            <a:r>
              <a:rPr lang="en-US" sz="3600" dirty="0">
                <a:solidFill>
                  <a:srgbClr val="FF0000"/>
                </a:solidFill>
                <a:latin typeface="Times New Roman" panose="02020603050405020304" pitchFamily="18" charset="0"/>
                <a:cs typeface="Times New Roman" panose="02020603050405020304" pitchFamily="18" charset="0"/>
              </a:rPr>
              <a:t>TIẾT 23: CHẠY CỰ LY TRUNG BÌNH</a:t>
            </a:r>
          </a:p>
          <a:p>
            <a:pPr marL="342900" indent="-342900" algn="ctr"/>
            <a:r>
              <a:rPr lang="en-US" sz="3600" b="1" dirty="0">
                <a:solidFill>
                  <a:srgbClr val="00B050"/>
                </a:solidFill>
                <a:latin typeface="Times New Roman" panose="02020603050405020304" pitchFamily="18" charset="0"/>
                <a:cs typeface="Times New Roman" panose="02020603050405020304" pitchFamily="18" charset="0"/>
              </a:rPr>
              <a:t> </a:t>
            </a:r>
          </a:p>
        </p:txBody>
      </p:sp>
      <p:sp>
        <p:nvSpPr>
          <p:cNvPr id="2" name="Text Box 1"/>
          <p:cNvSpPr txBox="1"/>
          <p:nvPr/>
        </p:nvSpPr>
        <p:spPr>
          <a:xfrm>
            <a:off x="2011045" y="1416050"/>
            <a:ext cx="9344660" cy="5939155"/>
          </a:xfrm>
          <a:prstGeom prst="rect">
            <a:avLst/>
          </a:prstGeom>
          <a:noFill/>
          <a:ln w="9525">
            <a:noFill/>
          </a:ln>
        </p:spPr>
        <p:txBody>
          <a:bodyPr wrap="square">
            <a:spAutoFit/>
          </a:bodyPr>
          <a:lstStyle/>
          <a:p>
            <a:pPr indent="0"/>
            <a:r>
              <a:rPr lang="en-US" sz="2000" b="1">
                <a:solidFill>
                  <a:srgbClr val="000000"/>
                </a:solidFill>
                <a:latin typeface="Times New Roman" panose="02020603050405020304" pitchFamily="18" charset="0"/>
                <a:cs typeface="Calibri" panose="020F0502020204030204" pitchFamily="34" charset="0"/>
              </a:rPr>
              <a:t>I</a:t>
            </a:r>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II. TIẾN TRÌNH DẠY HỌC</a:t>
            </a: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A. HOẠT ĐỘNG KHỞI ĐỘNG</a:t>
            </a: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a. Mục tiêu: </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Tạo tâm thế hứng thú cho học sinh và từng bước làm quen bài học.</a:t>
            </a:r>
            <a:endPar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b. Nội dung: </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GV trình bày vấn đề, HS trả lời câu hỏi.</a:t>
            </a:r>
            <a:endPar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c. Sản phẩm học tập: </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HS lắng nghe và tiếp thu kiến thức.</a:t>
            </a:r>
            <a:endPar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d. Tổ chức thực hiện: </a:t>
            </a:r>
            <a:endPar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 GV </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Sử dụng phương tiện trực quan giới thiệu khái quát về chạy cự li trung bình</a:t>
            </a:r>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 yêu câu HS trả lời câu hỏi sau:</a:t>
            </a:r>
            <a:endPar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Nêu những điểm khác nhau giữa chạy cự li trung bình và chạy cự li ngắn.</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Biểu hiện của tốc độ chạy cự li trung bình như thế nào?</a:t>
            </a:r>
            <a:endPar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 HS Quan sát hình ảnh, liên hệ với những hiểu biết đã có về chạy cự li trung bình, trả lời câu hỏi: </a:t>
            </a:r>
            <a:endPar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Chạy cự li trung bình nhanh hơn hay chậm hơn so với chạy cự li ngắn.</a:t>
            </a:r>
          </a:p>
          <a:p>
            <a:pPr indent="0"/>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a:t>
            </a:r>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GV tổ chức và hướng dẫn HS</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 khởi động cơ thể bằng các hoạt động đơn giản (chạy tại chỗ, xoay các khớp, trò chơi hỗ trợ khởi động).</a:t>
            </a:r>
            <a:endPar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endParaRPr>
          </a:p>
          <a:p>
            <a:pPr indent="0"/>
            <a:r>
              <a:rPr lang="en-US" sz="2000" b="0" i="1">
                <a:gradFill>
                  <a:gsLst>
                    <a:gs pos="0">
                      <a:srgbClr val="012D86"/>
                    </a:gs>
                    <a:gs pos="100000">
                      <a:srgbClr val="0E2557"/>
                    </a:gs>
                  </a:gsLst>
                  <a:lin scaled="0"/>
                </a:gradFill>
                <a:latin typeface="Times New Roman" panose="02020603050405020304" pitchFamily="18" charset="0"/>
                <a:cs typeface="Calibri" panose="020F0502020204030204" pitchFamily="34" charset="0"/>
              </a:rPr>
              <a:t>- GV đặt vấn đề: </a:t>
            </a:r>
            <a:r>
              <a:rPr lang="en-US" sz="2000" b="0">
                <a:gradFill>
                  <a:gsLst>
                    <a:gs pos="0">
                      <a:srgbClr val="012D86"/>
                    </a:gs>
                    <a:gs pos="100000">
                      <a:srgbClr val="0E2557"/>
                    </a:gs>
                  </a:gsLst>
                  <a:lin scaled="0"/>
                </a:gradFill>
                <a:latin typeface="Times New Roman" panose="02020603050405020304" pitchFamily="18" charset="0"/>
                <a:cs typeface="Calibri" panose="020F0502020204030204" pitchFamily="34" charset="0"/>
              </a:rPr>
              <a:t>Trong đời sống hàng ngày nói chung và bộ môn Giáo dục thể chất nói riêng, chạy cư li trung bình là một chủ đề học tập phổ biến. Để nắm được các kiến thức lý thuyết và vận dụng chính xác, chúng ta cùng vào bài học </a:t>
            </a:r>
            <a:r>
              <a:rPr lang="en-US" sz="2000" b="1">
                <a:gradFill>
                  <a:gsLst>
                    <a:gs pos="0">
                      <a:srgbClr val="012D86"/>
                    </a:gs>
                    <a:gs pos="100000">
                      <a:srgbClr val="0E2557"/>
                    </a:gs>
                  </a:gsLst>
                  <a:lin scaled="0"/>
                </a:gradFill>
                <a:latin typeface="Times New Roman" panose="02020603050405020304" pitchFamily="18" charset="0"/>
                <a:cs typeface="Calibri" panose="020F0502020204030204" pitchFamily="34" charset="0"/>
              </a:rPr>
              <a:t>– Bài 1: Các động tác bổ trợ chạy cự li trung bình.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5</a:t>
            </a:fld>
            <a:endParaRPr kern="0"/>
          </a:p>
        </p:txBody>
      </p:sp>
      <p:sp>
        <p:nvSpPr>
          <p:cNvPr id="2" name="Rectangle 1"/>
          <p:cNvSpPr/>
          <p:nvPr/>
        </p:nvSpPr>
        <p:spPr>
          <a:xfrm>
            <a:off x="2188377" y="643650"/>
            <a:ext cx="7920507" cy="646331"/>
          </a:xfrm>
          <a:prstGeom prst="rect">
            <a:avLst/>
          </a:prstGeom>
        </p:spPr>
        <p:txBody>
          <a:bodyPr wrap="square">
            <a:spAutoFit/>
          </a:bodyPr>
          <a:lstStyle/>
          <a:p>
            <a:pPr algn="ctr"/>
            <a:r>
              <a:rPr lang="en-US" altLang="ko-KR" sz="3600" b="1" dirty="0">
                <a:solidFill>
                  <a:srgbClr val="002060"/>
                </a:soli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graphicFrame>
        <p:nvGraphicFramePr>
          <p:cNvPr id="3" name="Table 2"/>
          <p:cNvGraphicFramePr>
            <a:graphicFrameLocks noGrp="1"/>
          </p:cNvGraphicFramePr>
          <p:nvPr/>
        </p:nvGraphicFramePr>
        <p:xfrm>
          <a:off x="627016" y="1289981"/>
          <a:ext cx="10985865" cy="5058568"/>
        </p:xfrm>
        <a:graphic>
          <a:graphicData uri="http://schemas.openxmlformats.org/drawingml/2006/table">
            <a:tbl>
              <a:tblPr firstRow="1" firstCol="1" bandRow="1">
                <a:tableStyleId>{5C22544A-7EE6-4342-B048-85BDC9FD1C3A}</a:tableStyleId>
              </a:tblPr>
              <a:tblGrid>
                <a:gridCol w="5129381">
                  <a:extLst>
                    <a:ext uri="{9D8B030D-6E8A-4147-A177-3AD203B41FA5}">
                      <a16:colId xmlns:a16="http://schemas.microsoft.com/office/drawing/2014/main" val="20000"/>
                    </a:ext>
                  </a:extLst>
                </a:gridCol>
                <a:gridCol w="5856484">
                  <a:extLst>
                    <a:ext uri="{9D8B030D-6E8A-4147-A177-3AD203B41FA5}">
                      <a16:colId xmlns:a16="http://schemas.microsoft.com/office/drawing/2014/main" val="20001"/>
                    </a:ext>
                  </a:extLst>
                </a:gridCol>
              </a:tblGrid>
              <a:tr h="738077">
                <a:tc>
                  <a:txBody>
                    <a:bodyPr/>
                    <a:lstStyle/>
                    <a:p>
                      <a:pPr marL="0" marR="0" algn="ctr">
                        <a:lnSpc>
                          <a:spcPct val="107000"/>
                        </a:lnSpc>
                        <a:spcBef>
                          <a:spcPts val="0"/>
                        </a:spcBef>
                        <a:spcAft>
                          <a:spcPts val="0"/>
                        </a:spcAft>
                      </a:pPr>
                      <a:r>
                        <a:rPr lang="en-US" sz="2800" dirty="0" err="1">
                          <a:effectLst/>
                        </a:rPr>
                        <a:t>Nội</a:t>
                      </a:r>
                      <a:r>
                        <a:rPr lang="en-US" sz="2800" dirty="0">
                          <a:effectLst/>
                        </a:rPr>
                        <a:t> dung</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tc>
                  <a:txBody>
                    <a:bodyPr/>
                    <a:lstStyle/>
                    <a:p>
                      <a:pPr marL="0" marR="0" algn="ctr">
                        <a:lnSpc>
                          <a:spcPct val="107000"/>
                        </a:lnSpc>
                        <a:spcBef>
                          <a:spcPts val="0"/>
                        </a:spcBef>
                        <a:spcAft>
                          <a:spcPts val="0"/>
                        </a:spcAft>
                      </a:pPr>
                      <a:r>
                        <a:rPr lang="en-US" sz="2800" dirty="0" err="1">
                          <a:effectLst/>
                        </a:rPr>
                        <a:t>Tổ</a:t>
                      </a:r>
                      <a:r>
                        <a:rPr lang="en-US" sz="2800" dirty="0">
                          <a:effectLst/>
                        </a:rPr>
                        <a:t> </a:t>
                      </a:r>
                      <a:r>
                        <a:rPr lang="en-US" sz="2800" dirty="0" err="1">
                          <a:effectLst/>
                        </a:rPr>
                        <a:t>chức</a:t>
                      </a:r>
                      <a:r>
                        <a:rPr lang="en-US" sz="2800" dirty="0">
                          <a:effectLst/>
                        </a:rPr>
                        <a:t> </a:t>
                      </a:r>
                      <a:r>
                        <a:rPr lang="en-US" sz="2800" dirty="0" err="1">
                          <a:effectLst/>
                        </a:rPr>
                        <a:t>thực</a:t>
                      </a:r>
                      <a:r>
                        <a:rPr lang="en-US" sz="2800" dirty="0">
                          <a:effectLst/>
                        </a:rPr>
                        <a:t> </a:t>
                      </a:r>
                      <a:r>
                        <a:rPr lang="en-US" sz="2800" dirty="0" err="1">
                          <a:effectLst/>
                        </a:rPr>
                        <a:t>hiện</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extLst>
                  <a:ext uri="{0D108BD9-81ED-4DB2-BD59-A6C34878D82A}">
                    <a16:rowId xmlns:a16="http://schemas.microsoft.com/office/drawing/2014/main" val="10000"/>
                  </a:ext>
                </a:extLst>
              </a:tr>
              <a:tr h="2297513">
                <a:tc>
                  <a:txBody>
                    <a:bodyPr/>
                    <a:lstStyle/>
                    <a:p>
                      <a:pPr marL="0" marR="0" indent="0" algn="just">
                        <a:lnSpc>
                          <a:spcPct val="107000"/>
                        </a:lnSpc>
                        <a:spcBef>
                          <a:spcPts val="0"/>
                        </a:spcBef>
                        <a:spcAft>
                          <a:spcPts val="0"/>
                        </a:spcAft>
                        <a:buFontTx/>
                        <a:buNone/>
                      </a:pPr>
                      <a:r>
                        <a:rPr lang="en-US" sz="2400" b="0" dirty="0">
                          <a:solidFill>
                            <a:srgbClr val="FF0000"/>
                          </a:solidFill>
                          <a:effectLst/>
                          <a:latin typeface="Times New Roman" panose="02020603050405020304" pitchFamily="18" charset="0"/>
                          <a:cs typeface="Times New Roman" panose="02020603050405020304" pitchFamily="18" charset="0"/>
                        </a:rPr>
                        <a:t>A. HOẠT</a:t>
                      </a:r>
                      <a:r>
                        <a:rPr lang="en-US" sz="2400" b="0" baseline="0" dirty="0">
                          <a:solidFill>
                            <a:srgbClr val="FF0000"/>
                          </a:solidFill>
                          <a:effectLst/>
                          <a:latin typeface="Times New Roman" panose="02020603050405020304" pitchFamily="18" charset="0"/>
                          <a:cs typeface="Times New Roman" panose="02020603050405020304" pitchFamily="18" charset="0"/>
                        </a:rPr>
                        <a:t> ĐỘNG KHỞI ĐỘNG</a:t>
                      </a:r>
                      <a:endParaRPr lang="en-US" sz="2400" b="0" dirty="0">
                        <a:solidFill>
                          <a:srgbClr val="FF0000"/>
                        </a:solidFill>
                        <a:effectLst/>
                        <a:latin typeface="Times New Roman" panose="02020603050405020304" pitchFamily="18" charset="0"/>
                        <a:cs typeface="Times New Roman" panose="02020603050405020304" pitchFamily="18" charset="0"/>
                      </a:endParaRPr>
                    </a:p>
                    <a:p>
                      <a:pPr marL="457200" marR="0" indent="-457200" algn="just">
                        <a:lnSpc>
                          <a:spcPct val="107000"/>
                        </a:lnSpc>
                        <a:spcBef>
                          <a:spcPts val="0"/>
                        </a:spcBef>
                        <a:spcAft>
                          <a:spcPts val="0"/>
                        </a:spcAft>
                        <a:buFontTx/>
                        <a:buChar char="-"/>
                      </a:pPr>
                      <a:r>
                        <a:rPr lang="en-US" sz="2800" b="0" dirty="0" err="1">
                          <a:solidFill>
                            <a:srgbClr val="FF0000"/>
                          </a:solidFill>
                          <a:effectLst/>
                          <a:latin typeface="Times New Roman" panose="02020603050405020304" pitchFamily="18" charset="0"/>
                          <a:cs typeface="Times New Roman" panose="02020603050405020304" pitchFamily="18" charset="0"/>
                        </a:rPr>
                        <a:t>Khởi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động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chung</a:t>
                      </a:r>
                      <a:endParaRPr lang="en-US" sz="2800" b="0" dirty="0">
                        <a:solidFill>
                          <a:srgbClr val="FF0000"/>
                        </a:solidFill>
                        <a:effectLst/>
                        <a:latin typeface="Times New Roman" panose="02020603050405020304" pitchFamily="18" charset="0"/>
                        <a:cs typeface="Times New Roman" panose="02020603050405020304" pitchFamily="18" charset="0"/>
                      </a:endParaRPr>
                    </a:p>
                    <a:p>
                      <a:pPr marL="342900" marR="0" indent="-342900" algn="just">
                        <a:lnSpc>
                          <a:spcPct val="107000"/>
                        </a:lnSpc>
                        <a:spcBef>
                          <a:spcPts val="0"/>
                        </a:spcBef>
                        <a:spcAft>
                          <a:spcPts val="0"/>
                        </a:spcAft>
                        <a:buFontTx/>
                        <a:buChar char="-"/>
                      </a:pPr>
                      <a:r>
                        <a:rPr lang="en-US" sz="2800" b="0" dirty="0" err="1">
                          <a:solidFill>
                            <a:srgbClr val="002060"/>
                          </a:solidFill>
                          <a:effectLst/>
                          <a:latin typeface="Times New Roman" panose="02020603050405020304" pitchFamily="18" charset="0"/>
                          <a:cs typeface="Times New Roman" panose="02020603050405020304" pitchFamily="18" charset="0"/>
                        </a:rPr>
                        <a:t>Xoay</a:t>
                      </a: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các</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khớp</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cổ</a:t>
                      </a:r>
                      <a:r>
                        <a:rPr lang="en-US" sz="2800" b="0" baseline="0" dirty="0">
                          <a:solidFill>
                            <a:srgbClr val="002060"/>
                          </a:solidFill>
                          <a:effectLst/>
                          <a:latin typeface="Times New Roman" panose="02020603050405020304" pitchFamily="18" charset="0"/>
                          <a:cs typeface="Times New Roman" panose="02020603050405020304" pitchFamily="18" charset="0"/>
                        </a:rPr>
                        <a:t>, co. </a:t>
                      </a:r>
                      <a:r>
                        <a:rPr lang="en-US" sz="2800" b="0" baseline="0" dirty="0" err="1">
                          <a:solidFill>
                            <a:srgbClr val="002060"/>
                          </a:solidFill>
                          <a:effectLst/>
                          <a:latin typeface="Times New Roman" panose="02020603050405020304" pitchFamily="18" charset="0"/>
                          <a:cs typeface="Times New Roman" panose="02020603050405020304" pitchFamily="18" charset="0"/>
                        </a:rPr>
                        <a:t>tay</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cổ</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chân</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vai</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hông</a:t>
                      </a:r>
                      <a:r>
                        <a:rPr lang="en-US" sz="2800" b="0" baseline="0" dirty="0">
                          <a:solidFill>
                            <a:srgbClr val="002060"/>
                          </a:solidFill>
                          <a:effectLst/>
                          <a:latin typeface="Times New Roman" panose="02020603050405020304" pitchFamily="18" charset="0"/>
                          <a:cs typeface="Times New Roman" panose="02020603050405020304" pitchFamily="18" charset="0"/>
                        </a:rPr>
                        <a:t>…</a:t>
                      </a: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dirty="0">
                          <a:effectLst/>
                        </a:rPr>
                        <a:t> </a:t>
                      </a:r>
                      <a:endParaRPr lang="en-US" sz="2000" dirty="0">
                        <a:effectLst/>
                      </a:endParaRPr>
                    </a:p>
                    <a:p>
                      <a:pPr marL="0" marR="0" algn="just">
                        <a:lnSpc>
                          <a:spcPct val="107000"/>
                        </a:lnSpc>
                        <a:spcBef>
                          <a:spcPts val="0"/>
                        </a:spcBef>
                        <a:spcAft>
                          <a:spcPts val="0"/>
                        </a:spcAft>
                      </a:pPr>
                      <a:r>
                        <a:rPr lang="en-US" sz="2800" dirty="0">
                          <a:effectLst/>
                        </a:rPr>
                        <a:t> </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extLst>
                  <a:ext uri="{0D108BD9-81ED-4DB2-BD59-A6C34878D82A}">
                    <a16:rowId xmlns:a16="http://schemas.microsoft.com/office/drawing/2014/main" val="10001"/>
                  </a:ext>
                </a:extLst>
              </a:tr>
              <a:tr h="2022978">
                <a:tc>
                  <a:txBody>
                    <a:bodyPr/>
                    <a:lstStyle/>
                    <a:p>
                      <a:pPr marL="457200" marR="0" indent="-457200" algn="just">
                        <a:lnSpc>
                          <a:spcPct val="107000"/>
                        </a:lnSpc>
                        <a:spcBef>
                          <a:spcPts val="0"/>
                        </a:spcBef>
                        <a:spcAft>
                          <a:spcPts val="0"/>
                        </a:spcAft>
                        <a:buFontTx/>
                        <a:buChar char="-"/>
                      </a:pPr>
                      <a:r>
                        <a:rPr lang="en-US" sz="2800" b="0" dirty="0" err="1">
                          <a:solidFill>
                            <a:srgbClr val="FF0000"/>
                          </a:solidFill>
                          <a:effectLst/>
                          <a:latin typeface="Times New Roman" panose="02020603050405020304" pitchFamily="18" charset="0"/>
                          <a:cs typeface="Times New Roman" panose="02020603050405020304" pitchFamily="18" charset="0"/>
                        </a:rPr>
                        <a:t>Khởi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động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chuyên</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môn</a:t>
                      </a:r>
                      <a:r>
                        <a:rPr lang="en-US" sz="2800" b="0" dirty="0">
                          <a:solidFill>
                            <a:srgbClr val="FF0000"/>
                          </a:solidFill>
                          <a:effectLst/>
                          <a:latin typeface="Times New Roman" panose="02020603050405020304" pitchFamily="18" charset="0"/>
                          <a:cs typeface="Times New Roman" panose="02020603050405020304" pitchFamily="18" charset="0"/>
                        </a:rPr>
                        <a:t>:</a:t>
                      </a:r>
                    </a:p>
                    <a:p>
                      <a:pPr marL="0" marR="0" indent="0" algn="just">
                        <a:lnSpc>
                          <a:spcPct val="107000"/>
                        </a:lnSpc>
                        <a:spcBef>
                          <a:spcPts val="0"/>
                        </a:spcBef>
                        <a:spcAft>
                          <a:spcPts val="0"/>
                        </a:spcAft>
                        <a:buFontTx/>
                        <a:buNone/>
                      </a:pPr>
                      <a:r>
                        <a:rPr lang="en-US" sz="2800" b="0" dirty="0">
                          <a:solidFill>
                            <a:srgbClr val="002060"/>
                          </a:solidFill>
                          <a:effectLst/>
                          <a:latin typeface="Times New Roman" panose="02020603050405020304" pitchFamily="18" charset="0"/>
                          <a:cs typeface="Times New Roman" panose="02020603050405020304" pitchFamily="18" charset="0"/>
                        </a:rPr>
                        <a:t>+ </a:t>
                      </a:r>
                      <a:r>
                        <a:rPr lang="en-US" sz="2800" b="0" dirty="0" err="1">
                          <a:solidFill>
                            <a:srgbClr val="002060"/>
                          </a:solidFill>
                          <a:effectLst/>
                          <a:latin typeface="Times New Roman" panose="02020603050405020304" pitchFamily="18" charset="0"/>
                          <a:cs typeface="Times New Roman" panose="02020603050405020304" pitchFamily="18" charset="0"/>
                        </a:rPr>
                        <a:t>Chạy</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bước</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nhỏ</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nâng</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cao</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đùi</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tại</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chổ</a:t>
                      </a:r>
                      <a:r>
                        <a:rPr lang="en-US" sz="2800" b="0" baseline="0" dirty="0">
                          <a:solidFill>
                            <a:srgbClr val="002060"/>
                          </a:solidFill>
                          <a:effectLst/>
                          <a:latin typeface="Times New Roman" panose="02020603050405020304" pitchFamily="18" charset="0"/>
                          <a:cs typeface="Times New Roman" panose="02020603050405020304" pitchFamily="18" charset="0"/>
                        </a:rPr>
                        <a:t>.</a:t>
                      </a:r>
                    </a:p>
                    <a:p>
                      <a:pPr marL="0" marR="0" indent="0" algn="just">
                        <a:lnSpc>
                          <a:spcPct val="107000"/>
                        </a:lnSpc>
                        <a:spcBef>
                          <a:spcPts val="0"/>
                        </a:spcBef>
                        <a:spcAft>
                          <a:spcPts val="0"/>
                        </a:spcAft>
                        <a:buFontTx/>
                        <a:buNone/>
                      </a:pP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Chạy</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đạp</a:t>
                      </a:r>
                      <a:r>
                        <a:rPr lang="en-US" sz="2800" b="0" baseline="0" dirty="0">
                          <a:solidFill>
                            <a:srgbClr val="002060"/>
                          </a:solidFill>
                          <a:effectLst/>
                          <a:latin typeface="Times New Roman" panose="02020603050405020304" pitchFamily="18" charset="0"/>
                          <a:cs typeface="Times New Roman" panose="02020603050405020304" pitchFamily="18" charset="0"/>
                        </a:rPr>
                        <a:t> </a:t>
                      </a:r>
                      <a:r>
                        <a:rPr lang="en-US" sz="2800" b="0" baseline="0" dirty="0" err="1">
                          <a:solidFill>
                            <a:srgbClr val="002060"/>
                          </a:solidFill>
                          <a:effectLst/>
                          <a:latin typeface="Times New Roman" panose="02020603050405020304" pitchFamily="18" charset="0"/>
                          <a:cs typeface="Times New Roman" panose="02020603050405020304" pitchFamily="18" charset="0"/>
                        </a:rPr>
                        <a:t>sau</a:t>
                      </a:r>
                      <a:r>
                        <a:rPr lang="en-US" sz="2800" b="0" baseline="0" dirty="0">
                          <a:solidFill>
                            <a:srgbClr val="002060"/>
                          </a:solidFill>
                          <a:effectLst/>
                          <a:latin typeface="Times New Roman" panose="02020603050405020304" pitchFamily="18" charset="0"/>
                          <a:cs typeface="Times New Roman" panose="02020603050405020304" pitchFamily="18" charset="0"/>
                        </a:rPr>
                        <a:t>.</a:t>
                      </a:r>
                      <a:r>
                        <a:rPr lang="en-US" sz="2800" b="0" dirty="0">
                          <a:solidFill>
                            <a:srgbClr val="002060"/>
                          </a:solidFill>
                          <a:effectLst/>
                          <a:latin typeface="Times New Roman" panose="02020603050405020304" pitchFamily="18" charset="0"/>
                          <a:cs typeface="Times New Roman" panose="02020603050405020304" pitchFamily="18" charset="0"/>
                        </a:rPr>
                        <a:t> </a:t>
                      </a:r>
                      <a:endParaRPr lang="en-US" sz="2000" b="0" dirty="0">
                        <a:solidFill>
                          <a:srgbClr val="002060"/>
                        </a:solidFill>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dirty="0">
                          <a:effectLst/>
                        </a:rPr>
                        <a:t>Video </a:t>
                      </a:r>
                      <a:r>
                        <a:rPr lang="en-US" sz="2800" dirty="0" err="1">
                          <a:effectLst/>
                        </a:rPr>
                        <a:t>hoặc</a:t>
                      </a:r>
                      <a:r>
                        <a:rPr lang="en-US" sz="2800" dirty="0">
                          <a:effectLst/>
                        </a:rPr>
                        <a:t> </a:t>
                      </a:r>
                      <a:r>
                        <a:rPr lang="en-US" sz="2800" dirty="0" err="1">
                          <a:effectLst/>
                        </a:rPr>
                        <a:t>Hình</a:t>
                      </a:r>
                      <a:r>
                        <a:rPr lang="en-US" sz="2800" dirty="0">
                          <a:effectLst/>
                        </a:rPr>
                        <a:t> </a:t>
                      </a:r>
                      <a:r>
                        <a:rPr lang="en-US" sz="2800" dirty="0" err="1">
                          <a:effectLst/>
                        </a:rPr>
                        <a:t>ảnh</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extLst>
                  <a:ext uri="{0D108BD9-81ED-4DB2-BD59-A6C34878D82A}">
                    <a16:rowId xmlns:a16="http://schemas.microsoft.com/office/drawing/2014/main" val="10002"/>
                  </a:ext>
                </a:extLst>
              </a:tr>
            </a:tbl>
          </a:graphicData>
        </a:graphic>
      </p:graphicFrame>
      <p:pic>
        <p:nvPicPr>
          <p:cNvPr id="4" name="Thể dục THCS _ Phần Khởi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60720" y="2123137"/>
            <a:ext cx="5721532" cy="3598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6</a:t>
            </a:fld>
            <a:endParaRPr kern="0"/>
          </a:p>
        </p:txBody>
      </p:sp>
      <p:graphicFrame>
        <p:nvGraphicFramePr>
          <p:cNvPr id="3" name="Table 2"/>
          <p:cNvGraphicFramePr>
            <a:graphicFrameLocks noGrp="1"/>
          </p:cNvGraphicFramePr>
          <p:nvPr/>
        </p:nvGraphicFramePr>
        <p:xfrm>
          <a:off x="640080" y="1479113"/>
          <a:ext cx="10920550" cy="7072503"/>
        </p:xfrm>
        <a:graphic>
          <a:graphicData uri="http://schemas.openxmlformats.org/drawingml/2006/table">
            <a:tbl>
              <a:tblPr firstRow="1" firstCol="1" bandRow="1">
                <a:tableStyleId>{5C22544A-7EE6-4342-B048-85BDC9FD1C3A}</a:tableStyleId>
              </a:tblPr>
              <a:tblGrid>
                <a:gridCol w="5098885">
                  <a:extLst>
                    <a:ext uri="{9D8B030D-6E8A-4147-A177-3AD203B41FA5}">
                      <a16:colId xmlns:a16="http://schemas.microsoft.com/office/drawing/2014/main" val="20000"/>
                    </a:ext>
                  </a:extLst>
                </a:gridCol>
                <a:gridCol w="5821665">
                  <a:extLst>
                    <a:ext uri="{9D8B030D-6E8A-4147-A177-3AD203B41FA5}">
                      <a16:colId xmlns:a16="http://schemas.microsoft.com/office/drawing/2014/main" val="20001"/>
                    </a:ext>
                  </a:extLst>
                </a:gridCol>
              </a:tblGrid>
              <a:tr h="403758">
                <a:tc>
                  <a:txBody>
                    <a:bodyPr/>
                    <a:lstStyle/>
                    <a:p>
                      <a:pPr marL="0" marR="0" algn="ctr">
                        <a:lnSpc>
                          <a:spcPct val="107000"/>
                        </a:lnSpc>
                        <a:spcBef>
                          <a:spcPts val="0"/>
                        </a:spcBef>
                        <a:spcAft>
                          <a:spcPts val="0"/>
                        </a:spcAft>
                      </a:pPr>
                      <a:r>
                        <a:rPr lang="en-US" sz="2800" dirty="0" err="1">
                          <a:effectLst/>
                        </a:rPr>
                        <a:t>Nội</a:t>
                      </a:r>
                      <a:r>
                        <a:rPr lang="en-US" sz="2800" dirty="0">
                          <a:effectLst/>
                        </a:rPr>
                        <a:t> dung</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2800" dirty="0" err="1">
                          <a:effectLst/>
                        </a:rPr>
                        <a:t>kIẾN THỨC CẦN ĐẠT</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10000"/>
                  </a:ext>
                </a:extLst>
              </a:tr>
              <a:tr h="4365530">
                <a:tc>
                  <a:txBody>
                    <a:bodyPr/>
                    <a:lstStyle/>
                    <a:p>
                      <a:pPr marL="0" marR="0" algn="just">
                        <a:lnSpc>
                          <a:spcPct val="107000"/>
                        </a:lnSpc>
                        <a:spcBef>
                          <a:spcPts val="0"/>
                        </a:spcBef>
                        <a:spcAft>
                          <a:spcPts val="0"/>
                        </a:spcAft>
                      </a:pPr>
                      <a:r>
                        <a:rPr lang="en-US" sz="2800" b="0" dirty="0">
                          <a:solidFill>
                            <a:srgbClr val="FF0000"/>
                          </a:solidFill>
                          <a:effectLst/>
                        </a:rPr>
                        <a:t>B. </a:t>
                      </a:r>
                      <a:r>
                        <a:rPr lang="en-US" sz="2800" b="0" dirty="0" err="1">
                          <a:solidFill>
                            <a:srgbClr val="FF0000"/>
                          </a:solidFill>
                          <a:effectLst/>
                        </a:rPr>
                        <a:t>Hoạt</a:t>
                      </a:r>
                      <a:r>
                        <a:rPr lang="en-US" sz="2800" b="0" baseline="0" dirty="0">
                          <a:solidFill>
                            <a:srgbClr val="FF0000"/>
                          </a:solidFill>
                          <a:effectLst/>
                        </a:rPr>
                        <a:t> </a:t>
                      </a:r>
                      <a:r>
                        <a:rPr lang="en-US" sz="2800" b="0" baseline="0" dirty="0" err="1">
                          <a:solidFill>
                            <a:srgbClr val="FF0000"/>
                          </a:solidFill>
                          <a:effectLst/>
                        </a:rPr>
                        <a:t>động</a:t>
                      </a:r>
                      <a:r>
                        <a:rPr lang="en-US" sz="2800" b="0" baseline="0" dirty="0">
                          <a:solidFill>
                            <a:srgbClr val="FF0000"/>
                          </a:solidFill>
                          <a:effectLst/>
                        </a:rPr>
                        <a:t> </a:t>
                      </a:r>
                      <a:r>
                        <a:rPr lang="en-US" sz="2800" b="0" baseline="0" dirty="0" err="1">
                          <a:solidFill>
                            <a:srgbClr val="FF0000"/>
                          </a:solidFill>
                          <a:effectLst/>
                        </a:rPr>
                        <a:t>hình</a:t>
                      </a:r>
                      <a:r>
                        <a:rPr lang="en-US" sz="2800" b="0" baseline="0" dirty="0">
                          <a:solidFill>
                            <a:srgbClr val="FF0000"/>
                          </a:solidFill>
                          <a:effectLst/>
                        </a:rPr>
                        <a:t> </a:t>
                      </a:r>
                      <a:r>
                        <a:rPr lang="en-US" sz="2800" b="0" baseline="0" dirty="0" err="1">
                          <a:solidFill>
                            <a:srgbClr val="FF0000"/>
                          </a:solidFill>
                          <a:effectLst/>
                        </a:rPr>
                        <a:t>thành</a:t>
                      </a:r>
                      <a:r>
                        <a:rPr lang="en-US" sz="2800" b="0" baseline="0" dirty="0">
                          <a:solidFill>
                            <a:srgbClr val="FF0000"/>
                          </a:solidFill>
                          <a:effectLst/>
                        </a:rPr>
                        <a:t> </a:t>
                      </a:r>
                      <a:r>
                        <a:rPr lang="en-US" sz="2800" b="0" baseline="0" dirty="0" err="1">
                          <a:solidFill>
                            <a:srgbClr val="FF0000"/>
                          </a:solidFill>
                          <a:effectLst/>
                        </a:rPr>
                        <a:t>kiến</a:t>
                      </a:r>
                      <a:r>
                        <a:rPr lang="en-US" sz="2800" b="0" baseline="0" dirty="0">
                          <a:solidFill>
                            <a:srgbClr val="FF0000"/>
                          </a:solidFill>
                          <a:effectLst/>
                        </a:rPr>
                        <a:t> </a:t>
                      </a:r>
                      <a:r>
                        <a:rPr lang="en-US" sz="2800" b="0" baseline="0" dirty="0" err="1">
                          <a:solidFill>
                            <a:srgbClr val="FF0000"/>
                          </a:solidFill>
                          <a:effectLst/>
                        </a:rPr>
                        <a:t>thức</a:t>
                      </a:r>
                    </a:p>
                    <a:p>
                      <a:pPr marL="0" marR="0" algn="just">
                        <a:lnSpc>
                          <a:spcPct val="107000"/>
                        </a:lnSpc>
                        <a:spcBef>
                          <a:spcPts val="0"/>
                        </a:spcBef>
                        <a:spcAft>
                          <a:spcPts val="0"/>
                        </a:spcAft>
                      </a:pPr>
                      <a:r>
                        <a:rPr lang="en-US" sz="2600" b="0" dirty="0">
                          <a:gradFill>
                            <a:gsLst>
                              <a:gs pos="0">
                                <a:srgbClr val="012D86"/>
                              </a:gs>
                              <a:gs pos="100000">
                                <a:srgbClr val="0E2557"/>
                              </a:gs>
                            </a:gsLst>
                            <a:lin scaled="0"/>
                          </a:gradFill>
                          <a:effectLst/>
                        </a:rPr>
                        <a:t>Hoạt động 1:</a:t>
                      </a:r>
                      <a:r>
                        <a:rPr lang="en-US" sz="2600" b="0" dirty="0">
                          <a:solidFill>
                            <a:srgbClr val="FF0000"/>
                          </a:solidFill>
                          <a:effectLst/>
                        </a:rPr>
                        <a:t> Đi, chạy thở sâu theo nhịp đơn</a:t>
                      </a:r>
                    </a:p>
                    <a:p>
                      <a:pPr marL="0" marR="0" algn="just">
                        <a:lnSpc>
                          <a:spcPct val="107000"/>
                        </a:lnSpc>
                        <a:spcBef>
                          <a:spcPts val="0"/>
                        </a:spcBef>
                        <a:spcAft>
                          <a:spcPts val="0"/>
                        </a:spcAft>
                      </a:pPr>
                      <a:r>
                        <a:rPr lang="en-US" sz="2600" b="0" dirty="0">
                          <a:solidFill>
                            <a:srgbClr val="FF0000"/>
                          </a:solidFill>
                          <a:effectLst/>
                        </a:rPr>
                        <a:t>a. Mục tiêu: biết cách đi, chạy thở sâu theo nhịp đơn</a:t>
                      </a:r>
                    </a:p>
                    <a:p>
                      <a:pPr marL="0" marR="0" algn="just">
                        <a:lnSpc>
                          <a:spcPct val="107000"/>
                        </a:lnSpc>
                        <a:spcBef>
                          <a:spcPts val="0"/>
                        </a:spcBef>
                        <a:spcAft>
                          <a:spcPts val="0"/>
                        </a:spcAft>
                      </a:pPr>
                      <a:r>
                        <a:rPr lang="en-US" sz="2600" b="0" dirty="0">
                          <a:solidFill>
                            <a:srgbClr val="FF0000"/>
                          </a:solidFill>
                          <a:effectLst/>
                        </a:rPr>
                        <a:t>b. Nội dung: GV trình bày vấn đề, HS trả lời câu hỏi, tập theo hiệu lệnh.</a:t>
                      </a:r>
                    </a:p>
                    <a:p>
                      <a:pPr marL="0" marR="0" algn="just">
                        <a:lnSpc>
                          <a:spcPct val="107000"/>
                        </a:lnSpc>
                        <a:spcBef>
                          <a:spcPts val="0"/>
                        </a:spcBef>
                        <a:spcAft>
                          <a:spcPts val="0"/>
                        </a:spcAft>
                      </a:pPr>
                      <a:r>
                        <a:rPr lang="en-US" sz="2600" b="0" dirty="0">
                          <a:solidFill>
                            <a:srgbClr val="FF0000"/>
                          </a:solidFill>
                          <a:effectLst/>
                        </a:rPr>
                        <a:t>c. Sản phẩm học tập: HS lắng nghe và tiếp thu, vận dụng kiến thức.</a:t>
                      </a:r>
                    </a:p>
                    <a:p>
                      <a:pPr marL="0" marR="0" algn="just">
                        <a:lnSpc>
                          <a:spcPct val="107000"/>
                        </a:lnSpc>
                        <a:spcBef>
                          <a:spcPts val="0"/>
                        </a:spcBef>
                        <a:spcAft>
                          <a:spcPts val="0"/>
                        </a:spcAft>
                      </a:pPr>
                      <a:r>
                        <a:rPr lang="en-US" sz="2600" b="0" dirty="0">
                          <a:solidFill>
                            <a:srgbClr val="FF0000"/>
                          </a:solidFill>
                          <a:effectLst/>
                        </a:rPr>
                        <a:t>d. Tổ chức thực hiện:  </a:t>
                      </a:r>
                    </a:p>
                    <a:p>
                      <a:pPr marL="0" marR="0" algn="just">
                        <a:lnSpc>
                          <a:spcPct val="107000"/>
                        </a:lnSpc>
                        <a:spcBef>
                          <a:spcPts val="0"/>
                        </a:spcBef>
                        <a:spcAft>
                          <a:spcPts val="0"/>
                        </a:spcAft>
                      </a:pPr>
                      <a:r>
                        <a:rPr lang="en-US" sz="2600" b="0" baseline="0" dirty="0">
                          <a:solidFill>
                            <a:srgbClr val="FF0000"/>
                          </a:solidFill>
                          <a:effectLst/>
                        </a:rPr>
                        <a:t> </a:t>
                      </a:r>
                      <a:endParaRPr lang="en-US" sz="2600" b="0" kern="1200" dirty="0">
                        <a:solidFill>
                          <a:srgbClr val="002060"/>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dirty="0">
                          <a:effectLst/>
                        </a:rPr>
                        <a:t> </a:t>
                      </a:r>
                      <a:r>
                        <a:rPr lang="en-US" sz="3200" dirty="0">
                          <a:solidFill>
                            <a:srgbClr val="002060"/>
                          </a:solidFill>
                          <a:effectLst/>
                          <a:latin typeface="Times New Roman" panose="02020603050405020304" pitchFamily="18" charset="0"/>
                          <a:cs typeface="Times New Roman" panose="02020603050405020304" pitchFamily="18" charset="0"/>
                        </a:rPr>
                        <a:t>1. Đi, chạy thở sâu theo nhịp đơn</a:t>
                      </a:r>
                    </a:p>
                    <a:p>
                      <a:pPr marL="0" marR="0" algn="just">
                        <a:lnSpc>
                          <a:spcPct val="107000"/>
                        </a:lnSpc>
                        <a:spcBef>
                          <a:spcPts val="0"/>
                        </a:spcBef>
                        <a:spcAft>
                          <a:spcPts val="0"/>
                        </a:spcAft>
                      </a:pPr>
                      <a:r>
                        <a:rPr lang="en-US" sz="3200" baseline="0" dirty="0">
                          <a:solidFill>
                            <a:srgbClr val="002060"/>
                          </a:solidFill>
                          <a:effectLst/>
                          <a:latin typeface="Times New Roman" panose="02020603050405020304" pitchFamily="18" charset="0"/>
                          <a:ea typeface="DengXian" panose="02010600030101010101" pitchFamily="2" charset="-122"/>
                          <a:cs typeface="Times New Roman" panose="02020603050405020304" pitchFamily="18" charset="0"/>
                        </a:rPr>
                        <a:t>- Hai bước đối hoặc chạy chậm, thực hiện một lằn hít vào sâu bằng mũi.</a:t>
                      </a:r>
                    </a:p>
                    <a:p>
                      <a:pPr marL="0" marR="0" algn="just">
                        <a:lnSpc>
                          <a:spcPct val="107000"/>
                        </a:lnSpc>
                        <a:spcBef>
                          <a:spcPts val="0"/>
                        </a:spcBef>
                        <a:spcAft>
                          <a:spcPts val="0"/>
                        </a:spcAft>
                      </a:pPr>
                      <a:r>
                        <a:rPr lang="en-US" sz="3200" baseline="0" dirty="0">
                          <a:solidFill>
                            <a:srgbClr val="002060"/>
                          </a:solidFill>
                          <a:effectLst/>
                          <a:latin typeface="Times New Roman" panose="02020603050405020304" pitchFamily="18" charset="0"/>
                          <a:ea typeface="DengXian" panose="02010600030101010101" pitchFamily="2" charset="-122"/>
                          <a:cs typeface="Times New Roman" panose="02020603050405020304" pitchFamily="18" charset="0"/>
                        </a:rPr>
                        <a:t>- Hai bước tiếp theo, thực hiện một lần thở ra bằng mũi và miệng.</a:t>
                      </a:r>
                    </a:p>
                    <a:p>
                      <a:pPr marL="0" marR="0" algn="just">
                        <a:lnSpc>
                          <a:spcPct val="107000"/>
                        </a:lnSpc>
                        <a:spcBef>
                          <a:spcPts val="0"/>
                        </a:spcBef>
                        <a:spcAft>
                          <a:spcPts val="0"/>
                        </a:spcAft>
                      </a:pPr>
                      <a:r>
                        <a:rPr lang="en-US" sz="3200" baseline="0" dirty="0">
                          <a:solidFill>
                            <a:srgbClr val="002060"/>
                          </a:solidFill>
                          <a:effectLst/>
                          <a:latin typeface="Times New Roman" panose="02020603050405020304" pitchFamily="18" charset="0"/>
                          <a:ea typeface="DengXian" panose="02010600030101010101" pitchFamily="2" charset="-122"/>
                          <a:cs typeface="Times New Roman" panose="02020603050405020304" pitchFamily="18" charset="0"/>
                        </a:rPr>
                        <a:t>- Luân phiên hít vào, thở ra theo nhịp đơn trong khi đi hoặc chạy chậm.</a:t>
                      </a: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extLst>
                  <a:ext uri="{0D108BD9-81ED-4DB2-BD59-A6C34878D82A}">
                    <a16:rowId xmlns:a16="http://schemas.microsoft.com/office/drawing/2014/main" val="10001"/>
                  </a:ext>
                </a:extLst>
              </a:tr>
            </a:tbl>
          </a:graphicData>
        </a:graphic>
      </p:graphicFrame>
      <p:sp>
        <p:nvSpPr>
          <p:cNvPr id="6" name="Rectangle 5"/>
          <p:cNvSpPr/>
          <p:nvPr/>
        </p:nvSpPr>
        <p:spPr>
          <a:xfrm>
            <a:off x="3516991" y="643650"/>
            <a:ext cx="5938738" cy="646331"/>
          </a:xfrm>
          <a:prstGeom prst="rect">
            <a:avLst/>
          </a:prstGeom>
        </p:spPr>
        <p:txBody>
          <a:bodyPr wrap="square">
            <a:spAutoFit/>
          </a:bodyPr>
          <a:lstStyle/>
          <a:p>
            <a:pPr algn="ctr"/>
            <a:r>
              <a:rPr lang="en-US" altLang="ko-KR" sz="3600" b="1" dirty="0">
                <a:solidFill>
                  <a:srgbClr val="002060"/>
                </a:soli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7</a:t>
            </a:fld>
            <a:endParaRPr kern="0"/>
          </a:p>
        </p:txBody>
      </p:sp>
      <p:graphicFrame>
        <p:nvGraphicFramePr>
          <p:cNvPr id="3" name="Table 2"/>
          <p:cNvGraphicFramePr>
            <a:graphicFrameLocks noGrp="1"/>
          </p:cNvGraphicFramePr>
          <p:nvPr/>
        </p:nvGraphicFramePr>
        <p:xfrm>
          <a:off x="613954" y="1357710"/>
          <a:ext cx="10946675" cy="5496043"/>
        </p:xfrm>
        <a:graphic>
          <a:graphicData uri="http://schemas.openxmlformats.org/drawingml/2006/table">
            <a:tbl>
              <a:tblPr firstRow="1" firstCol="1" bandRow="1">
                <a:tableStyleId>{5C22544A-7EE6-4342-B048-85BDC9FD1C3A}</a:tableStyleId>
              </a:tblPr>
              <a:tblGrid>
                <a:gridCol w="5111083">
                  <a:extLst>
                    <a:ext uri="{9D8B030D-6E8A-4147-A177-3AD203B41FA5}">
                      <a16:colId xmlns:a16="http://schemas.microsoft.com/office/drawing/2014/main" val="20000"/>
                    </a:ext>
                  </a:extLst>
                </a:gridCol>
                <a:gridCol w="5835592">
                  <a:extLst>
                    <a:ext uri="{9D8B030D-6E8A-4147-A177-3AD203B41FA5}">
                      <a16:colId xmlns:a16="http://schemas.microsoft.com/office/drawing/2014/main" val="20001"/>
                    </a:ext>
                  </a:extLst>
                </a:gridCol>
              </a:tblGrid>
              <a:tr h="466843">
                <a:tc>
                  <a:txBody>
                    <a:bodyPr/>
                    <a:lstStyle/>
                    <a:p>
                      <a:pPr marL="0" marR="0" algn="ctr">
                        <a:lnSpc>
                          <a:spcPct val="107000"/>
                        </a:lnSpc>
                        <a:spcBef>
                          <a:spcPts val="0"/>
                        </a:spcBef>
                        <a:spcAft>
                          <a:spcPts val="0"/>
                        </a:spcAft>
                      </a:pPr>
                      <a:r>
                        <a:rPr lang="en-US" sz="2800" dirty="0" err="1">
                          <a:gradFill>
                            <a:gsLst>
                              <a:gs pos="0">
                                <a:srgbClr val="FE4444"/>
                              </a:gs>
                              <a:gs pos="100000">
                                <a:srgbClr val="832B2B"/>
                              </a:gs>
                            </a:gsLst>
                            <a:lin scaled="0"/>
                          </a:gradFill>
                          <a:effectLst/>
                        </a:rPr>
                        <a:t>Nội</a:t>
                      </a:r>
                      <a:r>
                        <a:rPr lang="en-US" sz="2800" dirty="0">
                          <a:gradFill>
                            <a:gsLst>
                              <a:gs pos="0">
                                <a:srgbClr val="FE4444"/>
                              </a:gs>
                              <a:gs pos="100000">
                                <a:srgbClr val="832B2B"/>
                              </a:gs>
                            </a:gsLst>
                            <a:lin scaled="0"/>
                          </a:gradFill>
                          <a:effectLst/>
                        </a:rPr>
                        <a:t> dung</a:t>
                      </a:r>
                      <a:endParaRPr lang="en-US" sz="2800" dirty="0">
                        <a:gradFill>
                          <a:gsLst>
                            <a:gs pos="0">
                              <a:srgbClr val="FE4444"/>
                            </a:gs>
                            <a:gs pos="100000">
                              <a:srgbClr val="832B2B"/>
                            </a:gs>
                          </a:gsLst>
                          <a:lin scaled="0"/>
                        </a:gradFill>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2800" dirty="0" err="1">
                          <a:gradFill>
                            <a:gsLst>
                              <a:gs pos="0">
                                <a:srgbClr val="FE4444"/>
                              </a:gs>
                              <a:gs pos="100000">
                                <a:srgbClr val="832B2B"/>
                              </a:gs>
                            </a:gsLst>
                            <a:lin scaled="0"/>
                          </a:gradFill>
                          <a:effectLst/>
                        </a:rPr>
                        <a:t>Tổ</a:t>
                      </a:r>
                      <a:r>
                        <a:rPr lang="en-US" sz="2800" dirty="0">
                          <a:gradFill>
                            <a:gsLst>
                              <a:gs pos="0">
                                <a:srgbClr val="FE4444"/>
                              </a:gs>
                              <a:gs pos="100000">
                                <a:srgbClr val="832B2B"/>
                              </a:gs>
                            </a:gsLst>
                            <a:lin scaled="0"/>
                          </a:gradFill>
                          <a:effectLst/>
                        </a:rPr>
                        <a:t> </a:t>
                      </a:r>
                      <a:r>
                        <a:rPr lang="en-US" sz="2800" dirty="0" err="1">
                          <a:gradFill>
                            <a:gsLst>
                              <a:gs pos="0">
                                <a:srgbClr val="FE4444"/>
                              </a:gs>
                              <a:gs pos="100000">
                                <a:srgbClr val="832B2B"/>
                              </a:gs>
                            </a:gsLst>
                            <a:lin scaled="0"/>
                          </a:gradFill>
                          <a:effectLst/>
                        </a:rPr>
                        <a:t>chức</a:t>
                      </a:r>
                      <a:r>
                        <a:rPr lang="en-US" sz="2800" dirty="0">
                          <a:gradFill>
                            <a:gsLst>
                              <a:gs pos="0">
                                <a:srgbClr val="FE4444"/>
                              </a:gs>
                              <a:gs pos="100000">
                                <a:srgbClr val="832B2B"/>
                              </a:gs>
                            </a:gsLst>
                            <a:lin scaled="0"/>
                          </a:gradFill>
                          <a:effectLst/>
                        </a:rPr>
                        <a:t> </a:t>
                      </a:r>
                      <a:r>
                        <a:rPr lang="en-US" sz="2800" dirty="0" err="1">
                          <a:gradFill>
                            <a:gsLst>
                              <a:gs pos="0">
                                <a:srgbClr val="FE4444"/>
                              </a:gs>
                              <a:gs pos="100000">
                                <a:srgbClr val="832B2B"/>
                              </a:gs>
                            </a:gsLst>
                            <a:lin scaled="0"/>
                          </a:gradFill>
                          <a:effectLst/>
                        </a:rPr>
                        <a:t>thực</a:t>
                      </a:r>
                      <a:r>
                        <a:rPr lang="en-US" sz="2800" dirty="0">
                          <a:gradFill>
                            <a:gsLst>
                              <a:gs pos="0">
                                <a:srgbClr val="FE4444"/>
                              </a:gs>
                              <a:gs pos="100000">
                                <a:srgbClr val="832B2B"/>
                              </a:gs>
                            </a:gsLst>
                            <a:lin scaled="0"/>
                          </a:gradFill>
                          <a:effectLst/>
                        </a:rPr>
                        <a:t> </a:t>
                      </a:r>
                      <a:r>
                        <a:rPr lang="en-US" sz="2800" dirty="0" err="1">
                          <a:gradFill>
                            <a:gsLst>
                              <a:gs pos="0">
                                <a:srgbClr val="FE4444"/>
                              </a:gs>
                              <a:gs pos="100000">
                                <a:srgbClr val="832B2B"/>
                              </a:gs>
                            </a:gsLst>
                            <a:lin scaled="0"/>
                          </a:gradFill>
                          <a:effectLst/>
                        </a:rPr>
                        <a:t>hiện</a:t>
                      </a:r>
                      <a:endParaRPr lang="en-US" sz="2800" dirty="0" err="1">
                        <a:gradFill>
                          <a:gsLst>
                            <a:gs pos="0">
                              <a:srgbClr val="FE4444"/>
                            </a:gs>
                            <a:gs pos="100000">
                              <a:srgbClr val="832B2B"/>
                            </a:gs>
                          </a:gsLst>
                          <a:lin scaled="0"/>
                        </a:gradFill>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10000"/>
                  </a:ext>
                </a:extLst>
              </a:tr>
              <a:tr h="4510947">
                <a:tc>
                  <a:txBody>
                    <a:bodyPr/>
                    <a:lstStyle/>
                    <a:p>
                      <a:r>
                        <a:rPr lang="en-US" sz="22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Bước 1: GV chuyển giao nhiệm vụ học tập</a:t>
                      </a:r>
                    </a:p>
                    <a:p>
                      <a:r>
                        <a:rPr lang="en-US" sz="22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GV sử dụng hình ảnh trực quan, động tác mẫu giới thiệu cấu trúc, yêu cầu và cách thức thực hiện động tác đi, chạy thở sâu theo nhịp đơn.</a:t>
                      </a:r>
                    </a:p>
                    <a:p>
                      <a:r>
                        <a:rPr lang="en-US" sz="22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GV hướng dẫn đồng loạt HS thực hiện các động tác bổ trợ theo động tác mẫu của GV. </a:t>
                      </a:r>
                    </a:p>
                    <a:p>
                      <a:r>
                        <a:rPr lang="en-US" sz="22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GV chỉ dẫn một số sai sót đơn giản thường gặp trong luyện tập.</a:t>
                      </a:r>
                    </a:p>
                    <a:p>
                      <a:r>
                        <a:rPr lang="en-US" sz="22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Bước 2: HS thực hiện nhiệm vụ học tập</a:t>
                      </a:r>
                    </a:p>
                    <a:p>
                      <a:r>
                        <a:rPr lang="en-US" sz="22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HS lắng nghe hướng dẫn của GV về động tác bước nhỏ. </a:t>
                      </a:r>
                    </a:p>
                    <a:p>
                      <a:r>
                        <a:rPr lang="en-US" sz="22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HS thực hiện động tác theo hiệu lệnh của GV.</a:t>
                      </a:r>
                    </a:p>
                    <a:p>
                      <a:endParaRPr lang="en-US" sz="22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800" dirty="0">
                          <a:effectLst/>
                        </a:rPr>
                        <a:t> </a:t>
                      </a: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extLst>
                  <a:ext uri="{0D108BD9-81ED-4DB2-BD59-A6C34878D82A}">
                    <a16:rowId xmlns:a16="http://schemas.microsoft.com/office/drawing/2014/main" val="10001"/>
                  </a:ext>
                </a:extLst>
              </a:tr>
            </a:tbl>
          </a:graphicData>
        </a:graphic>
      </p:graphicFrame>
      <p:sp>
        <p:nvSpPr>
          <p:cNvPr id="6" name="Rectangle 5"/>
          <p:cNvSpPr/>
          <p:nvPr/>
        </p:nvSpPr>
        <p:spPr>
          <a:xfrm>
            <a:off x="3346312" y="711378"/>
            <a:ext cx="6125775" cy="646331"/>
          </a:xfrm>
          <a:prstGeom prst="rect">
            <a:avLst/>
          </a:prstGeom>
        </p:spPr>
        <p:txBody>
          <a:bodyPr wrap="square">
            <a:spAutoFit/>
          </a:bodyPr>
          <a:lstStyle/>
          <a:p>
            <a:pPr algn="ctr"/>
            <a:r>
              <a:rPr lang="en-US" altLang="ko-KR" sz="3600" b="1" dirty="0">
                <a:solidFill>
                  <a:srgbClr val="002060"/>
                </a:soli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8</a:t>
            </a:fld>
            <a:endParaRPr kern="0"/>
          </a:p>
        </p:txBody>
      </p:sp>
      <p:graphicFrame>
        <p:nvGraphicFramePr>
          <p:cNvPr id="3" name="Table 2"/>
          <p:cNvGraphicFramePr>
            <a:graphicFrameLocks noGrp="1"/>
          </p:cNvGraphicFramePr>
          <p:nvPr/>
        </p:nvGraphicFramePr>
        <p:xfrm>
          <a:off x="613954" y="1357710"/>
          <a:ext cx="10946675" cy="4977790"/>
        </p:xfrm>
        <a:graphic>
          <a:graphicData uri="http://schemas.openxmlformats.org/drawingml/2006/table">
            <a:tbl>
              <a:tblPr firstRow="1" firstCol="1" bandRow="1">
                <a:tableStyleId>{5C22544A-7EE6-4342-B048-85BDC9FD1C3A}</a:tableStyleId>
              </a:tblPr>
              <a:tblGrid>
                <a:gridCol w="5111083">
                  <a:extLst>
                    <a:ext uri="{9D8B030D-6E8A-4147-A177-3AD203B41FA5}">
                      <a16:colId xmlns:a16="http://schemas.microsoft.com/office/drawing/2014/main" val="20000"/>
                    </a:ext>
                  </a:extLst>
                </a:gridCol>
                <a:gridCol w="5835592">
                  <a:extLst>
                    <a:ext uri="{9D8B030D-6E8A-4147-A177-3AD203B41FA5}">
                      <a16:colId xmlns:a16="http://schemas.microsoft.com/office/drawing/2014/main" val="20001"/>
                    </a:ext>
                  </a:extLst>
                </a:gridCol>
              </a:tblGrid>
              <a:tr h="466843">
                <a:tc>
                  <a:txBody>
                    <a:bodyPr/>
                    <a:lstStyle/>
                    <a:p>
                      <a:pPr marL="0" marR="0" algn="ctr">
                        <a:lnSpc>
                          <a:spcPct val="107000"/>
                        </a:lnSpc>
                        <a:spcBef>
                          <a:spcPts val="0"/>
                        </a:spcBef>
                        <a:spcAft>
                          <a:spcPts val="0"/>
                        </a:spcAft>
                      </a:pPr>
                      <a:r>
                        <a:rPr lang="en-US" sz="2800" dirty="0" err="1">
                          <a:effectLst/>
                        </a:rPr>
                        <a:t>Nội</a:t>
                      </a:r>
                      <a:r>
                        <a:rPr lang="en-US" sz="2800" dirty="0">
                          <a:effectLst/>
                        </a:rPr>
                        <a:t> dung</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2800" dirty="0" err="1">
                          <a:effectLst/>
                        </a:rPr>
                        <a:t>Tổ</a:t>
                      </a:r>
                      <a:r>
                        <a:rPr lang="en-US" sz="2800" dirty="0">
                          <a:effectLst/>
                        </a:rPr>
                        <a:t> </a:t>
                      </a:r>
                      <a:r>
                        <a:rPr lang="en-US" sz="2800" dirty="0" err="1">
                          <a:effectLst/>
                        </a:rPr>
                        <a:t>chức</a:t>
                      </a:r>
                      <a:r>
                        <a:rPr lang="en-US" sz="2800" dirty="0">
                          <a:effectLst/>
                        </a:rPr>
                        <a:t> </a:t>
                      </a:r>
                      <a:r>
                        <a:rPr lang="en-US" sz="2800" dirty="0" err="1">
                          <a:effectLst/>
                        </a:rPr>
                        <a:t>thực</a:t>
                      </a:r>
                      <a:r>
                        <a:rPr lang="en-US" sz="2800" dirty="0">
                          <a:effectLst/>
                        </a:rPr>
                        <a:t> </a:t>
                      </a:r>
                      <a:r>
                        <a:rPr lang="en-US" sz="2800" dirty="0" err="1">
                          <a:effectLst/>
                        </a:rPr>
                        <a:t>hiện</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10000"/>
                  </a:ext>
                </a:extLst>
              </a:tr>
              <a:tr h="4510947">
                <a:tc>
                  <a:txBody>
                    <a:bodyPr/>
                    <a:lstStyle/>
                    <a:p>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Bước 3: Báo cáo kết quả hoạt động và thảo luận</a:t>
                      </a:r>
                    </a:p>
                    <a:p>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GV yêu cầu đồng loạt HS thực hiện động tác.</a:t>
                      </a:r>
                    </a:p>
                    <a:p>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 GV gọi 1-2 HS tập mẫu để HS trong lớp theo dõi, tập theo. </a:t>
                      </a:r>
                    </a:p>
                    <a:p>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Bước 4: Đánh giá kết quả, thực hiện nhiệm vụ học tập</a:t>
                      </a:r>
                    </a:p>
                    <a:p>
                      <a:r>
                        <a:rPr lang="en-US" sz="2400" b="0" dirty="0">
                          <a:gradFill>
                            <a:gsLst>
                              <a:gs pos="0">
                                <a:srgbClr val="012D86"/>
                              </a:gs>
                              <a:gs pos="100000">
                                <a:srgbClr val="0E2557"/>
                              </a:gs>
                            </a:gsLst>
                            <a:lin scaled="0"/>
                          </a:gradFill>
                          <a:effectLst/>
                          <a:latin typeface="Times New Roman" panose="02020603050405020304" pitchFamily="18" charset="0"/>
                          <a:cs typeface="Times New Roman" panose="02020603050405020304" pitchFamily="18" charset="0"/>
                        </a:rPr>
                        <a:t>GV đánh giá, nhận xét, chuẩn kiến thức, chuyển sang nội dung mới.</a:t>
                      </a:r>
                    </a:p>
                  </a:txBody>
                  <a:tcPr marL="68580" marR="68580" marT="0" marB="0"/>
                </a:tc>
                <a:tc>
                  <a:txBody>
                    <a:bodyPr/>
                    <a:lstStyle/>
                    <a:p>
                      <a:pPr marL="0" marR="0" algn="just">
                        <a:lnSpc>
                          <a:spcPct val="107000"/>
                        </a:lnSpc>
                        <a:spcBef>
                          <a:spcPts val="0"/>
                        </a:spcBef>
                        <a:spcAft>
                          <a:spcPts val="0"/>
                        </a:spcAft>
                      </a:pPr>
                      <a:r>
                        <a:rPr lang="en-US" sz="2800" dirty="0">
                          <a:effectLst/>
                        </a:rPr>
                        <a:t> </a:t>
                      </a: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extLst>
                  <a:ext uri="{0D108BD9-81ED-4DB2-BD59-A6C34878D82A}">
                    <a16:rowId xmlns:a16="http://schemas.microsoft.com/office/drawing/2014/main" val="10001"/>
                  </a:ext>
                </a:extLst>
              </a:tr>
            </a:tbl>
          </a:graphicData>
        </a:graphic>
      </p:graphicFrame>
      <p:sp>
        <p:nvSpPr>
          <p:cNvPr id="6" name="Rectangle 5"/>
          <p:cNvSpPr/>
          <p:nvPr/>
        </p:nvSpPr>
        <p:spPr>
          <a:xfrm>
            <a:off x="3346312" y="711378"/>
            <a:ext cx="6125775" cy="646331"/>
          </a:xfrm>
          <a:prstGeom prst="rect">
            <a:avLst/>
          </a:prstGeom>
        </p:spPr>
        <p:txBody>
          <a:bodyPr wrap="square">
            <a:spAutoFit/>
          </a:bodyPr>
          <a:lstStyle/>
          <a:p>
            <a:pPr algn="ctr"/>
            <a:r>
              <a:rPr lang="en-US" altLang="ko-KR" sz="3600" b="1" dirty="0">
                <a:solidFill>
                  <a:srgbClr val="002060"/>
                </a:soli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a:noFill/>
          <a:ln>
            <a:noFill/>
          </a:ln>
        </p:spPr>
        <p:txBody>
          <a:bodyPr spcFirstLastPara="1" wrap="square" lIns="91425" tIns="91425" rIns="91425" bIns="91425" anchor="t" anchorCtr="0">
            <a:noAutofit/>
          </a:bodyPr>
          <a:lstStyle>
            <a:defPPr>
              <a:defRPr lang="en-US"/>
            </a:defPPr>
            <a:lvl1pPr marL="0" lvl="0" algn="ctr" defTabSz="914400" rtl="0" eaLnBrk="1" latinLnBrk="0" hangingPunct="1">
              <a:buNone/>
              <a:defRPr sz="1600" kern="1200">
                <a:solidFill>
                  <a:srgbClr val="A1BECC"/>
                </a:solidFill>
                <a:latin typeface="Nixie One"/>
                <a:ea typeface="Nixie One"/>
                <a:cs typeface="Nixie One"/>
                <a:sym typeface="Nixie One"/>
              </a:defRPr>
            </a:lvl1pPr>
            <a:lvl2pPr marL="457200" lvl="1" algn="ctr" defTabSz="914400" rtl="0" eaLnBrk="1" latinLnBrk="0" hangingPunct="1">
              <a:buNone/>
              <a:defRPr sz="1600" kern="1200">
                <a:solidFill>
                  <a:srgbClr val="A1BECC"/>
                </a:solidFill>
                <a:latin typeface="Nixie One"/>
                <a:ea typeface="Nixie One"/>
                <a:cs typeface="Nixie One"/>
                <a:sym typeface="Nixie One"/>
              </a:defRPr>
            </a:lvl2pPr>
            <a:lvl3pPr marL="914400" lvl="2" algn="ctr" defTabSz="914400" rtl="0" eaLnBrk="1" latinLnBrk="0" hangingPunct="1">
              <a:buNone/>
              <a:defRPr sz="1600" kern="1200">
                <a:solidFill>
                  <a:srgbClr val="A1BECC"/>
                </a:solidFill>
                <a:latin typeface="Nixie One"/>
                <a:ea typeface="Nixie One"/>
                <a:cs typeface="Nixie One"/>
                <a:sym typeface="Nixie One"/>
              </a:defRPr>
            </a:lvl3pPr>
            <a:lvl4pPr marL="1371600" lvl="3" algn="ctr" defTabSz="914400" rtl="0" eaLnBrk="1" latinLnBrk="0" hangingPunct="1">
              <a:buNone/>
              <a:defRPr sz="1600" kern="1200">
                <a:solidFill>
                  <a:srgbClr val="A1BECC"/>
                </a:solidFill>
                <a:latin typeface="Nixie One"/>
                <a:ea typeface="Nixie One"/>
                <a:cs typeface="Nixie One"/>
                <a:sym typeface="Nixie One"/>
              </a:defRPr>
            </a:lvl4pPr>
            <a:lvl5pPr marL="1828800" lvl="4" algn="ctr" defTabSz="914400" rtl="0" eaLnBrk="1" latinLnBrk="0" hangingPunct="1">
              <a:buNone/>
              <a:defRPr sz="1600" kern="1200">
                <a:solidFill>
                  <a:srgbClr val="A1BECC"/>
                </a:solidFill>
                <a:latin typeface="Nixie One"/>
                <a:ea typeface="Nixie One"/>
                <a:cs typeface="Nixie One"/>
                <a:sym typeface="Nixie One"/>
              </a:defRPr>
            </a:lvl5pPr>
            <a:lvl6pPr marL="2286000" lvl="5" algn="ctr" defTabSz="914400" rtl="0" eaLnBrk="1" latinLnBrk="0" hangingPunct="1">
              <a:buNone/>
              <a:defRPr sz="1600" kern="1200">
                <a:solidFill>
                  <a:srgbClr val="A1BECC"/>
                </a:solidFill>
                <a:latin typeface="Nixie One"/>
                <a:ea typeface="Nixie One"/>
                <a:cs typeface="Nixie One"/>
                <a:sym typeface="Nixie One"/>
              </a:defRPr>
            </a:lvl6pPr>
            <a:lvl7pPr marL="2743200" lvl="6" algn="ctr" defTabSz="914400" rtl="0" eaLnBrk="1" latinLnBrk="0" hangingPunct="1">
              <a:buNone/>
              <a:defRPr sz="1600" kern="1200">
                <a:solidFill>
                  <a:srgbClr val="A1BECC"/>
                </a:solidFill>
                <a:latin typeface="Nixie One"/>
                <a:ea typeface="Nixie One"/>
                <a:cs typeface="Nixie One"/>
                <a:sym typeface="Nixie One"/>
              </a:defRPr>
            </a:lvl7pPr>
            <a:lvl8pPr marL="3200400" lvl="7" algn="ctr" defTabSz="914400" rtl="0" eaLnBrk="1" latinLnBrk="0" hangingPunct="1">
              <a:buNone/>
              <a:defRPr sz="1600" kern="1200">
                <a:solidFill>
                  <a:srgbClr val="A1BECC"/>
                </a:solidFill>
                <a:latin typeface="Nixie One"/>
                <a:ea typeface="Nixie One"/>
                <a:cs typeface="Nixie One"/>
                <a:sym typeface="Nixie One"/>
              </a:defRPr>
            </a:lvl8pPr>
            <a:lvl9pPr marL="3657600" lvl="8" algn="ctr" defTabSz="914400" rtl="0" eaLnBrk="1" latinLnBrk="0" hangingPunct="1">
              <a:buNone/>
              <a:defRPr sz="1600" kern="1200">
                <a:solidFill>
                  <a:srgbClr val="A1BECC"/>
                </a:solidFill>
                <a:latin typeface="Nixie One"/>
                <a:ea typeface="Nixie One"/>
                <a:cs typeface="Nixie One"/>
                <a:sym typeface="Nixie One"/>
              </a:defRPr>
            </a:lvl9pPr>
          </a:lstStyle>
          <a:p>
            <a:pPr defTabSz="1219200">
              <a:buClr>
                <a:srgbClr val="000000"/>
              </a:buClr>
            </a:pPr>
            <a:fld id="{00000000-1234-1234-1234-123412341234}" type="slidenum">
              <a:rPr lang="en-GB" smtClean="0"/>
              <a:t>9</a:t>
            </a:fld>
            <a:endParaRPr kern="0"/>
          </a:p>
        </p:txBody>
      </p:sp>
      <p:graphicFrame>
        <p:nvGraphicFramePr>
          <p:cNvPr id="3" name="Table 2"/>
          <p:cNvGraphicFramePr>
            <a:graphicFrameLocks noGrp="1"/>
          </p:cNvGraphicFramePr>
          <p:nvPr/>
        </p:nvGraphicFramePr>
        <p:xfrm>
          <a:off x="236342" y="1936312"/>
          <a:ext cx="11758434" cy="4845210"/>
        </p:xfrm>
        <a:graphic>
          <a:graphicData uri="http://schemas.openxmlformats.org/drawingml/2006/table">
            <a:tbl>
              <a:tblPr firstRow="1" firstCol="1" bandRow="1">
                <a:tableStyleId>{5C22544A-7EE6-4342-B048-85BDC9FD1C3A}</a:tableStyleId>
              </a:tblPr>
              <a:tblGrid>
                <a:gridCol w="5490099">
                  <a:extLst>
                    <a:ext uri="{9D8B030D-6E8A-4147-A177-3AD203B41FA5}">
                      <a16:colId xmlns:a16="http://schemas.microsoft.com/office/drawing/2014/main" val="20000"/>
                    </a:ext>
                  </a:extLst>
                </a:gridCol>
                <a:gridCol w="6268335">
                  <a:extLst>
                    <a:ext uri="{9D8B030D-6E8A-4147-A177-3AD203B41FA5}">
                      <a16:colId xmlns:a16="http://schemas.microsoft.com/office/drawing/2014/main" val="20001"/>
                    </a:ext>
                  </a:extLst>
                </a:gridCol>
              </a:tblGrid>
              <a:tr h="389032">
                <a:tc>
                  <a:txBody>
                    <a:bodyPr/>
                    <a:lstStyle/>
                    <a:p>
                      <a:pPr marL="0" marR="0" algn="ctr">
                        <a:lnSpc>
                          <a:spcPct val="107000"/>
                        </a:lnSpc>
                        <a:spcBef>
                          <a:spcPts val="0"/>
                        </a:spcBef>
                        <a:spcAft>
                          <a:spcPts val="0"/>
                        </a:spcAft>
                      </a:pPr>
                      <a:r>
                        <a:rPr lang="en-US" sz="2800" dirty="0" err="1">
                          <a:effectLst/>
                        </a:rPr>
                        <a:t>Nội</a:t>
                      </a:r>
                      <a:r>
                        <a:rPr lang="en-US" sz="2800" dirty="0">
                          <a:effectLst/>
                        </a:rPr>
                        <a:t> dung</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tc>
                  <a:txBody>
                    <a:bodyPr/>
                    <a:lstStyle/>
                    <a:p>
                      <a:pPr marL="0" marR="0" algn="ctr">
                        <a:lnSpc>
                          <a:spcPct val="107000"/>
                        </a:lnSpc>
                        <a:spcBef>
                          <a:spcPts val="0"/>
                        </a:spcBef>
                        <a:spcAft>
                          <a:spcPts val="0"/>
                        </a:spcAft>
                      </a:pPr>
                      <a:r>
                        <a:rPr lang="en-US" sz="2800" dirty="0" err="1">
                          <a:effectLst/>
                        </a:rPr>
                        <a:t>Tổ</a:t>
                      </a:r>
                      <a:r>
                        <a:rPr lang="en-US" sz="2800" dirty="0">
                          <a:effectLst/>
                        </a:rPr>
                        <a:t> </a:t>
                      </a:r>
                      <a:r>
                        <a:rPr lang="en-US" sz="2800" dirty="0" err="1">
                          <a:effectLst/>
                        </a:rPr>
                        <a:t>chức</a:t>
                      </a:r>
                      <a:r>
                        <a:rPr lang="en-US" sz="2800" dirty="0">
                          <a:effectLst/>
                        </a:rPr>
                        <a:t> </a:t>
                      </a:r>
                      <a:r>
                        <a:rPr lang="en-US" sz="2800" dirty="0" err="1">
                          <a:effectLst/>
                        </a:rPr>
                        <a:t>thực</a:t>
                      </a:r>
                      <a:r>
                        <a:rPr lang="en-US" sz="2800" dirty="0">
                          <a:effectLst/>
                        </a:rPr>
                        <a:t> </a:t>
                      </a:r>
                      <a:r>
                        <a:rPr lang="en-US" sz="2800" dirty="0" err="1">
                          <a:effectLst/>
                        </a:rPr>
                        <a:t>hiện</a:t>
                      </a: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nchor="ctr"/>
                </a:tc>
                <a:extLst>
                  <a:ext uri="{0D108BD9-81ED-4DB2-BD59-A6C34878D82A}">
                    <a16:rowId xmlns:a16="http://schemas.microsoft.com/office/drawing/2014/main" val="10000"/>
                  </a:ext>
                </a:extLst>
              </a:tr>
              <a:tr h="4411632">
                <a:tc>
                  <a:txBody>
                    <a:bodyPr/>
                    <a:lstStyle/>
                    <a:p>
                      <a:pPr marL="0" marR="0" algn="just">
                        <a:lnSpc>
                          <a:spcPct val="107000"/>
                        </a:lnSpc>
                        <a:spcBef>
                          <a:spcPts val="0"/>
                        </a:spcBef>
                        <a:spcAft>
                          <a:spcPts val="0"/>
                        </a:spcAft>
                      </a:pPr>
                      <a:r>
                        <a:rPr lang="en-US" sz="2800" b="0" baseline="0" dirty="0">
                          <a:solidFill>
                            <a:srgbClr val="FF0000"/>
                          </a:solidFill>
                          <a:effectLst/>
                          <a:latin typeface="Times New Roman" panose="02020603050405020304" pitchFamily="18" charset="0"/>
                          <a:cs typeface="Times New Roman" panose="02020603050405020304" pitchFamily="18" charset="0"/>
                        </a:rPr>
                        <a:t>  Hoạt động 2: Đi, chạy thở sâu theo nhịp kép</a:t>
                      </a:r>
                    </a:p>
                    <a:p>
                      <a:pPr marL="0" marR="0" algn="just">
                        <a:lnSpc>
                          <a:spcPct val="107000"/>
                        </a:lnSpc>
                        <a:spcBef>
                          <a:spcPts val="0"/>
                        </a:spcBef>
                        <a:spcAft>
                          <a:spcPts val="0"/>
                        </a:spcAft>
                      </a:pPr>
                      <a:r>
                        <a:rPr lang="en-US" sz="2400" b="0" dirty="0">
                          <a:effectLst/>
                          <a:latin typeface="Times New Roman" panose="02020603050405020304" pitchFamily="18" charset="0"/>
                          <a:cs typeface="Times New Roman" panose="02020603050405020304" pitchFamily="18" charset="0"/>
                        </a:rPr>
                        <a:t>a. Mục tiêu: biết đi, chạy thở sâu theo nhịp kép</a:t>
                      </a:r>
                    </a:p>
                    <a:p>
                      <a:pPr marL="0" marR="0" algn="just">
                        <a:lnSpc>
                          <a:spcPct val="107000"/>
                        </a:lnSpc>
                        <a:spcBef>
                          <a:spcPts val="0"/>
                        </a:spcBef>
                        <a:spcAft>
                          <a:spcPts val="0"/>
                        </a:spcAft>
                      </a:pPr>
                      <a:r>
                        <a:rPr lang="en-US" sz="2400" b="0" dirty="0">
                          <a:effectLst/>
                          <a:latin typeface="Times New Roman" panose="02020603050405020304" pitchFamily="18" charset="0"/>
                          <a:cs typeface="Times New Roman" panose="02020603050405020304" pitchFamily="18" charset="0"/>
                        </a:rPr>
                        <a:t>b. Nội dung: GV trình bày vấn đề, HS trả lời câu hỏi, tập theo hiệu lệnh.</a:t>
                      </a:r>
                    </a:p>
                    <a:p>
                      <a:pPr marL="0" marR="0" algn="just">
                        <a:lnSpc>
                          <a:spcPct val="107000"/>
                        </a:lnSpc>
                        <a:spcBef>
                          <a:spcPts val="0"/>
                        </a:spcBef>
                        <a:spcAft>
                          <a:spcPts val="0"/>
                        </a:spcAft>
                      </a:pPr>
                      <a:r>
                        <a:rPr lang="en-US" sz="2400" b="0" dirty="0">
                          <a:effectLst/>
                          <a:latin typeface="Times New Roman" panose="02020603050405020304" pitchFamily="18" charset="0"/>
                          <a:cs typeface="Times New Roman" panose="02020603050405020304" pitchFamily="18" charset="0"/>
                        </a:rPr>
                        <a:t>c. Sản phẩm học tập: HS lắng nghe và tiếp thu, vận dụng kiến thức.</a:t>
                      </a:r>
                    </a:p>
                    <a:p>
                      <a:pPr marL="0" marR="0" algn="just">
                        <a:lnSpc>
                          <a:spcPct val="107000"/>
                        </a:lnSpc>
                        <a:spcBef>
                          <a:spcPts val="0"/>
                        </a:spcBef>
                        <a:spcAft>
                          <a:spcPts val="0"/>
                        </a:spcAft>
                      </a:pPr>
                      <a:r>
                        <a:rPr lang="en-US" sz="2400" b="0" dirty="0">
                          <a:effectLst/>
                          <a:latin typeface="Times New Roman" panose="02020603050405020304" pitchFamily="18" charset="0"/>
                          <a:cs typeface="Times New Roman" panose="02020603050405020304" pitchFamily="18" charset="0"/>
                        </a:rPr>
                        <a:t>d. Tổ chức thực hiện:  </a:t>
                      </a:r>
                    </a:p>
                  </a:txBody>
                  <a:tcPr marL="68580" marR="68580" marT="0" marB="0"/>
                </a:tc>
                <a:tc>
                  <a:txBody>
                    <a:bodyPr/>
                    <a:lstStyle/>
                    <a:p>
                      <a:pPr marL="0" marR="0" algn="just">
                        <a:lnSpc>
                          <a:spcPct val="107000"/>
                        </a:lnSpc>
                        <a:spcBef>
                          <a:spcPts val="0"/>
                        </a:spcBef>
                        <a:spcAft>
                          <a:spcPts val="0"/>
                        </a:spcAft>
                      </a:pPr>
                      <a:r>
                        <a:rPr lang="en-US" sz="2800" dirty="0">
                          <a:effectLst/>
                        </a:rPr>
                        <a:t> </a:t>
                      </a: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baseline="0" dirty="0">
                        <a:effectLst/>
                        <a:latin typeface="Calibri" panose="020F0502020204030204" pitchFamily="34" charset="0"/>
                        <a:ea typeface="DengXian" panose="02010600030101010101" pitchFamily="2" charset="-122"/>
                        <a:cs typeface="Cordia New" panose="020B0304020202020204" pitchFamily="34" charset="-34"/>
                      </a:endParaRPr>
                    </a:p>
                    <a:p>
                      <a:pPr marL="0" marR="0" algn="just">
                        <a:lnSpc>
                          <a:spcPct val="107000"/>
                        </a:lnSpc>
                        <a:spcBef>
                          <a:spcPts val="0"/>
                        </a:spcBef>
                        <a:spcAft>
                          <a:spcPts val="0"/>
                        </a:spcAft>
                      </a:pPr>
                      <a:endParaRPr lang="en-US" sz="2000" dirty="0">
                        <a:effectLst/>
                        <a:latin typeface="Calibri" panose="020F0502020204030204" pitchFamily="34" charset="0"/>
                        <a:ea typeface="DengXian" panose="02010600030101010101" pitchFamily="2" charset="-122"/>
                        <a:cs typeface="Cordia New" panose="020B0304020202020204" pitchFamily="34" charset="-34"/>
                      </a:endParaRPr>
                    </a:p>
                  </a:txBody>
                  <a:tcPr marL="68580" marR="68580" marT="0" marB="0"/>
                </a:tc>
                <a:extLst>
                  <a:ext uri="{0D108BD9-81ED-4DB2-BD59-A6C34878D82A}">
                    <a16:rowId xmlns:a16="http://schemas.microsoft.com/office/drawing/2014/main" val="10001"/>
                  </a:ext>
                </a:extLst>
              </a:tr>
            </a:tbl>
          </a:graphicData>
        </a:graphic>
      </p:graphicFrame>
      <p:sp>
        <p:nvSpPr>
          <p:cNvPr id="6" name="Rectangle 5"/>
          <p:cNvSpPr/>
          <p:nvPr/>
        </p:nvSpPr>
        <p:spPr>
          <a:xfrm>
            <a:off x="3849497" y="643650"/>
            <a:ext cx="6312811" cy="646331"/>
          </a:xfrm>
          <a:prstGeom prst="rect">
            <a:avLst/>
          </a:prstGeom>
        </p:spPr>
        <p:txBody>
          <a:bodyPr wrap="square">
            <a:spAutoFit/>
          </a:bodyPr>
          <a:lstStyle/>
          <a:p>
            <a:pPr algn="ctr"/>
            <a:r>
              <a:rPr lang="en-US" altLang="ko-KR" sz="3600" b="1" dirty="0">
                <a:solidFill>
                  <a:srgbClr val="002060"/>
                </a:solidFill>
                <a:effectLst>
                  <a:glow rad="114300">
                    <a:schemeClr val="bg1"/>
                  </a:glow>
                  <a:outerShdw blurRad="38100" dist="38100" dir="2700000" algn="tl">
                    <a:srgbClr val="000000">
                      <a:alpha val="43137"/>
                    </a:srgbClr>
                  </a:outerShdw>
                </a:effectLst>
                <a:latin typeface="Times New Roman" panose="02020603050405020304" pitchFamily="18" charset="0"/>
                <a:ea typeface="Malgun Gothic" panose="020B0503020000020004" pitchFamily="50" charset="-127"/>
                <a:cs typeface="Times New Roman" panose="02020603050405020304" pitchFamily="18" charset="0"/>
              </a:rPr>
              <a:t>GIÁO DỤC THỂ CHẤT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TotalTime>
  <Words>1959</Words>
  <Application>Microsoft Office PowerPoint</Application>
  <PresentationFormat>Widescreen</PresentationFormat>
  <Paragraphs>221</Paragraphs>
  <Slides>18</Slides>
  <Notes>14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Symbol</vt:lpstr>
      <vt:lpstr>Times New Roman</vt:lpstr>
      <vt:lpstr>Default Design</vt:lpstr>
      <vt:lpstr>Chủ đề: CHẠY NGẮN (CÁC ĐỘNG BỔ TRỢ KỶ THUẬT CHẠY CỰ LY TRUNG BÌNH)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Ngô Việt Hoàn</dc:creator>
  <cp:lastModifiedBy>DELL</cp:lastModifiedBy>
  <cp:revision>182</cp:revision>
  <dcterms:created xsi:type="dcterms:W3CDTF">2020-08-13T17:10:00Z</dcterms:created>
  <dcterms:modified xsi:type="dcterms:W3CDTF">2024-03-13T05:43:26Z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735308248E764BD0B742FD56A5323375</vt:lpwstr>
  </property>
  <property fmtid="{D5CDD505-2E9C-101B-9397-08002B2CF9AE}" pid="3" name="KSOProductBuildVer">
    <vt:lpwstr>1033-11.2.0.10382</vt:lpwstr>
  </property>
</Properties>
</file>