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99" r:id="rId4"/>
    <p:sldId id="288" r:id="rId5"/>
    <p:sldId id="270" r:id="rId6"/>
    <p:sldId id="269" r:id="rId7"/>
    <p:sldId id="273" r:id="rId8"/>
    <p:sldId id="274" r:id="rId9"/>
    <p:sldId id="278" r:id="rId10"/>
    <p:sldId id="275" r:id="rId11"/>
    <p:sldId id="277" r:id="rId12"/>
    <p:sldId id="276" r:id="rId13"/>
    <p:sldId id="279" r:id="rId14"/>
    <p:sldId id="295" r:id="rId15"/>
    <p:sldId id="296" r:id="rId16"/>
    <p:sldId id="301" r:id="rId17"/>
    <p:sldId id="303" r:id="rId18"/>
    <p:sldId id="304" r:id="rId19"/>
    <p:sldId id="287" r:id="rId20"/>
    <p:sldId id="293" r:id="rId21"/>
    <p:sldId id="297" r:id="rId22"/>
    <p:sldId id="294" r:id="rId23"/>
  </p:sldIdLst>
  <p:sldSz cx="14630400" cy="82296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" y="3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7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>
            <a:extLst>
              <a:ext uri="{FF2B5EF4-FFF2-40B4-BE49-F238E27FC236}">
                <a16:creationId xmlns:a16="http://schemas.microsoft.com/office/drawing/2014/main" id="{1DBE02A1-C6B5-1FFA-79D2-F3537C3CAA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6630" y="1413510"/>
            <a:ext cx="7938136" cy="253174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en-US" sz="5982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en-US" sz="5982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 LIỆT CHÀO MỪNG</a:t>
            </a:r>
          </a:p>
        </p:txBody>
      </p:sp>
      <p:sp>
        <p:nvSpPr>
          <p:cNvPr id="10243" name="WordArt 5">
            <a:extLst>
              <a:ext uri="{FF2B5EF4-FFF2-40B4-BE49-F238E27FC236}">
                <a16:creationId xmlns:a16="http://schemas.microsoft.com/office/drawing/2014/main" id="{9BEAC036-1C40-B455-C595-B983D3E38F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23336" y="3070860"/>
            <a:ext cx="7120890" cy="611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58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CÁC THẦY GIÁO, CÔ GIÁO VỀ DỰ GIỜ </a:t>
            </a:r>
          </a:p>
        </p:txBody>
      </p:sp>
      <p:sp>
        <p:nvSpPr>
          <p:cNvPr id="10244" name="WordArt 6">
            <a:extLst>
              <a:ext uri="{FF2B5EF4-FFF2-40B4-BE49-F238E27FC236}">
                <a16:creationId xmlns:a16="http://schemas.microsoft.com/office/drawing/2014/main" id="{85DAE248-9525-1DB3-664B-18E0CBFE95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99561" y="5492116"/>
            <a:ext cx="7014210" cy="986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994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Thanh Hòa</a:t>
            </a:r>
          </a:p>
          <a:p>
            <a:pPr algn="ctr"/>
            <a:r>
              <a:rPr lang="vi-VN" sz="1994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Thanh Liệt</a:t>
            </a:r>
            <a:endParaRPr lang="en-US" sz="1994" b="1" kern="1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7" descr="POINSET2">
            <a:extLst>
              <a:ext uri="{FF2B5EF4-FFF2-40B4-BE49-F238E27FC236}">
                <a16:creationId xmlns:a16="http://schemas.microsoft.com/office/drawing/2014/main" id="{FB571738-C24C-CBF4-BFE5-E2379C36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72750" y="5844540"/>
            <a:ext cx="1737360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POINSET2">
            <a:extLst>
              <a:ext uri="{FF2B5EF4-FFF2-40B4-BE49-F238E27FC236}">
                <a16:creationId xmlns:a16="http://schemas.microsoft.com/office/drawing/2014/main" id="{EF2044AC-D3D1-E057-B68A-3F186FAB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6" y="331470"/>
            <a:ext cx="1735454" cy="20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POINSET2">
            <a:extLst>
              <a:ext uri="{FF2B5EF4-FFF2-40B4-BE49-F238E27FC236}">
                <a16:creationId xmlns:a16="http://schemas.microsoft.com/office/drawing/2014/main" id="{CF3F3534-A149-0F40-BB2A-7D3D7CEC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56545" y="228601"/>
            <a:ext cx="1735456" cy="20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POINSET2">
            <a:extLst>
              <a:ext uri="{FF2B5EF4-FFF2-40B4-BE49-F238E27FC236}">
                <a16:creationId xmlns:a16="http://schemas.microsoft.com/office/drawing/2014/main" id="{A67A753D-4FB8-C826-2199-53A5B871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0302" y="5961698"/>
            <a:ext cx="1735456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1">
            <a:extLst>
              <a:ext uri="{FF2B5EF4-FFF2-40B4-BE49-F238E27FC236}">
                <a16:creationId xmlns:a16="http://schemas.microsoft.com/office/drawing/2014/main" id="{6BE7692E-2D0B-E6C9-43CB-0068C8C9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450" y="1223010"/>
            <a:ext cx="167640" cy="16954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2" name="AutoShape 12">
            <a:extLst>
              <a:ext uri="{FF2B5EF4-FFF2-40B4-BE49-F238E27FC236}">
                <a16:creationId xmlns:a16="http://schemas.microsoft.com/office/drawing/2014/main" id="{01EC25A7-7113-4B76-C4F0-E9A3A3E4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291" y="5295901"/>
            <a:ext cx="339090" cy="33909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3" name="AutoShape 13">
            <a:extLst>
              <a:ext uri="{FF2B5EF4-FFF2-40B4-BE49-F238E27FC236}">
                <a16:creationId xmlns:a16="http://schemas.microsoft.com/office/drawing/2014/main" id="{D18FFA19-8CF2-BD55-E508-7139F3B7F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760" y="6646546"/>
            <a:ext cx="169546" cy="169544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4" name="AutoShape 14">
            <a:extLst>
              <a:ext uri="{FF2B5EF4-FFF2-40B4-BE49-F238E27FC236}">
                <a16:creationId xmlns:a16="http://schemas.microsoft.com/office/drawing/2014/main" id="{4BDF24F2-5BD6-F6C3-C3A5-D74355E1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6" y="2510790"/>
            <a:ext cx="169544" cy="16954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5" name="AutoShape 15">
            <a:extLst>
              <a:ext uri="{FF2B5EF4-FFF2-40B4-BE49-F238E27FC236}">
                <a16:creationId xmlns:a16="http://schemas.microsoft.com/office/drawing/2014/main" id="{5E75A55C-A729-E1BD-66AC-461828BE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570" y="3861436"/>
            <a:ext cx="169546" cy="169544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6" name="AutoShape 16">
            <a:extLst>
              <a:ext uri="{FF2B5EF4-FFF2-40B4-BE49-F238E27FC236}">
                <a16:creationId xmlns:a16="http://schemas.microsoft.com/office/drawing/2014/main" id="{3D9164B1-0E50-5B0C-87EB-8AA9F1B6C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496" y="4537710"/>
            <a:ext cx="169544" cy="16764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7" name="AutoShape 17">
            <a:extLst>
              <a:ext uri="{FF2B5EF4-FFF2-40B4-BE49-F238E27FC236}">
                <a16:creationId xmlns:a16="http://schemas.microsoft.com/office/drawing/2014/main" id="{27F6046F-E7CB-B511-4D3D-A47E03E7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380" y="1836420"/>
            <a:ext cx="167640" cy="16764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8" name="AutoShape 18">
            <a:extLst>
              <a:ext uri="{FF2B5EF4-FFF2-40B4-BE49-F238E27FC236}">
                <a16:creationId xmlns:a16="http://schemas.microsoft.com/office/drawing/2014/main" id="{5AC3F444-D615-F692-6CBE-01265D330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180" y="5634990"/>
            <a:ext cx="169546" cy="16764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9" name="AutoShape 19">
            <a:extLst>
              <a:ext uri="{FF2B5EF4-FFF2-40B4-BE49-F238E27FC236}">
                <a16:creationId xmlns:a16="http://schemas.microsoft.com/office/drawing/2014/main" id="{991A4764-BC28-5911-9A77-7FED4D45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011" y="6732270"/>
            <a:ext cx="339090" cy="25146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0" name="AutoShape 20">
            <a:extLst>
              <a:ext uri="{FF2B5EF4-FFF2-40B4-BE49-F238E27FC236}">
                <a16:creationId xmlns:a16="http://schemas.microsoft.com/office/drawing/2014/main" id="{864B082C-D509-73ED-8FFD-0F40AFC45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16" y="2343150"/>
            <a:ext cx="339090" cy="33718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1" name="AutoShape 21">
            <a:extLst>
              <a:ext uri="{FF2B5EF4-FFF2-40B4-BE49-F238E27FC236}">
                <a16:creationId xmlns:a16="http://schemas.microsoft.com/office/drawing/2014/main" id="{AAE28D8C-CAFC-354E-801C-CC027642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3861436"/>
            <a:ext cx="167640" cy="169544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55CB0FB1-FA52-2E1B-5470-F77B7AF2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210" y="4579620"/>
            <a:ext cx="167640" cy="16764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E9E28975-D4C8-0906-876F-0E93F1CD2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546" y="1076326"/>
            <a:ext cx="253364" cy="253364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6" name="AutoShape 24">
            <a:extLst>
              <a:ext uri="{FF2B5EF4-FFF2-40B4-BE49-F238E27FC236}">
                <a16:creationId xmlns:a16="http://schemas.microsoft.com/office/drawing/2014/main" id="{3BA71C72-07D7-633E-5723-EF5E38F6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4226" y="5718810"/>
            <a:ext cx="169544" cy="25336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1E26EBB8-CA28-E449-C6D4-6398ABBF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0956" y="3270886"/>
            <a:ext cx="169544" cy="169544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8" name="AutoShape 26">
            <a:extLst>
              <a:ext uri="{FF2B5EF4-FFF2-40B4-BE49-F238E27FC236}">
                <a16:creationId xmlns:a16="http://schemas.microsoft.com/office/drawing/2014/main" id="{A8436D4D-E5B5-26E2-E964-59A483AE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3284220"/>
            <a:ext cx="169546" cy="16954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658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9" name="WordArt 27">
            <a:extLst>
              <a:ext uri="{FF2B5EF4-FFF2-40B4-BE49-F238E27FC236}">
                <a16:creationId xmlns:a16="http://schemas.microsoft.com/office/drawing/2014/main" id="{A12595B6-E8DB-53F2-3283-55E80833D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3456" y="4272916"/>
            <a:ext cx="5063490" cy="8439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15" b="1" kern="10" dirty="0">
                <a:ln w="1905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- LỚP 8A1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3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3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hệ số – 2, bậc 8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hệ số – 1, bậc 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 của hai đơn thức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 và -2y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là đơn thức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83" y="-20081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125" y="78398"/>
            <a:ext cx="912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a)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6809" y="2376013"/>
            <a:ext cx="318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34C8F-542B-4AE8-9926-C2EDBA661BD5}"/>
              </a:ext>
            </a:extLst>
          </p:cNvPr>
          <p:cNvGrpSpPr/>
          <p:nvPr/>
        </p:nvGrpSpPr>
        <p:grpSpPr>
          <a:xfrm>
            <a:off x="1621954" y="647464"/>
            <a:ext cx="9190290" cy="1047661"/>
            <a:chOff x="1594343" y="1240891"/>
            <a:chExt cx="9190290" cy="1047661"/>
          </a:xfrm>
        </p:grpSpPr>
        <p:sp>
          <p:nvSpPr>
            <p:cNvPr id="10" name="TextBox 9"/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/>
                <p:nvPr/>
              </p:nvSpPr>
              <p:spPr>
                <a:xfrm>
                  <a:off x="1594343" y="127423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343" y="1274235"/>
                  <a:ext cx="505267" cy="10143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/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8350F4-0552-4A6B-9801-601CEB2D42D8}"/>
              </a:ext>
            </a:extLst>
          </p:cNvPr>
          <p:cNvGrpSpPr/>
          <p:nvPr/>
        </p:nvGrpSpPr>
        <p:grpSpPr>
          <a:xfrm>
            <a:off x="1477367" y="3246602"/>
            <a:ext cx="9110324" cy="1044609"/>
            <a:chOff x="1674309" y="1212523"/>
            <a:chExt cx="9110324" cy="10446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2A8039-2802-4BED-B644-A05E0DDFFBA4}"/>
                </a:ext>
              </a:extLst>
            </p:cNvPr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/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29EC50-D560-46D0-91F5-C0EA533F9B1C}"/>
              </a:ext>
            </a:extLst>
          </p:cNvPr>
          <p:cNvGrpSpPr/>
          <p:nvPr/>
        </p:nvGrpSpPr>
        <p:grpSpPr>
          <a:xfrm>
            <a:off x="1396051" y="5519856"/>
            <a:ext cx="11057205" cy="1062286"/>
            <a:chOff x="1791284" y="1211452"/>
            <a:chExt cx="11057205" cy="1062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75A1FF-2F97-4CAB-A94D-ADFA00B43DE7}"/>
                </a:ext>
              </a:extLst>
            </p:cNvPr>
            <p:cNvSpPr txBox="1"/>
            <p:nvPr/>
          </p:nvSpPr>
          <p:spPr>
            <a:xfrm>
              <a:off x="1791284" y="1430104"/>
              <a:ext cx="1105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xy –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xy +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/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/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/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/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/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/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E3E433-3007-4818-93CE-C5CD2A45EC55}"/>
              </a:ext>
            </a:extLst>
          </p:cNvPr>
          <p:cNvGrpSpPr/>
          <p:nvPr/>
        </p:nvGrpSpPr>
        <p:grpSpPr>
          <a:xfrm>
            <a:off x="1535854" y="4339180"/>
            <a:ext cx="10579945" cy="1047683"/>
            <a:chOff x="1791284" y="1221221"/>
            <a:chExt cx="9152519" cy="1047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6A2BC-D4D3-477B-A931-BC787DD24844}"/>
                </a:ext>
              </a:extLst>
            </p:cNvPr>
            <p:cNvSpPr txBox="1"/>
            <p:nvPr/>
          </p:nvSpPr>
          <p:spPr>
            <a:xfrm>
              <a:off x="1791284" y="1430104"/>
              <a:ext cx="915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=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xy –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xy + 4x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/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/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96051" y="6663619"/>
            <a:ext cx="519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A57DF6-9343-8445-6B30-C12E09030D2A}"/>
                  </a:ext>
                </a:extLst>
              </p:cNvPr>
              <p:cNvSpPr txBox="1"/>
              <p:nvPr/>
            </p:nvSpPr>
            <p:spPr>
              <a:xfrm>
                <a:off x="1683143" y="1653122"/>
                <a:ext cx="9420494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A57DF6-9343-8445-6B30-C12E09030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43" y="1653122"/>
                <a:ext cx="9420494" cy="874663"/>
              </a:xfrm>
              <a:prstGeom prst="rect">
                <a:avLst/>
              </a:prstGeom>
              <a:blipFill>
                <a:blip r:embed="rId14"/>
                <a:stretch>
                  <a:fillRect l="-194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86542-CE53-7672-EAC7-93522C181C1E}"/>
                  </a:ext>
                </a:extLst>
              </p:cNvPr>
              <p:cNvSpPr txBox="1"/>
              <p:nvPr/>
            </p:nvSpPr>
            <p:spPr>
              <a:xfrm>
                <a:off x="121382" y="7309950"/>
                <a:ext cx="1433908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 =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–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86542-CE53-7672-EAC7-93522C18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2" y="7309950"/>
                <a:ext cx="14339086" cy="874663"/>
              </a:xfrm>
              <a:prstGeom prst="rect">
                <a:avLst/>
              </a:prstGeom>
              <a:blipFill>
                <a:blip r:embed="rId15"/>
                <a:stretch>
                  <a:fillRect l="-131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91464-4591-DE41-08E7-858D48F154D1}"/>
                  </a:ext>
                </a:extLst>
              </p:cNvPr>
              <p:cNvSpPr txBox="1"/>
              <p:nvPr/>
            </p:nvSpPr>
            <p:spPr>
              <a:xfrm>
                <a:off x="9864191" y="7296832"/>
                <a:ext cx="4272594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91464-4591-DE41-08E7-858D48F1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191" y="7296832"/>
                <a:ext cx="4272594" cy="874663"/>
              </a:xfrm>
              <a:prstGeom prst="rect">
                <a:avLst/>
              </a:prstGeom>
              <a:blipFill>
                <a:blip r:embed="rId16"/>
                <a:stretch>
                  <a:fillRect l="-4280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30674B-D3CC-5500-E439-5D70992F34B9}"/>
              </a:ext>
            </a:extLst>
          </p:cNvPr>
          <p:cNvSpPr txBox="1"/>
          <p:nvPr/>
        </p:nvSpPr>
        <p:spPr>
          <a:xfrm>
            <a:off x="3593566" y="6673563"/>
            <a:ext cx="173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00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9105"/>
            <a:ext cx="1401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rằng D là một đơn thức sao cho – 2x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thương của phép chia (10x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0964" y="2164773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45251" y="3040421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4661378" y="3058242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89CDF8-6302-4D3B-A683-0E26332BAE6A}"/>
              </a:ext>
            </a:extLst>
          </p:cNvPr>
          <p:cNvSpPr txBox="1"/>
          <p:nvPr/>
        </p:nvSpPr>
        <p:spPr>
          <a:xfrm>
            <a:off x="5448300" y="3058242"/>
            <a:ext cx="38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5BD664-C62C-418F-9B73-F8847D4C4BDC}"/>
              </a:ext>
            </a:extLst>
          </p:cNvPr>
          <p:cNvSpPr txBox="1"/>
          <p:nvPr/>
        </p:nvSpPr>
        <p:spPr>
          <a:xfrm>
            <a:off x="8892854" y="3076063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78070D-3659-4622-9450-D95B425850F5}"/>
              </a:ext>
            </a:extLst>
          </p:cNvPr>
          <p:cNvSpPr txBox="1"/>
          <p:nvPr/>
        </p:nvSpPr>
        <p:spPr>
          <a:xfrm>
            <a:off x="9679777" y="3076063"/>
            <a:ext cx="261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AE4160-02AB-42FD-B85A-2F22F3137D79}"/>
              </a:ext>
            </a:extLst>
          </p:cNvPr>
          <p:cNvSpPr txBox="1"/>
          <p:nvPr/>
        </p:nvSpPr>
        <p:spPr>
          <a:xfrm>
            <a:off x="1432371" y="3878697"/>
            <a:ext cx="358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Ta có phép chia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769673" y="4579582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2347720" y="5225913"/>
            <a:ext cx="746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(–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2361908" y="5872244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5x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4y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A5C54-89BB-1EB6-E4B1-FA5A89BA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19148-52D9-4E15-0516-596B30A76AFE}"/>
              </a:ext>
            </a:extLst>
          </p:cNvPr>
          <p:cNvSpPr/>
          <p:nvPr/>
        </p:nvSpPr>
        <p:spPr>
          <a:xfrm>
            <a:off x="-64403" y="-106979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B0CDC-B815-7929-A4EC-570B9863D8CC}"/>
              </a:ext>
            </a:extLst>
          </p:cNvPr>
          <p:cNvSpPr txBox="1"/>
          <p:nvPr/>
        </p:nvSpPr>
        <p:spPr>
          <a:xfrm>
            <a:off x="328862" y="95509"/>
            <a:ext cx="131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045E22-EEAF-E791-7066-259C5C8B3523}"/>
              </a:ext>
            </a:extLst>
          </p:cNvPr>
          <p:cNvSpPr txBox="1"/>
          <p:nvPr/>
        </p:nvSpPr>
        <p:spPr>
          <a:xfrm>
            <a:off x="1084666" y="814391"/>
            <a:ext cx="120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2x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 + 2)(3x - 4)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35B5FE-4266-8A61-185C-DDF178067436}"/>
                  </a:ext>
                </a:extLst>
              </p:cNvPr>
              <p:cNvSpPr txBox="1"/>
              <p:nvPr/>
            </p:nvSpPr>
            <p:spPr>
              <a:xfrm>
                <a:off x="4861464" y="2294084"/>
                <a:ext cx="70385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6x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x +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6x -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35B5FE-4266-8A61-185C-DDF17806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64" y="2294084"/>
                <a:ext cx="7038530" cy="646331"/>
              </a:xfrm>
              <a:prstGeom prst="rect">
                <a:avLst/>
              </a:prstGeom>
              <a:blipFill>
                <a:blip r:embed="rId2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1D6EEF4-C709-A9DD-F1C1-33F3510DB527}"/>
              </a:ext>
            </a:extLst>
          </p:cNvPr>
          <p:cNvSpPr txBox="1"/>
          <p:nvPr/>
        </p:nvSpPr>
        <p:spPr>
          <a:xfrm>
            <a:off x="485855" y="1647934"/>
            <a:ext cx="2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75C05-AED3-02A3-F99F-760F21A87F2F}"/>
              </a:ext>
            </a:extLst>
          </p:cNvPr>
          <p:cNvSpPr txBox="1"/>
          <p:nvPr/>
        </p:nvSpPr>
        <p:spPr>
          <a:xfrm>
            <a:off x="5034797" y="2900458"/>
            <a:ext cx="68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 = 0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D086A7-B37A-3575-CA2B-77325765B945}"/>
                  </a:ext>
                </a:extLst>
              </p:cNvPr>
              <p:cNvSpPr txBox="1"/>
              <p:nvPr/>
            </p:nvSpPr>
            <p:spPr>
              <a:xfrm>
                <a:off x="3833296" y="3497614"/>
                <a:ext cx="60037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4x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+ 2x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x 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 = 0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D086A7-B37A-3575-CA2B-77325765B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96" y="3497614"/>
                <a:ext cx="6003709" cy="646331"/>
              </a:xfrm>
              <a:prstGeom prst="rect">
                <a:avLst/>
              </a:prstGeom>
              <a:blipFill>
                <a:blip r:embed="rId3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F60312-1BF7-42FE-DC09-086758F0BA49}"/>
                  </a:ext>
                </a:extLst>
              </p:cNvPr>
              <p:cNvSpPr txBox="1"/>
              <p:nvPr/>
            </p:nvSpPr>
            <p:spPr>
              <a:xfrm>
                <a:off x="3315406" y="4152982"/>
                <a:ext cx="578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2x(2x + 1)+ (2x + 1) = 0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F60312-1BF7-42FE-DC09-086758F0B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06" y="4152982"/>
                <a:ext cx="5782952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D0C8F-CE34-8260-B9CC-195C31AC5DDD}"/>
                  </a:ext>
                </a:extLst>
              </p:cNvPr>
              <p:cNvSpPr txBox="1"/>
              <p:nvPr/>
            </p:nvSpPr>
            <p:spPr>
              <a:xfrm>
                <a:off x="4394307" y="4808350"/>
                <a:ext cx="5712977" cy="1982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(2x + 1)(2x + 1) = 0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(2x + 1)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= 0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D0C8F-CE34-8260-B9CC-195C31AC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07" y="4808350"/>
                <a:ext cx="5712977" cy="1982659"/>
              </a:xfrm>
              <a:prstGeom prst="rect">
                <a:avLst/>
              </a:prstGeom>
              <a:blipFill>
                <a:blip r:embed="rId5"/>
                <a:stretch>
                  <a:fillRect l="-1281" t="-5231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140E8-2E41-B04A-B5D9-A5D30EEA006D}"/>
                  </a:ext>
                </a:extLst>
              </p:cNvPr>
              <p:cNvSpPr txBox="1"/>
              <p:nvPr/>
            </p:nvSpPr>
            <p:spPr>
              <a:xfrm>
                <a:off x="5981261" y="6836206"/>
                <a:ext cx="2977869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140E8-2E41-B04A-B5D9-A5D30EEA0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261" y="6836206"/>
                <a:ext cx="2977869" cy="874663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68E9194-098D-F1FB-727F-AE4739F84A92}"/>
              </a:ext>
            </a:extLst>
          </p:cNvPr>
          <p:cNvSpPr txBox="1"/>
          <p:nvPr/>
        </p:nvSpPr>
        <p:spPr>
          <a:xfrm>
            <a:off x="1701841" y="1647934"/>
            <a:ext cx="997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+ 2)(3x - 4)    </a:t>
            </a:r>
          </a:p>
        </p:txBody>
      </p:sp>
    </p:spTree>
    <p:extLst>
      <p:ext uri="{BB962C8B-B14F-4D97-AF65-F5344CB8AC3E}">
        <p14:creationId xmlns:p14="http://schemas.microsoft.com/office/powerpoint/2010/main" val="6651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8" grpId="0"/>
      <p:bldP spid="15" grpId="0"/>
      <p:bldP spid="17" grpId="0"/>
      <p:bldP spid="18" grpId="0"/>
      <p:bldP spid="19" grpId="0"/>
      <p:bldP spid="6" grpId="0"/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64F0-9EAC-77B1-23B2-E298BC64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479C9C-3255-8E35-B98E-6927DF07CFBF}"/>
              </a:ext>
            </a:extLst>
          </p:cNvPr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977FC8-389A-3A85-BE0F-0F2FCEBF0F2E}"/>
                  </a:ext>
                </a:extLst>
              </p:cNvPr>
              <p:cNvSpPr txBox="1"/>
              <p:nvPr/>
            </p:nvSpPr>
            <p:spPr>
              <a:xfrm>
                <a:off x="279175" y="213575"/>
                <a:ext cx="140720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4: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Cho a, b, c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a + b + c = 6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12.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−3)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977FC8-389A-3A85-BE0F-0F2FCEBF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5" y="213575"/>
                <a:ext cx="14072050" cy="1754326"/>
              </a:xfrm>
              <a:prstGeom prst="rect">
                <a:avLst/>
              </a:prstGeom>
              <a:blipFill>
                <a:blip r:embed="rId2"/>
                <a:stretch>
                  <a:fillRect l="-1343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77B1D0C-B8D5-4250-509A-E199761E6463}"/>
              </a:ext>
            </a:extLst>
          </p:cNvPr>
          <p:cNvSpPr txBox="1"/>
          <p:nvPr/>
        </p:nvSpPr>
        <p:spPr>
          <a:xfrm>
            <a:off x="1294726" y="2247838"/>
            <a:ext cx="824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8B478-CF6E-4BB3-2FAD-E65E8614C0A2}"/>
                  </a:ext>
                </a:extLst>
              </p:cNvPr>
              <p:cNvSpPr txBox="1"/>
              <p:nvPr/>
            </p:nvSpPr>
            <p:spPr>
              <a:xfrm>
                <a:off x="1545579" y="3706452"/>
                <a:ext cx="976950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2(ab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+ ca) = 36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 12 + 2(ab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+ ca) = 36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+ ca = 12</a:t>
                </a:r>
              </a:p>
              <a:p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8B478-CF6E-4BB3-2FAD-E65E8614C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79" y="3706452"/>
                <a:ext cx="9769507" cy="2308324"/>
              </a:xfrm>
              <a:prstGeom prst="rect">
                <a:avLst/>
              </a:prstGeom>
              <a:blipFill>
                <a:blip r:embed="rId3"/>
                <a:stretch>
                  <a:fillRect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6FD6B1-25D2-4A38-D274-E37718F49BE6}"/>
              </a:ext>
            </a:extLst>
          </p:cNvPr>
          <p:cNvSpPr txBox="1"/>
          <p:nvPr/>
        </p:nvSpPr>
        <p:spPr>
          <a:xfrm>
            <a:off x="4092112" y="2629426"/>
            <a:ext cx="824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 + b + c = 6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(a + b + c)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=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990D56-8C7D-CCC8-CDC6-8BEB6E270168}"/>
                  </a:ext>
                </a:extLst>
              </p:cNvPr>
              <p:cNvSpPr txBox="1"/>
              <p:nvPr/>
            </p:nvSpPr>
            <p:spPr>
              <a:xfrm>
                <a:off x="1375646" y="5406811"/>
                <a:ext cx="10819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a + b + c = 6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12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a = b = c = 2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990D56-8C7D-CCC8-CDC6-8BEB6E270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6" y="5406811"/>
                <a:ext cx="10819051" cy="646331"/>
              </a:xfrm>
              <a:prstGeom prst="rect">
                <a:avLst/>
              </a:prstGeom>
              <a:blipFill>
                <a:blip r:embed="rId4"/>
                <a:stretch>
                  <a:fillRect l="-174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D7D335-1A98-ABB4-476B-9C9E6E1B7B0B}"/>
                  </a:ext>
                </a:extLst>
              </p:cNvPr>
              <p:cNvSpPr txBox="1"/>
              <p:nvPr/>
            </p:nvSpPr>
            <p:spPr>
              <a:xfrm>
                <a:off x="1399922" y="6134852"/>
                <a:ext cx="116039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(2 −3)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2−3)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2−3)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2020</m:t>
                        </m:r>
                      </m:sup>
                    </m:sSup>
                  </m:oMath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= 1 + 1 + 1 = 3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P = 3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D7D335-1A98-ABB4-476B-9C9E6E1B7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22" y="6134852"/>
                <a:ext cx="11603978" cy="2308324"/>
              </a:xfrm>
              <a:prstGeom prst="rect">
                <a:avLst/>
              </a:prstGeom>
              <a:blipFill>
                <a:blip r:embed="rId5"/>
                <a:stretch>
                  <a:fillRect l="-1629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B604-39B0-9EC3-C434-CC7F45C93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E3B49-4DE6-9746-CF3E-A203A4B6364D}"/>
              </a:ext>
            </a:extLst>
          </p:cNvPr>
          <p:cNvSpPr/>
          <p:nvPr/>
        </p:nvSpPr>
        <p:spPr>
          <a:xfrm>
            <a:off x="-291312" y="-311346"/>
            <a:ext cx="14921712" cy="879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7D9D3-A3E9-9AC9-846B-D19D358CE5AF}"/>
              </a:ext>
            </a:extLst>
          </p:cNvPr>
          <p:cNvSpPr txBox="1"/>
          <p:nvPr/>
        </p:nvSpPr>
        <p:spPr>
          <a:xfrm>
            <a:off x="3430135" y="2814144"/>
            <a:ext cx="972512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x(x - 2) – 2(x - 2) + 3y(3y - 1) – (3y - 1) + 2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EA96B-9B1F-A343-BB4C-C3081289274E}"/>
              </a:ext>
            </a:extLst>
          </p:cNvPr>
          <p:cNvSpPr txBox="1"/>
          <p:nvPr/>
        </p:nvSpPr>
        <p:spPr>
          <a:xfrm>
            <a:off x="-26954" y="-17797"/>
            <a:ext cx="1380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CMR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- 6y + 7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EC924-4BE6-1F8C-C143-762DEFF909A0}"/>
              </a:ext>
            </a:extLst>
          </p:cNvPr>
          <p:cNvSpPr txBox="1"/>
          <p:nvPr/>
        </p:nvSpPr>
        <p:spPr>
          <a:xfrm>
            <a:off x="279173" y="775943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- 6y + 7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33392-EAC0-94AD-323A-8B3E70123865}"/>
              </a:ext>
            </a:extLst>
          </p:cNvPr>
          <p:cNvSpPr txBox="1"/>
          <p:nvPr/>
        </p:nvSpPr>
        <p:spPr>
          <a:xfrm>
            <a:off x="3380081" y="1492376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2x + 4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- 3y – 3y +1 +2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E9360-E422-4455-24AE-C8E0CA10E5AE}"/>
              </a:ext>
            </a:extLst>
          </p:cNvPr>
          <p:cNvSpPr txBox="1"/>
          <p:nvPr/>
        </p:nvSpPr>
        <p:spPr>
          <a:xfrm>
            <a:off x="3430135" y="2160971"/>
            <a:ext cx="1034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) – (2x - 4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+ (9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- 3y ) – (3y -1 ) + 2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4AA33-F9E2-FF29-1905-C45B6AE5EAC5}"/>
              </a:ext>
            </a:extLst>
          </p:cNvPr>
          <p:cNvSpPr txBox="1"/>
          <p:nvPr/>
        </p:nvSpPr>
        <p:spPr>
          <a:xfrm>
            <a:off x="3262317" y="4133681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2)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2CD8F-76F3-AD7C-06C8-6987D70575D9}"/>
              </a:ext>
            </a:extLst>
          </p:cNvPr>
          <p:cNvSpPr txBox="1"/>
          <p:nvPr/>
        </p:nvSpPr>
        <p:spPr>
          <a:xfrm>
            <a:off x="3430135" y="3487350"/>
            <a:ext cx="856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- 2)(x - 2) + (3y - 1)(3y - 1) +2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6E68B1-3767-8677-5C13-A9D0824C1F31}"/>
              </a:ext>
            </a:extLst>
          </p:cNvPr>
          <p:cNvSpPr txBox="1"/>
          <p:nvPr/>
        </p:nvSpPr>
        <p:spPr>
          <a:xfrm>
            <a:off x="5634523" y="4086676"/>
            <a:ext cx="4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EC487C-CD3F-1A2A-CDBF-A4BC4E710D07}"/>
                  </a:ext>
                </a:extLst>
              </p:cNvPr>
              <p:cNvSpPr txBox="1"/>
              <p:nvPr/>
            </p:nvSpPr>
            <p:spPr>
              <a:xfrm>
                <a:off x="2801225" y="4773686"/>
                <a:ext cx="8301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– 2)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x; 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EC487C-CD3F-1A2A-CDBF-A4BC4E710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25" y="4773686"/>
                <a:ext cx="8301047" cy="646331"/>
              </a:xfrm>
              <a:prstGeom prst="rect">
                <a:avLst/>
              </a:prstGeom>
              <a:blipFill>
                <a:blip r:embed="rId2"/>
                <a:stretch>
                  <a:fillRect l="-1029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6230CE-7E6C-0050-8DD6-F7C34B98B0C8}"/>
                  </a:ext>
                </a:extLst>
              </p:cNvPr>
              <p:cNvSpPr txBox="1"/>
              <p:nvPr/>
            </p:nvSpPr>
            <p:spPr>
              <a:xfrm>
                <a:off x="6749906" y="4743678"/>
                <a:ext cx="3965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(3y – 1)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6230CE-7E6C-0050-8DD6-F7C34B98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906" y="4743678"/>
                <a:ext cx="3965097" cy="646331"/>
              </a:xfrm>
              <a:prstGeom prst="rect">
                <a:avLst/>
              </a:prstGeom>
              <a:blipFill>
                <a:blip r:embed="rId3"/>
                <a:stretch>
                  <a:fillRect l="-4608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B5A4EA3-08B5-2455-0695-F0A01DBB04E0}"/>
              </a:ext>
            </a:extLst>
          </p:cNvPr>
          <p:cNvSpPr txBox="1"/>
          <p:nvPr/>
        </p:nvSpPr>
        <p:spPr>
          <a:xfrm>
            <a:off x="2905730" y="5470850"/>
            <a:ext cx="809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2)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C035D8-B37B-F925-9BC1-1725513EF072}"/>
                  </a:ext>
                </a:extLst>
              </p:cNvPr>
              <p:cNvSpPr txBox="1"/>
              <p:nvPr/>
            </p:nvSpPr>
            <p:spPr>
              <a:xfrm>
                <a:off x="5550184" y="5450025"/>
                <a:ext cx="7444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(3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– 1)</a:t>
                </a:r>
                <a:r>
                  <a:rPr lang="vi-VN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+ 2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2&gt;0, 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C035D8-B37B-F925-9BC1-1725513E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84" y="5450025"/>
                <a:ext cx="7444673" cy="646331"/>
              </a:xfrm>
              <a:prstGeom prst="rect">
                <a:avLst/>
              </a:prstGeom>
              <a:blipFill>
                <a:blip r:embed="rId4"/>
                <a:stretch>
                  <a:fillRect l="-2455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A90479-35BA-43F5-C5E8-D3FCBB95CF31}"/>
                  </a:ext>
                </a:extLst>
              </p:cNvPr>
              <p:cNvSpPr txBox="1"/>
              <p:nvPr/>
            </p:nvSpPr>
            <p:spPr>
              <a:xfrm>
                <a:off x="11995950" y="40595"/>
                <a:ext cx="1424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x, y.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A90479-35BA-43F5-C5E8-D3FCBB95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950" y="40595"/>
                <a:ext cx="1424198" cy="646331"/>
              </a:xfrm>
              <a:prstGeom prst="rect">
                <a:avLst/>
              </a:prstGeom>
              <a:blipFill>
                <a:blip r:embed="rId5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F6BF0A9-1225-F789-F5AB-834D7EA6B127}"/>
              </a:ext>
            </a:extLst>
          </p:cNvPr>
          <p:cNvSpPr txBox="1"/>
          <p:nvPr/>
        </p:nvSpPr>
        <p:spPr>
          <a:xfrm>
            <a:off x="2322414" y="6336064"/>
            <a:ext cx="107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- 6y + 7 &gt; 0,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74119E-8FEC-86E1-B3B1-86C976FB4720}"/>
                  </a:ext>
                </a:extLst>
              </p:cNvPr>
              <p:cNvSpPr txBox="1"/>
              <p:nvPr/>
            </p:nvSpPr>
            <p:spPr>
              <a:xfrm>
                <a:off x="7122139" y="6331858"/>
                <a:ext cx="3220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74119E-8FEC-86E1-B3B1-86C976FB4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39" y="6331858"/>
                <a:ext cx="322063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2" grpId="0"/>
      <p:bldP spid="11" grpId="0"/>
      <p:bldP spid="19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9621" y="2708892"/>
            <a:ext cx="11082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r>
              <a:rPr lang="vi-VN" sz="3600" dirty="0">
                <a:latin typeface="+mj-lt"/>
              </a:rPr>
              <a:t>- Làm các bài tập ôn tập chương I ở SBT.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Xem trước bài 6 của chương II ‘Hiệu hai bình phương. Bình phương của một tổng hay một hiệu’.</a:t>
            </a:r>
            <a:endParaRPr lang="en-US" sz="36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B2256-2612-105B-BFF7-049D735E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84" y="4490052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hai.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30" y="551342"/>
            <a:ext cx="113465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đa thức hai biến bậc hai thu gọn có thể có nhiều 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2375" y="184326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hai?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652" y="2547182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nhất?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877" y="3899577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53668-82DC-49DA-8EA2-46BC7DA282A2}"/>
              </a:ext>
            </a:extLst>
          </p:cNvPr>
          <p:cNvSpPr txBox="1"/>
          <p:nvPr/>
        </p:nvSpPr>
        <p:spPr>
          <a:xfrm>
            <a:off x="1282929" y="3166658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khác 0?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7155499" y="449005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8544812" y="4490051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2D61-FB4B-418F-A1B6-4A1E1607B452}"/>
              </a:ext>
            </a:extLst>
          </p:cNvPr>
          <p:cNvSpPr txBox="1"/>
          <p:nvPr/>
        </p:nvSpPr>
        <p:spPr>
          <a:xfrm>
            <a:off x="1037284" y="5284937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nhất.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7334221" y="530110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9A53B-7CD6-4CDA-896D-FB20B2668E96}"/>
              </a:ext>
            </a:extLst>
          </p:cNvPr>
          <p:cNvSpPr txBox="1"/>
          <p:nvPr/>
        </p:nvSpPr>
        <p:spPr>
          <a:xfrm>
            <a:off x="8723535" y="5301102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 + 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1037284" y="6063656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khác 0.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6943071" y="6079821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8332384" y="6079820"/>
            <a:ext cx="475914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x + y + 1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0" grpId="0"/>
      <p:bldP spid="12" grpId="0"/>
      <p:bldP spid="14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phép chia sau theo hướng dẫn: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464" y="1374457"/>
            <a:ext cx="120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 2x(2x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4026436" y="2264282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Đặt y = 2x –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1594464" y="2974261"/>
            <a:ext cx="342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 phép chia: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033073" y="3680341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+ 10xy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2xy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7712382" y="3707133"/>
            <a:ext cx="35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3xy + 5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1497236" y="4439025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Thay y = 2x – 5 vào kết quả ta có: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C9081-B8AA-40F1-BBFA-DE80047FF7AC}"/>
              </a:ext>
            </a:extLst>
          </p:cNvPr>
          <p:cNvSpPr txBox="1"/>
          <p:nvPr/>
        </p:nvSpPr>
        <p:spPr>
          <a:xfrm>
            <a:off x="1594464" y="2201054"/>
            <a:ext cx="2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9053E-E820-4EA2-B00B-482F05C4BC30}"/>
              </a:ext>
            </a:extLst>
          </p:cNvPr>
          <p:cNvSpPr txBox="1"/>
          <p:nvPr/>
        </p:nvSpPr>
        <p:spPr>
          <a:xfrm>
            <a:off x="2519476" y="5212232"/>
            <a:ext cx="68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3x(2x – 5)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74A7E-3A58-4200-B0ED-DA85647BEA6F}"/>
              </a:ext>
            </a:extLst>
          </p:cNvPr>
          <p:cNvSpPr txBox="1"/>
          <p:nvPr/>
        </p:nvSpPr>
        <p:spPr>
          <a:xfrm>
            <a:off x="2125776" y="5903789"/>
            <a:ext cx="60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0825A-DF34-4DEA-A141-7B5DAF75EFAA}"/>
              </a:ext>
            </a:extLst>
          </p:cNvPr>
          <p:cNvSpPr txBox="1"/>
          <p:nvPr/>
        </p:nvSpPr>
        <p:spPr>
          <a:xfrm>
            <a:off x="2125776" y="6595346"/>
            <a:ext cx="41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8" grpId="0"/>
      <p:bldP spid="49" grpId="0"/>
      <p:bldP spid="50" grpId="0"/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8944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5016" y="2078465"/>
            <a:ext cx="2437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4965" y="5030533"/>
            <a:ext cx="2437575" cy="101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Đa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60914" y="194162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2241" y="1674190"/>
            <a:ext cx="642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thu gọn, bậc của đơn thức.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49" y="281793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Cộng, trừ 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925" y="389087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 gọn đa thức, bậc của đa thức.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3842" y="4709690"/>
            <a:ext cx="72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cộng và phép trừ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0925" y="546527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nhân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503" y="6183996"/>
            <a:ext cx="540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chia đa thức cho đơn thức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(trường hợp chia hết)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5378855" y="286882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Flowchart: Connector 41"/>
          <p:cNvSpPr/>
          <p:nvPr/>
        </p:nvSpPr>
        <p:spPr>
          <a:xfrm>
            <a:off x="5398159" y="39827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5406181" y="479284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Flowchart: Connector 43"/>
          <p:cNvSpPr/>
          <p:nvPr/>
        </p:nvSpPr>
        <p:spPr>
          <a:xfrm>
            <a:off x="5425085" y="55510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5" name="Flowchart: Connector 44"/>
          <p:cNvSpPr/>
          <p:nvPr/>
        </p:nvSpPr>
        <p:spPr>
          <a:xfrm>
            <a:off x="5417065" y="624892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689280" y="2313039"/>
            <a:ext cx="671634" cy="1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1" idx="1"/>
          </p:cNvCxnSpPr>
          <p:nvPr/>
        </p:nvCxnSpPr>
        <p:spPr>
          <a:xfrm>
            <a:off x="4689280" y="2465003"/>
            <a:ext cx="764197" cy="47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12" idx="3"/>
          </p:cNvCxnSpPr>
          <p:nvPr/>
        </p:nvCxnSpPr>
        <p:spPr>
          <a:xfrm flipV="1">
            <a:off x="4682540" y="4445944"/>
            <a:ext cx="696315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715888" y="5078616"/>
            <a:ext cx="682271" cy="4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727200" y="5528845"/>
            <a:ext cx="682271" cy="28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727200" y="5572272"/>
            <a:ext cx="1084558" cy="10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78A2A71-E484-43A3-815A-8F5E6DEBCB90}"/>
              </a:ext>
            </a:extLst>
          </p:cNvPr>
          <p:cNvSpPr txBox="1"/>
          <p:nvPr/>
        </p:nvSpPr>
        <p:spPr>
          <a:xfrm>
            <a:off x="4191674" y="424431"/>
            <a:ext cx="73313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11,12: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5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4" y="-202301"/>
            <a:ext cx="14630400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235" y="3782401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63" y="612017"/>
            <a:ext cx="113465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1285" y="143010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285" y="2947124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6488544" y="3806227"/>
            <a:ext cx="5427525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11397431" y="3806226"/>
            <a:ext cx="22227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4260705" y="4593469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9214196" y="4553981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3168819" y="5294250"/>
            <a:ext cx="189532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Suy 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4694663" y="5324479"/>
            <a:ext cx="245730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DABEA-9CF7-4ED5-A82B-69E12BD61CC6}"/>
              </a:ext>
            </a:extLst>
          </p:cNvPr>
          <p:cNvGrpSpPr/>
          <p:nvPr/>
        </p:nvGrpSpPr>
        <p:grpSpPr>
          <a:xfrm>
            <a:off x="1741215" y="2137862"/>
            <a:ext cx="10217418" cy="649677"/>
            <a:chOff x="1212582" y="1575386"/>
            <a:chExt cx="10217418" cy="649677"/>
          </a:xfrm>
        </p:grpSpPr>
        <p:sp>
          <p:nvSpPr>
            <p:cNvPr id="12" name="TextBox 11"/>
            <p:cNvSpPr txBox="1"/>
            <p:nvPr/>
          </p:nvSpPr>
          <p:spPr>
            <a:xfrm>
              <a:off x="1212582" y="1578732"/>
              <a:ext cx="10217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/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2CEB7-C782-4099-BEEF-9CD710F241DA}"/>
              </a:ext>
            </a:extLst>
          </p:cNvPr>
          <p:cNvGrpSpPr/>
          <p:nvPr/>
        </p:nvGrpSpPr>
        <p:grpSpPr>
          <a:xfrm>
            <a:off x="1050555" y="4588051"/>
            <a:ext cx="3644108" cy="675970"/>
            <a:chOff x="1050555" y="4588051"/>
            <a:chExt cx="3644108" cy="6759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12D61-FB4B-418F-A1B6-4A1E1607B452}"/>
                </a:ext>
              </a:extLst>
            </p:cNvPr>
            <p:cNvSpPr txBox="1"/>
            <p:nvPr/>
          </p:nvSpPr>
          <p:spPr>
            <a:xfrm>
              <a:off x="1050555" y="4599224"/>
              <a:ext cx="3644108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b) Với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/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D8D2F-023C-43C4-9256-23B4A34F2305}"/>
              </a:ext>
            </a:extLst>
          </p:cNvPr>
          <p:cNvGrpSpPr/>
          <p:nvPr/>
        </p:nvGrpSpPr>
        <p:grpSpPr>
          <a:xfrm>
            <a:off x="5378177" y="4568969"/>
            <a:ext cx="4245325" cy="920743"/>
            <a:chOff x="5664823" y="4560175"/>
            <a:chExt cx="3083512" cy="12187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9A53B-7CD6-4CDA-896D-FB20B2668E96}"/>
                </a:ext>
              </a:extLst>
            </p:cNvPr>
            <p:cNvSpPr txBox="1"/>
            <p:nvPr/>
          </p:nvSpPr>
          <p:spPr>
            <a:xfrm>
              <a:off x="5664823" y="4560175"/>
              <a:ext cx="3083512" cy="1218795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(y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(x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   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/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90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4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024" y="2905463"/>
            <a:ext cx="11763487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nếu quay vào ô ‘Mất lượt’ thì lượt chơi sẽ dành cho nhóm chơi tiếp theo. Nếu trả lời sai, 1 nhóm khác được dành quyền trả lời.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2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996291"/>
              <a:ext cx="2025648" cy="121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946633" y="7053681"/>
            <a:ext cx="2387564" cy="9417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vi-VN" sz="29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500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475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45005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07118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1883632" y="393937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591269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5255497" y="394358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đồng dạng với đơn thức nào sau dây?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134118" y="5318975"/>
            <a:ext cx="4297929" cy="23085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6593983"/>
            <a:ext cx="2944079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 thức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bậc là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3" y="3406222"/>
            <a:ext cx="625187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chia đa thức 8x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đơn thức – 2xy, ta được kết quả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– 10x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10xy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3189" y="243220"/>
            <a:ext cx="1295614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 của hai đơn thức – 3xy và 4xy là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T là tổng, H là hiệu của hai đa thức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2xy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và – 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+ 1. Khi đó: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7047132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7047132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xy –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2" y="2527438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533798" y="3928094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1695</Words>
  <Application>Microsoft Office PowerPoint</Application>
  <PresentationFormat>Custom</PresentationFormat>
  <Paragraphs>212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Cambria Math</vt:lpstr>
      <vt:lpstr>Tahoma</vt:lpstr>
      <vt:lpstr>Calibri Light</vt:lpstr>
      <vt:lpstr>.VnTimeH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201</cp:revision>
  <dcterms:created xsi:type="dcterms:W3CDTF">2018-05-10T00:06:18Z</dcterms:created>
  <dcterms:modified xsi:type="dcterms:W3CDTF">2024-10-14T10:04:01Z</dcterms:modified>
</cp:coreProperties>
</file>