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media/audio2.wav" ContentType="audio/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74" r:id="rId2"/>
  </p:sldMasterIdLst>
  <p:notesMasterIdLst>
    <p:notesMasterId r:id="rId24"/>
  </p:notesMasterIdLst>
  <p:sldIdLst>
    <p:sldId id="311" r:id="rId3"/>
    <p:sldId id="287" r:id="rId4"/>
    <p:sldId id="319" r:id="rId5"/>
    <p:sldId id="346" r:id="rId6"/>
    <p:sldId id="351" r:id="rId7"/>
    <p:sldId id="350" r:id="rId8"/>
    <p:sldId id="347" r:id="rId9"/>
    <p:sldId id="595" r:id="rId10"/>
    <p:sldId id="596" r:id="rId11"/>
    <p:sldId id="597" r:id="rId12"/>
    <p:sldId id="601" r:id="rId13"/>
    <p:sldId id="602" r:id="rId14"/>
    <p:sldId id="606" r:id="rId15"/>
    <p:sldId id="607" r:id="rId16"/>
    <p:sldId id="348" r:id="rId17"/>
    <p:sldId id="265" r:id="rId18"/>
    <p:sldId id="598" r:id="rId19"/>
    <p:sldId id="608" r:id="rId20"/>
    <p:sldId id="349" r:id="rId21"/>
    <p:sldId id="341" r:id="rId22"/>
    <p:sldId id="342" r:id="rId23"/>
  </p:sldIdLst>
  <p:sldSz cx="9144000" cy="5145088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DEAD6"/>
    <a:srgbClr val="000066"/>
    <a:srgbClr val="FF0000"/>
    <a:srgbClr val="F8FFB1"/>
    <a:srgbClr val="96BE80"/>
    <a:srgbClr val="C6DCBA"/>
    <a:srgbClr val="123E61"/>
    <a:srgbClr val="EFEFEF"/>
    <a:srgbClr val="1443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6" d="100"/>
          <a:sy n="96" d="100"/>
        </p:scale>
        <p:origin x="444" y="4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2024/8/15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8E98-4F9C-4F01-A2E4-36C3243D25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7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0276-760C-438D-BE30-B7F8B41FA8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9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0276-760C-438D-BE30-B7F8B41FA8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6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0276-760C-438D-BE30-B7F8B41FA8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1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4631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9766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50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48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075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10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186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0276-760C-438D-BE30-B7F8B41FA8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9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hết</a:t>
            </a:r>
            <a:r>
              <a:rPr lang="en-US" baseline="0"/>
              <a:t> thời gian Gv yêu cầu Hs chuyển Phiếu học tập của nhóm mình cho nhóm tiếp theo thứ tự 1-2-3-4-5-6-7-8-1. Xong Gv chiếu đáp án để các nhóm kiểm tra. Kiểm tra xong vẫn giữ lại phiếu để hoàn thành phiếu học tập 2 xong mới trả lại nhóm cũ. Nhóm cũ nhận phiếu của nhóm mình và chấm Phiếu học tập 2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0276-760C-438D-BE30-B7F8B41FA8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3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F0276-760C-438D-BE30-B7F8B41FA8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3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12C2390-52E8-4565-956E-601D085DAC1F}" type="datetimeFigureOut">
              <a:rPr lang="en-GB" smtClean="0"/>
              <a:pPr defTabSz="685983">
                <a:defRPr/>
              </a:pPr>
              <a:t>15/08/2024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8354F81-B5C0-4468-A639-C6473D688B4E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0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AD79DE48-B1FD-4846-94EE-22A5223EEDC7}" type="datetimeFigureOut">
              <a:rPr lang="en-GB" smtClean="0"/>
              <a:pPr defTabSz="685983">
                <a:defRPr/>
              </a:pPr>
              <a:t>15/08/2024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C10CDAD-1087-4208-BCF4-DF600C50BE5A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0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998CC50-F2EB-48E0-B7C8-9BA2682375A3}" type="datetimeFigureOut">
              <a:rPr lang="en-GB" smtClean="0"/>
              <a:pPr defTabSz="685983">
                <a:defRPr/>
              </a:pPr>
              <a:t>15/08/2024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5CAE13BB-DB79-4C19-AB2C-596F7C8A67EB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1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2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2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80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01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62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69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3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89C76A2-D200-4290-BF40-8E15CA0596A3}" type="datetimeFigureOut">
              <a:rPr lang="en-GB" smtClean="0"/>
              <a:pPr defTabSz="685983">
                <a:defRPr/>
              </a:pPr>
              <a:t>15/08/2024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6C9AC9B-9BF8-4B8A-8FF4-16C5C02ECE3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006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19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3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68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79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62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17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603558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75108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19837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43310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700"/>
            <a:ext cx="7886700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3161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E668AC82-3240-4E7D-B3EC-B2863BA3D679}" type="datetimeFigureOut">
              <a:rPr lang="en-GB" smtClean="0"/>
              <a:pPr defTabSz="685983">
                <a:defRPr/>
              </a:pPr>
              <a:t>15/08/2024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235547F-4F0A-4D8B-8179-141912DD942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9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469559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186718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720462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256126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071483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165253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860819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60687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726208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30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718C3FE-701C-4AD0-AF85-2C9C2A4A4FFD}" type="datetimeFigureOut">
              <a:rPr lang="en-GB" smtClean="0"/>
              <a:pPr defTabSz="685983">
                <a:defRPr/>
              </a:pPr>
              <a:t>15/08/2024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A5BF29B-E299-4470-AE38-781C224C0DBA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53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78699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796906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3990572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414"/>
            <a:ext cx="8336062" cy="4789760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88"/>
            <a:ext cx="8518865" cy="4789760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2230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3"/>
          <p:cNvSpPr/>
          <p:nvPr/>
        </p:nvSpPr>
        <p:spPr>
          <a:xfrm>
            <a:off x="281026" y="966888"/>
            <a:ext cx="324527" cy="82685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3"/>
          <p:cNvSpPr/>
          <p:nvPr/>
        </p:nvSpPr>
        <p:spPr>
          <a:xfrm>
            <a:off x="304707" y="104954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3"/>
          <p:cNvSpPr/>
          <p:nvPr/>
        </p:nvSpPr>
        <p:spPr>
          <a:xfrm>
            <a:off x="605522" y="10075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3"/>
          <p:cNvSpPr/>
          <p:nvPr/>
        </p:nvSpPr>
        <p:spPr>
          <a:xfrm>
            <a:off x="546318" y="129864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3"/>
          <p:cNvSpPr/>
          <p:nvPr/>
        </p:nvSpPr>
        <p:spPr>
          <a:xfrm>
            <a:off x="281026" y="132453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3"/>
          <p:cNvSpPr/>
          <p:nvPr/>
        </p:nvSpPr>
        <p:spPr>
          <a:xfrm>
            <a:off x="304707" y="140592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3"/>
          <p:cNvSpPr/>
          <p:nvPr/>
        </p:nvSpPr>
        <p:spPr>
          <a:xfrm>
            <a:off x="605522" y="136521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" name="Google Shape;166;p3"/>
          <p:cNvSpPr/>
          <p:nvPr/>
        </p:nvSpPr>
        <p:spPr>
          <a:xfrm>
            <a:off x="282217" y="133562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3"/>
          <p:cNvSpPr/>
          <p:nvPr/>
        </p:nvSpPr>
        <p:spPr>
          <a:xfrm>
            <a:off x="546318" y="1656260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3"/>
          <p:cNvSpPr/>
          <p:nvPr/>
        </p:nvSpPr>
        <p:spPr>
          <a:xfrm>
            <a:off x="281026" y="168092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9" name="Google Shape;169;p3"/>
          <p:cNvSpPr/>
          <p:nvPr/>
        </p:nvSpPr>
        <p:spPr>
          <a:xfrm>
            <a:off x="304707" y="1762300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0" name="Google Shape;170;p3"/>
          <p:cNvSpPr/>
          <p:nvPr/>
        </p:nvSpPr>
        <p:spPr>
          <a:xfrm>
            <a:off x="605522" y="172162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1" name="Google Shape;171;p3"/>
          <p:cNvSpPr/>
          <p:nvPr/>
        </p:nvSpPr>
        <p:spPr>
          <a:xfrm>
            <a:off x="282217" y="1692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2" name="Google Shape;172;p3"/>
          <p:cNvSpPr/>
          <p:nvPr/>
        </p:nvSpPr>
        <p:spPr>
          <a:xfrm>
            <a:off x="546318" y="2012640"/>
            <a:ext cx="79378" cy="13324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3" name="Google Shape;173;p3"/>
          <p:cNvSpPr/>
          <p:nvPr/>
        </p:nvSpPr>
        <p:spPr>
          <a:xfrm>
            <a:off x="281026" y="203853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4" name="Google Shape;174;p3"/>
          <p:cNvSpPr/>
          <p:nvPr/>
        </p:nvSpPr>
        <p:spPr>
          <a:xfrm>
            <a:off x="304707" y="211995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" name="Google Shape;175;p3"/>
          <p:cNvSpPr/>
          <p:nvPr/>
        </p:nvSpPr>
        <p:spPr>
          <a:xfrm>
            <a:off x="605522" y="207800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" name="Google Shape;176;p3"/>
          <p:cNvSpPr/>
          <p:nvPr/>
        </p:nvSpPr>
        <p:spPr>
          <a:xfrm>
            <a:off x="282217" y="204966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3"/>
          <p:cNvSpPr/>
          <p:nvPr/>
        </p:nvSpPr>
        <p:spPr>
          <a:xfrm>
            <a:off x="546318" y="2370292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3"/>
          <p:cNvSpPr/>
          <p:nvPr/>
        </p:nvSpPr>
        <p:spPr>
          <a:xfrm>
            <a:off x="281026" y="239495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3"/>
          <p:cNvSpPr/>
          <p:nvPr/>
        </p:nvSpPr>
        <p:spPr>
          <a:xfrm>
            <a:off x="304707" y="247633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3"/>
          <p:cNvSpPr/>
          <p:nvPr/>
        </p:nvSpPr>
        <p:spPr>
          <a:xfrm>
            <a:off x="605522" y="243562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3"/>
          <p:cNvSpPr/>
          <p:nvPr/>
        </p:nvSpPr>
        <p:spPr>
          <a:xfrm>
            <a:off x="282217" y="2406040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3"/>
          <p:cNvSpPr/>
          <p:nvPr/>
        </p:nvSpPr>
        <p:spPr>
          <a:xfrm>
            <a:off x="546318" y="2726671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3"/>
          <p:cNvSpPr/>
          <p:nvPr/>
        </p:nvSpPr>
        <p:spPr>
          <a:xfrm>
            <a:off x="281026" y="2752569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3"/>
          <p:cNvSpPr/>
          <p:nvPr/>
        </p:nvSpPr>
        <p:spPr>
          <a:xfrm>
            <a:off x="304707" y="283395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3"/>
          <p:cNvSpPr/>
          <p:nvPr/>
        </p:nvSpPr>
        <p:spPr>
          <a:xfrm>
            <a:off x="605522" y="2792036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3"/>
          <p:cNvSpPr/>
          <p:nvPr/>
        </p:nvSpPr>
        <p:spPr>
          <a:xfrm>
            <a:off x="282217" y="276242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3"/>
          <p:cNvSpPr/>
          <p:nvPr/>
        </p:nvSpPr>
        <p:spPr>
          <a:xfrm>
            <a:off x="546318" y="308429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3"/>
          <p:cNvSpPr/>
          <p:nvPr/>
        </p:nvSpPr>
        <p:spPr>
          <a:xfrm>
            <a:off x="281026" y="310894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3"/>
          <p:cNvSpPr/>
          <p:nvPr/>
        </p:nvSpPr>
        <p:spPr>
          <a:xfrm>
            <a:off x="304707" y="319036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3"/>
          <p:cNvSpPr/>
          <p:nvPr/>
        </p:nvSpPr>
        <p:spPr>
          <a:xfrm>
            <a:off x="605522" y="314965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3"/>
          <p:cNvSpPr/>
          <p:nvPr/>
        </p:nvSpPr>
        <p:spPr>
          <a:xfrm>
            <a:off x="282217" y="3120071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2" name="Google Shape;192;p3"/>
          <p:cNvSpPr/>
          <p:nvPr/>
        </p:nvSpPr>
        <p:spPr>
          <a:xfrm>
            <a:off x="546318" y="3440703"/>
            <a:ext cx="79378" cy="131971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3" name="Google Shape;193;p3"/>
          <p:cNvSpPr/>
          <p:nvPr/>
        </p:nvSpPr>
        <p:spPr>
          <a:xfrm>
            <a:off x="281026" y="3466569"/>
            <a:ext cx="324527" cy="81446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3"/>
          <p:cNvSpPr/>
          <p:nvPr/>
        </p:nvSpPr>
        <p:spPr>
          <a:xfrm>
            <a:off x="304707" y="3547982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3"/>
          <p:cNvSpPr/>
          <p:nvPr/>
        </p:nvSpPr>
        <p:spPr>
          <a:xfrm>
            <a:off x="605522" y="350603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3"/>
          <p:cNvSpPr/>
          <p:nvPr/>
        </p:nvSpPr>
        <p:spPr>
          <a:xfrm>
            <a:off x="282217" y="3476452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3"/>
          <p:cNvSpPr/>
          <p:nvPr/>
        </p:nvSpPr>
        <p:spPr>
          <a:xfrm>
            <a:off x="546318" y="3797082"/>
            <a:ext cx="79378" cy="133210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3"/>
          <p:cNvSpPr/>
          <p:nvPr/>
        </p:nvSpPr>
        <p:spPr>
          <a:xfrm>
            <a:off x="281026" y="3822981"/>
            <a:ext cx="324527" cy="81413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3"/>
          <p:cNvSpPr/>
          <p:nvPr/>
        </p:nvSpPr>
        <p:spPr>
          <a:xfrm>
            <a:off x="304707" y="390436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3"/>
          <p:cNvSpPr/>
          <p:nvPr/>
        </p:nvSpPr>
        <p:spPr>
          <a:xfrm>
            <a:off x="605522" y="3863687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3"/>
          <p:cNvSpPr/>
          <p:nvPr/>
        </p:nvSpPr>
        <p:spPr>
          <a:xfrm>
            <a:off x="282217" y="3834069"/>
            <a:ext cx="323337" cy="70324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3"/>
          <p:cNvSpPr/>
          <p:nvPr/>
        </p:nvSpPr>
        <p:spPr>
          <a:xfrm>
            <a:off x="546318" y="4154701"/>
            <a:ext cx="79378" cy="132004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3"/>
          <p:cNvSpPr/>
          <p:nvPr/>
        </p:nvSpPr>
        <p:spPr>
          <a:xfrm>
            <a:off x="281026" y="4179360"/>
            <a:ext cx="324527" cy="82652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3"/>
          <p:cNvSpPr/>
          <p:nvPr/>
        </p:nvSpPr>
        <p:spPr>
          <a:xfrm>
            <a:off x="304707" y="4261980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3"/>
          <p:cNvSpPr/>
          <p:nvPr/>
        </p:nvSpPr>
        <p:spPr>
          <a:xfrm>
            <a:off x="605522" y="4220066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3"/>
          <p:cNvSpPr/>
          <p:nvPr/>
        </p:nvSpPr>
        <p:spPr>
          <a:xfrm>
            <a:off x="282217" y="4190481"/>
            <a:ext cx="323337" cy="7153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3"/>
          <p:cNvSpPr/>
          <p:nvPr/>
        </p:nvSpPr>
        <p:spPr>
          <a:xfrm>
            <a:off x="282217" y="978010"/>
            <a:ext cx="323337" cy="71563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7258"/>
            <a:ext cx="39681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796"/>
            <a:ext cx="1032600" cy="656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5820"/>
            <a:ext cx="4496700" cy="6563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839"/>
            <a:ext cx="444275" cy="398648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6497"/>
            <a:ext cx="291375" cy="281462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827"/>
            <a:ext cx="166675" cy="16862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8007"/>
            <a:ext cx="119125" cy="81225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3"/>
          <p:cNvSpPr/>
          <p:nvPr/>
        </p:nvSpPr>
        <p:spPr>
          <a:xfrm>
            <a:off x="8069225" y="2709225"/>
            <a:ext cx="87000" cy="61944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6256"/>
            <a:ext cx="166675" cy="16862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4603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30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CF5DBDB-78C4-4D41-A9B0-12154163D511}" type="datetimeFigureOut">
              <a:rPr lang="en-GB" smtClean="0"/>
              <a:pPr defTabSz="685983">
                <a:defRPr/>
              </a:pPr>
              <a:t>15/08/2024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02C58C92-F97C-46D4-A885-02A127D8DC84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9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B56B2239-8CC0-4F0E-9021-DABBB93AB185}" type="datetimeFigureOut">
              <a:rPr lang="en-GB" smtClean="0"/>
              <a:pPr defTabSz="685983">
                <a:defRPr/>
              </a:pPr>
              <a:t>15/08/2024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E03553C6-10EA-4608-8D77-FD516F221D94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5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7785FA0-7831-48F8-B8F5-A4F02B557358}" type="datetimeFigureOut">
              <a:rPr lang="en-GB" smtClean="0"/>
              <a:pPr defTabSz="685983">
                <a:defRPr/>
              </a:pPr>
              <a:t>15/08/2024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18A10D1D-0EBF-40E0-B683-8BF433AEB466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4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9"/>
            <a:ext cx="4629150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6DC1B418-8A18-48E5-8695-7405AC4B9734}" type="datetimeFigureOut">
              <a:rPr lang="en-GB" smtClean="0"/>
              <a:pPr defTabSz="685983">
                <a:defRPr/>
              </a:pPr>
              <a:t>15/08/2024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973DECF5-BD7D-48B2-AAF4-026DDBFAAB47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4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799"/>
            <a:ext cx="4629150" cy="3656347"/>
          </a:xfrm>
        </p:spPr>
        <p:txBody>
          <a:bodyPr rtlCol="0">
            <a:normAutofit/>
          </a:bodyPr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559D845-4B41-4B6E-BB59-B4FB2C16D5B7}" type="datetimeFigureOut">
              <a:rPr lang="en-GB" smtClean="0"/>
              <a:pPr defTabSz="685983">
                <a:defRPr/>
              </a:pPr>
              <a:t>15/08/2024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197E3FF-F906-4486-B87D-11DD96C97CE3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1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929"/>
            <a:ext cx="7886700" cy="99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642"/>
            <a:ext cx="7886700" cy="32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fld id="{D10F2C41-D146-4299-8CF7-AAADEF542A8B}" type="datetimeFigureOut">
              <a:rPr lang="en-GB" smtClean="0"/>
              <a:pPr defTabSz="685983">
                <a:defRPr/>
              </a:pPr>
              <a:t>15/08/2024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fld id="{16F86329-3CF8-4C14-BDA1-626E503EBA06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5pPr>
      <a:lvl6pPr marL="342991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6pPr>
      <a:lvl7pPr marL="685983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7pPr>
      <a:lvl8pPr marL="1028974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8pPr>
      <a:lvl9pPr marL="1371966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9pPr>
    </p:titleStyle>
    <p:bodyStyle>
      <a:lvl1pPr marL="171496" indent="-17149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9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804" r:id="rId8"/>
    <p:sldLayoutId id="2147483798" r:id="rId9"/>
    <p:sldLayoutId id="2147483790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803" r:id="rId16"/>
    <p:sldLayoutId id="2147483802" r:id="rId17"/>
    <p:sldLayoutId id="2147483801" r:id="rId18"/>
    <p:sldLayoutId id="2147483799" r:id="rId19"/>
    <p:sldLayoutId id="2147483797" r:id="rId20"/>
    <p:sldLayoutId id="2147483796" r:id="rId21"/>
    <p:sldLayoutId id="2147483795" r:id="rId22"/>
    <p:sldLayoutId id="2147483794" r:id="rId23"/>
    <p:sldLayoutId id="2147483793" r:id="rId24"/>
    <p:sldLayoutId id="2147483789" r:id="rId25"/>
    <p:sldLayoutId id="2147483788" r:id="rId26"/>
    <p:sldLayoutId id="2147483787" r:id="rId27"/>
    <p:sldLayoutId id="2147483708" r:id="rId28"/>
    <p:sldLayoutId id="2147483662" r:id="rId29"/>
    <p:sldLayoutId id="2147483663" r:id="rId30"/>
    <p:sldLayoutId id="2147483664" r:id="rId31"/>
    <p:sldLayoutId id="2147483665" r:id="rId32"/>
    <p:sldLayoutId id="2147483791" r:id="rId33"/>
    <p:sldLayoutId id="2147483805" r:id="rId34"/>
    <p:sldLayoutId id="2147483800" r:id="rId35"/>
    <p:sldLayoutId id="2147483792" r:id="rId3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en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07" name="Picture 3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5229428" y="4516244"/>
            <a:ext cx="2543960" cy="40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7430382" y="2572544"/>
            <a:ext cx="371590" cy="21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371480" y="343007"/>
            <a:ext cx="4230405" cy="4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endParaRPr lang="vi-VN" alt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274690" y="343006"/>
            <a:ext cx="8509778" cy="21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8784468" y="343007"/>
            <a:ext cx="0" cy="45697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7524" y="343007"/>
            <a:ext cx="0" cy="45734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87524" y="4912804"/>
            <a:ext cx="849694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ngo%20dai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141942" y="3830232"/>
            <a:ext cx="1143353" cy="11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37182" y="3090119"/>
            <a:ext cx="4487660" cy="138550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</a:t>
            </a:r>
            <a:endParaRPr lang="en-US" alt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7" name="Picture 13" descr="CHIP01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4" y="-127756"/>
            <a:ext cx="2054462" cy="24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Ảnh động cối xay gió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12" y="391771"/>
            <a:ext cx="928974" cy="9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50" y="399579"/>
            <a:ext cx="1943700" cy="15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0053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BAF149-C24E-F167-D435-4CD6C34FC37F}"/>
              </a:ext>
            </a:extLst>
          </p:cNvPr>
          <p:cNvSpPr txBox="1"/>
          <p:nvPr/>
        </p:nvSpPr>
        <p:spPr>
          <a:xfrm>
            <a:off x="103936" y="540601"/>
            <a:ext cx="8568952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tin?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Em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Theo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video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96131-9D65-7A3E-BF25-67BCB376C1E1}"/>
              </a:ext>
            </a:extLst>
          </p:cNvPr>
          <p:cNvSpPr txBox="1"/>
          <p:nvPr/>
        </p:nvSpPr>
        <p:spPr>
          <a:xfrm>
            <a:off x="2591780" y="63547"/>
            <a:ext cx="3384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2BC7AB-DC74-AEBC-3CEE-5AB5D868DE27}"/>
              </a:ext>
            </a:extLst>
          </p:cNvPr>
          <p:cNvSpPr txBox="1"/>
          <p:nvPr/>
        </p:nvSpPr>
        <p:spPr>
          <a:xfrm>
            <a:off x="-17570" y="834224"/>
            <a:ext cx="8568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DEB642-FDB0-0976-D98B-54CA9188E95C}"/>
              </a:ext>
            </a:extLst>
          </p:cNvPr>
          <p:cNvSpPr txBox="1"/>
          <p:nvPr/>
        </p:nvSpPr>
        <p:spPr>
          <a:xfrm>
            <a:off x="-11743" y="1856963"/>
            <a:ext cx="8784975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Chia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Chia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cập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Chia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fr-FR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ACBBB0-5B9C-920B-46C2-43F9D349AEC4}"/>
              </a:ext>
            </a:extLst>
          </p:cNvPr>
          <p:cNvSpPr txBox="1"/>
          <p:nvPr/>
        </p:nvSpPr>
        <p:spPr>
          <a:xfrm>
            <a:off x="103936" y="4024504"/>
            <a:ext cx="8820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 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158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6458" y="1314998"/>
            <a:ext cx="7952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627" y="564639"/>
            <a:ext cx="76165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ea typeface="Times New Roman" panose="02020603050405020304" pitchFamily="18" charset="0"/>
              </a:rPr>
              <a:t>1. Trình bày thông tin trong trao đổi và hợp tác</a:t>
            </a:r>
            <a:endParaRPr lang="en-US" sz="2700"/>
          </a:p>
        </p:txBody>
      </p:sp>
      <p:pic>
        <p:nvPicPr>
          <p:cNvPr id="3" name="Picture 2" descr="Top 10 cách giảng bài hay tạo hứng thú học tập cho học sinh - Hachim">
            <a:extLst>
              <a:ext uri="{FF2B5EF4-FFF2-40B4-BE49-F238E27FC236}">
                <a16:creationId xmlns:a16="http://schemas.microsoft.com/office/drawing/2014/main" id="{D2A213B3-72E0-4292-BF0E-F13CB596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0458" y="2268089"/>
            <a:ext cx="4171749" cy="30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8">
            <a:extLst>
              <a:ext uri="{FF2B5EF4-FFF2-40B4-BE49-F238E27FC236}">
                <a16:creationId xmlns:a16="http://schemas.microsoft.com/office/drawing/2014/main" id="{71A1C29D-1D66-4F8E-AC1D-4C60D02E672D}"/>
              </a:ext>
            </a:extLst>
          </p:cNvPr>
          <p:cNvSpPr/>
          <p:nvPr/>
        </p:nvSpPr>
        <p:spPr>
          <a:xfrm>
            <a:off x="2670464" y="1102231"/>
            <a:ext cx="5226628" cy="3190010"/>
          </a:xfrm>
          <a:prstGeom prst="cloudCallout">
            <a:avLst>
              <a:gd name="adj1" fmla="val -52282"/>
              <a:gd name="adj2" fmla="val 13870"/>
            </a:avLst>
          </a:prstGeom>
          <a:solidFill>
            <a:srgbClr val="FDDEE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951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628" y="408229"/>
            <a:ext cx="8140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 năng đính kèm văn bản, hình ảnh, video, trang tính vào sơ đồ tư duy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070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104" y="795356"/>
            <a:ext cx="6761750" cy="41026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B8C06-BB3E-1496-D06B-747C962D19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87873" y="4146619"/>
            <a:ext cx="1085448" cy="1085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49499A-AD3B-997F-C024-E6DAFFFB0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335" y="3364573"/>
            <a:ext cx="1216695" cy="9276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2855" y="1693623"/>
            <a:ext cx="14112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sơ đồ tư duy ở hình bên có đính kèm những loại dữ liệu nào?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5191" y="376645"/>
            <a:ext cx="7789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Quan sát hình dưới đây (Hình 7.1-SGK 29) và trả lời câu hỏi:</a:t>
            </a:r>
            <a:endParaRPr lang="en-US" sz="2400"/>
          </a:p>
        </p:txBody>
      </p:sp>
      <p:sp>
        <p:nvSpPr>
          <p:cNvPr id="3" name="Rectangle 2"/>
          <p:cNvSpPr/>
          <p:nvPr/>
        </p:nvSpPr>
        <p:spPr>
          <a:xfrm>
            <a:off x="152855" y="1508957"/>
            <a:ext cx="1411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biết việc đính kèm các dữ liệu khác vào sơ đồ tư duy có tác dụng gì?</a:t>
            </a:r>
            <a:endParaRPr lang="en-US" sz="240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0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628" y="408229"/>
            <a:ext cx="81404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vi-VN" sz="2700" b="1">
                <a:latin typeface="Times New Roman" panose="02020603050405020304" pitchFamily="18" charset="0"/>
                <a:ea typeface="Times New Roman" panose="02020603050405020304" pitchFamily="18" charset="0"/>
              </a:rPr>
              <a:t>Khả năng đính kèm văn bản, hình ảnh, video, trang tính vào sơ đồ tư duy</a:t>
            </a:r>
            <a:endParaRPr lang="en-US" sz="2700"/>
          </a:p>
        </p:txBody>
      </p:sp>
      <p:sp>
        <p:nvSpPr>
          <p:cNvPr id="3" name="Rectangle 2"/>
          <p:cNvSpPr/>
          <p:nvPr/>
        </p:nvSpPr>
        <p:spPr>
          <a:xfrm>
            <a:off x="757990" y="1656406"/>
            <a:ext cx="77603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700">
                <a:latin typeface="Times New Roman" panose="02020603050405020304" pitchFamily="18" charset="0"/>
                <a:ea typeface="Times New Roman" panose="02020603050405020304" pitchFamily="18" charset="0"/>
              </a:rPr>
              <a:t>Có thể đính kèm văn bản, hình ảnh, video, trang tính vào sơ đồ tư duy giúp trình bày thông tin đầy đủ và hiệu quả.</a:t>
            </a:r>
            <a:endParaRPr lang="en-US" sz="27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656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456348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50" y="317454"/>
            <a:ext cx="3498931" cy="349953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83244" y="1618391"/>
            <a:ext cx="230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3172770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01">
            <a:extLst>
              <a:ext uri="{FF2B5EF4-FFF2-40B4-BE49-F238E27FC236}">
                <a16:creationId xmlns:a16="http://schemas.microsoft.com/office/drawing/2014/main" id="{8EE1DA49-6E46-1F83-DE78-395F5640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794"/>
            <a:ext cx="9144002" cy="5143501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E7C53238-9222-2BBF-4363-86C06670B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65"/>
          <a:stretch/>
        </p:blipFill>
        <p:spPr>
          <a:xfrm>
            <a:off x="0" y="722764"/>
            <a:ext cx="3938277" cy="3895725"/>
          </a:xfrm>
          <a:prstGeom prst="rect">
            <a:avLst/>
          </a:prstGeom>
        </p:spPr>
      </p:pic>
      <p:grpSp>
        <p:nvGrpSpPr>
          <p:cNvPr id="20" name="组合 13">
            <a:extLst>
              <a:ext uri="{FF2B5EF4-FFF2-40B4-BE49-F238E27FC236}">
                <a16:creationId xmlns:a16="http://schemas.microsoft.com/office/drawing/2014/main" id="{A3A2CAAB-C14E-3D17-CF50-CD9BA7FFDBA1}"/>
              </a:ext>
            </a:extLst>
          </p:cNvPr>
          <p:cNvGrpSpPr/>
          <p:nvPr/>
        </p:nvGrpSpPr>
        <p:grpSpPr>
          <a:xfrm>
            <a:off x="393791" y="3913026"/>
            <a:ext cx="760809" cy="310753"/>
            <a:chOff x="2843213" y="5216309"/>
            <a:chExt cx="1014412" cy="414337"/>
          </a:xfrm>
        </p:grpSpPr>
        <p:sp>
          <p:nvSpPr>
            <p:cNvPr id="21" name="圆角矩形 14">
              <a:extLst>
                <a:ext uri="{FF2B5EF4-FFF2-40B4-BE49-F238E27FC236}">
                  <a16:creationId xmlns:a16="http://schemas.microsoft.com/office/drawing/2014/main" id="{4541FDBD-BAD8-FA81-069C-662385DBAB0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3F3F3F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kumimoji="1" lang="zh-CN" altLang="en-US" sz="1350" kern="0">
                <a:solidFill>
                  <a:prstClr val="white"/>
                </a:solidFill>
                <a:latin typeface="A3.OpenSans-San"/>
              </a:endParaRPr>
            </a:p>
          </p:txBody>
        </p:sp>
        <p:sp>
          <p:nvSpPr>
            <p:cNvPr id="22" name="圆角矩形 15">
              <a:extLst>
                <a:ext uri="{FF2B5EF4-FFF2-40B4-BE49-F238E27FC236}">
                  <a16:creationId xmlns:a16="http://schemas.microsoft.com/office/drawing/2014/main" id="{9ECD9336-D931-164B-0A87-6B26264D07A9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63500" cap="flat" cmpd="sng" algn="ctr">
              <a:solidFill>
                <a:srgbClr val="3F3F3F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kumimoji="1" lang="zh-CN" altLang="en-US" sz="1350" kern="0">
                <a:solidFill>
                  <a:prstClr val="white"/>
                </a:solidFill>
                <a:latin typeface="A3.OpenSans-San"/>
              </a:endParaRPr>
            </a:p>
          </p:txBody>
        </p:sp>
      </p:grpSp>
      <p:sp>
        <p:nvSpPr>
          <p:cNvPr id="23" name="圆角矩形 16">
            <a:extLst>
              <a:ext uri="{FF2B5EF4-FFF2-40B4-BE49-F238E27FC236}">
                <a16:creationId xmlns:a16="http://schemas.microsoft.com/office/drawing/2014/main" id="{53F8BDFF-D231-3D64-880D-B00588405D27}"/>
              </a:ext>
            </a:extLst>
          </p:cNvPr>
          <p:cNvSpPr/>
          <p:nvPr/>
        </p:nvSpPr>
        <p:spPr>
          <a:xfrm>
            <a:off x="1309659" y="4079119"/>
            <a:ext cx="396479" cy="135000"/>
          </a:xfrm>
          <a:prstGeom prst="roundRect">
            <a:avLst/>
          </a:prstGeom>
          <a:solidFill>
            <a:srgbClr val="FFE799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sz="1350" kern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4C46343D-0670-CCA7-8664-7ECD38C29B64}"/>
              </a:ext>
            </a:extLst>
          </p:cNvPr>
          <p:cNvSpPr txBox="1"/>
          <p:nvPr/>
        </p:nvSpPr>
        <p:spPr>
          <a:xfrm>
            <a:off x="1022275" y="2763973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3600" dirty="0" err="1">
                <a:ln w="19050" cap="sq">
                  <a:solidFill>
                    <a:srgbClr val="FC6E51"/>
                  </a:solidFill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Luyện</a:t>
            </a:r>
            <a:r>
              <a:rPr kumimoji="1" lang="en-US" altLang="zh-CN" sz="3600" dirty="0">
                <a:ln w="19050" cap="sq">
                  <a:solidFill>
                    <a:srgbClr val="FC6E51"/>
                  </a:solidFill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 err="1">
                <a:ln w="19050" cap="sq">
                  <a:solidFill>
                    <a:srgbClr val="FC6E51"/>
                  </a:solidFill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tập</a:t>
            </a:r>
            <a:endParaRPr kumimoji="1" lang="zh-CN" altLang="en-US" sz="3600" dirty="0">
              <a:ln w="19050" cap="sq">
                <a:solidFill>
                  <a:srgbClr val="FC6E51"/>
                </a:solidFill>
              </a:ln>
              <a:gradFill>
                <a:gsLst>
                  <a:gs pos="67000">
                    <a:srgbClr val="48CFAD">
                      <a:lumMod val="60000"/>
                      <a:lumOff val="40000"/>
                    </a:srgbClr>
                  </a:gs>
                  <a:gs pos="32000">
                    <a:srgbClr val="4FC1E9">
                      <a:lumMod val="20000"/>
                      <a:lumOff val="80000"/>
                    </a:srgbClr>
                  </a:gs>
                  <a:gs pos="76000">
                    <a:srgbClr val="FF0000"/>
                  </a:gs>
                  <a:gs pos="43000">
                    <a:srgbClr val="FFFF00"/>
                  </a:gs>
                  <a:gs pos="58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1">
            <a:extLst>
              <a:ext uri="{FF2B5EF4-FFF2-40B4-BE49-F238E27FC236}">
                <a16:creationId xmlns:a16="http://schemas.microsoft.com/office/drawing/2014/main" id="{4C283C9E-C2BA-B0ED-54C8-9E16DF6765CE}"/>
              </a:ext>
            </a:extLst>
          </p:cNvPr>
          <p:cNvSpPr/>
          <p:nvPr/>
        </p:nvSpPr>
        <p:spPr>
          <a:xfrm>
            <a:off x="8892272" y="1738336"/>
            <a:ext cx="332575" cy="1864581"/>
          </a:xfrm>
          <a:prstGeom prst="rect">
            <a:avLst/>
          </a:prstGeom>
          <a:solidFill>
            <a:srgbClr val="FCA1B7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sz="1350" kern="0" dirty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26" name="椭圆 24">
            <a:extLst>
              <a:ext uri="{FF2B5EF4-FFF2-40B4-BE49-F238E27FC236}">
                <a16:creationId xmlns:a16="http://schemas.microsoft.com/office/drawing/2014/main" id="{32F80571-7C41-5412-7157-95218D458189}"/>
              </a:ext>
            </a:extLst>
          </p:cNvPr>
          <p:cNvSpPr/>
          <p:nvPr/>
        </p:nvSpPr>
        <p:spPr>
          <a:xfrm>
            <a:off x="3967285" y="425871"/>
            <a:ext cx="312881" cy="312881"/>
          </a:xfrm>
          <a:prstGeom prst="ellipse">
            <a:avLst/>
          </a:prstGeom>
          <a:solidFill>
            <a:srgbClr val="FCA1B7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sz="1350" kern="0">
              <a:solidFill>
                <a:prstClr val="white"/>
              </a:solidFill>
              <a:latin typeface="A3.OpenSans-San"/>
            </a:endParaRPr>
          </a:p>
        </p:txBody>
      </p:sp>
      <p:pic>
        <p:nvPicPr>
          <p:cNvPr id="29" name="图片 22">
            <a:extLst>
              <a:ext uri="{FF2B5EF4-FFF2-40B4-BE49-F238E27FC236}">
                <a16:creationId xmlns:a16="http://schemas.microsoft.com/office/drawing/2014/main" id="{AC3C8687-7A71-50A0-AF34-9E69F1594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0000">
            <a:off x="3454495" y="3612100"/>
            <a:ext cx="452084" cy="1325969"/>
          </a:xfrm>
          <a:prstGeom prst="rect">
            <a:avLst/>
          </a:prstGeom>
        </p:spPr>
      </p:pic>
      <p:sp>
        <p:nvSpPr>
          <p:cNvPr id="30" name="椭圆 23">
            <a:extLst>
              <a:ext uri="{FF2B5EF4-FFF2-40B4-BE49-F238E27FC236}">
                <a16:creationId xmlns:a16="http://schemas.microsoft.com/office/drawing/2014/main" id="{EE9D551C-E513-F41F-B1FB-981579300FB2}"/>
              </a:ext>
            </a:extLst>
          </p:cNvPr>
          <p:cNvSpPr/>
          <p:nvPr/>
        </p:nvSpPr>
        <p:spPr>
          <a:xfrm>
            <a:off x="8136465" y="660309"/>
            <a:ext cx="429263" cy="429263"/>
          </a:xfrm>
          <a:prstGeom prst="ellipse">
            <a:avLst/>
          </a:prstGeom>
          <a:solidFill>
            <a:srgbClr val="FFE799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sz="1350" kern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31" name="椭圆 25">
            <a:extLst>
              <a:ext uri="{FF2B5EF4-FFF2-40B4-BE49-F238E27FC236}">
                <a16:creationId xmlns:a16="http://schemas.microsoft.com/office/drawing/2014/main" id="{907BD9F8-28F9-88DF-32B7-9DF61E636248}"/>
              </a:ext>
            </a:extLst>
          </p:cNvPr>
          <p:cNvSpPr/>
          <p:nvPr/>
        </p:nvSpPr>
        <p:spPr>
          <a:xfrm>
            <a:off x="8164924" y="3955086"/>
            <a:ext cx="226633" cy="226633"/>
          </a:xfrm>
          <a:prstGeom prst="ellipse">
            <a:avLst/>
          </a:prstGeom>
          <a:solidFill>
            <a:srgbClr val="ED5565">
              <a:lumMod val="60000"/>
              <a:lumOff val="40000"/>
            </a:srgbClr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kumimoji="1" lang="zh-CN" altLang="en-US" sz="1350" kern="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9557" y="149596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Trong thời gian 5 phút, hãy nghiên cứu lại Hình 7.1 SGK trang 29 và hoàn thành 2 câu hỏi ở phần luyện tập</a:t>
            </a:r>
            <a:endParaRPr lang="en-US" sz="2400" b="1"/>
          </a:p>
        </p:txBody>
      </p:sp>
      <p:pic>
        <p:nvPicPr>
          <p:cNvPr id="27" name="Picture 2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E43FB5A-DF14-89CC-0837-B650DC716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40" y="910840"/>
            <a:ext cx="1831100" cy="18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5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35" y="250496"/>
            <a:ext cx="8595131" cy="471934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05:00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04:59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04:55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04:54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04:52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04:49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04:46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04:43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04:39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04:37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04:34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04:33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04:32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04:30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04:29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04:28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04:27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04:26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04:25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04:24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04:23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04:22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04:21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04:19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04:18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04:17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04:13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04:12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04:11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04:10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04:09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04:08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04:07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04:06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04:05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04:04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04:03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04:02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04:01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04:00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03:59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03:58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03:57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03:56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03:55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03:54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03:53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03:52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03:51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03:50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03:49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03:47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03:46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03:45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03:44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03:43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03:42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03:41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03:40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03:39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03:38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03:37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03:36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03:35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03:34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03:32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03:31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03:30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03:29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03:28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03:27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03:26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03:25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03:24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03:23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03:22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03:21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03:20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03:19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03:18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03:17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03:16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03:15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03:14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03:13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03:12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03:11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03:10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03:09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03:08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03:07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03:06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03:05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03:04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03:03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03:02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03:01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03:00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02:59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02:58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02:57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02:56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02:55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02:54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02:53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02:52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02:51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02:50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02:49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02:48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02:47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02:46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02:45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02:44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02:43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02:42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02:41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02:40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02:39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02:38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02:37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02:36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02:35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02:34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02:33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02:32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02:31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02:30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02:29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02:28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02:27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02:26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02:25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02:24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02:23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02:22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02:21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02:20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02:19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02:18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02:17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02:16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02:15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02:14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02:13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02:12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02:11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02:10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02:09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02:08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02:07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02:06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02:05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02:04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02:03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02:02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02:01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02:00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01:59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01:58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01:57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01:56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01:55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01:54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01:53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01:52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01:51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01:50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01:49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01:48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01:47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01:46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01:45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01:44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01:43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01:42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01:41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01:40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01:39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01:38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01:37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01:36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01:35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01:34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01:33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01:32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01:31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01:30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01:29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01:28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01:27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01:26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01:25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01:24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01:23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01:22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01:21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01:20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01:19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01:18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01:17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01:16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01:15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01:14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01:13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01:12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01:11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01:10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01:09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01:08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01:07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01:06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01:05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01:04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01:03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01:02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01:01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01:00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00:59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00:58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00:57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00:56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00:55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00:54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00:53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00:52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00:51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00:50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00:49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00:48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00:47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00:46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00:45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00:44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00:43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00:41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00:40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00:39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00:38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00:37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00:36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00:35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00:34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00:33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00:32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00:31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00:30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00:29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00:28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00:27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00:26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00:25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00:24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00:23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00:22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00:21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00:20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00:19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00:18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00:17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00:16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00:15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00:14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00:13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00:12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00:11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00:10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00:09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00:08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00:07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00:06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00:05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00:04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00:03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00:02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00:01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00:00</a:t>
            </a:r>
          </a:p>
        </p:txBody>
      </p:sp>
      <p:sp>
        <p:nvSpPr>
          <p:cNvPr id="337" name="Oval 336"/>
          <p:cNvSpPr/>
          <p:nvPr/>
        </p:nvSpPr>
        <p:spPr>
          <a:xfrm>
            <a:off x="8214560" y="662532"/>
            <a:ext cx="5715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TG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9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3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60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61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2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63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94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95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6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00" y="144001"/>
            <a:ext cx="814538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kèm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7.1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b="1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An, Minh, Khoa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7.1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toán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30BFD-E970-DA70-97CF-67B22E5D7707}"/>
              </a:ext>
            </a:extLst>
          </p:cNvPr>
          <p:cNvSpPr txBox="1"/>
          <p:nvPr/>
        </p:nvSpPr>
        <p:spPr>
          <a:xfrm>
            <a:off x="10344" y="1060376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ích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đính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kèm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fr-F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endParaRPr lang="en-US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1FC29A-4DB8-DBCE-A2CB-72D73E7C8D39}"/>
              </a:ext>
            </a:extLst>
          </p:cNvPr>
          <p:cNvSpPr txBox="1"/>
          <p:nvPr/>
        </p:nvSpPr>
        <p:spPr>
          <a:xfrm>
            <a:off x="179512" y="3334075"/>
            <a:ext cx="8640959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endParaRPr lang="en-US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(online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offline)</a:t>
            </a:r>
          </a:p>
          <a:p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5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5888396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7" y="226743"/>
            <a:ext cx="3583215" cy="358383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41145" y="1530374"/>
            <a:ext cx="2414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8066F6-6606-3DC9-CE72-B6F966DE7CB1}"/>
              </a:ext>
            </a:extLst>
          </p:cNvPr>
          <p:cNvSpPr txBox="1"/>
          <p:nvPr/>
        </p:nvSpPr>
        <p:spPr>
          <a:xfrm>
            <a:off x="3876077" y="1183801"/>
            <a:ext cx="442358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lãm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15990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5387973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738196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02" y="59612"/>
            <a:ext cx="3363123" cy="336370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103617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875944" y="4777663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843834" y="4791277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443850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4752457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241821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316776" y="4865280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543633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226657" y="4797451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418113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318613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633728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450420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/>
          <p:nvPr/>
        </p:nvCxnSpPr>
        <p:spPr>
          <a:xfrm flipH="1">
            <a:off x="3480266" y="1026951"/>
            <a:ext cx="169" cy="2862075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3254547" y="542221"/>
            <a:ext cx="473804" cy="500448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3257635" y="1559719"/>
            <a:ext cx="473803" cy="498504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3259695" y="2647450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2" name="椭圆 64"/>
          <p:cNvSpPr/>
          <p:nvPr/>
        </p:nvSpPr>
        <p:spPr>
          <a:xfrm>
            <a:off x="3044543" y="327027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1</a:t>
            </a:r>
          </a:p>
        </p:txBody>
      </p:sp>
      <p:sp>
        <p:nvSpPr>
          <p:cNvPr id="85" name="椭圆 64"/>
          <p:cNvSpPr/>
          <p:nvPr/>
        </p:nvSpPr>
        <p:spPr>
          <a:xfrm>
            <a:off x="3063651" y="1422698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2</a:t>
            </a:r>
          </a:p>
        </p:txBody>
      </p:sp>
      <p:sp>
        <p:nvSpPr>
          <p:cNvPr id="86" name="椭圆 64"/>
          <p:cNvSpPr/>
          <p:nvPr/>
        </p:nvSpPr>
        <p:spPr>
          <a:xfrm>
            <a:off x="3044543" y="2534377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 dirty="0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3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195269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0939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0978" y="1121823"/>
            <a:ext cx="1939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</a:p>
        </p:txBody>
      </p:sp>
      <p:sp>
        <p:nvSpPr>
          <p:cNvPr id="68" name="Rectangle: Rounded Corners 5">
            <a:extLst>
              <a:ext uri="{FF2B5EF4-FFF2-40B4-BE49-F238E27FC236}">
                <a16:creationId xmlns:a16="http://schemas.microsoft.com/office/drawing/2014/main" id="{E251AD20-8C98-40FE-AE1B-648D64085EB3}"/>
              </a:ext>
            </a:extLst>
          </p:cNvPr>
          <p:cNvSpPr/>
          <p:nvPr/>
        </p:nvSpPr>
        <p:spPr>
          <a:xfrm>
            <a:off x="4057681" y="380010"/>
            <a:ext cx="2510757" cy="623636"/>
          </a:xfrm>
          <a:prstGeom prst="roundRect">
            <a:avLst/>
          </a:prstGeom>
          <a:solidFill>
            <a:srgbClr val="FF99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9" name="Rectangle: Rounded Corners 14">
            <a:extLst>
              <a:ext uri="{FF2B5EF4-FFF2-40B4-BE49-F238E27FC236}">
                <a16:creationId xmlns:a16="http://schemas.microsoft.com/office/drawing/2014/main" id="{479184A6-4EF3-434A-8F67-BE933F8941DC}"/>
              </a:ext>
            </a:extLst>
          </p:cNvPr>
          <p:cNvSpPr/>
          <p:nvPr/>
        </p:nvSpPr>
        <p:spPr>
          <a:xfrm>
            <a:off x="4057681" y="1553099"/>
            <a:ext cx="5086319" cy="570841"/>
          </a:xfrm>
          <a:prstGeom prst="roundRect">
            <a:avLst/>
          </a:prstGeom>
          <a:solidFill>
            <a:srgbClr val="99FF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grpSp>
        <p:nvGrpSpPr>
          <p:cNvPr id="70" name="组合 171"/>
          <p:cNvGrpSpPr/>
          <p:nvPr/>
        </p:nvGrpSpPr>
        <p:grpSpPr>
          <a:xfrm>
            <a:off x="3272473" y="3652459"/>
            <a:ext cx="441143" cy="441133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74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500">
                  <a:solidFill>
                    <a:schemeClr val="accent3">
                      <a:lumMod val="50000"/>
                    </a:schemeClr>
                  </a:solidFill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500" dirty="0">
                <a:solidFill>
                  <a:schemeClr val="accent3">
                    <a:lumMod val="50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6" name="椭圆 64"/>
          <p:cNvSpPr/>
          <p:nvPr/>
        </p:nvSpPr>
        <p:spPr>
          <a:xfrm>
            <a:off x="3044543" y="3619270"/>
            <a:ext cx="853846" cy="854109"/>
          </a:xfrm>
          <a:prstGeom prst="ellipse">
            <a:avLst/>
          </a:prstGeom>
          <a:gradFill rotWithShape="1">
            <a:gsLst>
              <a:gs pos="63000">
                <a:srgbClr val="ECECEC"/>
              </a:gs>
              <a:gs pos="100000">
                <a:srgbClr val="F7F7F7"/>
              </a:gs>
              <a:gs pos="9000">
                <a:srgbClr val="BEBEBE"/>
              </a:gs>
            </a:gsLst>
            <a:lin ang="4200000" scaled="0"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4200000" scaled="0"/>
            </a:gradFill>
          </a:ln>
          <a:effectLst>
            <a:outerShdw blurRad="203200" dist="127000" dir="4200000" sx="102000" sy="102000" algn="ctr" rotWithShape="0">
              <a:schemeClr val="tx1">
                <a:lumMod val="90000"/>
                <a:lumOff val="10000"/>
                <a:alpha val="40000"/>
              </a:schemeClr>
            </a:outerShdw>
          </a:effectLst>
        </p:spPr>
        <p:txBody>
          <a:bodyPr wrap="none" anchor="ctr"/>
          <a:lstStyle/>
          <a:p>
            <a:pPr algn="ctr" latinLnBrk="1"/>
            <a:r>
              <a:rPr kumimoji="1" lang="en-US" sz="3200" b="1">
                <a:solidFill>
                  <a:srgbClr val="FF0000"/>
                </a:solidFill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kumimoji="1" lang="en-US" sz="3200" b="1" dirty="0">
              <a:solidFill>
                <a:srgbClr val="FF0000"/>
              </a:solidFill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8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57681" y="2545300"/>
            <a:ext cx="2905279" cy="647710"/>
          </a:xfrm>
          <a:prstGeom prst="roundRect">
            <a:avLst/>
          </a:prstGeom>
          <a:solidFill>
            <a:srgbClr val="FFFF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79" name="Rectangle: Rounded Corners 15">
            <a:extLst>
              <a:ext uri="{FF2B5EF4-FFF2-40B4-BE49-F238E27FC236}">
                <a16:creationId xmlns:a16="http://schemas.microsoft.com/office/drawing/2014/main" id="{B21158E3-24C7-4623-9214-961993ED201B}"/>
              </a:ext>
            </a:extLst>
          </p:cNvPr>
          <p:cNvSpPr/>
          <p:nvPr/>
        </p:nvSpPr>
        <p:spPr>
          <a:xfrm>
            <a:off x="4065968" y="3636881"/>
            <a:ext cx="2905279" cy="647710"/>
          </a:xfrm>
          <a:prstGeom prst="roundRect">
            <a:avLst/>
          </a:prstGeom>
          <a:solidFill>
            <a:srgbClr val="DDEAD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10"/>
                            </p:stCondLst>
                            <p:childTnLst>
                              <p:par>
                                <p:cTn id="1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1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1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10"/>
                            </p:stCondLst>
                            <p:childTnLst>
                              <p:par>
                                <p:cTn id="1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1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6" grpId="0" animBg="1"/>
      <p:bldP spid="18" grpId="0"/>
      <p:bldP spid="68" grpId="0" animBg="1"/>
      <p:bldP spid="69" grpId="0" animBg="1"/>
      <p:bldP spid="76" grpId="0" animBg="1"/>
      <p:bldP spid="78" grpId="0" animBg="1"/>
      <p:bldP spid="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42" y="0"/>
            <a:ext cx="6860117" cy="51450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70786" y="1086185"/>
            <a:ext cx="56595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350" b="1">
              <a:solidFill>
                <a:srgbClr val="FFFF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32" y="850369"/>
            <a:ext cx="800347" cy="4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78" y="814639"/>
            <a:ext cx="762235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1874131" y="749183"/>
            <a:ext cx="5545261" cy="4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101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nhà</a:t>
            </a:r>
            <a:endParaRPr lang="en-US" sz="210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9697A-45FD-0EF6-89D1-760DA5F75156}"/>
              </a:ext>
            </a:extLst>
          </p:cNvPr>
          <p:cNvSpPr txBox="1"/>
          <p:nvPr/>
        </p:nvSpPr>
        <p:spPr>
          <a:xfrm>
            <a:off x="2166195" y="1183533"/>
            <a:ext cx="5087214" cy="2837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7.1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7.8 SBT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….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295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827953" y="686012"/>
            <a:ext cx="5773932" cy="91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299586" y="1829365"/>
            <a:ext cx="4587703" cy="82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KHỎE! </a:t>
            </a: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685468" y="3208534"/>
            <a:ext cx="3773064" cy="678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pt-BR" sz="2701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TỐT!</a:t>
            </a:r>
            <a:endParaRPr lang="en-US" sz="2701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75263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" y="0"/>
            <a:ext cx="9130169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76854" y="2342686"/>
            <a:ext cx="2126697" cy="193211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19968" y="2270785"/>
            <a:ext cx="2246197" cy="205632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25959" y="2308311"/>
            <a:ext cx="2182799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4436A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1246" y="52264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Chú</a:t>
            </a:r>
            <a:r>
              <a:rPr kumimoji="0" lang="en-US" sz="2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thích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12" y="1651197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4" y="2308311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53" y="2042064"/>
            <a:ext cx="1926665" cy="192666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83972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3676239" y="461113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6517981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5420344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17" y="317165"/>
            <a:ext cx="3365058" cy="336564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3687" y="1493251"/>
            <a:ext cx="2417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13846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8">
            <a:extLst>
              <a:ext uri="{FF2B5EF4-FFF2-40B4-BE49-F238E27FC236}">
                <a16:creationId xmlns:a16="http://schemas.microsoft.com/office/drawing/2014/main" id="{45B4E884-8CD2-F9FB-429F-4FC2AE80D455}"/>
              </a:ext>
            </a:extLst>
          </p:cNvPr>
          <p:cNvSpPr/>
          <p:nvPr/>
        </p:nvSpPr>
        <p:spPr>
          <a:xfrm>
            <a:off x="2087724" y="592323"/>
            <a:ext cx="6264696" cy="4040653"/>
          </a:xfrm>
          <a:prstGeom prst="cloudCallout">
            <a:avLst>
              <a:gd name="adj1" fmla="val -50294"/>
              <a:gd name="adj2" fmla="val 36346"/>
            </a:avLst>
          </a:prstGeom>
          <a:solidFill>
            <a:srgbClr val="FDDEE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  <p:pic>
        <p:nvPicPr>
          <p:cNvPr id="3" name="Picture 2" descr="Top 10 cách giảng bài hay tạo hứng thú học tập cho học sinh - Hachim">
            <a:extLst>
              <a:ext uri="{FF2B5EF4-FFF2-40B4-BE49-F238E27FC236}">
                <a16:creationId xmlns:a16="http://schemas.microsoft.com/office/drawing/2014/main" id="{B770CD02-5261-D84D-3D89-990D4AE0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40504" y="3256620"/>
            <a:ext cx="2634067" cy="19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291633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94136" y="167997"/>
            <a:ext cx="5175920" cy="10199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:</a:t>
            </a:r>
            <a:endParaRPr lang="en-US" sz="4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1">
            <a:extLst>
              <a:ext uri="{FF2B5EF4-FFF2-40B4-BE49-F238E27FC236}">
                <a16:creationId xmlns:a16="http://schemas.microsoft.com/office/drawing/2014/main" id="{4ADFE573-90D8-253D-BBDD-9A58E2CD0E93}"/>
              </a:ext>
            </a:extLst>
          </p:cNvPr>
          <p:cNvSpPr txBox="1"/>
          <p:nvPr/>
        </p:nvSpPr>
        <p:spPr>
          <a:xfrm>
            <a:off x="950151" y="1492424"/>
            <a:ext cx="72436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gradFill>
                  <a:gsLst>
                    <a:gs pos="44000">
                      <a:schemeClr val="accent2">
                        <a:lumMod val="60000"/>
                        <a:lumOff val="40000"/>
                      </a:schemeClr>
                    </a:gs>
                    <a:gs pos="63000">
                      <a:schemeClr val="accent1">
                        <a:lumMod val="45000"/>
                        <a:lumOff val="55000"/>
                      </a:schemeClr>
                    </a:gs>
                    <a:gs pos="57000">
                      <a:srgbClr val="0000FF"/>
                    </a:gs>
                    <a:gs pos="71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THÔNG TIN TRONG TRAO ĐỔI VÀ HỢP TÁC</a:t>
            </a:r>
            <a:endParaRPr lang="zh-CN" altLang="en-US" sz="5400" b="1" dirty="0">
              <a:gradFill>
                <a:gsLst>
                  <a:gs pos="44000">
                    <a:schemeClr val="accent2">
                      <a:lumMod val="60000"/>
                      <a:lumOff val="40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57000">
                    <a:srgbClr val="0000FF"/>
                  </a:gs>
                  <a:gs pos="71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18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5420344"/>
            <a:ext cx="1632585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26228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3" y="165865"/>
            <a:ext cx="3869742" cy="3870414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4391649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652538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23651" y="1470269"/>
            <a:ext cx="2885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28891196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4627" y="696986"/>
            <a:ext cx="76165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>
                <a:latin typeface="Times New Roman" panose="02020603050405020304" pitchFamily="18" charset="0"/>
                <a:ea typeface="Times New Roman" panose="02020603050405020304" pitchFamily="18" charset="0"/>
              </a:rPr>
              <a:t>1. Trình bày thông tin trong trao đổi và hợp tác</a:t>
            </a:r>
            <a:endParaRPr lang="en-US" sz="2700"/>
          </a:p>
        </p:txBody>
      </p:sp>
      <p:pic>
        <p:nvPicPr>
          <p:cNvPr id="3" name="Picture 2" descr="Top 10 cách giảng bài hay tạo hứng thú học tập cho học sinh - Hachim">
            <a:extLst>
              <a:ext uri="{FF2B5EF4-FFF2-40B4-BE49-F238E27FC236}">
                <a16:creationId xmlns:a16="http://schemas.microsoft.com/office/drawing/2014/main" id="{D2A213B3-72E0-4292-BF0E-F13CB5965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30458" y="2268089"/>
            <a:ext cx="4171749" cy="307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8">
            <a:extLst>
              <a:ext uri="{FF2B5EF4-FFF2-40B4-BE49-F238E27FC236}">
                <a16:creationId xmlns:a16="http://schemas.microsoft.com/office/drawing/2014/main" id="{71A1C29D-1D66-4F8E-AC1D-4C60D02E672D}"/>
              </a:ext>
            </a:extLst>
          </p:cNvPr>
          <p:cNvSpPr/>
          <p:nvPr/>
        </p:nvSpPr>
        <p:spPr>
          <a:xfrm>
            <a:off x="2670464" y="1102231"/>
            <a:ext cx="5226628" cy="3190010"/>
          </a:xfrm>
          <a:prstGeom prst="cloudCallout">
            <a:avLst>
              <a:gd name="adj1" fmla="val -52282"/>
              <a:gd name="adj2" fmla="val 13870"/>
            </a:avLst>
          </a:prstGeom>
          <a:solidFill>
            <a:srgbClr val="FDDEE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latin typeface="Times New Roman" panose="02020603050405020304" pitchFamily="18" charset="0"/>
                <a:ea typeface="Times New Roman" panose="02020603050405020304" pitchFamily="18" charset="0"/>
              </a:rPr>
              <a:t>Trong thời gian 5 phút, hãy nghiên cứu SGK trang 27, 28 hoàn thành phiếu học tập 1</a:t>
            </a:r>
            <a:endParaRPr lang="en-US" sz="2400" b="1"/>
          </a:p>
        </p:txBody>
      </p:sp>
      <p:pic>
        <p:nvPicPr>
          <p:cNvPr id="5" name="Picture 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E43FB5A-DF14-89CC-0837-B650DC716E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14" y="3994863"/>
            <a:ext cx="1136897" cy="11368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822A86-4094-65C0-A7D6-B60175CB6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970" y="3068732"/>
            <a:ext cx="1519179" cy="103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35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69" y="686595"/>
            <a:ext cx="7803370" cy="4229099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05:00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04:59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04:58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04:57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04:56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04:54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04:51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04:50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04:48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04:47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04:42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04:40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04:39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04:38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04:37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04:36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04:35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04:34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04:33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04:32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04:31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04:30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04:29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04:28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04:27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04:26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04:25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04:24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04:23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04:22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04:21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04:20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04:19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04:18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04:17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04:16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04:12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04:11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04:10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04:09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04:08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04:07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04:06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04:05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04:04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04:03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04:02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04:01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04:00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03:59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03:58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03:57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03:56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03:55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03:54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03:53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03:52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03:51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03:50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03:49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03:48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03:47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03:46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03:45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03:44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03:43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03:42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03:41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03:40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03:39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03:38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03:37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03:36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03:35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03:34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03:33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03:32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03:31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03:30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03:20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03:18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03:17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03:16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03:15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03:14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03:13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03:12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03:11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03:10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03:09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03:08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03:07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03:06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03:05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03:04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03:03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03:02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03:01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03:00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02:59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02:58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02:57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02:56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02:55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02:53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02:52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02:51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02:50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02:49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02:48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02:47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02:46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02:45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02:44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02:43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02:41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02:40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02:39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02:38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02:37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02:36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02:35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02:34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02:33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02:32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02:31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02:30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02:29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02:28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02:27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02:26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02:25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02:24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02:23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02:22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02:21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02:20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02:19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02:18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02:17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02:16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02:15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02:14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02:12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02:11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02:10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02:09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02:08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02:07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02:06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02:05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02:04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02:03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02:02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02:01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02:00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01:59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01:58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01:57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01:56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01:55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01:54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01:53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01:52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01:51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01:50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01:49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01:48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01:47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01:46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01:45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01:44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01:43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01:42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01:41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01:40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01:39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01:38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01:37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01:36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01:35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01:34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01:33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01:32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01:31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01:30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01:29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01:28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01:27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01:26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01:25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01:24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01:23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01:22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01:20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01:19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01:18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01:17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01:16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01:15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01:14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01:13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01:12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01:11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01:10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01:09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01:08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01:07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01:06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01:05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01:04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01:03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01:02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01:01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01:00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00:59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00:58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00:57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00:56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00:55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00:54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00:53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00:52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00:51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00:50</a:t>
            </a:r>
          </a:p>
        </p:txBody>
      </p:sp>
      <p:sp>
        <p:nvSpPr>
          <p:cNvPr id="318" name="Rounded Rectangle 31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00:49</a:t>
            </a:r>
          </a:p>
        </p:txBody>
      </p:sp>
      <p:sp>
        <p:nvSpPr>
          <p:cNvPr id="319" name="Rounded Rectangle 31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00:48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00:47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00:46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00:45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00:44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00:43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00:42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00:41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00:40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00:39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00:38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00:37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00:36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00:35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00:34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00:33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00:32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00:31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00:30</a:t>
            </a:r>
          </a:p>
        </p:txBody>
      </p:sp>
      <p:sp>
        <p:nvSpPr>
          <p:cNvPr id="338" name="Rounded Rectangle 33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00:29</a:t>
            </a:r>
          </a:p>
        </p:txBody>
      </p:sp>
      <p:sp>
        <p:nvSpPr>
          <p:cNvPr id="339" name="Rounded Rectangle 33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00:28</a:t>
            </a:r>
          </a:p>
        </p:txBody>
      </p:sp>
      <p:sp>
        <p:nvSpPr>
          <p:cNvPr id="340" name="Rounded Rectangle 33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00:27</a:t>
            </a:r>
          </a:p>
        </p:txBody>
      </p:sp>
      <p:sp>
        <p:nvSpPr>
          <p:cNvPr id="341" name="Rounded Rectangle 34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00:26</a:t>
            </a:r>
          </a:p>
        </p:txBody>
      </p:sp>
      <p:sp>
        <p:nvSpPr>
          <p:cNvPr id="342" name="Rounded Rectangle 34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00:25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00:24</a:t>
            </a:r>
          </a:p>
        </p:txBody>
      </p:sp>
      <p:sp>
        <p:nvSpPr>
          <p:cNvPr id="344" name="Rounded Rectangle 34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00:23</a:t>
            </a:r>
          </a:p>
        </p:txBody>
      </p:sp>
      <p:sp>
        <p:nvSpPr>
          <p:cNvPr id="345" name="Rounded Rectangle 34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00:22</a:t>
            </a:r>
          </a:p>
        </p:txBody>
      </p:sp>
      <p:sp>
        <p:nvSpPr>
          <p:cNvPr id="346" name="Rounded Rectangle 34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00:21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00:20</a:t>
            </a:r>
          </a:p>
        </p:txBody>
      </p:sp>
      <p:sp>
        <p:nvSpPr>
          <p:cNvPr id="348" name="Rounded Rectangle 34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00:19</a:t>
            </a:r>
          </a:p>
        </p:txBody>
      </p:sp>
      <p:sp>
        <p:nvSpPr>
          <p:cNvPr id="349" name="Rounded Rectangle 34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00:18</a:t>
            </a:r>
          </a:p>
        </p:txBody>
      </p:sp>
      <p:sp>
        <p:nvSpPr>
          <p:cNvPr id="350" name="Rounded Rectangle 34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00:17</a:t>
            </a:r>
          </a:p>
        </p:txBody>
      </p:sp>
      <p:sp>
        <p:nvSpPr>
          <p:cNvPr id="351" name="Rounded Rectangle 35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00:16</a:t>
            </a:r>
          </a:p>
        </p:txBody>
      </p:sp>
      <p:sp>
        <p:nvSpPr>
          <p:cNvPr id="352" name="Rounded Rectangle 35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00:15</a:t>
            </a:r>
          </a:p>
        </p:txBody>
      </p:sp>
      <p:sp>
        <p:nvSpPr>
          <p:cNvPr id="353" name="Rounded Rectangle 35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00:14</a:t>
            </a:r>
          </a:p>
        </p:txBody>
      </p:sp>
      <p:sp>
        <p:nvSpPr>
          <p:cNvPr id="354" name="Rounded Rectangle 35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00:13</a:t>
            </a:r>
          </a:p>
        </p:txBody>
      </p:sp>
      <p:sp>
        <p:nvSpPr>
          <p:cNvPr id="355" name="Rounded Rectangle 35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00:12</a:t>
            </a:r>
          </a:p>
        </p:txBody>
      </p:sp>
      <p:sp>
        <p:nvSpPr>
          <p:cNvPr id="356" name="Rounded Rectangle 35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00:11</a:t>
            </a:r>
          </a:p>
        </p:txBody>
      </p:sp>
      <p:sp>
        <p:nvSpPr>
          <p:cNvPr id="357" name="Rounded Rectangle 35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00:10</a:t>
            </a:r>
          </a:p>
        </p:txBody>
      </p:sp>
      <p:sp>
        <p:nvSpPr>
          <p:cNvPr id="358" name="Rounded Rectangle 357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00:09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00:08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00:07</a:t>
            </a:r>
          </a:p>
        </p:txBody>
      </p:sp>
      <p:sp>
        <p:nvSpPr>
          <p:cNvPr id="361" name="Rounded Rectangle 360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00:06</a:t>
            </a:r>
          </a:p>
        </p:txBody>
      </p:sp>
      <p:sp>
        <p:nvSpPr>
          <p:cNvPr id="362" name="Rounded Rectangle 361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00:05</a:t>
            </a:r>
          </a:p>
        </p:txBody>
      </p:sp>
      <p:sp>
        <p:nvSpPr>
          <p:cNvPr id="363" name="Rounded Rectangle 362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00:04</a:t>
            </a:r>
          </a:p>
        </p:txBody>
      </p:sp>
      <p:sp>
        <p:nvSpPr>
          <p:cNvPr id="364" name="Rounded Rectangle 363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00:03</a:t>
            </a:r>
          </a:p>
        </p:txBody>
      </p:sp>
      <p:sp>
        <p:nvSpPr>
          <p:cNvPr id="365" name="Rounded Rectangle 364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00:02</a:t>
            </a:r>
          </a:p>
        </p:txBody>
      </p:sp>
      <p:sp>
        <p:nvSpPr>
          <p:cNvPr id="366" name="Rounded Rectangle 365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00:01</a:t>
            </a:r>
          </a:p>
        </p:txBody>
      </p:sp>
      <p:sp>
        <p:nvSpPr>
          <p:cNvPr id="367" name="Rounded Rectangle 366"/>
          <p:cNvSpPr/>
          <p:nvPr/>
        </p:nvSpPr>
        <p:spPr>
          <a:xfrm>
            <a:off x="7928810" y="205332"/>
            <a:ext cx="97155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00:00</a:t>
            </a:r>
          </a:p>
        </p:txBody>
      </p:sp>
      <p:sp>
        <p:nvSpPr>
          <p:cNvPr id="368" name="Oval 367"/>
          <p:cNvSpPr/>
          <p:nvPr/>
        </p:nvSpPr>
        <p:spPr>
          <a:xfrm>
            <a:off x="8214560" y="662532"/>
            <a:ext cx="571500" cy="342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TG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01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92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93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94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95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96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25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26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27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28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29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30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59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60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61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62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63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92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93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94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95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96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NKNOELEADERBOARD" val="-275195993"/>
  <p:tag name="ARTICULATE_PROJECT_OPEN" val="0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1788</TotalTime>
  <Words>1650</Words>
  <Application>Microsoft Office PowerPoint</Application>
  <PresentationFormat>Custom</PresentationFormat>
  <Paragraphs>762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微软雅黑</vt:lpstr>
      <vt:lpstr>A3.OpenSans-San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tuoihantto91@gmail.com</cp:lastModifiedBy>
  <cp:revision>420</cp:revision>
  <dcterms:created xsi:type="dcterms:W3CDTF">2017-04-06T01:11:23Z</dcterms:created>
  <dcterms:modified xsi:type="dcterms:W3CDTF">2024-08-14T17:30:29Z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9C89EFD8-C1F2-4D3A-B6D0-0CF1F664DBB2</vt:lpwstr>
  </property>
  <property fmtid="{D5CDD505-2E9C-101B-9397-08002B2CF9AE}" pid="3" name="ArticulatePath">
    <vt:lpwstr>T9-B7-TRÌNH BÀY THÔNG TIN TRONG TRAO ĐỔI VÀ HỢP TÁC-Đăng Thị Ngoc Tu</vt:lpwstr>
  </property>
</Properties>
</file>