
<file path=[Content_Types].xml><?xml version="1.0" encoding="utf-8"?>
<Types xmlns="http://schemas.openxmlformats.org/package/2006/content-types">
  <Default Extension="png" ContentType="image/png"/>
  <Default Extension="jfif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362" r:id="rId2"/>
    <p:sldId id="279" r:id="rId3"/>
    <p:sldId id="256" r:id="rId4"/>
    <p:sldId id="365" r:id="rId5"/>
    <p:sldId id="364" r:id="rId6"/>
    <p:sldId id="361" r:id="rId7"/>
    <p:sldId id="370" r:id="rId8"/>
    <p:sldId id="371" r:id="rId9"/>
    <p:sldId id="372" r:id="rId10"/>
    <p:sldId id="373" r:id="rId11"/>
    <p:sldId id="366" r:id="rId12"/>
    <p:sldId id="363" r:id="rId13"/>
    <p:sldId id="327" r:id="rId14"/>
    <p:sldId id="325" r:id="rId15"/>
    <p:sldId id="313" r:id="rId16"/>
    <p:sldId id="314" r:id="rId17"/>
    <p:sldId id="330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6F8"/>
    <a:srgbClr val="F16649"/>
    <a:srgbClr val="0070C0"/>
    <a:srgbClr val="C0E6EA"/>
    <a:srgbClr val="62C8CE"/>
    <a:srgbClr val="05A0B8"/>
    <a:srgbClr val="7192A9"/>
    <a:srgbClr val="F47D5F"/>
    <a:srgbClr val="0FB7BD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 showGuides="1">
      <p:cViewPr>
        <p:scale>
          <a:sx n="41" d="100"/>
          <a:sy n="41" d="100"/>
        </p:scale>
        <p:origin x="63" y="110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59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43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0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1.Mina </a:t>
            </a:r>
            <a:r>
              <a:rPr lang="en-US" dirty="0"/>
              <a:t>is very </a:t>
            </a:r>
            <a:r>
              <a:rPr lang="en-US" dirty="0" smtClean="0"/>
              <a:t>creative  </a:t>
            </a:r>
          </a:p>
          <a:p>
            <a:r>
              <a:rPr lang="en-US" dirty="0" smtClean="0"/>
              <a:t>2. </a:t>
            </a:r>
            <a:r>
              <a:rPr lang="en-US" dirty="0"/>
              <a:t>Nam </a:t>
            </a:r>
            <a:r>
              <a:rPr lang="en-US" dirty="0" smtClean="0"/>
              <a:t>is kind</a:t>
            </a:r>
          </a:p>
          <a:p>
            <a:r>
              <a:rPr lang="en-US" dirty="0" smtClean="0"/>
              <a:t>3.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friendly.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is very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careful.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is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clever  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dirty="0"/>
              <a:t>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4124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4452" y="260060"/>
            <a:ext cx="5098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64047" y="813923"/>
            <a:ext cx="3389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is fat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64048" y="1270797"/>
            <a:ext cx="2684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friendly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1232" y="1933148"/>
            <a:ext cx="5595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FORM: S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am/is/are +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64047" y="2538647"/>
            <a:ext cx="2051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 / shy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398940" y="2997761"/>
            <a:ext cx="2139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 am shy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76389" y="3546214"/>
            <a:ext cx="270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/ funny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98940" y="4092116"/>
            <a:ext cx="2017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is funny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2959290" y="3191152"/>
            <a:ext cx="409515" cy="1783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959289" y="4247083"/>
            <a:ext cx="409515" cy="1783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19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9EEE2F-39D4-992A-6860-9026E24B2E1C}"/>
              </a:ext>
            </a:extLst>
          </p:cNvPr>
          <p:cNvSpPr txBox="1"/>
          <p:nvPr/>
        </p:nvSpPr>
        <p:spPr>
          <a:xfrm>
            <a:off x="2905126" y="514350"/>
            <a:ext cx="3771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Describe body shape and personality about Nam and Lan using adjectives: </a:t>
            </a:r>
            <a:r>
              <a:rPr lang="en-US" b="1" dirty="0"/>
              <a:t> short, fat, tall, </a:t>
            </a:r>
            <a:r>
              <a:rPr lang="en-US" b="1" dirty="0" smtClean="0"/>
              <a:t>thin , clever, active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Nam is short and fat but he is </a:t>
            </a:r>
            <a:r>
              <a:rPr lang="en-US" u="sng" dirty="0">
                <a:solidFill>
                  <a:srgbClr val="FF0000"/>
                </a:solidFill>
              </a:rPr>
              <a:t>clever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533F2-A61C-1E48-30BC-959C7AB29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7" y="2534479"/>
            <a:ext cx="3359839" cy="3458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023F1E-EDE9-1655-2310-99E5BE485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779" y="1633903"/>
            <a:ext cx="3289469" cy="43586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026574-EC43-CDD1-F0EB-D33D5E34EBDC}"/>
              </a:ext>
            </a:extLst>
          </p:cNvPr>
          <p:cNvSpPr txBox="1"/>
          <p:nvPr/>
        </p:nvSpPr>
        <p:spPr>
          <a:xfrm>
            <a:off x="3293167" y="6162261"/>
            <a:ext cx="217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D73E22-A5FC-B321-9CAD-C12941489E2F}"/>
              </a:ext>
            </a:extLst>
          </p:cNvPr>
          <p:cNvSpPr txBox="1"/>
          <p:nvPr/>
        </p:nvSpPr>
        <p:spPr>
          <a:xfrm>
            <a:off x="6934201" y="6195393"/>
            <a:ext cx="217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DB47D2-FB5B-E925-B66A-16D45A6C17AC}"/>
              </a:ext>
            </a:extLst>
          </p:cNvPr>
          <p:cNvSpPr txBox="1"/>
          <p:nvPr/>
        </p:nvSpPr>
        <p:spPr>
          <a:xfrm>
            <a:off x="6585527" y="1016000"/>
            <a:ext cx="345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 is tall and thin. She is </a:t>
            </a:r>
            <a:r>
              <a:rPr lang="en-US" u="sng" dirty="0">
                <a:solidFill>
                  <a:srgbClr val="FF0000"/>
                </a:solidFill>
              </a:rPr>
              <a:t>active</a:t>
            </a:r>
            <a:r>
              <a:rPr lang="en-US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29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88331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	Friendship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ﬂower.</a:t>
            </a:r>
          </a:p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 of 4 . Write two personality adjectives for each group member.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79" y="2019329"/>
            <a:ext cx="4672612" cy="448450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66277" y="2548523"/>
            <a:ext cx="1148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Minh: kind funny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375" y="1222829"/>
            <a:ext cx="914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257660"/>
              </p:ext>
            </p:extLst>
          </p:nvPr>
        </p:nvGraphicFramePr>
        <p:xfrm>
          <a:off x="2078183" y="2075183"/>
          <a:ext cx="6832310" cy="417803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971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5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5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5607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/b/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/>
                        <a:t>/p/</a:t>
                      </a:r>
                      <a:endParaRPr lang="en-US" sz="40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5607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/>
                        <a:t>big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/>
                        <a:t>pig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5607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/>
                        <a:t>bear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/>
                        <a:t>pear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5607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/>
                        <a:t>buy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/>
                        <a:t>pie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5607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/>
                        <a:t>robe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/>
                        <a:t>rope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 Single Corner Rectangle 2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26018" y="1280575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circle the words you hear. Then repeat.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Bản sao của B1_17">
            <a:hlinkClick r:id="" action="ppaction://media"/>
            <a:extLst>
              <a:ext uri="{FF2B5EF4-FFF2-40B4-BE49-F238E27FC236}">
                <a16:creationId xmlns:a16="http://schemas.microsoft.com/office/drawing/2014/main" id="{F63E9953-DAD7-498B-B378-2077C8B84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0113" y="1334055"/>
            <a:ext cx="487363" cy="487363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F6D4362B-201F-421A-A4E2-B12E42DFC016}"/>
              </a:ext>
            </a:extLst>
          </p:cNvPr>
          <p:cNvSpPr/>
          <p:nvPr/>
        </p:nvSpPr>
        <p:spPr>
          <a:xfrm>
            <a:off x="6916189" y="3876240"/>
            <a:ext cx="1033979" cy="62925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2B1730A-BA9C-4F5D-84AC-5F33C1196E11}"/>
              </a:ext>
            </a:extLst>
          </p:cNvPr>
          <p:cNvSpPr/>
          <p:nvPr/>
        </p:nvSpPr>
        <p:spPr>
          <a:xfrm>
            <a:off x="3997003" y="4716749"/>
            <a:ext cx="1040509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AEDE24F-8BB5-48A7-8772-3DB28A55C085}"/>
              </a:ext>
            </a:extLst>
          </p:cNvPr>
          <p:cNvSpPr/>
          <p:nvPr/>
        </p:nvSpPr>
        <p:spPr>
          <a:xfrm>
            <a:off x="6916189" y="5519817"/>
            <a:ext cx="10972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00F1DAB-C59C-431D-800C-E1E132D83382}"/>
              </a:ext>
            </a:extLst>
          </p:cNvPr>
          <p:cNvSpPr/>
          <p:nvPr/>
        </p:nvSpPr>
        <p:spPr>
          <a:xfrm>
            <a:off x="7005288" y="3109160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699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67857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Listen. Then </a:t>
            </a:r>
            <a:r>
              <a:rPr lang="en-US" sz="2800" b="1" dirty="0" err="1"/>
              <a:t>practise</a:t>
            </a:r>
            <a:r>
              <a:rPr lang="en-US" sz="2800" b="1" dirty="0"/>
              <a:t> the chant. Notice the rhyme.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8983" y="1170934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768" y="106829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Bản sao của B1_18">
            <a:hlinkClick r:id="" action="ppaction://media"/>
            <a:extLst>
              <a:ext uri="{FF2B5EF4-FFF2-40B4-BE49-F238E27FC236}">
                <a16:creationId xmlns:a16="http://schemas.microsoft.com/office/drawing/2014/main" id="{FD9B06EC-12B6-48EE-BCFB-90097DE89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5785" y="1214045"/>
            <a:ext cx="487363" cy="48736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329611" y="1549895"/>
            <a:ext cx="6529301" cy="5337207"/>
            <a:chOff x="3054017" y="1614123"/>
            <a:chExt cx="5677230" cy="494175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017" y="1614123"/>
              <a:ext cx="5677230" cy="494175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690075" y="1899211"/>
              <a:ext cx="4753220" cy="4629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dirty="0"/>
                <a:t>We’re having a picnic  </a:t>
              </a:r>
            </a:p>
            <a:p>
              <a:pPr>
                <a:lnSpc>
                  <a:spcPct val="120000"/>
                </a:lnSpc>
              </a:pPr>
              <a:r>
                <a:rPr lang="en-US" sz="2800" dirty="0"/>
                <a:t>We’re having a picnic</a:t>
              </a:r>
            </a:p>
            <a:p>
              <a:pPr>
                <a:lnSpc>
                  <a:spcPct val="120000"/>
                </a:lnSpc>
              </a:pPr>
              <a:r>
                <a:rPr lang="en-US" sz="2800" dirty="0"/>
                <a:t>Fun! Fun! Fun!</a:t>
              </a:r>
            </a:p>
            <a:p>
              <a:pPr>
                <a:lnSpc>
                  <a:spcPct val="120000"/>
                </a:lnSpc>
              </a:pPr>
              <a:r>
                <a:rPr lang="en-US" sz="2800" dirty="0"/>
                <a:t>We’re bringing some biscuits  </a:t>
              </a:r>
            </a:p>
            <a:p>
              <a:pPr>
                <a:lnSpc>
                  <a:spcPct val="120000"/>
                </a:lnSpc>
              </a:pPr>
              <a:r>
                <a:rPr lang="en-US" sz="2800" dirty="0"/>
                <a:t>We’re bringing some biscuits  </a:t>
              </a:r>
            </a:p>
            <a:p>
              <a:pPr>
                <a:lnSpc>
                  <a:spcPct val="120000"/>
                </a:lnSpc>
              </a:pPr>
              <a:r>
                <a:rPr lang="en-US" sz="2800" dirty="0"/>
                <a:t>Yum! Yum! Yum!</a:t>
              </a:r>
            </a:p>
            <a:p>
              <a:pPr>
                <a:lnSpc>
                  <a:spcPct val="120000"/>
                </a:lnSpc>
              </a:pPr>
              <a:r>
                <a:rPr lang="en-US" sz="2800" dirty="0"/>
                <a:t>We’re playing together  </a:t>
              </a:r>
            </a:p>
            <a:p>
              <a:pPr>
                <a:lnSpc>
                  <a:spcPct val="120000"/>
                </a:lnSpc>
              </a:pPr>
              <a:r>
                <a:rPr lang="en-US" sz="2800" dirty="0"/>
                <a:t>We’re playing together  </a:t>
              </a:r>
            </a:p>
            <a:p>
              <a:pPr>
                <a:lnSpc>
                  <a:spcPct val="120000"/>
                </a:lnSpc>
              </a:pPr>
              <a:r>
                <a:rPr lang="en-US" sz="2800" dirty="0"/>
                <a:t>Hurrah! Hurrah! Hurrah!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186639"/>
            <a:ext cx="1144562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/>
              <a:t>use </a:t>
            </a:r>
            <a:r>
              <a:rPr lang="en-US" sz="3600" dirty="0"/>
              <a:t>lexical items related to body parts, appearance and personality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smtClean="0"/>
              <a:t>correctly </a:t>
            </a:r>
            <a:r>
              <a:rPr lang="en-US" sz="3600" dirty="0"/>
              <a:t>pronounce the sound /p/ and /b/ in isolation and </a:t>
            </a:r>
            <a:r>
              <a:rPr lang="en-US" sz="3600"/>
              <a:t>in </a:t>
            </a:r>
            <a:r>
              <a:rPr lang="en-US" sz="3600" smtClean="0"/>
              <a:t>context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781" y="1110314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814985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Do the exercises in the workbook.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5451894" y="2003927"/>
            <a:ext cx="628398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i="1" dirty="0" smtClean="0"/>
              <a:t>Rules</a:t>
            </a:r>
            <a:r>
              <a:rPr lang="en-US" sz="3200" i="1" dirty="0"/>
              <a:t>: </a:t>
            </a:r>
            <a:endParaRPr lang="en-US" sz="3200" i="1" dirty="0" smtClean="0"/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smtClean="0"/>
              <a:t>Students </a:t>
            </a:r>
            <a:r>
              <a:rPr lang="en-US" sz="3200" dirty="0"/>
              <a:t>have to touch the body parts that teacher calls out. </a:t>
            </a:r>
            <a:endParaRPr lang="en-US" sz="3200" dirty="0" smtClean="0"/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smtClean="0"/>
              <a:t>Who does </a:t>
            </a:r>
            <a:r>
              <a:rPr lang="en-US" sz="3200" dirty="0"/>
              <a:t>wrong </a:t>
            </a:r>
            <a:r>
              <a:rPr lang="en-US" sz="3200" dirty="0" smtClean="0"/>
              <a:t>actions </a:t>
            </a:r>
            <a:r>
              <a:rPr lang="en-US" sz="3200" dirty="0"/>
              <a:t>is out of the game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501384" y="1252214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“Simon says” game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618293" y="3438902"/>
            <a:ext cx="28516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Simon says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</a:t>
            </a:r>
            <a:r>
              <a:rPr lang="en-US" sz="2800" b="1" dirty="0" smtClean="0">
                <a:solidFill>
                  <a:schemeClr val="bg1"/>
                </a:solidFill>
              </a:rPr>
              <a:t>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MY FRIENDS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75146" y="1315920"/>
            <a:ext cx="7978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hard-working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/ˌhɑːd ˈwɜːkɪŋ/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chăm chỉ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62589" y="2016956"/>
            <a:ext cx="7207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confident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/ˈkɒnfɪdənt/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(adj.)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tin,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tưởng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62589" y="2647535"/>
            <a:ext cx="6137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funny 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ˈfʌni/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hài hước, khôi hài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75145" y="3247699"/>
            <a:ext cx="5495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aring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/ˈkeərɪŋ/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:quan tâm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83368" y="3807547"/>
            <a:ext cx="6755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/ˈæktɪv/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hăng hái, năng động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62590" y="245915"/>
            <a:ext cx="2684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373551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75146" y="1315920"/>
            <a:ext cx="7978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hard-working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/ˌhɑːd ˈwɜːkɪŋ/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2589" y="2016956"/>
            <a:ext cx="7207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confident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/ˈkɒnfɪdənt/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(adj.)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62589" y="2647535"/>
            <a:ext cx="6137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funny 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ˈfʌni/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75145" y="3247699"/>
            <a:ext cx="5495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aring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/ˈkeərɪŋ/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83368" y="3807547"/>
            <a:ext cx="6755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/ˈæktɪv/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(adj)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2590" y="245915"/>
            <a:ext cx="2684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75167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adjectives to the pictures.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191465" y="1669807"/>
            <a:ext cx="2321490" cy="2013332"/>
            <a:chOff x="98989" y="1241497"/>
            <a:chExt cx="2698047" cy="2339904"/>
          </a:xfrm>
        </p:grpSpPr>
        <p:grpSp>
          <p:nvGrpSpPr>
            <p:cNvPr id="58" name="Group 57"/>
            <p:cNvGrpSpPr/>
            <p:nvPr/>
          </p:nvGrpSpPr>
          <p:grpSpPr>
            <a:xfrm>
              <a:off x="200084" y="1360715"/>
              <a:ext cx="2596952" cy="2220686"/>
              <a:chOff x="1462289" y="1774371"/>
              <a:chExt cx="2113206" cy="1807029"/>
            </a:xfrm>
          </p:grpSpPr>
          <p:sp>
            <p:nvSpPr>
              <p:cNvPr id="60" name="Rounded Rectangle 59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solidFill>
                <a:srgbClr val="A3E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289" y="2111830"/>
                <a:ext cx="2113205" cy="1469570"/>
              </a:xfrm>
              <a:prstGeom prst="roundRect">
                <a:avLst/>
              </a:prstGeom>
            </p:spPr>
          </p:pic>
        </p:grpSp>
        <p:sp>
          <p:nvSpPr>
            <p:cNvPr id="59" name="Oval 58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9394156" y="4110621"/>
            <a:ext cx="2372710" cy="2031189"/>
            <a:chOff x="98989" y="1241497"/>
            <a:chExt cx="2757575" cy="2360658"/>
          </a:xfrm>
        </p:grpSpPr>
        <p:grpSp>
          <p:nvGrpSpPr>
            <p:cNvPr id="63" name="Group 62"/>
            <p:cNvGrpSpPr/>
            <p:nvPr/>
          </p:nvGrpSpPr>
          <p:grpSpPr>
            <a:xfrm>
              <a:off x="200084" y="1360715"/>
              <a:ext cx="2656480" cy="2241440"/>
              <a:chOff x="1462289" y="1774371"/>
              <a:chExt cx="2161645" cy="1823917"/>
            </a:xfrm>
          </p:grpSpPr>
          <p:sp>
            <p:nvSpPr>
              <p:cNvPr id="65" name="Rounded Rectangle 64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289" y="1791259"/>
                <a:ext cx="2161645" cy="1807029"/>
              </a:xfrm>
              <a:prstGeom prst="roundRect">
                <a:avLst/>
              </a:prstGeom>
            </p:spPr>
          </p:pic>
        </p:grpSp>
        <p:sp>
          <p:nvSpPr>
            <p:cNvPr id="64" name="Oval 63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e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258368" y="4111741"/>
            <a:ext cx="2321490" cy="2081534"/>
            <a:chOff x="98989" y="1241497"/>
            <a:chExt cx="2698047" cy="2419169"/>
          </a:xfrm>
        </p:grpSpPr>
        <p:grpSp>
          <p:nvGrpSpPr>
            <p:cNvPr id="68" name="Group 67"/>
            <p:cNvGrpSpPr/>
            <p:nvPr/>
          </p:nvGrpSpPr>
          <p:grpSpPr>
            <a:xfrm>
              <a:off x="200084" y="1360715"/>
              <a:ext cx="2596952" cy="2299951"/>
              <a:chOff x="1462289" y="1774371"/>
              <a:chExt cx="2113206" cy="1871529"/>
            </a:xfrm>
          </p:grpSpPr>
          <p:sp>
            <p:nvSpPr>
              <p:cNvPr id="70" name="Rounded Rectangle 69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5759" y="1825847"/>
                <a:ext cx="1344002" cy="1820053"/>
              </a:xfrm>
              <a:prstGeom prst="roundRect">
                <a:avLst/>
              </a:prstGeom>
            </p:spPr>
          </p:pic>
        </p:grpSp>
        <p:sp>
          <p:nvSpPr>
            <p:cNvPr id="69" name="Oval 68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d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8839851" y="1669807"/>
            <a:ext cx="2321490" cy="2013332"/>
            <a:chOff x="98989" y="1241497"/>
            <a:chExt cx="2698047" cy="2339904"/>
          </a:xfrm>
        </p:grpSpPr>
        <p:grpSp>
          <p:nvGrpSpPr>
            <p:cNvPr id="73" name="Group 72"/>
            <p:cNvGrpSpPr/>
            <p:nvPr/>
          </p:nvGrpSpPr>
          <p:grpSpPr>
            <a:xfrm>
              <a:off x="200084" y="1360715"/>
              <a:ext cx="2596952" cy="2220686"/>
              <a:chOff x="1462289" y="1774371"/>
              <a:chExt cx="2113206" cy="1807029"/>
            </a:xfrm>
          </p:grpSpPr>
          <p:sp>
            <p:nvSpPr>
              <p:cNvPr id="75" name="Rounded Rectangle 74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7846" y="1774371"/>
                <a:ext cx="1601091" cy="1807029"/>
              </a:xfrm>
              <a:prstGeom prst="roundRect">
                <a:avLst/>
              </a:prstGeom>
            </p:spPr>
          </p:pic>
        </p:grpSp>
        <p:sp>
          <p:nvSpPr>
            <p:cNvPr id="74" name="Oval 73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763726" y="4151981"/>
            <a:ext cx="2455723" cy="1894397"/>
            <a:chOff x="-2106" y="1241497"/>
            <a:chExt cx="2854053" cy="2201677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6" y="1360715"/>
              <a:ext cx="2854053" cy="2082459"/>
            </a:xfrm>
            <a:prstGeom prst="roundRect">
              <a:avLst/>
            </a:prstGeom>
          </p:spPr>
        </p:pic>
        <p:sp>
          <p:nvSpPr>
            <p:cNvPr id="79" name="Oval 78"/>
            <p:cNvSpPr/>
            <p:nvPr/>
          </p:nvSpPr>
          <p:spPr>
            <a:xfrm>
              <a:off x="-2106" y="1241497"/>
              <a:ext cx="414710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c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059B435-0DCD-49B4-9C7E-DC4230F9097A}"/>
              </a:ext>
            </a:extLst>
          </p:cNvPr>
          <p:cNvGrpSpPr/>
          <p:nvPr/>
        </p:nvGrpSpPr>
        <p:grpSpPr>
          <a:xfrm>
            <a:off x="5790410" y="6174202"/>
            <a:ext cx="1880622" cy="954107"/>
            <a:chOff x="3233058" y="1620803"/>
            <a:chExt cx="1396949" cy="954107"/>
          </a:xfrm>
        </p:grpSpPr>
        <p:sp>
          <p:nvSpPr>
            <p:cNvPr id="81" name="Rounded Rectangle 52">
              <a:extLst>
                <a:ext uri="{FF2B5EF4-FFF2-40B4-BE49-F238E27FC236}">
                  <a16:creationId xmlns:a16="http://schemas.microsoft.com/office/drawing/2014/main" id="{8B7CC6B2-13D2-4385-9CBB-2B92C66FB119}"/>
                </a:ext>
              </a:extLst>
            </p:cNvPr>
            <p:cNvSpPr/>
            <p:nvPr/>
          </p:nvSpPr>
          <p:spPr>
            <a:xfrm>
              <a:off x="3233058" y="168058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B3F047B-8877-47AB-BAE2-02547F4CF917}"/>
                </a:ext>
              </a:extLst>
            </p:cNvPr>
            <p:cNvSpPr txBox="1"/>
            <p:nvPr/>
          </p:nvSpPr>
          <p:spPr>
            <a:xfrm>
              <a:off x="3356369" y="1620803"/>
              <a:ext cx="12736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3. </a:t>
              </a:r>
              <a:r>
                <a:rPr lang="en-US" sz="2800" dirty="0"/>
                <a:t>funny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B80A391-2E34-4217-B501-4D2BF3B231F1}"/>
              </a:ext>
            </a:extLst>
          </p:cNvPr>
          <p:cNvGrpSpPr/>
          <p:nvPr/>
        </p:nvGrpSpPr>
        <p:grpSpPr>
          <a:xfrm>
            <a:off x="1723506" y="3693685"/>
            <a:ext cx="1784018" cy="954107"/>
            <a:chOff x="3233058" y="1621784"/>
            <a:chExt cx="1344392" cy="954107"/>
          </a:xfrm>
        </p:grpSpPr>
        <p:sp>
          <p:nvSpPr>
            <p:cNvPr id="84" name="Rounded Rectangle 55">
              <a:extLst>
                <a:ext uri="{FF2B5EF4-FFF2-40B4-BE49-F238E27FC236}">
                  <a16:creationId xmlns:a16="http://schemas.microsoft.com/office/drawing/2014/main" id="{8217FDAB-3E27-4D16-9501-6593935F298E}"/>
                </a:ext>
              </a:extLst>
            </p:cNvPr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6F70F5CA-8B9A-4C4A-81D8-99A27C4CFE4F}"/>
                </a:ext>
              </a:extLst>
            </p:cNvPr>
            <p:cNvSpPr txBox="1"/>
            <p:nvPr/>
          </p:nvSpPr>
          <p:spPr>
            <a:xfrm>
              <a:off x="3288230" y="1621784"/>
              <a:ext cx="12736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4. </a:t>
              </a:r>
              <a:r>
                <a:rPr lang="en-US" sz="2800" dirty="0"/>
                <a:t>caring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048E22A-842F-4CE9-BC09-6AAE10CB19DC}"/>
              </a:ext>
            </a:extLst>
          </p:cNvPr>
          <p:cNvGrpSpPr/>
          <p:nvPr/>
        </p:nvGrpSpPr>
        <p:grpSpPr>
          <a:xfrm>
            <a:off x="9421551" y="3688571"/>
            <a:ext cx="1945479" cy="954107"/>
            <a:chOff x="3233058" y="1616670"/>
            <a:chExt cx="1380825" cy="954107"/>
          </a:xfrm>
        </p:grpSpPr>
        <p:sp>
          <p:nvSpPr>
            <p:cNvPr id="87" name="Rounded Rectangle 58">
              <a:extLst>
                <a:ext uri="{FF2B5EF4-FFF2-40B4-BE49-F238E27FC236}">
                  <a16:creationId xmlns:a16="http://schemas.microsoft.com/office/drawing/2014/main" id="{0D5B37AA-2C1D-4037-BF3D-BD166F563ACD}"/>
                </a:ext>
              </a:extLst>
            </p:cNvPr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88E20B0-9F74-4DC3-98FA-FA6990085863}"/>
                </a:ext>
              </a:extLst>
            </p:cNvPr>
            <p:cNvSpPr txBox="1"/>
            <p:nvPr/>
          </p:nvSpPr>
          <p:spPr>
            <a:xfrm>
              <a:off x="3340245" y="1616670"/>
              <a:ext cx="12736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5. </a:t>
              </a:r>
              <a:r>
                <a:rPr lang="en-US" sz="2800" dirty="0"/>
                <a:t>active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0118139-7239-477C-B203-53CD5E0B2ED1}"/>
              </a:ext>
            </a:extLst>
          </p:cNvPr>
          <p:cNvGrpSpPr/>
          <p:nvPr/>
        </p:nvGrpSpPr>
        <p:grpSpPr>
          <a:xfrm>
            <a:off x="9572571" y="6193275"/>
            <a:ext cx="2440457" cy="523220"/>
            <a:chOff x="3233057" y="1638424"/>
            <a:chExt cx="2167161" cy="523220"/>
          </a:xfrm>
        </p:grpSpPr>
        <p:sp>
          <p:nvSpPr>
            <p:cNvPr id="90" name="Rounded Rectangle 49">
              <a:extLst>
                <a:ext uri="{FF2B5EF4-FFF2-40B4-BE49-F238E27FC236}">
                  <a16:creationId xmlns:a16="http://schemas.microsoft.com/office/drawing/2014/main" id="{97CBE0BC-2A8B-45EB-BCEE-52423039FE8B}"/>
                </a:ext>
              </a:extLst>
            </p:cNvPr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0290842-7CB6-4410-B788-474357CC67EB}"/>
                </a:ext>
              </a:extLst>
            </p:cNvPr>
            <p:cNvSpPr txBox="1"/>
            <p:nvPr/>
          </p:nvSpPr>
          <p:spPr>
            <a:xfrm>
              <a:off x="3263157" y="1638424"/>
              <a:ext cx="21370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2. </a:t>
              </a:r>
              <a:r>
                <a:rPr lang="en-US" sz="2800" dirty="0"/>
                <a:t>confident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35999D5-7D49-4ACA-ACBB-FBA130959FEA}"/>
              </a:ext>
            </a:extLst>
          </p:cNvPr>
          <p:cNvGrpSpPr/>
          <p:nvPr/>
        </p:nvGrpSpPr>
        <p:grpSpPr>
          <a:xfrm rot="21600000">
            <a:off x="630924" y="6091247"/>
            <a:ext cx="2876600" cy="954107"/>
            <a:chOff x="3233057" y="1621423"/>
            <a:chExt cx="2184505" cy="954107"/>
          </a:xfrm>
        </p:grpSpPr>
        <p:sp>
          <p:nvSpPr>
            <p:cNvPr id="93" name="Rounded Rectangle 7">
              <a:extLst>
                <a:ext uri="{FF2B5EF4-FFF2-40B4-BE49-F238E27FC236}">
                  <a16:creationId xmlns:a16="http://schemas.microsoft.com/office/drawing/2014/main" id="{40524C78-77DA-46D6-8093-0CB66414CCEE}"/>
                </a:ext>
              </a:extLst>
            </p:cNvPr>
            <p:cNvSpPr/>
            <p:nvPr/>
          </p:nvSpPr>
          <p:spPr>
            <a:xfrm>
              <a:off x="3233057" y="1700905"/>
              <a:ext cx="216880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41D669E-C8BF-48BC-A087-98AEBE722426}"/>
                </a:ext>
              </a:extLst>
            </p:cNvPr>
            <p:cNvSpPr txBox="1"/>
            <p:nvPr/>
          </p:nvSpPr>
          <p:spPr>
            <a:xfrm>
              <a:off x="3307480" y="1621423"/>
              <a:ext cx="211008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1</a:t>
              </a:r>
              <a:r>
                <a:rPr lang="en-US" sz="2800" b="1">
                  <a:solidFill>
                    <a:srgbClr val="0070C0"/>
                  </a:solidFill>
                </a:rPr>
                <a:t>. </a:t>
              </a:r>
              <a:r>
                <a:rPr lang="en-US" sz="2800" smtClean="0"/>
                <a:t>hard-working</a:t>
              </a:r>
              <a:endParaRPr lang="en-US" sz="2800" dirty="0"/>
            </a:p>
          </p:txBody>
        </p:sp>
      </p:grpSp>
      <p:grpSp>
        <p:nvGrpSpPr>
          <p:cNvPr id="95" name="Group 94"/>
          <p:cNvGrpSpPr/>
          <p:nvPr/>
        </p:nvGrpSpPr>
        <p:grpSpPr>
          <a:xfrm rot="21000000">
            <a:off x="6366958" y="3484303"/>
            <a:ext cx="1727832" cy="954107"/>
            <a:chOff x="3233058" y="1590578"/>
            <a:chExt cx="1368190" cy="954107"/>
          </a:xfrm>
        </p:grpSpPr>
        <p:sp>
          <p:nvSpPr>
            <p:cNvPr id="96" name="Rounded Rectangle 95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327610" y="1590578"/>
              <a:ext cx="12736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5. </a:t>
              </a:r>
              <a:r>
                <a:rPr lang="en-US" sz="2800" dirty="0"/>
                <a:t>active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 rot="660000">
            <a:off x="6657455" y="2707797"/>
            <a:ext cx="1875318" cy="523220"/>
            <a:chOff x="3233058" y="1632965"/>
            <a:chExt cx="1647612" cy="523220"/>
          </a:xfrm>
        </p:grpSpPr>
        <p:sp>
          <p:nvSpPr>
            <p:cNvPr id="99" name="Rounded Rectangle 98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3303811" y="1632965"/>
              <a:ext cx="15768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4. </a:t>
              </a:r>
              <a:r>
                <a:rPr lang="en-US" sz="2800" dirty="0"/>
                <a:t>caring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 rot="21060000">
            <a:off x="4202623" y="3635583"/>
            <a:ext cx="1703447" cy="954107"/>
            <a:chOff x="3233058" y="1622684"/>
            <a:chExt cx="1346698" cy="954107"/>
          </a:xfrm>
        </p:grpSpPr>
        <p:sp>
          <p:nvSpPr>
            <p:cNvPr id="102" name="Rounded Rectangle 101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3306118" y="1622684"/>
              <a:ext cx="12736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3. </a:t>
              </a:r>
              <a:r>
                <a:rPr lang="en-US" sz="2800" dirty="0"/>
                <a:t>funny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 rot="360000">
            <a:off x="4299518" y="2680649"/>
            <a:ext cx="2289776" cy="954107"/>
            <a:chOff x="3233057" y="1603224"/>
            <a:chExt cx="1785263" cy="954107"/>
          </a:xfrm>
        </p:grpSpPr>
        <p:sp>
          <p:nvSpPr>
            <p:cNvPr id="105" name="Rounded Rectangle 104"/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/>
            <p:cNvSpPr txBox="1"/>
            <p:nvPr/>
          </p:nvSpPr>
          <p:spPr>
            <a:xfrm rot="21571355">
              <a:off x="3297834" y="1603224"/>
              <a:ext cx="16437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2. </a:t>
              </a:r>
              <a:r>
                <a:rPr lang="en-US" sz="2800" dirty="0"/>
                <a:t>confident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 rot="21240000">
            <a:off x="4979132" y="1872792"/>
            <a:ext cx="2629211" cy="954107"/>
            <a:chOff x="3233058" y="1604648"/>
            <a:chExt cx="2170244" cy="954107"/>
          </a:xfrm>
        </p:grpSpPr>
        <p:sp>
          <p:nvSpPr>
            <p:cNvPr id="108" name="Rounded Rectangle 107"/>
            <p:cNvSpPr/>
            <p:nvPr/>
          </p:nvSpPr>
          <p:spPr>
            <a:xfrm>
              <a:off x="3233058" y="1700904"/>
              <a:ext cx="216880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293220" y="1604648"/>
              <a:ext cx="211008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1</a:t>
              </a:r>
              <a:r>
                <a:rPr lang="en-US" sz="2800" b="1">
                  <a:solidFill>
                    <a:srgbClr val="0070C0"/>
                  </a:solidFill>
                </a:rPr>
                <a:t>. </a:t>
              </a:r>
              <a:r>
                <a:rPr lang="en-US" sz="2800" smtClean="0"/>
                <a:t>hard-working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8691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33086 0.614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9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0.44323 0.5319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61" y="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60000">
                                      <p:cBhvr>
                                        <p:cTn id="2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10508 0.3960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">
                                      <p:cBhvr>
                                        <p:cTn id="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7 L -0.45534 0.121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1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60000">
                                      <p:cBhvr>
                                        <p:cTn id="4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0277 L 0.25677 0.0386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39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1.85185E-6 L 0.15534 0.004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20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2.22222E-6 L 0.15521 -0.0111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-55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93 L -0.15286 0.005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17" y="324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463 L -0.14844 -0.008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1733842" y="4455476"/>
            <a:ext cx="8899071" cy="2375209"/>
          </a:xfrm>
          <a:prstGeom prst="roundRect">
            <a:avLst/>
          </a:prstGeom>
          <a:solidFill>
            <a:srgbClr val="BD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F8AC67-3E2E-40CA-B6C9-07AF390A9D13}"/>
              </a:ext>
            </a:extLst>
          </p:cNvPr>
          <p:cNvSpPr/>
          <p:nvPr/>
        </p:nvSpPr>
        <p:spPr>
          <a:xfrm>
            <a:off x="5836920" y="5599278"/>
            <a:ext cx="2280920" cy="3840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768930" y="1881106"/>
            <a:ext cx="8899071" cy="2375209"/>
          </a:xfrm>
          <a:prstGeom prst="round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278C07-7617-4DD7-A5BD-66BF632DF56C}"/>
              </a:ext>
            </a:extLst>
          </p:cNvPr>
          <p:cNvSpPr/>
          <p:nvPr/>
        </p:nvSpPr>
        <p:spPr>
          <a:xfrm>
            <a:off x="5081045" y="3231839"/>
            <a:ext cx="1280160" cy="3840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19A8AB-129C-44A5-9DC5-2FCA743F347B}"/>
              </a:ext>
            </a:extLst>
          </p:cNvPr>
          <p:cNvSpPr/>
          <p:nvPr/>
        </p:nvSpPr>
        <p:spPr>
          <a:xfrm>
            <a:off x="6339840" y="2773681"/>
            <a:ext cx="2103120" cy="38032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11546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99602" y="21914"/>
            <a:ext cx="8568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 the adjectives in the box to complete the sentences. </a:t>
            </a:r>
          </a:p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Pay attention to the highlighted  words / phrases.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768930" y="1154699"/>
            <a:ext cx="8654143" cy="576131"/>
          </a:xfrm>
          <a:prstGeom prst="roundRect">
            <a:avLst/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56910" y="1227321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careful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69940" y="1225913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clever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82970" y="1227321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shy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96000" y="1225913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kind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09030" y="1225913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creative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22060" y="1224505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friendly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13671" y="266186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88500" y="2653211"/>
            <a:ext cx="6433560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Mina is very                  . She likes drawing pictures. She always has lots of new ideas.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3899050" y="3093041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402" y="1955887"/>
            <a:ext cx="2221599" cy="227714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248800" y="518735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23630" y="5178697"/>
            <a:ext cx="584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Nam is              . </a:t>
            </a:r>
          </a:p>
          <a:p>
            <a:r>
              <a:rPr lang="en-US" sz="2400" dirty="0"/>
              <a:t>He likes helping his friends.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5680021" y="5509886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3"/>
          <a:stretch/>
        </p:blipFill>
        <p:spPr>
          <a:xfrm>
            <a:off x="1733841" y="4397420"/>
            <a:ext cx="2642216" cy="2375209"/>
          </a:xfrm>
          <a:prstGeom prst="round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C74B8E6-429B-445D-92A3-D27D42D96EF7}"/>
              </a:ext>
            </a:extLst>
          </p:cNvPr>
          <p:cNvSpPr txBox="1"/>
          <p:nvPr/>
        </p:nvSpPr>
        <p:spPr>
          <a:xfrm>
            <a:off x="3829700" y="2739367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creative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E9AA3C-5E21-4073-BC78-D7026978261E}"/>
              </a:ext>
            </a:extLst>
          </p:cNvPr>
          <p:cNvSpPr txBox="1"/>
          <p:nvPr/>
        </p:nvSpPr>
        <p:spPr>
          <a:xfrm>
            <a:off x="5439485" y="5182155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kind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682" y="0"/>
            <a:ext cx="627229" cy="62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6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1920785" y="4358075"/>
            <a:ext cx="8899071" cy="2375209"/>
          </a:xfrm>
          <a:prstGeom prst="roundRect">
            <a:avLst/>
          </a:prstGeom>
          <a:solidFill>
            <a:srgbClr val="BD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CFE7F44-E530-4993-820A-BC5D2D2C7D34}"/>
              </a:ext>
            </a:extLst>
          </p:cNvPr>
          <p:cNvSpPr/>
          <p:nvPr/>
        </p:nvSpPr>
        <p:spPr>
          <a:xfrm>
            <a:off x="5325149" y="5587804"/>
            <a:ext cx="4235411" cy="4154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768930" y="1881106"/>
            <a:ext cx="8899071" cy="2375209"/>
          </a:xfrm>
          <a:prstGeom prst="round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8DF391-E5D9-4865-9FB4-2CB93EF07E3C}"/>
              </a:ext>
            </a:extLst>
          </p:cNvPr>
          <p:cNvSpPr/>
          <p:nvPr/>
        </p:nvSpPr>
        <p:spPr>
          <a:xfrm>
            <a:off x="4075655" y="3068710"/>
            <a:ext cx="2560320" cy="4154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11546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72653" y="26992"/>
            <a:ext cx="8034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 the adjectives in the box to complete the sentences. </a:t>
            </a:r>
          </a:p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Pay attention to the highlighted  words / phrases.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11080" y="266186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85910" y="2653212"/>
            <a:ext cx="3933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Duc is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likes meeting new people.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4782970" y="2991978"/>
            <a:ext cx="914400" cy="1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028" y="1931910"/>
            <a:ext cx="2025232" cy="227588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248800" y="518735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23630" y="5178697"/>
            <a:ext cx="584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is very           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pays attention to what she’s doing.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6370321" y="5587803"/>
            <a:ext cx="100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1107" y="4406591"/>
            <a:ext cx="1862262" cy="2375209"/>
          </a:xfrm>
          <a:prstGeom prst="roundRect">
            <a:avLst/>
          </a:prstGeom>
        </p:spPr>
      </p:pic>
      <p:sp>
        <p:nvSpPr>
          <p:cNvPr id="29" name="Rounded Rectangle 1">
            <a:extLst>
              <a:ext uri="{FF2B5EF4-FFF2-40B4-BE49-F238E27FC236}">
                <a16:creationId xmlns:a16="http://schemas.microsoft.com/office/drawing/2014/main" id="{5EA77BE9-1EA0-4ADA-84CF-BEAE2513D45D}"/>
              </a:ext>
            </a:extLst>
          </p:cNvPr>
          <p:cNvSpPr/>
          <p:nvPr/>
        </p:nvSpPr>
        <p:spPr>
          <a:xfrm>
            <a:off x="1768930" y="1154699"/>
            <a:ext cx="8654143" cy="576131"/>
          </a:xfrm>
          <a:prstGeom prst="roundRect">
            <a:avLst/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F76A95-79D4-4C2B-8B5E-BCCC81FFA6B2}"/>
              </a:ext>
            </a:extLst>
          </p:cNvPr>
          <p:cNvSpPr txBox="1"/>
          <p:nvPr/>
        </p:nvSpPr>
        <p:spPr>
          <a:xfrm>
            <a:off x="2156910" y="1227321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careful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D9C795-54F7-4F22-906A-E95FF9A0955E}"/>
              </a:ext>
            </a:extLst>
          </p:cNvPr>
          <p:cNvSpPr txBox="1"/>
          <p:nvPr/>
        </p:nvSpPr>
        <p:spPr>
          <a:xfrm>
            <a:off x="3469940" y="1225913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clever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4835C7-C7B4-407B-BB3D-0E8C11DFDABA}"/>
              </a:ext>
            </a:extLst>
          </p:cNvPr>
          <p:cNvSpPr txBox="1"/>
          <p:nvPr/>
        </p:nvSpPr>
        <p:spPr>
          <a:xfrm>
            <a:off x="4782970" y="1227321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shy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1D54CA-A796-48DB-B9B4-69FBD3E6E322}"/>
              </a:ext>
            </a:extLst>
          </p:cNvPr>
          <p:cNvSpPr txBox="1"/>
          <p:nvPr/>
        </p:nvSpPr>
        <p:spPr>
          <a:xfrm>
            <a:off x="6096000" y="1225913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kind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11DAC1-2D1B-4172-8331-C81EE99CA734}"/>
              </a:ext>
            </a:extLst>
          </p:cNvPr>
          <p:cNvSpPr txBox="1"/>
          <p:nvPr/>
        </p:nvSpPr>
        <p:spPr>
          <a:xfrm>
            <a:off x="7409030" y="1225913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creative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2AB448-1EFC-42C9-ACA1-A666D5AA7BE9}"/>
              </a:ext>
            </a:extLst>
          </p:cNvPr>
          <p:cNvSpPr txBox="1"/>
          <p:nvPr/>
        </p:nvSpPr>
        <p:spPr>
          <a:xfrm>
            <a:off x="8722060" y="1224505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friendly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8FD879-6C90-4012-8432-B1B50AA9E728}"/>
              </a:ext>
            </a:extLst>
          </p:cNvPr>
          <p:cNvSpPr txBox="1"/>
          <p:nvPr/>
        </p:nvSpPr>
        <p:spPr>
          <a:xfrm>
            <a:off x="4668633" y="2630129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friendly.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28E591A-F265-44D0-8561-AB78392BD077}"/>
              </a:ext>
            </a:extLst>
          </p:cNvPr>
          <p:cNvSpPr txBox="1"/>
          <p:nvPr/>
        </p:nvSpPr>
        <p:spPr>
          <a:xfrm>
            <a:off x="6199669" y="5227567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careful.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930" y="131675"/>
            <a:ext cx="627229" cy="62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6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6" grpId="0"/>
      <p:bldP spid="43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11546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51313" y="6267"/>
            <a:ext cx="8034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 the adjectives in the box to complete the sentences. </a:t>
            </a:r>
          </a:p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Pay attention to the highlighted  words / phrases.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156911" y="3211001"/>
            <a:ext cx="8899071" cy="2375209"/>
          </a:xfrm>
          <a:prstGeom prst="round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260709" y="357626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35539" y="3567609"/>
            <a:ext cx="4784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is            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            things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3615733" y="3898798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031" y="2899104"/>
            <a:ext cx="3140619" cy="2124470"/>
          </a:xfrm>
          <a:prstGeom prst="rect">
            <a:avLst/>
          </a:prstGeom>
        </p:spPr>
      </p:pic>
      <p:sp>
        <p:nvSpPr>
          <p:cNvPr id="20" name="Rounded Rectangle 1">
            <a:extLst>
              <a:ext uri="{FF2B5EF4-FFF2-40B4-BE49-F238E27FC236}">
                <a16:creationId xmlns:a16="http://schemas.microsoft.com/office/drawing/2014/main" id="{A80E450E-91D6-49E8-9173-81D93206F875}"/>
              </a:ext>
            </a:extLst>
          </p:cNvPr>
          <p:cNvSpPr/>
          <p:nvPr/>
        </p:nvSpPr>
        <p:spPr>
          <a:xfrm>
            <a:off x="1768930" y="1154699"/>
            <a:ext cx="8654143" cy="576131"/>
          </a:xfrm>
          <a:prstGeom prst="roundRect">
            <a:avLst/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BDBDE6-845A-476A-9320-CCC901B099D5}"/>
              </a:ext>
            </a:extLst>
          </p:cNvPr>
          <p:cNvSpPr txBox="1"/>
          <p:nvPr/>
        </p:nvSpPr>
        <p:spPr>
          <a:xfrm>
            <a:off x="2156910" y="1227321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careful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FE1E7D-C731-45D5-BA50-D6C5A2874716}"/>
              </a:ext>
            </a:extLst>
          </p:cNvPr>
          <p:cNvSpPr txBox="1"/>
          <p:nvPr/>
        </p:nvSpPr>
        <p:spPr>
          <a:xfrm>
            <a:off x="3469940" y="1225913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clever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826E36-605A-4398-B7F1-16A62A1247AA}"/>
              </a:ext>
            </a:extLst>
          </p:cNvPr>
          <p:cNvSpPr txBox="1"/>
          <p:nvPr/>
        </p:nvSpPr>
        <p:spPr>
          <a:xfrm>
            <a:off x="4782970" y="1227321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shy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345448-9AA0-4A05-B761-12C985468C42}"/>
              </a:ext>
            </a:extLst>
          </p:cNvPr>
          <p:cNvSpPr txBox="1"/>
          <p:nvPr/>
        </p:nvSpPr>
        <p:spPr>
          <a:xfrm>
            <a:off x="6096000" y="1225913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kind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DE7508-C863-48BD-BEE4-828DE6AA8AA2}"/>
              </a:ext>
            </a:extLst>
          </p:cNvPr>
          <p:cNvSpPr txBox="1"/>
          <p:nvPr/>
        </p:nvSpPr>
        <p:spPr>
          <a:xfrm>
            <a:off x="7409030" y="1225913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creative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267E77-DF1E-40C3-8EC6-AEDBA0F65543}"/>
              </a:ext>
            </a:extLst>
          </p:cNvPr>
          <p:cNvSpPr txBox="1"/>
          <p:nvPr/>
        </p:nvSpPr>
        <p:spPr>
          <a:xfrm>
            <a:off x="8722060" y="1224505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friendly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CCCEF2-61E5-4327-A0E3-6A7B4DC5193A}"/>
              </a:ext>
            </a:extLst>
          </p:cNvPr>
          <p:cNvSpPr txBox="1"/>
          <p:nvPr/>
        </p:nvSpPr>
        <p:spPr>
          <a:xfrm>
            <a:off x="3469940" y="3542788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clever.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5084791" y="3936941"/>
            <a:ext cx="247779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quickly and easily.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6267" y="3945593"/>
            <a:ext cx="934171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learns </a:t>
            </a:r>
            <a:endParaRPr lang="en-US" sz="24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81" y="63539"/>
            <a:ext cx="627229" cy="62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1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3835</TotalTime>
  <Words>531</Words>
  <Application>Microsoft Office PowerPoint</Application>
  <PresentationFormat>Widescreen</PresentationFormat>
  <Paragraphs>161</Paragraphs>
  <Slides>18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Comic Sans MS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254</cp:revision>
  <dcterms:created xsi:type="dcterms:W3CDTF">2020-12-09T02:04:09Z</dcterms:created>
  <dcterms:modified xsi:type="dcterms:W3CDTF">2024-12-06T23:28:58Z</dcterms:modified>
</cp:coreProperties>
</file>