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6" r:id="rId1"/>
    <p:sldMasterId id="2147483728" r:id="rId2"/>
    <p:sldMasterId id="2147483741" r:id="rId3"/>
    <p:sldMasterId id="2147483753" r:id="rId4"/>
  </p:sldMasterIdLst>
  <p:notesMasterIdLst>
    <p:notesMasterId r:id="rId40"/>
  </p:notesMasterIdLst>
  <p:sldIdLst>
    <p:sldId id="280" r:id="rId5"/>
    <p:sldId id="267" r:id="rId6"/>
    <p:sldId id="282" r:id="rId7"/>
    <p:sldId id="256" r:id="rId8"/>
    <p:sldId id="257" r:id="rId9"/>
    <p:sldId id="258" r:id="rId10"/>
    <p:sldId id="268" r:id="rId11"/>
    <p:sldId id="269" r:id="rId12"/>
    <p:sldId id="270" r:id="rId13"/>
    <p:sldId id="271" r:id="rId14"/>
    <p:sldId id="272" r:id="rId15"/>
    <p:sldId id="275" r:id="rId16"/>
    <p:sldId id="287" r:id="rId17"/>
    <p:sldId id="288" r:id="rId18"/>
    <p:sldId id="292" r:id="rId19"/>
    <p:sldId id="289" r:id="rId20"/>
    <p:sldId id="293" r:id="rId21"/>
    <p:sldId id="319" r:id="rId22"/>
    <p:sldId id="320" r:id="rId23"/>
    <p:sldId id="290" r:id="rId24"/>
    <p:sldId id="294" r:id="rId25"/>
    <p:sldId id="291" r:id="rId26"/>
    <p:sldId id="284" r:id="rId27"/>
    <p:sldId id="296" r:id="rId28"/>
    <p:sldId id="295" r:id="rId29"/>
    <p:sldId id="285" r:id="rId30"/>
    <p:sldId id="297" r:id="rId31"/>
    <p:sldId id="309" r:id="rId32"/>
    <p:sldId id="310" r:id="rId33"/>
    <p:sldId id="313" r:id="rId34"/>
    <p:sldId id="315" r:id="rId35"/>
    <p:sldId id="311" r:id="rId36"/>
    <p:sldId id="314" r:id="rId37"/>
    <p:sldId id="318" r:id="rId38"/>
    <p:sldId id="317" r:id="rId39"/>
  </p:sldIdLst>
  <p:sldSz cx="12192000" cy="6858000"/>
  <p:notesSz cx="6858000" cy="9144000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42" autoAdjust="0"/>
    <p:restoredTop sz="94660"/>
  </p:normalViewPr>
  <p:slideViewPr>
    <p:cSldViewPr>
      <p:cViewPr varScale="1">
        <p:scale>
          <a:sx n="66" d="100"/>
          <a:sy n="66" d="100"/>
        </p:scale>
        <p:origin x="744" y="60"/>
      </p:cViewPr>
      <p:guideLst>
        <p:guide orient="horz" pos="222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248E98-4F9C-4F01-A2E4-36C3243D25F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BA23211-66F3-4E52-BE2E-D8A9E8DA1D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Layouts/_rels/slideLayout7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7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emf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01D2CDEE-B44F-40D0-A94B-71A458232A0D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57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A973BB44-E0D1-485D-ABCD-660D61974E85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436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07F88807-791C-4860-9AE9-CA8C38FD4D5E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465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745"/>
            <a:ext cx="2844800" cy="36514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745"/>
            <a:ext cx="3860800" cy="36514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564"/>
            <a:ext cx="547804" cy="36514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745"/>
            <a:ext cx="2844800" cy="36514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745"/>
            <a:ext cx="3860800" cy="36514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564"/>
            <a:ext cx="547804" cy="36514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745"/>
            <a:ext cx="2844800" cy="36514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745"/>
            <a:ext cx="3860800" cy="36514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564"/>
            <a:ext cx="547804" cy="36514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745"/>
            <a:ext cx="2844800" cy="36514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745"/>
            <a:ext cx="3860800" cy="36514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564"/>
            <a:ext cx="547804" cy="36514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745"/>
            <a:ext cx="2844800" cy="36514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745"/>
            <a:ext cx="3860800" cy="36514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564"/>
            <a:ext cx="547804" cy="36514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745"/>
            <a:ext cx="2844800" cy="36514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745"/>
            <a:ext cx="3860800" cy="36514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564"/>
            <a:ext cx="547804" cy="36514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745"/>
            <a:ext cx="2844800" cy="36514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745"/>
            <a:ext cx="3860800" cy="36514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564"/>
            <a:ext cx="547804" cy="36514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745"/>
            <a:ext cx="2844800" cy="36514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745"/>
            <a:ext cx="3860800" cy="36514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564"/>
            <a:ext cx="547804" cy="36514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91257EB9-0E1B-4384-A04B-006BE92E21A6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581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745"/>
            <a:ext cx="2844800" cy="36514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745"/>
            <a:ext cx="3860800" cy="36514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564"/>
            <a:ext cx="547804" cy="36514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745"/>
            <a:ext cx="2844800" cy="36514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745"/>
            <a:ext cx="3860800" cy="36514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564"/>
            <a:ext cx="547804" cy="36514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745"/>
            <a:ext cx="2844800" cy="36514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745"/>
            <a:ext cx="3860800" cy="36514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564"/>
            <a:ext cx="547804" cy="36514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745"/>
            <a:ext cx="2844800" cy="36514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745"/>
            <a:ext cx="3860800" cy="36514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564"/>
            <a:ext cx="547804" cy="36514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745"/>
            <a:ext cx="2844800" cy="36514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745"/>
            <a:ext cx="3860800" cy="36514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564"/>
            <a:ext cx="547804" cy="36514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4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D7D8E925-3072-4103-A984-60049798CBED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645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520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110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965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482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33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75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90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05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307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86BDAFB1-17C0-4101-A698-C4F48E3BF680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1788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253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48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828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00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297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144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156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r="86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Rounded 4"/>
          <p:cNvSpPr/>
          <p:nvPr userDrawn="1"/>
        </p:nvSpPr>
        <p:spPr>
          <a:xfrm>
            <a:off x="236376" y="228600"/>
            <a:ext cx="11719249" cy="6400800"/>
          </a:xfrm>
          <a:prstGeom prst="round2DiagRect">
            <a:avLst>
              <a:gd name="adj1" fmla="val 5476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235" y="283866"/>
            <a:ext cx="589731" cy="520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3983" y="20408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0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792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09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9905B381-3D88-4064-A967-3A975BDE3A4C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2602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111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390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915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784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671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730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382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6392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019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350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C08A34DC-4DD5-41C1-A161-69E979DF2560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3047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187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0308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7654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3090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5748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5192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3977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549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4923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541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2306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1251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1783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r="86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Rounded 4"/>
          <p:cNvSpPr/>
          <p:nvPr userDrawn="1"/>
        </p:nvSpPr>
        <p:spPr>
          <a:xfrm>
            <a:off x="236376" y="228600"/>
            <a:ext cx="11719249" cy="6400800"/>
          </a:xfrm>
          <a:prstGeom prst="round2DiagRect">
            <a:avLst>
              <a:gd name="adj1" fmla="val 5476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235" y="283866"/>
            <a:ext cx="589731" cy="520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3983" y="20408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9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/>
          <p:cNvSpPr/>
          <p:nvPr userDrawn="1"/>
        </p:nvSpPr>
        <p:spPr>
          <a:xfrm>
            <a:off x="236376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8"/>
            <a:ext cx="632267" cy="2081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/>
          <p:cNvSpPr/>
          <p:nvPr userDrawn="1"/>
        </p:nvSpPr>
        <p:spPr>
          <a:xfrm>
            <a:off x="236376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204" y="5288974"/>
            <a:ext cx="1256433" cy="12564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8"/>
            <a:ext cx="632267" cy="2081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/>
          <p:cNvSpPr/>
          <p:nvPr userDrawn="1"/>
        </p:nvSpPr>
        <p:spPr>
          <a:xfrm>
            <a:off x="236376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9" name="Picture 8" descr="A picture containing toy, vector graphics, doll&#10;&#10;Description automatically generated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698" y="4174916"/>
            <a:ext cx="2524991" cy="2524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8"/>
            <a:ext cx="632267" cy="2081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135255" y="15199"/>
            <a:ext cx="11894187" cy="6825343"/>
            <a:chOff x="217756" y="65357"/>
            <a:chExt cx="11993313" cy="6473286"/>
          </a:xfrm>
          <a:noFill/>
        </p:grpSpPr>
        <p:sp>
          <p:nvSpPr>
            <p:cNvPr id="7" name="Rectangle: Rounded Corners 6"/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/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44479" y="657318"/>
            <a:ext cx="932605" cy="8233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806844">
            <a:off x="693829" y="5450610"/>
            <a:ext cx="1111380" cy="1090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7665D65C-FF09-4549-87D6-C2EB0777F7E1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297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F5988B10-A9BD-4E63-BE82-AA3FB014E01B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500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0A7CE-68B0-4D7E-9884-D7BE6EE8BC27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29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0A7CE-68B0-4D7E-9884-D7BE6EE8BC27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9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72" r:id="rId8"/>
    <p:sldLayoutId id="2147483771" r:id="rId9"/>
    <p:sldLayoutId id="2147483770" r:id="rId10"/>
    <p:sldLayoutId id="2147483769" r:id="rId11"/>
    <p:sldLayoutId id="2147483768" r:id="rId12"/>
    <p:sldLayoutId id="2147483767" r:id="rId13"/>
    <p:sldLayoutId id="2147483766" r:id="rId14"/>
    <p:sldLayoutId id="2147483736" r:id="rId15"/>
    <p:sldLayoutId id="2147483737" r:id="rId16"/>
    <p:sldLayoutId id="2147483738" r:id="rId17"/>
    <p:sldLayoutId id="2147483739" r:id="rId18"/>
    <p:sldLayoutId id="214748374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60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74" r:id="rId3"/>
    <p:sldLayoutId id="214748377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080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10" r:id="rId13"/>
    <p:sldLayoutId id="2147483712" r:id="rId14"/>
    <p:sldLayoutId id="2147483713" r:id="rId15"/>
    <p:sldLayoutId id="2147483714" r:id="rId16"/>
    <p:sldLayoutId id="2147483715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3.mp3"/><Relationship Id="rId7" Type="http://schemas.openxmlformats.org/officeDocument/2006/relationships/image" Target="../media/image3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5" Type="http://schemas.openxmlformats.org/officeDocument/2006/relationships/image" Target="../media/image33.jpe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3.mp3"/><Relationship Id="rId7" Type="http://schemas.openxmlformats.org/officeDocument/2006/relationships/image" Target="../media/image3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5" Type="http://schemas.openxmlformats.org/officeDocument/2006/relationships/image" Target="../media/image33.jpe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slide" Target="slide1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52.GIF"/><Relationship Id="rId12" Type="http://schemas.openxmlformats.org/officeDocument/2006/relationships/image" Target="../media/image57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1.GIF"/><Relationship Id="rId11" Type="http://schemas.openxmlformats.org/officeDocument/2006/relationships/image" Target="../media/image56.png"/><Relationship Id="rId5" Type="http://schemas.openxmlformats.org/officeDocument/2006/relationships/image" Target="../media/image50.GIF"/><Relationship Id="rId10" Type="http://schemas.openxmlformats.org/officeDocument/2006/relationships/image" Target="../media/image55.png"/><Relationship Id="rId4" Type="http://schemas.openxmlformats.org/officeDocument/2006/relationships/image" Target="../media/image49.GIF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slide" Target="slide30.xml"/><Relationship Id="rId7" Type="http://schemas.openxmlformats.org/officeDocument/2006/relationships/slide" Target="slide3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0.GIF"/><Relationship Id="rId11" Type="http://schemas.openxmlformats.org/officeDocument/2006/relationships/slide" Target="slide12.xml"/><Relationship Id="rId5" Type="http://schemas.openxmlformats.org/officeDocument/2006/relationships/slide" Target="slide32.xml"/><Relationship Id="rId10" Type="http://schemas.openxmlformats.org/officeDocument/2006/relationships/image" Target="../media/image50.GIF"/><Relationship Id="rId4" Type="http://schemas.openxmlformats.org/officeDocument/2006/relationships/image" Target="../media/image49.GIF"/><Relationship Id="rId9" Type="http://schemas.openxmlformats.org/officeDocument/2006/relationships/slide" Target="slide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9.xml"/><Relationship Id="rId6" Type="http://schemas.openxmlformats.org/officeDocument/2006/relationships/slide" Target="slide3.xml"/><Relationship Id="rId5" Type="http://schemas.openxmlformats.org/officeDocument/2006/relationships/image" Target="../media/image52.GIF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9.xml"/><Relationship Id="rId6" Type="http://schemas.openxmlformats.org/officeDocument/2006/relationships/slide" Target="slide3.xml"/><Relationship Id="rId5" Type="http://schemas.openxmlformats.org/officeDocument/2006/relationships/image" Target="../media/image63.GIF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9.xml"/><Relationship Id="rId6" Type="http://schemas.openxmlformats.org/officeDocument/2006/relationships/slide" Target="slide3.xml"/><Relationship Id="rId5" Type="http://schemas.openxmlformats.org/officeDocument/2006/relationships/image" Target="../media/image49.GIF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9.xml"/><Relationship Id="rId6" Type="http://schemas.openxmlformats.org/officeDocument/2006/relationships/slide" Target="slide3.xml"/><Relationship Id="rId5" Type="http://schemas.openxmlformats.org/officeDocument/2006/relationships/image" Target="../media/image64.GIF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microsoft.com/office/2007/relationships/hdphoto" Target="../media/hdphoto6.wdp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31.png"/><Relationship Id="rId7" Type="http://schemas.microsoft.com/office/2007/relationships/hdphoto" Target="../media/hdphoto4.wdp"/><Relationship Id="rId12" Type="http://schemas.openxmlformats.org/officeDocument/2006/relationships/image" Target="../media/image28.png"/><Relationship Id="rId17" Type="http://schemas.openxmlformats.org/officeDocument/2006/relationships/slide" Target="slide11.xml"/><Relationship Id="rId25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microsoft.com/office/2007/relationships/hdphoto" Target="../media/hdphoto7.wdp"/><Relationship Id="rId20" Type="http://schemas.openxmlformats.org/officeDocument/2006/relationships/slide" Target="slide9.xml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11" Type="http://schemas.openxmlformats.org/officeDocument/2006/relationships/slide" Target="slide7.xml"/><Relationship Id="rId24" Type="http://schemas.openxmlformats.org/officeDocument/2006/relationships/image" Target="../media/image32.png"/><Relationship Id="rId5" Type="http://schemas.openxmlformats.org/officeDocument/2006/relationships/slide" Target="slide6.xml"/><Relationship Id="rId15" Type="http://schemas.openxmlformats.org/officeDocument/2006/relationships/image" Target="../media/image29.png"/><Relationship Id="rId23" Type="http://schemas.openxmlformats.org/officeDocument/2006/relationships/slide" Target="slide12.xml"/><Relationship Id="rId10" Type="http://schemas.microsoft.com/office/2007/relationships/hdphoto" Target="../media/hdphoto5.wdp"/><Relationship Id="rId19" Type="http://schemas.microsoft.com/office/2007/relationships/hdphoto" Target="../media/hdphoto8.wdp"/><Relationship Id="rId4" Type="http://schemas.openxmlformats.org/officeDocument/2006/relationships/image" Target="../media/image25.png"/><Relationship Id="rId9" Type="http://schemas.openxmlformats.org/officeDocument/2006/relationships/image" Target="../media/image27.png"/><Relationship Id="rId14" Type="http://schemas.openxmlformats.org/officeDocument/2006/relationships/slide" Target="slide10.xml"/><Relationship Id="rId22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3.mp3"/><Relationship Id="rId7" Type="http://schemas.openxmlformats.org/officeDocument/2006/relationships/image" Target="../media/image3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5" Type="http://schemas.openxmlformats.org/officeDocument/2006/relationships/image" Target="../media/image33.jpe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3.mp3"/><Relationship Id="rId7" Type="http://schemas.openxmlformats.org/officeDocument/2006/relationships/image" Target="../media/image3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5" Type="http://schemas.openxmlformats.org/officeDocument/2006/relationships/image" Target="../media/image33.jpe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3.mp3"/><Relationship Id="rId7" Type="http://schemas.openxmlformats.org/officeDocument/2006/relationships/image" Target="../media/image3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5" Type="http://schemas.openxmlformats.org/officeDocument/2006/relationships/image" Target="../media/image33.jpe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3.mp3"/><Relationship Id="rId7" Type="http://schemas.openxmlformats.org/officeDocument/2006/relationships/image" Target="../media/image3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5" Type="http://schemas.openxmlformats.org/officeDocument/2006/relationships/image" Target="../media/image33.jpe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nen4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7107" name="Picture 3" descr="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r="45732"/>
          <a:stretch>
            <a:fillRect/>
          </a:stretch>
        </p:blipFill>
        <p:spPr bwMode="auto">
          <a:xfrm>
            <a:off x="6753428" y="5372860"/>
            <a:ext cx="2543960" cy="40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 descr="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3" b="53659"/>
          <a:stretch>
            <a:fillRect/>
          </a:stretch>
        </p:blipFill>
        <p:spPr bwMode="auto">
          <a:xfrm>
            <a:off x="8954382" y="3429159"/>
            <a:ext cx="371590" cy="217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Line 6"/>
          <p:cNvSpPr>
            <a:spLocks noChangeShapeType="1"/>
          </p:cNvSpPr>
          <p:nvPr/>
        </p:nvSpPr>
        <p:spPr bwMode="auto">
          <a:xfrm flipV="1">
            <a:off x="1798690" y="1199622"/>
            <a:ext cx="8509778" cy="218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>
            <a:off x="10308468" y="1199623"/>
            <a:ext cx="0" cy="456979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2" name="Line 8"/>
          <p:cNvSpPr>
            <a:spLocks noChangeShapeType="1"/>
          </p:cNvSpPr>
          <p:nvPr/>
        </p:nvSpPr>
        <p:spPr bwMode="auto">
          <a:xfrm>
            <a:off x="1811524" y="1199623"/>
            <a:ext cx="0" cy="457341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3" name="Line 9"/>
          <p:cNvSpPr>
            <a:spLocks noChangeShapeType="1"/>
          </p:cNvSpPr>
          <p:nvPr/>
        </p:nvSpPr>
        <p:spPr bwMode="auto">
          <a:xfrm>
            <a:off x="1811524" y="5769419"/>
            <a:ext cx="8496944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14" name="Picture 10" descr="ngo%20dai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132">
            <a:off x="2665943" y="4686848"/>
            <a:ext cx="1143353" cy="114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3961182" y="3946735"/>
            <a:ext cx="4487660" cy="900246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17" name="Picture 13" descr="CHIP010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924" y="728859"/>
            <a:ext cx="2054462" cy="245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8" name="WordArt 14"/>
          <p:cNvSpPr>
            <a:spLocks noChangeArrowheads="1" noChangeShapeType="1" noTextEdit="1"/>
          </p:cNvSpPr>
          <p:nvPr/>
        </p:nvSpPr>
        <p:spPr bwMode="auto">
          <a:xfrm>
            <a:off x="2279576" y="3074245"/>
            <a:ext cx="7833510" cy="6407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44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kern="10" dirty="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THẦY CÔ VÀ CÁC EM HỌC SINH </a:t>
            </a:r>
            <a:r>
              <a:rPr lang="en-US" sz="2100" b="1" kern="1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7A</a:t>
            </a:r>
            <a:r>
              <a:rPr lang="en-US" sz="2100" b="1" kern="10" dirty="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2050" name="Picture 2" descr="Ảnh động cối xay gió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112" y="1248386"/>
            <a:ext cx="928974" cy="92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ách lật trang - Ảnh động - Phan Thanh Tân - WEB NGOẠI NGỮ -TIN HỌC -Thanh  Tâ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50" y="1256194"/>
            <a:ext cx="1943700" cy="155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039492" y="351864"/>
            <a:ext cx="10009112" cy="1224136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Hàm nào sau đây dùng để tìm giá trị lớn nhất?</a:t>
            </a: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1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1584419" y="4365104"/>
            <a:ext cx="3600400" cy="1296144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Max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7056480" y="2545468"/>
            <a:ext cx="3600400" cy="1296144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Average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p:sp>
        <p:nvSpPr>
          <p:cNvPr id="14" name="Snip Diagonal Corner Rectangle 13"/>
          <p:cNvSpPr/>
          <p:nvPr/>
        </p:nvSpPr>
        <p:spPr>
          <a:xfrm>
            <a:off x="1584419" y="2492896"/>
            <a:ext cx="3600400" cy="1296144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Sum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nip Diagonal Corner Rectangle 14"/>
          <p:cNvSpPr/>
          <p:nvPr/>
        </p:nvSpPr>
        <p:spPr>
          <a:xfrm>
            <a:off x="7113799" y="4365104"/>
            <a:ext cx="3600400" cy="1296144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Count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07424" y="7108766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bldLvl="0" animBg="1"/>
      <p:bldP spid="3" grpId="0" bldLvl="0" animBg="1"/>
      <p:bldP spid="12" grpId="0" bldLvl="0" animBg="1"/>
      <p:bldP spid="14" grpId="0" bldLvl="0" animBg="1"/>
      <p:bldP spid="1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407368" y="332741"/>
            <a:ext cx="11521279" cy="1656099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hàm Sum, Count, Average, Min, Max tính toán trên cả dữ liệu số và kí tự đúng hay sai?</a:t>
            </a: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1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7447593" y="3357523"/>
            <a:ext cx="3600400" cy="1296144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199456" y="3357523"/>
            <a:ext cx="3600400" cy="1296144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A. Đúng</a:t>
            </a:r>
          </a:p>
        </p:txBody>
      </p:sp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bldLvl="0" animBg="1"/>
      <p:bldP spid="3" grpId="0" bldLvl="0" animBg="1"/>
      <p:bldP spid="1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1000" r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7" y="5465333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BẢO VỆ KHU PHỐ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423593" y="2526735"/>
            <a:ext cx="6413041" cy="2016224"/>
          </a:xfrm>
          <a:prstGeom prst="cloudCallout">
            <a:avLst>
              <a:gd name="adj1" fmla="val 43909"/>
              <a:gd name="adj2" fmla="val 9943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Yeah!!!</a:t>
            </a:r>
          </a:p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bạn!!! 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5146" y="-1219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207568" y="561627"/>
            <a:ext cx="7642860" cy="1493006"/>
            <a:chOff x="1778000" y="1519412"/>
            <a:chExt cx="10190480" cy="1990674"/>
          </a:xfrm>
        </p:grpSpPr>
        <p:grpSp>
          <p:nvGrpSpPr>
            <p:cNvPr id="8" name="Group 7"/>
            <p:cNvGrpSpPr/>
            <p:nvPr/>
          </p:nvGrpSpPr>
          <p:grpSpPr>
            <a:xfrm>
              <a:off x="1778000" y="1519412"/>
              <a:ext cx="10190480" cy="1990674"/>
              <a:chOff x="1442720" y="3140126"/>
              <a:chExt cx="10190480" cy="1990674"/>
            </a:xfrm>
          </p:grpSpPr>
          <p:sp>
            <p:nvSpPr>
              <p:cNvPr id="6" name="Freeform: Shape 5"/>
              <p:cNvSpPr/>
              <p:nvPr/>
            </p:nvSpPr>
            <p:spPr>
              <a:xfrm>
                <a:off x="1686560" y="3309963"/>
                <a:ext cx="9946640" cy="1651000"/>
              </a:xfrm>
              <a:custGeom>
                <a:avLst/>
                <a:gdLst>
                  <a:gd name="connsiteX0" fmla="*/ 237496 w 9347200"/>
                  <a:gd name="connsiteY0" fmla="*/ 0 h 1651000"/>
                  <a:gd name="connsiteX1" fmla="*/ 1330960 w 9347200"/>
                  <a:gd name="connsiteY1" fmla="*/ 0 h 1651000"/>
                  <a:gd name="connsiteX2" fmla="*/ 7778744 w 9347200"/>
                  <a:gd name="connsiteY2" fmla="*/ 0 h 1651000"/>
                  <a:gd name="connsiteX3" fmla="*/ 9347200 w 9347200"/>
                  <a:gd name="connsiteY3" fmla="*/ 0 h 1651000"/>
                  <a:gd name="connsiteX4" fmla="*/ 9347200 w 9347200"/>
                  <a:gd name="connsiteY4" fmla="*/ 1651000 h 1651000"/>
                  <a:gd name="connsiteX5" fmla="*/ 7778744 w 9347200"/>
                  <a:gd name="connsiteY5" fmla="*/ 1651000 h 1651000"/>
                  <a:gd name="connsiteX6" fmla="*/ 1330960 w 9347200"/>
                  <a:gd name="connsiteY6" fmla="*/ 1651000 h 1651000"/>
                  <a:gd name="connsiteX7" fmla="*/ 237496 w 9347200"/>
                  <a:gd name="connsiteY7" fmla="*/ 1651000 h 1651000"/>
                  <a:gd name="connsiteX8" fmla="*/ 0 w 9347200"/>
                  <a:gd name="connsiteY8" fmla="*/ 1413504 h 1651000"/>
                  <a:gd name="connsiteX9" fmla="*/ 0 w 9347200"/>
                  <a:gd name="connsiteY9" fmla="*/ 237496 h 1651000"/>
                  <a:gd name="connsiteX10" fmla="*/ 237496 w 9347200"/>
                  <a:gd name="connsiteY10" fmla="*/ 0 h 165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47200" h="1651000">
                    <a:moveTo>
                      <a:pt x="237496" y="0"/>
                    </a:moveTo>
                    <a:lnTo>
                      <a:pt x="1330960" y="0"/>
                    </a:lnTo>
                    <a:lnTo>
                      <a:pt x="7778744" y="0"/>
                    </a:lnTo>
                    <a:lnTo>
                      <a:pt x="9347200" y="0"/>
                    </a:lnTo>
                    <a:lnTo>
                      <a:pt x="9347200" y="1651000"/>
                    </a:lnTo>
                    <a:lnTo>
                      <a:pt x="7778744" y="1651000"/>
                    </a:lnTo>
                    <a:lnTo>
                      <a:pt x="1330960" y="1651000"/>
                    </a:lnTo>
                    <a:lnTo>
                      <a:pt x="237496" y="1651000"/>
                    </a:lnTo>
                    <a:cubicBezTo>
                      <a:pt x="106331" y="1651000"/>
                      <a:pt x="0" y="1544669"/>
                      <a:pt x="0" y="1413504"/>
                    </a:cubicBezTo>
                    <a:lnTo>
                      <a:pt x="0" y="237496"/>
                    </a:lnTo>
                    <a:cubicBezTo>
                      <a:pt x="0" y="106331"/>
                      <a:pt x="106331" y="0"/>
                      <a:pt x="237496" y="0"/>
                    </a:cubicBezTo>
                    <a:close/>
                  </a:path>
                </a:pathLst>
              </a:custGeom>
              <a:solidFill>
                <a:srgbClr val="1BB0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7" name="Speech Bubble: Rectangle with Corners Rounded 6"/>
              <p:cNvSpPr/>
              <p:nvPr/>
            </p:nvSpPr>
            <p:spPr>
              <a:xfrm>
                <a:off x="1442720" y="3140126"/>
                <a:ext cx="2042160" cy="1990674"/>
              </a:xfrm>
              <a:prstGeom prst="wedgeRoundRectCallout">
                <a:avLst>
                  <a:gd name="adj1" fmla="val 20461"/>
                  <a:gd name="adj2" fmla="val 65052"/>
                  <a:gd name="adj3" fmla="val 16667"/>
                </a:avLst>
              </a:prstGeom>
              <a:noFill/>
              <a:ln w="57150">
                <a:solidFill>
                  <a:srgbClr val="ED337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2285505" y="1773525"/>
              <a:ext cx="1240510" cy="1513225"/>
              <a:chOff x="700050" y="3208754"/>
              <a:chExt cx="935710" cy="151322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700050" y="3208754"/>
                <a:ext cx="935710" cy="7374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/>
                <a:r>
                  <a:rPr lang="en-US" sz="2700" b="1">
                    <a:ln w="19050">
                      <a:solidFill>
                        <a:schemeClr val="bg1"/>
                      </a:solidFill>
                    </a:ln>
                    <a:latin typeface="UTM Kabel KT" panose="020406030505060202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000" b="1">
                    <a:ln w="19050">
                      <a:solidFill>
                        <a:schemeClr val="bg1"/>
                      </a:solidFill>
                    </a:ln>
                    <a:latin typeface="UTM Kabel KT" panose="0204060305050602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700050" y="3583206"/>
                <a:ext cx="935710" cy="11387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/>
                <a:r>
                  <a:rPr lang="en-US" sz="4950" b="1" dirty="0">
                    <a:ln w="19050">
                      <a:solidFill>
                        <a:schemeClr val="bg1"/>
                      </a:solidFill>
                    </a:ln>
                    <a:latin typeface="UTM Kabel KT" panose="02040603050506020204" pitchFamily="18" charset="0"/>
                    <a:cs typeface="Times New Roman" panose="02020603050405020304" pitchFamily="18" charset="0"/>
                  </a:rPr>
                  <a:t>10</a:t>
                </a:r>
                <a:endParaRPr lang="vi-VN" sz="3000" b="1" dirty="0">
                  <a:ln w="19050">
                    <a:solidFill>
                      <a:schemeClr val="bg1"/>
                    </a:solidFill>
                  </a:ln>
                  <a:latin typeface="SVN-SAF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1" name="Picture 20" descr="Graphical user interface, application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360" y="3215149"/>
            <a:ext cx="2370036" cy="23629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837" y="732881"/>
            <a:ext cx="6023834" cy="10941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9188" y="2648882"/>
            <a:ext cx="666486" cy="67730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418872" y="2494547"/>
            <a:ext cx="74377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3200" dirty="0">
                <a:latin typeface="+mj-lt"/>
                <a:cs typeface="Times New Roman" panose="02020603050405020304" pitchFamily="18" charset="0"/>
              </a:rPr>
              <a:t>Công việc thu thập dữ liệu, tính toán dữ liệu cho dự án </a:t>
            </a:r>
            <a:r>
              <a:rPr lang="vi-VN" sz="3200" b="1" dirty="0">
                <a:latin typeface="+mj-lt"/>
                <a:cs typeface="Times New Roman" panose="02020603050405020304" pitchFamily="18" charset="0"/>
              </a:rPr>
              <a:t>Trường học xanh </a:t>
            </a:r>
            <a:r>
              <a:rPr lang="vi-VN" sz="3200" dirty="0">
                <a:latin typeface="+mj-lt"/>
                <a:cs typeface="Times New Roman" panose="02020603050405020304" pitchFamily="18" charset="0"/>
              </a:rPr>
              <a:t>đã hoàn thành. Việc tiếp theo là trình bày, hoàn thiện bảng tính để có thể trình bày trước lớp.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1196753"/>
            <a:ext cx="11593288" cy="53285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91544" y="332656"/>
            <a:ext cx="80659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800" b="1" dirty="0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CÁC THAO TÁC HOÀN THIỆN BẢNG TÍNH</a:t>
            </a:r>
            <a:endParaRPr lang="en-US" sz="2800" b="1" dirty="0">
              <a:solidFill>
                <a:srgbClr val="F03C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5360" y="2060575"/>
            <a:ext cx="114492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đọc sách giáo khoa và thực hiện tạo trang tính mới Sheet 4, xóa một trang tính sheet 2, chèn trang tính, đổi tên trang tính sheet 1 thành “bài tập 1”, thay đổi thứ tự các trang tính, sao chép trang tính trên máy tính cá nhân của mình.</a:t>
            </a:r>
          </a:p>
        </p:txBody>
      </p:sp>
      <p:sp>
        <p:nvSpPr>
          <p:cNvPr id="5" name="Rectangle 4"/>
          <p:cNvSpPr/>
          <p:nvPr/>
        </p:nvSpPr>
        <p:spPr>
          <a:xfrm>
            <a:off x="1991010" y="620688"/>
            <a:ext cx="80659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800" b="1" dirty="0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CÁC THAO TÁC HOÀN THIỆN BẢNG TÍNH</a:t>
            </a:r>
            <a:endParaRPr lang="en-US" sz="2800" b="1" dirty="0">
              <a:solidFill>
                <a:srgbClr val="F03C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2734673"/>
            <a:ext cx="10729192" cy="18826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21280" y="716189"/>
            <a:ext cx="7706728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40000"/>
              </a:lnSpc>
            </a:pPr>
            <a:r>
              <a:rPr lang="pt-B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Các thao tác với trang tính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221" y="824415"/>
            <a:ext cx="567165" cy="5653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11424" y="4617345"/>
            <a:ext cx="105851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Xoá một trang tính: Nháy nút phải chuột vào tên trang tính rồi chọn Delete. </a:t>
            </a:r>
          </a:p>
        </p:txBody>
      </p:sp>
      <p:sp>
        <p:nvSpPr>
          <p:cNvPr id="8" name="Rectangle 7"/>
          <p:cNvSpPr/>
          <p:nvPr/>
        </p:nvSpPr>
        <p:spPr>
          <a:xfrm>
            <a:off x="911424" y="1657248"/>
            <a:ext cx="74269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Tạo trang tính mới: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3216684"/>
            <a:ext cx="10513168" cy="23042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08683" y="401192"/>
            <a:ext cx="7706728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40000"/>
              </a:lnSpc>
            </a:pPr>
            <a:r>
              <a:rPr lang="pt-BR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Các thao tác với trang tính</a:t>
            </a:r>
            <a:endParaRPr lang="vi-VN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361" y="617644"/>
            <a:ext cx="567165" cy="5653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55440" y="1772816"/>
            <a:ext cx="74269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Tạo trang tính mới: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08683" y="401192"/>
            <a:ext cx="7706728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40000"/>
              </a:lnSpc>
            </a:pPr>
            <a:r>
              <a:rPr lang="pt-BR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Các thao tác với trang tín</a:t>
            </a:r>
            <a:r>
              <a:rPr lang="pt-B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361" y="617644"/>
            <a:ext cx="567165" cy="5653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1384" y="1511775"/>
            <a:ext cx="11089232" cy="4147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Xoá một trang tính: Nháy nút phải chuột vào tên trang tính rồi chọn Delete. 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42900">
              <a:lnSpc>
                <a:spcPct val="150000"/>
              </a:lnSpc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Chèn trang tính mới trước trang tính A: Nháy nút phải chuột vào tên trang tính A, chọn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Insert/Worksheet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 chọn OK. 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0627" y="752316"/>
            <a:ext cx="7706728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40000"/>
              </a:lnSpc>
            </a:pPr>
            <a:r>
              <a:rPr lang="pt-BR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Các thao tác với trang tính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752316"/>
            <a:ext cx="864096" cy="8612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9376" y="1916832"/>
            <a:ext cx="11089231" cy="4147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Đổi tên trang tính: Nháy đúp chuột vào tên trang tính, nhập tên mới, nhấn phím 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Enter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42900">
              <a:lnSpc>
                <a:spcPct val="150000"/>
              </a:lnSpc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Thay đổi thứ tự các trang tính: Nháy chuột vào tên trang tính, kéo thả chuột sang trái, phải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di chuyển trang tính đến vị trí mong muốn.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726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12-Point Star 2"/>
          <p:cNvSpPr/>
          <p:nvPr/>
        </p:nvSpPr>
        <p:spPr>
          <a:xfrm>
            <a:off x="306563" y="915352"/>
            <a:ext cx="4606925" cy="5043805"/>
          </a:xfrm>
          <a:prstGeom prst="star12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1522905" y="2150907"/>
            <a:ext cx="2174240" cy="257683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Khởi động</a:t>
            </a:r>
          </a:p>
        </p:txBody>
      </p:sp>
      <p:sp>
        <p:nvSpPr>
          <p:cNvPr id="4" name="Snip Diagonal Corner Rectangle 3"/>
          <p:cNvSpPr/>
          <p:nvPr/>
        </p:nvSpPr>
        <p:spPr>
          <a:xfrm>
            <a:off x="5579276" y="8732"/>
            <a:ext cx="6493387" cy="1080135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cách chơi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5547744" y="1119762"/>
            <a:ext cx="6524919" cy="5848601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chia thành 2 đội chơi.</a:t>
            </a:r>
          </a:p>
          <a:p>
            <a:pPr algn="just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6 câu hỏi lần lượt cho 2 đội trả lời,  nếu trả lời đúng thì khu phố sẽ được dọn dẹp sạch rác, đội đó sẽ được 1 điểm; trả lời sai rác không được dọn và đội có HS trả lời sai sẽ không được điểm.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2" grpId="0" bldLvl="0" animBg="1"/>
      <p:bldP spid="2" grpId="1" bldLvl="0" animBg="1"/>
      <p:bldP spid="4" grpId="0" bldLvl="0" animBg="1"/>
      <p:bldP spid="5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2636912"/>
            <a:ext cx="10729192" cy="39555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9376" y="404363"/>
            <a:ext cx="98650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chép một trang tính sang vị trí mới: </a:t>
            </a:r>
          </a:p>
          <a:p>
            <a:pPr algn="just" defTabSz="342900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Nháy nút phải chuột vào tên trang tính và 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lệnh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Move or Copy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Cửa sổ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Move or Copy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9376" y="589403"/>
            <a:ext cx="11089232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b) Kẻ đường viền ô và khung bao quanh vùng dữ liệu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sz="3600" b="1" dirty="0"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9376" y="2060575"/>
            <a:ext cx="9456469" cy="248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mở tệp THXanh.</a:t>
            </a:r>
          </a:p>
          <a:p>
            <a:pPr algn="just" defTabSz="342900">
              <a:lnSpc>
                <a:spcPct val="15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HS đọc sách giáo khoa và thực hiện kẻ khung bao quanh vùng dữ liệu A3:J19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3392" y="1153834"/>
            <a:ext cx="11089232" cy="3108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Kẻ đường viền ô và khung bao quanh vùng dữ liệu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4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Chọn vùng dữ liệu muốn kẻ đường viền ô, kẻ khung và chọn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Format Cells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4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cửa sổ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Format Cells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chọn trang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Border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7" y="141432"/>
            <a:ext cx="10801200" cy="63284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91274" y="476640"/>
            <a:ext cx="80659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3200" b="1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IN DỮ LIỆU TRONG BẢNG TÍNH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705" y="1340486"/>
            <a:ext cx="1009650" cy="10064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1425" y="2473021"/>
            <a:ext cx="92135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SGK, làm theo hướng dẫn hình 10.5 để thực hiện in trang tính “ THXanh.xlsx”. </a:t>
            </a:r>
          </a:p>
          <a:p>
            <a:pPr algn="just" defTabSz="342900"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lại các bước đã thực hiện.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91274" y="476640"/>
            <a:ext cx="80659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3200" b="1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IN DỮ LIỆU TRONG BẢNG TÍNH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705" y="1340486"/>
            <a:ext cx="1009650" cy="10064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1384" y="2204864"/>
            <a:ext cx="1072919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1. Đánh dấu vùng dữ liệu muốn in.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42900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Thực hiện lệnh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File/Print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Nhập các thông số in trước khi chọn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Print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in.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42900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3. Sau khi nhập các thông số in, nháy chuột lên biểu tượng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 hành in.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0575" y="4581128"/>
            <a:ext cx="648073" cy="6231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968" y="302096"/>
            <a:ext cx="6039953" cy="53725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302096"/>
            <a:ext cx="4792787" cy="58632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712" y="6165304"/>
            <a:ext cx="5524500" cy="361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12-Point Star 2"/>
          <p:cNvSpPr/>
          <p:nvPr/>
        </p:nvSpPr>
        <p:spPr>
          <a:xfrm>
            <a:off x="909288" y="915036"/>
            <a:ext cx="4606925" cy="5043805"/>
          </a:xfrm>
          <a:prstGeom prst="star12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1986075" y="2148840"/>
            <a:ext cx="2431704" cy="257683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4" name="Snip Diagonal Corner Rectangle 3"/>
          <p:cNvSpPr/>
          <p:nvPr/>
        </p:nvSpPr>
        <p:spPr>
          <a:xfrm>
            <a:off x="5516212" y="260351"/>
            <a:ext cx="6675788" cy="1080135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cách chơi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5516212" y="1340486"/>
            <a:ext cx="6675788" cy="5492115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Lớp chia thành 2 đội chơi.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4 câu hỏi lần lượt cho 2 đội trả lời,  nếu trả lời đúng thì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bắt được bướm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đội đó sẽ được 1 điểm; trả lời sai  không bắt được bướm và đội có HS trả lời sai sẽ không được điểm.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2" grpId="0" bldLvl="0" animBg="1"/>
      <p:bldP spid="2" grpId="1" bldLvl="0" animBg="1"/>
      <p:bldP spid="4" grpId="0" bldLvl="0" animBg="1"/>
      <p:bldP spid="5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1524000" y="3036617"/>
            <a:ext cx="9144000" cy="2964134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-1" fmla="*/ 0 w 12252491"/>
              <a:gd name="connsiteY0-2" fmla="*/ 687540 h 3945988"/>
              <a:gd name="connsiteX1-3" fmla="*/ 3718091 w 12252491"/>
              <a:gd name="connsiteY1-4" fmla="*/ 0 h 3945988"/>
              <a:gd name="connsiteX2-5" fmla="*/ 12252491 w 12252491"/>
              <a:gd name="connsiteY2-6" fmla="*/ 687540 h 3945988"/>
              <a:gd name="connsiteX3-7" fmla="*/ 12252491 w 12252491"/>
              <a:gd name="connsiteY3-8" fmla="*/ 3945988 h 3945988"/>
              <a:gd name="connsiteX4-9" fmla="*/ 0 w 12252491"/>
              <a:gd name="connsiteY4-10" fmla="*/ 3945988 h 3945988"/>
              <a:gd name="connsiteX5" fmla="*/ 0 w 12252491"/>
              <a:gd name="connsiteY5" fmla="*/ 687540 h 3945988"/>
              <a:gd name="connsiteX0-11" fmla="*/ 0 w 12252491"/>
              <a:gd name="connsiteY0-12" fmla="*/ 687540 h 3945988"/>
              <a:gd name="connsiteX1-13" fmla="*/ 3718091 w 12252491"/>
              <a:gd name="connsiteY1-14" fmla="*/ 0 h 3945988"/>
              <a:gd name="connsiteX2-15" fmla="*/ 8683986 w 12252491"/>
              <a:gd name="connsiteY2-16" fmla="*/ 1041010 h 3945988"/>
              <a:gd name="connsiteX3-17" fmla="*/ 12252491 w 12252491"/>
              <a:gd name="connsiteY3-18" fmla="*/ 687540 h 3945988"/>
              <a:gd name="connsiteX4-19" fmla="*/ 12252491 w 12252491"/>
              <a:gd name="connsiteY4-20" fmla="*/ 3945988 h 3945988"/>
              <a:gd name="connsiteX5-21" fmla="*/ 0 w 12252491"/>
              <a:gd name="connsiteY5-22" fmla="*/ 3945988 h 3945988"/>
              <a:gd name="connsiteX6" fmla="*/ 0 w 12252491"/>
              <a:gd name="connsiteY6" fmla="*/ 687540 h 3945988"/>
              <a:gd name="connsiteX0-23" fmla="*/ 0 w 12252491"/>
              <a:gd name="connsiteY0-24" fmla="*/ 687540 h 3945988"/>
              <a:gd name="connsiteX1-25" fmla="*/ 3718091 w 12252491"/>
              <a:gd name="connsiteY1-26" fmla="*/ 0 h 3945988"/>
              <a:gd name="connsiteX2-27" fmla="*/ 8683986 w 12252491"/>
              <a:gd name="connsiteY2-28" fmla="*/ 1041010 h 3945988"/>
              <a:gd name="connsiteX3-29" fmla="*/ 12252491 w 12252491"/>
              <a:gd name="connsiteY3-30" fmla="*/ 687540 h 3945988"/>
              <a:gd name="connsiteX4-31" fmla="*/ 12252491 w 12252491"/>
              <a:gd name="connsiteY4-32" fmla="*/ 3945988 h 3945988"/>
              <a:gd name="connsiteX5-33" fmla="*/ 0 w 12252491"/>
              <a:gd name="connsiteY5-34" fmla="*/ 3945988 h 3945988"/>
              <a:gd name="connsiteX6-35" fmla="*/ 0 w 12252491"/>
              <a:gd name="connsiteY6-36" fmla="*/ 687540 h 3945988"/>
              <a:gd name="connsiteX0-37" fmla="*/ 0 w 12252491"/>
              <a:gd name="connsiteY0-38" fmla="*/ 687540 h 3945988"/>
              <a:gd name="connsiteX1-39" fmla="*/ 3718091 w 12252491"/>
              <a:gd name="connsiteY1-40" fmla="*/ 0 h 3945988"/>
              <a:gd name="connsiteX2-41" fmla="*/ 8683986 w 12252491"/>
              <a:gd name="connsiteY2-42" fmla="*/ 1041010 h 3945988"/>
              <a:gd name="connsiteX3-43" fmla="*/ 12252491 w 12252491"/>
              <a:gd name="connsiteY3-44" fmla="*/ 687540 h 3945988"/>
              <a:gd name="connsiteX4-45" fmla="*/ 12252491 w 12252491"/>
              <a:gd name="connsiteY4-46" fmla="*/ 3945988 h 3945988"/>
              <a:gd name="connsiteX5-47" fmla="*/ 0 w 12252491"/>
              <a:gd name="connsiteY5-48" fmla="*/ 3945988 h 3945988"/>
              <a:gd name="connsiteX6-49" fmla="*/ 0 w 12252491"/>
              <a:gd name="connsiteY6-50" fmla="*/ 687540 h 3945988"/>
              <a:gd name="connsiteX0-51" fmla="*/ 0 w 12252491"/>
              <a:gd name="connsiteY0-52" fmla="*/ 693730 h 3952178"/>
              <a:gd name="connsiteX1-53" fmla="*/ 3718091 w 12252491"/>
              <a:gd name="connsiteY1-54" fmla="*/ 6190 h 3952178"/>
              <a:gd name="connsiteX2-55" fmla="*/ 8683986 w 12252491"/>
              <a:gd name="connsiteY2-56" fmla="*/ 1047200 h 3952178"/>
              <a:gd name="connsiteX3-57" fmla="*/ 12252491 w 12252491"/>
              <a:gd name="connsiteY3-58" fmla="*/ 693730 h 3952178"/>
              <a:gd name="connsiteX4-59" fmla="*/ 12252491 w 12252491"/>
              <a:gd name="connsiteY4-60" fmla="*/ 3952178 h 3952178"/>
              <a:gd name="connsiteX5-61" fmla="*/ 0 w 12252491"/>
              <a:gd name="connsiteY5-62" fmla="*/ 3952178 h 3952178"/>
              <a:gd name="connsiteX6-63" fmla="*/ 0 w 12252491"/>
              <a:gd name="connsiteY6-64" fmla="*/ 693730 h 395217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 3"/>
          <p:cNvSpPr/>
          <p:nvPr/>
        </p:nvSpPr>
        <p:spPr>
          <a:xfrm>
            <a:off x="2346701" y="1553057"/>
            <a:ext cx="4306570" cy="99187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B</a:t>
            </a:r>
            <a:r>
              <a:rPr lang="vi-VN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ỚM</a:t>
            </a:r>
          </a:p>
        </p:txBody>
      </p:sp>
      <p:sp>
        <p:nvSpPr>
          <p:cNvPr id="5" name="Rectangle 4"/>
          <p:cNvSpPr/>
          <p:nvPr/>
        </p:nvSpPr>
        <p:spPr>
          <a:xfrm>
            <a:off x="5544822" y="2387248"/>
            <a:ext cx="4304383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Catch a Butterfly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47248" y="1773904"/>
            <a:ext cx="1207294" cy="11734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414" y="1095042"/>
            <a:ext cx="1207294" cy="113002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094" y="2598065"/>
            <a:ext cx="783579" cy="62126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51" y="979691"/>
            <a:ext cx="1207294" cy="1192806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1524000" y="4886326"/>
            <a:ext cx="9144000" cy="1109620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-1" fmla="*/ 0 w 12192000"/>
              <a:gd name="connsiteY0-2" fmla="*/ 54 h 1436685"/>
              <a:gd name="connsiteX1-3" fmla="*/ 4086225 w 12192000"/>
              <a:gd name="connsiteY1-4" fmla="*/ 300092 h 1436685"/>
              <a:gd name="connsiteX2-5" fmla="*/ 12192000 w 12192000"/>
              <a:gd name="connsiteY2-6" fmla="*/ 54 h 1436685"/>
              <a:gd name="connsiteX3-7" fmla="*/ 12192000 w 12192000"/>
              <a:gd name="connsiteY3-8" fmla="*/ 1436685 h 1436685"/>
              <a:gd name="connsiteX4-9" fmla="*/ 0 w 12192000"/>
              <a:gd name="connsiteY4-10" fmla="*/ 1436685 h 1436685"/>
              <a:gd name="connsiteX5" fmla="*/ 0 w 12192000"/>
              <a:gd name="connsiteY5" fmla="*/ 54 h 1436685"/>
              <a:gd name="connsiteX0-11" fmla="*/ 0 w 12192000"/>
              <a:gd name="connsiteY0-12" fmla="*/ 42862 h 1479493"/>
              <a:gd name="connsiteX1-13" fmla="*/ 4086225 w 12192000"/>
              <a:gd name="connsiteY1-14" fmla="*/ 342900 h 1479493"/>
              <a:gd name="connsiteX2-15" fmla="*/ 9786938 w 12192000"/>
              <a:gd name="connsiteY2-16" fmla="*/ 0 h 1479493"/>
              <a:gd name="connsiteX3-17" fmla="*/ 12192000 w 12192000"/>
              <a:gd name="connsiteY3-18" fmla="*/ 42862 h 1479493"/>
              <a:gd name="connsiteX4-19" fmla="*/ 12192000 w 12192000"/>
              <a:gd name="connsiteY4-20" fmla="*/ 1479493 h 1479493"/>
              <a:gd name="connsiteX5-21" fmla="*/ 0 w 12192000"/>
              <a:gd name="connsiteY5-22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46" y="4445031"/>
            <a:ext cx="1534363" cy="81123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252" y="4229419"/>
            <a:ext cx="558852" cy="81123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330" y="2556130"/>
            <a:ext cx="2928947" cy="1464473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947" y="2241026"/>
            <a:ext cx="1983148" cy="2600849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22" y="4233872"/>
            <a:ext cx="418717" cy="331982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801" y="4127172"/>
            <a:ext cx="418717" cy="331982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820" y="4565854"/>
            <a:ext cx="418717" cy="331982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0053" y="4369257"/>
            <a:ext cx="1438184" cy="1216925"/>
          </a:xfrm>
          <a:prstGeom prst="rect">
            <a:avLst/>
          </a:prstGeom>
        </p:spPr>
      </p:pic>
      <p:pic>
        <p:nvPicPr>
          <p:cNvPr id="81" name="Intr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17444" y="203802"/>
            <a:ext cx="457200" cy="4572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044" y="942173"/>
            <a:ext cx="3452233" cy="1507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5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AM A"/>
          <p:cNvSpPr/>
          <p:nvPr/>
        </p:nvSpPr>
        <p:spPr>
          <a:xfrm>
            <a:off x="1634461" y="5024274"/>
            <a:ext cx="3447748" cy="85093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: Rounded Corners 39"/>
          <p:cNvSpPr/>
          <p:nvPr/>
        </p:nvSpPr>
        <p:spPr>
          <a:xfrm>
            <a:off x="3284772" y="5024274"/>
            <a:ext cx="982699" cy="850937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95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3284772" y="5024274"/>
            <a:ext cx="982699" cy="850937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653937" y="5163878"/>
            <a:ext cx="1529521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A</a:t>
            </a:r>
          </a:p>
        </p:txBody>
      </p:sp>
      <p:sp>
        <p:nvSpPr>
          <p:cNvPr id="28" name="Plus Sign 27"/>
          <p:cNvSpPr/>
          <p:nvPr/>
        </p:nvSpPr>
        <p:spPr>
          <a:xfrm>
            <a:off x="4231273" y="5024274"/>
            <a:ext cx="850937" cy="850937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Rectangle: Rounded Corners 30"/>
          <p:cNvSpPr/>
          <p:nvPr/>
        </p:nvSpPr>
        <p:spPr>
          <a:xfrm>
            <a:off x="3284772" y="5024274"/>
            <a:ext cx="982699" cy="850937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: Rounded Corners 31"/>
          <p:cNvSpPr/>
          <p:nvPr/>
        </p:nvSpPr>
        <p:spPr>
          <a:xfrm>
            <a:off x="3284772" y="5024274"/>
            <a:ext cx="982699" cy="850937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ectangle: Rounded Corners 32"/>
          <p:cNvSpPr/>
          <p:nvPr/>
        </p:nvSpPr>
        <p:spPr>
          <a:xfrm>
            <a:off x="3284772" y="5024274"/>
            <a:ext cx="982699" cy="850937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Rectangle: Rounded Corners 33"/>
          <p:cNvSpPr/>
          <p:nvPr/>
        </p:nvSpPr>
        <p:spPr>
          <a:xfrm>
            <a:off x="3284772" y="5024274"/>
            <a:ext cx="982699" cy="850937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" name="Rectangle: Rounded Corners 34"/>
          <p:cNvSpPr/>
          <p:nvPr/>
        </p:nvSpPr>
        <p:spPr>
          <a:xfrm>
            <a:off x="3284772" y="5024274"/>
            <a:ext cx="982699" cy="850937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6" name="Rectangle: Rounded Corners 35"/>
          <p:cNvSpPr/>
          <p:nvPr/>
        </p:nvSpPr>
        <p:spPr>
          <a:xfrm>
            <a:off x="3284772" y="5024274"/>
            <a:ext cx="982699" cy="850937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7" name="Rectangle: Rounded Corners 36"/>
          <p:cNvSpPr/>
          <p:nvPr/>
        </p:nvSpPr>
        <p:spPr>
          <a:xfrm>
            <a:off x="3284772" y="5024274"/>
            <a:ext cx="982699" cy="850937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8" name="Rectangle: Rounded Corners 37"/>
          <p:cNvSpPr/>
          <p:nvPr/>
        </p:nvSpPr>
        <p:spPr>
          <a:xfrm>
            <a:off x="3284772" y="5024274"/>
            <a:ext cx="982699" cy="850937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9" name="Rectangle: Rounded Corners 38"/>
          <p:cNvSpPr/>
          <p:nvPr/>
        </p:nvSpPr>
        <p:spPr>
          <a:xfrm>
            <a:off x="3284772" y="5024274"/>
            <a:ext cx="982699" cy="850937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60" name="Oval 59"/>
          <p:cNvSpPr/>
          <p:nvPr/>
        </p:nvSpPr>
        <p:spPr>
          <a:xfrm>
            <a:off x="2892394" y="1203598"/>
            <a:ext cx="342900" cy="342900"/>
          </a:xfrm>
          <a:prstGeom prst="ellipse">
            <a:avLst/>
          </a:prstGeom>
          <a:solidFill>
            <a:srgbClr val="1BA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1" name="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6200" y="1093242"/>
            <a:ext cx="1192389" cy="1159002"/>
          </a:xfrm>
          <a:prstGeom prst="rect">
            <a:avLst/>
          </a:prstGeom>
        </p:spPr>
      </p:pic>
      <p:sp>
        <p:nvSpPr>
          <p:cNvPr id="65" name="Oval 64"/>
          <p:cNvSpPr/>
          <p:nvPr/>
        </p:nvSpPr>
        <p:spPr>
          <a:xfrm>
            <a:off x="6240243" y="1484764"/>
            <a:ext cx="342900" cy="342900"/>
          </a:xfrm>
          <a:prstGeom prst="ellipse">
            <a:avLst/>
          </a:prstGeom>
          <a:solidFill>
            <a:srgbClr val="DBB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3" name="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1336" y="476657"/>
            <a:ext cx="1295975" cy="1159002"/>
          </a:xfrm>
          <a:prstGeom prst="rect">
            <a:avLst/>
          </a:prstGeom>
        </p:spPr>
      </p:pic>
      <p:sp>
        <p:nvSpPr>
          <p:cNvPr id="61" name="Oval 60"/>
          <p:cNvSpPr/>
          <p:nvPr/>
        </p:nvSpPr>
        <p:spPr>
          <a:xfrm>
            <a:off x="2549494" y="3003148"/>
            <a:ext cx="342900" cy="342900"/>
          </a:xfrm>
          <a:prstGeom prst="ellipse">
            <a:avLst/>
          </a:prstGeom>
          <a:solidFill>
            <a:srgbClr val="3E6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5" name="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4462" y="2228984"/>
            <a:ext cx="1568471" cy="1159002"/>
          </a:xfrm>
          <a:prstGeom prst="rect">
            <a:avLst/>
          </a:prstGeom>
        </p:spPr>
      </p:pic>
      <p:sp>
        <p:nvSpPr>
          <p:cNvPr id="67" name="Oval 66"/>
          <p:cNvSpPr/>
          <p:nvPr/>
        </p:nvSpPr>
        <p:spPr>
          <a:xfrm>
            <a:off x="7456685" y="2890174"/>
            <a:ext cx="342900" cy="342900"/>
          </a:xfrm>
          <a:prstGeom prst="ellipse">
            <a:avLst/>
          </a:prstGeom>
          <a:solidFill>
            <a:srgbClr val="E43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42" name="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21505" y="2074020"/>
            <a:ext cx="1238250" cy="1159002"/>
          </a:xfrm>
          <a:prstGeom prst="rect">
            <a:avLst/>
          </a:prstGeom>
        </p:spPr>
      </p:pic>
      <p:sp>
        <p:nvSpPr>
          <p:cNvPr id="45" name="TEAM B"/>
          <p:cNvSpPr/>
          <p:nvPr/>
        </p:nvSpPr>
        <p:spPr>
          <a:xfrm>
            <a:off x="7109792" y="5027190"/>
            <a:ext cx="3447748" cy="85093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Rectangle: Rounded Corners 45"/>
          <p:cNvSpPr/>
          <p:nvPr/>
        </p:nvSpPr>
        <p:spPr>
          <a:xfrm>
            <a:off x="8760102" y="5027190"/>
            <a:ext cx="982699" cy="850937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95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: Rounded Corners 46"/>
          <p:cNvSpPr/>
          <p:nvPr/>
        </p:nvSpPr>
        <p:spPr>
          <a:xfrm>
            <a:off x="8760102" y="5027190"/>
            <a:ext cx="982699" cy="850937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Rectangle 47"/>
          <p:cNvSpPr/>
          <p:nvPr/>
        </p:nvSpPr>
        <p:spPr>
          <a:xfrm>
            <a:off x="7138885" y="5166794"/>
            <a:ext cx="1510285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B</a:t>
            </a:r>
          </a:p>
        </p:txBody>
      </p:sp>
      <p:sp>
        <p:nvSpPr>
          <p:cNvPr id="49" name="Plus Sign 48"/>
          <p:cNvSpPr/>
          <p:nvPr/>
        </p:nvSpPr>
        <p:spPr>
          <a:xfrm>
            <a:off x="9706604" y="5027190"/>
            <a:ext cx="850937" cy="850937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Rectangle: Rounded Corners 49"/>
          <p:cNvSpPr/>
          <p:nvPr/>
        </p:nvSpPr>
        <p:spPr>
          <a:xfrm>
            <a:off x="8760102" y="5027190"/>
            <a:ext cx="982699" cy="850937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" name="Rectangle: Rounded Corners 50"/>
          <p:cNvSpPr/>
          <p:nvPr/>
        </p:nvSpPr>
        <p:spPr>
          <a:xfrm>
            <a:off x="8760102" y="5027190"/>
            <a:ext cx="982699" cy="850937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2" name="Rectangle: Rounded Corners 51"/>
          <p:cNvSpPr/>
          <p:nvPr/>
        </p:nvSpPr>
        <p:spPr>
          <a:xfrm>
            <a:off x="8760102" y="5027190"/>
            <a:ext cx="982699" cy="850937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3" name="Rectangle: Rounded Corners 52"/>
          <p:cNvSpPr/>
          <p:nvPr/>
        </p:nvSpPr>
        <p:spPr>
          <a:xfrm>
            <a:off x="8760102" y="5027190"/>
            <a:ext cx="982699" cy="850937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Rectangle: Rounded Corners 53"/>
          <p:cNvSpPr/>
          <p:nvPr/>
        </p:nvSpPr>
        <p:spPr>
          <a:xfrm>
            <a:off x="8760102" y="5027190"/>
            <a:ext cx="982699" cy="850937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5" name="Rectangle: Rounded Corners 54"/>
          <p:cNvSpPr/>
          <p:nvPr/>
        </p:nvSpPr>
        <p:spPr>
          <a:xfrm>
            <a:off x="8760102" y="5027190"/>
            <a:ext cx="982699" cy="850937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6" name="Rectangle: Rounded Corners 55"/>
          <p:cNvSpPr/>
          <p:nvPr/>
        </p:nvSpPr>
        <p:spPr>
          <a:xfrm>
            <a:off x="8760102" y="5027190"/>
            <a:ext cx="982699" cy="850937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7" name="Rectangle: Rounded Corners 56"/>
          <p:cNvSpPr/>
          <p:nvPr/>
        </p:nvSpPr>
        <p:spPr>
          <a:xfrm>
            <a:off x="8760102" y="5027190"/>
            <a:ext cx="982699" cy="850937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" name="Rectangle: Rounded Corners 57"/>
          <p:cNvSpPr/>
          <p:nvPr/>
        </p:nvSpPr>
        <p:spPr>
          <a:xfrm>
            <a:off x="8760102" y="5027190"/>
            <a:ext cx="982699" cy="850937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" name="Heart 15">
            <a:hlinkClick r:id="rId11" action="ppaction://hlinksldjump"/>
          </p:cNvPr>
          <p:cNvSpPr/>
          <p:nvPr/>
        </p:nvSpPr>
        <p:spPr>
          <a:xfrm>
            <a:off x="5670533" y="5029866"/>
            <a:ext cx="850937" cy="850937"/>
          </a:xfrm>
          <a:prstGeom prst="hear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PIPI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7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60" grpId="0" bldLvl="0" animBg="1"/>
      <p:bldP spid="65" grpId="0" bldLvl="0" animBg="1"/>
      <p:bldP spid="61" grpId="0" bldLvl="0" animBg="1"/>
      <p:bldP spid="67" grpId="0" bldLvl="0" animBg="1"/>
      <p:bldP spid="47" grpId="0" bldLvl="0" animBg="1"/>
      <p:bldP spid="50" grpId="0" bldLvl="0" animBg="1"/>
      <p:bldP spid="51" grpId="0" bldLvl="0" animBg="1"/>
      <p:bldP spid="52" grpId="0" bldLvl="0" animBg="1"/>
      <p:bldP spid="53" grpId="0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1120375" y="3188975"/>
            <a:ext cx="2126697" cy="1932119"/>
            <a:chOff x="2067317" y="1810431"/>
            <a:chExt cx="2488837" cy="2293259"/>
          </a:xfrm>
          <a:effectLst>
            <a:outerShdw blurRad="1397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圆角矩形 8"/>
            <p:cNvSpPr/>
            <p:nvPr/>
          </p:nvSpPr>
          <p:spPr>
            <a:xfrm rot="2700000">
              <a:off x="2262896" y="1810432"/>
              <a:ext cx="2293258" cy="2293258"/>
            </a:xfrm>
            <a:prstGeom prst="roundRect">
              <a:avLst>
                <a:gd name="adj" fmla="val 12083"/>
              </a:avLst>
            </a:prstGeom>
            <a:solidFill>
              <a:srgbClr val="14436A"/>
            </a:solidFill>
            <a:ln w="2222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500" kern="0" dirty="0">
                <a:solidFill>
                  <a:srgbClr val="14436A"/>
                </a:solidFill>
                <a:latin typeface="Arial" panose="020B0604020202020204"/>
                <a:ea typeface="Microsoft YaHei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 rot="2700000">
              <a:off x="2067317" y="1810431"/>
              <a:ext cx="2293258" cy="2293258"/>
            </a:xfrm>
            <a:prstGeom prst="roundRect">
              <a:avLst>
                <a:gd name="adj" fmla="val 12083"/>
              </a:avLst>
            </a:prstGeom>
            <a:gradFill>
              <a:gsLst>
                <a:gs pos="0">
                  <a:sysClr val="window" lastClr="FFFFFF"/>
                </a:gs>
                <a:gs pos="100000">
                  <a:sysClr val="window" lastClr="FFFFFF">
                    <a:lumMod val="75000"/>
                  </a:sysClr>
                </a:gs>
              </a:gsLst>
              <a:lin ang="0" scaled="0"/>
            </a:gradFill>
            <a:ln w="22225" cap="flat" cmpd="sng" algn="ctr"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0" scaled="0"/>
              </a:gradFill>
              <a:prstDash val="solid"/>
              <a:miter lim="800000"/>
            </a:ln>
            <a:effectLst>
              <a:outerShdw blurRad="635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1500" kern="0">
                  <a:solidFill>
                    <a:srgbClr val="14436A"/>
                  </a:solidFill>
                  <a:latin typeface="Arial" panose="020B0604020202020204"/>
                  <a:ea typeface="Microsoft YaHei" panose="020B0503020204020204" charset="-122"/>
                  <a:cs typeface="+mn-ea"/>
                  <a:sym typeface="+mn-lt"/>
                </a:rPr>
                <a:t> </a:t>
              </a:r>
              <a:endParaRPr lang="zh-CN" altLang="en-US" sz="1500" kern="0" dirty="0">
                <a:solidFill>
                  <a:srgbClr val="14436A"/>
                </a:solidFill>
                <a:latin typeface="Arial" panose="020B0604020202020204"/>
                <a:ea typeface="Microsoft YaHei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843969" y="3127400"/>
            <a:ext cx="2246197" cy="2056324"/>
            <a:chOff x="2067317" y="1810431"/>
            <a:chExt cx="2488837" cy="2293259"/>
          </a:xfrm>
          <a:effectLst>
            <a:outerShdw blurRad="1397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圆角矩形 11"/>
            <p:cNvSpPr/>
            <p:nvPr/>
          </p:nvSpPr>
          <p:spPr>
            <a:xfrm rot="2700000">
              <a:off x="2262896" y="1810432"/>
              <a:ext cx="2293258" cy="2293258"/>
            </a:xfrm>
            <a:prstGeom prst="roundRect">
              <a:avLst>
                <a:gd name="adj" fmla="val 12083"/>
              </a:avLst>
            </a:prstGeom>
            <a:solidFill>
              <a:schemeClr val="bg1">
                <a:lumMod val="95000"/>
              </a:schemeClr>
            </a:solidFill>
            <a:ln w="2222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500" kern="0" dirty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2700000">
              <a:off x="2067317" y="1810431"/>
              <a:ext cx="2293258" cy="2293258"/>
            </a:xfrm>
            <a:prstGeom prst="roundRect">
              <a:avLst>
                <a:gd name="adj" fmla="val 12083"/>
              </a:avLst>
            </a:prstGeom>
            <a:solidFill>
              <a:srgbClr val="123E61"/>
            </a:solidFill>
            <a:ln w="22225" cap="flat" cmpd="sng" algn="ctr"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0" scaled="0"/>
              </a:gradFill>
              <a:prstDash val="solid"/>
              <a:miter lim="800000"/>
            </a:ln>
            <a:effectLst>
              <a:outerShdw blurRad="635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1500" kern="0">
                  <a:solidFill>
                    <a:prstClr val="white"/>
                  </a:solidFill>
                  <a:latin typeface="Arial" panose="020B0604020202020204"/>
                  <a:ea typeface="Microsoft YaHei" panose="020B0503020204020204" charset="-122"/>
                  <a:cs typeface="+mn-ea"/>
                  <a:sym typeface="+mn-lt"/>
                </a:rPr>
                <a:t> </a:t>
              </a:r>
              <a:endParaRPr lang="zh-CN" altLang="en-US" sz="1500" kern="0" dirty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8711803" y="3105749"/>
            <a:ext cx="2182799" cy="1980220"/>
            <a:chOff x="2067317" y="1810431"/>
            <a:chExt cx="2488837" cy="2293259"/>
          </a:xfrm>
          <a:effectLst>
            <a:outerShdw blurRad="1397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圆角矩形 14"/>
            <p:cNvSpPr/>
            <p:nvPr/>
          </p:nvSpPr>
          <p:spPr>
            <a:xfrm rot="2700000">
              <a:off x="2262896" y="1810432"/>
              <a:ext cx="2293258" cy="2293258"/>
            </a:xfrm>
            <a:prstGeom prst="roundRect">
              <a:avLst>
                <a:gd name="adj" fmla="val 12083"/>
              </a:avLst>
            </a:prstGeom>
            <a:solidFill>
              <a:srgbClr val="14436A"/>
            </a:solidFill>
            <a:ln w="2222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500" kern="0" dirty="0">
                <a:solidFill>
                  <a:srgbClr val="14436A"/>
                </a:solidFill>
                <a:latin typeface="Arial" panose="020B0604020202020204"/>
                <a:ea typeface="Microsoft YaHei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 rot="2700000">
              <a:off x="2067317" y="1810431"/>
              <a:ext cx="2293258" cy="2293258"/>
            </a:xfrm>
            <a:prstGeom prst="roundRect">
              <a:avLst>
                <a:gd name="adj" fmla="val 12083"/>
              </a:avLst>
            </a:prstGeom>
            <a:gradFill>
              <a:gsLst>
                <a:gs pos="0">
                  <a:sysClr val="window" lastClr="FFFFFF"/>
                </a:gs>
                <a:gs pos="100000">
                  <a:sysClr val="window" lastClr="FFFFFF">
                    <a:lumMod val="75000"/>
                  </a:sysClr>
                </a:gs>
              </a:gsLst>
              <a:lin ang="0" scaled="0"/>
            </a:gradFill>
            <a:ln w="22225" cap="flat" cmpd="sng" algn="ctr"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0" scaled="0"/>
              </a:gradFill>
              <a:prstDash val="solid"/>
              <a:miter lim="800000"/>
            </a:ln>
            <a:effectLst>
              <a:outerShdw blurRad="635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1500" kern="0">
                  <a:solidFill>
                    <a:srgbClr val="14436A"/>
                  </a:solidFill>
                  <a:latin typeface="Arial" panose="020B0604020202020204"/>
                  <a:ea typeface="Microsoft YaHei" panose="020B0503020204020204" charset="-122"/>
                  <a:cs typeface="+mn-ea"/>
                  <a:sym typeface="+mn-lt"/>
                </a:rPr>
                <a:t> </a:t>
              </a:r>
              <a:endParaRPr lang="zh-CN" altLang="en-US" sz="1500" kern="0" dirty="0">
                <a:solidFill>
                  <a:srgbClr val="14436A"/>
                </a:solidFill>
                <a:latin typeface="Arial" panose="020B0604020202020204"/>
                <a:ea typeface="Microsoft YaHei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83489" y="418677"/>
            <a:ext cx="15767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i="1" dirty="0" err="1">
                <a:solidFill>
                  <a:srgbClr val="FF0000"/>
                </a:solidFill>
                <a:latin typeface="Times New Roman" panose="02020603050405020304"/>
              </a:rPr>
              <a:t>Chú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/>
              </a:rPr>
              <a:t>thích</a:t>
            </a:r>
            <a:endParaRPr lang="en-US" sz="2800" i="1" dirty="0">
              <a:solidFill>
                <a:srgbClr val="FF0000"/>
              </a:solidFill>
              <a:latin typeface="Times New Roman" panose="02020603050405020304"/>
            </a:endParaRPr>
          </a:p>
        </p:txBody>
      </p:sp>
      <p:pic>
        <p:nvPicPr>
          <p:cNvPr id="18" name="Picture 4" descr="Trẻ Em, Học Tập, Học Bài, Giáo Dục, Tải hình PNG 109 - Free.Vector6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813" y="2507812"/>
            <a:ext cx="2638381" cy="231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Trẻ Em, Mầm Non, Đọc Sách, Học Tập, Cô Bé, Tải hình PNG 342 -  Free.Vector6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52" y="3264219"/>
            <a:ext cx="1999818" cy="2000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A picture containing toy, doll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478" y="2910542"/>
            <a:ext cx="1926665" cy="1926665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1050221" y="1224243"/>
            <a:ext cx="2628292" cy="1261732"/>
          </a:xfrm>
          <a:prstGeom prst="cloudCallout">
            <a:avLst/>
          </a:prstGeom>
          <a:solidFill>
            <a:srgbClr val="F8FF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rgbClr val="0000FF"/>
                </a:solidFill>
              </a:rPr>
              <a:t>Hoạt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động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cá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nhân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30" name="Cloud Callout 29"/>
          <p:cNvSpPr/>
          <p:nvPr/>
        </p:nvSpPr>
        <p:spPr>
          <a:xfrm>
            <a:off x="4606952" y="1151587"/>
            <a:ext cx="2628292" cy="1261732"/>
          </a:xfrm>
          <a:prstGeom prst="cloudCallout">
            <a:avLst/>
          </a:prstGeom>
          <a:solidFill>
            <a:srgbClr val="F8FF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rgbClr val="0000FF"/>
                </a:solidFill>
              </a:rPr>
              <a:t>Hoạt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động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cặp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đôi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32" name="Cloud Callout 31"/>
          <p:cNvSpPr/>
          <p:nvPr/>
        </p:nvSpPr>
        <p:spPr>
          <a:xfrm>
            <a:off x="8399475" y="1172830"/>
            <a:ext cx="2628292" cy="1261732"/>
          </a:xfrm>
          <a:prstGeom prst="cloudCallout">
            <a:avLst/>
          </a:prstGeom>
          <a:solidFill>
            <a:srgbClr val="F8FF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rgbClr val="0000FF"/>
                </a:solidFill>
              </a:rPr>
              <a:t>Hoạt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động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nhóm</a:t>
            </a:r>
            <a:endParaRPr lang="en-US" sz="2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30" grpId="0" bldLvl="0" animBg="1"/>
      <p:bldP spid="32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/>
          <p:cNvSpPr/>
          <p:nvPr/>
        </p:nvSpPr>
        <p:spPr>
          <a:xfrm>
            <a:off x="1683234" y="1688766"/>
            <a:ext cx="7831214" cy="1013349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Nhấn Delete trên bàn </a:t>
            </a:r>
            <a:r>
              <a:rPr lang="en-US" sz="36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phím.</a:t>
            </a:r>
            <a:endParaRPr lang="en-US" sz="36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/>
          <p:cNvSpPr/>
          <p:nvPr/>
        </p:nvSpPr>
        <p:spPr>
          <a:xfrm>
            <a:off x="695400" y="220346"/>
            <a:ext cx="10297144" cy="1135928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xóa một trang tính ta thực hiện:</a:t>
            </a:r>
          </a:p>
        </p:txBody>
      </p:sp>
      <p:sp>
        <p:nvSpPr>
          <p:cNvPr id="7" name="Rectangle: Diagonal Corners Snipped 6"/>
          <p:cNvSpPr/>
          <p:nvPr/>
        </p:nvSpPr>
        <p:spPr>
          <a:xfrm>
            <a:off x="1683235" y="2940469"/>
            <a:ext cx="7885843" cy="1009836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Nháy nút phải chuột vào tên trang tính cần xóa và chọn Delete.</a:t>
            </a:r>
          </a:p>
        </p:txBody>
      </p:sp>
      <p:sp>
        <p:nvSpPr>
          <p:cNvPr id="8" name="Rectangle: Diagonal Corners Snipped 7"/>
          <p:cNvSpPr/>
          <p:nvPr/>
        </p:nvSpPr>
        <p:spPr>
          <a:xfrm>
            <a:off x="1683234" y="4279546"/>
            <a:ext cx="7910688" cy="961174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Vào Home, chọn </a:t>
            </a:r>
            <a:r>
              <a:rPr lang="en-US" sz="36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Delete.</a:t>
            </a:r>
            <a:endParaRPr lang="en-US" sz="36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/>
          <p:cNvSpPr/>
          <p:nvPr/>
        </p:nvSpPr>
        <p:spPr>
          <a:xfrm>
            <a:off x="1657368" y="5573212"/>
            <a:ext cx="7882945" cy="83268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Tất cả đáp án trên đều sai.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2424" y="1402378"/>
            <a:ext cx="1173079" cy="11590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</p:cNvPr>
          <p:cNvSpPr/>
          <p:nvPr/>
        </p:nvSpPr>
        <p:spPr>
          <a:xfrm flipH="1">
            <a:off x="10128448" y="5373216"/>
            <a:ext cx="1958036" cy="864096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L -0.40651 0.324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/>
          <p:cNvSpPr/>
          <p:nvPr/>
        </p:nvSpPr>
        <p:spPr>
          <a:xfrm>
            <a:off x="983432" y="1864787"/>
            <a:ext cx="10177806" cy="1218585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Nháy đúp chuột vào tên của trang tính, nhập tên mới, nhấn Enter.</a:t>
            </a:r>
          </a:p>
        </p:txBody>
      </p:sp>
      <p:sp>
        <p:nvSpPr>
          <p:cNvPr id="6" name="Rectangle: Diagonal Corners Snipped 5"/>
          <p:cNvSpPr/>
          <p:nvPr/>
        </p:nvSpPr>
        <p:spPr>
          <a:xfrm>
            <a:off x="551384" y="264491"/>
            <a:ext cx="10945216" cy="1114298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đổi tên một trang tính ta thực hiện:</a:t>
            </a:r>
          </a:p>
        </p:txBody>
      </p:sp>
      <p:sp>
        <p:nvSpPr>
          <p:cNvPr id="7" name="Rectangle: Diagonal Corners Snipped 6"/>
          <p:cNvSpPr/>
          <p:nvPr/>
        </p:nvSpPr>
        <p:spPr>
          <a:xfrm>
            <a:off x="983432" y="3338568"/>
            <a:ext cx="10177806" cy="1140526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Nháy nút phải chuột vào tên trang tính cần đổi tên và chọn Rename, nhập tên mới, nhấn Enter.</a:t>
            </a:r>
          </a:p>
        </p:txBody>
      </p:sp>
      <p:sp>
        <p:nvSpPr>
          <p:cNvPr id="8" name="Rectangle: Diagonal Corners Snipped 7"/>
          <p:cNvSpPr/>
          <p:nvPr/>
        </p:nvSpPr>
        <p:spPr>
          <a:xfrm>
            <a:off x="983432" y="4772226"/>
            <a:ext cx="10177806" cy="843635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Cả A, B đều đúng.</a:t>
            </a:r>
          </a:p>
        </p:txBody>
      </p:sp>
      <p:sp>
        <p:nvSpPr>
          <p:cNvPr id="9" name="Rectangle: Diagonal Corners Snipped 8"/>
          <p:cNvSpPr/>
          <p:nvPr/>
        </p:nvSpPr>
        <p:spPr>
          <a:xfrm>
            <a:off x="935089" y="5886566"/>
            <a:ext cx="10177806" cy="7930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Cả A, B đều sai.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89834" flipH="1">
            <a:off x="11477917" y="1172733"/>
            <a:ext cx="881102" cy="8811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</p:cNvPr>
          <p:cNvSpPr/>
          <p:nvPr/>
        </p:nvSpPr>
        <p:spPr>
          <a:xfrm flipH="1">
            <a:off x="10416479" y="6220258"/>
            <a:ext cx="1775520" cy="540745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1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-0.40651 0.5092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/>
          <p:cNvSpPr/>
          <p:nvPr/>
        </p:nvSpPr>
        <p:spPr>
          <a:xfrm>
            <a:off x="1827951" y="2116719"/>
            <a:ext cx="5516218" cy="68866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Format Cells /Border</a:t>
            </a:r>
          </a:p>
        </p:txBody>
      </p:sp>
      <p:sp>
        <p:nvSpPr>
          <p:cNvPr id="6" name="Rectangle: Diagonal Corners Snipped 5"/>
          <p:cNvSpPr/>
          <p:nvPr/>
        </p:nvSpPr>
        <p:spPr>
          <a:xfrm>
            <a:off x="1271464" y="527360"/>
            <a:ext cx="9813053" cy="87698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kẻ đường viền cho ô tính em chọn lệnh gì?</a:t>
            </a:r>
          </a:p>
        </p:txBody>
      </p:sp>
      <p:sp>
        <p:nvSpPr>
          <p:cNvPr id="7" name="Rectangle: Diagonal Corners Snipped 6"/>
          <p:cNvSpPr/>
          <p:nvPr/>
        </p:nvSpPr>
        <p:spPr>
          <a:xfrm>
            <a:off x="1827951" y="3309837"/>
            <a:ext cx="5516218" cy="68866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B. Format Cells/Font</a:t>
            </a:r>
          </a:p>
        </p:txBody>
      </p:sp>
      <p:sp>
        <p:nvSpPr>
          <p:cNvPr id="8" name="Rectangle: Diagonal Corners Snipped 7"/>
          <p:cNvSpPr/>
          <p:nvPr/>
        </p:nvSpPr>
        <p:spPr>
          <a:xfrm>
            <a:off x="1860126" y="4449539"/>
            <a:ext cx="5516218" cy="68866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Format Cells/Number</a:t>
            </a:r>
          </a:p>
        </p:txBody>
      </p:sp>
      <p:sp>
        <p:nvSpPr>
          <p:cNvPr id="9" name="Rectangle: Diagonal Corners Snipped 8"/>
          <p:cNvSpPr/>
          <p:nvPr/>
        </p:nvSpPr>
        <p:spPr>
          <a:xfrm>
            <a:off x="1860126" y="5598014"/>
            <a:ext cx="5516218" cy="68866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D. Format Cells/Fill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364437" y="1916832"/>
            <a:ext cx="1192389" cy="11590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</p:cNvPr>
          <p:cNvSpPr/>
          <p:nvPr/>
        </p:nvSpPr>
        <p:spPr>
          <a:xfrm flipH="1">
            <a:off x="10366683" y="6093296"/>
            <a:ext cx="1800225" cy="688667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45417 0.1696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/>
          <p:cNvSpPr/>
          <p:nvPr/>
        </p:nvSpPr>
        <p:spPr>
          <a:xfrm>
            <a:off x="1817378" y="2578993"/>
            <a:ext cx="5516218" cy="68866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File/Print</a:t>
            </a:r>
          </a:p>
        </p:txBody>
      </p:sp>
      <p:sp>
        <p:nvSpPr>
          <p:cNvPr id="6" name="Rectangle: Diagonal Corners Snipped 5"/>
          <p:cNvSpPr/>
          <p:nvPr/>
        </p:nvSpPr>
        <p:spPr>
          <a:xfrm>
            <a:off x="1782418" y="631495"/>
            <a:ext cx="8627165" cy="114132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trang tính em chọn lệnh gì?</a:t>
            </a:r>
          </a:p>
        </p:txBody>
      </p:sp>
      <p:sp>
        <p:nvSpPr>
          <p:cNvPr id="7" name="Rectangle: Diagonal Corners Snipped 6"/>
          <p:cNvSpPr/>
          <p:nvPr/>
        </p:nvSpPr>
        <p:spPr>
          <a:xfrm>
            <a:off x="1821361" y="3657070"/>
            <a:ext cx="5516218" cy="68866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File/Open</a:t>
            </a:r>
          </a:p>
        </p:txBody>
      </p:sp>
      <p:sp>
        <p:nvSpPr>
          <p:cNvPr id="8" name="Rectangle: Diagonal Corners Snipped 7"/>
          <p:cNvSpPr/>
          <p:nvPr/>
        </p:nvSpPr>
        <p:spPr>
          <a:xfrm>
            <a:off x="1817378" y="4706920"/>
            <a:ext cx="5516218" cy="68866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Home/Print</a:t>
            </a:r>
          </a:p>
        </p:txBody>
      </p:sp>
      <p:sp>
        <p:nvSpPr>
          <p:cNvPr id="9" name="Rectangle: Diagonal Corners Snipped 8"/>
          <p:cNvSpPr/>
          <p:nvPr/>
        </p:nvSpPr>
        <p:spPr>
          <a:xfrm>
            <a:off x="1817378" y="5721301"/>
            <a:ext cx="5516218" cy="68866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Home/Font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6520" y="2052354"/>
            <a:ext cx="1192389" cy="1053277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</p:cNvPr>
          <p:cNvSpPr/>
          <p:nvPr/>
        </p:nvSpPr>
        <p:spPr>
          <a:xfrm flipH="1">
            <a:off x="10374658" y="6144925"/>
            <a:ext cx="1800225" cy="688667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1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45416 0.1696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72664" cy="6858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3294786" y="1942801"/>
            <a:ext cx="5659596" cy="299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vi-VN" sz="1350" b="1">
              <a:solidFill>
                <a:srgbClr val="FFFF00"/>
              </a:solidFill>
              <a:latin typeface="Times New Roman" panose="02020603050405020304" pitchFamily="18" charset="0"/>
              <a:cs typeface="Arial" panose="020B0604020202020204"/>
            </a:endParaRPr>
          </a:p>
        </p:txBody>
      </p:sp>
      <p:pic>
        <p:nvPicPr>
          <p:cNvPr id="92164" name="Picture 9" descr="original_pencil_w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533" y="1706985"/>
            <a:ext cx="800347" cy="44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10" descr="original_pencil_w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079" y="1671254"/>
            <a:ext cx="762235" cy="50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6" name="Rectangle 1"/>
          <p:cNvSpPr>
            <a:spLocks noChangeArrowheads="1"/>
          </p:cNvSpPr>
          <p:nvPr/>
        </p:nvSpPr>
        <p:spPr bwMode="auto">
          <a:xfrm>
            <a:off x="3273437" y="1605798"/>
            <a:ext cx="5545261" cy="72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858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2337654" y="2258187"/>
            <a:ext cx="7416824" cy="34163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42265" algn="just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- Đọc trước mục 3. Thực hành trình bày hoàn chỉnh dữ liệu DỰ ÁN TRƯỜNG HỌC XANH để tiết sau thực hành.</a:t>
            </a:r>
          </a:p>
          <a:p>
            <a:pPr indent="342265" algn="just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- Trả lời câu hỏi 1, 2 trong phần luyện tập.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/>
          <p:cNvGrpSpPr/>
          <p:nvPr/>
        </p:nvGrpSpPr>
        <p:grpSpPr>
          <a:xfrm>
            <a:off x="3759456" y="1720091"/>
            <a:ext cx="4482107" cy="3509945"/>
            <a:chOff x="2424113" y="688975"/>
            <a:chExt cx="6713537" cy="5619751"/>
          </a:xfrm>
        </p:grpSpPr>
        <p:sp>
          <p:nvSpPr>
            <p:cNvPr id="24" name="AutoShape 3"/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26" name="Freeform 6"/>
            <p:cNvSpPr/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27" name="Freeform 7"/>
            <p:cNvSpPr/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28" name="Freeform 8"/>
            <p:cNvSpPr/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29" name="Freeform 9"/>
            <p:cNvSpPr/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30" name="Freeform 10"/>
            <p:cNvSpPr/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31" name="Freeform 11"/>
            <p:cNvSpPr/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32" name="Freeform 12"/>
            <p:cNvSpPr/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33" name="Freeform 13"/>
            <p:cNvSpPr/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34" name="Freeform 14"/>
            <p:cNvSpPr/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35" name="Freeform 15"/>
            <p:cNvSpPr/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36" name="Freeform 16"/>
            <p:cNvSpPr/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37" name="Freeform 17"/>
            <p:cNvSpPr/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38" name="Freeform 18"/>
            <p:cNvSpPr/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/>
            <p:cNvSpPr/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40" name="Freeform 20"/>
            <p:cNvSpPr/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/>
            <p:cNvSpPr/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42" name="Freeform 22"/>
            <p:cNvSpPr/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43" name="Freeform 23"/>
            <p:cNvSpPr/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44" name="Freeform 24"/>
            <p:cNvSpPr/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45" name="Freeform 25"/>
            <p:cNvSpPr/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46" name="Freeform 26"/>
            <p:cNvSpPr/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47" name="Freeform 27"/>
            <p:cNvSpPr/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48" name="Freeform 28"/>
            <p:cNvSpPr/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49" name="Freeform 29"/>
            <p:cNvSpPr/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/>
            <p:cNvSpPr/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51" name="Freeform 31"/>
            <p:cNvSpPr/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52" name="Freeform 32"/>
            <p:cNvSpPr/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53" name="Freeform 33"/>
            <p:cNvSpPr/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54" name="Freeform 34"/>
            <p:cNvSpPr/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/>
            <p:cNvSpPr/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56" name="Freeform 36"/>
            <p:cNvSpPr/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57" name="Freeform 37"/>
            <p:cNvSpPr/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58" name="Freeform 38"/>
            <p:cNvSpPr/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59" name="Freeform 39"/>
            <p:cNvSpPr/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60" name="Freeform 40"/>
            <p:cNvSpPr/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61" name="Freeform 41"/>
            <p:cNvSpPr/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62" name="Freeform 42"/>
            <p:cNvSpPr/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63" name="Freeform 43"/>
            <p:cNvSpPr/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64" name="Freeform 44"/>
            <p:cNvSpPr/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65" name="Freeform 45"/>
            <p:cNvSpPr/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66" name="Freeform 46"/>
            <p:cNvSpPr/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67" name="Freeform 47"/>
            <p:cNvSpPr/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68" name="Freeform 48"/>
            <p:cNvSpPr/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69" name="Rectangle 49"/>
            <p:cNvSpPr>
              <a:spLocks noChangeArrowheads="1"/>
            </p:cNvSpPr>
            <p:nvPr/>
          </p:nvSpPr>
          <p:spPr bwMode="auto">
            <a:xfrm>
              <a:off x="7464697" y="1984678"/>
              <a:ext cx="768340" cy="369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zh-CN" sz="1500" dirty="0">
                  <a:solidFill>
                    <a:srgbClr val="FFFFFF"/>
                  </a:solidFill>
                  <a:latin typeface="iCiel Cadena"/>
                  <a:ea typeface="Microsoft YaHei" panose="020B0503020204020204" charset="-122"/>
                </a:rPr>
                <a:t>LOVE</a:t>
              </a:r>
              <a:endParaRPr lang="zh-CN" altLang="zh-CN" sz="1200" dirty="0">
                <a:latin typeface="iCiel Cadena"/>
              </a:endParaRPr>
            </a:p>
          </p:txBody>
        </p:sp>
        <p:sp>
          <p:nvSpPr>
            <p:cNvPr id="70" name="Rectangle 50"/>
            <p:cNvSpPr>
              <a:spLocks noChangeArrowheads="1"/>
            </p:cNvSpPr>
            <p:nvPr/>
          </p:nvSpPr>
          <p:spPr bwMode="auto">
            <a:xfrm>
              <a:off x="2908300" y="1149350"/>
              <a:ext cx="184883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zh-CN" sz="1725" dirty="0">
                  <a:solidFill>
                    <a:srgbClr val="FFFFFF"/>
                  </a:solidFill>
                  <a:latin typeface="iCiel Cadena"/>
                  <a:ea typeface="Microsoft YaHei" panose="020B0503020204020204" charset="-122"/>
                </a:rPr>
                <a:t>L</a:t>
              </a:r>
              <a:endParaRPr lang="zh-CN" altLang="zh-CN" sz="1350" dirty="0">
                <a:latin typeface="iCiel Cadena"/>
              </a:endParaRPr>
            </a:p>
          </p:txBody>
        </p:sp>
        <p:sp>
          <p:nvSpPr>
            <p:cNvPr id="71" name="Rectangle 51"/>
            <p:cNvSpPr>
              <a:spLocks noChangeArrowheads="1"/>
            </p:cNvSpPr>
            <p:nvPr/>
          </p:nvSpPr>
          <p:spPr bwMode="auto">
            <a:xfrm>
              <a:off x="2908300" y="3684588"/>
              <a:ext cx="19208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zh-CN" dirty="0">
                  <a:solidFill>
                    <a:srgbClr val="FFFFFF"/>
                  </a:solidFill>
                  <a:latin typeface="iCiel Cadena"/>
                  <a:ea typeface="Microsoft YaHei" panose="020B0503020204020204" charset="-122"/>
                </a:rPr>
                <a:t>L</a:t>
              </a:r>
              <a:endParaRPr lang="zh-CN" altLang="zh-CN" sz="1350" dirty="0">
                <a:latin typeface="iCiel Cadena"/>
              </a:endParaRPr>
            </a:p>
          </p:txBody>
        </p:sp>
        <p:sp>
          <p:nvSpPr>
            <p:cNvPr id="72" name="Rectangle 52"/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99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zh-CN" sz="1725" dirty="0">
                  <a:solidFill>
                    <a:schemeClr val="bg1"/>
                  </a:solidFill>
                  <a:latin typeface="iCiel Cadena"/>
                  <a:ea typeface="Microsoft YaHei" panose="020B0503020204020204" charset="-122"/>
                </a:rPr>
                <a:t>L</a:t>
              </a:r>
              <a:endParaRPr lang="zh-CN" altLang="zh-CN" sz="1350" dirty="0">
                <a:solidFill>
                  <a:schemeClr val="bg1"/>
                </a:solidFill>
                <a:latin typeface="iCiel Cadena"/>
              </a:endParaRPr>
            </a:p>
          </p:txBody>
        </p:sp>
        <p:sp>
          <p:nvSpPr>
            <p:cNvPr id="73" name="Rectangle 53"/>
            <p:cNvSpPr>
              <a:spLocks noChangeArrowheads="1"/>
            </p:cNvSpPr>
            <p:nvPr/>
          </p:nvSpPr>
          <p:spPr bwMode="auto">
            <a:xfrm>
              <a:off x="6526212" y="5449888"/>
              <a:ext cx="19208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zh-CN" dirty="0">
                  <a:solidFill>
                    <a:srgbClr val="FFFFFF"/>
                  </a:solidFill>
                  <a:latin typeface="iCiel Cadena"/>
                  <a:ea typeface="Microsoft YaHei" panose="020B0503020204020204" charset="-122"/>
                </a:rPr>
                <a:t>L</a:t>
              </a:r>
              <a:endParaRPr lang="zh-CN" altLang="zh-CN" sz="1350" dirty="0">
                <a:latin typeface="iCiel Cadena"/>
              </a:endParaRPr>
            </a:p>
          </p:txBody>
        </p:sp>
        <p:sp>
          <p:nvSpPr>
            <p:cNvPr id="74" name="Rectangle 54"/>
            <p:cNvSpPr>
              <a:spLocks noChangeArrowheads="1"/>
            </p:cNvSpPr>
            <p:nvPr/>
          </p:nvSpPr>
          <p:spPr bwMode="auto">
            <a:xfrm>
              <a:off x="7436353" y="3302375"/>
              <a:ext cx="806564" cy="33245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zh-CN" sz="1350" dirty="0">
                  <a:solidFill>
                    <a:schemeClr val="bg1"/>
                  </a:solidFill>
                  <a:latin typeface="iCiel Cadena"/>
                  <a:ea typeface="Microsoft YaHei" panose="020B0503020204020204" charset="-122"/>
                </a:rPr>
                <a:t>PIRCE</a:t>
              </a:r>
              <a:endParaRPr lang="zh-CN" altLang="zh-CN" sz="1050" dirty="0">
                <a:solidFill>
                  <a:schemeClr val="bg1"/>
                </a:solidFill>
                <a:latin typeface="iCiel Cadena"/>
              </a:endParaRPr>
            </a:p>
          </p:txBody>
        </p:sp>
        <p:sp>
          <p:nvSpPr>
            <p:cNvPr id="75" name="Rectangle 55"/>
            <p:cNvSpPr>
              <a:spLocks noChangeArrowheads="1"/>
            </p:cNvSpPr>
            <p:nvPr/>
          </p:nvSpPr>
          <p:spPr bwMode="auto">
            <a:xfrm>
              <a:off x="6073774" y="3275014"/>
              <a:ext cx="268919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zh-CN" dirty="0">
                  <a:solidFill>
                    <a:srgbClr val="FFFFFF"/>
                  </a:solidFill>
                  <a:latin typeface="iCiel Cadena"/>
                  <a:ea typeface="Microsoft YaHei" panose="020B0503020204020204" charset="-122"/>
                </a:rPr>
                <a:t>G</a:t>
              </a:r>
              <a:endParaRPr lang="zh-CN" altLang="zh-CN" sz="1350" dirty="0">
                <a:latin typeface="iCiel Cadena"/>
              </a:endParaRPr>
            </a:p>
          </p:txBody>
        </p:sp>
        <p:sp>
          <p:nvSpPr>
            <p:cNvPr id="76" name="Rectangle 56"/>
            <p:cNvSpPr>
              <a:spLocks noChangeArrowheads="1"/>
            </p:cNvSpPr>
            <p:nvPr/>
          </p:nvSpPr>
          <p:spPr bwMode="auto">
            <a:xfrm>
              <a:off x="6073774" y="3709988"/>
              <a:ext cx="230502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zh-CN" dirty="0">
                  <a:solidFill>
                    <a:srgbClr val="FFFFFF"/>
                  </a:solidFill>
                  <a:latin typeface="iCiel Cadena"/>
                  <a:ea typeface="Microsoft YaHei" panose="020B0503020204020204" charset="-122"/>
                </a:rPr>
                <a:t>S</a:t>
              </a:r>
              <a:endParaRPr lang="zh-CN" altLang="zh-CN" sz="1350" dirty="0">
                <a:latin typeface="iCiel Cadena"/>
              </a:endParaRPr>
            </a:p>
          </p:txBody>
        </p:sp>
        <p:sp>
          <p:nvSpPr>
            <p:cNvPr id="77" name="Rectangle 57"/>
            <p:cNvSpPr>
              <a:spLocks noChangeArrowheads="1"/>
            </p:cNvSpPr>
            <p:nvPr/>
          </p:nvSpPr>
          <p:spPr bwMode="auto">
            <a:xfrm>
              <a:off x="4335463" y="4602163"/>
              <a:ext cx="211293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zh-CN" dirty="0">
                  <a:solidFill>
                    <a:srgbClr val="FFFFFF"/>
                  </a:solidFill>
                  <a:latin typeface="iCiel Cadena"/>
                  <a:ea typeface="Microsoft YaHei" panose="020B0503020204020204" charset="-122"/>
                </a:rPr>
                <a:t>T</a:t>
              </a:r>
              <a:endParaRPr lang="zh-CN" altLang="zh-CN" sz="1350" dirty="0">
                <a:latin typeface="iCiel Cadena"/>
              </a:endParaRPr>
            </a:p>
          </p:txBody>
        </p:sp>
        <p:sp>
          <p:nvSpPr>
            <p:cNvPr id="78" name="Rectangle 58"/>
            <p:cNvSpPr>
              <a:spLocks noChangeArrowheads="1"/>
            </p:cNvSpPr>
            <p:nvPr/>
          </p:nvSpPr>
          <p:spPr bwMode="auto">
            <a:xfrm>
              <a:off x="4335463" y="4948238"/>
              <a:ext cx="24971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zh-CN" dirty="0">
                  <a:solidFill>
                    <a:srgbClr val="FFFFFF"/>
                  </a:solidFill>
                  <a:latin typeface="iCiel Cadena"/>
                  <a:ea typeface="Microsoft YaHei" panose="020B0503020204020204" charset="-122"/>
                </a:rPr>
                <a:t>H</a:t>
              </a:r>
              <a:endParaRPr lang="zh-CN" altLang="zh-CN" sz="1350" dirty="0"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2998299" y="3294031"/>
            <a:ext cx="6316024" cy="623248"/>
          </a:xfrm>
          <a:prstGeom prst="rect">
            <a:avLst/>
          </a:prstGeom>
          <a:solidFill>
            <a:schemeClr val="bg1"/>
          </a:solidFill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953" y="4418484"/>
            <a:ext cx="3063476" cy="1531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6000" r="-25000" b="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56" y="4869159"/>
            <a:ext cx="2160240" cy="21602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71464" y="3463300"/>
            <a:ext cx="799288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BẢO VỆ </a:t>
            </a:r>
          </a:p>
          <a:p>
            <a:pPr algn="ctr"/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KHU PHỐ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74" y="5326804"/>
            <a:ext cx="2162455" cy="2162455"/>
          </a:xfrm>
          <a:prstGeom prst="rect">
            <a:avLst/>
          </a:prstGeom>
        </p:spPr>
      </p:pic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1523" y="-12192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8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83" y="3134183"/>
            <a:ext cx="3952875" cy="3705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1000" r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124745"/>
            <a:ext cx="936104" cy="892955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9" y="1811632"/>
            <a:ext cx="793697" cy="757112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523" y="711686"/>
            <a:ext cx="865065" cy="825191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520" y="3831964"/>
            <a:ext cx="1054968" cy="1006340"/>
          </a:xfrm>
          <a:prstGeom prst="rect">
            <a:avLst/>
          </a:prstGeom>
        </p:spPr>
      </p:pic>
      <p:pic>
        <p:nvPicPr>
          <p:cNvPr id="9" name="Picture 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76" y="3831964"/>
            <a:ext cx="966829" cy="922264"/>
          </a:xfrm>
          <a:prstGeom prst="rect">
            <a:avLst/>
          </a:prstGeom>
        </p:spPr>
      </p:pic>
      <p:pic>
        <p:nvPicPr>
          <p:cNvPr id="12" name="Picture 1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711685"/>
            <a:ext cx="1008112" cy="961644"/>
          </a:xfrm>
          <a:prstGeom prst="rect">
            <a:avLst/>
          </a:prstGeom>
        </p:spPr>
      </p:pic>
      <p:pic>
        <p:nvPicPr>
          <p:cNvPr id="13" name="Picture 1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7" y="5465333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BẢO VỆ KHU PHỐ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815146" y="-1219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56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839416" y="332656"/>
            <a:ext cx="10873208" cy="1008112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Excel, để định dạng dữ liệu số em thực hiện:</a:t>
            </a: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1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335360" y="1759626"/>
            <a:ext cx="5559345" cy="1731604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Vào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Home, nháy chuột vào mũi tên bên cạnh nhóm lệnh Number.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6311900" y="1779118"/>
            <a:ext cx="5688756" cy="1712112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B. Vào Home, nháy chuột vào mũi tên bên cạnh nhóm lệnh Font.</a:t>
            </a:r>
          </a:p>
        </p:txBody>
      </p:sp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p:sp>
        <p:nvSpPr>
          <p:cNvPr id="14" name="Snip Diagonal Corner Rectangle 13"/>
          <p:cNvSpPr/>
          <p:nvPr/>
        </p:nvSpPr>
        <p:spPr>
          <a:xfrm>
            <a:off x="335360" y="4099561"/>
            <a:ext cx="5559345" cy="1675765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C. Vào Insert, nháy chuột vào mũi tên bên cạnh nhóm lệnh Number.</a:t>
            </a:r>
          </a:p>
        </p:txBody>
      </p:sp>
      <p:sp>
        <p:nvSpPr>
          <p:cNvPr id="15" name="Snip Diagonal Corner Rectangle 14"/>
          <p:cNvSpPr/>
          <p:nvPr/>
        </p:nvSpPr>
        <p:spPr>
          <a:xfrm>
            <a:off x="6311900" y="4099561"/>
            <a:ext cx="5616748" cy="1675765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D. Vào View, nháy chuột vào mũi tên bên cạnh nhóm lệnh Number.</a:t>
            </a:r>
          </a:p>
        </p:txBody>
      </p:sp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07424" y="7108766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bldLvl="0" animBg="1"/>
      <p:bldP spid="3" grpId="0" bldLvl="0" animBg="1"/>
      <p:bldP spid="12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58028" y="185238"/>
            <a:ext cx="12046736" cy="1406952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nhóm lệnh Number, Decimal places: 2 có nghĩa là gì?</a:t>
            </a: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1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6240016" y="2117091"/>
            <a:ext cx="5400600" cy="1568670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Định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dạng số có 2 chữ số thập phân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6240016" y="4242314"/>
            <a:ext cx="5400600" cy="1713181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Định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dạng phần trăm.</a:t>
            </a:r>
          </a:p>
        </p:txBody>
      </p:sp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p:sp>
        <p:nvSpPr>
          <p:cNvPr id="14" name="Snip Diagonal Corner Rectangle 13"/>
          <p:cNvSpPr/>
          <p:nvPr/>
        </p:nvSpPr>
        <p:spPr>
          <a:xfrm>
            <a:off x="479377" y="4293096"/>
            <a:ext cx="5359450" cy="1662400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Định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dạng số có 2 chữ số kể cả phần nguyên và phần thập phân</a:t>
            </a:r>
          </a:p>
        </p:txBody>
      </p:sp>
      <p:sp>
        <p:nvSpPr>
          <p:cNvPr id="15" name="Snip Diagonal Corner Rectangle 14"/>
          <p:cNvSpPr/>
          <p:nvPr/>
        </p:nvSpPr>
        <p:spPr>
          <a:xfrm>
            <a:off x="479377" y="2117091"/>
            <a:ext cx="5359450" cy="1527933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Định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dạng số có 2 chữ số nguyên.</a:t>
            </a:r>
          </a:p>
        </p:txBody>
      </p:sp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07424" y="7108766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bldLvl="0" animBg="1"/>
      <p:bldP spid="3" grpId="0" bldLvl="0" animBg="1"/>
      <p:bldP spid="12" grpId="0" bldLvl="0" animBg="1"/>
      <p:bldP spid="14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86871" y="283837"/>
            <a:ext cx="11881320" cy="1272959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Excel, lệnh nào sau đây dùng để gộp nhiều ô tính?</a:t>
            </a: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1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7032105" y="4329567"/>
            <a:ext cx="4824536" cy="1286465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D. Merge &amp; Center.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7032104" y="2168862"/>
            <a:ext cx="4824535" cy="1361336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B. Center</a:t>
            </a:r>
          </a:p>
        </p:txBody>
      </p:sp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p:sp>
        <p:nvSpPr>
          <p:cNvPr id="14" name="Snip Diagonal Corner Rectangle 13"/>
          <p:cNvSpPr/>
          <p:nvPr/>
        </p:nvSpPr>
        <p:spPr>
          <a:xfrm>
            <a:off x="1343472" y="2202670"/>
            <a:ext cx="4608512" cy="1327527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A. Align left</a:t>
            </a:r>
          </a:p>
        </p:txBody>
      </p:sp>
      <p:sp>
        <p:nvSpPr>
          <p:cNvPr id="15" name="Snip Diagonal Corner Rectangle 14"/>
          <p:cNvSpPr/>
          <p:nvPr/>
        </p:nvSpPr>
        <p:spPr>
          <a:xfrm>
            <a:off x="1343472" y="4324727"/>
            <a:ext cx="4608512" cy="1296144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C. Align Right</a:t>
            </a:r>
          </a:p>
        </p:txBody>
      </p:sp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07424" y="7108766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bldLvl="0" animBg="1"/>
      <p:bldP spid="3" grpId="0" bldLvl="0" animBg="1"/>
      <p:bldP spid="12" grpId="0" animBg="1"/>
      <p:bldP spid="14" grpId="0" animBg="1"/>
      <p:bldP spid="1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66633" y="332656"/>
            <a:ext cx="12104195" cy="1387663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Hàm nào sau đây dùng để tính trung bình các giá trị?</a:t>
            </a: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1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7056480" y="2344635"/>
            <a:ext cx="3600400" cy="1296144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B. Average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614696" y="2276872"/>
            <a:ext cx="3600400" cy="1296144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A. Sum</a:t>
            </a:r>
          </a:p>
        </p:txBody>
      </p:sp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07424" y="7108766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631504" y="4437112"/>
            <a:ext cx="3600400" cy="1296144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C. Max</a:t>
            </a:r>
          </a:p>
        </p:txBody>
      </p:sp>
      <p:sp>
        <p:nvSpPr>
          <p:cNvPr id="7" name="Snip Diagonal Corner Rectangle 6"/>
          <p:cNvSpPr/>
          <p:nvPr/>
        </p:nvSpPr>
        <p:spPr>
          <a:xfrm>
            <a:off x="7056480" y="4370339"/>
            <a:ext cx="3600400" cy="1296144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D. Count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12" grpId="0" bldLvl="0" animBg="1"/>
      <p:bldP spid="4" grpId="0" bldLvl="0" animBg="1"/>
      <p:bldP spid="7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42689989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1188</Words>
  <Application>Microsoft Office PowerPoint</Application>
  <PresentationFormat>Widescreen</PresentationFormat>
  <Paragraphs>154</Paragraphs>
  <Slides>35</Slides>
  <Notes>3</Notes>
  <HiddenSlides>0</HiddenSlides>
  <MMClips>26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Microsoft YaHei</vt:lpstr>
      <vt:lpstr>宋体</vt:lpstr>
      <vt:lpstr>宋体</vt:lpstr>
      <vt:lpstr>Arial</vt:lpstr>
      <vt:lpstr>Calibri</vt:lpstr>
      <vt:lpstr>Calibri Light</vt:lpstr>
      <vt:lpstr>等线</vt:lpstr>
      <vt:lpstr>iCiel Cadena</vt:lpstr>
      <vt:lpstr>SVN-SAF</vt:lpstr>
      <vt:lpstr>Times New Roman</vt:lpstr>
      <vt:lpstr>UTM Kabel KT</vt:lpstr>
      <vt:lpstr>1_Office Theme</vt:lpstr>
      <vt:lpstr>Office Theme</vt:lpstr>
      <vt:lpstr>3_Office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BT Truc</dc:creator>
  <cp:keywords>BT Truc</cp:keywords>
  <cp:lastModifiedBy>dell</cp:lastModifiedBy>
  <cp:revision>121</cp:revision>
  <dcterms:created xsi:type="dcterms:W3CDTF">2020-04-07T09:09:00Z</dcterms:created>
  <dcterms:modified xsi:type="dcterms:W3CDTF">2024-02-29T03:03:42Z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5E05EB8FDEAC41F1832BAC679747529F</vt:lpwstr>
  </property>
  <property fmtid="{D5CDD505-2E9C-101B-9397-08002B2CF9AE}" pid="3" name="KSOProductBuildVer">
    <vt:lpwstr>1033-11.2.0.11167</vt:lpwstr>
  </property>
</Properties>
</file>