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5"/>
  </p:notesMasterIdLst>
  <p:sldIdLst>
    <p:sldId id="277" r:id="rId2"/>
    <p:sldId id="313" r:id="rId3"/>
    <p:sldId id="281" r:id="rId4"/>
    <p:sldId id="315" r:id="rId5"/>
    <p:sldId id="257" r:id="rId6"/>
    <p:sldId id="258" r:id="rId7"/>
    <p:sldId id="319" r:id="rId8"/>
    <p:sldId id="320" r:id="rId9"/>
    <p:sldId id="300" r:id="rId10"/>
    <p:sldId id="290" r:id="rId11"/>
    <p:sldId id="314" r:id="rId12"/>
    <p:sldId id="259" r:id="rId13"/>
    <p:sldId id="261" r:id="rId14"/>
    <p:sldId id="292" r:id="rId15"/>
    <p:sldId id="262" r:id="rId16"/>
    <p:sldId id="301" r:id="rId17"/>
    <p:sldId id="302" r:id="rId18"/>
    <p:sldId id="303" r:id="rId19"/>
    <p:sldId id="304" r:id="rId20"/>
    <p:sldId id="305" r:id="rId21"/>
    <p:sldId id="295" r:id="rId22"/>
    <p:sldId id="269" r:id="rId23"/>
    <p:sldId id="297" r:id="rId24"/>
    <p:sldId id="298" r:id="rId25"/>
    <p:sldId id="306" r:id="rId26"/>
    <p:sldId id="307" r:id="rId27"/>
    <p:sldId id="309" r:id="rId28"/>
    <p:sldId id="310" r:id="rId29"/>
    <p:sldId id="266" r:id="rId30"/>
    <p:sldId id="311" r:id="rId31"/>
    <p:sldId id="312" r:id="rId32"/>
    <p:sldId id="268" r:id="rId33"/>
    <p:sldId id="276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D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92" d="100"/>
          <a:sy n="92" d="100"/>
        </p:scale>
        <p:origin x="612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B071-5334-44FD-BA35-02D3C83E58D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8EEF-0031-4C55-8E55-3AAFC4A2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9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21" y="4786627"/>
            <a:ext cx="410853" cy="27384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342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21" y="4786627"/>
            <a:ext cx="410853" cy="27384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02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4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6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456-1870-4AE5-A242-0A724C3FC6A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08FC-FDB5-4738-99ED-79C3F1F05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45" r:id="rId3"/>
    <p:sldLayoutId id="2147483744" r:id="rId4"/>
    <p:sldLayoutId id="2147483741" r:id="rId5"/>
    <p:sldLayoutId id="2147483740" r:id="rId6"/>
    <p:sldLayoutId id="2147483739" r:id="rId7"/>
    <p:sldLayoutId id="2147483738" r:id="rId8"/>
    <p:sldLayoutId id="2147483735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43" r:id="rId15"/>
    <p:sldLayoutId id="2147483742" r:id="rId16"/>
    <p:sldLayoutId id="2147483737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6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slide" Target="slide24.xml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5" Type="http://schemas.microsoft.com/office/2007/relationships/hdphoto" Target="../media/hdphoto8.wdp"/><Relationship Id="rId10" Type="http://schemas.openxmlformats.org/officeDocument/2006/relationships/image" Target="../media/image30.png"/><Relationship Id="rId4" Type="http://schemas.openxmlformats.org/officeDocument/2006/relationships/image" Target="../media/image26.jp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1227495"/>
            <a:ext cx="1828800" cy="1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2901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2901"/>
            <a:ext cx="0" cy="4568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2902"/>
            <a:ext cx="0" cy="45719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1288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524000" y="800650"/>
            <a:ext cx="6400800" cy="115612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</a:t>
            </a:r>
            <a:r>
              <a:rPr lang="en-US" sz="2101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</a:t>
            </a:r>
            <a:r>
              <a:rPr lang="en-US" sz="2101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1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" y="3150606"/>
            <a:ext cx="9055037" cy="1992894"/>
          </a:xfrm>
          <a:prstGeom prst="rect">
            <a:avLst/>
          </a:prstGeom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71933" y="2742496"/>
            <a:ext cx="4487660" cy="1385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101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723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790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CÔNG CỤ HỖ TRỢ TÍNH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96666"/>
            <a:ext cx="762635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87028"/>
            <a:ext cx="762635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3735"/>
            <a:ext cx="3444875" cy="1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3269"/>
            <a:ext cx="9220200" cy="283573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71682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83494"/>
            <a:ext cx="708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HÀM TRONG BẢNG TÍNH</a:t>
            </a:r>
            <a:endParaRPr lang="en-US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-14288" y="628650"/>
            <a:ext cx="5838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753130"/>
            <a:ext cx="845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 nhóm thảo luận (2 </a:t>
            </a:r>
            <a:r>
              <a:rPr lang="en-US" sz="27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7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trả lời vào bảng nhóm.</a:t>
            </a:r>
            <a:endParaRPr lang="en-US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" y="1196184"/>
            <a:ext cx="870758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các công thức đã nhập trong ví dụ hình 8.1, 8.2 trong SGK và trả lời các câu hỏi sau: 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197475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của hàm là gì?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hàm?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bao nhiêu tham số, các tham số của hàm là gì?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5" y="-41870"/>
            <a:ext cx="1374245" cy="1099146"/>
          </a:xfrm>
          <a:prstGeom prst="rect">
            <a:avLst/>
          </a:prstGeom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70854" y="3200400"/>
            <a:ext cx="2319946" cy="2857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2660" y="3498315"/>
            <a:ext cx="1757272" cy="35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ction Button: Sound 38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057400" y="3560294"/>
            <a:ext cx="366406" cy="23065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3068925"/>
            <a:ext cx="66848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hàm trong bảng tính sẽ được xác định bởi :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545"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Tên của hàm (sum, 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average,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545"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nghĩ của hàm (tính 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545"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tham số của hàm: Có thể là dãy số, địa chỉ ô, địa chỉ vùng dữ liệu…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000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37" grpId="0" animBg="1"/>
      <p:bldP spid="38" grpId="0"/>
      <p:bldP spid="3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150"/>
            <a:ext cx="7498080" cy="5715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36" y="514350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1981200" y="400050"/>
            <a:ext cx="6248400" cy="1600200"/>
          </a:xfrm>
          <a:prstGeom prst="cloudCallout">
            <a:avLst>
              <a:gd name="adj1" fmla="val -57981"/>
              <a:gd name="adj2" fmla="val 29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145090"/>
            <a:ext cx="4167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991458"/>
            <a:ext cx="4892431" cy="27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48"/>
          <p:cNvSpPr/>
          <p:nvPr/>
        </p:nvSpPr>
        <p:spPr>
          <a:xfrm>
            <a:off x="2642606" y="96297"/>
            <a:ext cx="3077840" cy="58010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362200" y="676406"/>
            <a:ext cx="6324600" cy="144176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=&lt;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&gt;(&lt;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</a:p>
          <a:p>
            <a:pPr algn="ctr"/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362201" y="2307571"/>
            <a:ext cx="6324599" cy="119886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2362200" y="3680308"/>
            <a:ext cx="6324600" cy="123459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44" name="组合 217"/>
          <p:cNvGrpSpPr/>
          <p:nvPr/>
        </p:nvGrpSpPr>
        <p:grpSpPr>
          <a:xfrm>
            <a:off x="609602" y="971191"/>
            <a:ext cx="1496939" cy="365795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5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2400" smtClean="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2400" smtClean="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647950"/>
            <a:ext cx="7498080" cy="40005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457200" y="742950"/>
            <a:ext cx="831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14500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27537"/>
              </p:ext>
            </p:extLst>
          </p:nvPr>
        </p:nvGraphicFramePr>
        <p:xfrm>
          <a:off x="2133600" y="720969"/>
          <a:ext cx="4953002" cy="1503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Stt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Tên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cây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7A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7B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7C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7D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7E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7G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7H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Hoa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Mười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giờ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Hoa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Dạ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yến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thảo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Hoa Dừa cạn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Hoa cúc vàng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Hoa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hồng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1800" y="21907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87694"/>
              </p:ext>
            </p:extLst>
          </p:nvPr>
        </p:nvGraphicFramePr>
        <p:xfrm>
          <a:off x="1600200" y="685801"/>
          <a:ext cx="6896098" cy="1501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21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820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Dự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kiến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phân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bổ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cây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hoa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cho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các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lớp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7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Stt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Tên cây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800" u="none" strike="noStrike">
                          <a:effectLst/>
                        </a:rPr>
                        <a:t>Hoa Mười giờ</a:t>
                      </a:r>
                      <a:endParaRPr lang="vi-VN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Trung bình mỗi lớp sẽ trồng được bao nhiêu cây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Hoa Dạ yến thảo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Số cây Dừa cạn lớn nhất mỗi lớp sẽ trồng là bao nhiêu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Hoa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Dừa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cạn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Số cây hoa Mười giờ ít nhất mỗi lớp sẽ trồng là bao nhiêu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Hoa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cúc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vàng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Bao nhiêu lớp sẽ trồng là Hoa hồng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Hoa hồng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Lớp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7B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sẽ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trồng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bao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nhiêu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loại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hoa</a:t>
                      </a:r>
                      <a:r>
                        <a:rPr lang="en-US" sz="1000" u="none" strike="noStrike" dirty="0">
                          <a:effectLst/>
                        </a:rPr>
                        <a:t>?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1524000" y="3086100"/>
            <a:ext cx="7498080" cy="40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44" y="3488683"/>
            <a:ext cx="6577713" cy="15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05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 SUM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=SUM(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C3:C7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2765821"/>
            <a:ext cx="4648200" cy="197762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242560" y="2038350"/>
            <a:ext cx="4358640" cy="2438400"/>
          </a:xfrm>
          <a:prstGeom prst="cloudCallout">
            <a:avLst>
              <a:gd name="adj1" fmla="val -94678"/>
              <a:gd name="adj2" fmla="val 5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05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AVERAGE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=AVERAGE(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VD:   =AVERAGE(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5029200" cy="18859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715000" y="1962150"/>
            <a:ext cx="3868615" cy="2486025"/>
          </a:xfrm>
          <a:prstGeom prst="cloudCallout">
            <a:avLst>
              <a:gd name="adj1" fmla="val -57755"/>
              <a:gd name="adj2" fmla="val 13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67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=MIN(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 =MIN(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096"/>
            <a:ext cx="5715000" cy="17672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477000" y="3486150"/>
            <a:ext cx="2667000" cy="914400"/>
          </a:xfrm>
          <a:prstGeom prst="wedgeRoundRectCallout">
            <a:avLst>
              <a:gd name="adj1" fmla="val -69836"/>
              <a:gd name="adj2" fmla="val -3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Min(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05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 =MIN(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0351"/>
            <a:ext cx="5410902" cy="1674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00" y="3371850"/>
            <a:ext cx="3048000" cy="914400"/>
          </a:xfrm>
          <a:prstGeom prst="wedgeRoundRectCallout">
            <a:avLst>
              <a:gd name="adj1" fmla="val -69836"/>
              <a:gd name="adj2" fmla="val -3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MAX(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7969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594"/>
            <a:ext cx="3363123" cy="3362669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41" y="4102351"/>
            <a:ext cx="1026023" cy="10258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6188"/>
            <a:ext cx="538351" cy="538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89799"/>
            <a:ext cx="746998" cy="7468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2479"/>
            <a:ext cx="540868" cy="5407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41" y="4750991"/>
            <a:ext cx="58875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0513"/>
            <a:ext cx="252447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8" y="4863779"/>
            <a:ext cx="528983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2539"/>
            <a:ext cx="1044954" cy="1044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9" y="4795970"/>
            <a:ext cx="223041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6750"/>
            <a:ext cx="962576" cy="9624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7281"/>
            <a:ext cx="520102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2299"/>
            <a:ext cx="316822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49047"/>
            <a:ext cx="158410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8" y="1026634"/>
            <a:ext cx="169" cy="286119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053"/>
            <a:ext cx="473804" cy="50029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7" y="1559238"/>
            <a:ext cx="473803" cy="498350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7" y="2646633"/>
            <a:ext cx="441143" cy="440997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6927"/>
            <a:ext cx="853846" cy="853846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I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椭圆 64"/>
          <p:cNvSpPr/>
          <p:nvPr/>
        </p:nvSpPr>
        <p:spPr>
          <a:xfrm>
            <a:off x="3063651" y="1422260"/>
            <a:ext cx="853846" cy="853846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II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椭圆 64"/>
          <p:cNvSpPr/>
          <p:nvPr/>
        </p:nvSpPr>
        <p:spPr>
          <a:xfrm>
            <a:off x="3044543" y="2533596"/>
            <a:ext cx="853846" cy="853846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III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34820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2908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80" y="1121478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3" y="379893"/>
            <a:ext cx="2510757" cy="623444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683" y="1552620"/>
            <a:ext cx="5086319" cy="570665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5" y="3651332"/>
            <a:ext cx="441143" cy="440997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8153"/>
            <a:ext cx="853846" cy="853846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IV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683" y="2544515"/>
            <a:ext cx="2905279" cy="6475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5970" y="3635759"/>
            <a:ext cx="2905279" cy="6475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376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429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=Count(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 =Count(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C3:C7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7065"/>
            <a:ext cx="4929579" cy="173208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462980" y="2514600"/>
            <a:ext cx="3985821" cy="1903535"/>
          </a:xfrm>
          <a:prstGeom prst="cloudCallout">
            <a:avLst>
              <a:gd name="adj1" fmla="val -100695"/>
              <a:gd name="adj2" fmla="val 53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“.”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9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00050"/>
            <a:ext cx="3733800" cy="4798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14400"/>
            <a:ext cx="7498080" cy="555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714500"/>
            <a:ext cx="8305800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800" u="sng" dirty="0" err="1" smtClean="0">
                <a:solidFill>
                  <a:srgbClr val="000099"/>
                </a:solidFill>
                <a:cs typeface="Times New Roman" pitchFamily="18" charset="0"/>
              </a:rPr>
              <a:t>Luật</a:t>
            </a:r>
            <a:r>
              <a:rPr lang="en-US" sz="2800" u="sng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GV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GV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tín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/1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nhường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lại</a:t>
            </a:r>
            <a:endParaRPr lang="en-US" sz="28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99"/>
                </a:solidFill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59" y="166538"/>
            <a:ext cx="1655410" cy="14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7487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4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4360546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73371"/>
            <a:ext cx="2286000" cy="26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153785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2396994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78" y="1276351"/>
            <a:ext cx="3659022" cy="41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2541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Tai nguyen thiet ke tro choi\Bảng gỗ\bat dau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5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9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4" y="514350"/>
            <a:ext cx="1065016" cy="6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462" y="57913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99"/>
                </a:solidFill>
                <a:latin typeface="+mj-lt"/>
              </a:rPr>
              <a:t>Hàm được nhập như thế nào?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129811"/>
            <a:ext cx="7321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Enter.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575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1262955"/>
            <a:ext cx="7321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8" y="417803"/>
            <a:ext cx="1078224" cy="6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047" y="448855"/>
            <a:ext cx="7215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Sum(1,3, “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“Zero”, 5)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Min(3, 5, “One”, 1)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Count(1,3,5,7)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5046" y="2332494"/>
            <a:ext cx="7321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#Value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#Value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4.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573"/>
            <a:ext cx="1072958" cy="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047" y="448856"/>
            <a:ext cx="721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= Sum(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C3:K3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=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C3+Sum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D3:J3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=Sum(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C3:G3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)+sum(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H3:K3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687181"/>
            <a:ext cx="7321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" y="412463"/>
            <a:ext cx="993932" cy="5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047" y="448856"/>
            <a:ext cx="721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Count()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76550"/>
            <a:ext cx="732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</a:p>
        </p:txBody>
      </p:sp>
      <p:pic>
        <p:nvPicPr>
          <p:cNvPr id="5" name="Picture 4" descr="C:\Users\ADMI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2" y="285751"/>
            <a:ext cx="1045834" cy="5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04636"/>
            <a:ext cx="7498080" cy="91440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3737" y="142875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/>
              <a:t>IV. </a:t>
            </a:r>
            <a:r>
              <a:rPr lang="en-US" sz="3600" b="1" dirty="0" err="1" smtClean="0"/>
              <a:t>VẬN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DỤNG</a:t>
            </a:r>
            <a:endParaRPr lang="en-US" sz="3600" b="1" dirty="0"/>
          </a:p>
        </p:txBody>
      </p:sp>
      <p:pic>
        <p:nvPicPr>
          <p:cNvPr id="42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381000" y="0"/>
            <a:ext cx="7342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5950"/>
            <a:ext cx="5020310" cy="2214563"/>
          </a:xfrm>
          <a:prstGeom prst="rect">
            <a:avLst/>
          </a:prstGeom>
        </p:spPr>
      </p:pic>
      <p:pic>
        <p:nvPicPr>
          <p:cNvPr id="2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3" y="1485900"/>
            <a:ext cx="2638381" cy="23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9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6856" y="2341963"/>
            <a:ext cx="2126697" cy="1931523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70" y="2270085"/>
            <a:ext cx="2246197" cy="205568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61" y="2307598"/>
            <a:ext cx="2182799" cy="197960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8" y="52248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0687"/>
            <a:ext cx="2638381" cy="23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7599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5" y="2041434"/>
            <a:ext cx="1926665" cy="192607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595"/>
            <a:ext cx="2628292" cy="126134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0971"/>
            <a:ext cx="2628292" cy="126134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595"/>
            <a:ext cx="2628292" cy="126134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16764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50"/>
            <a:ext cx="8610600" cy="3314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3350"/>
            <a:ext cx="5562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4" y="1574007"/>
            <a:ext cx="2160587" cy="6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75235"/>
            <a:ext cx="2220912" cy="3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130029"/>
            <a:ext cx="2171700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2138362"/>
            <a:ext cx="2233613" cy="5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2138363"/>
            <a:ext cx="2233613" cy="9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97856"/>
            <a:ext cx="2190750" cy="13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691"/>
            <a:ext cx="2233613" cy="5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779"/>
            <a:ext cx="21907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5273"/>
            <a:ext cx="2190750" cy="5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798"/>
            <a:ext cx="2190750" cy="11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897856"/>
            <a:ext cx="2960688" cy="13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2647950"/>
            <a:ext cx="1558925" cy="9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75961" y="226554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KẾT BÀI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3840"/>
          </a:xfrm>
        </p:spPr>
      </p:pic>
      <p:sp>
        <p:nvSpPr>
          <p:cNvPr id="5" name="Rectangle 4"/>
          <p:cNvSpPr/>
          <p:nvPr/>
        </p:nvSpPr>
        <p:spPr>
          <a:xfrm>
            <a:off x="1981201" y="393352"/>
            <a:ext cx="6061275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137" y="131284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8.8, 8.9, 8.10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137" y="2495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746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CẢM </a:t>
            </a:r>
            <a:r>
              <a:rPr lang="en-US" sz="2701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ƠN</a:t>
            </a: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 </a:t>
            </a:r>
            <a:r>
              <a:rPr lang="en-US" sz="2701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CÁC</a:t>
            </a:r>
            <a:r>
              <a:rPr lang="en-US" sz="2701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EM ĐÃ THAM DỰ TIẾT HỌC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713177" y="3039666"/>
            <a:ext cx="3773064" cy="678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pt-BR" sz="2701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6238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3269"/>
            <a:ext cx="9220200" cy="283573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71682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9600" y="457200"/>
            <a:ext cx="6705600" cy="628650"/>
          </a:xfrm>
          <a:prstGeom prst="rect">
            <a:avLst/>
          </a:prstGeom>
        </p:spPr>
        <p:txBody>
          <a:bodyPr rtlCol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</a:rPr>
              <a:t>   Cho </a:t>
            </a:r>
            <a:r>
              <a:rPr lang="en-US" sz="2800" b="1" dirty="0" err="1" smtClean="0">
                <a:solidFill>
                  <a:srgbClr val="000099"/>
                </a:solidFill>
              </a:rPr>
              <a:t>bảng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sau</a:t>
            </a:r>
            <a:r>
              <a:rPr lang="en-US" sz="2800" b="1" dirty="0" smtClean="0">
                <a:solidFill>
                  <a:srgbClr val="000099"/>
                </a:solidFill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quan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sát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trả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câu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hỏi</a:t>
            </a:r>
            <a:endParaRPr lang="en-US" sz="2800" b="1" dirty="0" smtClean="0">
              <a:solidFill>
                <a:srgbClr val="000099"/>
              </a:solidFill>
            </a:endParaRPr>
          </a:p>
        </p:txBody>
      </p:sp>
      <p:pic>
        <p:nvPicPr>
          <p:cNvPr id="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82" y="285750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5610"/>
              </p:ext>
            </p:extLst>
          </p:nvPr>
        </p:nvGraphicFramePr>
        <p:xfrm>
          <a:off x="462184" y="1314451"/>
          <a:ext cx="7310216" cy="382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44">
                  <a:extLst>
                    <a:ext uri="{9D8B030D-6E8A-4147-A177-3AD203B41FA5}">
                      <a16:colId xmlns:a16="http://schemas.microsoft.com/office/drawing/2014/main" val="4282424909"/>
                    </a:ext>
                  </a:extLst>
                </a:gridCol>
                <a:gridCol w="1566755">
                  <a:extLst>
                    <a:ext uri="{9D8B030D-6E8A-4147-A177-3AD203B41FA5}">
                      <a16:colId xmlns:a16="http://schemas.microsoft.com/office/drawing/2014/main" val="3401101705"/>
                    </a:ext>
                  </a:extLst>
                </a:gridCol>
                <a:gridCol w="498760">
                  <a:extLst>
                    <a:ext uri="{9D8B030D-6E8A-4147-A177-3AD203B41FA5}">
                      <a16:colId xmlns:a16="http://schemas.microsoft.com/office/drawing/2014/main" val="3938226204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1601524688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525726684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1118655928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2334535641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4070205225"/>
                    </a:ext>
                  </a:extLst>
                </a:gridCol>
                <a:gridCol w="651944">
                  <a:extLst>
                    <a:ext uri="{9D8B030D-6E8A-4147-A177-3AD203B41FA5}">
                      <a16:colId xmlns:a16="http://schemas.microsoft.com/office/drawing/2014/main" val="3074821024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1711545427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2979451245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975743663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3462419466"/>
                    </a:ext>
                  </a:extLst>
                </a:gridCol>
              </a:tblGrid>
              <a:tr h="178308">
                <a:tc gridSpan="1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000" dirty="0">
                          <a:effectLst/>
                        </a:rPr>
                        <a:t>BẢNG ĐIỂM HỌC TẬP CẢ NĂM LỚP 7A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07066"/>
                  </a:ext>
                </a:extLst>
              </a:tr>
              <a:tr h="3770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STT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Họ tên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Toán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 err="1">
                          <a:effectLst/>
                        </a:rPr>
                        <a:t>Vật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lí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Sinh học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Ngữ văn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Lịch sử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Địa lí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Ngoại ngữ 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 err="1">
                          <a:effectLst/>
                        </a:rPr>
                        <a:t>GDCD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Công nghệ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Tin học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TBMHK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20923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Mông Quốc Việt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4628947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Quỳnh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8233579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Thị Kiều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379928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Thị Quỳnh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356706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Vũ Phạm Quỳnh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225724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Lưu Quốc Bảo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9165335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Đinh Quang Bằng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67437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Hoàng Châu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7402770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Vũ Minh Chiến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309551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Ngọc Diệp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277869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Lê Huyền Diệu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307568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Đoàn Khánh Duy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9056960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Vũ Phương Hà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8797007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Mai Ngọc Bảo Khánh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758708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Dương Thùy Linh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745200"/>
                  </a:ext>
                </a:extLst>
              </a:tr>
            </a:tbl>
          </a:graphicData>
        </a:graphic>
      </p:graphicFrame>
      <p:pic>
        <p:nvPicPr>
          <p:cNvPr id="7" name="Picture 28" descr="question_md_clr"/>
          <p:cNvPicPr>
            <a:picLocks noChangeAspect="1" noChangeArrowheads="1" noCrop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28612" y="342900"/>
            <a:ext cx="6619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-58757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thức trong bảng tính hãy tính giá trị trung bình các môn học trong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TBMHK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5" y="154135"/>
            <a:ext cx="1234977" cy="7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536" y="3603069"/>
            <a:ext cx="8980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ô tính giá trị TB nhập công thức:</a:t>
            </a:r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ĐToán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ĐLý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ĐSinh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ĐVăn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+Đ Sử +Đ Địa + Đ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NNgữ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 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+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CNghệ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Đ Tin)/10</a:t>
            </a:r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sao chép công thức cho các ô còn lại.</a:t>
            </a:r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18566"/>
              </p:ext>
            </p:extLst>
          </p:nvPr>
        </p:nvGraphicFramePr>
        <p:xfrm>
          <a:off x="1267040" y="858864"/>
          <a:ext cx="7343562" cy="2855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788">
                  <a:extLst>
                    <a:ext uri="{9D8B030D-6E8A-4147-A177-3AD203B41FA5}">
                      <a16:colId xmlns:a16="http://schemas.microsoft.com/office/drawing/2014/main" val="4282424909"/>
                    </a:ext>
                  </a:extLst>
                </a:gridCol>
                <a:gridCol w="1528658">
                  <a:extLst>
                    <a:ext uri="{9D8B030D-6E8A-4147-A177-3AD203B41FA5}">
                      <a16:colId xmlns:a16="http://schemas.microsoft.com/office/drawing/2014/main" val="3401101705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3938226204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1601524688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525726684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1118655928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2334535641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4070205225"/>
                    </a:ext>
                  </a:extLst>
                </a:gridCol>
                <a:gridCol w="654918">
                  <a:extLst>
                    <a:ext uri="{9D8B030D-6E8A-4147-A177-3AD203B41FA5}">
                      <a16:colId xmlns:a16="http://schemas.microsoft.com/office/drawing/2014/main" val="3074821024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1711545427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2979451245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975743663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3462419466"/>
                    </a:ext>
                  </a:extLst>
                </a:gridCol>
              </a:tblGrid>
              <a:tr h="174780">
                <a:tc gridSpan="1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800" dirty="0">
                          <a:effectLst/>
                        </a:rPr>
                        <a:t>BẢNG ĐIỂM HỌC TẬP CẢ NĂM LỚP 7A</a:t>
                      </a:r>
                      <a:endParaRPr lang="vi-VN" sz="11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07066"/>
                  </a:ext>
                </a:extLst>
              </a:tr>
              <a:tr h="3830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STT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Họ tên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Toán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 dirty="0" err="1">
                          <a:effectLst/>
                        </a:rPr>
                        <a:t>Vật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lí</a:t>
                      </a:r>
                      <a:endParaRPr lang="vi-VN" sz="11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Sinh học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Ngữ văn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Lịch sử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Địa lí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Ngoại ngữ 1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GDCD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Công nghệ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Tin học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TBMHK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209233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8.1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4628947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8233579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Kiều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379928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Nguyễn Thị Quỳnh Anh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356706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Vũ Phạm Quỳnh Anh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2257244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9165335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Đinh Quang Bằng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8.2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67437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7402770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Vũ Minh Chiến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3095513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2778696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307568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9056960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9.2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8797007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7.8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758708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7452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3332"/>
              </p:ext>
            </p:extLst>
          </p:nvPr>
        </p:nvGraphicFramePr>
        <p:xfrm>
          <a:off x="1205866" y="732302"/>
          <a:ext cx="7404735" cy="298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8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66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0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71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23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51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535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BẢNG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ĐIỂM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HỌC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TẬP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CẢ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NĂM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LỚP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7A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STT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Họ tên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Toán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Vật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lí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Sinh học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Ngữ văn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Lịch sử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Địa lí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Ngoại ngữ 1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GDCD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Công nghệ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Tin học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TBMHK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8.1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Thị Kiều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9.1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Phạm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Đinh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Bằng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Minh </a:t>
                      </a:r>
                      <a:r>
                        <a:rPr lang="en-US" sz="900" dirty="0" err="1">
                          <a:effectLst/>
                        </a:rPr>
                        <a:t>Chiến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8.8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8.9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8.6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9.0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8.9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8.8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8.7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9.2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7.7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9.0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8.8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1742" y="209550"/>
            <a:ext cx="654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000099"/>
                </a:solidFill>
              </a:rPr>
              <a:t>Tìm giá trị lớn nhất trong cột </a:t>
            </a:r>
            <a:r>
              <a:rPr lang="en-US" sz="2800" dirty="0" smtClean="0">
                <a:solidFill>
                  <a:srgbClr val="000099"/>
                </a:solidFill>
              </a:rPr>
              <a:t>TBMHK?</a:t>
            </a:r>
            <a:endParaRPr lang="vi-VN" sz="2800" dirty="0">
              <a:solidFill>
                <a:srgbClr val="000099"/>
              </a:solidFill>
            </a:endParaRPr>
          </a:p>
        </p:txBody>
      </p:sp>
      <p:pic>
        <p:nvPicPr>
          <p:cNvPr id="26" name="Picture 25" descr="C:\Users\ADMI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" y="296044"/>
            <a:ext cx="1078224" cy="6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2473" y="4476750"/>
            <a:ext cx="2922595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lớn nhất: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endParaRPr lang="vi-VN" sz="2500" b="1" dirty="0">
              <a:solidFill>
                <a:srgbClr val="FF0000"/>
              </a:solidFill>
              <a:latin typeface="VN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9731"/>
              </p:ext>
            </p:extLst>
          </p:nvPr>
        </p:nvGraphicFramePr>
        <p:xfrm>
          <a:off x="1408922" y="819150"/>
          <a:ext cx="7201678" cy="371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7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37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0590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BẢNG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ĐIỂM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TẬP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CẢ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LỚP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7A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STT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Họ tên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Toán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Vật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lí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Sinh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Ngữ văn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Lịch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sử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Địa lí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Ngoại ngữ 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GDCD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Công nghệ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Tin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TBMHK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8.1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Thị Kiều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Phạm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Đinh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Bằng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Minh </a:t>
                      </a:r>
                      <a:r>
                        <a:rPr lang="en-US" sz="900" dirty="0" err="1">
                          <a:effectLst/>
                        </a:rPr>
                        <a:t>Chiến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8.4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8131" y="20955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000099"/>
                </a:solidFill>
              </a:rPr>
              <a:t>Tìm giá trị nhỏ nhất trong </a:t>
            </a:r>
            <a:r>
              <a:rPr lang="en-US" sz="2800" dirty="0" err="1">
                <a:solidFill>
                  <a:srgbClr val="000099"/>
                </a:solidFill>
              </a:rPr>
              <a:t>cột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TBMHK</a:t>
            </a:r>
            <a:r>
              <a:rPr lang="en-US" sz="2800" dirty="0" smtClean="0">
                <a:solidFill>
                  <a:srgbClr val="000099"/>
                </a:solidFill>
              </a:rPr>
              <a:t>?</a:t>
            </a:r>
            <a:endParaRPr lang="vi-VN" sz="2800" dirty="0">
              <a:solidFill>
                <a:srgbClr val="000099"/>
              </a:solidFill>
            </a:endParaRPr>
          </a:p>
        </p:txBody>
      </p:sp>
      <p:pic>
        <p:nvPicPr>
          <p:cNvPr id="27" name="Picture 26" descr="C:\Users\ADMI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" y="331518"/>
            <a:ext cx="1072958" cy="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4476750"/>
            <a:ext cx="29931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 trị nhỏ nhất: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8.0</a:t>
            </a:r>
            <a:endParaRPr lang="vi-VN" sz="25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42627"/>
              </p:ext>
            </p:extLst>
          </p:nvPr>
        </p:nvGraphicFramePr>
        <p:xfrm>
          <a:off x="1180322" y="819150"/>
          <a:ext cx="7270609" cy="3637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1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3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34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663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BẢNG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ĐIỂM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TẬP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CẢ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LỚP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7A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STT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Họ tên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Toán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Vật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lí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Sinh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Ngữ văn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Lịch sử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Địa lí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Ngoại ngữ 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GDCD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Công nghệ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Tin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TBMHK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8.1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Thị Kiều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Phạm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Đinh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Bằng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Minh </a:t>
                      </a:r>
                      <a:r>
                        <a:rPr lang="en-US" sz="900" dirty="0" err="1">
                          <a:effectLst/>
                        </a:rPr>
                        <a:t>Chiến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920478"/>
            <a:ext cx="7521575" cy="22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96666"/>
            <a:ext cx="762635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87028"/>
            <a:ext cx="762635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3735"/>
            <a:ext cx="3444875" cy="1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714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CÔNG CỤ HỖ TRỢ TÍNH TOÁN (2 tiết)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27169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2800</Words>
  <Application>Microsoft Office PowerPoint</Application>
  <PresentationFormat>On-screen Show (16:9)</PresentationFormat>
  <Paragraphs>1325</Paragraphs>
  <Slides>33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微软雅黑</vt:lpstr>
      <vt:lpstr>宋体</vt:lpstr>
      <vt:lpstr>Arial</vt:lpstr>
      <vt:lpstr>Calibri</vt:lpstr>
      <vt:lpstr>Times New Roman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 Cách sử dụng hàm</vt:lpstr>
      <vt:lpstr>PowerPoint Presentation</vt:lpstr>
      <vt:lpstr>2. MỘT SỐ HÀM TÍNH TOÁN ĐƠN GIẢN</vt:lpstr>
      <vt:lpstr>* Hàm tính tổng</vt:lpstr>
      <vt:lpstr>* Hàm tính trung bình cộng</vt:lpstr>
      <vt:lpstr>* Hàm xác định giá trị nhỏ nhất</vt:lpstr>
      <vt:lpstr>* Hàm xác định giá trị lớn nhất</vt:lpstr>
      <vt:lpstr>* Hàm đếm</vt:lpstr>
      <vt:lpstr>Chú ý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32_BÀI 16: CẤU TRÚC ĐIỀU KHIỂN (T2)</dc:title>
  <dc:creator>hien</dc:creator>
  <cp:lastModifiedBy>dell</cp:lastModifiedBy>
  <cp:revision>144</cp:revision>
  <dcterms:created xsi:type="dcterms:W3CDTF">2021-07-16T14:47:59Z</dcterms:created>
  <dcterms:modified xsi:type="dcterms:W3CDTF">2024-02-29T03:02:46Z</dcterms:modified>
</cp:coreProperties>
</file>