
<file path=[Content_Types].xml><?xml version="1.0" encoding="utf-8"?>
<Types xmlns="http://schemas.openxmlformats.org/package/2006/content-types">
  <Default Extension="gif" ContentType="image/gif"/>
  <Default Extension="glb" ContentType="model/gltf.binary"/>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704" r:id="rId3"/>
    <p:sldMasterId id="2147483716" r:id="rId4"/>
  </p:sldMasterIdLst>
  <p:sldIdLst>
    <p:sldId id="279" r:id="rId5"/>
    <p:sldId id="280" r:id="rId6"/>
    <p:sldId id="281" r:id="rId7"/>
    <p:sldId id="282" r:id="rId8"/>
    <p:sldId id="283" r:id="rId9"/>
    <p:sldId id="259" r:id="rId10"/>
    <p:sldId id="260" r:id="rId11"/>
    <p:sldId id="256" r:id="rId12"/>
    <p:sldId id="257" r:id="rId13"/>
    <p:sldId id="258" r:id="rId14"/>
    <p:sldId id="261" r:id="rId15"/>
    <p:sldId id="262" r:id="rId16"/>
    <p:sldId id="263" r:id="rId17"/>
    <p:sldId id="264" r:id="rId18"/>
    <p:sldId id="265" r:id="rId19"/>
    <p:sldId id="266" r:id="rId20"/>
    <p:sldId id="277" r:id="rId21"/>
    <p:sldId id="267" r:id="rId22"/>
    <p:sldId id="268" r:id="rId23"/>
    <p:sldId id="271" r:id="rId24"/>
    <p:sldId id="269" r:id="rId25"/>
    <p:sldId id="270" r:id="rId26"/>
    <p:sldId id="272" r:id="rId27"/>
    <p:sldId id="273" r:id="rId28"/>
    <p:sldId id="274" r:id="rId29"/>
    <p:sldId id="275" r:id="rId30"/>
    <p:sldId id="27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F2"/>
    <a:srgbClr val="DF5632"/>
    <a:srgbClr val="4D5C3B"/>
    <a:srgbClr val="01558F"/>
    <a:srgbClr val="82CDEF"/>
    <a:srgbClr val="DC0B27"/>
    <a:srgbClr val="F9A8C9"/>
    <a:srgbClr val="3CA936"/>
    <a:srgbClr val="0DB3D4"/>
    <a:srgbClr val="F6BD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927" autoAdjust="0"/>
  </p:normalViewPr>
  <p:slideViewPr>
    <p:cSldViewPr showGuides="1">
      <p:cViewPr varScale="1">
        <p:scale>
          <a:sx n="72" d="100"/>
          <a:sy n="72" d="100"/>
        </p:scale>
        <p:origin x="149" y="4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9714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139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7296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7858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1370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951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1870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2262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8654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2653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707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4346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2526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899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0569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7015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7400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8172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7823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334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291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9058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30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0436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4150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8809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4855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7603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99124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2205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462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1508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572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22072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6334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9757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56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2972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8346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1336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2299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61501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31068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744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29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3717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454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696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5976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3045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263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0BAE2845-E435-4C2B-B94B-09AFA17A34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7/21/2022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1056805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ACD4005-7B07-41B5-9F42-7545F16A16A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7/21/2022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197342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56012630-39EB-4AD0-A8D0-773D6260538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7/21/2022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2116026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A68129B-CEF0-404B-B848-5ED4EFF909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7/21/2022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7275509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svg"/><Relationship Id="rId7" Type="http://schemas.microsoft.com/office/2017/06/relationships/model3d" Target="../media/model3d2.glb"/><Relationship Id="rId2" Type="http://schemas.openxmlformats.org/officeDocument/2006/relationships/image" Target="../media/image66.png"/><Relationship Id="rId1" Type="http://schemas.openxmlformats.org/officeDocument/2006/relationships/slideLayout" Target="../slideLayouts/slideLayout36.xml"/><Relationship Id="rId6" Type="http://schemas.openxmlformats.org/officeDocument/2006/relationships/image" Target="../media/image69.png"/><Relationship Id="rId5" Type="http://schemas.microsoft.com/office/2017/06/relationships/model3d" Target="../media/model3d1.glb"/><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1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47.xml"/><Relationship Id="rId6" Type="http://schemas.openxmlformats.org/officeDocument/2006/relationships/image" Target="../media/image3.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0.sv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svg"/><Relationship Id="rId10" Type="http://schemas.openxmlformats.org/officeDocument/2006/relationships/image" Target="../media/image87.png"/><Relationship Id="rId4" Type="http://schemas.openxmlformats.org/officeDocument/2006/relationships/image" Target="../media/image77.png"/><Relationship Id="rId9" Type="http://schemas.openxmlformats.org/officeDocument/2006/relationships/image" Target="../media/image82.sv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svg"/><Relationship Id="rId10" Type="http://schemas.openxmlformats.org/officeDocument/2006/relationships/image" Target="../media/image88.gif"/><Relationship Id="rId4" Type="http://schemas.openxmlformats.org/officeDocument/2006/relationships/image" Target="../media/image77.png"/><Relationship Id="rId9" Type="http://schemas.openxmlformats.org/officeDocument/2006/relationships/image" Target="../media/image82.sv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slideLayout" Target="../slideLayouts/slideLayout47.xml"/><Relationship Id="rId7" Type="http://schemas.openxmlformats.org/officeDocument/2006/relationships/image" Target="../media/image4.svg"/><Relationship Id="rId12" Type="http://schemas.openxmlformats.org/officeDocument/2006/relationships/image" Target="../media/image27.png"/><Relationship Id="rId17" Type="http://schemas.openxmlformats.org/officeDocument/2006/relationships/image" Target="../media/image32.png"/><Relationship Id="rId2" Type="http://schemas.microsoft.com/office/2007/relationships/media" Target="../media/media1.mp3"/><Relationship Id="rId16"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30.svg"/><Relationship Id="rId10" Type="http://schemas.openxmlformats.org/officeDocument/2006/relationships/image" Target="../media/image25.png"/><Relationship Id="rId19"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24.sv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18" Type="http://schemas.openxmlformats.org/officeDocument/2006/relationships/image" Target="../media/image46.png"/><Relationship Id="rId3" Type="http://schemas.openxmlformats.org/officeDocument/2006/relationships/slideLayout" Target="../slideLayouts/slideLayout47.xml"/><Relationship Id="rId21" Type="http://schemas.openxmlformats.org/officeDocument/2006/relationships/image" Target="../media/image48.jpe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svg"/><Relationship Id="rId2" Type="http://schemas.microsoft.com/office/2007/relationships/media" Target="../media/media2.mp3"/><Relationship Id="rId16" Type="http://schemas.openxmlformats.org/officeDocument/2006/relationships/image" Target="../media/image44.png"/><Relationship Id="rId20"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4.svg"/><Relationship Id="rId15" Type="http://schemas.openxmlformats.org/officeDocument/2006/relationships/image" Target="../media/image43.svg"/><Relationship Id="rId23" Type="http://schemas.microsoft.com/office/2007/relationships/hdphoto" Target="../media/hdphoto1.wdp"/><Relationship Id="rId10" Type="http://schemas.openxmlformats.org/officeDocument/2006/relationships/image" Target="../media/image38.png"/><Relationship Id="rId19" Type="http://schemas.openxmlformats.org/officeDocument/2006/relationships/image" Target="../media/image47.svg"/><Relationship Id="rId4" Type="http://schemas.openxmlformats.org/officeDocument/2006/relationships/image" Target="../media/image3.png"/><Relationship Id="rId9" Type="http://schemas.openxmlformats.org/officeDocument/2006/relationships/image" Target="../media/image37.svg"/><Relationship Id="rId14" Type="http://schemas.openxmlformats.org/officeDocument/2006/relationships/image" Target="../media/image42.png"/><Relationship Id="rId22"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slideLayout" Target="../slideLayouts/slideLayout47.xml"/><Relationship Id="rId7" Type="http://schemas.openxmlformats.org/officeDocument/2006/relationships/image" Target="../media/image4.svg"/><Relationship Id="rId12" Type="http://schemas.openxmlformats.org/officeDocument/2006/relationships/image" Target="../media/image53.png"/><Relationship Id="rId17" Type="http://schemas.microsoft.com/office/2007/relationships/hdphoto" Target="../media/hdphoto1.wdp"/><Relationship Id="rId2" Type="http://schemas.openxmlformats.org/officeDocument/2006/relationships/audio" Target="../media/media3.mp3"/><Relationship Id="rId16" Type="http://schemas.openxmlformats.org/officeDocument/2006/relationships/image" Target="../media/image33.png"/><Relationship Id="rId1" Type="http://schemas.microsoft.com/office/2007/relationships/media" Target="../media/media3.mp3"/><Relationship Id="rId6" Type="http://schemas.openxmlformats.org/officeDocument/2006/relationships/image" Target="../media/image3.png"/><Relationship Id="rId11" Type="http://schemas.openxmlformats.org/officeDocument/2006/relationships/image" Target="../media/image52.svg"/><Relationship Id="rId5" Type="http://schemas.openxmlformats.org/officeDocument/2006/relationships/image" Target="../media/image35.sv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34.png"/><Relationship Id="rId9" Type="http://schemas.openxmlformats.org/officeDocument/2006/relationships/image" Target="../media/image50.sv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8.png"/><Relationship Id="rId11" Type="http://schemas.microsoft.com/office/2007/relationships/hdphoto" Target="../media/hdphoto1.wdp"/><Relationship Id="rId5" Type="http://schemas.openxmlformats.org/officeDocument/2006/relationships/image" Target="../media/image57.gif"/><Relationship Id="rId10" Type="http://schemas.openxmlformats.org/officeDocument/2006/relationships/image" Target="../media/image33.png"/><Relationship Id="rId4" Type="http://schemas.openxmlformats.org/officeDocument/2006/relationships/image" Target="../media/image56.gif"/><Relationship Id="rId9" Type="http://schemas.openxmlformats.org/officeDocument/2006/relationships/image" Target="../media/image48.jpeg"/></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6.xml"/><Relationship Id="rId5" Type="http://schemas.openxmlformats.org/officeDocument/2006/relationships/image" Target="../media/image64.png"/><Relationship Id="rId4" Type="http://schemas.openxmlformats.org/officeDocument/2006/relationships/image" Target="../media/image63.svg"/></Relationships>
</file>

<file path=ppt/slides/_rels/slide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637" r="11923" b="76499"/>
          <a:stretch>
            <a:fillRect/>
          </a:stretch>
        </p:blipFill>
        <p:spPr>
          <a:xfrm>
            <a:off x="0" y="5229818"/>
            <a:ext cx="8219721" cy="162818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8338"/>
          <a:stretch>
            <a:fillRect/>
          </a:stretch>
        </p:blipFill>
        <p:spPr>
          <a:xfrm>
            <a:off x="9427236" y="350153"/>
            <a:ext cx="2343857" cy="140249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456" b="28048"/>
          <a:stretch>
            <a:fillRect/>
          </a:stretch>
        </p:blipFill>
        <p:spPr>
          <a:xfrm>
            <a:off x="0" y="542236"/>
            <a:ext cx="1504092" cy="126308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8338"/>
          <a:stretch>
            <a:fillRect/>
          </a:stretch>
        </p:blipFill>
        <p:spPr>
          <a:xfrm>
            <a:off x="2277928" y="623879"/>
            <a:ext cx="7636145" cy="45692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3470" y="4849516"/>
            <a:ext cx="1847581" cy="209654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82682" flipH="1">
            <a:off x="10103727" y="1651747"/>
            <a:ext cx="2804947" cy="437418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13436" y="5754906"/>
            <a:ext cx="1645111" cy="135721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190035" y="5754906"/>
            <a:ext cx="1645111" cy="1357217"/>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69507" y="5754906"/>
            <a:ext cx="1645111" cy="1357217"/>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49681" y="5754906"/>
            <a:ext cx="1645111" cy="1357217"/>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46643" flipH="1">
            <a:off x="2642998" y="1261188"/>
            <a:ext cx="685430" cy="666581"/>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50664" y="2126791"/>
            <a:ext cx="2016368" cy="4418336"/>
          </a:xfrm>
          <a:prstGeom prst="rect">
            <a:avLst/>
          </a:prstGeom>
        </p:spPr>
      </p:pic>
      <p:sp>
        <p:nvSpPr>
          <p:cNvPr id="16" name="TextBox 16"/>
          <p:cNvSpPr txBox="1"/>
          <p:nvPr/>
        </p:nvSpPr>
        <p:spPr>
          <a:xfrm>
            <a:off x="3011967" y="1837400"/>
            <a:ext cx="6192147" cy="1614673"/>
          </a:xfrm>
          <a:prstGeom prst="rect">
            <a:avLst/>
          </a:prstGeom>
        </p:spPr>
        <p:txBody>
          <a:bodyPr lIns="0" tIns="0" rIns="0" bIns="0" rtlCol="0" anchor="t">
            <a:spAutoFit/>
          </a:bodyPr>
          <a:lstStyle/>
          <a:p>
            <a:pPr algn="ctr" defTabSz="609630">
              <a:lnSpc>
                <a:spcPts val="13783"/>
              </a:lnSpc>
            </a:pPr>
            <a:r>
              <a:rPr lang="en-US" sz="9845">
                <a:solidFill>
                  <a:srgbClr val="E468A1"/>
                </a:solidFill>
                <a:latin typeface="Canda Tawa Cute"/>
              </a:rPr>
              <a:t>Ông là ai</a:t>
            </a:r>
          </a:p>
        </p:txBody>
      </p:sp>
      <p:sp>
        <p:nvSpPr>
          <p:cNvPr id="17" name="TextBox 17"/>
          <p:cNvSpPr txBox="1"/>
          <p:nvPr/>
        </p:nvSpPr>
        <p:spPr>
          <a:xfrm>
            <a:off x="3345117" y="1305402"/>
            <a:ext cx="5501767" cy="479875"/>
          </a:xfrm>
          <a:prstGeom prst="rect">
            <a:avLst/>
          </a:prstGeom>
        </p:spPr>
        <p:txBody>
          <a:bodyPr lIns="0" tIns="0" rIns="0" bIns="0" rtlCol="0" anchor="t">
            <a:spAutoFit/>
          </a:bodyPr>
          <a:lstStyle/>
          <a:p>
            <a:pPr algn="ctr" defTabSz="609630">
              <a:lnSpc>
                <a:spcPts val="4102"/>
              </a:lnSpc>
            </a:pPr>
            <a:r>
              <a:rPr lang="en-US" sz="2930">
                <a:solidFill>
                  <a:srgbClr val="6B3F6E"/>
                </a:solidFill>
                <a:latin typeface="Gamja Flower"/>
              </a:rPr>
              <a:t>Đố vui</a:t>
            </a:r>
          </a:p>
        </p:txBody>
      </p:sp>
      <p:sp>
        <p:nvSpPr>
          <p:cNvPr id="18" name="TextBox 18"/>
          <p:cNvSpPr txBox="1"/>
          <p:nvPr/>
        </p:nvSpPr>
        <p:spPr>
          <a:xfrm>
            <a:off x="3345117" y="3471100"/>
            <a:ext cx="5501767" cy="457176"/>
          </a:xfrm>
          <a:prstGeom prst="rect">
            <a:avLst/>
          </a:prstGeom>
        </p:spPr>
        <p:txBody>
          <a:bodyPr lIns="0" tIns="0" rIns="0" bIns="0" rtlCol="0" anchor="t">
            <a:spAutoFit/>
          </a:bodyPr>
          <a:lstStyle/>
          <a:p>
            <a:pPr algn="ctr" defTabSz="609630">
              <a:lnSpc>
                <a:spcPts val="3938"/>
              </a:lnSpc>
              <a:spcBef>
                <a:spcPct val="0"/>
              </a:spcBef>
            </a:pPr>
            <a:r>
              <a:rPr lang="en-US" sz="2813" spc="458">
                <a:solidFill>
                  <a:srgbClr val="6B3F6E"/>
                </a:solidFill>
                <a:latin typeface="Canda Tawa Cute"/>
              </a:rPr>
              <a:t>Xác định nhân vật</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91305" y="2533114"/>
            <a:ext cx="677623" cy="677623"/>
          </a:xfrm>
          <a:prstGeom prst="rect">
            <a:avLst/>
          </a:prstGeom>
        </p:spPr>
      </p:pic>
      <p:grpSp>
        <p:nvGrpSpPr>
          <p:cNvPr id="7" name="Group 7"/>
          <p:cNvGrpSpPr>
            <a:grpSpLocks noChangeAspect="1"/>
          </p:cNvGrpSpPr>
          <p:nvPr/>
        </p:nvGrpSpPr>
        <p:grpSpPr>
          <a:xfrm>
            <a:off x="0" y="5424901"/>
            <a:ext cx="12192000" cy="1730881"/>
            <a:chOff x="0" y="0"/>
            <a:chExt cx="11638280" cy="1652270"/>
          </a:xfrm>
        </p:grpSpPr>
        <p:sp>
          <p:nvSpPr>
            <p:cNvPr id="8" name="Freeform 8"/>
            <p:cNvSpPr/>
            <p:nvPr/>
          </p:nvSpPr>
          <p:spPr>
            <a:xfrm>
              <a:off x="0" y="0"/>
              <a:ext cx="11638281" cy="1652270"/>
            </a:xfrm>
            <a:custGeom>
              <a:avLst/>
              <a:gdLst/>
              <a:ahLst/>
              <a:cxnLst/>
              <a:rect l="l" t="t" r="r" b="b"/>
              <a:pathLst>
                <a:path w="11638281" h="1652270">
                  <a:moveTo>
                    <a:pt x="85090" y="237490"/>
                  </a:moveTo>
                  <a:lnTo>
                    <a:pt x="302260" y="307340"/>
                  </a:lnTo>
                  <a:lnTo>
                    <a:pt x="458470" y="402590"/>
                  </a:lnTo>
                  <a:lnTo>
                    <a:pt x="684530" y="369570"/>
                  </a:lnTo>
                  <a:lnTo>
                    <a:pt x="988060" y="251460"/>
                  </a:lnTo>
                  <a:lnTo>
                    <a:pt x="1210310" y="219710"/>
                  </a:lnTo>
                  <a:lnTo>
                    <a:pt x="1292860" y="142240"/>
                  </a:lnTo>
                  <a:lnTo>
                    <a:pt x="1662430" y="185420"/>
                  </a:lnTo>
                  <a:lnTo>
                    <a:pt x="1807210" y="125730"/>
                  </a:lnTo>
                  <a:lnTo>
                    <a:pt x="1939290" y="119380"/>
                  </a:lnTo>
                  <a:lnTo>
                    <a:pt x="2129790" y="96520"/>
                  </a:lnTo>
                  <a:lnTo>
                    <a:pt x="2246630" y="57150"/>
                  </a:lnTo>
                  <a:lnTo>
                    <a:pt x="2381250" y="39370"/>
                  </a:lnTo>
                  <a:lnTo>
                    <a:pt x="2688590" y="29210"/>
                  </a:lnTo>
                  <a:lnTo>
                    <a:pt x="2874010" y="22860"/>
                  </a:lnTo>
                  <a:lnTo>
                    <a:pt x="2973070" y="1270"/>
                  </a:lnTo>
                  <a:lnTo>
                    <a:pt x="3230880" y="0"/>
                  </a:lnTo>
                  <a:lnTo>
                    <a:pt x="3402330" y="39370"/>
                  </a:lnTo>
                  <a:lnTo>
                    <a:pt x="3738880" y="67310"/>
                  </a:lnTo>
                  <a:lnTo>
                    <a:pt x="3924300" y="128270"/>
                  </a:lnTo>
                  <a:lnTo>
                    <a:pt x="4028440" y="148590"/>
                  </a:lnTo>
                  <a:lnTo>
                    <a:pt x="4163060" y="223520"/>
                  </a:lnTo>
                  <a:lnTo>
                    <a:pt x="4328160" y="254000"/>
                  </a:lnTo>
                  <a:lnTo>
                    <a:pt x="4513580" y="266700"/>
                  </a:lnTo>
                  <a:lnTo>
                    <a:pt x="4690110" y="311150"/>
                  </a:lnTo>
                  <a:lnTo>
                    <a:pt x="4828540" y="350520"/>
                  </a:lnTo>
                  <a:lnTo>
                    <a:pt x="4961890" y="306070"/>
                  </a:lnTo>
                  <a:lnTo>
                    <a:pt x="5237480" y="391160"/>
                  </a:lnTo>
                  <a:lnTo>
                    <a:pt x="5504180" y="411480"/>
                  </a:lnTo>
                  <a:lnTo>
                    <a:pt x="5612130" y="374650"/>
                  </a:lnTo>
                  <a:lnTo>
                    <a:pt x="5793740" y="369570"/>
                  </a:lnTo>
                  <a:lnTo>
                    <a:pt x="5963920" y="306070"/>
                  </a:lnTo>
                  <a:lnTo>
                    <a:pt x="6240780" y="377190"/>
                  </a:lnTo>
                  <a:lnTo>
                    <a:pt x="6306820" y="368300"/>
                  </a:lnTo>
                  <a:lnTo>
                    <a:pt x="6521450" y="455930"/>
                  </a:lnTo>
                  <a:lnTo>
                    <a:pt x="6623050" y="450850"/>
                  </a:lnTo>
                  <a:lnTo>
                    <a:pt x="6932930" y="613410"/>
                  </a:lnTo>
                  <a:lnTo>
                    <a:pt x="7148830" y="646430"/>
                  </a:lnTo>
                  <a:lnTo>
                    <a:pt x="7482840" y="646430"/>
                  </a:lnTo>
                  <a:lnTo>
                    <a:pt x="7678420" y="624840"/>
                  </a:lnTo>
                  <a:lnTo>
                    <a:pt x="7862570" y="650240"/>
                  </a:lnTo>
                  <a:lnTo>
                    <a:pt x="8031480" y="688340"/>
                  </a:lnTo>
                  <a:lnTo>
                    <a:pt x="8277861" y="670560"/>
                  </a:lnTo>
                  <a:lnTo>
                    <a:pt x="8514080" y="576580"/>
                  </a:lnTo>
                  <a:lnTo>
                    <a:pt x="8639811" y="488950"/>
                  </a:lnTo>
                  <a:lnTo>
                    <a:pt x="8915401" y="435610"/>
                  </a:lnTo>
                  <a:lnTo>
                    <a:pt x="9168131" y="514350"/>
                  </a:lnTo>
                  <a:lnTo>
                    <a:pt x="9264651" y="511810"/>
                  </a:lnTo>
                  <a:lnTo>
                    <a:pt x="9377681" y="530860"/>
                  </a:lnTo>
                  <a:lnTo>
                    <a:pt x="9655811" y="557530"/>
                  </a:lnTo>
                  <a:lnTo>
                    <a:pt x="9801861" y="566420"/>
                  </a:lnTo>
                  <a:lnTo>
                    <a:pt x="10010142" y="593090"/>
                  </a:lnTo>
                  <a:lnTo>
                    <a:pt x="10212072" y="596900"/>
                  </a:lnTo>
                  <a:lnTo>
                    <a:pt x="10480042" y="784860"/>
                  </a:lnTo>
                  <a:lnTo>
                    <a:pt x="10612122" y="779780"/>
                  </a:lnTo>
                  <a:lnTo>
                    <a:pt x="10796272" y="756920"/>
                  </a:lnTo>
                  <a:lnTo>
                    <a:pt x="10882632" y="800100"/>
                  </a:lnTo>
                  <a:lnTo>
                    <a:pt x="11050272" y="805180"/>
                  </a:lnTo>
                  <a:lnTo>
                    <a:pt x="11187432" y="722630"/>
                  </a:lnTo>
                  <a:lnTo>
                    <a:pt x="11296652" y="762000"/>
                  </a:lnTo>
                  <a:lnTo>
                    <a:pt x="11499852" y="751840"/>
                  </a:lnTo>
                  <a:lnTo>
                    <a:pt x="11602721" y="751840"/>
                  </a:lnTo>
                  <a:lnTo>
                    <a:pt x="11638281" y="820420"/>
                  </a:lnTo>
                  <a:lnTo>
                    <a:pt x="11638281" y="1652270"/>
                  </a:lnTo>
                  <a:lnTo>
                    <a:pt x="0" y="1652270"/>
                  </a:lnTo>
                  <a:lnTo>
                    <a:pt x="0" y="242570"/>
                  </a:lnTo>
                  <a:lnTo>
                    <a:pt x="85090" y="237490"/>
                  </a:lnTo>
                  <a:close/>
                </a:path>
              </a:pathLst>
            </a:custGeom>
            <a:blipFill>
              <a:blip r:embed="rId4"/>
              <a:stretch>
                <a:fillRect t="-184977" b="-184977"/>
              </a:stretch>
            </a:blipFill>
          </p:spPr>
        </p:sp>
      </p:grpSp>
      <p:sp>
        <p:nvSpPr>
          <p:cNvPr id="9" name="TextBox 9"/>
          <p:cNvSpPr txBox="1"/>
          <p:nvPr/>
        </p:nvSpPr>
        <p:spPr>
          <a:xfrm>
            <a:off x="1230677" y="3210737"/>
            <a:ext cx="3352800" cy="656462"/>
          </a:xfrm>
          <a:prstGeom prst="rect">
            <a:avLst/>
          </a:prstGeom>
        </p:spPr>
        <p:txBody>
          <a:bodyPr wrap="square" lIns="0" tIns="0" rIns="0" bIns="0" rtlCol="0" anchor="t">
            <a:spAutoFit/>
          </a:bodyPr>
          <a:lstStyle/>
          <a:p>
            <a:pPr algn="ctr" defTabSz="609630"/>
            <a:r>
              <a:rPr lang="en-US" sz="2133">
                <a:solidFill>
                  <a:srgbClr val="000000"/>
                </a:solidFill>
                <a:latin typeface="Times New Roman" panose="02020603050405020304" pitchFamily="18" charset="0"/>
                <a:cs typeface="Times New Roman" panose="02020603050405020304" pitchFamily="18" charset="0"/>
              </a:rPr>
              <a:t>Công cuộc xây dựng chính quyền và bảo vệ đất nước</a:t>
            </a:r>
          </a:p>
        </p:txBody>
      </p:sp>
      <p:sp>
        <p:nvSpPr>
          <p:cNvPr id="10" name="TextBox 10"/>
          <p:cNvSpPr txBox="1"/>
          <p:nvPr/>
        </p:nvSpPr>
        <p:spPr>
          <a:xfrm>
            <a:off x="6959600" y="3210737"/>
            <a:ext cx="3352800" cy="984693"/>
          </a:xfrm>
          <a:prstGeom prst="rect">
            <a:avLst/>
          </a:prstGeom>
        </p:spPr>
        <p:txBody>
          <a:bodyPr wrap="square" lIns="0" tIns="0" rIns="0" bIns="0" rtlCol="0" anchor="t">
            <a:spAutoFit/>
          </a:bodyPr>
          <a:lstStyle/>
          <a:p>
            <a:pPr algn="ctr" defTabSz="609630"/>
            <a:r>
              <a:rPr lang="en-US" sz="2133">
                <a:solidFill>
                  <a:srgbClr val="000000"/>
                </a:solidFill>
                <a:latin typeface="Times New Roman" panose="02020603050405020304" pitchFamily="18" charset="0"/>
                <a:cs typeface="Times New Roman" panose="02020603050405020304" pitchFamily="18" charset="0"/>
              </a:rPr>
              <a:t>Đời sống xã hội và văn hóa thời Đinh - Tiền Lê</a:t>
            </a:r>
          </a:p>
          <a:p>
            <a:pPr algn="ctr" defTabSz="609630"/>
            <a:endParaRPr lang="en-US" sz="2133">
              <a:solidFill>
                <a:srgbClr val="000000"/>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784300" y="428106"/>
            <a:ext cx="10623400" cy="797334"/>
          </a:xfrm>
          <a:prstGeom prst="rect">
            <a:avLst/>
          </a:prstGeom>
        </p:spPr>
        <p:txBody>
          <a:bodyPr lIns="0" tIns="0" rIns="0" bIns="0" rtlCol="0" anchor="t">
            <a:spAutoFit/>
          </a:bodyPr>
          <a:lstStyle/>
          <a:p>
            <a:pPr algn="ctr" defTabSz="609630">
              <a:lnSpc>
                <a:spcPts val="6720"/>
              </a:lnSpc>
            </a:pPr>
            <a:r>
              <a:rPr lang="en-US" sz="4800">
                <a:solidFill>
                  <a:srgbClr val="000000"/>
                </a:solidFill>
                <a:latin typeface="Snap ITC" panose="04040A07060A02020202" pitchFamily="82" charset="0"/>
              </a:rPr>
              <a:t>Tiến trình bài học</a:t>
            </a:r>
          </a:p>
        </p:txBody>
      </p:sp>
      <mc:AlternateContent xmlns:mc="http://schemas.openxmlformats.org/markup-compatibility/2006">
        <mc:Choice xmlns:am3d="http://schemas.microsoft.com/office/drawing/2017/model3d" Requires="am3d">
          <p:graphicFrame>
            <p:nvGraphicFramePr>
              <p:cNvPr id="15" name="3D Model 14" descr="1">
                <a:extLst>
                  <a:ext uri="{FF2B5EF4-FFF2-40B4-BE49-F238E27FC236}">
                    <a16:creationId xmlns:a16="http://schemas.microsoft.com/office/drawing/2014/main" id="{DB1E2D91-F326-45F3-97D0-AD87366B7AE8}"/>
                  </a:ext>
                </a:extLst>
              </p:cNvPr>
              <p:cNvGraphicFramePr>
                <a:graphicFrameLocks noChangeAspect="1"/>
              </p:cNvGraphicFramePr>
              <p:nvPr/>
            </p:nvGraphicFramePr>
            <p:xfrm>
              <a:off x="2695181" y="2273105"/>
              <a:ext cx="423793" cy="732655"/>
            </p:xfrm>
            <a:graphic>
              <a:graphicData uri="http://schemas.microsoft.com/office/drawing/2017/model3d">
                <am3d:model3d r:embed="rId5">
                  <am3d:spPr>
                    <a:xfrm>
                      <a:off x="0" y="0"/>
                      <a:ext cx="423793" cy="732655"/>
                    </a:xfrm>
                    <a:prstGeom prst="rect">
                      <a:avLst/>
                    </a:prstGeom>
                  </am3d:spPr>
                  <am3d:camera>
                    <am3d:pos x="0" y="0" z="56205818"/>
                    <am3d:up dx="0" dy="36000000" dz="0"/>
                    <am3d:lookAt x="0" y="0" z="0"/>
                    <am3d:perspective fov="2700000"/>
                  </am3d:camera>
                  <am3d:trans>
                    <am3d:meterPerModelUnit n="13749960" d="1000000"/>
                    <am3d:preTrans dx="0" dy="-18776849" dz="0"/>
                    <am3d:scale>
                      <am3d:sx n="1000000" d="1000000"/>
                      <am3d:sy n="1000000" d="1000000"/>
                      <am3d:sz n="1000000" d="1000000"/>
                    </am3d:scale>
                    <am3d:rot/>
                    <am3d:postTrans dx="0" dy="0" dz="0"/>
                  </am3d:trans>
                  <am3d:raster rName="Office3DRenderer" rVer="16.0.8326">
                    <am3d:blip r:embed="rId6"/>
                  </am3d:raster>
                  <am3d:objViewport viewportSz="8549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1">
                <a:extLst>
                  <a:ext uri="{FF2B5EF4-FFF2-40B4-BE49-F238E27FC236}">
                    <a16:creationId xmlns:a16="http://schemas.microsoft.com/office/drawing/2014/main" id="{DB1E2D91-F326-45F3-97D0-AD87366B7AE8}"/>
                  </a:ext>
                </a:extLst>
              </p:cNvPr>
              <p:cNvPicPr>
                <a:picLocks noGrp="1" noRot="1" noChangeAspect="1" noMove="1" noResize="1" noEditPoints="1" noAdjustHandles="1" noChangeArrowheads="1" noChangeShapeType="1" noCrop="1"/>
              </p:cNvPicPr>
              <p:nvPr/>
            </p:nvPicPr>
            <p:blipFill>
              <a:blip r:embed="rId6"/>
              <a:stretch>
                <a:fillRect/>
              </a:stretch>
            </p:blipFill>
            <p:spPr>
              <a:xfrm>
                <a:off x="2695181" y="2273105"/>
                <a:ext cx="423793" cy="73265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3D Model 15" descr="2">
                <a:extLst>
                  <a:ext uri="{FF2B5EF4-FFF2-40B4-BE49-F238E27FC236}">
                    <a16:creationId xmlns:a16="http://schemas.microsoft.com/office/drawing/2014/main" id="{4925DC87-CD5A-486C-8E7C-2989EB4C34C5}"/>
                  </a:ext>
                </a:extLst>
              </p:cNvPr>
              <p:cNvGraphicFramePr>
                <a:graphicFrameLocks noChangeAspect="1"/>
              </p:cNvGraphicFramePr>
              <p:nvPr/>
            </p:nvGraphicFramePr>
            <p:xfrm>
              <a:off x="8389047" y="2273104"/>
              <a:ext cx="493907" cy="800063"/>
            </p:xfrm>
            <a:graphic>
              <a:graphicData uri="http://schemas.microsoft.com/office/drawing/2017/model3d">
                <am3d:model3d r:embed="rId7">
                  <am3d:spPr>
                    <a:xfrm>
                      <a:off x="0" y="0"/>
                      <a:ext cx="493907" cy="800063"/>
                    </a:xfrm>
                    <a:prstGeom prst="rect">
                      <a:avLst/>
                    </a:prstGeom>
                  </am3d:spPr>
                  <am3d:camera>
                    <am3d:pos x="0" y="0" z="57119606"/>
                    <am3d:up dx="0" dy="36000000" dz="0"/>
                    <am3d:lookAt x="0" y="0" z="0"/>
                    <am3d:perspective fov="2700000"/>
                  </am3d:camera>
                  <am3d:trans>
                    <am3d:meterPerModelUnit n="13650824" d="1000000"/>
                    <am3d:preTrans dx="0" dy="-18191123" dz="-3"/>
                    <am3d:scale>
                      <am3d:sx n="1000000" d="1000000"/>
                      <am3d:sy n="1000000" d="1000000"/>
                      <am3d:sz n="1000000" d="1000000"/>
                    </am3d:scale>
                    <am3d:rot/>
                    <am3d:postTrans dx="0" dy="0" dz="0"/>
                  </am3d:trans>
                  <am3d:raster rName="Office3DRenderer" rVer="16.0.8326">
                    <am3d:blip r:embed="rId8"/>
                  </am3d:raster>
                  <am3d:objViewport viewportSz="9502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2">
                <a:extLst>
                  <a:ext uri="{FF2B5EF4-FFF2-40B4-BE49-F238E27FC236}">
                    <a16:creationId xmlns:a16="http://schemas.microsoft.com/office/drawing/2014/main" id="{4925DC87-CD5A-486C-8E7C-2989EB4C34C5}"/>
                  </a:ext>
                </a:extLst>
              </p:cNvPr>
              <p:cNvPicPr>
                <a:picLocks noGrp="1" noRot="1" noChangeAspect="1" noMove="1" noResize="1" noEditPoints="1" noAdjustHandles="1" noChangeArrowheads="1" noChangeShapeType="1" noCrop="1"/>
              </p:cNvPicPr>
              <p:nvPr/>
            </p:nvPicPr>
            <p:blipFill>
              <a:blip r:embed="rId8"/>
              <a:stretch>
                <a:fillRect/>
              </a:stretch>
            </p:blipFill>
            <p:spPr>
              <a:xfrm>
                <a:off x="8389047" y="2273104"/>
                <a:ext cx="493907" cy="800063"/>
              </a:xfrm>
              <a:prstGeom prst="rect">
                <a:avLst/>
              </a:prstGeom>
            </p:spPr>
          </p:pic>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mph" presetSubtype="128" accel="20000" decel="20000" fill="hold" nodeType="withEffect">
                                  <p:stCondLst>
                                    <p:cond delay="0"/>
                                  </p:stCondLst>
                                  <p:childTnLst>
                                    <p:anim calcmode="lin" valueType="num">
                                      <p:cBhvr additive="sum">
                                        <p:cTn id="6" dur="5000" fill="hold"/>
                                        <p:tgtEl>
                                          <p:spTgt spid="15"/>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7" presetID="38" presetClass="emph" presetSubtype="128" accel="20000" decel="20000" fill="hold" nodeType="withEffect">
                                  <p:stCondLst>
                                    <p:cond delay="0"/>
                                  </p:stCondLst>
                                  <p:childTnLst>
                                    <p:anim calcmode="lin" valueType="num">
                                      <p:cBhvr additive="sum">
                                        <p:cTn id="8" dur="5000" fill="hold"/>
                                        <p:tgtEl>
                                          <p:spTgt spid="16"/>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C899F3-D915-44AC-AD1C-B75403EFA9CF}"/>
              </a:ext>
            </a:extLst>
          </p:cNvPr>
          <p:cNvSpPr txBox="1"/>
          <p:nvPr/>
        </p:nvSpPr>
        <p:spPr>
          <a:xfrm>
            <a:off x="6936972" y="3810000"/>
            <a:ext cx="5102628" cy="954107"/>
          </a:xfrm>
          <a:prstGeom prst="rect">
            <a:avLst/>
          </a:prstGeom>
          <a:noFill/>
        </p:spPr>
        <p:txBody>
          <a:bodyPr wrap="square">
            <a:spAutoFit/>
          </a:bodyPr>
          <a:lstStyle/>
          <a:p>
            <a:pPr marL="457200" indent="-457200">
              <a:buFont typeface="Wingdings" panose="05000000000000000000" pitchFamily="2" charset="2"/>
              <a:buChar char="Ø"/>
            </a:pPr>
            <a:r>
              <a:rPr lang="en-US" sz="2800">
                <a:latin typeface="Times New Roman" panose="02020603050405020304" pitchFamily="18" charset="0"/>
                <a:cs typeface="Times New Roman" panose="02020603050405020304" pitchFamily="18" charset="0"/>
              </a:rPr>
              <a:t>Hai học sinh ngồi trên ghế nóng</a:t>
            </a:r>
          </a:p>
        </p:txBody>
      </p:sp>
      <p:sp>
        <p:nvSpPr>
          <p:cNvPr id="5" name="TextBox 4">
            <a:extLst>
              <a:ext uri="{FF2B5EF4-FFF2-40B4-BE49-F238E27FC236}">
                <a16:creationId xmlns:a16="http://schemas.microsoft.com/office/drawing/2014/main" id="{CC7FE56A-6A4A-433D-92E3-DB80FD1615C2}"/>
              </a:ext>
            </a:extLst>
          </p:cNvPr>
          <p:cNvSpPr txBox="1"/>
          <p:nvPr/>
        </p:nvSpPr>
        <p:spPr>
          <a:xfrm>
            <a:off x="6936972" y="4701648"/>
            <a:ext cx="5102628" cy="954107"/>
          </a:xfrm>
          <a:prstGeom prst="rect">
            <a:avLst/>
          </a:prstGeom>
          <a:noFill/>
        </p:spPr>
        <p:txBody>
          <a:bodyPr wrap="square">
            <a:spAutoFit/>
          </a:bodyPr>
          <a:lstStyle/>
          <a:p>
            <a:pPr marL="457200" indent="-457200">
              <a:buFont typeface="Wingdings" panose="05000000000000000000" pitchFamily="2" charset="2"/>
              <a:buChar char="Ø"/>
            </a:pPr>
            <a:r>
              <a:rPr lang="en-US" sz="2800">
                <a:latin typeface="Times New Roman" panose="02020603050405020304" pitchFamily="18" charset="0"/>
                <a:cs typeface="Times New Roman" panose="02020603050405020304" pitchFamily="18" charset="0"/>
              </a:rPr>
              <a:t>những học sinh khác mô tả từ trên TV / bảng</a:t>
            </a:r>
          </a:p>
        </p:txBody>
      </p:sp>
      <p:sp>
        <p:nvSpPr>
          <p:cNvPr id="7" name="TextBox 6">
            <a:extLst>
              <a:ext uri="{FF2B5EF4-FFF2-40B4-BE49-F238E27FC236}">
                <a16:creationId xmlns:a16="http://schemas.microsoft.com/office/drawing/2014/main" id="{18CD66D2-CB95-4CBD-B881-6AA65D5189A3}"/>
              </a:ext>
            </a:extLst>
          </p:cNvPr>
          <p:cNvSpPr txBox="1"/>
          <p:nvPr/>
        </p:nvSpPr>
        <p:spPr>
          <a:xfrm>
            <a:off x="6936972" y="5593296"/>
            <a:ext cx="5102628" cy="954107"/>
          </a:xfrm>
          <a:prstGeom prst="rect">
            <a:avLst/>
          </a:prstGeom>
          <a:noFill/>
        </p:spPr>
        <p:txBody>
          <a:bodyPr wrap="square">
            <a:spAutoFit/>
          </a:bodyPr>
          <a:lstStyle/>
          <a:p>
            <a:pPr marL="457200" indent="-457200">
              <a:buFont typeface="Wingdings" panose="05000000000000000000" pitchFamily="2" charset="2"/>
              <a:buChar char="Ø"/>
            </a:pPr>
            <a:r>
              <a:rPr lang="en-US" sz="2800">
                <a:latin typeface="Times New Roman" panose="02020603050405020304" pitchFamily="18" charset="0"/>
                <a:cs typeface="Times New Roman" panose="02020603050405020304" pitchFamily="18" charset="0"/>
              </a:rPr>
              <a:t>Bạn không thể nói từ trên TV / bảng</a:t>
            </a:r>
          </a:p>
        </p:txBody>
      </p:sp>
      <p:pic>
        <p:nvPicPr>
          <p:cNvPr id="9" name="Graphic 8">
            <a:extLst>
              <a:ext uri="{FF2B5EF4-FFF2-40B4-BE49-F238E27FC236}">
                <a16:creationId xmlns:a16="http://schemas.microsoft.com/office/drawing/2014/main" id="{C8D3C450-DC71-4A4E-8F17-C7A36750B1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9454" y="392668"/>
            <a:ext cx="5704379" cy="2438400"/>
          </a:xfrm>
          <a:prstGeom prst="rect">
            <a:avLst/>
          </a:prstGeom>
        </p:spPr>
      </p:pic>
      <p:pic>
        <p:nvPicPr>
          <p:cNvPr id="3074" name="Picture 2" descr="Pastor Hot Seat — Stony Brook Fellowship">
            <a:extLst>
              <a:ext uri="{FF2B5EF4-FFF2-40B4-BE49-F238E27FC236}">
                <a16:creationId xmlns:a16="http://schemas.microsoft.com/office/drawing/2014/main" id="{4EFDD562-9865-4B64-A69B-49F52CA040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78" b="90375" l="5227" r="92955">
                        <a14:foregroundMark x1="33750" y1="6079" x2="35114" y2="8511"/>
                        <a14:foregroundMark x1="71818" y1="19858" x2="69091" y2="21378"/>
                        <a14:foregroundMark x1="90568" y1="46809" x2="93068" y2="56738"/>
                        <a14:foregroundMark x1="27500" y1="90172" x2="29205" y2="82472"/>
                        <a14:foregroundMark x1="36250" y1="90375" x2="38409" y2="82675"/>
                        <a14:foregroundMark x1="59886" y1="88956" x2="59886" y2="78521"/>
                        <a14:foregroundMark x1="77045" y1="89970" x2="76136" y2="78825"/>
                        <a14:foregroundMark x1="76136" y1="78825" x2="76136" y2="78825"/>
                        <a14:foregroundMark x1="5227" y1="38804" x2="5227" y2="38804"/>
                        <a14:foregroundMark x1="16705" y1="22999" x2="16705" y2="22999"/>
                      </a14:backgroundRemoval>
                    </a14:imgEffect>
                  </a14:imgLayer>
                </a14:imgProps>
              </a:ext>
              <a:ext uri="{28A0092B-C50C-407E-A947-70E740481C1C}">
                <a14:useLocalDpi xmlns:a14="http://schemas.microsoft.com/office/drawing/2010/main" val="0"/>
              </a:ext>
            </a:extLst>
          </a:blip>
          <a:srcRect/>
          <a:stretch>
            <a:fillRect/>
          </a:stretch>
        </p:blipFill>
        <p:spPr bwMode="auto">
          <a:xfrm>
            <a:off x="6936972" y="459355"/>
            <a:ext cx="2174240" cy="2438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833EE45-8A94-4FB5-B014-96613350B341}"/>
              </a:ext>
            </a:extLst>
          </p:cNvPr>
          <p:cNvSpPr txBox="1"/>
          <p:nvPr/>
        </p:nvSpPr>
        <p:spPr>
          <a:xfrm>
            <a:off x="369454" y="3243882"/>
            <a:ext cx="4776997" cy="1815882"/>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Bước 1: Đọc SGK tr48 phần chính quyền thời Đinh và gạch chân các việc làm của nhà Đinh</a:t>
            </a:r>
          </a:p>
          <a:p>
            <a:pPr algn="just"/>
            <a:r>
              <a:rPr lang="en-US" sz="2800">
                <a:latin typeface="Times New Roman" panose="02020603050405020304" pitchFamily="18" charset="0"/>
                <a:cs typeface="Times New Roman" panose="02020603050405020304" pitchFamily="18" charset="0"/>
              </a:rPr>
              <a:t>2 phút</a:t>
            </a:r>
          </a:p>
        </p:txBody>
      </p:sp>
      <p:sp>
        <p:nvSpPr>
          <p:cNvPr id="12" name="TextBox 11">
            <a:extLst>
              <a:ext uri="{FF2B5EF4-FFF2-40B4-BE49-F238E27FC236}">
                <a16:creationId xmlns:a16="http://schemas.microsoft.com/office/drawing/2014/main" id="{5B0E9D53-19D8-4B63-BCB0-39CF1A83A5F8}"/>
              </a:ext>
            </a:extLst>
          </p:cNvPr>
          <p:cNvSpPr txBox="1"/>
          <p:nvPr/>
        </p:nvSpPr>
        <p:spPr>
          <a:xfrm>
            <a:off x="6950827" y="3243882"/>
            <a:ext cx="5102628"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Bước 2: trò chơi ghế nóng 3 phút</a:t>
            </a:r>
          </a:p>
        </p:txBody>
      </p:sp>
      <p:pic>
        <p:nvPicPr>
          <p:cNvPr id="13" name="Picture 2" descr="Pastor Hot Seat — Stony Brook Fellowship">
            <a:extLst>
              <a:ext uri="{FF2B5EF4-FFF2-40B4-BE49-F238E27FC236}">
                <a16:creationId xmlns:a16="http://schemas.microsoft.com/office/drawing/2014/main" id="{AAE4E656-9E1C-46DB-857F-142AB29C60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78" b="90375" l="5227" r="92955">
                        <a14:foregroundMark x1="33750" y1="6079" x2="35114" y2="8511"/>
                        <a14:foregroundMark x1="71818" y1="19858" x2="69091" y2="21378"/>
                        <a14:foregroundMark x1="90568" y1="46809" x2="93068" y2="56738"/>
                        <a14:foregroundMark x1="27500" y1="90172" x2="29205" y2="82472"/>
                        <a14:foregroundMark x1="36250" y1="90375" x2="38409" y2="82675"/>
                        <a14:foregroundMark x1="59886" y1="88956" x2="59886" y2="78521"/>
                        <a14:foregroundMark x1="77045" y1="89970" x2="76136" y2="78825"/>
                        <a14:foregroundMark x1="76136" y1="78825" x2="76136" y2="78825"/>
                        <a14:foregroundMark x1="5227" y1="38804" x2="5227" y2="38804"/>
                        <a14:foregroundMark x1="16705" y1="22999" x2="16705" y2="229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296400" y="459355"/>
            <a:ext cx="217424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73686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5AB63-B8F8-43B2-AC9A-255FB484FE6D}"/>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88E7CA76-7D59-4FE7-A508-DF03AC2A1B95}"/>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348ECF7-31B8-40DF-AD72-AB2A89ED88B6}"/>
                </a:ext>
              </a:extLst>
            </p:cNvPr>
            <p:cNvSpPr/>
            <p:nvPr/>
          </p:nvSpPr>
          <p:spPr>
            <a:xfrm>
              <a:off x="1905000" y="990600"/>
              <a:ext cx="8382000" cy="2667000"/>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80A3CB2C-E2B6-4C13-A524-B9F9D40179CA}"/>
              </a:ext>
            </a:extLst>
          </p:cNvPr>
          <p:cNvSpPr txBox="1"/>
          <p:nvPr/>
        </p:nvSpPr>
        <p:spPr>
          <a:xfrm>
            <a:off x="3276600" y="2160917"/>
            <a:ext cx="5791200" cy="923330"/>
          </a:xfrm>
          <a:prstGeom prst="rect">
            <a:avLst/>
          </a:prstGeom>
          <a:noFill/>
        </p:spPr>
        <p:txBody>
          <a:bodyPr wrap="square" rtlCol="0">
            <a:spAutoFit/>
          </a:bodyPr>
          <a:lstStyle/>
          <a:p>
            <a:pPr algn="ctr"/>
            <a:r>
              <a:rPr lang="en-US" sz="5400">
                <a:solidFill>
                  <a:schemeClr val="bg1"/>
                </a:solidFill>
                <a:latin typeface="#9Slide03 Arima Madurai Black" panose="00000A00000000000000" pitchFamily="2" charset="0"/>
                <a:cs typeface="#9Slide03 Arima Madurai Black" panose="00000A00000000000000" pitchFamily="2" charset="0"/>
              </a:rPr>
              <a:t>HOÀNG ĐẾ</a:t>
            </a:r>
          </a:p>
        </p:txBody>
      </p:sp>
      <p:sp>
        <p:nvSpPr>
          <p:cNvPr id="7" name="TextBox 6">
            <a:extLst>
              <a:ext uri="{FF2B5EF4-FFF2-40B4-BE49-F238E27FC236}">
                <a16:creationId xmlns:a16="http://schemas.microsoft.com/office/drawing/2014/main" id="{2D941483-F3FC-4DFA-818A-E4A41DC2F0E5}"/>
              </a:ext>
            </a:extLst>
          </p:cNvPr>
          <p:cNvSpPr txBox="1"/>
          <p:nvPr/>
        </p:nvSpPr>
        <p:spPr>
          <a:xfrm>
            <a:off x="3276600" y="2160917"/>
            <a:ext cx="5791200" cy="923330"/>
          </a:xfrm>
          <a:prstGeom prst="rect">
            <a:avLst/>
          </a:prstGeom>
          <a:noFill/>
        </p:spPr>
        <p:txBody>
          <a:bodyPr wrap="square" rtlCol="0">
            <a:spAutoFit/>
          </a:bodyPr>
          <a:lstStyle/>
          <a:p>
            <a:pPr algn="ctr"/>
            <a:r>
              <a:rPr lang="en-US" sz="5400">
                <a:solidFill>
                  <a:schemeClr val="bg1"/>
                </a:solidFill>
                <a:latin typeface="#9Slide03 Arima Madurai Black" panose="00000A00000000000000" pitchFamily="2" charset="0"/>
                <a:cs typeface="#9Slide03 Arima Madurai Black" panose="00000A00000000000000" pitchFamily="2" charset="0"/>
              </a:rPr>
              <a:t>ĐẠI CỒ VIỆT</a:t>
            </a:r>
          </a:p>
        </p:txBody>
      </p:sp>
      <p:sp>
        <p:nvSpPr>
          <p:cNvPr id="8" name="TextBox 7">
            <a:extLst>
              <a:ext uri="{FF2B5EF4-FFF2-40B4-BE49-F238E27FC236}">
                <a16:creationId xmlns:a16="http://schemas.microsoft.com/office/drawing/2014/main" id="{D231E384-0341-41BC-9229-CE4A8CD2C7AE}"/>
              </a:ext>
            </a:extLst>
          </p:cNvPr>
          <p:cNvSpPr txBox="1"/>
          <p:nvPr/>
        </p:nvSpPr>
        <p:spPr>
          <a:xfrm>
            <a:off x="3276600" y="2160917"/>
            <a:ext cx="5791200" cy="923330"/>
          </a:xfrm>
          <a:prstGeom prst="rect">
            <a:avLst/>
          </a:prstGeom>
          <a:noFill/>
        </p:spPr>
        <p:txBody>
          <a:bodyPr wrap="square" rtlCol="0">
            <a:spAutoFit/>
          </a:bodyPr>
          <a:lstStyle/>
          <a:p>
            <a:pPr algn="ctr"/>
            <a:r>
              <a:rPr lang="en-US" sz="5400">
                <a:solidFill>
                  <a:schemeClr val="bg1"/>
                </a:solidFill>
                <a:latin typeface="#9Slide03 Arima Madurai Black" panose="00000A00000000000000" pitchFamily="2" charset="0"/>
                <a:cs typeface="#9Slide03 Arima Madurai Black" panose="00000A00000000000000" pitchFamily="2" charset="0"/>
              </a:rPr>
              <a:t>HOA LƯ</a:t>
            </a:r>
          </a:p>
        </p:txBody>
      </p:sp>
      <p:sp>
        <p:nvSpPr>
          <p:cNvPr id="9" name="TextBox 8">
            <a:extLst>
              <a:ext uri="{FF2B5EF4-FFF2-40B4-BE49-F238E27FC236}">
                <a16:creationId xmlns:a16="http://schemas.microsoft.com/office/drawing/2014/main" id="{473D0F67-7A52-4105-A70E-44B44A96426D}"/>
              </a:ext>
            </a:extLst>
          </p:cNvPr>
          <p:cNvSpPr txBox="1"/>
          <p:nvPr/>
        </p:nvSpPr>
        <p:spPr>
          <a:xfrm>
            <a:off x="3276600" y="2160917"/>
            <a:ext cx="5791200" cy="923330"/>
          </a:xfrm>
          <a:prstGeom prst="rect">
            <a:avLst/>
          </a:prstGeom>
          <a:noFill/>
        </p:spPr>
        <p:txBody>
          <a:bodyPr wrap="square" rtlCol="0">
            <a:spAutoFit/>
          </a:bodyPr>
          <a:lstStyle/>
          <a:p>
            <a:pPr algn="ctr"/>
            <a:r>
              <a:rPr lang="en-US" sz="5400">
                <a:solidFill>
                  <a:schemeClr val="bg1"/>
                </a:solidFill>
                <a:latin typeface="#9Slide03 Arima Madurai Black" panose="00000A00000000000000" pitchFamily="2" charset="0"/>
                <a:cs typeface="#9Slide03 Arima Madurai Black" panose="00000A00000000000000" pitchFamily="2" charset="0"/>
              </a:rPr>
              <a:t>BAN VĂN</a:t>
            </a:r>
          </a:p>
        </p:txBody>
      </p:sp>
      <p:sp>
        <p:nvSpPr>
          <p:cNvPr id="10" name="TextBox 9">
            <a:extLst>
              <a:ext uri="{FF2B5EF4-FFF2-40B4-BE49-F238E27FC236}">
                <a16:creationId xmlns:a16="http://schemas.microsoft.com/office/drawing/2014/main" id="{351FD3D0-6E95-4B5A-B2AE-B2532CF8D1E8}"/>
              </a:ext>
            </a:extLst>
          </p:cNvPr>
          <p:cNvSpPr txBox="1"/>
          <p:nvPr/>
        </p:nvSpPr>
        <p:spPr>
          <a:xfrm>
            <a:off x="3276600" y="2160917"/>
            <a:ext cx="5791200" cy="923330"/>
          </a:xfrm>
          <a:prstGeom prst="rect">
            <a:avLst/>
          </a:prstGeom>
          <a:noFill/>
        </p:spPr>
        <p:txBody>
          <a:bodyPr wrap="square" rtlCol="0">
            <a:spAutoFit/>
          </a:bodyPr>
          <a:lstStyle/>
          <a:p>
            <a:pPr algn="ctr"/>
            <a:r>
              <a:rPr lang="en-US" sz="5400">
                <a:solidFill>
                  <a:schemeClr val="bg1"/>
                </a:solidFill>
                <a:latin typeface="#9Slide03 Arima Madurai Black" panose="00000A00000000000000" pitchFamily="2" charset="0"/>
                <a:cs typeface="#9Slide03 Arima Madurai Black" panose="00000A00000000000000" pitchFamily="2" charset="0"/>
              </a:rPr>
              <a:t>BAN VÕ</a:t>
            </a:r>
          </a:p>
        </p:txBody>
      </p:sp>
      <p:sp>
        <p:nvSpPr>
          <p:cNvPr id="11" name="TextBox 10">
            <a:extLst>
              <a:ext uri="{FF2B5EF4-FFF2-40B4-BE49-F238E27FC236}">
                <a16:creationId xmlns:a16="http://schemas.microsoft.com/office/drawing/2014/main" id="{70888812-65CA-4EB2-9088-087FF68D096A}"/>
              </a:ext>
            </a:extLst>
          </p:cNvPr>
          <p:cNvSpPr txBox="1"/>
          <p:nvPr/>
        </p:nvSpPr>
        <p:spPr>
          <a:xfrm>
            <a:off x="3276600" y="2160917"/>
            <a:ext cx="5791200" cy="923330"/>
          </a:xfrm>
          <a:prstGeom prst="rect">
            <a:avLst/>
          </a:prstGeom>
          <a:noFill/>
        </p:spPr>
        <p:txBody>
          <a:bodyPr wrap="square" rtlCol="0">
            <a:spAutoFit/>
          </a:bodyPr>
          <a:lstStyle/>
          <a:p>
            <a:pPr algn="ctr"/>
            <a:r>
              <a:rPr lang="en-US" sz="5400">
                <a:solidFill>
                  <a:schemeClr val="bg1"/>
                </a:solidFill>
                <a:latin typeface="#9Slide03 Arima Madurai Black" panose="00000A00000000000000" pitchFamily="2" charset="0"/>
                <a:cs typeface="#9Slide03 Arima Madurai Black" panose="00000A00000000000000" pitchFamily="2" charset="0"/>
              </a:rPr>
              <a:t>ĐÚC TIỀN</a:t>
            </a:r>
          </a:p>
        </p:txBody>
      </p:sp>
      <p:sp>
        <p:nvSpPr>
          <p:cNvPr id="12" name="TextBox 11">
            <a:extLst>
              <a:ext uri="{FF2B5EF4-FFF2-40B4-BE49-F238E27FC236}">
                <a16:creationId xmlns:a16="http://schemas.microsoft.com/office/drawing/2014/main" id="{CFD281B9-F098-4909-9727-823CA22F3DD3}"/>
              </a:ext>
            </a:extLst>
          </p:cNvPr>
          <p:cNvSpPr txBox="1"/>
          <p:nvPr/>
        </p:nvSpPr>
        <p:spPr>
          <a:xfrm>
            <a:off x="3276600" y="2160917"/>
            <a:ext cx="5791200" cy="923330"/>
          </a:xfrm>
          <a:prstGeom prst="rect">
            <a:avLst/>
          </a:prstGeom>
          <a:noFill/>
        </p:spPr>
        <p:txBody>
          <a:bodyPr wrap="square" rtlCol="0">
            <a:spAutoFit/>
          </a:bodyPr>
          <a:lstStyle/>
          <a:p>
            <a:pPr algn="ctr"/>
            <a:r>
              <a:rPr lang="en-US" sz="5400">
                <a:solidFill>
                  <a:schemeClr val="bg1"/>
                </a:solidFill>
                <a:latin typeface="#9Slide03 Arima Madurai Black" panose="00000A00000000000000" pitchFamily="2" charset="0"/>
                <a:cs typeface="#9Slide03 Arima Madurai Black" panose="00000A00000000000000" pitchFamily="2" charset="0"/>
              </a:rPr>
              <a:t>ĐẠO</a:t>
            </a:r>
          </a:p>
        </p:txBody>
      </p:sp>
    </p:spTree>
    <p:extLst>
      <p:ext uri="{BB962C8B-B14F-4D97-AF65-F5344CB8AC3E}">
        <p14:creationId xmlns:p14="http://schemas.microsoft.com/office/powerpoint/2010/main" val="3481066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 presetClass="exit" presetSubtype="32" fill="hold" grpId="1" nodeType="clickEffect">
                                  <p:stCondLst>
                                    <p:cond delay="0"/>
                                  </p:stCondLst>
                                  <p:childTnLst>
                                    <p:animEffect transition="out" filter="box(out)">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 presetClass="exit" presetSubtype="32" fill="hold" grpId="1" nodeType="clickEffect">
                                  <p:stCondLst>
                                    <p:cond delay="0"/>
                                  </p:stCondLst>
                                  <p:childTnLst>
                                    <p:animEffect transition="out" filter="box(out)">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 presetClass="exit" presetSubtype="32" fill="hold" grpId="1" nodeType="clickEffect">
                                  <p:stCondLst>
                                    <p:cond delay="0"/>
                                  </p:stCondLst>
                                  <p:childTnLst>
                                    <p:animEffect transition="out" filter="box(out)">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 presetClass="exit" presetSubtype="32" fill="hold" grpId="1" nodeType="clickEffect">
                                  <p:stCondLst>
                                    <p:cond delay="0"/>
                                  </p:stCondLst>
                                  <p:childTnLst>
                                    <p:animEffect transition="out" filter="box(out)">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4" presetClass="exit" presetSubtype="32" fill="hold" grpId="1" nodeType="clickEffect">
                                  <p:stCondLst>
                                    <p:cond delay="0"/>
                                  </p:stCondLst>
                                  <p:childTnLst>
                                    <p:animEffect transition="out" filter="box(out)">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sp>
        <p:nvSpPr>
          <p:cNvPr id="3" name="TextBox 3"/>
          <p:cNvSpPr txBox="1"/>
          <p:nvPr/>
        </p:nvSpPr>
        <p:spPr>
          <a:xfrm>
            <a:off x="1524000" y="203708"/>
            <a:ext cx="9982200" cy="1296259"/>
          </a:xfrm>
          <a:prstGeom prst="rect">
            <a:avLst/>
          </a:prstGeom>
        </p:spPr>
        <p:txBody>
          <a:bodyPr wrap="square" lIns="0" tIns="0" rIns="0" bIns="0" rtlCol="0" anchor="t">
            <a:spAutoFit/>
          </a:bodyPr>
          <a:lstStyle/>
          <a:p>
            <a:pPr algn="dist" defTabSz="609630">
              <a:spcBef>
                <a:spcPct val="0"/>
              </a:spcBef>
            </a:pPr>
            <a:r>
              <a:rPr lang="en-US" sz="4134" b="1" spc="239">
                <a:solidFill>
                  <a:srgbClr val="82368A"/>
                </a:solidFill>
                <a:latin typeface="Times New Roman" panose="02020603050405020304" pitchFamily="18" charset="0"/>
                <a:cs typeface="Times New Roman" panose="02020603050405020304" pitchFamily="18" charset="0"/>
              </a:rPr>
              <a:t>1. Công cuộc xây dựng chính quyền và bảo vệ đất nước thời Đinh - Tiền Lê</a:t>
            </a:r>
            <a:endParaRPr lang="en-US" sz="4134" b="1" spc="239" dirty="0">
              <a:solidFill>
                <a:srgbClr val="82368A"/>
              </a:solidFill>
              <a:latin typeface="Times New Roman" panose="02020603050405020304" pitchFamily="18" charset="0"/>
              <a:cs typeface="Times New Roman" panose="02020603050405020304" pitchFamily="18" charset="0"/>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V="1">
            <a:off x="11506200" y="-1051879"/>
            <a:ext cx="2667204" cy="210375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7559"/>
          <a:stretch>
            <a:fillRect/>
          </a:stretch>
        </p:blipFill>
        <p:spPr>
          <a:xfrm rot="-10800000">
            <a:off x="405478" y="6279313"/>
            <a:ext cx="2236122" cy="1112087"/>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24814">
            <a:off x="10206144" y="1359667"/>
            <a:ext cx="1062252" cy="176599"/>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2862">
            <a:off x="-249795" y="4569633"/>
            <a:ext cx="729552" cy="2185923"/>
          </a:xfrm>
          <a:prstGeom prst="rect">
            <a:avLst/>
          </a:prstGeom>
        </p:spPr>
      </p:pic>
      <p:sp>
        <p:nvSpPr>
          <p:cNvPr id="26" name="TextBox 25">
            <a:extLst>
              <a:ext uri="{FF2B5EF4-FFF2-40B4-BE49-F238E27FC236}">
                <a16:creationId xmlns:a16="http://schemas.microsoft.com/office/drawing/2014/main" id="{1AF9A3BB-9142-4F56-853A-F71B60178173}"/>
              </a:ext>
            </a:extLst>
          </p:cNvPr>
          <p:cNvSpPr txBox="1"/>
          <p:nvPr/>
        </p:nvSpPr>
        <p:spPr>
          <a:xfrm>
            <a:off x="990600" y="2299205"/>
            <a:ext cx="10515600" cy="954107"/>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800">
                <a:solidFill>
                  <a:prstClr val="black"/>
                </a:solidFill>
                <a:latin typeface="Times New Roman" panose="02020603050405020304" pitchFamily="18" charset="0"/>
                <a:cs typeface="Times New Roman" panose="02020603050405020304" pitchFamily="18" charset="0"/>
              </a:rPr>
              <a:t>Sau khi thống nhất đất nước, Đinh Bộ Lĩnh lên ngôi hoàng đế, đặt tên nước là Đại Cồ Việt đóng đô ở Hoa Lư</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29C8B2D-EC42-41CA-BAFC-EFC0A37CB9E5}"/>
              </a:ext>
            </a:extLst>
          </p:cNvPr>
          <p:cNvSpPr txBox="1"/>
          <p:nvPr/>
        </p:nvSpPr>
        <p:spPr>
          <a:xfrm>
            <a:off x="990600" y="1601772"/>
            <a:ext cx="9601199" cy="646331"/>
          </a:xfrm>
          <a:prstGeom prst="rect">
            <a:avLst/>
          </a:prstGeom>
          <a:noFill/>
        </p:spPr>
        <p:txBody>
          <a:bodyPr wrap="square" rtlCol="0">
            <a:spAutoFit/>
          </a:bodyPr>
          <a:lstStyle/>
          <a:p>
            <a:pPr defTabSz="609630"/>
            <a:r>
              <a:rPr lang="en-US" sz="3600" b="1">
                <a:solidFill>
                  <a:prstClr val="black"/>
                </a:solidFill>
                <a:latin typeface="Times New Roman" panose="02020603050405020304" pitchFamily="18" charset="0"/>
                <a:cs typeface="Times New Roman" panose="02020603050405020304" pitchFamily="18" charset="0"/>
              </a:rPr>
              <a:t>a) Chính quyền thời Đinh</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DB9B4003-B448-4619-A61D-1767C1A16D5F}"/>
              </a:ext>
            </a:extLst>
          </p:cNvPr>
          <p:cNvSpPr txBox="1"/>
          <p:nvPr/>
        </p:nvSpPr>
        <p:spPr>
          <a:xfrm>
            <a:off x="990600" y="3434549"/>
            <a:ext cx="10515600" cy="523220"/>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800">
                <a:solidFill>
                  <a:prstClr val="black"/>
                </a:solidFill>
                <a:latin typeface="Times New Roman" panose="02020603050405020304" pitchFamily="18" charset="0"/>
                <a:cs typeface="Times New Roman" panose="02020603050405020304" pitchFamily="18" charset="0"/>
              </a:rPr>
              <a:t>Tổ chức chính quyền được xây dựng từ trung ương đến địa phương.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788D2B74-323B-4171-BA00-207809BA515B}"/>
              </a:ext>
            </a:extLst>
          </p:cNvPr>
          <p:cNvSpPr txBox="1"/>
          <p:nvPr/>
        </p:nvSpPr>
        <p:spPr>
          <a:xfrm>
            <a:off x="990600" y="4139006"/>
            <a:ext cx="10515600" cy="954107"/>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800">
                <a:solidFill>
                  <a:prstClr val="black"/>
                </a:solidFill>
                <a:latin typeface="Times New Roman" panose="02020603050405020304" pitchFamily="18" charset="0"/>
                <a:cs typeface="Times New Roman" panose="02020603050405020304" pitchFamily="18" charset="0"/>
              </a:rPr>
              <a:t>Nhà vua còn cho đúc tiền, xử phạt những người có tội và sai sứ sang giao hảo với nhà Tống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55061A4C-3FEB-472A-9FEA-D64F9D792DED}"/>
              </a:ext>
            </a:extLst>
          </p:cNvPr>
          <p:cNvSpPr txBox="1"/>
          <p:nvPr/>
        </p:nvSpPr>
        <p:spPr>
          <a:xfrm>
            <a:off x="990600" y="5274350"/>
            <a:ext cx="10515600" cy="523220"/>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800">
                <a:solidFill>
                  <a:prstClr val="black"/>
                </a:solidFill>
                <a:latin typeface="Times New Roman" panose="02020603050405020304" pitchFamily="18" charset="0"/>
                <a:cs typeface="Times New Roman" panose="02020603050405020304" pitchFamily="18" charset="0"/>
              </a:rPr>
              <a:t>--&gt; Khẳng định vị thế độc lập của nước Đại Cồ Việt</a:t>
            </a:r>
            <a:endParaRPr lang="en-US" sz="28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2D0773-6FAF-4E70-B12F-489C793808F3}"/>
              </a:ext>
            </a:extLst>
          </p:cNvPr>
          <p:cNvPicPr>
            <a:picLocks noChangeAspect="1"/>
          </p:cNvPicPr>
          <p:nvPr/>
        </p:nvPicPr>
        <p:blipFill>
          <a:blip r:embed="rId2"/>
          <a:stretch>
            <a:fillRect/>
          </a:stretch>
        </p:blipFill>
        <p:spPr>
          <a:xfrm>
            <a:off x="3910012" y="0"/>
            <a:ext cx="4371975" cy="2924175"/>
          </a:xfrm>
          <a:prstGeom prst="rect">
            <a:avLst/>
          </a:prstGeom>
        </p:spPr>
      </p:pic>
      <p:sp>
        <p:nvSpPr>
          <p:cNvPr id="5" name="TextBox 4">
            <a:extLst>
              <a:ext uri="{FF2B5EF4-FFF2-40B4-BE49-F238E27FC236}">
                <a16:creationId xmlns:a16="http://schemas.microsoft.com/office/drawing/2014/main" id="{63617068-1FA3-4C92-AA11-7D684318DF4C}"/>
              </a:ext>
            </a:extLst>
          </p:cNvPr>
          <p:cNvSpPr txBox="1"/>
          <p:nvPr/>
        </p:nvSpPr>
        <p:spPr>
          <a:xfrm>
            <a:off x="502920" y="496669"/>
            <a:ext cx="3688080" cy="646331"/>
          </a:xfrm>
          <a:prstGeom prst="rect">
            <a:avLst/>
          </a:prstGeom>
          <a:noFill/>
        </p:spPr>
        <p:txBody>
          <a:bodyPr wrap="square" rtlCol="0">
            <a:spAutoFit/>
          </a:bodyPr>
          <a:lstStyle/>
          <a:p>
            <a:r>
              <a:rPr lang="en-US" sz="3600">
                <a:solidFill>
                  <a:srgbClr val="7C1C33"/>
                </a:solidFill>
                <a:latin typeface="#9Slide03 Arima Madurai Black" panose="00000A00000000000000" pitchFamily="2" charset="0"/>
                <a:cs typeface="#9Slide03 Arima Madurai Black" panose="00000A00000000000000" pitchFamily="2" charset="0"/>
              </a:rPr>
              <a:t>Thử tài hiểu biết</a:t>
            </a:r>
          </a:p>
        </p:txBody>
      </p:sp>
      <p:sp>
        <p:nvSpPr>
          <p:cNvPr id="6" name="TextBox 5">
            <a:extLst>
              <a:ext uri="{FF2B5EF4-FFF2-40B4-BE49-F238E27FC236}">
                <a16:creationId xmlns:a16="http://schemas.microsoft.com/office/drawing/2014/main" id="{E84751AE-FCD3-4A9B-A22E-25F321482C8F}"/>
              </a:ext>
            </a:extLst>
          </p:cNvPr>
          <p:cNvSpPr txBox="1"/>
          <p:nvPr/>
        </p:nvSpPr>
        <p:spPr>
          <a:xfrm>
            <a:off x="1341120" y="4471601"/>
            <a:ext cx="1844040" cy="523220"/>
          </a:xfrm>
          <a:prstGeom prst="rect">
            <a:avLst/>
          </a:prstGeom>
          <a:noFill/>
          <a:ln>
            <a:solidFill>
              <a:schemeClr val="tx1"/>
            </a:solidFill>
            <a:prstDash val="sysDash"/>
          </a:ln>
        </p:spPr>
        <p:txBody>
          <a:bodyPr wrap="square" rtlCol="0">
            <a:spAutoFit/>
          </a:bodyPr>
          <a:lstStyle/>
          <a:p>
            <a:r>
              <a:rPr lang="en-US" sz="2800" b="1">
                <a:solidFill>
                  <a:srgbClr val="187899"/>
                </a:solidFill>
                <a:latin typeface="Times New Roman" panose="02020603050405020304" pitchFamily="18" charset="0"/>
                <a:cs typeface="Times New Roman" panose="02020603050405020304" pitchFamily="18" charset="0"/>
              </a:rPr>
              <a:t>Hoàng đế</a:t>
            </a:r>
          </a:p>
        </p:txBody>
      </p:sp>
      <p:sp>
        <p:nvSpPr>
          <p:cNvPr id="7" name="TextBox 6">
            <a:extLst>
              <a:ext uri="{FF2B5EF4-FFF2-40B4-BE49-F238E27FC236}">
                <a16:creationId xmlns:a16="http://schemas.microsoft.com/office/drawing/2014/main" id="{E1C188D0-2465-4C82-BB0D-A2C6CB181CF7}"/>
              </a:ext>
            </a:extLst>
          </p:cNvPr>
          <p:cNvSpPr txBox="1"/>
          <p:nvPr/>
        </p:nvSpPr>
        <p:spPr>
          <a:xfrm>
            <a:off x="1341120" y="5577335"/>
            <a:ext cx="1844040" cy="523220"/>
          </a:xfrm>
          <a:prstGeom prst="rect">
            <a:avLst/>
          </a:prstGeom>
          <a:noFill/>
          <a:ln>
            <a:solidFill>
              <a:schemeClr val="tx1"/>
            </a:solidFill>
            <a:prstDash val="sysDash"/>
          </a:ln>
        </p:spPr>
        <p:txBody>
          <a:bodyPr wrap="square" rtlCol="0">
            <a:spAutoFit/>
          </a:bodyPr>
          <a:lstStyle/>
          <a:p>
            <a:r>
              <a:rPr lang="en-US" sz="2800" b="1">
                <a:solidFill>
                  <a:srgbClr val="187899"/>
                </a:solidFill>
                <a:latin typeface="Times New Roman" panose="02020603050405020304" pitchFamily="18" charset="0"/>
                <a:cs typeface="Times New Roman" panose="02020603050405020304" pitchFamily="18" charset="0"/>
              </a:rPr>
              <a:t>Vương</a:t>
            </a:r>
          </a:p>
        </p:txBody>
      </p:sp>
      <p:sp>
        <p:nvSpPr>
          <p:cNvPr id="8" name="TextBox 7">
            <a:extLst>
              <a:ext uri="{FF2B5EF4-FFF2-40B4-BE49-F238E27FC236}">
                <a16:creationId xmlns:a16="http://schemas.microsoft.com/office/drawing/2014/main" id="{DF79E7AD-9D29-480F-8CCC-8F50D2804B12}"/>
              </a:ext>
            </a:extLst>
          </p:cNvPr>
          <p:cNvSpPr txBox="1"/>
          <p:nvPr/>
        </p:nvSpPr>
        <p:spPr>
          <a:xfrm>
            <a:off x="5410200" y="4471601"/>
            <a:ext cx="5638800" cy="523220"/>
          </a:xfrm>
          <a:prstGeom prst="rect">
            <a:avLst/>
          </a:prstGeom>
          <a:noFill/>
          <a:ln>
            <a:solidFill>
              <a:schemeClr val="tx1"/>
            </a:solidFill>
            <a:prstDash val="sysDash"/>
          </a:ln>
        </p:spPr>
        <p:txBody>
          <a:bodyPr wrap="square" rtlCol="0">
            <a:spAutoFit/>
          </a:bodyPr>
          <a:lstStyle/>
          <a:p>
            <a:r>
              <a:rPr lang="en-US" sz="2800" b="1">
                <a:solidFill>
                  <a:srgbClr val="187899"/>
                </a:solidFill>
                <a:latin typeface="Times New Roman" panose="02020603050405020304" pitchFamily="18" charset="0"/>
                <a:cs typeface="Times New Roman" panose="02020603050405020304" pitchFamily="18" charset="0"/>
              </a:rPr>
              <a:t>Tước hiệu của vua nước nhỏ</a:t>
            </a:r>
          </a:p>
        </p:txBody>
      </p:sp>
      <p:sp>
        <p:nvSpPr>
          <p:cNvPr id="9" name="TextBox 8">
            <a:extLst>
              <a:ext uri="{FF2B5EF4-FFF2-40B4-BE49-F238E27FC236}">
                <a16:creationId xmlns:a16="http://schemas.microsoft.com/office/drawing/2014/main" id="{6D6869C7-3880-4410-83A8-B560CCD9F514}"/>
              </a:ext>
            </a:extLst>
          </p:cNvPr>
          <p:cNvSpPr txBox="1"/>
          <p:nvPr/>
        </p:nvSpPr>
        <p:spPr>
          <a:xfrm>
            <a:off x="5394960" y="5463570"/>
            <a:ext cx="5638800" cy="523220"/>
          </a:xfrm>
          <a:prstGeom prst="rect">
            <a:avLst/>
          </a:prstGeom>
          <a:noFill/>
          <a:ln>
            <a:solidFill>
              <a:schemeClr val="tx1"/>
            </a:solidFill>
            <a:prstDash val="sysDash"/>
          </a:ln>
        </p:spPr>
        <p:txBody>
          <a:bodyPr wrap="square" rtlCol="0">
            <a:spAutoFit/>
          </a:bodyPr>
          <a:lstStyle/>
          <a:p>
            <a:r>
              <a:rPr lang="en-US" sz="2800" b="1">
                <a:solidFill>
                  <a:srgbClr val="187899"/>
                </a:solidFill>
                <a:latin typeface="Times New Roman" panose="02020603050405020304" pitchFamily="18" charset="0"/>
                <a:cs typeface="Times New Roman" panose="02020603050405020304" pitchFamily="18" charset="0"/>
              </a:rPr>
              <a:t>Tước hiệu của vua lớn nước mạnh</a:t>
            </a:r>
          </a:p>
        </p:txBody>
      </p:sp>
      <p:sp>
        <p:nvSpPr>
          <p:cNvPr id="11" name="TextBox 10">
            <a:extLst>
              <a:ext uri="{FF2B5EF4-FFF2-40B4-BE49-F238E27FC236}">
                <a16:creationId xmlns:a16="http://schemas.microsoft.com/office/drawing/2014/main" id="{EEFB9503-FFE8-40BB-BA04-D7C4661A8713}"/>
              </a:ext>
            </a:extLst>
          </p:cNvPr>
          <p:cNvSpPr txBox="1"/>
          <p:nvPr/>
        </p:nvSpPr>
        <p:spPr>
          <a:xfrm>
            <a:off x="144780" y="3206279"/>
            <a:ext cx="11902440" cy="769441"/>
          </a:xfrm>
          <a:prstGeom prst="rect">
            <a:avLst/>
          </a:prstGeom>
          <a:noFill/>
        </p:spPr>
        <p:txBody>
          <a:bodyPr wrap="square">
            <a:spAutoFit/>
          </a:bodyPr>
          <a:lstStyle/>
          <a:p>
            <a:pPr algn="ctr"/>
            <a:r>
              <a:rPr lang="en-US" sz="4400">
                <a:latin typeface="Times New Roman" panose="02020603050405020304" pitchFamily="18" charset="0"/>
                <a:cs typeface="Times New Roman" panose="02020603050405020304" pitchFamily="18" charset="0"/>
              </a:rPr>
              <a:t>1. Ghép thuật ngữ với nội dung chính xác của nó.</a:t>
            </a:r>
          </a:p>
        </p:txBody>
      </p:sp>
      <p:cxnSp>
        <p:nvCxnSpPr>
          <p:cNvPr id="27" name="Straight Connector 26">
            <a:extLst>
              <a:ext uri="{FF2B5EF4-FFF2-40B4-BE49-F238E27FC236}">
                <a16:creationId xmlns:a16="http://schemas.microsoft.com/office/drawing/2014/main" id="{090A5A81-D153-444E-A84F-870E3BFA6982}"/>
              </a:ext>
            </a:extLst>
          </p:cNvPr>
          <p:cNvCxnSpPr>
            <a:stCxn id="6" idx="3"/>
            <a:endCxn id="9" idx="1"/>
          </p:cNvCxnSpPr>
          <p:nvPr/>
        </p:nvCxnSpPr>
        <p:spPr>
          <a:xfrm>
            <a:off x="3185160" y="4733211"/>
            <a:ext cx="2209800" cy="99196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004B0A4-AE28-49F2-A28A-7798AB35CB14}"/>
              </a:ext>
            </a:extLst>
          </p:cNvPr>
          <p:cNvCxnSpPr>
            <a:cxnSpLocks/>
            <a:stCxn id="7" idx="3"/>
            <a:endCxn id="8" idx="1"/>
          </p:cNvCxnSpPr>
          <p:nvPr/>
        </p:nvCxnSpPr>
        <p:spPr>
          <a:xfrm flipV="1">
            <a:off x="3185160" y="4733211"/>
            <a:ext cx="2225040" cy="110573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B4F4203-7801-4E73-A0BA-E775B84E3A1F}"/>
              </a:ext>
            </a:extLst>
          </p:cNvPr>
          <p:cNvSpPr/>
          <p:nvPr/>
        </p:nvSpPr>
        <p:spPr>
          <a:xfrm>
            <a:off x="502920" y="1404610"/>
            <a:ext cx="11186160" cy="1687904"/>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Đinh Bộ Lĩnh xưng hoàng đế nhằm khẳng định người Việt có giang sơn, bờ cõi riêng. Đại Cồ Việt độc lập và ngang hàng với Trung Quốc chứ không phải là nước phụ thuộc.</a:t>
            </a:r>
          </a:p>
        </p:txBody>
      </p:sp>
    </p:spTree>
    <p:extLst>
      <p:ext uri="{BB962C8B-B14F-4D97-AF65-F5344CB8AC3E}">
        <p14:creationId xmlns:p14="http://schemas.microsoft.com/office/powerpoint/2010/main" val="2923665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EFB9503-FFE8-40BB-BA04-D7C4661A8713}"/>
              </a:ext>
            </a:extLst>
          </p:cNvPr>
          <p:cNvSpPr txBox="1"/>
          <p:nvPr/>
        </p:nvSpPr>
        <p:spPr>
          <a:xfrm>
            <a:off x="4371022" y="2971800"/>
            <a:ext cx="7318056" cy="1569660"/>
          </a:xfrm>
          <a:prstGeom prst="rect">
            <a:avLst/>
          </a:prstGeom>
          <a:noFill/>
        </p:spPr>
        <p:txBody>
          <a:bodyPr wrap="square">
            <a:spAutoFit/>
          </a:bodyPr>
          <a:lstStyle/>
          <a:p>
            <a:pPr algn="ctr"/>
            <a:r>
              <a:rPr lang="en-US" sz="4800">
                <a:latin typeface="Times New Roman" panose="02020603050405020304" pitchFamily="18" charset="0"/>
                <a:cs typeface="Times New Roman" panose="02020603050405020304" pitchFamily="18" charset="0"/>
              </a:rPr>
              <a:t>2. Vì sao Đinh Bộ Lĩnh chọn Hoa Lư là nơi đóng đô?</a:t>
            </a:r>
          </a:p>
        </p:txBody>
      </p:sp>
      <p:sp>
        <p:nvSpPr>
          <p:cNvPr id="5" name="TextBox 4">
            <a:extLst>
              <a:ext uri="{FF2B5EF4-FFF2-40B4-BE49-F238E27FC236}">
                <a16:creationId xmlns:a16="http://schemas.microsoft.com/office/drawing/2014/main" id="{63617068-1FA3-4C92-AA11-7D684318DF4C}"/>
              </a:ext>
            </a:extLst>
          </p:cNvPr>
          <p:cNvSpPr txBox="1"/>
          <p:nvPr/>
        </p:nvSpPr>
        <p:spPr>
          <a:xfrm>
            <a:off x="502920" y="496669"/>
            <a:ext cx="3688080" cy="646331"/>
          </a:xfrm>
          <a:prstGeom prst="rect">
            <a:avLst/>
          </a:prstGeom>
          <a:noFill/>
        </p:spPr>
        <p:txBody>
          <a:bodyPr wrap="square" rtlCol="0">
            <a:spAutoFit/>
          </a:bodyPr>
          <a:lstStyle/>
          <a:p>
            <a:r>
              <a:rPr lang="en-US" sz="3600">
                <a:solidFill>
                  <a:srgbClr val="7C1C33"/>
                </a:solidFill>
                <a:latin typeface="#9Slide03 Arima Madurai Black" panose="00000A00000000000000" pitchFamily="2" charset="0"/>
                <a:cs typeface="#9Slide03 Arima Madurai Black" panose="00000A00000000000000" pitchFamily="2" charset="0"/>
              </a:rPr>
              <a:t>Thử tài hiểu biết</a:t>
            </a:r>
          </a:p>
        </p:txBody>
      </p:sp>
      <p:sp>
        <p:nvSpPr>
          <p:cNvPr id="32" name="Rectangle 31">
            <a:extLst>
              <a:ext uri="{FF2B5EF4-FFF2-40B4-BE49-F238E27FC236}">
                <a16:creationId xmlns:a16="http://schemas.microsoft.com/office/drawing/2014/main" id="{6B4F4203-7801-4E73-A0BA-E775B84E3A1F}"/>
              </a:ext>
            </a:extLst>
          </p:cNvPr>
          <p:cNvSpPr/>
          <p:nvPr/>
        </p:nvSpPr>
        <p:spPr>
          <a:xfrm>
            <a:off x="4648199" y="4752975"/>
            <a:ext cx="7040879" cy="1710868"/>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Ø"/>
            </a:pPr>
            <a:r>
              <a:rPr lang="en-US" sz="3200">
                <a:latin typeface="Times New Roman" panose="02020603050405020304" pitchFamily="18" charset="0"/>
                <a:cs typeface="Times New Roman" panose="02020603050405020304" pitchFamily="18" charset="0"/>
              </a:rPr>
              <a:t>Hoa Lư là quê hương của ông</a:t>
            </a:r>
          </a:p>
          <a:p>
            <a:pPr marL="457200" indent="-457200">
              <a:buFont typeface="Wingdings" panose="05000000000000000000" pitchFamily="2" charset="2"/>
              <a:buChar char="Ø"/>
            </a:pPr>
            <a:r>
              <a:rPr lang="en-US" sz="3200">
                <a:latin typeface="Times New Roman" panose="02020603050405020304" pitchFamily="18" charset="0"/>
                <a:cs typeface="Times New Roman" panose="02020603050405020304" pitchFamily="18" charset="0"/>
              </a:rPr>
              <a:t>Nơi đây nhiều đồi núi, tạo được thế phòng thủ trước kẻ thù xâm lược</a:t>
            </a:r>
          </a:p>
        </p:txBody>
      </p:sp>
      <p:pic>
        <p:nvPicPr>
          <p:cNvPr id="4" name="Picture 3">
            <a:extLst>
              <a:ext uri="{FF2B5EF4-FFF2-40B4-BE49-F238E27FC236}">
                <a16:creationId xmlns:a16="http://schemas.microsoft.com/office/drawing/2014/main" id="{E62D0773-6FAF-4E70-B12F-489C793808F3}"/>
              </a:ext>
            </a:extLst>
          </p:cNvPr>
          <p:cNvPicPr>
            <a:picLocks noChangeAspect="1"/>
          </p:cNvPicPr>
          <p:nvPr/>
        </p:nvPicPr>
        <p:blipFill>
          <a:blip r:embed="rId2"/>
          <a:stretch>
            <a:fillRect/>
          </a:stretch>
        </p:blipFill>
        <p:spPr>
          <a:xfrm>
            <a:off x="3910012" y="0"/>
            <a:ext cx="4371975" cy="2924175"/>
          </a:xfrm>
          <a:prstGeom prst="rect">
            <a:avLst/>
          </a:prstGeom>
        </p:spPr>
      </p:pic>
      <p:pic>
        <p:nvPicPr>
          <p:cNvPr id="10" name="Picture 9">
            <a:extLst>
              <a:ext uri="{FF2B5EF4-FFF2-40B4-BE49-F238E27FC236}">
                <a16:creationId xmlns:a16="http://schemas.microsoft.com/office/drawing/2014/main" id="{42335AB2-721E-414E-88E3-253DEEC9BCDB}"/>
              </a:ext>
            </a:extLst>
          </p:cNvPr>
          <p:cNvPicPr>
            <a:picLocks noChangeAspect="1"/>
          </p:cNvPicPr>
          <p:nvPr/>
        </p:nvPicPr>
        <p:blipFill>
          <a:blip r:embed="rId3"/>
          <a:stretch>
            <a:fillRect/>
          </a:stretch>
        </p:blipFill>
        <p:spPr>
          <a:xfrm>
            <a:off x="322897" y="3599081"/>
            <a:ext cx="4048125" cy="2714625"/>
          </a:xfrm>
          <a:prstGeom prst="rect">
            <a:avLst/>
          </a:prstGeom>
        </p:spPr>
      </p:pic>
      <p:pic>
        <p:nvPicPr>
          <p:cNvPr id="15" name="Picture 2" descr="Thông điệp từ lịch sử] Đinh Bộ Lĩnh, tình bạn &amp; nghĩa vua tôi - Báo Kinh tế  đô thị">
            <a:extLst>
              <a:ext uri="{FF2B5EF4-FFF2-40B4-BE49-F238E27FC236}">
                <a16:creationId xmlns:a16="http://schemas.microsoft.com/office/drawing/2014/main" id="{B0A93B96-0228-4105-B39B-8FF7EEB55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784" y="1123265"/>
            <a:ext cx="1635364" cy="230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868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sp>
        <p:nvSpPr>
          <p:cNvPr id="3" name="TextBox 3"/>
          <p:cNvSpPr txBox="1"/>
          <p:nvPr/>
        </p:nvSpPr>
        <p:spPr>
          <a:xfrm>
            <a:off x="1524000" y="203708"/>
            <a:ext cx="9982200" cy="1296259"/>
          </a:xfrm>
          <a:prstGeom prst="rect">
            <a:avLst/>
          </a:prstGeom>
        </p:spPr>
        <p:txBody>
          <a:bodyPr wrap="square" lIns="0" tIns="0" rIns="0" bIns="0" rtlCol="0" anchor="t">
            <a:spAutoFit/>
          </a:bodyPr>
          <a:lstStyle/>
          <a:p>
            <a:pPr algn="dist" defTabSz="609630">
              <a:spcBef>
                <a:spcPct val="0"/>
              </a:spcBef>
            </a:pPr>
            <a:r>
              <a:rPr lang="en-US" sz="4134" b="1" spc="239">
                <a:solidFill>
                  <a:srgbClr val="82368A"/>
                </a:solidFill>
                <a:latin typeface="Times New Roman" panose="02020603050405020304" pitchFamily="18" charset="0"/>
                <a:cs typeface="Times New Roman" panose="02020603050405020304" pitchFamily="18" charset="0"/>
              </a:rPr>
              <a:t>1. Công cuộc xây dựng chính quyền và bảo vệ đất nước thời Đinh - Tiền Lê</a:t>
            </a:r>
            <a:endParaRPr lang="en-US" sz="4134" b="1" spc="239" dirty="0">
              <a:solidFill>
                <a:srgbClr val="82368A"/>
              </a:solidFill>
              <a:latin typeface="Times New Roman" panose="02020603050405020304" pitchFamily="18" charset="0"/>
              <a:cs typeface="Times New Roman" panose="02020603050405020304" pitchFamily="18" charset="0"/>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V="1">
            <a:off x="11506200" y="-1051879"/>
            <a:ext cx="2667204" cy="210375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7559"/>
          <a:stretch>
            <a:fillRect/>
          </a:stretch>
        </p:blipFill>
        <p:spPr>
          <a:xfrm rot="-10800000">
            <a:off x="405478" y="6279313"/>
            <a:ext cx="2236122" cy="1112087"/>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24814">
            <a:off x="10206144" y="1359667"/>
            <a:ext cx="1062252" cy="176599"/>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2862">
            <a:off x="-249795" y="4569633"/>
            <a:ext cx="729552" cy="2185923"/>
          </a:xfrm>
          <a:prstGeom prst="rect">
            <a:avLst/>
          </a:prstGeom>
        </p:spPr>
      </p:pic>
      <p:sp>
        <p:nvSpPr>
          <p:cNvPr id="26" name="TextBox 25">
            <a:extLst>
              <a:ext uri="{FF2B5EF4-FFF2-40B4-BE49-F238E27FC236}">
                <a16:creationId xmlns:a16="http://schemas.microsoft.com/office/drawing/2014/main" id="{1AF9A3BB-9142-4F56-853A-F71B60178173}"/>
              </a:ext>
            </a:extLst>
          </p:cNvPr>
          <p:cNvSpPr txBox="1"/>
          <p:nvPr/>
        </p:nvSpPr>
        <p:spPr>
          <a:xfrm>
            <a:off x="990600" y="2299205"/>
            <a:ext cx="10515600" cy="954107"/>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800">
                <a:solidFill>
                  <a:prstClr val="black"/>
                </a:solidFill>
                <a:latin typeface="Times New Roman" panose="02020603050405020304" pitchFamily="18" charset="0"/>
                <a:cs typeface="Times New Roman" panose="02020603050405020304" pitchFamily="18" charset="0"/>
              </a:rPr>
              <a:t>Sau khi thống nhất đất nước, Đinh Bộ Lĩnh lên ngôi hoàng đế, đặt tên nước là Đại Cồ Việt đóng đô ở Hoa Lư</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29C8B2D-EC42-41CA-BAFC-EFC0A37CB9E5}"/>
              </a:ext>
            </a:extLst>
          </p:cNvPr>
          <p:cNvSpPr txBox="1"/>
          <p:nvPr/>
        </p:nvSpPr>
        <p:spPr>
          <a:xfrm>
            <a:off x="990600" y="1601772"/>
            <a:ext cx="9601199" cy="646331"/>
          </a:xfrm>
          <a:prstGeom prst="rect">
            <a:avLst/>
          </a:prstGeom>
          <a:noFill/>
        </p:spPr>
        <p:txBody>
          <a:bodyPr wrap="square" rtlCol="0">
            <a:spAutoFit/>
          </a:bodyPr>
          <a:lstStyle/>
          <a:p>
            <a:pPr defTabSz="609630"/>
            <a:r>
              <a:rPr lang="en-US" sz="3600" b="1">
                <a:solidFill>
                  <a:prstClr val="black"/>
                </a:solidFill>
                <a:latin typeface="Times New Roman" panose="02020603050405020304" pitchFamily="18" charset="0"/>
                <a:cs typeface="Times New Roman" panose="02020603050405020304" pitchFamily="18" charset="0"/>
              </a:rPr>
              <a:t>b) Cuộc kháng chiến chống Tống (năm 981)</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DB9B4003-B448-4619-A61D-1767C1A16D5F}"/>
              </a:ext>
            </a:extLst>
          </p:cNvPr>
          <p:cNvSpPr txBox="1"/>
          <p:nvPr/>
        </p:nvSpPr>
        <p:spPr>
          <a:xfrm>
            <a:off x="990600" y="3434549"/>
            <a:ext cx="10515600" cy="523220"/>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800">
                <a:solidFill>
                  <a:prstClr val="black"/>
                </a:solidFill>
                <a:latin typeface="Times New Roman" panose="02020603050405020304" pitchFamily="18" charset="0"/>
                <a:cs typeface="Times New Roman" panose="02020603050405020304" pitchFamily="18" charset="0"/>
              </a:rPr>
              <a:t>Tổ chức chính quyền được xây dựng từ trung ương đến địa phương.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788D2B74-323B-4171-BA00-207809BA515B}"/>
              </a:ext>
            </a:extLst>
          </p:cNvPr>
          <p:cNvSpPr txBox="1"/>
          <p:nvPr/>
        </p:nvSpPr>
        <p:spPr>
          <a:xfrm>
            <a:off x="990600" y="4139006"/>
            <a:ext cx="10515600" cy="954107"/>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800">
                <a:solidFill>
                  <a:prstClr val="black"/>
                </a:solidFill>
                <a:latin typeface="Times New Roman" panose="02020603050405020304" pitchFamily="18" charset="0"/>
                <a:cs typeface="Times New Roman" panose="02020603050405020304" pitchFamily="18" charset="0"/>
              </a:rPr>
              <a:t>Nhà vua còn cho đúc tiền, xử phạt những người có tội và sai sứ sang giao hảo với nhà Tống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55061A4C-3FEB-472A-9FEA-D64F9D792DED}"/>
              </a:ext>
            </a:extLst>
          </p:cNvPr>
          <p:cNvSpPr txBox="1"/>
          <p:nvPr/>
        </p:nvSpPr>
        <p:spPr>
          <a:xfrm>
            <a:off x="990600" y="5274350"/>
            <a:ext cx="10515600" cy="523220"/>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800">
                <a:solidFill>
                  <a:prstClr val="black"/>
                </a:solidFill>
                <a:latin typeface="Times New Roman" panose="02020603050405020304" pitchFamily="18" charset="0"/>
                <a:cs typeface="Times New Roman" panose="02020603050405020304" pitchFamily="18" charset="0"/>
              </a:rPr>
              <a:t>--&gt; Khẳng định vị thế độc lập của nước Đại Cồ Việt</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2760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E2CF7E-A0E8-4758-BFE5-13433C25AB60}"/>
              </a:ext>
            </a:extLst>
          </p:cNvPr>
          <p:cNvSpPr txBox="1"/>
          <p:nvPr/>
        </p:nvSpPr>
        <p:spPr>
          <a:xfrm>
            <a:off x="7315200" y="243512"/>
            <a:ext cx="4417924" cy="6370975"/>
          </a:xfrm>
          <a:prstGeom prst="rect">
            <a:avLst/>
          </a:prstGeom>
          <a:noFill/>
        </p:spPr>
        <p:txBody>
          <a:bodyPr wrap="square">
            <a:spAutoFit/>
          </a:bodyPr>
          <a:lstStyle/>
          <a:p>
            <a:pPr algn="just"/>
            <a:r>
              <a:rPr lang="vi-VN" sz="2400" b="0" i="0">
                <a:solidFill>
                  <a:srgbClr val="050505"/>
                </a:solidFill>
                <a:effectLst/>
                <a:latin typeface="Times New Roman" panose="02020603050405020304" pitchFamily="18" charset="0"/>
                <a:cs typeface="Times New Roman" panose="02020603050405020304" pitchFamily="18" charset="0"/>
              </a:rPr>
              <a:t>Theo sách NGỰ CHẾ VIỆT SỬ TỔNG VỊNH, “Đế muốn lấy uy quyền của mình để chế ngự thiên hạ, bảo đặt cái vạc lớn ở giữa sân rồng và nuôi mãnh hổ ở trong cũi gỗ lớn. Đế hạ lệnh nói: Ai mà trái phép luật nhà nước thì sẽ bị bỏ vào vạc nấu, hay bỏ vào cũi cho cọp ăn thịt, cho nên các tội nhân đều khiếp sợ, không ai dám tái phạm nữa. Đinh Tiên Hoàng sắp đặt phẩm trật và giai cấp cho các quan văn, võ trong triều đình và các tăng đạo trong nước, định mười đạo quân, chế áo mão các quan văn, võ, và phong Lê Hoàn làm tướng chỉ huy mười đạo quân.</a:t>
            </a:r>
            <a:endParaRPr lang="en-US" sz="24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D3CF242-C9AE-4E49-9867-6592CB9F55D1}"/>
              </a:ext>
            </a:extLst>
          </p:cNvPr>
          <p:cNvPicPr>
            <a:picLocks noChangeAspect="1"/>
          </p:cNvPicPr>
          <p:nvPr/>
        </p:nvPicPr>
        <p:blipFill>
          <a:blip r:embed="rId2"/>
          <a:stretch>
            <a:fillRect/>
          </a:stretch>
        </p:blipFill>
        <p:spPr>
          <a:xfrm>
            <a:off x="381000" y="587255"/>
            <a:ext cx="6546147" cy="5189670"/>
          </a:xfrm>
          <a:prstGeom prst="rect">
            <a:avLst/>
          </a:prstGeom>
        </p:spPr>
      </p:pic>
      <p:pic>
        <p:nvPicPr>
          <p:cNvPr id="6" name="Picture 5">
            <a:extLst>
              <a:ext uri="{FF2B5EF4-FFF2-40B4-BE49-F238E27FC236}">
                <a16:creationId xmlns:a16="http://schemas.microsoft.com/office/drawing/2014/main" id="{4C1BAA9D-544E-4364-A0B4-5C9135E9E9C7}"/>
              </a:ext>
            </a:extLst>
          </p:cNvPr>
          <p:cNvPicPr>
            <a:picLocks noChangeAspect="1"/>
          </p:cNvPicPr>
          <p:nvPr/>
        </p:nvPicPr>
        <p:blipFill>
          <a:blip r:embed="rId3"/>
          <a:stretch>
            <a:fillRect/>
          </a:stretch>
        </p:blipFill>
        <p:spPr>
          <a:xfrm>
            <a:off x="702592" y="5867400"/>
            <a:ext cx="6224555" cy="493819"/>
          </a:xfrm>
          <a:prstGeom prst="rect">
            <a:avLst/>
          </a:prstGeom>
        </p:spPr>
      </p:pic>
    </p:spTree>
    <p:extLst>
      <p:ext uri="{BB962C8B-B14F-4D97-AF65-F5344CB8AC3E}">
        <p14:creationId xmlns:p14="http://schemas.microsoft.com/office/powerpoint/2010/main" val="124172350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011392-6A1C-4948-AFCD-5680E09C660C}"/>
              </a:ext>
            </a:extLst>
          </p:cNvPr>
          <p:cNvSpPr/>
          <p:nvPr/>
        </p:nvSpPr>
        <p:spPr>
          <a:xfrm>
            <a:off x="0" y="0"/>
            <a:ext cx="12192000" cy="685800"/>
          </a:xfrm>
          <a:prstGeom prst="rect">
            <a:avLst/>
          </a:prstGeom>
          <a:solidFill>
            <a:srgbClr val="ACD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9Slide02 Tieu de dai" panose="02000000000000000000" pitchFamily="2" charset="0"/>
                <a:ea typeface="#9Slide02 Tieu de dai" panose="02000000000000000000" pitchFamily="2" charset="0"/>
                <a:cs typeface="Times New Roman" panose="02020603050405020304" pitchFamily="18" charset="0"/>
              </a:rPr>
              <a:t>GHI NHỚ CUỘC KHÁNG CHIẾN CHỐNG TỐNG (NĂM 981) THEO CÔNG THỨC 5W1H</a:t>
            </a:r>
          </a:p>
        </p:txBody>
      </p:sp>
      <p:sp>
        <p:nvSpPr>
          <p:cNvPr id="7" name="Rectangle: Rounded Corners 6">
            <a:extLst>
              <a:ext uri="{FF2B5EF4-FFF2-40B4-BE49-F238E27FC236}">
                <a16:creationId xmlns:a16="http://schemas.microsoft.com/office/drawing/2014/main" id="{46E77887-E76D-42EC-90FE-C5E2651FC2B6}"/>
              </a:ext>
            </a:extLst>
          </p:cNvPr>
          <p:cNvSpPr/>
          <p:nvPr/>
        </p:nvSpPr>
        <p:spPr>
          <a:xfrm>
            <a:off x="152400" y="848612"/>
            <a:ext cx="4191000" cy="2893134"/>
          </a:xfrm>
          <a:prstGeom prst="roundRect">
            <a:avLst>
              <a:gd name="adj" fmla="val 7394"/>
            </a:avLst>
          </a:prstGeom>
          <a:solidFill>
            <a:srgbClr val="3F9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F97C7"/>
                </a:solidFill>
              </a:rPr>
              <a:t>aaaaa</a:t>
            </a:r>
          </a:p>
        </p:txBody>
      </p:sp>
      <p:sp>
        <p:nvSpPr>
          <p:cNvPr id="8" name="Rectangle 7">
            <a:extLst>
              <a:ext uri="{FF2B5EF4-FFF2-40B4-BE49-F238E27FC236}">
                <a16:creationId xmlns:a16="http://schemas.microsoft.com/office/drawing/2014/main" id="{7973E94B-7CAF-4961-8336-39A3CC4FFAEB}"/>
              </a:ext>
            </a:extLst>
          </p:cNvPr>
          <p:cNvSpPr/>
          <p:nvPr/>
        </p:nvSpPr>
        <p:spPr>
          <a:xfrm>
            <a:off x="304800" y="1676400"/>
            <a:ext cx="3885406" cy="1974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aaaaaaaaaaaaaaaaaaaaaaaaaaaaaaaaaaa</a:t>
            </a:r>
          </a:p>
        </p:txBody>
      </p:sp>
      <p:sp>
        <p:nvSpPr>
          <p:cNvPr id="9" name="TextBox 8">
            <a:extLst>
              <a:ext uri="{FF2B5EF4-FFF2-40B4-BE49-F238E27FC236}">
                <a16:creationId xmlns:a16="http://schemas.microsoft.com/office/drawing/2014/main" id="{E5EE3E2A-827D-4AB2-9F0B-82DB1568187A}"/>
              </a:ext>
            </a:extLst>
          </p:cNvPr>
          <p:cNvSpPr txBox="1"/>
          <p:nvPr/>
        </p:nvSpPr>
        <p:spPr>
          <a:xfrm>
            <a:off x="228600" y="836771"/>
            <a:ext cx="4114800" cy="830997"/>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Why</a:t>
            </a:r>
            <a:r>
              <a:rPr lang="en-US" sz="2400">
                <a:solidFill>
                  <a:schemeClr val="bg1"/>
                </a:solidFill>
                <a:latin typeface="Times New Roman" panose="02020603050405020304" pitchFamily="18" charset="0"/>
                <a:cs typeface="Times New Roman" panose="02020603050405020304" pitchFamily="18" charset="0"/>
              </a:rPr>
              <a:t>: Vì sao Lê Hoàn được các tướng lĩnh suy tôn làm vua?</a:t>
            </a:r>
          </a:p>
        </p:txBody>
      </p:sp>
      <p:sp>
        <p:nvSpPr>
          <p:cNvPr id="10" name="TextBox 9">
            <a:extLst>
              <a:ext uri="{FF2B5EF4-FFF2-40B4-BE49-F238E27FC236}">
                <a16:creationId xmlns:a16="http://schemas.microsoft.com/office/drawing/2014/main" id="{C00832C9-CA36-41F3-94AF-A00AA9034781}"/>
              </a:ext>
            </a:extLst>
          </p:cNvPr>
          <p:cNvSpPr txBox="1"/>
          <p:nvPr/>
        </p:nvSpPr>
        <p:spPr>
          <a:xfrm>
            <a:off x="228600" y="1719946"/>
            <a:ext cx="4146598" cy="541461"/>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Ông có tài mưu lược</a:t>
            </a:r>
          </a:p>
        </p:txBody>
      </p:sp>
      <p:sp>
        <p:nvSpPr>
          <p:cNvPr id="11" name="TextBox 10">
            <a:extLst>
              <a:ext uri="{FF2B5EF4-FFF2-40B4-BE49-F238E27FC236}">
                <a16:creationId xmlns:a16="http://schemas.microsoft.com/office/drawing/2014/main" id="{C4DC2F8D-FAC6-48F6-B4F3-0B9F90BF4071}"/>
              </a:ext>
            </a:extLst>
          </p:cNvPr>
          <p:cNvSpPr txBox="1"/>
          <p:nvPr/>
        </p:nvSpPr>
        <p:spPr>
          <a:xfrm>
            <a:off x="228600" y="2195385"/>
            <a:ext cx="414659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Được triều đình tín nhiệm</a:t>
            </a:r>
          </a:p>
        </p:txBody>
      </p:sp>
      <p:sp>
        <p:nvSpPr>
          <p:cNvPr id="12" name="TextBox 11">
            <a:extLst>
              <a:ext uri="{FF2B5EF4-FFF2-40B4-BE49-F238E27FC236}">
                <a16:creationId xmlns:a16="http://schemas.microsoft.com/office/drawing/2014/main" id="{69A5141E-27EA-474F-BED5-D4E8BD4E616B}"/>
              </a:ext>
            </a:extLst>
          </p:cNvPr>
          <p:cNvSpPr txBox="1"/>
          <p:nvPr/>
        </p:nvSpPr>
        <p:spPr>
          <a:xfrm>
            <a:off x="228600" y="2728786"/>
            <a:ext cx="4146598" cy="98736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Nhà Tống âm mưu xâm lược ước ta</a:t>
            </a:r>
          </a:p>
        </p:txBody>
      </p:sp>
      <p:sp>
        <p:nvSpPr>
          <p:cNvPr id="13" name="Rectangle: Rounded Corners 12">
            <a:extLst>
              <a:ext uri="{FF2B5EF4-FFF2-40B4-BE49-F238E27FC236}">
                <a16:creationId xmlns:a16="http://schemas.microsoft.com/office/drawing/2014/main" id="{300E5141-F327-440B-910C-879FD66361CE}"/>
              </a:ext>
            </a:extLst>
          </p:cNvPr>
          <p:cNvSpPr/>
          <p:nvPr/>
        </p:nvSpPr>
        <p:spPr>
          <a:xfrm>
            <a:off x="4512734" y="848610"/>
            <a:ext cx="3602183" cy="1437389"/>
          </a:xfrm>
          <a:prstGeom prst="roundRect">
            <a:avLst>
              <a:gd name="adj" fmla="val 7394"/>
            </a:avLst>
          </a:prstGeom>
          <a:solidFill>
            <a:srgbClr val="50C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97C7"/>
              </a:solidFill>
            </a:endParaRPr>
          </a:p>
        </p:txBody>
      </p:sp>
      <p:sp>
        <p:nvSpPr>
          <p:cNvPr id="14" name="Rectangle: Rounded Corners 13">
            <a:extLst>
              <a:ext uri="{FF2B5EF4-FFF2-40B4-BE49-F238E27FC236}">
                <a16:creationId xmlns:a16="http://schemas.microsoft.com/office/drawing/2014/main" id="{76E79AB5-36FE-4D4D-83B8-DB319A12F4F1}"/>
              </a:ext>
            </a:extLst>
          </p:cNvPr>
          <p:cNvSpPr/>
          <p:nvPr/>
        </p:nvSpPr>
        <p:spPr>
          <a:xfrm>
            <a:off x="8295408" y="848610"/>
            <a:ext cx="3602183" cy="1437389"/>
          </a:xfrm>
          <a:prstGeom prst="roundRect">
            <a:avLst>
              <a:gd name="adj" fmla="val 7394"/>
            </a:avLst>
          </a:prstGeom>
          <a:solidFill>
            <a:srgbClr val="8D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97C7"/>
              </a:solidFill>
            </a:endParaRPr>
          </a:p>
        </p:txBody>
      </p:sp>
      <p:sp>
        <p:nvSpPr>
          <p:cNvPr id="15" name="TextBox 14">
            <a:extLst>
              <a:ext uri="{FF2B5EF4-FFF2-40B4-BE49-F238E27FC236}">
                <a16:creationId xmlns:a16="http://schemas.microsoft.com/office/drawing/2014/main" id="{E9AE6809-A300-494D-9B64-1DD0E3943992}"/>
              </a:ext>
            </a:extLst>
          </p:cNvPr>
          <p:cNvSpPr txBox="1"/>
          <p:nvPr/>
        </p:nvSpPr>
        <p:spPr>
          <a:xfrm>
            <a:off x="4512734" y="836771"/>
            <a:ext cx="3602183" cy="830997"/>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When</a:t>
            </a:r>
            <a:r>
              <a:rPr lang="en-US" sz="2400">
                <a:solidFill>
                  <a:schemeClr val="bg1"/>
                </a:solidFill>
                <a:latin typeface="Times New Roman" panose="02020603050405020304" pitchFamily="18" charset="0"/>
                <a:cs typeface="Times New Roman" panose="02020603050405020304" pitchFamily="18" charset="0"/>
              </a:rPr>
              <a:t>: Cuộc kháng chiến diễn ra khi nào?</a:t>
            </a:r>
          </a:p>
        </p:txBody>
      </p:sp>
      <p:sp>
        <p:nvSpPr>
          <p:cNvPr id="16" name="TextBox 15">
            <a:extLst>
              <a:ext uri="{FF2B5EF4-FFF2-40B4-BE49-F238E27FC236}">
                <a16:creationId xmlns:a16="http://schemas.microsoft.com/office/drawing/2014/main" id="{A65FDF6D-F2BD-4D75-9C58-7520E967D9CB}"/>
              </a:ext>
            </a:extLst>
          </p:cNvPr>
          <p:cNvSpPr txBox="1"/>
          <p:nvPr/>
        </p:nvSpPr>
        <p:spPr>
          <a:xfrm>
            <a:off x="8295408" y="836771"/>
            <a:ext cx="3638665" cy="830997"/>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Who</a:t>
            </a:r>
            <a:r>
              <a:rPr lang="en-US" sz="2400">
                <a:solidFill>
                  <a:schemeClr val="bg1"/>
                </a:solidFill>
                <a:latin typeface="Times New Roman" panose="02020603050405020304" pitchFamily="18" charset="0"/>
                <a:cs typeface="Times New Roman" panose="02020603050405020304" pitchFamily="18" charset="0"/>
              </a:rPr>
              <a:t>: Ai chỉ huy quân Tống vào xâm lược nước ta?</a:t>
            </a:r>
          </a:p>
        </p:txBody>
      </p:sp>
      <p:sp>
        <p:nvSpPr>
          <p:cNvPr id="17" name="Rectangle 16">
            <a:extLst>
              <a:ext uri="{FF2B5EF4-FFF2-40B4-BE49-F238E27FC236}">
                <a16:creationId xmlns:a16="http://schemas.microsoft.com/office/drawing/2014/main" id="{8FCD4496-8B4D-4E4C-AC51-F28AE6104F54}"/>
              </a:ext>
            </a:extLst>
          </p:cNvPr>
          <p:cNvSpPr/>
          <p:nvPr/>
        </p:nvSpPr>
        <p:spPr>
          <a:xfrm>
            <a:off x="4648200" y="1667768"/>
            <a:ext cx="3466717" cy="5420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03F26A2-8E6E-4FAC-88FE-C046B70FF0AD}"/>
              </a:ext>
            </a:extLst>
          </p:cNvPr>
          <p:cNvSpPr/>
          <p:nvPr/>
        </p:nvSpPr>
        <p:spPr>
          <a:xfrm>
            <a:off x="8420483" y="1665700"/>
            <a:ext cx="3466717" cy="5420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22C8B7B-6585-46EA-A31C-2CEB62209FD8}"/>
              </a:ext>
            </a:extLst>
          </p:cNvPr>
          <p:cNvSpPr txBox="1"/>
          <p:nvPr/>
        </p:nvSpPr>
        <p:spPr>
          <a:xfrm>
            <a:off x="4692460" y="1693645"/>
            <a:ext cx="35814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Năm 981</a:t>
            </a:r>
          </a:p>
        </p:txBody>
      </p:sp>
      <p:sp>
        <p:nvSpPr>
          <p:cNvPr id="20" name="TextBox 19">
            <a:extLst>
              <a:ext uri="{FF2B5EF4-FFF2-40B4-BE49-F238E27FC236}">
                <a16:creationId xmlns:a16="http://schemas.microsoft.com/office/drawing/2014/main" id="{CCC7AF92-9E97-4E1D-99D0-FEB9AE82629F}"/>
              </a:ext>
            </a:extLst>
          </p:cNvPr>
          <p:cNvSpPr txBox="1"/>
          <p:nvPr/>
        </p:nvSpPr>
        <p:spPr>
          <a:xfrm>
            <a:off x="8458200" y="1693975"/>
            <a:ext cx="35814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Hầu Nhân Bảo</a:t>
            </a:r>
          </a:p>
        </p:txBody>
      </p:sp>
      <p:sp>
        <p:nvSpPr>
          <p:cNvPr id="21" name="Rectangle: Rounded Corners 20">
            <a:extLst>
              <a:ext uri="{FF2B5EF4-FFF2-40B4-BE49-F238E27FC236}">
                <a16:creationId xmlns:a16="http://schemas.microsoft.com/office/drawing/2014/main" id="{8690BC94-D35F-4F1D-8F77-3E591C732081}"/>
              </a:ext>
            </a:extLst>
          </p:cNvPr>
          <p:cNvSpPr/>
          <p:nvPr/>
        </p:nvSpPr>
        <p:spPr>
          <a:xfrm>
            <a:off x="4523509" y="2478802"/>
            <a:ext cx="7363691" cy="1157645"/>
          </a:xfrm>
          <a:prstGeom prst="roundRect">
            <a:avLst>
              <a:gd name="adj" fmla="val 7394"/>
            </a:avLst>
          </a:prstGeom>
          <a:solidFill>
            <a:srgbClr val="50C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97C7"/>
              </a:solidFill>
            </a:endParaRPr>
          </a:p>
        </p:txBody>
      </p:sp>
      <p:sp>
        <p:nvSpPr>
          <p:cNvPr id="22" name="TextBox 21">
            <a:extLst>
              <a:ext uri="{FF2B5EF4-FFF2-40B4-BE49-F238E27FC236}">
                <a16:creationId xmlns:a16="http://schemas.microsoft.com/office/drawing/2014/main" id="{45AF6AAF-F8C5-42BB-95CA-F68F2B4AF3AD}"/>
              </a:ext>
            </a:extLst>
          </p:cNvPr>
          <p:cNvSpPr txBox="1"/>
          <p:nvPr/>
        </p:nvSpPr>
        <p:spPr>
          <a:xfrm>
            <a:off x="4641273" y="2505820"/>
            <a:ext cx="7245927"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Where</a:t>
            </a:r>
            <a:r>
              <a:rPr lang="en-US" sz="2400">
                <a:solidFill>
                  <a:schemeClr val="bg1"/>
                </a:solidFill>
                <a:latin typeface="Times New Roman" panose="02020603050405020304" pitchFamily="18" charset="0"/>
                <a:cs typeface="Times New Roman" panose="02020603050405020304" pitchFamily="18" charset="0"/>
              </a:rPr>
              <a:t>: Những chiến thắng ác liệt diễn ra ở đâu?</a:t>
            </a:r>
          </a:p>
        </p:txBody>
      </p:sp>
      <p:sp>
        <p:nvSpPr>
          <p:cNvPr id="24" name="Rectangle 23">
            <a:extLst>
              <a:ext uri="{FF2B5EF4-FFF2-40B4-BE49-F238E27FC236}">
                <a16:creationId xmlns:a16="http://schemas.microsoft.com/office/drawing/2014/main" id="{10FE8C0D-6DAD-481A-BD9D-6ACAF90262BE}"/>
              </a:ext>
            </a:extLst>
          </p:cNvPr>
          <p:cNvSpPr/>
          <p:nvPr/>
        </p:nvSpPr>
        <p:spPr>
          <a:xfrm>
            <a:off x="4794439" y="2966228"/>
            <a:ext cx="6755369" cy="5420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A62DE48-0387-4D23-9FE8-8983303569EB}"/>
              </a:ext>
            </a:extLst>
          </p:cNvPr>
          <p:cNvSpPr txBox="1"/>
          <p:nvPr/>
        </p:nvSpPr>
        <p:spPr>
          <a:xfrm>
            <a:off x="4832156" y="2994503"/>
            <a:ext cx="6978844"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Lục Đầu Giang, Bạch Đằng, Tây Kết</a:t>
            </a:r>
          </a:p>
        </p:txBody>
      </p:sp>
      <p:sp>
        <p:nvSpPr>
          <p:cNvPr id="26" name="Rectangle: Rounded Corners 25">
            <a:extLst>
              <a:ext uri="{FF2B5EF4-FFF2-40B4-BE49-F238E27FC236}">
                <a16:creationId xmlns:a16="http://schemas.microsoft.com/office/drawing/2014/main" id="{98D2763F-FA81-4E88-937E-2462A6C343B1}"/>
              </a:ext>
            </a:extLst>
          </p:cNvPr>
          <p:cNvSpPr/>
          <p:nvPr/>
        </p:nvSpPr>
        <p:spPr>
          <a:xfrm>
            <a:off x="181727" y="3905985"/>
            <a:ext cx="5761873" cy="2799615"/>
          </a:xfrm>
          <a:prstGeom prst="roundRect">
            <a:avLst>
              <a:gd name="adj" fmla="val 7394"/>
            </a:avLst>
          </a:prstGeom>
          <a:solidFill>
            <a:srgbClr val="ED8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97C7"/>
              </a:solidFill>
            </a:endParaRPr>
          </a:p>
        </p:txBody>
      </p:sp>
      <p:sp>
        <p:nvSpPr>
          <p:cNvPr id="27" name="Rectangle: Rounded Corners 26">
            <a:extLst>
              <a:ext uri="{FF2B5EF4-FFF2-40B4-BE49-F238E27FC236}">
                <a16:creationId xmlns:a16="http://schemas.microsoft.com/office/drawing/2014/main" id="{982CB118-BC00-4ED8-A442-159AB0D86AD6}"/>
              </a:ext>
            </a:extLst>
          </p:cNvPr>
          <p:cNvSpPr/>
          <p:nvPr/>
        </p:nvSpPr>
        <p:spPr>
          <a:xfrm>
            <a:off x="6172200" y="3905985"/>
            <a:ext cx="5761873" cy="2799615"/>
          </a:xfrm>
          <a:prstGeom prst="roundRect">
            <a:avLst>
              <a:gd name="adj" fmla="val 7394"/>
            </a:avLst>
          </a:prstGeom>
          <a:solidFill>
            <a:srgbClr val="DC0B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97C7"/>
              </a:solidFill>
            </a:endParaRPr>
          </a:p>
        </p:txBody>
      </p:sp>
      <p:sp>
        <p:nvSpPr>
          <p:cNvPr id="28" name="TextBox 27">
            <a:extLst>
              <a:ext uri="{FF2B5EF4-FFF2-40B4-BE49-F238E27FC236}">
                <a16:creationId xmlns:a16="http://schemas.microsoft.com/office/drawing/2014/main" id="{14FE23C5-CD78-48BA-805D-416AE917C842}"/>
              </a:ext>
            </a:extLst>
          </p:cNvPr>
          <p:cNvSpPr txBox="1"/>
          <p:nvPr/>
        </p:nvSpPr>
        <p:spPr>
          <a:xfrm>
            <a:off x="181727" y="3894146"/>
            <a:ext cx="5761873" cy="830997"/>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What:</a:t>
            </a:r>
            <a:r>
              <a:rPr lang="en-US" sz="2400">
                <a:solidFill>
                  <a:schemeClr val="bg1"/>
                </a:solidFill>
                <a:latin typeface="Times New Roman" panose="02020603050405020304" pitchFamily="18" charset="0"/>
                <a:cs typeface="Times New Roman" panose="02020603050405020304" pitchFamily="18" charset="0"/>
              </a:rPr>
              <a:t> Những nguyên nhân dẫn đến thắng lợi là gì?</a:t>
            </a:r>
          </a:p>
        </p:txBody>
      </p:sp>
      <p:sp>
        <p:nvSpPr>
          <p:cNvPr id="29" name="TextBox 28">
            <a:extLst>
              <a:ext uri="{FF2B5EF4-FFF2-40B4-BE49-F238E27FC236}">
                <a16:creationId xmlns:a16="http://schemas.microsoft.com/office/drawing/2014/main" id="{B53BCE0C-AEEE-4031-8FE6-59E2F4F729CA}"/>
              </a:ext>
            </a:extLst>
          </p:cNvPr>
          <p:cNvSpPr txBox="1"/>
          <p:nvPr/>
        </p:nvSpPr>
        <p:spPr>
          <a:xfrm>
            <a:off x="6172200" y="3894146"/>
            <a:ext cx="5761873" cy="830997"/>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How</a:t>
            </a:r>
            <a:r>
              <a:rPr lang="en-US" sz="2400">
                <a:solidFill>
                  <a:schemeClr val="bg1"/>
                </a:solidFill>
                <a:latin typeface="Times New Roman" panose="02020603050405020304" pitchFamily="18" charset="0"/>
                <a:cs typeface="Times New Roman" panose="02020603050405020304" pitchFamily="18" charset="0"/>
              </a:rPr>
              <a:t>: Cuộc kháng chiến chống Tống thời Tiền Lê có ý nghĩa như thế nào?</a:t>
            </a:r>
          </a:p>
        </p:txBody>
      </p:sp>
      <p:sp>
        <p:nvSpPr>
          <p:cNvPr id="30" name="Rectangle 29">
            <a:extLst>
              <a:ext uri="{FF2B5EF4-FFF2-40B4-BE49-F238E27FC236}">
                <a16:creationId xmlns:a16="http://schemas.microsoft.com/office/drawing/2014/main" id="{6EB14B2B-DED0-4B98-937F-0BC9389377D2}"/>
              </a:ext>
            </a:extLst>
          </p:cNvPr>
          <p:cNvSpPr/>
          <p:nvPr/>
        </p:nvSpPr>
        <p:spPr>
          <a:xfrm>
            <a:off x="398412" y="4725143"/>
            <a:ext cx="5545188" cy="1751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F1C21A3-5143-4D1D-BF32-8ED140F0166D}"/>
              </a:ext>
            </a:extLst>
          </p:cNvPr>
          <p:cNvSpPr/>
          <p:nvPr/>
        </p:nvSpPr>
        <p:spPr>
          <a:xfrm>
            <a:off x="6372264" y="4723075"/>
            <a:ext cx="5545188" cy="17539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A375A37-8EE2-43F5-962E-939C9ACB96C2}"/>
              </a:ext>
            </a:extLst>
          </p:cNvPr>
          <p:cNvSpPr txBox="1"/>
          <p:nvPr/>
        </p:nvSpPr>
        <p:spPr>
          <a:xfrm>
            <a:off x="439881" y="4751020"/>
            <a:ext cx="5728629" cy="224676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 tinh thần yêu nước</a:t>
            </a:r>
          </a:p>
          <a:p>
            <a:r>
              <a:rPr lang="en-US" sz="2800">
                <a:latin typeface="Times New Roman" panose="02020603050405020304" pitchFamily="18" charset="0"/>
                <a:cs typeface="Times New Roman" panose="02020603050405020304" pitchFamily="18" charset="0"/>
              </a:rPr>
              <a:t>-Nhờ tài mưu lược của Lê Hoàn</a:t>
            </a:r>
          </a:p>
          <a:p>
            <a:r>
              <a:rPr lang="en-US" sz="2800">
                <a:latin typeface="Times New Roman" panose="02020603050405020304" pitchFamily="18" charset="0"/>
                <a:cs typeface="Times New Roman" panose="02020603050405020304" pitchFamily="18" charset="0"/>
              </a:rPr>
              <a:t>-Do nhà Đinh sẵn sàng vì lợi ích dân tộc mà hi sinh lợi ích dòng họ.</a:t>
            </a:r>
          </a:p>
          <a:p>
            <a:endParaRPr lang="en-US" sz="280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251C8765-D14B-493B-907E-ED48836FD567}"/>
              </a:ext>
            </a:extLst>
          </p:cNvPr>
          <p:cNvSpPr txBox="1"/>
          <p:nvPr/>
        </p:nvSpPr>
        <p:spPr>
          <a:xfrm>
            <a:off x="6324600" y="4751350"/>
            <a:ext cx="5728629"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-Bảo vệ vững chắc nền độc lập dân tộc</a:t>
            </a:r>
          </a:p>
          <a:p>
            <a:r>
              <a:rPr lang="en-US" sz="2800">
                <a:latin typeface="Times New Roman" panose="02020603050405020304" pitchFamily="18" charset="0"/>
                <a:cs typeface="Times New Roman" panose="02020603050405020304" pitchFamily="18" charset="0"/>
              </a:rPr>
              <a:t>-Chứng tỏ bước phát triển mới của quốc gia Đại Cồ Việt</a:t>
            </a:r>
          </a:p>
        </p:txBody>
      </p:sp>
    </p:spTree>
    <p:extLst>
      <p:ext uri="{BB962C8B-B14F-4D97-AF65-F5344CB8AC3E}">
        <p14:creationId xmlns:p14="http://schemas.microsoft.com/office/powerpoint/2010/main" val="352056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9" grpId="0"/>
      <p:bldP spid="20" grpId="0"/>
      <p:bldP spid="25"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V="1">
            <a:off x="11658600" y="-1293878"/>
            <a:ext cx="2667204" cy="210375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7559"/>
          <a:stretch>
            <a:fillRect/>
          </a:stretch>
        </p:blipFill>
        <p:spPr>
          <a:xfrm rot="-10800000">
            <a:off x="-127461" y="7086600"/>
            <a:ext cx="2236122" cy="1112087"/>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24814">
            <a:off x="10206144" y="569391"/>
            <a:ext cx="1062252" cy="176599"/>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2862">
            <a:off x="-364776" y="3061452"/>
            <a:ext cx="729552" cy="2185923"/>
          </a:xfrm>
          <a:prstGeom prst="rect">
            <a:avLst/>
          </a:prstGeom>
        </p:spPr>
      </p:pic>
      <p:sp>
        <p:nvSpPr>
          <p:cNvPr id="26" name="TextBox 25">
            <a:extLst>
              <a:ext uri="{FF2B5EF4-FFF2-40B4-BE49-F238E27FC236}">
                <a16:creationId xmlns:a16="http://schemas.microsoft.com/office/drawing/2014/main" id="{1AF9A3BB-9142-4F56-853A-F71B60178173}"/>
              </a:ext>
            </a:extLst>
          </p:cNvPr>
          <p:cNvSpPr txBox="1"/>
          <p:nvPr/>
        </p:nvSpPr>
        <p:spPr>
          <a:xfrm>
            <a:off x="838200" y="809924"/>
            <a:ext cx="10515600" cy="1815882"/>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800">
                <a:solidFill>
                  <a:srgbClr val="82368A"/>
                </a:solidFill>
                <a:latin typeface="Times New Roman" panose="02020603050405020304" pitchFamily="18" charset="0"/>
                <a:cs typeface="Times New Roman" panose="02020603050405020304" pitchFamily="18" charset="0"/>
              </a:rPr>
              <a:t>Hoàn cảnh</a:t>
            </a:r>
          </a:p>
          <a:p>
            <a:pPr defTabSz="609630"/>
            <a:r>
              <a:rPr lang="en-US" sz="2800">
                <a:solidFill>
                  <a:prstClr val="black"/>
                </a:solidFill>
                <a:latin typeface="Times New Roman" panose="02020603050405020304" pitchFamily="18" charset="0"/>
                <a:cs typeface="Times New Roman" panose="02020603050405020304" pitchFamily="18" charset="0"/>
              </a:rPr>
              <a:t>- Trong nước: Năm 979, Đinh Tiên Hoàng mất, vua mới còn nhỏ</a:t>
            </a:r>
          </a:p>
          <a:p>
            <a:pPr defTabSz="609630"/>
            <a:r>
              <a:rPr lang="en-US" sz="2800">
                <a:solidFill>
                  <a:prstClr val="black"/>
                </a:solidFill>
                <a:latin typeface="Times New Roman" panose="02020603050405020304" pitchFamily="18" charset="0"/>
                <a:cs typeface="Times New Roman" panose="02020603050405020304" pitchFamily="18" charset="0"/>
              </a:rPr>
              <a:t>- Bên ngoài: Nhà Tống âm mưu xâm lược</a:t>
            </a:r>
          </a:p>
          <a:p>
            <a:pPr defTabSz="609630"/>
            <a:r>
              <a:rPr lang="en-US" sz="2800">
                <a:solidFill>
                  <a:prstClr val="black"/>
                </a:solidFill>
                <a:latin typeface="Times New Roman" panose="02020603050405020304" pitchFamily="18" charset="0"/>
                <a:cs typeface="Times New Roman" panose="02020603050405020304" pitchFamily="18" charset="0"/>
              </a:rPr>
              <a:t>- Lê Hoàn được suy tôn làm vua</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29C8B2D-EC42-41CA-BAFC-EFC0A37CB9E5}"/>
              </a:ext>
            </a:extLst>
          </p:cNvPr>
          <p:cNvSpPr txBox="1"/>
          <p:nvPr/>
        </p:nvSpPr>
        <p:spPr>
          <a:xfrm>
            <a:off x="990600" y="228600"/>
            <a:ext cx="9601199" cy="523220"/>
          </a:xfrm>
          <a:prstGeom prst="rect">
            <a:avLst/>
          </a:prstGeom>
          <a:noFill/>
        </p:spPr>
        <p:txBody>
          <a:bodyPr wrap="square" rtlCol="0">
            <a:spAutoFit/>
          </a:bodyPr>
          <a:lstStyle/>
          <a:p>
            <a:pPr defTabSz="609630"/>
            <a:r>
              <a:rPr lang="en-US" sz="2800" b="1">
                <a:solidFill>
                  <a:prstClr val="black"/>
                </a:solidFill>
                <a:latin typeface="Times New Roman" panose="02020603050405020304" pitchFamily="18" charset="0"/>
                <a:cs typeface="Times New Roman" panose="02020603050405020304" pitchFamily="18" charset="0"/>
              </a:rPr>
              <a:t>b) Cuộc kháng chiến chống Tống (năm 981)</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788D2B74-323B-4171-BA00-207809BA515B}"/>
              </a:ext>
            </a:extLst>
          </p:cNvPr>
          <p:cNvSpPr txBox="1"/>
          <p:nvPr/>
        </p:nvSpPr>
        <p:spPr>
          <a:xfrm>
            <a:off x="838200" y="2571725"/>
            <a:ext cx="10515600" cy="1815882"/>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800">
                <a:solidFill>
                  <a:srgbClr val="F6BD2A"/>
                </a:solidFill>
                <a:latin typeface="Times New Roman" panose="02020603050405020304" pitchFamily="18" charset="0"/>
                <a:cs typeface="Times New Roman" panose="02020603050405020304" pitchFamily="18" charset="0"/>
              </a:rPr>
              <a:t>Diễn biến</a:t>
            </a:r>
          </a:p>
          <a:p>
            <a:pPr defTabSz="609630"/>
            <a:r>
              <a:rPr lang="en-US" sz="2800">
                <a:solidFill>
                  <a:prstClr val="black"/>
                </a:solidFill>
                <a:latin typeface="Times New Roman" panose="02020603050405020304" pitchFamily="18" charset="0"/>
                <a:cs typeface="Times New Roman" panose="02020603050405020304" pitchFamily="18" charset="0"/>
              </a:rPr>
              <a:t>- Đầu năm 981, quân Tống tiến đánh Đại Cồ Việt</a:t>
            </a:r>
          </a:p>
          <a:p>
            <a:pPr defTabSz="609630"/>
            <a:r>
              <a:rPr lang="en-US" sz="2800">
                <a:solidFill>
                  <a:prstClr val="black"/>
                </a:solidFill>
                <a:latin typeface="Times New Roman" panose="02020603050405020304" pitchFamily="18" charset="0"/>
                <a:cs typeface="Times New Roman" panose="02020603050405020304" pitchFamily="18" charset="0"/>
              </a:rPr>
              <a:t>- Lê Hoàn lãnh đạo kháng chiến, nhiều trận chiến ác liệt đã diễn ra khiến quân Tống tổn thất nặng nề</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9984A61-AA8C-4135-A4F0-05A96FF7386F}"/>
              </a:ext>
            </a:extLst>
          </p:cNvPr>
          <p:cNvSpPr txBox="1"/>
          <p:nvPr/>
        </p:nvSpPr>
        <p:spPr>
          <a:xfrm>
            <a:off x="838200" y="4333526"/>
            <a:ext cx="10515600" cy="954107"/>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800">
                <a:solidFill>
                  <a:srgbClr val="0DB3D4"/>
                </a:solidFill>
                <a:latin typeface="Times New Roman" panose="02020603050405020304" pitchFamily="18" charset="0"/>
                <a:cs typeface="Times New Roman" panose="02020603050405020304" pitchFamily="18" charset="0"/>
              </a:rPr>
              <a:t>Kết quả</a:t>
            </a:r>
          </a:p>
          <a:p>
            <a:pPr defTabSz="609630"/>
            <a:r>
              <a:rPr lang="en-US" sz="2800">
                <a:solidFill>
                  <a:prstClr val="black"/>
                </a:solidFill>
                <a:latin typeface="Times New Roman" panose="02020603050405020304" pitchFamily="18" charset="0"/>
                <a:cs typeface="Times New Roman" panose="02020603050405020304" pitchFamily="18" charset="0"/>
              </a:rPr>
              <a:t>Quân Tống đại bại, buộc rút quân về nước</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6767909-A817-4028-AE5D-934153B3911D}"/>
              </a:ext>
            </a:extLst>
          </p:cNvPr>
          <p:cNvSpPr txBox="1"/>
          <p:nvPr/>
        </p:nvSpPr>
        <p:spPr>
          <a:xfrm>
            <a:off x="838200" y="5233552"/>
            <a:ext cx="10515600" cy="1384995"/>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800">
                <a:solidFill>
                  <a:srgbClr val="3CA936"/>
                </a:solidFill>
                <a:latin typeface="Times New Roman" panose="02020603050405020304" pitchFamily="18" charset="0"/>
                <a:cs typeface="Times New Roman" panose="02020603050405020304" pitchFamily="18" charset="0"/>
              </a:rPr>
              <a:t>Ý nghĩa</a:t>
            </a:r>
          </a:p>
          <a:p>
            <a:r>
              <a:rPr lang="en-US" sz="2800">
                <a:latin typeface="Times New Roman" panose="02020603050405020304" pitchFamily="18" charset="0"/>
                <a:cs typeface="Times New Roman" panose="02020603050405020304" pitchFamily="18" charset="0"/>
              </a:rPr>
              <a:t>- Bảo vệ vững chắc nền độc lập dân tộc</a:t>
            </a:r>
          </a:p>
          <a:p>
            <a:r>
              <a:rPr lang="en-US" sz="2800">
                <a:latin typeface="Times New Roman" panose="02020603050405020304" pitchFamily="18" charset="0"/>
                <a:cs typeface="Times New Roman" panose="02020603050405020304" pitchFamily="18" charset="0"/>
              </a:rPr>
              <a:t>- Chứng tỏ bước phát triển mới của quốc gia Đại Cồ Việt</a:t>
            </a:r>
          </a:p>
        </p:txBody>
      </p:sp>
    </p:spTree>
    <p:extLst>
      <p:ext uri="{BB962C8B-B14F-4D97-AF65-F5344CB8AC3E}">
        <p14:creationId xmlns:p14="http://schemas.microsoft.com/office/powerpoint/2010/main" val="1026799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16"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30953">
            <a:off x="9594600" y="581546"/>
            <a:ext cx="1548088" cy="198791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V="1">
            <a:off x="9644068" y="2473085"/>
            <a:ext cx="1852873" cy="122752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69046">
            <a:off x="800847" y="4016594"/>
            <a:ext cx="1548088" cy="198791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V="1">
            <a:off x="446595" y="2885441"/>
            <a:ext cx="1852873" cy="1227528"/>
          </a:xfrm>
          <a:prstGeom prst="rect">
            <a:avLst/>
          </a:prstGeom>
        </p:spPr>
      </p:pic>
      <p:grpSp>
        <p:nvGrpSpPr>
          <p:cNvPr id="6" name="Group 6"/>
          <p:cNvGrpSpPr/>
          <p:nvPr/>
        </p:nvGrpSpPr>
        <p:grpSpPr>
          <a:xfrm>
            <a:off x="1667739" y="1692331"/>
            <a:ext cx="8856522" cy="3114619"/>
            <a:chOff x="0" y="0"/>
            <a:chExt cx="4493865" cy="1580381"/>
          </a:xfrm>
        </p:grpSpPr>
        <p:sp>
          <p:nvSpPr>
            <p:cNvPr id="7" name="Freeform 7"/>
            <p:cNvSpPr/>
            <p:nvPr/>
          </p:nvSpPr>
          <p:spPr>
            <a:xfrm>
              <a:off x="0" y="0"/>
              <a:ext cx="4493865" cy="1580381"/>
            </a:xfrm>
            <a:custGeom>
              <a:avLst/>
              <a:gdLst/>
              <a:ahLst/>
              <a:cxnLst/>
              <a:rect l="l" t="t" r="r" b="b"/>
              <a:pathLst>
                <a:path w="4493865" h="1580381">
                  <a:moveTo>
                    <a:pt x="4369405" y="1580381"/>
                  </a:moveTo>
                  <a:lnTo>
                    <a:pt x="124460" y="1580381"/>
                  </a:lnTo>
                  <a:cubicBezTo>
                    <a:pt x="55880" y="1580381"/>
                    <a:pt x="0" y="1524501"/>
                    <a:pt x="0" y="1455921"/>
                  </a:cubicBezTo>
                  <a:lnTo>
                    <a:pt x="0" y="124460"/>
                  </a:lnTo>
                  <a:cubicBezTo>
                    <a:pt x="0" y="55880"/>
                    <a:pt x="55880" y="0"/>
                    <a:pt x="124460" y="0"/>
                  </a:cubicBezTo>
                  <a:lnTo>
                    <a:pt x="4369405" y="0"/>
                  </a:lnTo>
                  <a:cubicBezTo>
                    <a:pt x="4437985" y="0"/>
                    <a:pt x="4493865" y="55880"/>
                    <a:pt x="4493865" y="124460"/>
                  </a:cubicBezTo>
                  <a:lnTo>
                    <a:pt x="4493865" y="1455921"/>
                  </a:lnTo>
                  <a:cubicBezTo>
                    <a:pt x="4493865" y="1524501"/>
                    <a:pt x="4437985" y="1580381"/>
                    <a:pt x="4369405" y="1580381"/>
                  </a:cubicBezTo>
                  <a:close/>
                </a:path>
              </a:pathLst>
            </a:custGeom>
            <a:solidFill>
              <a:srgbClr val="FFFFFF"/>
            </a:solidFill>
          </p:spPr>
        </p:sp>
      </p:grpSp>
      <p:grpSp>
        <p:nvGrpSpPr>
          <p:cNvPr id="8" name="Group 8"/>
          <p:cNvGrpSpPr/>
          <p:nvPr/>
        </p:nvGrpSpPr>
        <p:grpSpPr>
          <a:xfrm>
            <a:off x="8585321" y="5233641"/>
            <a:ext cx="1938940" cy="820028"/>
            <a:chOff x="0" y="0"/>
            <a:chExt cx="1561503" cy="660400"/>
          </a:xfrm>
        </p:grpSpPr>
        <p:sp>
          <p:nvSpPr>
            <p:cNvPr id="9" name="Freeform 9"/>
            <p:cNvSpPr/>
            <p:nvPr/>
          </p:nvSpPr>
          <p:spPr>
            <a:xfrm>
              <a:off x="0" y="0"/>
              <a:ext cx="1561503" cy="660400"/>
            </a:xfrm>
            <a:custGeom>
              <a:avLst/>
              <a:gdLst/>
              <a:ahLst/>
              <a:cxnLst/>
              <a:rect l="l" t="t" r="r" b="b"/>
              <a:pathLst>
                <a:path w="1561503" h="660400">
                  <a:moveTo>
                    <a:pt x="1437043" y="660400"/>
                  </a:moveTo>
                  <a:lnTo>
                    <a:pt x="124460" y="660400"/>
                  </a:lnTo>
                  <a:cubicBezTo>
                    <a:pt x="55880" y="660400"/>
                    <a:pt x="0" y="604520"/>
                    <a:pt x="0" y="535940"/>
                  </a:cubicBezTo>
                  <a:lnTo>
                    <a:pt x="0" y="124460"/>
                  </a:lnTo>
                  <a:cubicBezTo>
                    <a:pt x="0" y="55880"/>
                    <a:pt x="55880" y="0"/>
                    <a:pt x="124460" y="0"/>
                  </a:cubicBezTo>
                  <a:lnTo>
                    <a:pt x="1437043" y="0"/>
                  </a:lnTo>
                  <a:cubicBezTo>
                    <a:pt x="1505623" y="0"/>
                    <a:pt x="1561503" y="55880"/>
                    <a:pt x="1561503" y="124460"/>
                  </a:cubicBezTo>
                  <a:lnTo>
                    <a:pt x="1561503" y="535940"/>
                  </a:lnTo>
                  <a:cubicBezTo>
                    <a:pt x="1561503" y="604520"/>
                    <a:pt x="1505623" y="660400"/>
                    <a:pt x="1437043" y="660400"/>
                  </a:cubicBezTo>
                  <a:close/>
                </a:path>
              </a:pathLst>
            </a:custGeom>
            <a:solidFill>
              <a:srgbClr val="E468A1"/>
            </a:solidFill>
          </p:spPr>
        </p:sp>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8338"/>
          <a:stretch>
            <a:fillRect/>
          </a:stretch>
        </p:blipFill>
        <p:spPr>
          <a:xfrm>
            <a:off x="5315614" y="-1039897"/>
            <a:ext cx="3037656" cy="1817645"/>
          </a:xfrm>
          <a:prstGeom prst="rect">
            <a:avLst/>
          </a:prstGeom>
        </p:spPr>
      </p:pic>
      <p:sp>
        <p:nvSpPr>
          <p:cNvPr id="11" name="TextBox 11"/>
          <p:cNvSpPr txBox="1"/>
          <p:nvPr/>
        </p:nvSpPr>
        <p:spPr>
          <a:xfrm>
            <a:off x="2331117" y="1988445"/>
            <a:ext cx="7529766" cy="1846659"/>
          </a:xfrm>
          <a:prstGeom prst="rect">
            <a:avLst/>
          </a:prstGeom>
        </p:spPr>
        <p:txBody>
          <a:bodyPr lIns="0" tIns="0" rIns="0" bIns="0" rtlCol="0" anchor="t">
            <a:spAutoFit/>
          </a:bodyPr>
          <a:lstStyle/>
          <a:p>
            <a:pPr defTabSz="609630"/>
            <a:r>
              <a:rPr lang="en-US" sz="2400">
                <a:solidFill>
                  <a:prstClr val="black"/>
                </a:solidFill>
                <a:latin typeface="Times New Roman" panose="02020603050405020304" pitchFamily="18" charset="0"/>
                <a:cs typeface="Times New Roman" panose="02020603050405020304" pitchFamily="18" charset="0"/>
              </a:rPr>
              <a:t>Cô có 1 đoạn nhạc, các em lắng nghe sau đó đoán xem bài hát nhắc đến nhân vật nào?</a:t>
            </a:r>
          </a:p>
          <a:p>
            <a:pPr defTabSz="609630"/>
            <a:r>
              <a:rPr lang="en-US" sz="2400">
                <a:solidFill>
                  <a:prstClr val="black"/>
                </a:solidFill>
                <a:latin typeface="Times New Roman" panose="02020603050405020304" pitchFamily="18" charset="0"/>
                <a:cs typeface="Times New Roman" panose="02020603050405020304" pitchFamily="18" charset="0"/>
              </a:rPr>
              <a:t>Trong khi nhạc chạy, các em đoán liên tục cho đến khi có người đoán đúng (giơ tay)</a:t>
            </a:r>
          </a:p>
          <a:p>
            <a:pPr defTabSz="609630"/>
            <a:r>
              <a:rPr lang="en-US" sz="2400">
                <a:solidFill>
                  <a:prstClr val="black"/>
                </a:solidFill>
                <a:latin typeface="Times New Roman" panose="02020603050405020304" pitchFamily="18" charset="0"/>
                <a:cs typeface="Times New Roman" panose="02020603050405020304" pitchFamily="18" charset="0"/>
              </a:rPr>
              <a:t>Ai trả lời đúng nhanh nhất sẽ nhận được quá</a:t>
            </a:r>
            <a:endParaRPr lang="vi-VN" sz="2400">
              <a:solidFill>
                <a:prstClr val="black"/>
              </a:solidFill>
              <a:latin typeface="Times New Roman" panose="02020603050405020304" pitchFamily="18" charset="0"/>
              <a:cs typeface="Times New Roman" panose="02020603050405020304" pitchFamily="18" charset="0"/>
            </a:endParaRPr>
          </a:p>
        </p:txBody>
      </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8338"/>
          <a:stretch>
            <a:fillRect/>
          </a:stretch>
        </p:blipFill>
        <p:spPr>
          <a:xfrm>
            <a:off x="-272286" y="6269569"/>
            <a:ext cx="1645317" cy="98451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8338"/>
          <a:stretch>
            <a:fillRect/>
          </a:stretch>
        </p:blipFill>
        <p:spPr>
          <a:xfrm>
            <a:off x="11184268" y="4465031"/>
            <a:ext cx="1645317" cy="9845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09140" y="4425641"/>
            <a:ext cx="4850580" cy="4312607"/>
          </a:xfrm>
          <a:prstGeom prst="rect">
            <a:avLst/>
          </a:prstGeom>
        </p:spPr>
      </p:pic>
      <p:sp>
        <p:nvSpPr>
          <p:cNvPr id="15" name="TextBox 15"/>
          <p:cNvSpPr txBox="1"/>
          <p:nvPr/>
        </p:nvSpPr>
        <p:spPr>
          <a:xfrm>
            <a:off x="573790" y="469900"/>
            <a:ext cx="4664545" cy="678519"/>
          </a:xfrm>
          <a:prstGeom prst="rect">
            <a:avLst/>
          </a:prstGeom>
        </p:spPr>
        <p:txBody>
          <a:bodyPr lIns="0" tIns="0" rIns="0" bIns="0" rtlCol="0" anchor="t">
            <a:spAutoFit/>
          </a:bodyPr>
          <a:lstStyle/>
          <a:p>
            <a:pPr defTabSz="609630">
              <a:lnSpc>
                <a:spcPts val="5786"/>
              </a:lnSpc>
            </a:pPr>
            <a:r>
              <a:rPr lang="en-US" sz="4133">
                <a:solidFill>
                  <a:srgbClr val="E468A1"/>
                </a:solidFill>
                <a:latin typeface="Canda Tawa Cute"/>
              </a:rPr>
              <a:t>Luật chơi</a:t>
            </a:r>
          </a:p>
        </p:txBody>
      </p:sp>
      <p:sp>
        <p:nvSpPr>
          <p:cNvPr id="16" name="TextBox 16"/>
          <p:cNvSpPr txBox="1"/>
          <p:nvPr/>
        </p:nvSpPr>
        <p:spPr>
          <a:xfrm>
            <a:off x="8585321" y="5381498"/>
            <a:ext cx="1938939" cy="444032"/>
          </a:xfrm>
          <a:prstGeom prst="rect">
            <a:avLst/>
          </a:prstGeom>
        </p:spPr>
        <p:txBody>
          <a:bodyPr wrap="square" lIns="0" tIns="0" rIns="0" bIns="0" rtlCol="0" anchor="t">
            <a:spAutoFit/>
          </a:bodyPr>
          <a:lstStyle/>
          <a:p>
            <a:pPr algn="ctr" defTabSz="609630">
              <a:lnSpc>
                <a:spcPts val="3766"/>
              </a:lnSpc>
            </a:pPr>
            <a:r>
              <a:rPr lang="en-US" sz="2690">
                <a:solidFill>
                  <a:srgbClr val="FFFFFF"/>
                </a:solidFill>
                <a:latin typeface="Canda Tawa Cute"/>
              </a:rPr>
              <a:t>Bắt đầu chơi</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V="1">
            <a:off x="11658600" y="-1293878"/>
            <a:ext cx="2667204" cy="210375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7559"/>
          <a:stretch>
            <a:fillRect/>
          </a:stretch>
        </p:blipFill>
        <p:spPr>
          <a:xfrm rot="-10800000">
            <a:off x="-127461" y="7086600"/>
            <a:ext cx="2236122" cy="1112087"/>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24814">
            <a:off x="10206144" y="569391"/>
            <a:ext cx="1062252" cy="176599"/>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2862">
            <a:off x="-364776" y="3061452"/>
            <a:ext cx="729552" cy="2185923"/>
          </a:xfrm>
          <a:prstGeom prst="rect">
            <a:avLst/>
          </a:prstGeom>
        </p:spPr>
      </p:pic>
      <p:sp>
        <p:nvSpPr>
          <p:cNvPr id="26" name="TextBox 25">
            <a:extLst>
              <a:ext uri="{FF2B5EF4-FFF2-40B4-BE49-F238E27FC236}">
                <a16:creationId xmlns:a16="http://schemas.microsoft.com/office/drawing/2014/main" id="{1AF9A3BB-9142-4F56-853A-F71B60178173}"/>
              </a:ext>
            </a:extLst>
          </p:cNvPr>
          <p:cNvSpPr txBox="1"/>
          <p:nvPr/>
        </p:nvSpPr>
        <p:spPr>
          <a:xfrm>
            <a:off x="838200" y="569893"/>
            <a:ext cx="10515600" cy="1169551"/>
          </a:xfrm>
          <a:prstGeom prst="rect">
            <a:avLst/>
          </a:prstGeom>
          <a:noFill/>
        </p:spPr>
        <p:txBody>
          <a:bodyPr wrap="square" rtlCol="0">
            <a:spAutoFit/>
          </a:bodyPr>
          <a:lstStyle/>
          <a:p>
            <a:pPr algn="ctr" defTabSz="609630"/>
            <a:r>
              <a:rPr lang="en-US" sz="4400">
                <a:solidFill>
                  <a:srgbClr val="01558F"/>
                </a:solidFill>
                <a:latin typeface="Times New Roman" panose="02020603050405020304" pitchFamily="18" charset="0"/>
                <a:cs typeface="Times New Roman" panose="02020603050405020304" pitchFamily="18" charset="0"/>
              </a:rPr>
              <a:t>Thử tài trí nhớ</a:t>
            </a:r>
          </a:p>
          <a:p>
            <a:pPr defTabSz="609630"/>
            <a:r>
              <a:rPr lang="en-US" sz="2600">
                <a:solidFill>
                  <a:prstClr val="black"/>
                </a:solidFill>
                <a:latin typeface="Times New Roman" panose="02020603050405020304" pitchFamily="18" charset="0"/>
                <a:cs typeface="Times New Roman" panose="02020603050405020304" pitchFamily="18" charset="0"/>
              </a:rPr>
              <a:t>Đọc sgk tr49 - tr50 để hoàn thiện phiếu học tập về Chính quyền thời Tiền Lê</a:t>
            </a:r>
            <a:endParaRPr lang="en-US" sz="2600" dirty="0">
              <a:solidFill>
                <a:prstClr val="black"/>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29C8B2D-EC42-41CA-BAFC-EFC0A37CB9E5}"/>
              </a:ext>
            </a:extLst>
          </p:cNvPr>
          <p:cNvSpPr txBox="1"/>
          <p:nvPr/>
        </p:nvSpPr>
        <p:spPr>
          <a:xfrm>
            <a:off x="990600" y="76200"/>
            <a:ext cx="9601199" cy="523220"/>
          </a:xfrm>
          <a:prstGeom prst="rect">
            <a:avLst/>
          </a:prstGeom>
          <a:noFill/>
        </p:spPr>
        <p:txBody>
          <a:bodyPr wrap="square" rtlCol="0">
            <a:spAutoFit/>
          </a:bodyPr>
          <a:lstStyle/>
          <a:p>
            <a:pPr defTabSz="609630"/>
            <a:r>
              <a:rPr lang="en-US" sz="2800" b="1">
                <a:solidFill>
                  <a:prstClr val="black"/>
                </a:solidFill>
                <a:latin typeface="Times New Roman" panose="02020603050405020304" pitchFamily="18" charset="0"/>
                <a:cs typeface="Times New Roman" panose="02020603050405020304" pitchFamily="18" charset="0"/>
              </a:rPr>
              <a:t>c) Chính quyền thời Tiền Lê</a:t>
            </a:r>
            <a:endParaRPr lang="en-US" sz="2800" b="1" dirty="0">
              <a:solidFill>
                <a:prstClr val="black"/>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FC39CE46-BE67-4B53-AC43-CAA687940A3D}"/>
              </a:ext>
            </a:extLst>
          </p:cNvPr>
          <p:cNvGrpSpPr/>
          <p:nvPr/>
        </p:nvGrpSpPr>
        <p:grpSpPr>
          <a:xfrm>
            <a:off x="2874475" y="1956138"/>
            <a:ext cx="6443050" cy="4130802"/>
            <a:chOff x="2874475" y="1956138"/>
            <a:chExt cx="6443050" cy="4130802"/>
          </a:xfrm>
        </p:grpSpPr>
        <p:pic>
          <p:nvPicPr>
            <p:cNvPr id="3" name="Picture 2">
              <a:extLst>
                <a:ext uri="{FF2B5EF4-FFF2-40B4-BE49-F238E27FC236}">
                  <a16:creationId xmlns:a16="http://schemas.microsoft.com/office/drawing/2014/main" id="{03092F82-14E9-4F20-8590-30C7E4B2AF8F}"/>
                </a:ext>
              </a:extLst>
            </p:cNvPr>
            <p:cNvPicPr>
              <a:picLocks noChangeAspect="1"/>
            </p:cNvPicPr>
            <p:nvPr/>
          </p:nvPicPr>
          <p:blipFill>
            <a:blip r:embed="rId10"/>
            <a:stretch>
              <a:fillRect/>
            </a:stretch>
          </p:blipFill>
          <p:spPr>
            <a:xfrm>
              <a:off x="2874475" y="1956138"/>
              <a:ext cx="6443050" cy="4130802"/>
            </a:xfrm>
            <a:prstGeom prst="rect">
              <a:avLst/>
            </a:prstGeom>
          </p:spPr>
        </p:pic>
        <p:sp>
          <p:nvSpPr>
            <p:cNvPr id="4" name="Rectangle 3">
              <a:extLst>
                <a:ext uri="{FF2B5EF4-FFF2-40B4-BE49-F238E27FC236}">
                  <a16:creationId xmlns:a16="http://schemas.microsoft.com/office/drawing/2014/main" id="{FF47800B-F939-41B6-A5CB-F9B637E2FB9D}"/>
                </a:ext>
              </a:extLst>
            </p:cNvPr>
            <p:cNvSpPr/>
            <p:nvPr/>
          </p:nvSpPr>
          <p:spPr>
            <a:xfrm rot="20102562">
              <a:off x="4337003" y="3886985"/>
              <a:ext cx="834175" cy="488373"/>
            </a:xfrm>
            <a:prstGeom prst="rect">
              <a:avLst/>
            </a:prstGeom>
            <a:solidFill>
              <a:srgbClr val="82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9451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V="1">
            <a:off x="11658600" y="-1293878"/>
            <a:ext cx="2667204" cy="210375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7559"/>
          <a:stretch>
            <a:fillRect/>
          </a:stretch>
        </p:blipFill>
        <p:spPr>
          <a:xfrm rot="-10800000">
            <a:off x="-127461" y="7086600"/>
            <a:ext cx="2236122" cy="1112087"/>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24814">
            <a:off x="9923118" y="645591"/>
            <a:ext cx="1062252" cy="176599"/>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2862">
            <a:off x="-2607680" y="3236671"/>
            <a:ext cx="729552" cy="2185923"/>
          </a:xfrm>
          <a:prstGeom prst="rect">
            <a:avLst/>
          </a:prstGeom>
        </p:spPr>
      </p:pic>
      <p:sp>
        <p:nvSpPr>
          <p:cNvPr id="26" name="TextBox 25">
            <a:extLst>
              <a:ext uri="{FF2B5EF4-FFF2-40B4-BE49-F238E27FC236}">
                <a16:creationId xmlns:a16="http://schemas.microsoft.com/office/drawing/2014/main" id="{1AF9A3BB-9142-4F56-853A-F71B60178173}"/>
              </a:ext>
            </a:extLst>
          </p:cNvPr>
          <p:cNvSpPr txBox="1"/>
          <p:nvPr/>
        </p:nvSpPr>
        <p:spPr>
          <a:xfrm>
            <a:off x="457200" y="646093"/>
            <a:ext cx="10515600" cy="892552"/>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600">
                <a:solidFill>
                  <a:srgbClr val="82368A"/>
                </a:solidFill>
                <a:latin typeface="Times New Roman" panose="02020603050405020304" pitchFamily="18" charset="0"/>
                <a:cs typeface="Times New Roman" panose="02020603050405020304" pitchFamily="18" charset="0"/>
              </a:rPr>
              <a:t>Nhà Tiền Lê thành lập</a:t>
            </a:r>
          </a:p>
          <a:p>
            <a:pPr defTabSz="609630"/>
            <a:r>
              <a:rPr lang="en-US" sz="2600">
                <a:solidFill>
                  <a:prstClr val="black"/>
                </a:solidFill>
                <a:latin typeface="Times New Roman" panose="02020603050405020304" pitchFamily="18" charset="0"/>
                <a:cs typeface="Times New Roman" panose="02020603050405020304" pitchFamily="18" charset="0"/>
              </a:rPr>
              <a:t>- Năm 980 Lê Hoàn lên ngôi vua, đổi niên hiệu là ...</a:t>
            </a:r>
            <a:endParaRPr lang="en-US" sz="2600" dirty="0">
              <a:solidFill>
                <a:prstClr val="black"/>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29C8B2D-EC42-41CA-BAFC-EFC0A37CB9E5}"/>
              </a:ext>
            </a:extLst>
          </p:cNvPr>
          <p:cNvSpPr txBox="1"/>
          <p:nvPr/>
        </p:nvSpPr>
        <p:spPr>
          <a:xfrm>
            <a:off x="609600" y="152400"/>
            <a:ext cx="9601199" cy="523220"/>
          </a:xfrm>
          <a:prstGeom prst="rect">
            <a:avLst/>
          </a:prstGeom>
          <a:noFill/>
        </p:spPr>
        <p:txBody>
          <a:bodyPr wrap="square" rtlCol="0">
            <a:spAutoFit/>
          </a:bodyPr>
          <a:lstStyle/>
          <a:p>
            <a:pPr defTabSz="609630"/>
            <a:r>
              <a:rPr lang="en-US" sz="2800" b="1">
                <a:solidFill>
                  <a:prstClr val="black"/>
                </a:solidFill>
                <a:latin typeface="Times New Roman" panose="02020603050405020304" pitchFamily="18" charset="0"/>
                <a:cs typeface="Times New Roman" panose="02020603050405020304" pitchFamily="18" charset="0"/>
              </a:rPr>
              <a:t>Chọn các từ đã cho sẵn để điền vào chỗ trống: 2 phút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788D2B74-323B-4171-BA00-207809BA515B}"/>
              </a:ext>
            </a:extLst>
          </p:cNvPr>
          <p:cNvSpPr txBox="1"/>
          <p:nvPr/>
        </p:nvSpPr>
        <p:spPr>
          <a:xfrm>
            <a:off x="457200" y="1473720"/>
            <a:ext cx="10515600" cy="1692771"/>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600">
                <a:solidFill>
                  <a:srgbClr val="F6BD2A"/>
                </a:solidFill>
                <a:latin typeface="Times New Roman" panose="02020603050405020304" pitchFamily="18" charset="0"/>
                <a:cs typeface="Times New Roman" panose="02020603050405020304" pitchFamily="18" charset="0"/>
              </a:rPr>
              <a:t>Chính quyền trung ương</a:t>
            </a:r>
          </a:p>
          <a:p>
            <a:pPr defTabSz="609630"/>
            <a:r>
              <a:rPr lang="en-US" sz="2600">
                <a:solidFill>
                  <a:prstClr val="black"/>
                </a:solidFill>
                <a:latin typeface="Times New Roman" panose="02020603050405020304" pitchFamily="18" charset="0"/>
                <a:cs typeface="Times New Roman" panose="02020603050405020304" pitchFamily="18" charset="0"/>
              </a:rPr>
              <a:t>- Do vua đứng đầu, giúp vua là ................và ...</a:t>
            </a:r>
          </a:p>
          <a:p>
            <a:pPr defTabSz="609630"/>
            <a:r>
              <a:rPr lang="en-US" sz="2600">
                <a:solidFill>
                  <a:prstClr val="black"/>
                </a:solidFill>
                <a:latin typeface="Times New Roman" panose="02020603050405020304" pitchFamily="18" charset="0"/>
                <a:cs typeface="Times New Roman" panose="02020603050405020304" pitchFamily="18" charset="0"/>
              </a:rPr>
              <a:t>- Dưới vua là ................., ...</a:t>
            </a:r>
          </a:p>
          <a:p>
            <a:pPr defTabSz="609630"/>
            <a:r>
              <a:rPr lang="en-US" sz="2600">
                <a:solidFill>
                  <a:prstClr val="black"/>
                </a:solidFill>
                <a:latin typeface="Times New Roman" panose="02020603050405020304" pitchFamily="18" charset="0"/>
                <a:cs typeface="Times New Roman" panose="02020603050405020304" pitchFamily="18" charset="0"/>
              </a:rPr>
              <a:t>- Con vua được phong ........... và trấn giữ các vùng hiểm yếu.</a:t>
            </a:r>
            <a:endParaRPr lang="en-US" sz="2600" dirty="0">
              <a:solidFill>
                <a:prstClr val="black"/>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9984A61-AA8C-4135-A4F0-05A96FF7386F}"/>
              </a:ext>
            </a:extLst>
          </p:cNvPr>
          <p:cNvSpPr txBox="1"/>
          <p:nvPr/>
        </p:nvSpPr>
        <p:spPr>
          <a:xfrm>
            <a:off x="457200" y="3101566"/>
            <a:ext cx="10515600" cy="1292662"/>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600">
                <a:solidFill>
                  <a:srgbClr val="0DB3D4"/>
                </a:solidFill>
                <a:latin typeface="Times New Roman" panose="02020603050405020304" pitchFamily="18" charset="0"/>
                <a:cs typeface="Times New Roman" panose="02020603050405020304" pitchFamily="18" charset="0"/>
              </a:rPr>
              <a:t>Chính quyền địa phương</a:t>
            </a:r>
          </a:p>
          <a:p>
            <a:pPr defTabSz="609630"/>
            <a:r>
              <a:rPr lang="en-US" sz="2600">
                <a:solidFill>
                  <a:prstClr val="black"/>
                </a:solidFill>
                <a:latin typeface="Times New Roman" panose="02020603050405020304" pitchFamily="18" charset="0"/>
                <a:cs typeface="Times New Roman" panose="02020603050405020304" pitchFamily="18" charset="0"/>
              </a:rPr>
              <a:t>- Cả nước chia thành 10 ...</a:t>
            </a:r>
          </a:p>
          <a:p>
            <a:pPr defTabSz="609630"/>
            <a:r>
              <a:rPr lang="en-US" sz="2600">
                <a:solidFill>
                  <a:prstClr val="black"/>
                </a:solidFill>
                <a:latin typeface="Times New Roman" panose="02020603050405020304" pitchFamily="18" charset="0"/>
                <a:cs typeface="Times New Roman" panose="02020603050405020304" pitchFamily="18" charset="0"/>
              </a:rPr>
              <a:t>- Đến năm 1002, đổi thành lộ, phủ, châu, giáp; đơn vị cấp cơ sở là ...</a:t>
            </a:r>
          </a:p>
        </p:txBody>
      </p:sp>
      <p:sp>
        <p:nvSpPr>
          <p:cNvPr id="19" name="TextBox 18">
            <a:extLst>
              <a:ext uri="{FF2B5EF4-FFF2-40B4-BE49-F238E27FC236}">
                <a16:creationId xmlns:a16="http://schemas.microsoft.com/office/drawing/2014/main" id="{96767909-A817-4028-AE5D-934153B3911D}"/>
              </a:ext>
            </a:extLst>
          </p:cNvPr>
          <p:cNvSpPr txBox="1"/>
          <p:nvPr/>
        </p:nvSpPr>
        <p:spPr>
          <a:xfrm>
            <a:off x="457200" y="4329303"/>
            <a:ext cx="10515600" cy="1292662"/>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600">
                <a:solidFill>
                  <a:srgbClr val="3CA936"/>
                </a:solidFill>
                <a:latin typeface="Times New Roman" panose="02020603050405020304" pitchFamily="18" charset="0"/>
                <a:cs typeface="Times New Roman" panose="02020603050405020304" pitchFamily="18" charset="0"/>
              </a:rPr>
              <a:t>Quân đội gồm 2 bộ phận</a:t>
            </a:r>
          </a:p>
          <a:p>
            <a:r>
              <a:rPr lang="en-US" sz="2600">
                <a:latin typeface="Times New Roman" panose="02020603050405020304" pitchFamily="18" charset="0"/>
                <a:cs typeface="Times New Roman" panose="02020603050405020304" pitchFamily="18" charset="0"/>
              </a:rPr>
              <a:t>- .......................: bảo vệ vua và kinh thành</a:t>
            </a:r>
          </a:p>
          <a:p>
            <a:r>
              <a:rPr lang="en-US" sz="2600">
                <a:latin typeface="Times New Roman" panose="02020603050405020304" pitchFamily="18" charset="0"/>
                <a:cs typeface="Times New Roman" panose="02020603050405020304" pitchFamily="18" charset="0"/>
              </a:rPr>
              <a:t>- Quân đóng tại các ...</a:t>
            </a:r>
          </a:p>
        </p:txBody>
      </p:sp>
      <p:sp>
        <p:nvSpPr>
          <p:cNvPr id="13" name="TextBox 12">
            <a:extLst>
              <a:ext uri="{FF2B5EF4-FFF2-40B4-BE49-F238E27FC236}">
                <a16:creationId xmlns:a16="http://schemas.microsoft.com/office/drawing/2014/main" id="{A7CBF22C-D282-4564-B79F-C6366374C2BF}"/>
              </a:ext>
            </a:extLst>
          </p:cNvPr>
          <p:cNvSpPr txBox="1"/>
          <p:nvPr/>
        </p:nvSpPr>
        <p:spPr>
          <a:xfrm>
            <a:off x="457200" y="5557040"/>
            <a:ext cx="10515600" cy="492443"/>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600">
                <a:solidFill>
                  <a:srgbClr val="F9A8C9"/>
                </a:solidFill>
                <a:latin typeface="Times New Roman" panose="02020603050405020304" pitchFamily="18" charset="0"/>
                <a:cs typeface="Times New Roman" panose="02020603050405020304" pitchFamily="18" charset="0"/>
              </a:rPr>
              <a:t>Pháp luật:</a:t>
            </a:r>
            <a:r>
              <a:rPr lang="en-US" sz="2600">
                <a:solidFill>
                  <a:srgbClr val="3CA936"/>
                </a:solidFill>
                <a:latin typeface="Times New Roman" panose="02020603050405020304" pitchFamily="18" charset="0"/>
                <a:cs typeface="Times New Roman" panose="02020603050405020304" pitchFamily="18" charset="0"/>
              </a:rPr>
              <a:t> </a:t>
            </a:r>
            <a:r>
              <a:rPr lang="en-US" sz="2600">
                <a:solidFill>
                  <a:schemeClr val="tx1">
                    <a:lumMod val="95000"/>
                    <a:lumOff val="5000"/>
                  </a:schemeClr>
                </a:solidFill>
                <a:latin typeface="Times New Roman" panose="02020603050405020304" pitchFamily="18" charset="0"/>
                <a:cs typeface="Times New Roman" panose="02020603050405020304" pitchFamily="18" charset="0"/>
              </a:rPr>
              <a:t>đặt ra luật lệ (năm 1002)</a:t>
            </a:r>
          </a:p>
        </p:txBody>
      </p:sp>
      <p:sp>
        <p:nvSpPr>
          <p:cNvPr id="14" name="TextBox 13">
            <a:extLst>
              <a:ext uri="{FF2B5EF4-FFF2-40B4-BE49-F238E27FC236}">
                <a16:creationId xmlns:a16="http://schemas.microsoft.com/office/drawing/2014/main" id="{312ECE60-7A2D-4FB6-BC5B-542F7DDC0606}"/>
              </a:ext>
            </a:extLst>
          </p:cNvPr>
          <p:cNvSpPr txBox="1"/>
          <p:nvPr/>
        </p:nvSpPr>
        <p:spPr>
          <a:xfrm>
            <a:off x="457200" y="5984557"/>
            <a:ext cx="10515600" cy="492443"/>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600">
                <a:solidFill>
                  <a:schemeClr val="accent6">
                    <a:lumMod val="75000"/>
                  </a:schemeClr>
                </a:solidFill>
                <a:latin typeface="Times New Roman" panose="02020603050405020304" pitchFamily="18" charset="0"/>
                <a:cs typeface="Times New Roman" panose="02020603050405020304" pitchFamily="18" charset="0"/>
              </a:rPr>
              <a:t>Ngoại giao: </a:t>
            </a:r>
            <a:r>
              <a:rPr lang="en-US" sz="2600">
                <a:solidFill>
                  <a:schemeClr val="tx1">
                    <a:lumMod val="95000"/>
                    <a:lumOff val="5000"/>
                  </a:schemeClr>
                </a:solidFill>
                <a:latin typeface="Times New Roman" panose="02020603050405020304" pitchFamily="18" charset="0"/>
                <a:cs typeface="Times New Roman" panose="02020603050405020304" pitchFamily="18" charset="0"/>
              </a:rPr>
              <a:t>Tăng cường quan hệ ngoại giao với nhà ...</a:t>
            </a:r>
          </a:p>
        </p:txBody>
      </p:sp>
      <p:sp>
        <p:nvSpPr>
          <p:cNvPr id="20" name="Thien phuc">
            <a:extLst>
              <a:ext uri="{FF2B5EF4-FFF2-40B4-BE49-F238E27FC236}">
                <a16:creationId xmlns:a16="http://schemas.microsoft.com/office/drawing/2014/main" id="{0D2837E9-0855-407E-93BD-D115D2C1863F}"/>
              </a:ext>
            </a:extLst>
          </p:cNvPr>
          <p:cNvSpPr txBox="1"/>
          <p:nvPr/>
        </p:nvSpPr>
        <p:spPr>
          <a:xfrm>
            <a:off x="10232574" y="819239"/>
            <a:ext cx="1973069" cy="523220"/>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Thiên Phúc</a:t>
            </a:r>
            <a:endParaRPr lang="en-US" sz="2800"/>
          </a:p>
        </p:txBody>
      </p:sp>
      <p:sp>
        <p:nvSpPr>
          <p:cNvPr id="21" name="thai su">
            <a:extLst>
              <a:ext uri="{FF2B5EF4-FFF2-40B4-BE49-F238E27FC236}">
                <a16:creationId xmlns:a16="http://schemas.microsoft.com/office/drawing/2014/main" id="{6998E4E0-D2B6-461B-8D30-FE39E7754FAC}"/>
              </a:ext>
            </a:extLst>
          </p:cNvPr>
          <p:cNvSpPr txBox="1"/>
          <p:nvPr/>
        </p:nvSpPr>
        <p:spPr>
          <a:xfrm>
            <a:off x="10232574" y="3714094"/>
            <a:ext cx="2290575" cy="523220"/>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thái sư </a:t>
            </a:r>
            <a:endParaRPr lang="en-US" sz="2800"/>
          </a:p>
        </p:txBody>
      </p:sp>
      <p:sp>
        <p:nvSpPr>
          <p:cNvPr id="22" name="đại sư">
            <a:extLst>
              <a:ext uri="{FF2B5EF4-FFF2-40B4-BE49-F238E27FC236}">
                <a16:creationId xmlns:a16="http://schemas.microsoft.com/office/drawing/2014/main" id="{ED89C302-4C8E-4AD2-A631-D70F4ACE4ACA}"/>
              </a:ext>
            </a:extLst>
          </p:cNvPr>
          <p:cNvSpPr txBox="1"/>
          <p:nvPr/>
        </p:nvSpPr>
        <p:spPr>
          <a:xfrm>
            <a:off x="10297284" y="240268"/>
            <a:ext cx="2667204" cy="523220"/>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đại sư</a:t>
            </a:r>
            <a:endParaRPr lang="en-US" sz="2800"/>
          </a:p>
        </p:txBody>
      </p:sp>
      <p:sp>
        <p:nvSpPr>
          <p:cNvPr id="24" name="vương">
            <a:extLst>
              <a:ext uri="{FF2B5EF4-FFF2-40B4-BE49-F238E27FC236}">
                <a16:creationId xmlns:a16="http://schemas.microsoft.com/office/drawing/2014/main" id="{89214D2A-C340-4CB4-8F6C-6A3041C99FA2}"/>
              </a:ext>
            </a:extLst>
          </p:cNvPr>
          <p:cNvSpPr txBox="1"/>
          <p:nvPr/>
        </p:nvSpPr>
        <p:spPr>
          <a:xfrm>
            <a:off x="10232574" y="2556152"/>
            <a:ext cx="2815615" cy="523220"/>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vương </a:t>
            </a:r>
            <a:endParaRPr lang="en-US" sz="2800"/>
          </a:p>
        </p:txBody>
      </p:sp>
      <p:sp>
        <p:nvSpPr>
          <p:cNvPr id="28" name="quan văn">
            <a:extLst>
              <a:ext uri="{FF2B5EF4-FFF2-40B4-BE49-F238E27FC236}">
                <a16:creationId xmlns:a16="http://schemas.microsoft.com/office/drawing/2014/main" id="{C2B5F81E-578D-4D78-8FF9-42CD22182789}"/>
              </a:ext>
            </a:extLst>
          </p:cNvPr>
          <p:cNvSpPr txBox="1"/>
          <p:nvPr/>
        </p:nvSpPr>
        <p:spPr>
          <a:xfrm>
            <a:off x="10232574" y="1398210"/>
            <a:ext cx="2950026" cy="523220"/>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quan văn</a:t>
            </a:r>
            <a:endParaRPr lang="en-US" sz="2800"/>
          </a:p>
        </p:txBody>
      </p:sp>
      <p:sp>
        <p:nvSpPr>
          <p:cNvPr id="31" name="quan vo">
            <a:extLst>
              <a:ext uri="{FF2B5EF4-FFF2-40B4-BE49-F238E27FC236}">
                <a16:creationId xmlns:a16="http://schemas.microsoft.com/office/drawing/2014/main" id="{8240BB30-333E-4889-9D9C-33F9377C7870}"/>
              </a:ext>
            </a:extLst>
          </p:cNvPr>
          <p:cNvSpPr txBox="1"/>
          <p:nvPr/>
        </p:nvSpPr>
        <p:spPr>
          <a:xfrm>
            <a:off x="10232574" y="1977181"/>
            <a:ext cx="2950026" cy="523220"/>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quan võ</a:t>
            </a:r>
            <a:endParaRPr lang="en-US" sz="2800"/>
          </a:p>
        </p:txBody>
      </p:sp>
      <p:sp>
        <p:nvSpPr>
          <p:cNvPr id="32" name="dao">
            <a:extLst>
              <a:ext uri="{FF2B5EF4-FFF2-40B4-BE49-F238E27FC236}">
                <a16:creationId xmlns:a16="http://schemas.microsoft.com/office/drawing/2014/main" id="{6E863A82-86A6-44CB-8E0D-F5B04A1F9BE5}"/>
              </a:ext>
            </a:extLst>
          </p:cNvPr>
          <p:cNvSpPr txBox="1"/>
          <p:nvPr/>
        </p:nvSpPr>
        <p:spPr>
          <a:xfrm>
            <a:off x="10232574" y="3135123"/>
            <a:ext cx="2950026" cy="523220"/>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đạo</a:t>
            </a:r>
            <a:endParaRPr lang="en-US" sz="2800"/>
          </a:p>
        </p:txBody>
      </p:sp>
      <p:sp>
        <p:nvSpPr>
          <p:cNvPr id="33" name="xa">
            <a:extLst>
              <a:ext uri="{FF2B5EF4-FFF2-40B4-BE49-F238E27FC236}">
                <a16:creationId xmlns:a16="http://schemas.microsoft.com/office/drawing/2014/main" id="{CCD642CD-D5DC-475A-8FA5-30937CF52198}"/>
              </a:ext>
            </a:extLst>
          </p:cNvPr>
          <p:cNvSpPr txBox="1"/>
          <p:nvPr/>
        </p:nvSpPr>
        <p:spPr>
          <a:xfrm>
            <a:off x="10232574" y="4293065"/>
            <a:ext cx="759630" cy="523220"/>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xã</a:t>
            </a:r>
            <a:endParaRPr lang="en-US" sz="2800"/>
          </a:p>
        </p:txBody>
      </p:sp>
      <p:sp>
        <p:nvSpPr>
          <p:cNvPr id="34" name="cam quan">
            <a:extLst>
              <a:ext uri="{FF2B5EF4-FFF2-40B4-BE49-F238E27FC236}">
                <a16:creationId xmlns:a16="http://schemas.microsoft.com/office/drawing/2014/main" id="{B356DAFC-250A-4026-BCE4-DCB88BDF8676}"/>
              </a:ext>
            </a:extLst>
          </p:cNvPr>
          <p:cNvSpPr txBox="1"/>
          <p:nvPr/>
        </p:nvSpPr>
        <p:spPr>
          <a:xfrm>
            <a:off x="10232574" y="4872036"/>
            <a:ext cx="2950026" cy="523220"/>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Cấm quân</a:t>
            </a:r>
            <a:endParaRPr lang="en-US" sz="2800"/>
          </a:p>
        </p:txBody>
      </p:sp>
      <p:sp>
        <p:nvSpPr>
          <p:cNvPr id="35" name="dia phuong">
            <a:extLst>
              <a:ext uri="{FF2B5EF4-FFF2-40B4-BE49-F238E27FC236}">
                <a16:creationId xmlns:a16="http://schemas.microsoft.com/office/drawing/2014/main" id="{38F968EF-0E52-4883-88D9-F21763C43EA7}"/>
              </a:ext>
            </a:extLst>
          </p:cNvPr>
          <p:cNvSpPr txBox="1"/>
          <p:nvPr/>
        </p:nvSpPr>
        <p:spPr>
          <a:xfrm>
            <a:off x="10232574" y="6029980"/>
            <a:ext cx="2950026" cy="523220"/>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địa phương</a:t>
            </a:r>
            <a:endParaRPr lang="en-US" sz="2800"/>
          </a:p>
        </p:txBody>
      </p:sp>
      <p:sp>
        <p:nvSpPr>
          <p:cNvPr id="36" name="tong">
            <a:extLst>
              <a:ext uri="{FF2B5EF4-FFF2-40B4-BE49-F238E27FC236}">
                <a16:creationId xmlns:a16="http://schemas.microsoft.com/office/drawing/2014/main" id="{7ABC2881-44CD-41F8-BDED-A5BD894BAF04}"/>
              </a:ext>
            </a:extLst>
          </p:cNvPr>
          <p:cNvSpPr txBox="1"/>
          <p:nvPr/>
        </p:nvSpPr>
        <p:spPr>
          <a:xfrm>
            <a:off x="10232574" y="5451007"/>
            <a:ext cx="2950026" cy="523220"/>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Tống</a:t>
            </a:r>
            <a:endParaRPr lang="en-US" sz="2800"/>
          </a:p>
        </p:txBody>
      </p:sp>
      <p:sp>
        <p:nvSpPr>
          <p:cNvPr id="37" name="TextBox 36">
            <a:extLst>
              <a:ext uri="{FF2B5EF4-FFF2-40B4-BE49-F238E27FC236}">
                <a16:creationId xmlns:a16="http://schemas.microsoft.com/office/drawing/2014/main" id="{16278187-F6A1-4D44-8091-D1FB766C3517}"/>
              </a:ext>
            </a:extLst>
          </p:cNvPr>
          <p:cNvSpPr txBox="1"/>
          <p:nvPr/>
        </p:nvSpPr>
        <p:spPr>
          <a:xfrm>
            <a:off x="7081442" y="1029957"/>
            <a:ext cx="1973069" cy="523220"/>
          </a:xfrm>
          <a:prstGeom prst="rect">
            <a:avLst/>
          </a:prstGeom>
          <a:noFill/>
        </p:spPr>
        <p:txBody>
          <a:bodyPr wrap="square">
            <a:spAutoFit/>
          </a:bodyPr>
          <a:lstStyle/>
          <a:p>
            <a:r>
              <a:rPr lang="en-US" sz="2800">
                <a:solidFill>
                  <a:srgbClr val="DC0B27"/>
                </a:solidFill>
                <a:latin typeface="Times New Roman" panose="02020603050405020304" pitchFamily="18" charset="0"/>
                <a:cs typeface="Times New Roman" panose="02020603050405020304" pitchFamily="18" charset="0"/>
              </a:rPr>
              <a:t>Thiên Phúc</a:t>
            </a:r>
            <a:endParaRPr lang="en-US" sz="2800">
              <a:solidFill>
                <a:srgbClr val="DC0B27"/>
              </a:solidFill>
            </a:endParaRPr>
          </a:p>
        </p:txBody>
      </p:sp>
      <p:sp>
        <p:nvSpPr>
          <p:cNvPr id="38" name="TextBox 37">
            <a:extLst>
              <a:ext uri="{FF2B5EF4-FFF2-40B4-BE49-F238E27FC236}">
                <a16:creationId xmlns:a16="http://schemas.microsoft.com/office/drawing/2014/main" id="{35BFB2E5-79CD-48C8-8D2C-368D2907878B}"/>
              </a:ext>
            </a:extLst>
          </p:cNvPr>
          <p:cNvSpPr txBox="1"/>
          <p:nvPr/>
        </p:nvSpPr>
        <p:spPr>
          <a:xfrm>
            <a:off x="4752767" y="1805621"/>
            <a:ext cx="2290575" cy="523220"/>
          </a:xfrm>
          <a:prstGeom prst="rect">
            <a:avLst/>
          </a:prstGeom>
          <a:noFill/>
        </p:spPr>
        <p:txBody>
          <a:bodyPr wrap="square">
            <a:spAutoFit/>
          </a:bodyPr>
          <a:lstStyle/>
          <a:p>
            <a:r>
              <a:rPr lang="en-US" sz="2800">
                <a:solidFill>
                  <a:srgbClr val="DC0B27"/>
                </a:solidFill>
                <a:latin typeface="Times New Roman" panose="02020603050405020304" pitchFamily="18" charset="0"/>
                <a:cs typeface="Times New Roman" panose="02020603050405020304" pitchFamily="18" charset="0"/>
              </a:rPr>
              <a:t>thái sư </a:t>
            </a:r>
            <a:endParaRPr lang="en-US" sz="2800">
              <a:solidFill>
                <a:srgbClr val="DC0B27"/>
              </a:solidFill>
            </a:endParaRPr>
          </a:p>
        </p:txBody>
      </p:sp>
      <p:sp>
        <p:nvSpPr>
          <p:cNvPr id="39" name="TextBox 38">
            <a:extLst>
              <a:ext uri="{FF2B5EF4-FFF2-40B4-BE49-F238E27FC236}">
                <a16:creationId xmlns:a16="http://schemas.microsoft.com/office/drawing/2014/main" id="{1D05CCB2-A70C-43A7-AAC4-1F44A5F0A545}"/>
              </a:ext>
            </a:extLst>
          </p:cNvPr>
          <p:cNvSpPr txBox="1"/>
          <p:nvPr/>
        </p:nvSpPr>
        <p:spPr>
          <a:xfrm>
            <a:off x="6340867" y="1804151"/>
            <a:ext cx="2667204" cy="523220"/>
          </a:xfrm>
          <a:prstGeom prst="rect">
            <a:avLst/>
          </a:prstGeom>
          <a:noFill/>
        </p:spPr>
        <p:txBody>
          <a:bodyPr wrap="square">
            <a:spAutoFit/>
          </a:bodyPr>
          <a:lstStyle/>
          <a:p>
            <a:r>
              <a:rPr lang="en-US" sz="2800">
                <a:solidFill>
                  <a:srgbClr val="DC0B27"/>
                </a:solidFill>
                <a:latin typeface="Times New Roman" panose="02020603050405020304" pitchFamily="18" charset="0"/>
                <a:cs typeface="Times New Roman" panose="02020603050405020304" pitchFamily="18" charset="0"/>
              </a:rPr>
              <a:t>đại sư</a:t>
            </a:r>
            <a:endParaRPr lang="en-US" sz="2800">
              <a:solidFill>
                <a:srgbClr val="DC0B27"/>
              </a:solidFill>
            </a:endParaRPr>
          </a:p>
        </p:txBody>
      </p:sp>
      <p:sp>
        <p:nvSpPr>
          <p:cNvPr id="40" name="TextBox 39">
            <a:extLst>
              <a:ext uri="{FF2B5EF4-FFF2-40B4-BE49-F238E27FC236}">
                <a16:creationId xmlns:a16="http://schemas.microsoft.com/office/drawing/2014/main" id="{5324512A-B376-4415-AA65-B4EBA8972F00}"/>
              </a:ext>
            </a:extLst>
          </p:cNvPr>
          <p:cNvSpPr txBox="1"/>
          <p:nvPr/>
        </p:nvSpPr>
        <p:spPr>
          <a:xfrm>
            <a:off x="2460173" y="2219025"/>
            <a:ext cx="2950026" cy="523220"/>
          </a:xfrm>
          <a:prstGeom prst="rect">
            <a:avLst/>
          </a:prstGeom>
          <a:noFill/>
        </p:spPr>
        <p:txBody>
          <a:bodyPr wrap="square">
            <a:spAutoFit/>
          </a:bodyPr>
          <a:lstStyle/>
          <a:p>
            <a:r>
              <a:rPr lang="en-US" sz="2800">
                <a:solidFill>
                  <a:srgbClr val="DC0B27"/>
                </a:solidFill>
                <a:latin typeface="Times New Roman" panose="02020603050405020304" pitchFamily="18" charset="0"/>
                <a:cs typeface="Times New Roman" panose="02020603050405020304" pitchFamily="18" charset="0"/>
              </a:rPr>
              <a:t>quan văn</a:t>
            </a:r>
            <a:endParaRPr lang="en-US" sz="2800">
              <a:solidFill>
                <a:srgbClr val="DC0B27"/>
              </a:solidFill>
            </a:endParaRPr>
          </a:p>
        </p:txBody>
      </p:sp>
      <p:sp>
        <p:nvSpPr>
          <p:cNvPr id="41" name="TextBox 40">
            <a:extLst>
              <a:ext uri="{FF2B5EF4-FFF2-40B4-BE49-F238E27FC236}">
                <a16:creationId xmlns:a16="http://schemas.microsoft.com/office/drawing/2014/main" id="{6C7D1602-173F-4794-A26F-E7BADA6A1DAA}"/>
              </a:ext>
            </a:extLst>
          </p:cNvPr>
          <p:cNvSpPr txBox="1"/>
          <p:nvPr/>
        </p:nvSpPr>
        <p:spPr>
          <a:xfrm>
            <a:off x="3845243" y="2224780"/>
            <a:ext cx="2950026" cy="523220"/>
          </a:xfrm>
          <a:prstGeom prst="rect">
            <a:avLst/>
          </a:prstGeom>
          <a:noFill/>
        </p:spPr>
        <p:txBody>
          <a:bodyPr wrap="square">
            <a:spAutoFit/>
          </a:bodyPr>
          <a:lstStyle/>
          <a:p>
            <a:r>
              <a:rPr lang="en-US" sz="2800">
                <a:solidFill>
                  <a:srgbClr val="DC0B27"/>
                </a:solidFill>
                <a:latin typeface="Times New Roman" panose="02020603050405020304" pitchFamily="18" charset="0"/>
                <a:cs typeface="Times New Roman" panose="02020603050405020304" pitchFamily="18" charset="0"/>
              </a:rPr>
              <a:t>quan võ</a:t>
            </a:r>
            <a:endParaRPr lang="en-US" sz="2800">
              <a:solidFill>
                <a:srgbClr val="DC0B27"/>
              </a:solidFill>
            </a:endParaRPr>
          </a:p>
        </p:txBody>
      </p:sp>
      <p:sp>
        <p:nvSpPr>
          <p:cNvPr id="42" name="TextBox 41">
            <a:extLst>
              <a:ext uri="{FF2B5EF4-FFF2-40B4-BE49-F238E27FC236}">
                <a16:creationId xmlns:a16="http://schemas.microsoft.com/office/drawing/2014/main" id="{6C47B1C1-2586-4767-A9A4-1430DF42A1C7}"/>
              </a:ext>
            </a:extLst>
          </p:cNvPr>
          <p:cNvSpPr txBox="1"/>
          <p:nvPr/>
        </p:nvSpPr>
        <p:spPr>
          <a:xfrm>
            <a:off x="3525252" y="2633876"/>
            <a:ext cx="2815615" cy="523220"/>
          </a:xfrm>
          <a:prstGeom prst="rect">
            <a:avLst/>
          </a:prstGeom>
          <a:noFill/>
        </p:spPr>
        <p:txBody>
          <a:bodyPr wrap="square">
            <a:spAutoFit/>
          </a:bodyPr>
          <a:lstStyle/>
          <a:p>
            <a:r>
              <a:rPr lang="en-US" sz="2800">
                <a:solidFill>
                  <a:srgbClr val="DC0B27"/>
                </a:solidFill>
                <a:latin typeface="Times New Roman" panose="02020603050405020304" pitchFamily="18" charset="0"/>
                <a:cs typeface="Times New Roman" panose="02020603050405020304" pitchFamily="18" charset="0"/>
              </a:rPr>
              <a:t>vương </a:t>
            </a:r>
            <a:endParaRPr lang="en-US" sz="2800">
              <a:solidFill>
                <a:srgbClr val="DC0B27"/>
              </a:solidFill>
            </a:endParaRPr>
          </a:p>
        </p:txBody>
      </p:sp>
      <p:sp>
        <p:nvSpPr>
          <p:cNvPr id="43" name="TextBox 42">
            <a:extLst>
              <a:ext uri="{FF2B5EF4-FFF2-40B4-BE49-F238E27FC236}">
                <a16:creationId xmlns:a16="http://schemas.microsoft.com/office/drawing/2014/main" id="{D162A613-FA9B-4B42-B037-6F937BCDF76B}"/>
              </a:ext>
            </a:extLst>
          </p:cNvPr>
          <p:cNvSpPr txBox="1"/>
          <p:nvPr/>
        </p:nvSpPr>
        <p:spPr>
          <a:xfrm>
            <a:off x="3776882" y="3422625"/>
            <a:ext cx="2950026" cy="523220"/>
          </a:xfrm>
          <a:prstGeom prst="rect">
            <a:avLst/>
          </a:prstGeom>
          <a:noFill/>
        </p:spPr>
        <p:txBody>
          <a:bodyPr wrap="square">
            <a:spAutoFit/>
          </a:bodyPr>
          <a:lstStyle/>
          <a:p>
            <a:r>
              <a:rPr lang="en-US" sz="2800">
                <a:solidFill>
                  <a:srgbClr val="DC0B27"/>
                </a:solidFill>
                <a:latin typeface="Times New Roman" panose="02020603050405020304" pitchFamily="18" charset="0"/>
                <a:cs typeface="Times New Roman" panose="02020603050405020304" pitchFamily="18" charset="0"/>
              </a:rPr>
              <a:t>đạo</a:t>
            </a:r>
            <a:endParaRPr lang="en-US" sz="2800">
              <a:solidFill>
                <a:srgbClr val="DC0B27"/>
              </a:solidFill>
            </a:endParaRPr>
          </a:p>
        </p:txBody>
      </p:sp>
      <p:sp>
        <p:nvSpPr>
          <p:cNvPr id="44" name="TextBox 43">
            <a:extLst>
              <a:ext uri="{FF2B5EF4-FFF2-40B4-BE49-F238E27FC236}">
                <a16:creationId xmlns:a16="http://schemas.microsoft.com/office/drawing/2014/main" id="{53C2FE38-E1C6-477D-AE0D-66497EA6A35E}"/>
              </a:ext>
            </a:extLst>
          </p:cNvPr>
          <p:cNvSpPr txBox="1"/>
          <p:nvPr/>
        </p:nvSpPr>
        <p:spPr>
          <a:xfrm>
            <a:off x="9286960" y="3813922"/>
            <a:ext cx="759630" cy="523220"/>
          </a:xfrm>
          <a:prstGeom prst="rect">
            <a:avLst/>
          </a:prstGeom>
          <a:noFill/>
        </p:spPr>
        <p:txBody>
          <a:bodyPr wrap="square">
            <a:spAutoFit/>
          </a:bodyPr>
          <a:lstStyle/>
          <a:p>
            <a:r>
              <a:rPr lang="en-US" sz="2800">
                <a:solidFill>
                  <a:srgbClr val="DC0B27"/>
                </a:solidFill>
                <a:latin typeface="Times New Roman" panose="02020603050405020304" pitchFamily="18" charset="0"/>
                <a:cs typeface="Times New Roman" panose="02020603050405020304" pitchFamily="18" charset="0"/>
              </a:rPr>
              <a:t>xã</a:t>
            </a:r>
            <a:endParaRPr lang="en-US" sz="2800">
              <a:solidFill>
                <a:srgbClr val="DC0B27"/>
              </a:solidFill>
            </a:endParaRPr>
          </a:p>
        </p:txBody>
      </p:sp>
      <p:sp>
        <p:nvSpPr>
          <p:cNvPr id="45" name="TextBox 44">
            <a:extLst>
              <a:ext uri="{FF2B5EF4-FFF2-40B4-BE49-F238E27FC236}">
                <a16:creationId xmlns:a16="http://schemas.microsoft.com/office/drawing/2014/main" id="{8F4F007E-2375-44CF-96FB-11D3D1C26968}"/>
              </a:ext>
            </a:extLst>
          </p:cNvPr>
          <p:cNvSpPr txBox="1"/>
          <p:nvPr/>
        </p:nvSpPr>
        <p:spPr>
          <a:xfrm>
            <a:off x="919848" y="4671228"/>
            <a:ext cx="2950026" cy="523220"/>
          </a:xfrm>
          <a:prstGeom prst="rect">
            <a:avLst/>
          </a:prstGeom>
          <a:noFill/>
        </p:spPr>
        <p:txBody>
          <a:bodyPr wrap="square">
            <a:spAutoFit/>
          </a:bodyPr>
          <a:lstStyle/>
          <a:p>
            <a:r>
              <a:rPr lang="en-US" sz="2800">
                <a:solidFill>
                  <a:srgbClr val="DC0B27"/>
                </a:solidFill>
                <a:latin typeface="Times New Roman" panose="02020603050405020304" pitchFamily="18" charset="0"/>
                <a:cs typeface="Times New Roman" panose="02020603050405020304" pitchFamily="18" charset="0"/>
              </a:rPr>
              <a:t>Cấm quân</a:t>
            </a:r>
            <a:endParaRPr lang="en-US" sz="2800">
              <a:solidFill>
                <a:srgbClr val="DC0B27"/>
              </a:solidFill>
            </a:endParaRPr>
          </a:p>
        </p:txBody>
      </p:sp>
      <p:sp>
        <p:nvSpPr>
          <p:cNvPr id="46" name="TextBox 45">
            <a:extLst>
              <a:ext uri="{FF2B5EF4-FFF2-40B4-BE49-F238E27FC236}">
                <a16:creationId xmlns:a16="http://schemas.microsoft.com/office/drawing/2014/main" id="{024451F9-C4E8-4E38-A7C2-FF4C289FC209}"/>
              </a:ext>
            </a:extLst>
          </p:cNvPr>
          <p:cNvSpPr txBox="1"/>
          <p:nvPr/>
        </p:nvSpPr>
        <p:spPr>
          <a:xfrm>
            <a:off x="3145974" y="5055374"/>
            <a:ext cx="2950026" cy="523220"/>
          </a:xfrm>
          <a:prstGeom prst="rect">
            <a:avLst/>
          </a:prstGeom>
          <a:noFill/>
        </p:spPr>
        <p:txBody>
          <a:bodyPr wrap="square">
            <a:spAutoFit/>
          </a:bodyPr>
          <a:lstStyle/>
          <a:p>
            <a:r>
              <a:rPr lang="en-US" sz="2800">
                <a:solidFill>
                  <a:srgbClr val="DC0B27"/>
                </a:solidFill>
                <a:latin typeface="Times New Roman" panose="02020603050405020304" pitchFamily="18" charset="0"/>
                <a:cs typeface="Times New Roman" panose="02020603050405020304" pitchFamily="18" charset="0"/>
              </a:rPr>
              <a:t>địa phương</a:t>
            </a:r>
            <a:endParaRPr lang="en-US" sz="2800">
              <a:solidFill>
                <a:srgbClr val="DC0B27"/>
              </a:solidFill>
            </a:endParaRPr>
          </a:p>
        </p:txBody>
      </p:sp>
      <p:sp>
        <p:nvSpPr>
          <p:cNvPr id="47" name="TextBox 46">
            <a:extLst>
              <a:ext uri="{FF2B5EF4-FFF2-40B4-BE49-F238E27FC236}">
                <a16:creationId xmlns:a16="http://schemas.microsoft.com/office/drawing/2014/main" id="{AFF3427D-A975-45E4-BA0C-9C25767A4E3C}"/>
              </a:ext>
            </a:extLst>
          </p:cNvPr>
          <p:cNvSpPr txBox="1"/>
          <p:nvPr/>
        </p:nvSpPr>
        <p:spPr>
          <a:xfrm>
            <a:off x="7811947" y="5944832"/>
            <a:ext cx="2950026" cy="523220"/>
          </a:xfrm>
          <a:prstGeom prst="rect">
            <a:avLst/>
          </a:prstGeom>
          <a:noFill/>
        </p:spPr>
        <p:txBody>
          <a:bodyPr wrap="square">
            <a:spAutoFit/>
          </a:bodyPr>
          <a:lstStyle/>
          <a:p>
            <a:r>
              <a:rPr lang="en-US" sz="2800">
                <a:solidFill>
                  <a:srgbClr val="DC0B27"/>
                </a:solidFill>
                <a:latin typeface="Times New Roman" panose="02020603050405020304" pitchFamily="18" charset="0"/>
                <a:cs typeface="Times New Roman" panose="02020603050405020304" pitchFamily="18" charset="0"/>
              </a:rPr>
              <a:t>Tống</a:t>
            </a:r>
            <a:endParaRPr lang="en-US" sz="2800">
              <a:solidFill>
                <a:srgbClr val="DC0B27"/>
              </a:solidFill>
            </a:endParaRPr>
          </a:p>
        </p:txBody>
      </p:sp>
    </p:spTree>
    <p:extLst>
      <p:ext uri="{BB962C8B-B14F-4D97-AF65-F5344CB8AC3E}">
        <p14:creationId xmlns:p14="http://schemas.microsoft.com/office/powerpoint/2010/main" val="53342068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par>
                                <p:cTn id="14" presetID="1" presetClass="exit"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1" restart="whenNotActive" fill="hold" evtFilter="cancelBubble" nodeType="interactiveSeq">
                <p:stCondLst>
                  <p:cond evt="onClick" delay="0">
                    <p:tgtEl>
                      <p:spTgt spid="3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1" presetClass="exit"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32"/>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xit"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2" restart="whenNotActive" fill="hold" evtFilter="cancelBubble" nodeType="interactiveSeq">
                <p:stCondLst>
                  <p:cond evt="onClick" delay="0">
                    <p:tgtEl>
                      <p:spTgt spid="3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9" restart="whenNotActive" fill="hold" evtFilter="cancelBubble" nodeType="interactiveSeq">
                <p:stCondLst>
                  <p:cond evt="onClick" delay="0">
                    <p:tgtEl>
                      <p:spTgt spid="34"/>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childTnLst>
                                </p:cTn>
                              </p:par>
                              <p:par>
                                <p:cTn id="64" presetID="1" presetClass="exit" presetSubtype="0" fill="hold" grpId="0" nodeType="withEffect">
                                  <p:stCondLst>
                                    <p:cond delay="0"/>
                                  </p:stCondLst>
                                  <p:childTnLst>
                                    <p:set>
                                      <p:cBhvr>
                                        <p:cTn id="6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6" restart="whenNotActive" fill="hold" evtFilter="cancelBubble" nodeType="interactiveSeq">
                <p:stCondLst>
                  <p:cond evt="onClick" delay="0">
                    <p:tgtEl>
                      <p:spTgt spid="35"/>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childTnLst>
                          </p:cTn>
                        </p:par>
                        <p:par>
                          <p:cTn id="71" fill="hold">
                            <p:stCondLst>
                              <p:cond delay="0"/>
                            </p:stCondLst>
                            <p:childTnLst>
                              <p:par>
                                <p:cTn id="72" presetID="4" presetClass="exit" presetSubtype="32" fill="hold" grpId="0" nodeType="afterEffect">
                                  <p:stCondLst>
                                    <p:cond delay="0"/>
                                  </p:stCondLst>
                                  <p:childTnLst>
                                    <p:animEffect transition="out" filter="box(out)">
                                      <p:cBhvr>
                                        <p:cTn id="73" dur="2000"/>
                                        <p:tgtEl>
                                          <p:spTgt spid="35"/>
                                        </p:tgtEl>
                                      </p:cBhvr>
                                    </p:animEffect>
                                    <p:set>
                                      <p:cBhvr>
                                        <p:cTn id="74"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75" restart="whenNotActive" fill="hold" evtFilter="cancelBubble" nodeType="interactiveSeq">
                <p:stCondLst>
                  <p:cond evt="onClick" delay="0">
                    <p:tgtEl>
                      <p:spTgt spid="36"/>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7"/>
                                        </p:tgtEl>
                                        <p:attrNameLst>
                                          <p:attrName>style.visibility</p:attrName>
                                        </p:attrNameLst>
                                      </p:cBhvr>
                                      <p:to>
                                        <p:strVal val="visible"/>
                                      </p:to>
                                    </p:set>
                                  </p:childTnLst>
                                </p:cTn>
                              </p:par>
                              <p:par>
                                <p:cTn id="80" presetID="1" presetClass="exit"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20" grpId="0"/>
      <p:bldP spid="21" grpId="0"/>
      <p:bldP spid="22" grpId="0"/>
      <p:bldP spid="24" grpId="0"/>
      <p:bldP spid="28"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V="1">
            <a:off x="11658600" y="-1293878"/>
            <a:ext cx="2667204" cy="210375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7559"/>
          <a:stretch>
            <a:fillRect/>
          </a:stretch>
        </p:blipFill>
        <p:spPr>
          <a:xfrm rot="-10800000">
            <a:off x="-127461" y="7086600"/>
            <a:ext cx="2236122" cy="1112087"/>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24814">
            <a:off x="10206144" y="569391"/>
            <a:ext cx="1062252" cy="176599"/>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2862">
            <a:off x="-364776" y="3061452"/>
            <a:ext cx="729552" cy="2185923"/>
          </a:xfrm>
          <a:prstGeom prst="rect">
            <a:avLst/>
          </a:prstGeom>
        </p:spPr>
      </p:pic>
      <p:sp>
        <p:nvSpPr>
          <p:cNvPr id="26" name="TextBox 25">
            <a:extLst>
              <a:ext uri="{FF2B5EF4-FFF2-40B4-BE49-F238E27FC236}">
                <a16:creationId xmlns:a16="http://schemas.microsoft.com/office/drawing/2014/main" id="{1AF9A3BB-9142-4F56-853A-F71B60178173}"/>
              </a:ext>
            </a:extLst>
          </p:cNvPr>
          <p:cNvSpPr txBox="1"/>
          <p:nvPr/>
        </p:nvSpPr>
        <p:spPr>
          <a:xfrm>
            <a:off x="838200" y="569893"/>
            <a:ext cx="10515600" cy="892552"/>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600">
                <a:solidFill>
                  <a:srgbClr val="82368A"/>
                </a:solidFill>
                <a:latin typeface="Times New Roman" panose="02020603050405020304" pitchFamily="18" charset="0"/>
                <a:cs typeface="Times New Roman" panose="02020603050405020304" pitchFamily="18" charset="0"/>
              </a:rPr>
              <a:t>Nhà Tiền Lê thành lập</a:t>
            </a:r>
          </a:p>
          <a:p>
            <a:pPr defTabSz="609630"/>
            <a:r>
              <a:rPr lang="en-US" sz="2600">
                <a:solidFill>
                  <a:prstClr val="black"/>
                </a:solidFill>
                <a:latin typeface="Times New Roman" panose="02020603050405020304" pitchFamily="18" charset="0"/>
                <a:cs typeface="Times New Roman" panose="02020603050405020304" pitchFamily="18" charset="0"/>
              </a:rPr>
              <a:t>- Năm 980 Lê Hoàn lên ngôi vua, đổi niên hiệu là Thiên Phúc</a:t>
            </a:r>
            <a:endParaRPr lang="en-US" sz="2600" dirty="0">
              <a:solidFill>
                <a:prstClr val="black"/>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29C8B2D-EC42-41CA-BAFC-EFC0A37CB9E5}"/>
              </a:ext>
            </a:extLst>
          </p:cNvPr>
          <p:cNvSpPr txBox="1"/>
          <p:nvPr/>
        </p:nvSpPr>
        <p:spPr>
          <a:xfrm>
            <a:off x="990600" y="76200"/>
            <a:ext cx="9601199" cy="523220"/>
          </a:xfrm>
          <a:prstGeom prst="rect">
            <a:avLst/>
          </a:prstGeom>
          <a:noFill/>
        </p:spPr>
        <p:txBody>
          <a:bodyPr wrap="square" rtlCol="0">
            <a:spAutoFit/>
          </a:bodyPr>
          <a:lstStyle/>
          <a:p>
            <a:pPr defTabSz="609630"/>
            <a:r>
              <a:rPr lang="en-US" sz="2800" b="1">
                <a:solidFill>
                  <a:prstClr val="black"/>
                </a:solidFill>
                <a:latin typeface="Times New Roman" panose="02020603050405020304" pitchFamily="18" charset="0"/>
                <a:cs typeface="Times New Roman" panose="02020603050405020304" pitchFamily="18" charset="0"/>
              </a:rPr>
              <a:t>c) Chính quyền thời Tiền Lê</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788D2B74-323B-4171-BA00-207809BA515B}"/>
              </a:ext>
            </a:extLst>
          </p:cNvPr>
          <p:cNvSpPr txBox="1"/>
          <p:nvPr/>
        </p:nvSpPr>
        <p:spPr>
          <a:xfrm>
            <a:off x="838200" y="1397520"/>
            <a:ext cx="10515600" cy="1692771"/>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600">
                <a:solidFill>
                  <a:srgbClr val="F6BD2A"/>
                </a:solidFill>
                <a:latin typeface="Times New Roman" panose="02020603050405020304" pitchFamily="18" charset="0"/>
                <a:cs typeface="Times New Roman" panose="02020603050405020304" pitchFamily="18" charset="0"/>
              </a:rPr>
              <a:t>Chính quyền trung ương</a:t>
            </a:r>
          </a:p>
          <a:p>
            <a:pPr defTabSz="609630"/>
            <a:r>
              <a:rPr lang="en-US" sz="2600">
                <a:solidFill>
                  <a:prstClr val="black"/>
                </a:solidFill>
                <a:latin typeface="Times New Roman" panose="02020603050405020304" pitchFamily="18" charset="0"/>
                <a:cs typeface="Times New Roman" panose="02020603050405020304" pitchFamily="18" charset="0"/>
              </a:rPr>
              <a:t>- Do vua đứng đầu, giúp vua là thái sư và đại sư.</a:t>
            </a:r>
          </a:p>
          <a:p>
            <a:pPr defTabSz="609630"/>
            <a:r>
              <a:rPr lang="en-US" sz="2600">
                <a:solidFill>
                  <a:prstClr val="black"/>
                </a:solidFill>
                <a:latin typeface="Times New Roman" panose="02020603050405020304" pitchFamily="18" charset="0"/>
                <a:cs typeface="Times New Roman" panose="02020603050405020304" pitchFamily="18" charset="0"/>
              </a:rPr>
              <a:t>- Dưới vua là quan văn, quan võ</a:t>
            </a:r>
          </a:p>
          <a:p>
            <a:pPr defTabSz="609630"/>
            <a:r>
              <a:rPr lang="en-US" sz="2600">
                <a:solidFill>
                  <a:prstClr val="black"/>
                </a:solidFill>
                <a:latin typeface="Times New Roman" panose="02020603050405020304" pitchFamily="18" charset="0"/>
                <a:cs typeface="Times New Roman" panose="02020603050405020304" pitchFamily="18" charset="0"/>
              </a:rPr>
              <a:t>- Con vua được phong vương và trấn giữ các vùng hiểm yếu.</a:t>
            </a:r>
            <a:endParaRPr lang="en-US" sz="2600" dirty="0">
              <a:solidFill>
                <a:prstClr val="black"/>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9984A61-AA8C-4135-A4F0-05A96FF7386F}"/>
              </a:ext>
            </a:extLst>
          </p:cNvPr>
          <p:cNvSpPr txBox="1"/>
          <p:nvPr/>
        </p:nvSpPr>
        <p:spPr>
          <a:xfrm>
            <a:off x="838200" y="3025366"/>
            <a:ext cx="10515600" cy="1292662"/>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600">
                <a:solidFill>
                  <a:srgbClr val="0DB3D4"/>
                </a:solidFill>
                <a:latin typeface="Times New Roman" panose="02020603050405020304" pitchFamily="18" charset="0"/>
                <a:cs typeface="Times New Roman" panose="02020603050405020304" pitchFamily="18" charset="0"/>
              </a:rPr>
              <a:t>Chính quyền địa phương</a:t>
            </a:r>
          </a:p>
          <a:p>
            <a:pPr defTabSz="609630"/>
            <a:r>
              <a:rPr lang="en-US" sz="2600">
                <a:solidFill>
                  <a:prstClr val="black"/>
                </a:solidFill>
                <a:latin typeface="Times New Roman" panose="02020603050405020304" pitchFamily="18" charset="0"/>
                <a:cs typeface="Times New Roman" panose="02020603050405020304" pitchFamily="18" charset="0"/>
              </a:rPr>
              <a:t>- Cả nước chia thành 10 đạo.</a:t>
            </a:r>
          </a:p>
          <a:p>
            <a:pPr defTabSz="609630"/>
            <a:r>
              <a:rPr lang="en-US" sz="2600">
                <a:solidFill>
                  <a:prstClr val="black"/>
                </a:solidFill>
                <a:latin typeface="Times New Roman" panose="02020603050405020304" pitchFamily="18" charset="0"/>
                <a:cs typeface="Times New Roman" panose="02020603050405020304" pitchFamily="18" charset="0"/>
              </a:rPr>
              <a:t>- Đến năm 1002, đổi thành lộ, phủ, châu, giáp; đơn vị cấp cơ sở là xã.</a:t>
            </a:r>
          </a:p>
        </p:txBody>
      </p:sp>
      <p:sp>
        <p:nvSpPr>
          <p:cNvPr id="19" name="TextBox 18">
            <a:extLst>
              <a:ext uri="{FF2B5EF4-FFF2-40B4-BE49-F238E27FC236}">
                <a16:creationId xmlns:a16="http://schemas.microsoft.com/office/drawing/2014/main" id="{96767909-A817-4028-AE5D-934153B3911D}"/>
              </a:ext>
            </a:extLst>
          </p:cNvPr>
          <p:cNvSpPr txBox="1"/>
          <p:nvPr/>
        </p:nvSpPr>
        <p:spPr>
          <a:xfrm>
            <a:off x="838200" y="4253103"/>
            <a:ext cx="10515600" cy="1292662"/>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600">
                <a:solidFill>
                  <a:srgbClr val="3CA936"/>
                </a:solidFill>
                <a:latin typeface="Times New Roman" panose="02020603050405020304" pitchFamily="18" charset="0"/>
                <a:cs typeface="Times New Roman" panose="02020603050405020304" pitchFamily="18" charset="0"/>
              </a:rPr>
              <a:t>Quân đội gồm 2 bộ phận</a:t>
            </a:r>
          </a:p>
          <a:p>
            <a:r>
              <a:rPr lang="en-US" sz="2600">
                <a:latin typeface="Times New Roman" panose="02020603050405020304" pitchFamily="18" charset="0"/>
                <a:cs typeface="Times New Roman" panose="02020603050405020304" pitchFamily="18" charset="0"/>
              </a:rPr>
              <a:t>- Cấm quân: bảo vệ vua và kinh thành</a:t>
            </a:r>
          </a:p>
          <a:p>
            <a:r>
              <a:rPr lang="en-US" sz="2600">
                <a:latin typeface="Times New Roman" panose="02020603050405020304" pitchFamily="18" charset="0"/>
                <a:cs typeface="Times New Roman" panose="02020603050405020304" pitchFamily="18" charset="0"/>
              </a:rPr>
              <a:t>- Quân đóng tại các địa phương</a:t>
            </a:r>
          </a:p>
        </p:txBody>
      </p:sp>
      <p:sp>
        <p:nvSpPr>
          <p:cNvPr id="13" name="TextBox 12">
            <a:extLst>
              <a:ext uri="{FF2B5EF4-FFF2-40B4-BE49-F238E27FC236}">
                <a16:creationId xmlns:a16="http://schemas.microsoft.com/office/drawing/2014/main" id="{A7CBF22C-D282-4564-B79F-C6366374C2BF}"/>
              </a:ext>
            </a:extLst>
          </p:cNvPr>
          <p:cNvSpPr txBox="1"/>
          <p:nvPr/>
        </p:nvSpPr>
        <p:spPr>
          <a:xfrm>
            <a:off x="838200" y="5480840"/>
            <a:ext cx="10515600" cy="492443"/>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600">
                <a:solidFill>
                  <a:srgbClr val="F9A8C9"/>
                </a:solidFill>
                <a:latin typeface="Times New Roman" panose="02020603050405020304" pitchFamily="18" charset="0"/>
                <a:cs typeface="Times New Roman" panose="02020603050405020304" pitchFamily="18" charset="0"/>
              </a:rPr>
              <a:t>Pháp luật:</a:t>
            </a:r>
            <a:r>
              <a:rPr lang="en-US" sz="2600">
                <a:solidFill>
                  <a:srgbClr val="3CA936"/>
                </a:solidFill>
                <a:latin typeface="Times New Roman" panose="02020603050405020304" pitchFamily="18" charset="0"/>
                <a:cs typeface="Times New Roman" panose="02020603050405020304" pitchFamily="18" charset="0"/>
              </a:rPr>
              <a:t> </a:t>
            </a:r>
            <a:r>
              <a:rPr lang="en-US" sz="2600">
                <a:solidFill>
                  <a:schemeClr val="tx1">
                    <a:lumMod val="95000"/>
                    <a:lumOff val="5000"/>
                  </a:schemeClr>
                </a:solidFill>
                <a:latin typeface="Times New Roman" panose="02020603050405020304" pitchFamily="18" charset="0"/>
                <a:cs typeface="Times New Roman" panose="02020603050405020304" pitchFamily="18" charset="0"/>
              </a:rPr>
              <a:t>đặt ra luật lệ (năm 1002)</a:t>
            </a:r>
          </a:p>
        </p:txBody>
      </p:sp>
      <p:sp>
        <p:nvSpPr>
          <p:cNvPr id="14" name="TextBox 13">
            <a:extLst>
              <a:ext uri="{FF2B5EF4-FFF2-40B4-BE49-F238E27FC236}">
                <a16:creationId xmlns:a16="http://schemas.microsoft.com/office/drawing/2014/main" id="{312ECE60-7A2D-4FB6-BC5B-542F7DDC0606}"/>
              </a:ext>
            </a:extLst>
          </p:cNvPr>
          <p:cNvSpPr txBox="1"/>
          <p:nvPr/>
        </p:nvSpPr>
        <p:spPr>
          <a:xfrm>
            <a:off x="838200" y="5908357"/>
            <a:ext cx="10515600" cy="492443"/>
          </a:xfrm>
          <a:prstGeom prst="rect">
            <a:avLst/>
          </a:prstGeom>
          <a:noFill/>
        </p:spPr>
        <p:txBody>
          <a:bodyPr wrap="square" rtlCol="0">
            <a:spAutoFit/>
          </a:bodyPr>
          <a:lstStyle/>
          <a:p>
            <a:pPr marL="457200" indent="-457200" defTabSz="609630">
              <a:buFont typeface="Wingdings" panose="05000000000000000000" pitchFamily="2" charset="2"/>
              <a:buChar char="Ø"/>
            </a:pPr>
            <a:r>
              <a:rPr lang="en-US" sz="2600">
                <a:solidFill>
                  <a:schemeClr val="accent6">
                    <a:lumMod val="75000"/>
                  </a:schemeClr>
                </a:solidFill>
                <a:latin typeface="Times New Roman" panose="02020603050405020304" pitchFamily="18" charset="0"/>
                <a:cs typeface="Times New Roman" panose="02020603050405020304" pitchFamily="18" charset="0"/>
              </a:rPr>
              <a:t>Ngoại giao: </a:t>
            </a:r>
            <a:r>
              <a:rPr lang="en-US" sz="2600">
                <a:solidFill>
                  <a:schemeClr val="tx1">
                    <a:lumMod val="95000"/>
                    <a:lumOff val="5000"/>
                  </a:schemeClr>
                </a:solidFill>
                <a:latin typeface="Times New Roman" panose="02020603050405020304" pitchFamily="18" charset="0"/>
                <a:cs typeface="Times New Roman" panose="02020603050405020304" pitchFamily="18" charset="0"/>
              </a:rPr>
              <a:t>Tăng cường quan hệ ngoại giao với nhà Tống</a:t>
            </a:r>
          </a:p>
        </p:txBody>
      </p:sp>
    </p:spTree>
    <p:extLst>
      <p:ext uri="{BB962C8B-B14F-4D97-AF65-F5344CB8AC3E}">
        <p14:creationId xmlns:p14="http://schemas.microsoft.com/office/powerpoint/2010/main" val="1049229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16" grpId="0"/>
      <p:bldP spid="19"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52400" y="203708"/>
            <a:ext cx="11353800" cy="553998"/>
          </a:xfrm>
          <a:prstGeom prst="rect">
            <a:avLst/>
          </a:prstGeom>
        </p:spPr>
        <p:txBody>
          <a:bodyPr wrap="square" lIns="0" tIns="0" rIns="0" bIns="0" rtlCol="0" anchor="t">
            <a:spAutoFit/>
          </a:bodyPr>
          <a:lstStyle/>
          <a:p>
            <a:pPr defTabSz="609630">
              <a:spcBef>
                <a:spcPct val="0"/>
              </a:spcBef>
            </a:pPr>
            <a:r>
              <a:rPr lang="en-US" sz="3600" b="1" spc="239">
                <a:solidFill>
                  <a:srgbClr val="82368A"/>
                </a:solidFill>
                <a:latin typeface="Times New Roman" panose="02020603050405020304" pitchFamily="18" charset="0"/>
                <a:cs typeface="Times New Roman" panose="02020603050405020304" pitchFamily="18" charset="0"/>
              </a:rPr>
              <a:t>2. Đời sống xã hội và văn hóa thời Đinh - Tiền Lê</a:t>
            </a:r>
            <a:endParaRPr lang="en-US" sz="3600" b="1" spc="239" dirty="0">
              <a:solidFill>
                <a:srgbClr val="82368A"/>
              </a:solidFill>
              <a:latin typeface="Times New Roman" panose="02020603050405020304" pitchFamily="18" charset="0"/>
              <a:cs typeface="Times New Roman" panose="02020603050405020304" pitchFamily="18" charset="0"/>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V="1">
            <a:off x="11506200" y="-1051879"/>
            <a:ext cx="2667204" cy="210375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7559"/>
          <a:stretch>
            <a:fillRect/>
          </a:stretch>
        </p:blipFill>
        <p:spPr>
          <a:xfrm rot="-10800000">
            <a:off x="405478" y="6279313"/>
            <a:ext cx="2236122" cy="1112087"/>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24814">
            <a:off x="10206144" y="1359667"/>
            <a:ext cx="1062252" cy="176599"/>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2862">
            <a:off x="-249795" y="4569633"/>
            <a:ext cx="729552" cy="2185923"/>
          </a:xfrm>
          <a:prstGeom prst="rect">
            <a:avLst/>
          </a:prstGeom>
        </p:spPr>
      </p:pic>
      <p:graphicFrame>
        <p:nvGraphicFramePr>
          <p:cNvPr id="5" name="Table 5">
            <a:extLst>
              <a:ext uri="{FF2B5EF4-FFF2-40B4-BE49-F238E27FC236}">
                <a16:creationId xmlns:a16="http://schemas.microsoft.com/office/drawing/2014/main" id="{73A89D00-DA6D-407B-9E40-7BCA95AF620B}"/>
              </a:ext>
            </a:extLst>
          </p:cNvPr>
          <p:cNvGraphicFramePr>
            <a:graphicFrameLocks noGrp="1"/>
          </p:cNvGraphicFramePr>
          <p:nvPr>
            <p:extLst>
              <p:ext uri="{D42A27DB-BD31-4B8C-83A1-F6EECF244321}">
                <p14:modId xmlns:p14="http://schemas.microsoft.com/office/powerpoint/2010/main" val="2737840384"/>
              </p:ext>
            </p:extLst>
          </p:nvPr>
        </p:nvGraphicFramePr>
        <p:xfrm>
          <a:off x="685800" y="1560731"/>
          <a:ext cx="10820400" cy="4805580"/>
        </p:xfrm>
        <a:graphic>
          <a:graphicData uri="http://schemas.openxmlformats.org/drawingml/2006/table">
            <a:tbl>
              <a:tblPr firstRow="1" bandRow="1">
                <a:tableStyleId>{5940675A-B579-460E-94D1-54222C63F5DA}</a:tableStyleId>
              </a:tblPr>
              <a:tblGrid>
                <a:gridCol w="1905000">
                  <a:extLst>
                    <a:ext uri="{9D8B030D-6E8A-4147-A177-3AD203B41FA5}">
                      <a16:colId xmlns:a16="http://schemas.microsoft.com/office/drawing/2014/main" val="486937751"/>
                    </a:ext>
                  </a:extLst>
                </a:gridCol>
                <a:gridCol w="7924800">
                  <a:extLst>
                    <a:ext uri="{9D8B030D-6E8A-4147-A177-3AD203B41FA5}">
                      <a16:colId xmlns:a16="http://schemas.microsoft.com/office/drawing/2014/main" val="1343290293"/>
                    </a:ext>
                  </a:extLst>
                </a:gridCol>
                <a:gridCol w="990600">
                  <a:extLst>
                    <a:ext uri="{9D8B030D-6E8A-4147-A177-3AD203B41FA5}">
                      <a16:colId xmlns:a16="http://schemas.microsoft.com/office/drawing/2014/main" val="2517654182"/>
                    </a:ext>
                  </a:extLst>
                </a:gridCol>
              </a:tblGrid>
              <a:tr h="953869">
                <a:tc>
                  <a:txBody>
                    <a:bodyPr/>
                    <a:lstStyle/>
                    <a:p>
                      <a:r>
                        <a:rPr lang="en-US" sz="2000">
                          <a:latin typeface="Times New Roman" panose="02020603050405020304" pitchFamily="18" charset="0"/>
                          <a:cs typeface="Times New Roman" panose="02020603050405020304" pitchFamily="18" charset="0"/>
                        </a:rPr>
                        <a:t>Nội dung đánh giá</a:t>
                      </a:r>
                    </a:p>
                  </a:txBody>
                  <a:tcPr/>
                </a:tc>
                <a:tc>
                  <a:txBody>
                    <a:bodyPr/>
                    <a:lstStyle/>
                    <a:p>
                      <a:r>
                        <a:rPr lang="en-US" sz="2000">
                          <a:latin typeface="Times New Roman" panose="02020603050405020304" pitchFamily="18" charset="0"/>
                          <a:cs typeface="Times New Roman" panose="02020603050405020304" pitchFamily="18" charset="0"/>
                        </a:rPr>
                        <a:t>Yêu cầu</a:t>
                      </a:r>
                    </a:p>
                  </a:txBody>
                  <a:tcPr/>
                </a:tc>
                <a:tc>
                  <a:txBody>
                    <a:bodyPr/>
                    <a:lstStyle/>
                    <a:p>
                      <a:r>
                        <a:rPr lang="en-US" sz="2000">
                          <a:latin typeface="Times New Roman" panose="02020603050405020304" pitchFamily="18" charset="0"/>
                          <a:cs typeface="Times New Roman" panose="02020603050405020304" pitchFamily="18" charset="0"/>
                        </a:rPr>
                        <a:t>Tự chấm điểm</a:t>
                      </a:r>
                    </a:p>
                  </a:txBody>
                  <a:tcPr/>
                </a:tc>
                <a:extLst>
                  <a:ext uri="{0D108BD9-81ED-4DB2-BD59-A6C34878D82A}">
                    <a16:rowId xmlns:a16="http://schemas.microsoft.com/office/drawing/2014/main" val="601003608"/>
                  </a:ext>
                </a:extLst>
              </a:tr>
              <a:tr h="650190">
                <a:tc rowSpan="2">
                  <a:txBody>
                    <a:bodyPr/>
                    <a:lstStyle/>
                    <a:p>
                      <a:r>
                        <a:rPr lang="en-US" sz="2000">
                          <a:latin typeface="Times New Roman" panose="02020603050405020304" pitchFamily="18" charset="0"/>
                          <a:cs typeface="Times New Roman" panose="02020603050405020304" pitchFamily="18" charset="0"/>
                        </a:rPr>
                        <a:t>Nội dung, cấu trúc bàu thuyết trình (x2)</a:t>
                      </a:r>
                    </a:p>
                  </a:txBody>
                  <a:tcPr/>
                </a:tc>
                <a:tc>
                  <a:txBody>
                    <a:bodyPr/>
                    <a:lstStyle/>
                    <a:p>
                      <a:r>
                        <a:rPr lang="en-US" sz="2000">
                          <a:latin typeface="Times New Roman" panose="02020603050405020304" pitchFamily="18" charset="0"/>
                          <a:cs typeface="Times New Roman" panose="02020603050405020304" pitchFamily="18" charset="0"/>
                        </a:rPr>
                        <a:t>Đầy đủ nội dung về </a:t>
                      </a:r>
                      <a:r>
                        <a:rPr lang="en-US" sz="2000" b="1">
                          <a:latin typeface="Times New Roman" panose="02020603050405020304" pitchFamily="18" charset="0"/>
                          <a:cs typeface="Times New Roman" panose="02020603050405020304" pitchFamily="18" charset="0"/>
                        </a:rPr>
                        <a:t>tình hình xã hội với giai cấp thống trị và bị trị</a:t>
                      </a: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1615485"/>
                  </a:ext>
                </a:extLst>
              </a:tr>
              <a:tr h="650190">
                <a:tc vMerge="1">
                  <a:txBody>
                    <a:bodyPr/>
                    <a:lstStyle/>
                    <a:p>
                      <a:endParaRPr lang="en-US"/>
                    </a:p>
                  </a:txBody>
                  <a:tcPr/>
                </a:tc>
                <a:tc>
                  <a:txBody>
                    <a:bodyPr/>
                    <a:lstStyle/>
                    <a:p>
                      <a:r>
                        <a:rPr lang="en-US" sz="2000">
                          <a:latin typeface="Times New Roman" panose="02020603050405020304" pitchFamily="18" charset="0"/>
                          <a:cs typeface="Times New Roman" panose="02020603050405020304" pitchFamily="18" charset="0"/>
                        </a:rPr>
                        <a:t>Nêu được khái quát những nét chính về: </a:t>
                      </a:r>
                      <a:r>
                        <a:rPr lang="en-US" sz="2000" b="1">
                          <a:latin typeface="Times New Roman" panose="02020603050405020304" pitchFamily="18" charset="0"/>
                          <a:cs typeface="Times New Roman" panose="02020603050405020304" pitchFamily="18" charset="0"/>
                        </a:rPr>
                        <a:t>giáo dục, tư tưởng, tôn giáo, văn hóa dân tộc.</a:t>
                      </a: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3573296"/>
                  </a:ext>
                </a:extLst>
              </a:tr>
              <a:tr h="650190">
                <a:tc rowSpan="2">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2000">
                          <a:latin typeface="Times New Roman" panose="02020603050405020304" pitchFamily="18" charset="0"/>
                          <a:cs typeface="Times New Roman" panose="02020603050405020304" pitchFamily="18" charset="0"/>
                        </a:rPr>
                        <a:t>Phong cách thuyết trình</a:t>
                      </a:r>
                    </a:p>
                    <a:p>
                      <a:endParaRPr lang="en-US" sz="2000">
                        <a:latin typeface="Times New Roman" panose="02020603050405020304" pitchFamily="18" charset="0"/>
                        <a:cs typeface="Times New Roman" panose="02020603050405020304" pitchFamily="18" charset="0"/>
                      </a:endParaRPr>
                    </a:p>
                  </a:txBody>
                  <a:tcPr/>
                </a:tc>
                <a:tc>
                  <a:txBody>
                    <a:bodyPr/>
                    <a:lstStyle/>
                    <a:p>
                      <a:r>
                        <a:rPr lang="en-US" sz="2000">
                          <a:latin typeface="Times New Roman" panose="02020603050405020304" pitchFamily="18" charset="0"/>
                          <a:cs typeface="Times New Roman" panose="02020603050405020304" pitchFamily="18" charset="0"/>
                        </a:rPr>
                        <a:t>Tự tin, có sử dụng ngôn ngữ cơ thể, không lệ thuộc vào tài liệu</a:t>
                      </a: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82154454"/>
                  </a:ext>
                </a:extLst>
              </a:tr>
              <a:tr h="376697">
                <a:tc vMerge="1">
                  <a:txBody>
                    <a:bodyPr/>
                    <a:lstStyle/>
                    <a:p>
                      <a:endParaRPr lang="en-US"/>
                    </a:p>
                  </a:txBody>
                  <a:tcPr/>
                </a:tc>
                <a:tc>
                  <a:txBody>
                    <a:bodyPr/>
                    <a:lstStyle/>
                    <a:p>
                      <a:r>
                        <a:rPr lang="en-US" sz="2000">
                          <a:latin typeface="Times New Roman" panose="02020603050405020304" pitchFamily="18" charset="0"/>
                          <a:cs typeface="Times New Roman" panose="02020603050405020304" pitchFamily="18" charset="0"/>
                        </a:rPr>
                        <a:t>Trình bày rõ ràng, mạch lạc</a:t>
                      </a: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85876038"/>
                  </a:ext>
                </a:extLst>
              </a:tr>
              <a:tr h="650190">
                <a:tc>
                  <a:txBody>
                    <a:bodyPr/>
                    <a:lstStyle/>
                    <a:p>
                      <a:r>
                        <a:rPr lang="en-US" sz="2000">
                          <a:latin typeface="Times New Roman" panose="02020603050405020304" pitchFamily="18" charset="0"/>
                          <a:cs typeface="Times New Roman" panose="02020603050405020304" pitchFamily="18" charset="0"/>
                        </a:rPr>
                        <a:t>Công cụ thuyết trinh</a:t>
                      </a:r>
                    </a:p>
                  </a:txBody>
                  <a:tcPr/>
                </a:tc>
                <a:tc>
                  <a:txBody>
                    <a:bodyPr/>
                    <a:lstStyle/>
                    <a:p>
                      <a:r>
                        <a:rPr lang="en-US" sz="2000">
                          <a:latin typeface="Times New Roman" panose="02020603050405020304" pitchFamily="18" charset="0"/>
                          <a:cs typeface="Times New Roman" panose="02020603050405020304" pitchFamily="18" charset="0"/>
                        </a:rPr>
                        <a:t>Sử dụng công cụ hiệu quả, phù hợp, sáng tạo với nội dung thuyết trình (PPt, tài liệu giấy, video...)</a:t>
                      </a: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46401577"/>
                  </a:ext>
                </a:extLst>
              </a:tr>
              <a:tr h="650190">
                <a:tc>
                  <a:txBody>
                    <a:bodyPr/>
                    <a:lstStyle/>
                    <a:p>
                      <a:r>
                        <a:rPr lang="en-US" sz="2000">
                          <a:latin typeface="Times New Roman" panose="02020603050405020304" pitchFamily="18" charset="0"/>
                          <a:cs typeface="Times New Roman" panose="02020603050405020304" pitchFamily="18" charset="0"/>
                        </a:rPr>
                        <a:t>Kết nối, phản hồi hợp tác</a:t>
                      </a:r>
                    </a:p>
                  </a:txBody>
                  <a:tcPr/>
                </a:tc>
                <a:tc>
                  <a:txBody>
                    <a:bodyPr/>
                    <a:lstStyle/>
                    <a:p>
                      <a:r>
                        <a:rPr lang="en-US" sz="2000">
                          <a:latin typeface="Times New Roman" panose="02020603050405020304" pitchFamily="18" charset="0"/>
                          <a:cs typeface="Times New Roman" panose="02020603050405020304" pitchFamily="18" charset="0"/>
                        </a:rPr>
                        <a:t>Phân công công việc hợp lí, nhóm hợp tác tốt.</a:t>
                      </a: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91792697"/>
                  </a:ext>
                </a:extLst>
              </a:tr>
            </a:tbl>
          </a:graphicData>
        </a:graphic>
      </p:graphicFrame>
      <p:sp>
        <p:nvSpPr>
          <p:cNvPr id="6" name="TextBox 5">
            <a:extLst>
              <a:ext uri="{FF2B5EF4-FFF2-40B4-BE49-F238E27FC236}">
                <a16:creationId xmlns:a16="http://schemas.microsoft.com/office/drawing/2014/main" id="{D32BE118-A5AF-43FE-A0A5-5EFCC27D98F6}"/>
              </a:ext>
            </a:extLst>
          </p:cNvPr>
          <p:cNvSpPr txBox="1"/>
          <p:nvPr/>
        </p:nvSpPr>
        <p:spPr>
          <a:xfrm>
            <a:off x="990600" y="762000"/>
            <a:ext cx="10668000" cy="830997"/>
          </a:xfrm>
          <a:prstGeom prst="rect">
            <a:avLst/>
          </a:prstGeom>
          <a:noFill/>
        </p:spPr>
        <p:txBody>
          <a:bodyPr wrap="square" rtlCol="0">
            <a:spAutoFit/>
          </a:bodyPr>
          <a:lstStyle/>
          <a:p>
            <a:r>
              <a:rPr lang="en-US" sz="2400" b="1">
                <a:effectLst/>
                <a:latin typeface="Times New Roman" panose="02020603050405020304" pitchFamily="18" charset="0"/>
                <a:cs typeface="Times New Roman" panose="02020603050405020304" pitchFamily="18" charset="0"/>
              </a:rPr>
              <a:t>Đọc sgk tr50 làm việc nhóm thuyết trình về đời sống xã hội và văn hóa thời Đinh - Tiền Lê</a:t>
            </a:r>
          </a:p>
        </p:txBody>
      </p:sp>
    </p:spTree>
    <p:extLst>
      <p:ext uri="{BB962C8B-B14F-4D97-AF65-F5344CB8AC3E}">
        <p14:creationId xmlns:p14="http://schemas.microsoft.com/office/powerpoint/2010/main" val="196510401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52400" y="203708"/>
            <a:ext cx="11353800" cy="553998"/>
          </a:xfrm>
          <a:prstGeom prst="rect">
            <a:avLst/>
          </a:prstGeom>
        </p:spPr>
        <p:txBody>
          <a:bodyPr wrap="square" lIns="0" tIns="0" rIns="0" bIns="0" rtlCol="0" anchor="t">
            <a:spAutoFit/>
          </a:bodyPr>
          <a:lstStyle/>
          <a:p>
            <a:pPr defTabSz="609630">
              <a:spcBef>
                <a:spcPct val="0"/>
              </a:spcBef>
            </a:pPr>
            <a:r>
              <a:rPr lang="en-US" sz="3600" b="1" spc="239">
                <a:solidFill>
                  <a:srgbClr val="82368A"/>
                </a:solidFill>
                <a:latin typeface="Times New Roman" panose="02020603050405020304" pitchFamily="18" charset="0"/>
                <a:cs typeface="Times New Roman" panose="02020603050405020304" pitchFamily="18" charset="0"/>
              </a:rPr>
              <a:t>2. Đời sống xã hội và văn hóa thời Đinh - Tiền Lê</a:t>
            </a:r>
            <a:endParaRPr lang="en-US" sz="3600" b="1" spc="239" dirty="0">
              <a:solidFill>
                <a:srgbClr val="82368A"/>
              </a:solidFill>
              <a:latin typeface="Times New Roman" panose="02020603050405020304" pitchFamily="18" charset="0"/>
              <a:cs typeface="Times New Roman" panose="02020603050405020304" pitchFamily="18" charset="0"/>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V="1">
            <a:off x="11506200" y="-1051879"/>
            <a:ext cx="2667204" cy="210375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7559"/>
          <a:stretch>
            <a:fillRect/>
          </a:stretch>
        </p:blipFill>
        <p:spPr>
          <a:xfrm rot="-10800000">
            <a:off x="405478" y="6279313"/>
            <a:ext cx="2236122" cy="1112087"/>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24814">
            <a:off x="10206144" y="1359667"/>
            <a:ext cx="1062252" cy="176599"/>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2862">
            <a:off x="-249795" y="4569633"/>
            <a:ext cx="729552" cy="2185923"/>
          </a:xfrm>
          <a:prstGeom prst="rect">
            <a:avLst/>
          </a:prstGeom>
        </p:spPr>
      </p:pic>
      <p:sp>
        <p:nvSpPr>
          <p:cNvPr id="9" name="TextBox 8">
            <a:extLst>
              <a:ext uri="{FF2B5EF4-FFF2-40B4-BE49-F238E27FC236}">
                <a16:creationId xmlns:a16="http://schemas.microsoft.com/office/drawing/2014/main" id="{45F88DB4-678D-4631-BCEC-F2563B3E0DC2}"/>
              </a:ext>
            </a:extLst>
          </p:cNvPr>
          <p:cNvSpPr txBox="1"/>
          <p:nvPr/>
        </p:nvSpPr>
        <p:spPr>
          <a:xfrm>
            <a:off x="405478" y="1088648"/>
            <a:ext cx="11557922" cy="1692771"/>
          </a:xfrm>
          <a:prstGeom prst="rect">
            <a:avLst/>
          </a:prstGeom>
          <a:noFill/>
        </p:spPr>
        <p:txBody>
          <a:bodyPr wrap="square" rtlCol="0">
            <a:spAutoFit/>
          </a:bodyPr>
          <a:lstStyle/>
          <a:p>
            <a:pPr defTabSz="609630"/>
            <a:r>
              <a:rPr lang="en-US" sz="2600">
                <a:solidFill>
                  <a:srgbClr val="82368A"/>
                </a:solidFill>
                <a:latin typeface="Times New Roman" panose="02020603050405020304" pitchFamily="18" charset="0"/>
                <a:cs typeface="Times New Roman" panose="02020603050405020304" pitchFamily="18" charset="0"/>
              </a:rPr>
              <a:t>a) Xã hội</a:t>
            </a:r>
          </a:p>
          <a:p>
            <a:pPr defTabSz="609630"/>
            <a:r>
              <a:rPr lang="en-US" sz="2600">
                <a:solidFill>
                  <a:prstClr val="black"/>
                </a:solidFill>
                <a:latin typeface="Times New Roman" panose="02020603050405020304" pitchFamily="18" charset="0"/>
                <a:cs typeface="Times New Roman" panose="02020603050405020304" pitchFamily="18" charset="0"/>
              </a:rPr>
              <a:t>- Chia thành hai bội phận:</a:t>
            </a:r>
          </a:p>
          <a:p>
            <a:pPr defTabSz="609630"/>
            <a:r>
              <a:rPr lang="en-US" sz="2600">
                <a:solidFill>
                  <a:prstClr val="black"/>
                </a:solidFill>
                <a:latin typeface="Times New Roman" panose="02020603050405020304" pitchFamily="18" charset="0"/>
                <a:cs typeface="Times New Roman" panose="02020603050405020304" pitchFamily="18" charset="0"/>
              </a:rPr>
              <a:t>+ Thống trị: gồm vua, quan</a:t>
            </a:r>
          </a:p>
          <a:p>
            <a:pPr defTabSz="609630"/>
            <a:r>
              <a:rPr lang="en-US" sz="2600">
                <a:solidFill>
                  <a:prstClr val="black"/>
                </a:solidFill>
                <a:latin typeface="Times New Roman" panose="02020603050405020304" pitchFamily="18" charset="0"/>
                <a:cs typeface="Times New Roman" panose="02020603050405020304" pitchFamily="18" charset="0"/>
              </a:rPr>
              <a:t>+ Bị trị: chủ yếu là người dân lao động (nông dân, thợ thủ công, thương nhân, nô tì)</a:t>
            </a:r>
            <a:endParaRPr lang="en-US" sz="26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ED1EEB4-E604-4D6C-9278-EC556F86A34B}"/>
              </a:ext>
            </a:extLst>
          </p:cNvPr>
          <p:cNvSpPr txBox="1"/>
          <p:nvPr/>
        </p:nvSpPr>
        <p:spPr>
          <a:xfrm>
            <a:off x="405478" y="2803029"/>
            <a:ext cx="11253122" cy="2092881"/>
          </a:xfrm>
          <a:prstGeom prst="rect">
            <a:avLst/>
          </a:prstGeom>
          <a:noFill/>
        </p:spPr>
        <p:txBody>
          <a:bodyPr wrap="square" rtlCol="0">
            <a:spAutoFit/>
          </a:bodyPr>
          <a:lstStyle/>
          <a:p>
            <a:pPr defTabSz="609630"/>
            <a:r>
              <a:rPr lang="en-US" sz="2600">
                <a:solidFill>
                  <a:srgbClr val="F6BD2A"/>
                </a:solidFill>
                <a:latin typeface="Times New Roman" panose="02020603050405020304" pitchFamily="18" charset="0"/>
                <a:cs typeface="Times New Roman" panose="02020603050405020304" pitchFamily="18" charset="0"/>
              </a:rPr>
              <a:t>b) Đời sống văn hóa</a:t>
            </a:r>
          </a:p>
          <a:p>
            <a:pPr defTabSz="609630"/>
            <a:r>
              <a:rPr lang="en-US" sz="2600">
                <a:solidFill>
                  <a:prstClr val="black"/>
                </a:solidFill>
                <a:latin typeface="Times New Roman" panose="02020603050405020304" pitchFamily="18" charset="0"/>
                <a:cs typeface="Times New Roman" panose="02020603050405020304" pitchFamily="18" charset="0"/>
              </a:rPr>
              <a:t>- Giáo dục chưa phát triển</a:t>
            </a:r>
          </a:p>
          <a:p>
            <a:pPr defTabSz="609630"/>
            <a:r>
              <a:rPr lang="en-US" sz="2600">
                <a:solidFill>
                  <a:prstClr val="black"/>
                </a:solidFill>
                <a:latin typeface="Times New Roman" panose="02020603050405020304" pitchFamily="18" charset="0"/>
                <a:cs typeface="Times New Roman" panose="02020603050405020304" pitchFamily="18" charset="0"/>
              </a:rPr>
              <a:t>- Nho giáo chưa ảnh hưởng sâu rộng.</a:t>
            </a:r>
          </a:p>
          <a:p>
            <a:pPr defTabSz="609630"/>
            <a:r>
              <a:rPr lang="en-US" sz="2600">
                <a:solidFill>
                  <a:prstClr val="black"/>
                </a:solidFill>
                <a:latin typeface="Times New Roman" panose="02020603050405020304" pitchFamily="18" charset="0"/>
                <a:cs typeface="Times New Roman" panose="02020603050405020304" pitchFamily="18" charset="0"/>
              </a:rPr>
              <a:t>- Phật giáo phát triển</a:t>
            </a:r>
          </a:p>
          <a:p>
            <a:pPr defTabSz="609630"/>
            <a:r>
              <a:rPr lang="en-US" sz="2600">
                <a:solidFill>
                  <a:prstClr val="black"/>
                </a:solidFill>
                <a:latin typeface="Times New Roman" panose="02020603050405020304" pitchFamily="18" charset="0"/>
                <a:cs typeface="Times New Roman" panose="02020603050405020304" pitchFamily="18" charset="0"/>
              </a:rPr>
              <a:t>- Văn hóa dân gian phát triển: ca hát, nhảy múa, đua thuyền, đấu võ, đấu vật</a:t>
            </a:r>
            <a:endParaRPr lang="en-US" sz="2600" dirty="0">
              <a:solidFill>
                <a:prstClr val="black"/>
              </a:solidFill>
              <a:latin typeface="Times New Roman" panose="02020603050405020304" pitchFamily="18" charset="0"/>
              <a:cs typeface="Times New Roman" panose="02020603050405020304" pitchFamily="18" charset="0"/>
            </a:endParaRPr>
          </a:p>
        </p:txBody>
      </p:sp>
      <p:pic>
        <p:nvPicPr>
          <p:cNvPr id="1026" name="Picture 2" descr="How a Solid Presentation Can Help Sales ​ - Zoho Blog">
            <a:extLst>
              <a:ext uri="{FF2B5EF4-FFF2-40B4-BE49-F238E27FC236}">
                <a16:creationId xmlns:a16="http://schemas.microsoft.com/office/drawing/2014/main" id="{1B88BB33-073A-432C-99D5-31BC499FD4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8779" y="4917520"/>
            <a:ext cx="2605158" cy="1736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443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07F858-BBFA-4BF9-8076-FCEAA352C685}"/>
              </a:ext>
            </a:extLst>
          </p:cNvPr>
          <p:cNvPicPr>
            <a:picLocks noChangeAspect="1"/>
          </p:cNvPicPr>
          <p:nvPr/>
        </p:nvPicPr>
        <p:blipFill>
          <a:blip r:embed="rId2"/>
          <a:stretch>
            <a:fillRect/>
          </a:stretch>
        </p:blipFill>
        <p:spPr>
          <a:xfrm>
            <a:off x="0" y="0"/>
            <a:ext cx="5212080" cy="6858000"/>
          </a:xfrm>
          <a:prstGeom prst="rect">
            <a:avLst/>
          </a:prstGeom>
        </p:spPr>
      </p:pic>
      <p:sp>
        <p:nvSpPr>
          <p:cNvPr id="4" name="TextBox 3">
            <a:extLst>
              <a:ext uri="{FF2B5EF4-FFF2-40B4-BE49-F238E27FC236}">
                <a16:creationId xmlns:a16="http://schemas.microsoft.com/office/drawing/2014/main" id="{6EB894A3-0F3C-4B82-B99A-14591E9FC131}"/>
              </a:ext>
            </a:extLst>
          </p:cNvPr>
          <p:cNvSpPr txBox="1"/>
          <p:nvPr/>
        </p:nvSpPr>
        <p:spPr>
          <a:xfrm>
            <a:off x="5486400" y="152400"/>
            <a:ext cx="6094324" cy="6001643"/>
          </a:xfrm>
          <a:prstGeom prst="rect">
            <a:avLst/>
          </a:prstGeom>
          <a:noFill/>
        </p:spPr>
        <p:txBody>
          <a:bodyPr wrap="square">
            <a:spAutoFit/>
          </a:bodyPr>
          <a:lstStyle/>
          <a:p>
            <a:pPr algn="just"/>
            <a:r>
              <a:rPr lang="vi-VN" sz="2400" b="0" i="0">
                <a:solidFill>
                  <a:srgbClr val="050505"/>
                </a:solidFill>
                <a:effectLst/>
                <a:latin typeface="+mj-lt"/>
              </a:rPr>
              <a:t>Tháng 3, năm 981, nhà Tống cử nhiều tướng giỏi chia thành ba mũi tấn công vào nước ta. Đích thân vua Lê Đại Hành tự làm tướng đi </a:t>
            </a:r>
            <a:r>
              <a:rPr lang="vi-VN" sz="2400" b="1" i="0">
                <a:solidFill>
                  <a:srgbClr val="050505"/>
                </a:solidFill>
                <a:effectLst/>
                <a:latin typeface="+mj-lt"/>
              </a:rPr>
              <a:t>chặn giặc</a:t>
            </a:r>
            <a:r>
              <a:rPr lang="vi-VN" sz="2400" b="0" i="0">
                <a:solidFill>
                  <a:srgbClr val="050505"/>
                </a:solidFill>
                <a:effectLst/>
                <a:latin typeface="+mj-lt"/>
              </a:rPr>
              <a:t>, sai quân sĩ đóng cọc ngăn sông Chi Lăng, dùng kế </a:t>
            </a:r>
            <a:r>
              <a:rPr lang="vi-VN" sz="2400" b="1" i="0">
                <a:solidFill>
                  <a:srgbClr val="050505"/>
                </a:solidFill>
                <a:effectLst/>
                <a:latin typeface="+mj-lt"/>
              </a:rPr>
              <a:t>trá hàng</a:t>
            </a:r>
            <a:r>
              <a:rPr lang="vi-VN" sz="2400" b="0" i="0">
                <a:solidFill>
                  <a:srgbClr val="050505"/>
                </a:solidFill>
                <a:effectLst/>
                <a:latin typeface="+mj-lt"/>
              </a:rPr>
              <a:t>, bắt được tướng giặc là Hầu Nhân Bảo đem chém nên xoay chuyển được tình thế. Các cánh quân khác của giặc nghe tin quân thủy thua trận bèn dẫn quân về. Vua cho các tướng </a:t>
            </a:r>
            <a:r>
              <a:rPr lang="vi-VN" sz="2400" b="1" i="0">
                <a:solidFill>
                  <a:srgbClr val="050505"/>
                </a:solidFill>
                <a:effectLst/>
                <a:latin typeface="+mj-lt"/>
              </a:rPr>
              <a:t>truy kích</a:t>
            </a:r>
            <a:r>
              <a:rPr lang="vi-VN" sz="2400" b="0" i="0">
                <a:solidFill>
                  <a:srgbClr val="050505"/>
                </a:solidFill>
                <a:effectLst/>
                <a:latin typeface="+mj-lt"/>
              </a:rPr>
              <a:t>, quân Tống thua to, chết đến quá nửa, thây chết đầy đồng, bắt được các tướng Quách Quân Biện và Triệu Phụng Huân đem về Hoa Lư.</a:t>
            </a:r>
          </a:p>
          <a:p>
            <a:pPr algn="just"/>
            <a:r>
              <a:rPr lang="vi-VN" sz="2400" b="0" i="0">
                <a:solidFill>
                  <a:srgbClr val="050505"/>
                </a:solidFill>
                <a:effectLst/>
                <a:latin typeface="+mj-lt"/>
              </a:rPr>
              <a:t>Đại thắng năm Tân Tỵ (981) đã mở đầu cho kỷ nguyên nước Việt bách thắng phong kiến phương Bắc và tạo ra một thời kỳ thái bình, độc lập cho nước nhà.</a:t>
            </a:r>
          </a:p>
        </p:txBody>
      </p:sp>
      <p:sp>
        <p:nvSpPr>
          <p:cNvPr id="5" name="TextBox 4">
            <a:extLst>
              <a:ext uri="{FF2B5EF4-FFF2-40B4-BE49-F238E27FC236}">
                <a16:creationId xmlns:a16="http://schemas.microsoft.com/office/drawing/2014/main" id="{48D960DA-BF6F-4F86-B1FF-932B96B6FEEE}"/>
              </a:ext>
            </a:extLst>
          </p:cNvPr>
          <p:cNvSpPr txBox="1"/>
          <p:nvPr/>
        </p:nvSpPr>
        <p:spPr>
          <a:xfrm>
            <a:off x="5867400" y="6248400"/>
            <a:ext cx="6172200" cy="369332"/>
          </a:xfrm>
          <a:prstGeom prst="rect">
            <a:avLst/>
          </a:prstGeom>
          <a:noFill/>
        </p:spPr>
        <p:txBody>
          <a:bodyPr wrap="square" rtlCol="0">
            <a:spAutoFit/>
          </a:bodyPr>
          <a:lstStyle/>
          <a:p>
            <a:r>
              <a:rPr lang="en-US"/>
              <a:t>Nguồn: Mộc bản triều Nguyễn - Trung tâm Lưu trữ quốc gia IV</a:t>
            </a:r>
          </a:p>
        </p:txBody>
      </p:sp>
      <p:sp>
        <p:nvSpPr>
          <p:cNvPr id="6" name="TextBox 5">
            <a:extLst>
              <a:ext uri="{FF2B5EF4-FFF2-40B4-BE49-F238E27FC236}">
                <a16:creationId xmlns:a16="http://schemas.microsoft.com/office/drawing/2014/main" id="{209AAF0B-2015-4D2E-9780-4606393EB0EC}"/>
              </a:ext>
            </a:extLst>
          </p:cNvPr>
          <p:cNvSpPr txBox="1"/>
          <p:nvPr/>
        </p:nvSpPr>
        <p:spPr>
          <a:xfrm>
            <a:off x="152400" y="5551438"/>
            <a:ext cx="4983480" cy="1154162"/>
          </a:xfrm>
          <a:prstGeom prst="rect">
            <a:avLst/>
          </a:prstGeom>
          <a:solidFill>
            <a:schemeClr val="tx1">
              <a:lumMod val="95000"/>
              <a:lumOff val="5000"/>
              <a:alpha val="60000"/>
            </a:schemeClr>
          </a:solidFill>
        </p:spPr>
        <p:txBody>
          <a:bodyPr wrap="square" rtlCol="0">
            <a:spAutoFit/>
          </a:bodyPr>
          <a:lstStyle/>
          <a:p>
            <a:r>
              <a:rPr lang="en-US" sz="2300">
                <a:solidFill>
                  <a:schemeClr val="bg1"/>
                </a:solidFill>
                <a:latin typeface="Times New Roman" panose="02020603050405020304" pitchFamily="18" charset="0"/>
                <a:cs typeface="Times New Roman" panose="02020603050405020304" pitchFamily="18" charset="0"/>
              </a:rPr>
              <a:t>Luyện tập:Thông qua tư liệu và sgk hãy nhận xét vai trò của Lê Hoàn trong cuộc kháng chiến chống Tống năm 981?</a:t>
            </a:r>
          </a:p>
        </p:txBody>
      </p:sp>
    </p:spTree>
    <p:extLst>
      <p:ext uri="{BB962C8B-B14F-4D97-AF65-F5344CB8AC3E}">
        <p14:creationId xmlns:p14="http://schemas.microsoft.com/office/powerpoint/2010/main" val="2796555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07F858-BBFA-4BF9-8076-FCEAA352C685}"/>
              </a:ext>
            </a:extLst>
          </p:cNvPr>
          <p:cNvPicPr>
            <a:picLocks noChangeAspect="1"/>
          </p:cNvPicPr>
          <p:nvPr/>
        </p:nvPicPr>
        <p:blipFill>
          <a:blip r:embed="rId2"/>
          <a:stretch>
            <a:fillRect/>
          </a:stretch>
        </p:blipFill>
        <p:spPr>
          <a:xfrm>
            <a:off x="0" y="0"/>
            <a:ext cx="5212080" cy="6858000"/>
          </a:xfrm>
          <a:prstGeom prst="rect">
            <a:avLst/>
          </a:prstGeom>
        </p:spPr>
      </p:pic>
      <p:sp>
        <p:nvSpPr>
          <p:cNvPr id="4" name="TextBox 3">
            <a:extLst>
              <a:ext uri="{FF2B5EF4-FFF2-40B4-BE49-F238E27FC236}">
                <a16:creationId xmlns:a16="http://schemas.microsoft.com/office/drawing/2014/main" id="{6EB894A3-0F3C-4B82-B99A-14591E9FC131}"/>
              </a:ext>
            </a:extLst>
          </p:cNvPr>
          <p:cNvSpPr txBox="1"/>
          <p:nvPr/>
        </p:nvSpPr>
        <p:spPr>
          <a:xfrm>
            <a:off x="5486400" y="914400"/>
            <a:ext cx="6094324" cy="4524315"/>
          </a:xfrm>
          <a:prstGeom prst="rect">
            <a:avLst/>
          </a:prstGeom>
          <a:noFill/>
        </p:spPr>
        <p:txBody>
          <a:bodyPr wrap="square">
            <a:spAutoFit/>
          </a:bodyPr>
          <a:lstStyle/>
          <a:p>
            <a:pPr marL="342900" indent="-342900" algn="just">
              <a:buFont typeface="Wingdings" panose="05000000000000000000" pitchFamily="2" charset="2"/>
              <a:buChar char="Ø"/>
            </a:pPr>
            <a:r>
              <a:rPr lang="en-US" sz="3600" b="0" i="0">
                <a:solidFill>
                  <a:srgbClr val="050505"/>
                </a:solidFill>
                <a:effectLst/>
                <a:latin typeface="Times New Roman" panose="02020603050405020304" pitchFamily="18" charset="0"/>
                <a:cs typeface="Times New Roman" panose="02020603050405020304" pitchFamily="18" charset="0"/>
              </a:rPr>
              <a:t>Phán đoán chính xác hướng tiến công của quân Tống</a:t>
            </a:r>
          </a:p>
          <a:p>
            <a:pPr marL="342900" indent="-342900" algn="just">
              <a:buFont typeface="Wingdings" panose="05000000000000000000" pitchFamily="2" charset="2"/>
              <a:buChar char="Ø"/>
            </a:pPr>
            <a:r>
              <a:rPr lang="en-US" sz="3600">
                <a:solidFill>
                  <a:srgbClr val="050505"/>
                </a:solidFill>
                <a:latin typeface="Times New Roman" panose="02020603050405020304" pitchFamily="18" charset="0"/>
                <a:cs typeface="Times New Roman" panose="02020603050405020304" pitchFamily="18" charset="0"/>
              </a:rPr>
              <a:t>Chủ động phòng ngự và phản công quân giặc khi thời cơ xuất hiện.</a:t>
            </a:r>
          </a:p>
          <a:p>
            <a:pPr marL="342900" indent="-342900" algn="just">
              <a:buFont typeface="Wingdings" panose="05000000000000000000" pitchFamily="2" charset="2"/>
              <a:buChar char="Ø"/>
            </a:pPr>
            <a:r>
              <a:rPr lang="en-US" sz="3600" b="0" i="0">
                <a:solidFill>
                  <a:srgbClr val="050505"/>
                </a:solidFill>
                <a:effectLst/>
                <a:latin typeface="Times New Roman" panose="02020603050405020304" pitchFamily="18" charset="0"/>
                <a:cs typeface="Times New Roman" panose="02020603050405020304" pitchFamily="18" charset="0"/>
              </a:rPr>
              <a:t>Vua trực tiếp lãnh đạo cuộc kháng chiến khiến quân Tống đại bại.</a:t>
            </a:r>
            <a:endParaRPr lang="vi-VN" sz="3600" b="0" i="0">
              <a:solidFill>
                <a:srgbClr val="050505"/>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09AAF0B-2015-4D2E-9780-4606393EB0EC}"/>
              </a:ext>
            </a:extLst>
          </p:cNvPr>
          <p:cNvSpPr txBox="1"/>
          <p:nvPr/>
        </p:nvSpPr>
        <p:spPr>
          <a:xfrm>
            <a:off x="152400" y="5562600"/>
            <a:ext cx="4983480" cy="1200329"/>
          </a:xfrm>
          <a:prstGeom prst="rect">
            <a:avLst/>
          </a:prstGeom>
          <a:solidFill>
            <a:schemeClr val="tx1">
              <a:lumMod val="95000"/>
              <a:lumOff val="5000"/>
              <a:alpha val="60000"/>
            </a:schemeClr>
          </a:solidFill>
        </p:spPr>
        <p:txBody>
          <a:bodyPr wrap="square" rtlCol="0">
            <a:spAutoFit/>
          </a:bodyPr>
          <a:lstStyle/>
          <a:p>
            <a:r>
              <a:rPr lang="en-US" sz="2400">
                <a:solidFill>
                  <a:schemeClr val="bg1"/>
                </a:solidFill>
              </a:rPr>
              <a:t>Thông qua tư liệu và sgk hãy nhận xét vai trò của Lê Hoàn trong cuộc kháng chiến chống Tống năm 981?</a:t>
            </a:r>
          </a:p>
        </p:txBody>
      </p:sp>
    </p:spTree>
    <p:extLst>
      <p:ext uri="{BB962C8B-B14F-4D97-AF65-F5344CB8AC3E}">
        <p14:creationId xmlns:p14="http://schemas.microsoft.com/office/powerpoint/2010/main" val="413322851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FD5CBA-A6D9-4009-9360-0BE24D990A11}"/>
              </a:ext>
            </a:extLst>
          </p:cNvPr>
          <p:cNvPicPr>
            <a:picLocks noChangeAspect="1"/>
          </p:cNvPicPr>
          <p:nvPr/>
        </p:nvPicPr>
        <p:blipFill>
          <a:blip r:embed="rId2"/>
          <a:stretch>
            <a:fillRect/>
          </a:stretch>
        </p:blipFill>
        <p:spPr>
          <a:xfrm>
            <a:off x="18422" y="0"/>
            <a:ext cx="12173578" cy="6858000"/>
          </a:xfrm>
          <a:prstGeom prst="rect">
            <a:avLst/>
          </a:prstGeom>
        </p:spPr>
      </p:pic>
      <p:sp>
        <p:nvSpPr>
          <p:cNvPr id="3" name="TextBox 2">
            <a:extLst>
              <a:ext uri="{FF2B5EF4-FFF2-40B4-BE49-F238E27FC236}">
                <a16:creationId xmlns:a16="http://schemas.microsoft.com/office/drawing/2014/main" id="{A8583D59-73B6-48ED-8290-A205CD882C49}"/>
              </a:ext>
            </a:extLst>
          </p:cNvPr>
          <p:cNvSpPr txBox="1"/>
          <p:nvPr/>
        </p:nvSpPr>
        <p:spPr>
          <a:xfrm>
            <a:off x="418681" y="609600"/>
            <a:ext cx="11658600" cy="461665"/>
          </a:xfrm>
          <a:prstGeom prst="rect">
            <a:avLst/>
          </a:prstGeom>
          <a:solidFill>
            <a:schemeClr val="tx1">
              <a:lumMod val="95000"/>
              <a:lumOff val="5000"/>
              <a:alpha val="60000"/>
            </a:schemeClr>
          </a:solidFill>
        </p:spPr>
        <p:txBody>
          <a:bodyPr wrap="square" rtlCol="0">
            <a:spAutoFit/>
          </a:bodyPr>
          <a:lstStyle/>
          <a:p>
            <a:r>
              <a:rPr lang="en-US" sz="2400">
                <a:solidFill>
                  <a:schemeClr val="bg1"/>
                </a:solidFill>
              </a:rPr>
              <a:t>Vận dụng: Giả sử em là Đinh Tiên Hoàng, em có chọn đặt kinh đô ở Hoa Lư không? Vì sao?</a:t>
            </a:r>
          </a:p>
        </p:txBody>
      </p:sp>
      <p:sp>
        <p:nvSpPr>
          <p:cNvPr id="4" name="TextBox 3">
            <a:extLst>
              <a:ext uri="{FF2B5EF4-FFF2-40B4-BE49-F238E27FC236}">
                <a16:creationId xmlns:a16="http://schemas.microsoft.com/office/drawing/2014/main" id="{B4207ADB-D484-4690-A9F6-9A02038FDB6B}"/>
              </a:ext>
            </a:extLst>
          </p:cNvPr>
          <p:cNvSpPr txBox="1"/>
          <p:nvPr/>
        </p:nvSpPr>
        <p:spPr>
          <a:xfrm>
            <a:off x="5867400" y="6400800"/>
            <a:ext cx="6172200" cy="369332"/>
          </a:xfrm>
          <a:prstGeom prst="rect">
            <a:avLst/>
          </a:prstGeom>
          <a:noFill/>
        </p:spPr>
        <p:txBody>
          <a:bodyPr wrap="square" rtlCol="0">
            <a:spAutoFit/>
          </a:bodyPr>
          <a:lstStyle/>
          <a:p>
            <a:r>
              <a:rPr lang="en-US">
                <a:solidFill>
                  <a:schemeClr val="bg1"/>
                </a:solidFill>
              </a:rPr>
              <a:t>Ảnh nguồn: Trung tâm Lưu trữ quốc gia IV</a:t>
            </a:r>
          </a:p>
        </p:txBody>
      </p:sp>
    </p:spTree>
    <p:extLst>
      <p:ext uri="{BB962C8B-B14F-4D97-AF65-F5344CB8AC3E}">
        <p14:creationId xmlns:p14="http://schemas.microsoft.com/office/powerpoint/2010/main" val="13149619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30989" y="4041539"/>
            <a:ext cx="2487881" cy="1719747"/>
          </a:xfrm>
          <a:prstGeom prst="rect">
            <a:avLst/>
          </a:prstGeom>
        </p:spPr>
      </p:pic>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8456" b="28048"/>
          <a:stretch>
            <a:fillRect/>
          </a:stretch>
        </p:blipFill>
        <p:spPr>
          <a:xfrm>
            <a:off x="0" y="1642705"/>
            <a:ext cx="1676869" cy="1408176"/>
          </a:xfrm>
          <a:prstGeom prst="rect">
            <a:avLst/>
          </a:prstGeom>
        </p:spPr>
      </p:pic>
      <p:grpSp>
        <p:nvGrpSpPr>
          <p:cNvPr id="3" name="Group 3"/>
          <p:cNvGrpSpPr/>
          <p:nvPr/>
        </p:nvGrpSpPr>
        <p:grpSpPr>
          <a:xfrm>
            <a:off x="2684664" y="3880672"/>
            <a:ext cx="6822673" cy="2031442"/>
            <a:chOff x="0" y="0"/>
            <a:chExt cx="3461875" cy="1317045"/>
          </a:xfrm>
        </p:grpSpPr>
        <p:sp>
          <p:nvSpPr>
            <p:cNvPr id="4" name="Freeform 4"/>
            <p:cNvSpPr/>
            <p:nvPr/>
          </p:nvSpPr>
          <p:spPr>
            <a:xfrm>
              <a:off x="0" y="0"/>
              <a:ext cx="3461875" cy="1317045"/>
            </a:xfrm>
            <a:custGeom>
              <a:avLst/>
              <a:gdLst/>
              <a:ahLst/>
              <a:cxnLst/>
              <a:rect l="l" t="t" r="r" b="b"/>
              <a:pathLst>
                <a:path w="3461875" h="1317045">
                  <a:moveTo>
                    <a:pt x="3337415" y="1317045"/>
                  </a:moveTo>
                  <a:lnTo>
                    <a:pt x="124460" y="1317045"/>
                  </a:lnTo>
                  <a:cubicBezTo>
                    <a:pt x="55880" y="1317045"/>
                    <a:pt x="0" y="1261165"/>
                    <a:pt x="0" y="1192585"/>
                  </a:cubicBezTo>
                  <a:lnTo>
                    <a:pt x="0" y="124460"/>
                  </a:lnTo>
                  <a:cubicBezTo>
                    <a:pt x="0" y="55880"/>
                    <a:pt x="55880" y="0"/>
                    <a:pt x="124460" y="0"/>
                  </a:cubicBezTo>
                  <a:lnTo>
                    <a:pt x="3337415" y="0"/>
                  </a:lnTo>
                  <a:cubicBezTo>
                    <a:pt x="3405995" y="0"/>
                    <a:pt x="3461875" y="55880"/>
                    <a:pt x="3461875" y="124460"/>
                  </a:cubicBezTo>
                  <a:lnTo>
                    <a:pt x="3461875" y="1192585"/>
                  </a:lnTo>
                  <a:cubicBezTo>
                    <a:pt x="3461875" y="1261165"/>
                    <a:pt x="3405995" y="1317045"/>
                    <a:pt x="3337415" y="1317045"/>
                  </a:cubicBezTo>
                  <a:close/>
                </a:path>
              </a:pathLst>
            </a:custGeom>
            <a:solidFill>
              <a:srgbClr val="FFFFFF"/>
            </a:solidFill>
          </p:spPr>
        </p:sp>
      </p:gr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50704" y="829637"/>
            <a:ext cx="2262451" cy="1626137"/>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882" y="4703790"/>
            <a:ext cx="2488224" cy="211499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437054" y="4714457"/>
            <a:ext cx="2015337" cy="2286907"/>
          </a:xfrm>
          <a:prstGeom prst="rect">
            <a:avLst/>
          </a:prstGeom>
        </p:spPr>
      </p:pic>
      <p:grpSp>
        <p:nvGrpSpPr>
          <p:cNvPr id="12" name="Group 12"/>
          <p:cNvGrpSpPr/>
          <p:nvPr/>
        </p:nvGrpSpPr>
        <p:grpSpPr>
          <a:xfrm>
            <a:off x="11238203" y="3252856"/>
            <a:ext cx="953797" cy="983364"/>
            <a:chOff x="0" y="0"/>
            <a:chExt cx="1907595" cy="1966728"/>
          </a:xfrm>
        </p:grpSpPr>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2676" b="29220"/>
            <a:stretch>
              <a:fillRect/>
            </a:stretch>
          </p:blipFill>
          <p:spPr>
            <a:xfrm>
              <a:off x="0" y="0"/>
              <a:ext cx="1907595" cy="1966728"/>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65346" b="65889"/>
            <a:stretch>
              <a:fillRect/>
            </a:stretch>
          </p:blipFill>
          <p:spPr>
            <a:xfrm flipH="1">
              <a:off x="60511" y="1058524"/>
              <a:ext cx="670766" cy="817878"/>
            </a:xfrm>
            <a:prstGeom prst="rect">
              <a:avLst/>
            </a:prstGeom>
          </p:spPr>
        </p:pic>
      </p:grpSp>
      <p:pic>
        <p:nvPicPr>
          <p:cNvPr id="16" name="TaiBaiHat.Net - K3LcVx0cs6">
            <a:hlinkClick r:id="" action="ppaction://media"/>
            <a:extLst>
              <a:ext uri="{FF2B5EF4-FFF2-40B4-BE49-F238E27FC236}">
                <a16:creationId xmlns:a16="http://schemas.microsoft.com/office/drawing/2014/main" id="{446FD4BE-8A0B-45B4-BB73-92A1197C06D3}"/>
              </a:ext>
            </a:extLst>
          </p:cNvPr>
          <p:cNvPicPr>
            <a:picLocks noChangeAspect="1"/>
          </p:cNvPicPr>
          <p:nvPr>
            <a:audioFile r:link="rId1"/>
            <p:extLst>
              <p:ext uri="{DAA4B4D4-6D71-4841-9C94-3DE7FCFB9230}">
                <p14:media xmlns:p14="http://schemas.microsoft.com/office/powerpoint/2010/main" r:embed="rId2">
                  <p14:trim st="22000"/>
                </p14:media>
              </p:ext>
            </p:extLst>
          </p:nvPr>
        </p:nvPicPr>
        <p:blipFill>
          <a:blip r:embed="rId16"/>
          <a:stretch>
            <a:fillRect/>
          </a:stretch>
        </p:blipFill>
        <p:spPr>
          <a:xfrm>
            <a:off x="8187632" y="585955"/>
            <a:ext cx="487363" cy="487363"/>
          </a:xfrm>
          <a:prstGeom prst="rect">
            <a:avLst/>
          </a:prstGeom>
        </p:spPr>
      </p:pic>
      <p:grpSp>
        <p:nvGrpSpPr>
          <p:cNvPr id="20" name="Group 19">
            <a:extLst>
              <a:ext uri="{FF2B5EF4-FFF2-40B4-BE49-F238E27FC236}">
                <a16:creationId xmlns:a16="http://schemas.microsoft.com/office/drawing/2014/main" id="{0ED9F95F-D4ED-4B66-A4CF-9FF7CD72176C}"/>
              </a:ext>
            </a:extLst>
          </p:cNvPr>
          <p:cNvGrpSpPr/>
          <p:nvPr/>
        </p:nvGrpSpPr>
        <p:grpSpPr>
          <a:xfrm>
            <a:off x="3587619" y="353118"/>
            <a:ext cx="6546981" cy="5189619"/>
            <a:chOff x="3124200" y="353118"/>
            <a:chExt cx="6546981" cy="5189619"/>
          </a:xfrm>
        </p:grpSpPr>
        <p:sp>
          <p:nvSpPr>
            <p:cNvPr id="7" name="TextBox 7"/>
            <p:cNvSpPr txBox="1"/>
            <p:nvPr/>
          </p:nvSpPr>
          <p:spPr>
            <a:xfrm>
              <a:off x="3124200" y="4291304"/>
              <a:ext cx="6546981" cy="1251433"/>
            </a:xfrm>
            <a:prstGeom prst="rect">
              <a:avLst/>
            </a:prstGeom>
          </p:spPr>
          <p:txBody>
            <a:bodyPr wrap="square" lIns="0" tIns="0" rIns="0" bIns="0" rtlCol="0" anchor="t">
              <a:spAutoFit/>
            </a:bodyPr>
            <a:lstStyle/>
            <a:p>
              <a:pPr algn="ctr" defTabSz="609630">
                <a:lnSpc>
                  <a:spcPts val="10662"/>
                </a:lnSpc>
              </a:pPr>
              <a:r>
                <a:rPr lang="en-US" sz="7616" spc="1241">
                  <a:solidFill>
                    <a:srgbClr val="E468A1"/>
                  </a:solidFill>
                  <a:latin typeface="Canda Tawa Cute"/>
                </a:rPr>
                <a:t>Ngô Quyền</a:t>
              </a:r>
            </a:p>
          </p:txBody>
        </p:sp>
        <p:pic>
          <p:nvPicPr>
            <p:cNvPr id="18" name="Picture 17">
              <a:extLst>
                <a:ext uri="{FF2B5EF4-FFF2-40B4-BE49-F238E27FC236}">
                  <a16:creationId xmlns:a16="http://schemas.microsoft.com/office/drawing/2014/main" id="{7B42E4DC-C942-426B-AD08-F4A05272E445}"/>
                </a:ext>
              </a:extLst>
            </p:cNvPr>
            <p:cNvPicPr>
              <a:picLocks noChangeAspect="1"/>
            </p:cNvPicPr>
            <p:nvPr/>
          </p:nvPicPr>
          <p:blipFill>
            <a:blip r:embed="rId17"/>
            <a:stretch>
              <a:fillRect/>
            </a:stretch>
          </p:blipFill>
          <p:spPr>
            <a:xfrm>
              <a:off x="4889484" y="353118"/>
              <a:ext cx="2389547" cy="3429000"/>
            </a:xfrm>
            <a:prstGeom prst="rect">
              <a:avLst/>
            </a:prstGeom>
          </p:spPr>
        </p:pic>
      </p:grpSp>
      <p:sp>
        <p:nvSpPr>
          <p:cNvPr id="21" name="TextBox 20">
            <a:extLst>
              <a:ext uri="{FF2B5EF4-FFF2-40B4-BE49-F238E27FC236}">
                <a16:creationId xmlns:a16="http://schemas.microsoft.com/office/drawing/2014/main" id="{255C11F1-49BA-4D5E-B5A5-BCA7A51881B5}"/>
              </a:ext>
            </a:extLst>
          </p:cNvPr>
          <p:cNvSpPr txBox="1"/>
          <p:nvPr/>
        </p:nvSpPr>
        <p:spPr>
          <a:xfrm>
            <a:off x="1524000" y="993508"/>
            <a:ext cx="3657600" cy="707886"/>
          </a:xfrm>
          <a:prstGeom prst="rect">
            <a:avLst/>
          </a:prstGeom>
          <a:noFill/>
        </p:spPr>
        <p:txBody>
          <a:bodyPr wrap="square" rtlCol="0">
            <a:spAutoFit/>
          </a:bodyPr>
          <a:lstStyle/>
          <a:p>
            <a:pPr algn="ctr"/>
            <a:r>
              <a:rPr lang="en-US" sz="4000" dirty="0">
                <a:solidFill>
                  <a:srgbClr val="DF5632"/>
                </a:solidFill>
                <a:latin typeface="#9Slide03 Encode SeEx Black" panose="00000A05000000000000" pitchFamily="2" charset="0"/>
              </a:rPr>
              <a:t>ÔNG LÀ AI?</a:t>
            </a:r>
          </a:p>
        </p:txBody>
      </p:sp>
      <p:pic>
        <p:nvPicPr>
          <p:cNvPr id="22" name="Picture 21">
            <a:extLst>
              <a:ext uri="{FF2B5EF4-FFF2-40B4-BE49-F238E27FC236}">
                <a16:creationId xmlns:a16="http://schemas.microsoft.com/office/drawing/2014/main" id="{7FCC2165-D093-4D9A-845E-C86D9A874135}"/>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8787" b="98745" l="3791" r="89100">
                        <a14:foregroundMark x1="27962" y1="28452" x2="29384" y2="97908"/>
                        <a14:foregroundMark x1="42180" y1="66527" x2="49289" y2="98745"/>
                        <a14:foregroundMark x1="15640" y1="66527" x2="6161" y2="95397"/>
                        <a14:foregroundMark x1="8531" y1="68619" x2="8057" y2="79916"/>
                        <a14:foregroundMark x1="3791" y1="66527" x2="4739" y2="75314"/>
                        <a14:foregroundMark x1="19431" y1="73640" x2="24171" y2="89121"/>
                      </a14:backgroundRemoval>
                    </a14:imgEffect>
                  </a14:imgLayer>
                </a14:imgProps>
              </a:ext>
            </a:extLst>
          </a:blip>
          <a:stretch>
            <a:fillRect/>
          </a:stretch>
        </p:blipFill>
        <p:spPr>
          <a:xfrm>
            <a:off x="102476" y="-76200"/>
            <a:ext cx="1687484" cy="19114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00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grpSp>
        <p:nvGrpSpPr>
          <p:cNvPr id="2" name="Group 2"/>
          <p:cNvGrpSpPr/>
          <p:nvPr/>
        </p:nvGrpSpPr>
        <p:grpSpPr>
          <a:xfrm>
            <a:off x="3395382" y="863120"/>
            <a:ext cx="5401236" cy="3636561"/>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7136"/>
          <a:stretch>
            <a:fillRect/>
          </a:stretch>
        </p:blipFill>
        <p:spPr>
          <a:xfrm>
            <a:off x="-188719" y="1528903"/>
            <a:ext cx="2289657" cy="139305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8338"/>
          <a:stretch>
            <a:fillRect/>
          </a:stretch>
        </p:blipFill>
        <p:spPr>
          <a:xfrm>
            <a:off x="9920064" y="685800"/>
            <a:ext cx="3172273" cy="1898196"/>
          </a:xfrm>
          <a:prstGeom prst="rect">
            <a:avLst/>
          </a:prstGeom>
        </p:spPr>
      </p:pic>
      <p:grpSp>
        <p:nvGrpSpPr>
          <p:cNvPr id="6" name="Group 6"/>
          <p:cNvGrpSpPr/>
          <p:nvPr/>
        </p:nvGrpSpPr>
        <p:grpSpPr>
          <a:xfrm>
            <a:off x="0" y="5443359"/>
            <a:ext cx="12192000" cy="1445763"/>
            <a:chOff x="0" y="0"/>
            <a:chExt cx="24384000" cy="2891527"/>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1637" r="11923" b="76499"/>
            <a:stretch>
              <a:fillRect/>
            </a:stretch>
          </p:blipFill>
          <p:spPr>
            <a:xfrm>
              <a:off x="0" y="0"/>
              <a:ext cx="14283368" cy="282928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547" r="16452" b="76637"/>
            <a:stretch>
              <a:fillRect/>
            </a:stretch>
          </p:blipFill>
          <p:spPr>
            <a:xfrm flipH="1">
              <a:off x="11096745" y="542377"/>
              <a:ext cx="13287255" cy="2349150"/>
            </a:xfrm>
            <a:prstGeom prst="rect">
              <a:avLst/>
            </a:prstGeom>
          </p:spPr>
        </p:pic>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426848" y="4595354"/>
            <a:ext cx="1359057" cy="229376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0019">
            <a:off x="10157759" y="4479663"/>
            <a:ext cx="538179" cy="71757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23784" y="5208241"/>
            <a:ext cx="1587893" cy="1649759"/>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654028" y="4344149"/>
            <a:ext cx="1285206" cy="2513851"/>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84148" y="3429000"/>
            <a:ext cx="833583" cy="969282"/>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783239" y="5072796"/>
            <a:ext cx="1643609" cy="2198809"/>
          </a:xfrm>
          <a:prstGeom prst="rect">
            <a:avLst/>
          </a:prstGeom>
        </p:spPr>
      </p:pic>
      <p:sp>
        <p:nvSpPr>
          <p:cNvPr id="16" name="TextBox 16"/>
          <p:cNvSpPr txBox="1"/>
          <p:nvPr/>
        </p:nvSpPr>
        <p:spPr>
          <a:xfrm>
            <a:off x="3311678" y="2271913"/>
            <a:ext cx="5568646" cy="1169231"/>
          </a:xfrm>
          <a:prstGeom prst="rect">
            <a:avLst/>
          </a:prstGeom>
        </p:spPr>
        <p:txBody>
          <a:bodyPr lIns="0" tIns="0" rIns="0" bIns="0" rtlCol="0" anchor="t">
            <a:spAutoFit/>
          </a:bodyPr>
          <a:lstStyle/>
          <a:p>
            <a:pPr algn="ctr" defTabSz="609630">
              <a:lnSpc>
                <a:spcPts val="10662"/>
              </a:lnSpc>
            </a:pPr>
            <a:r>
              <a:rPr lang="en-US" sz="4800" spc="1241">
                <a:solidFill>
                  <a:srgbClr val="E468A1"/>
                </a:solidFill>
                <a:latin typeface="Canda Tawa Cute"/>
              </a:rPr>
              <a:t>Đinh Bộ Lĩnh</a:t>
            </a:r>
          </a:p>
        </p:txBody>
      </p:sp>
      <p:pic>
        <p:nvPicPr>
          <p:cNvPr id="19" name="TaiBaiHat.Net - 6XQ3pbGFog">
            <a:hlinkClick r:id="" action="ppaction://media"/>
            <a:extLst>
              <a:ext uri="{FF2B5EF4-FFF2-40B4-BE49-F238E27FC236}">
                <a16:creationId xmlns:a16="http://schemas.microsoft.com/office/drawing/2014/main" id="{B3D9F762-7D02-4CBD-AAAC-D3DF4C6CEEED}"/>
              </a:ext>
            </a:extLst>
          </p:cNvPr>
          <p:cNvPicPr>
            <a:picLocks noChangeAspect="1"/>
          </p:cNvPicPr>
          <p:nvPr>
            <a:audioFile r:link="rId1"/>
            <p:extLst>
              <p:ext uri="{DAA4B4D4-6D71-4841-9C94-3DE7FCFB9230}">
                <p14:media xmlns:p14="http://schemas.microsoft.com/office/powerpoint/2010/main" r:embed="rId2">
                  <p14:trim st="28000"/>
                </p14:media>
              </p:ext>
            </p:extLst>
          </p:nvPr>
        </p:nvPicPr>
        <p:blipFill>
          <a:blip r:embed="rId20"/>
          <a:stretch>
            <a:fillRect/>
          </a:stretch>
        </p:blipFill>
        <p:spPr>
          <a:xfrm>
            <a:off x="5852318" y="1143000"/>
            <a:ext cx="487363" cy="487363"/>
          </a:xfrm>
          <a:prstGeom prst="rect">
            <a:avLst/>
          </a:prstGeom>
        </p:spPr>
      </p:pic>
      <p:pic>
        <p:nvPicPr>
          <p:cNvPr id="20" name="Picture 2" descr="Thông điệp từ lịch sử] Đinh Bộ Lĩnh, tình bạn &amp; nghĩa vua tôi - Báo Kinh tế  đô thị">
            <a:extLst>
              <a:ext uri="{FF2B5EF4-FFF2-40B4-BE49-F238E27FC236}">
                <a16:creationId xmlns:a16="http://schemas.microsoft.com/office/drawing/2014/main" id="{83C53CDE-3CC0-4CCF-8F9E-5560E4812D8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69905" y="650991"/>
            <a:ext cx="2432050" cy="3429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BC66332-1850-4242-B603-DF5AA10DFE27}"/>
              </a:ext>
            </a:extLst>
          </p:cNvPr>
          <p:cNvSpPr txBox="1"/>
          <p:nvPr/>
        </p:nvSpPr>
        <p:spPr>
          <a:xfrm>
            <a:off x="1524000" y="993508"/>
            <a:ext cx="3657600" cy="707886"/>
          </a:xfrm>
          <a:prstGeom prst="rect">
            <a:avLst/>
          </a:prstGeom>
          <a:noFill/>
        </p:spPr>
        <p:txBody>
          <a:bodyPr wrap="square" rtlCol="0">
            <a:spAutoFit/>
          </a:bodyPr>
          <a:lstStyle/>
          <a:p>
            <a:pPr algn="ctr"/>
            <a:r>
              <a:rPr lang="en-US" sz="4000" dirty="0">
                <a:solidFill>
                  <a:srgbClr val="DF5632"/>
                </a:solidFill>
                <a:latin typeface="#9Slide03 Encode SeEx Black" panose="00000A05000000000000" pitchFamily="2" charset="0"/>
              </a:rPr>
              <a:t>ÔNG LÀ AI?</a:t>
            </a:r>
          </a:p>
        </p:txBody>
      </p:sp>
      <p:pic>
        <p:nvPicPr>
          <p:cNvPr id="22" name="Picture 21">
            <a:extLst>
              <a:ext uri="{FF2B5EF4-FFF2-40B4-BE49-F238E27FC236}">
                <a16:creationId xmlns:a16="http://schemas.microsoft.com/office/drawing/2014/main" id="{4DEC5C6A-ED7A-443D-9719-5822D2603B17}"/>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8787" b="98745" l="3791" r="89100">
                        <a14:foregroundMark x1="27962" y1="28452" x2="29384" y2="97908"/>
                        <a14:foregroundMark x1="42180" y1="66527" x2="49289" y2="98745"/>
                        <a14:foregroundMark x1="15640" y1="66527" x2="6161" y2="95397"/>
                        <a14:foregroundMark x1="8531" y1="68619" x2="8057" y2="79916"/>
                        <a14:foregroundMark x1="3791" y1="66527" x2="4739" y2="75314"/>
                        <a14:foregroundMark x1="19431" y1="73640" x2="24171" y2="89121"/>
                      </a14:backgroundRemoval>
                    </a14:imgEffect>
                  </a14:imgLayer>
                </a14:imgProps>
              </a:ext>
            </a:extLst>
          </a:blip>
          <a:stretch>
            <a:fillRect/>
          </a:stretch>
        </p:blipFill>
        <p:spPr>
          <a:xfrm>
            <a:off x="102476" y="-76200"/>
            <a:ext cx="1687484" cy="19114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336"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9"/>
                </p:tgtEl>
              </p:cMediaNode>
            </p:audio>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6452" b="79546"/>
          <a:stretch>
            <a:fillRect/>
          </a:stretch>
        </p:blipFill>
        <p:spPr>
          <a:xfrm flipH="1">
            <a:off x="5133606" y="5890352"/>
            <a:ext cx="7058394" cy="9676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8338"/>
          <a:stretch>
            <a:fillRect/>
          </a:stretch>
        </p:blipFill>
        <p:spPr>
          <a:xfrm>
            <a:off x="9427236" y="350153"/>
            <a:ext cx="2343857" cy="140249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233062" y="-145509"/>
            <a:ext cx="1490869" cy="13716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8456" b="28048"/>
          <a:stretch>
            <a:fillRect/>
          </a:stretch>
        </p:blipFill>
        <p:spPr>
          <a:xfrm>
            <a:off x="-47315" y="133594"/>
            <a:ext cx="1676869" cy="140817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93716" y="2986419"/>
            <a:ext cx="3377378" cy="53842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13633" b="6292"/>
          <a:stretch>
            <a:fillRect/>
          </a:stretch>
        </p:blipFill>
        <p:spPr>
          <a:xfrm>
            <a:off x="38200" y="4582420"/>
            <a:ext cx="4324329" cy="2275580"/>
          </a:xfrm>
          <a:prstGeom prst="rect">
            <a:avLst/>
          </a:prstGeom>
        </p:spPr>
      </p:pic>
      <p:pic>
        <p:nvPicPr>
          <p:cNvPr id="11" name="TaiBaiHat.Net - PozlbgNE-s">
            <a:hlinkClick r:id="" action="ppaction://media"/>
            <a:extLst>
              <a:ext uri="{FF2B5EF4-FFF2-40B4-BE49-F238E27FC236}">
                <a16:creationId xmlns:a16="http://schemas.microsoft.com/office/drawing/2014/main" id="{283A7363-8CDB-4AE7-A77E-166A7984615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590321" y="1252672"/>
            <a:ext cx="487363" cy="487363"/>
          </a:xfrm>
          <a:prstGeom prst="rect">
            <a:avLst/>
          </a:prstGeom>
        </p:spPr>
      </p:pic>
      <p:grpSp>
        <p:nvGrpSpPr>
          <p:cNvPr id="13" name="Group 12">
            <a:extLst>
              <a:ext uri="{FF2B5EF4-FFF2-40B4-BE49-F238E27FC236}">
                <a16:creationId xmlns:a16="http://schemas.microsoft.com/office/drawing/2014/main" id="{93A70669-7961-4E14-8B0D-68059BF1BA9D}"/>
              </a:ext>
            </a:extLst>
          </p:cNvPr>
          <p:cNvGrpSpPr/>
          <p:nvPr/>
        </p:nvGrpSpPr>
        <p:grpSpPr>
          <a:xfrm>
            <a:off x="1683956" y="1092775"/>
            <a:ext cx="12946444" cy="5384225"/>
            <a:chOff x="1683956" y="1092775"/>
            <a:chExt cx="12946444" cy="5384225"/>
          </a:xfrm>
        </p:grpSpPr>
        <p:sp>
          <p:nvSpPr>
            <p:cNvPr id="2" name="TextBox 2"/>
            <p:cNvSpPr txBox="1"/>
            <p:nvPr/>
          </p:nvSpPr>
          <p:spPr>
            <a:xfrm>
              <a:off x="4062213" y="2087145"/>
              <a:ext cx="10568187" cy="1661417"/>
            </a:xfrm>
            <a:prstGeom prst="rect">
              <a:avLst/>
            </a:prstGeom>
          </p:spPr>
          <p:txBody>
            <a:bodyPr lIns="0" tIns="0" rIns="0" bIns="0" rtlCol="0" anchor="t">
              <a:spAutoFit/>
            </a:bodyPr>
            <a:lstStyle/>
            <a:p>
              <a:pPr algn="ctr" defTabSz="609630">
                <a:lnSpc>
                  <a:spcPts val="14179"/>
                </a:lnSpc>
              </a:pPr>
              <a:r>
                <a:rPr lang="en-US" sz="8000">
                  <a:solidFill>
                    <a:srgbClr val="E468A1"/>
                  </a:solidFill>
                  <a:latin typeface="Canda Tawa Cute"/>
                </a:rPr>
                <a:t>Lê Hoàn</a:t>
              </a:r>
              <a:endParaRPr lang="en-US" sz="8000" dirty="0">
                <a:solidFill>
                  <a:srgbClr val="E468A1"/>
                </a:solidFill>
                <a:latin typeface="Canda Tawa Cute"/>
              </a:endParaRPr>
            </a:p>
          </p:txBody>
        </p:sp>
        <p:pic>
          <p:nvPicPr>
            <p:cNvPr id="12" name="Picture 11">
              <a:extLst>
                <a:ext uri="{FF2B5EF4-FFF2-40B4-BE49-F238E27FC236}">
                  <a16:creationId xmlns:a16="http://schemas.microsoft.com/office/drawing/2014/main" id="{1A196DDA-0670-4AAC-A105-8B1E629C2270}"/>
                </a:ext>
              </a:extLst>
            </p:cNvPr>
            <p:cNvPicPr>
              <a:picLocks noChangeAspect="1"/>
            </p:cNvPicPr>
            <p:nvPr/>
          </p:nvPicPr>
          <p:blipFill>
            <a:blip r:embed="rId15"/>
            <a:stretch>
              <a:fillRect/>
            </a:stretch>
          </p:blipFill>
          <p:spPr>
            <a:xfrm>
              <a:off x="1683956" y="1092775"/>
              <a:ext cx="4092011" cy="5384225"/>
            </a:xfrm>
            <a:prstGeom prst="rect">
              <a:avLst/>
            </a:prstGeom>
          </p:spPr>
        </p:pic>
      </p:grpSp>
      <p:sp>
        <p:nvSpPr>
          <p:cNvPr id="14" name="TextBox 13">
            <a:extLst>
              <a:ext uri="{FF2B5EF4-FFF2-40B4-BE49-F238E27FC236}">
                <a16:creationId xmlns:a16="http://schemas.microsoft.com/office/drawing/2014/main" id="{75D218DB-4C39-4AA7-97C0-16374155E644}"/>
              </a:ext>
            </a:extLst>
          </p:cNvPr>
          <p:cNvSpPr txBox="1"/>
          <p:nvPr/>
        </p:nvSpPr>
        <p:spPr>
          <a:xfrm>
            <a:off x="7152018" y="1373608"/>
            <a:ext cx="3657600" cy="707886"/>
          </a:xfrm>
          <a:prstGeom prst="rect">
            <a:avLst/>
          </a:prstGeom>
          <a:noFill/>
        </p:spPr>
        <p:txBody>
          <a:bodyPr wrap="square" rtlCol="0">
            <a:spAutoFit/>
          </a:bodyPr>
          <a:lstStyle/>
          <a:p>
            <a:pPr algn="ctr"/>
            <a:r>
              <a:rPr lang="en-US" sz="4000" dirty="0">
                <a:solidFill>
                  <a:srgbClr val="DF5632"/>
                </a:solidFill>
                <a:latin typeface="#9Slide03 Encode SeEx Black" panose="00000A05000000000000" pitchFamily="2" charset="0"/>
              </a:rPr>
              <a:t>ÔNG LÀ AI?</a:t>
            </a:r>
          </a:p>
        </p:txBody>
      </p:sp>
      <p:pic>
        <p:nvPicPr>
          <p:cNvPr id="15" name="Picture 14">
            <a:extLst>
              <a:ext uri="{FF2B5EF4-FFF2-40B4-BE49-F238E27FC236}">
                <a16:creationId xmlns:a16="http://schemas.microsoft.com/office/drawing/2014/main" id="{7742644C-BB7E-4F5F-BF4F-E16BF3F1882C}"/>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787" b="98745" l="3791" r="89100">
                        <a14:foregroundMark x1="27962" y1="28452" x2="29384" y2="97908"/>
                        <a14:foregroundMark x1="42180" y1="66527" x2="49289" y2="98745"/>
                        <a14:foregroundMark x1="15640" y1="66527" x2="6161" y2="95397"/>
                        <a14:foregroundMark x1="8531" y1="68619" x2="8057" y2="79916"/>
                        <a14:foregroundMark x1="3791" y1="66527" x2="4739" y2="75314"/>
                        <a14:foregroundMark x1="19431" y1="73640" x2="24171" y2="89121"/>
                      </a14:backgroundRemoval>
                    </a14:imgEffect>
                  </a14:imgLayer>
                </a14:imgProps>
              </a:ext>
            </a:extLst>
          </a:blip>
          <a:stretch>
            <a:fillRect/>
          </a:stretch>
        </p:blipFill>
        <p:spPr>
          <a:xfrm>
            <a:off x="10599164" y="-134876"/>
            <a:ext cx="1687484" cy="19114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4698"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pic>
        <p:nvPicPr>
          <p:cNvPr id="1030" name="Picture 6" descr="Baamboozle | The Most Fun Classroom Games!">
            <a:extLst>
              <a:ext uri="{FF2B5EF4-FFF2-40B4-BE49-F238E27FC236}">
                <a16:creationId xmlns:a16="http://schemas.microsoft.com/office/drawing/2014/main" id="{653B8ADC-51D2-4CED-9262-F2D79577A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6301" y="3669481"/>
            <a:ext cx="230505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hievement GIFs | Tenor">
            <a:extLst>
              <a:ext uri="{FF2B5EF4-FFF2-40B4-BE49-F238E27FC236}">
                <a16:creationId xmlns:a16="http://schemas.microsoft.com/office/drawing/2014/main" id="{4598D12D-F3B5-4B57-B657-B7F22B294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5013" y="3322771"/>
            <a:ext cx="3117768" cy="3131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E0A05D-99AF-4567-B89B-777BA84400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61" b="96641" l="9428" r="92593">
                        <a14:foregroundMark x1="51515" y1="10594" x2="53199" y2="96899"/>
                        <a14:foregroundMark x1="35690" y1="16796" x2="36700" y2="29716"/>
                        <a14:foregroundMark x1="31313" y1="26615" x2="30303" y2="65891"/>
                        <a14:foregroundMark x1="18519" y1="49612" x2="15488" y2="70801"/>
                        <a14:foregroundMark x1="15488" y1="70801" x2="27273" y2="94315"/>
                        <a14:foregroundMark x1="89226" y1="48837" x2="92593" y2="73127"/>
                        <a14:foregroundMark x1="92593" y1="73127" x2="81818" y2="87855"/>
                        <a14:foregroundMark x1="81818" y1="87855" x2="58586" y2="94315"/>
                        <a14:foregroundMark x1="58586" y1="94315" x2="50842" y2="92765"/>
                        <a14:foregroundMark x1="75758" y1="26615" x2="84175" y2="49612"/>
                        <a14:foregroundMark x1="34007" y1="27649" x2="34343" y2="38501"/>
                      </a14:backgroundRemoval>
                    </a14:imgEffect>
                  </a14:imgLayer>
                </a14:imgProps>
              </a:ext>
            </a:extLst>
          </a:blip>
          <a:stretch>
            <a:fillRect/>
          </a:stretch>
        </p:blipFill>
        <p:spPr>
          <a:xfrm>
            <a:off x="-2362200" y="3530598"/>
            <a:ext cx="1676400" cy="2184402"/>
          </a:xfrm>
          <a:prstGeom prst="rect">
            <a:avLst/>
          </a:prstGeom>
        </p:spPr>
      </p:pic>
      <p:sp>
        <p:nvSpPr>
          <p:cNvPr id="6" name="TextBox 5">
            <a:extLst>
              <a:ext uri="{FF2B5EF4-FFF2-40B4-BE49-F238E27FC236}">
                <a16:creationId xmlns:a16="http://schemas.microsoft.com/office/drawing/2014/main" id="{2224B1EE-72CD-4324-8099-D440E201E1C2}"/>
              </a:ext>
            </a:extLst>
          </p:cNvPr>
          <p:cNvSpPr txBox="1"/>
          <p:nvPr/>
        </p:nvSpPr>
        <p:spPr>
          <a:xfrm>
            <a:off x="4445097" y="842367"/>
            <a:ext cx="3657600" cy="707886"/>
          </a:xfrm>
          <a:prstGeom prst="rect">
            <a:avLst/>
          </a:prstGeom>
          <a:noFill/>
        </p:spPr>
        <p:txBody>
          <a:bodyPr wrap="square" rtlCol="0">
            <a:spAutoFit/>
          </a:bodyPr>
          <a:lstStyle/>
          <a:p>
            <a:pPr algn="ctr"/>
            <a:r>
              <a:rPr lang="en-US" sz="4000" dirty="0">
                <a:solidFill>
                  <a:srgbClr val="DF5632"/>
                </a:solidFill>
                <a:latin typeface="#9Slide03 Encode SeEx Black" panose="00000A05000000000000" pitchFamily="2" charset="0"/>
              </a:rPr>
              <a:t>ÔNG LÀ AI?</a:t>
            </a:r>
          </a:p>
        </p:txBody>
      </p:sp>
      <p:sp>
        <p:nvSpPr>
          <p:cNvPr id="7" name="Rectangle: Rounded Corners 6">
            <a:extLst>
              <a:ext uri="{FF2B5EF4-FFF2-40B4-BE49-F238E27FC236}">
                <a16:creationId xmlns:a16="http://schemas.microsoft.com/office/drawing/2014/main" id="{D2EF9C79-E1B5-4AD8-B7C2-B833F1DAD4DD}"/>
              </a:ext>
            </a:extLst>
          </p:cNvPr>
          <p:cNvSpPr/>
          <p:nvPr/>
        </p:nvSpPr>
        <p:spPr>
          <a:xfrm>
            <a:off x="533400" y="5334000"/>
            <a:ext cx="2590800" cy="762000"/>
          </a:xfrm>
          <a:prstGeom prst="roundRect">
            <a:avLst/>
          </a:prstGeom>
          <a:solidFill>
            <a:srgbClr val="FB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Ngô</a:t>
            </a:r>
            <a:r>
              <a:rPr lang="en-US" sz="3200">
                <a:latin typeface="Times New Roman" panose="02020603050405020304" pitchFamily="18" charset="0"/>
                <a:cs typeface="Times New Roman" panose="02020603050405020304" pitchFamily="18" charset="0"/>
              </a:rPr>
              <a:t> Quyền</a:t>
            </a:r>
          </a:p>
        </p:txBody>
      </p:sp>
      <p:sp>
        <p:nvSpPr>
          <p:cNvPr id="8" name="Dinh Bo Linh">
            <a:extLst>
              <a:ext uri="{FF2B5EF4-FFF2-40B4-BE49-F238E27FC236}">
                <a16:creationId xmlns:a16="http://schemas.microsoft.com/office/drawing/2014/main" id="{FA89FBF9-6EEA-4FAD-B350-5B9621A5D257}"/>
              </a:ext>
            </a:extLst>
          </p:cNvPr>
          <p:cNvSpPr/>
          <p:nvPr/>
        </p:nvSpPr>
        <p:spPr>
          <a:xfrm>
            <a:off x="9220200" y="5334000"/>
            <a:ext cx="2590800" cy="762000"/>
          </a:xfrm>
          <a:prstGeom prst="roundRect">
            <a:avLst/>
          </a:prstGeom>
          <a:solidFill>
            <a:srgbClr val="6EC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Đinh Bộ Lĩnh</a:t>
            </a:r>
          </a:p>
        </p:txBody>
      </p:sp>
      <p:sp>
        <p:nvSpPr>
          <p:cNvPr id="9" name="TextBox 8">
            <a:extLst>
              <a:ext uri="{FF2B5EF4-FFF2-40B4-BE49-F238E27FC236}">
                <a16:creationId xmlns:a16="http://schemas.microsoft.com/office/drawing/2014/main" id="{08234E51-C3E6-4F62-8B47-8E1F8A9C04FE}"/>
              </a:ext>
            </a:extLst>
          </p:cNvPr>
          <p:cNvSpPr txBox="1"/>
          <p:nvPr/>
        </p:nvSpPr>
        <p:spPr>
          <a:xfrm>
            <a:off x="3146368" y="1828800"/>
            <a:ext cx="6084916"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A. Ông được tôn là Vạn Thắng Vương</a:t>
            </a:r>
          </a:p>
        </p:txBody>
      </p:sp>
      <p:sp>
        <p:nvSpPr>
          <p:cNvPr id="10" name="TextBox 9">
            <a:extLst>
              <a:ext uri="{FF2B5EF4-FFF2-40B4-BE49-F238E27FC236}">
                <a16:creationId xmlns:a16="http://schemas.microsoft.com/office/drawing/2014/main" id="{A7E6521B-5271-4AF6-B70E-D32D09501CD3}"/>
              </a:ext>
            </a:extLst>
          </p:cNvPr>
          <p:cNvSpPr txBox="1"/>
          <p:nvPr/>
        </p:nvSpPr>
        <p:spPr>
          <a:xfrm>
            <a:off x="3135284" y="2382094"/>
            <a:ext cx="6084916" cy="492444"/>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B. Ông là người động Hoa Lư - Ninh Bình</a:t>
            </a:r>
          </a:p>
        </p:txBody>
      </p:sp>
      <p:sp>
        <p:nvSpPr>
          <p:cNvPr id="11" name="TextBox 10">
            <a:extLst>
              <a:ext uri="{FF2B5EF4-FFF2-40B4-BE49-F238E27FC236}">
                <a16:creationId xmlns:a16="http://schemas.microsoft.com/office/drawing/2014/main" id="{CBE0F861-2DD2-4616-A4FF-68CFA424F4B4}"/>
              </a:ext>
            </a:extLst>
          </p:cNvPr>
          <p:cNvSpPr txBox="1"/>
          <p:nvPr/>
        </p:nvSpPr>
        <p:spPr>
          <a:xfrm>
            <a:off x="3124199" y="2935389"/>
            <a:ext cx="7009179"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C. Ông là người dẹp được loạn 12 sứ quân</a:t>
            </a:r>
          </a:p>
        </p:txBody>
      </p:sp>
      <p:pic>
        <p:nvPicPr>
          <p:cNvPr id="12" name="Picture 11">
            <a:extLst>
              <a:ext uri="{FF2B5EF4-FFF2-40B4-BE49-F238E27FC236}">
                <a16:creationId xmlns:a16="http://schemas.microsoft.com/office/drawing/2014/main" id="{CFD43DFD-9CC6-44E1-9D6E-B62009932F73}"/>
              </a:ext>
            </a:extLst>
          </p:cNvPr>
          <p:cNvPicPr>
            <a:picLocks noChangeAspect="1"/>
          </p:cNvPicPr>
          <p:nvPr/>
        </p:nvPicPr>
        <p:blipFill>
          <a:blip r:embed="rId8"/>
          <a:stretch>
            <a:fillRect/>
          </a:stretch>
        </p:blipFill>
        <p:spPr>
          <a:xfrm>
            <a:off x="634026" y="1714500"/>
            <a:ext cx="2389547" cy="3429000"/>
          </a:xfrm>
          <a:prstGeom prst="rect">
            <a:avLst/>
          </a:prstGeom>
        </p:spPr>
      </p:pic>
      <p:pic>
        <p:nvPicPr>
          <p:cNvPr id="1026" name="Picture 2" descr="Thông điệp từ lịch sử] Đinh Bộ Lĩnh, tình bạn &amp; nghĩa vua tôi - Báo Kinh tế  đô thị">
            <a:extLst>
              <a:ext uri="{FF2B5EF4-FFF2-40B4-BE49-F238E27FC236}">
                <a16:creationId xmlns:a16="http://schemas.microsoft.com/office/drawing/2014/main" id="{B37C0CD6-9232-47D0-AED1-6AB6CB9C53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6550" y="1797335"/>
            <a:ext cx="24320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BE71F4-A297-4339-AFE3-BE4BF745529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787" b="98745" l="3791" r="89100">
                        <a14:foregroundMark x1="27962" y1="28452" x2="29384" y2="97908"/>
                        <a14:foregroundMark x1="42180" y1="66527" x2="49289" y2="98745"/>
                        <a14:foregroundMark x1="15640" y1="66527" x2="6161" y2="95397"/>
                        <a14:foregroundMark x1="8531" y1="68619" x2="8057" y2="79916"/>
                        <a14:foregroundMark x1="3791" y1="66527" x2="4739" y2="75314"/>
                        <a14:foregroundMark x1="19431" y1="73640" x2="24171" y2="89121"/>
                      </a14:backgroundRemoval>
                    </a14:imgEffect>
                  </a14:imgLayer>
                </a14:imgProps>
              </a:ext>
            </a:extLst>
          </a:blip>
          <a:stretch>
            <a:fillRect/>
          </a:stretch>
        </p:blipFill>
        <p:spPr>
          <a:xfrm>
            <a:off x="3023573" y="-227341"/>
            <a:ext cx="1687484" cy="1911416"/>
          </a:xfrm>
          <a:prstGeom prst="rect">
            <a:avLst/>
          </a:prstGeom>
        </p:spPr>
      </p:pic>
    </p:spTree>
    <p:extLst>
      <p:ext uri="{BB962C8B-B14F-4D97-AF65-F5344CB8AC3E}">
        <p14:creationId xmlns:p14="http://schemas.microsoft.com/office/powerpoint/2010/main" val="1669369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7"/>
                                        </p:tgtEl>
                                      </p:cBhvr>
                                    </p:animEffect>
                                    <p:animScale>
                                      <p:cBhvr>
                                        <p:cTn id="22"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chuc-mung-chien-thang-www_nhacchuongvui_com.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7"/>
                  </p:tgtEl>
                </p:cond>
              </p:nextCondLst>
            </p:seq>
          </p:childTnLst>
        </p:cTn>
      </p:par>
    </p:tnLst>
    <p:bldLst>
      <p:bldP spid="7" grpId="0" animBg="1"/>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C6FA7F6-ADB5-40BF-AE2C-6A4DAD25D236}"/>
              </a:ext>
            </a:extLst>
          </p:cNvPr>
          <p:cNvSpPr/>
          <p:nvPr/>
        </p:nvSpPr>
        <p:spPr>
          <a:xfrm>
            <a:off x="3048000" y="2082509"/>
            <a:ext cx="1764494" cy="2615616"/>
          </a:xfrm>
          <a:prstGeom prst="parallelogram">
            <a:avLst>
              <a:gd name="adj" fmla="val 1934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224B1EE-72CD-4324-8099-D440E201E1C2}"/>
              </a:ext>
            </a:extLst>
          </p:cNvPr>
          <p:cNvSpPr txBox="1"/>
          <p:nvPr/>
        </p:nvSpPr>
        <p:spPr>
          <a:xfrm>
            <a:off x="2591411" y="457200"/>
            <a:ext cx="7009179" cy="1323439"/>
          </a:xfrm>
          <a:prstGeom prst="rect">
            <a:avLst/>
          </a:prstGeom>
          <a:noFill/>
        </p:spPr>
        <p:txBody>
          <a:bodyPr wrap="square" rtlCol="0">
            <a:spAutoFit/>
          </a:bodyPr>
          <a:lstStyle/>
          <a:p>
            <a:pPr algn="ctr"/>
            <a:r>
              <a:rPr lang="en-US" sz="4000">
                <a:solidFill>
                  <a:srgbClr val="4D5C3B"/>
                </a:solidFill>
                <a:latin typeface="#9Slide03 Encode SeEx Black" panose="00000A05000000000000" pitchFamily="2" charset="0"/>
              </a:rPr>
              <a:t>Hãy chia sẻ những thông tin mà em biết về ông?</a:t>
            </a:r>
          </a:p>
        </p:txBody>
      </p:sp>
      <p:sp>
        <p:nvSpPr>
          <p:cNvPr id="14" name="TextBox 13">
            <a:extLst>
              <a:ext uri="{FF2B5EF4-FFF2-40B4-BE49-F238E27FC236}">
                <a16:creationId xmlns:a16="http://schemas.microsoft.com/office/drawing/2014/main" id="{8BE83ADD-14E4-40A1-B0E5-8120153C6F0A}"/>
              </a:ext>
            </a:extLst>
          </p:cNvPr>
          <p:cNvSpPr txBox="1"/>
          <p:nvPr/>
        </p:nvSpPr>
        <p:spPr>
          <a:xfrm>
            <a:off x="4812494" y="2590800"/>
            <a:ext cx="7379506" cy="492443"/>
          </a:xfrm>
          <a:prstGeom prst="rect">
            <a:avLst/>
          </a:prstGeom>
          <a:noFill/>
        </p:spPr>
        <p:txBody>
          <a:bodyPr wrap="square" rtlCol="0">
            <a:spAutoFit/>
          </a:bodyPr>
          <a:lstStyle/>
          <a:p>
            <a:pPr marL="457200" indent="-457200">
              <a:buFont typeface="Wingdings" panose="05000000000000000000" pitchFamily="2" charset="2"/>
              <a:buChar char="Ø"/>
            </a:pPr>
            <a:r>
              <a:rPr lang="en-US" sz="2600">
                <a:latin typeface="Times New Roman" panose="02020603050405020304" pitchFamily="18" charset="0"/>
                <a:cs typeface="Times New Roman" panose="02020603050405020304" pitchFamily="18" charset="0"/>
              </a:rPr>
              <a:t>Cha ông là thứ sử Hoan Châu - Đinh Công Trứ</a:t>
            </a:r>
          </a:p>
        </p:txBody>
      </p:sp>
      <p:sp>
        <p:nvSpPr>
          <p:cNvPr id="15" name="TextBox 14">
            <a:extLst>
              <a:ext uri="{FF2B5EF4-FFF2-40B4-BE49-F238E27FC236}">
                <a16:creationId xmlns:a16="http://schemas.microsoft.com/office/drawing/2014/main" id="{9337115C-65BB-4A09-898A-3865A5010ED3}"/>
              </a:ext>
            </a:extLst>
          </p:cNvPr>
          <p:cNvSpPr txBox="1"/>
          <p:nvPr/>
        </p:nvSpPr>
        <p:spPr>
          <a:xfrm>
            <a:off x="4801410" y="3144094"/>
            <a:ext cx="6632836" cy="492444"/>
          </a:xfrm>
          <a:prstGeom prst="rect">
            <a:avLst/>
          </a:prstGeom>
          <a:noFill/>
        </p:spPr>
        <p:txBody>
          <a:bodyPr wrap="square" rtlCol="0">
            <a:spAutoFit/>
          </a:bodyPr>
          <a:lstStyle/>
          <a:p>
            <a:pPr marL="457200" indent="-457200">
              <a:buFont typeface="Wingdings" panose="05000000000000000000" pitchFamily="2" charset="2"/>
              <a:buChar char="Ø"/>
            </a:pPr>
            <a:r>
              <a:rPr lang="en-US" sz="2600">
                <a:latin typeface="Times New Roman" panose="02020603050405020304" pitchFamily="18" charset="0"/>
                <a:cs typeface="Times New Roman" panose="02020603050405020304" pitchFamily="18" charset="0"/>
              </a:rPr>
              <a:t>Thủa bé chăn trâu, lấy cờ lau tập trận</a:t>
            </a:r>
          </a:p>
        </p:txBody>
      </p:sp>
      <p:sp>
        <p:nvSpPr>
          <p:cNvPr id="16" name="TextBox 15">
            <a:extLst>
              <a:ext uri="{FF2B5EF4-FFF2-40B4-BE49-F238E27FC236}">
                <a16:creationId xmlns:a16="http://schemas.microsoft.com/office/drawing/2014/main" id="{B68AF0A4-30B3-4928-94A5-998583742188}"/>
              </a:ext>
            </a:extLst>
          </p:cNvPr>
          <p:cNvSpPr txBox="1"/>
          <p:nvPr/>
        </p:nvSpPr>
        <p:spPr>
          <a:xfrm>
            <a:off x="4790325" y="3697389"/>
            <a:ext cx="7640324" cy="892552"/>
          </a:xfrm>
          <a:prstGeom prst="rect">
            <a:avLst/>
          </a:prstGeom>
          <a:noFill/>
        </p:spPr>
        <p:txBody>
          <a:bodyPr wrap="square" rtlCol="0">
            <a:spAutoFit/>
          </a:bodyPr>
          <a:lstStyle/>
          <a:p>
            <a:pPr marL="457200" indent="-457200">
              <a:buFont typeface="Wingdings" panose="05000000000000000000" pitchFamily="2" charset="2"/>
              <a:buChar char="Ø"/>
            </a:pPr>
            <a:r>
              <a:rPr lang="en-US" sz="2600">
                <a:latin typeface="Times New Roman" panose="02020603050405020304" pitchFamily="18" charset="0"/>
                <a:cs typeface="Times New Roman" panose="02020603050405020304" pitchFamily="18" charset="0"/>
              </a:rPr>
              <a:t>Đền thờ của ông đặt tại Hoa Lư- Ninh Bình nằm trong quần thể di sản thế giới Tràng An</a:t>
            </a:r>
          </a:p>
        </p:txBody>
      </p:sp>
      <p:pic>
        <p:nvPicPr>
          <p:cNvPr id="2050" name="Picture 2" descr="Đền thờ Đinh Tiên Hoàng – Wikipedia tiếng Việt">
            <a:extLst>
              <a:ext uri="{FF2B5EF4-FFF2-40B4-BE49-F238E27FC236}">
                <a16:creationId xmlns:a16="http://schemas.microsoft.com/office/drawing/2014/main" id="{B2676322-A010-408C-9B00-22872A978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892" y="2082508"/>
            <a:ext cx="3923424" cy="2615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8D0C1A8-F6E9-4FF9-9B29-5D5734A34C58}"/>
              </a:ext>
            </a:extLst>
          </p:cNvPr>
          <p:cNvPicPr>
            <a:picLocks noChangeAspect="1"/>
          </p:cNvPicPr>
          <p:nvPr/>
        </p:nvPicPr>
        <p:blipFill>
          <a:blip r:embed="rId3"/>
          <a:stretch>
            <a:fillRect/>
          </a:stretch>
        </p:blipFill>
        <p:spPr>
          <a:xfrm>
            <a:off x="-1828800" y="305514"/>
            <a:ext cx="1303133" cy="868755"/>
          </a:xfrm>
          <a:prstGeom prst="rect">
            <a:avLst/>
          </a:prstGeom>
        </p:spPr>
      </p:pic>
    </p:spTree>
    <p:extLst>
      <p:ext uri="{BB962C8B-B14F-4D97-AF65-F5344CB8AC3E}">
        <p14:creationId xmlns:p14="http://schemas.microsoft.com/office/powerpoint/2010/main" val="1852859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97" b="7797"/>
          <a:stretch>
            <a:fillRect/>
          </a:stretch>
        </p:blipFill>
        <p:spPr>
          <a:xfrm>
            <a:off x="0" y="0"/>
            <a:ext cx="12192000" cy="6858000"/>
          </a:xfrm>
          <a:prstGeom prst="rect">
            <a:avLst/>
          </a:prstGeom>
        </p:spPr>
      </p:pic>
      <p:grpSp>
        <p:nvGrpSpPr>
          <p:cNvPr id="3" name="Group 3"/>
          <p:cNvGrpSpPr/>
          <p:nvPr/>
        </p:nvGrpSpPr>
        <p:grpSpPr>
          <a:xfrm>
            <a:off x="0" y="6152059"/>
            <a:ext cx="12192000" cy="718641"/>
            <a:chOff x="0" y="0"/>
            <a:chExt cx="4816593" cy="283908"/>
          </a:xfrm>
        </p:grpSpPr>
        <p:sp>
          <p:nvSpPr>
            <p:cNvPr id="4" name="Freeform 4"/>
            <p:cNvSpPr/>
            <p:nvPr/>
          </p:nvSpPr>
          <p:spPr>
            <a:xfrm>
              <a:off x="0" y="0"/>
              <a:ext cx="4816592" cy="283908"/>
            </a:xfrm>
            <a:custGeom>
              <a:avLst/>
              <a:gdLst/>
              <a:ahLst/>
              <a:cxnLst/>
              <a:rect l="l" t="t" r="r" b="b"/>
              <a:pathLst>
                <a:path w="4816592" h="283908">
                  <a:moveTo>
                    <a:pt x="0" y="0"/>
                  </a:moveTo>
                  <a:lnTo>
                    <a:pt x="4816592" y="0"/>
                  </a:lnTo>
                  <a:lnTo>
                    <a:pt x="4816592" y="283908"/>
                  </a:lnTo>
                  <a:lnTo>
                    <a:pt x="0" y="283908"/>
                  </a:lnTo>
                  <a:close/>
                </a:path>
              </a:pathLst>
            </a:custGeom>
            <a:solidFill>
              <a:srgbClr val="0D203B"/>
            </a:solidFill>
          </p:spPr>
        </p:sp>
        <p:sp>
          <p:nvSpPr>
            <p:cNvPr id="5" name="TextBox 5"/>
            <p:cNvSpPr txBox="1"/>
            <p:nvPr/>
          </p:nvSpPr>
          <p:spPr>
            <a:xfrm>
              <a:off x="0" y="-57150"/>
              <a:ext cx="812800" cy="869950"/>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6" name="Group 6"/>
          <p:cNvGrpSpPr/>
          <p:nvPr/>
        </p:nvGrpSpPr>
        <p:grpSpPr>
          <a:xfrm>
            <a:off x="1634868" y="164429"/>
            <a:ext cx="8623845" cy="655887"/>
            <a:chOff x="0" y="0"/>
            <a:chExt cx="3406951" cy="259116"/>
          </a:xfrm>
        </p:grpSpPr>
        <p:sp>
          <p:nvSpPr>
            <p:cNvPr id="7" name="Freeform 7"/>
            <p:cNvSpPr/>
            <p:nvPr/>
          </p:nvSpPr>
          <p:spPr>
            <a:xfrm>
              <a:off x="0" y="0"/>
              <a:ext cx="3406951" cy="259116"/>
            </a:xfrm>
            <a:custGeom>
              <a:avLst/>
              <a:gdLst/>
              <a:ahLst/>
              <a:cxnLst/>
              <a:rect l="l" t="t" r="r" b="b"/>
              <a:pathLst>
                <a:path w="3406951" h="259116">
                  <a:moveTo>
                    <a:pt x="0" y="0"/>
                  </a:moveTo>
                  <a:lnTo>
                    <a:pt x="3406951" y="0"/>
                  </a:lnTo>
                  <a:lnTo>
                    <a:pt x="3406951" y="259116"/>
                  </a:lnTo>
                  <a:lnTo>
                    <a:pt x="0" y="259116"/>
                  </a:lnTo>
                  <a:close/>
                </a:path>
              </a:pathLst>
            </a:custGeom>
            <a:solidFill>
              <a:srgbClr val="FFA500"/>
            </a:solidFill>
          </p:spPr>
        </p:sp>
        <p:sp>
          <p:nvSpPr>
            <p:cNvPr id="8" name="TextBox 8"/>
            <p:cNvSpPr txBox="1"/>
            <p:nvPr/>
          </p:nvSpPr>
          <p:spPr>
            <a:xfrm>
              <a:off x="0" y="-57150"/>
              <a:ext cx="812800" cy="869950"/>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9" name="Group 9"/>
          <p:cNvGrpSpPr/>
          <p:nvPr/>
        </p:nvGrpSpPr>
        <p:grpSpPr>
          <a:xfrm>
            <a:off x="11149264" y="-15708"/>
            <a:ext cx="1044742" cy="1044742"/>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A500"/>
            </a:solidFill>
          </p:spPr>
        </p:sp>
        <p:sp>
          <p:nvSpPr>
            <p:cNvPr id="11" name="TextBox 11"/>
            <p:cNvSpPr txBox="1"/>
            <p:nvPr/>
          </p:nvSpPr>
          <p:spPr>
            <a:xfrm>
              <a:off x="0" y="-38100"/>
              <a:ext cx="812800" cy="850900"/>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grpSp>
        <p:nvGrpSpPr>
          <p:cNvPr id="12" name="Group 12"/>
          <p:cNvGrpSpPr/>
          <p:nvPr/>
        </p:nvGrpSpPr>
        <p:grpSpPr>
          <a:xfrm>
            <a:off x="10447755" y="-15708"/>
            <a:ext cx="701508" cy="701508"/>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D203B"/>
            </a:solidFill>
          </p:spPr>
        </p:sp>
        <p:sp>
          <p:nvSpPr>
            <p:cNvPr id="14" name="TextBox 14"/>
            <p:cNvSpPr txBox="1"/>
            <p:nvPr/>
          </p:nvSpPr>
          <p:spPr>
            <a:xfrm>
              <a:off x="0" y="-38100"/>
              <a:ext cx="812800" cy="850900"/>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grpSp>
        <p:nvGrpSpPr>
          <p:cNvPr id="15" name="Group 15"/>
          <p:cNvGrpSpPr/>
          <p:nvPr/>
        </p:nvGrpSpPr>
        <p:grpSpPr>
          <a:xfrm>
            <a:off x="11490492" y="1029034"/>
            <a:ext cx="701508" cy="701508"/>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D203B"/>
            </a:solidFill>
          </p:spPr>
        </p:sp>
        <p:sp>
          <p:nvSpPr>
            <p:cNvPr id="17" name="TextBox 17"/>
            <p:cNvSpPr txBox="1"/>
            <p:nvPr/>
          </p:nvSpPr>
          <p:spPr>
            <a:xfrm>
              <a:off x="0" y="-38100"/>
              <a:ext cx="812800" cy="850900"/>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grpSp>
        <p:nvGrpSpPr>
          <p:cNvPr id="18" name="Group 18"/>
          <p:cNvGrpSpPr/>
          <p:nvPr/>
        </p:nvGrpSpPr>
        <p:grpSpPr>
          <a:xfrm>
            <a:off x="11245538" y="71588"/>
            <a:ext cx="870151" cy="870151"/>
            <a:chOff x="0" y="0"/>
            <a:chExt cx="1913890" cy="1913890"/>
          </a:xfrm>
        </p:grpSpPr>
        <p:sp>
          <p:nvSpPr>
            <p:cNvPr id="19" name="Freeform 1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grpSp>
        <p:nvGrpSpPr>
          <p:cNvPr id="20" name="Group 20"/>
          <p:cNvGrpSpPr/>
          <p:nvPr/>
        </p:nvGrpSpPr>
        <p:grpSpPr>
          <a:xfrm>
            <a:off x="10580972" y="126309"/>
            <a:ext cx="435075" cy="435075"/>
            <a:chOff x="0" y="0"/>
            <a:chExt cx="1913890" cy="1913890"/>
          </a:xfrm>
        </p:grpSpPr>
        <p:sp>
          <p:nvSpPr>
            <p:cNvPr id="21" name="Freeform 2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grpSp>
        <p:nvGrpSpPr>
          <p:cNvPr id="22" name="Group 22"/>
          <p:cNvGrpSpPr/>
          <p:nvPr/>
        </p:nvGrpSpPr>
        <p:grpSpPr>
          <a:xfrm>
            <a:off x="11623709" y="1162251"/>
            <a:ext cx="435075" cy="435075"/>
            <a:chOff x="0" y="0"/>
            <a:chExt cx="1913890" cy="1913890"/>
          </a:xfrm>
        </p:grpSpPr>
        <p:sp>
          <p:nvSpPr>
            <p:cNvPr id="23" name="Freeform 23"/>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626" y="6227110"/>
            <a:ext cx="1145673" cy="568541"/>
          </a:xfrm>
          <a:prstGeom prst="rect">
            <a:avLst/>
          </a:prstGeom>
        </p:spPr>
      </p:pic>
      <p:pic>
        <p:nvPicPr>
          <p:cNvPr id="25" name="Picture 25"/>
          <p:cNvPicPr>
            <a:picLocks noChangeAspect="1"/>
          </p:cNvPicPr>
          <p:nvPr/>
        </p:nvPicPr>
        <p:blipFill>
          <a:blip r:embed="rId5"/>
          <a:srcRect/>
          <a:stretch>
            <a:fillRect/>
          </a:stretch>
        </p:blipFill>
        <p:spPr>
          <a:xfrm>
            <a:off x="4673121" y="2006121"/>
            <a:ext cx="2845759" cy="2845759"/>
          </a:xfrm>
          <a:prstGeom prst="rect">
            <a:avLst/>
          </a:prstGeom>
        </p:spPr>
      </p:pic>
      <p:pic>
        <p:nvPicPr>
          <p:cNvPr id="26" name="Picture 26"/>
          <p:cNvPicPr>
            <a:picLocks noChangeAspect="1"/>
          </p:cNvPicPr>
          <p:nvPr/>
        </p:nvPicPr>
        <p:blipFill>
          <a:blip r:embed="rId5"/>
          <a:srcRect/>
          <a:stretch>
            <a:fillRect/>
          </a:stretch>
        </p:blipFill>
        <p:spPr>
          <a:xfrm>
            <a:off x="4800121" y="2133121"/>
            <a:ext cx="2845759" cy="2845759"/>
          </a:xfrm>
          <a:prstGeom prst="rect">
            <a:avLst/>
          </a:prstGeom>
        </p:spPr>
      </p:pic>
      <p:sp>
        <p:nvSpPr>
          <p:cNvPr id="27" name="TextBox 27"/>
          <p:cNvSpPr txBox="1"/>
          <p:nvPr/>
        </p:nvSpPr>
        <p:spPr>
          <a:xfrm>
            <a:off x="1589716" y="180320"/>
            <a:ext cx="8714149" cy="628377"/>
          </a:xfrm>
          <a:prstGeom prst="rect">
            <a:avLst/>
          </a:prstGeom>
        </p:spPr>
        <p:txBody>
          <a:bodyPr lIns="0" tIns="0" rIns="0" bIns="0" rtlCol="0" anchor="t">
            <a:spAutoFit/>
          </a:bodyPr>
          <a:lstStyle/>
          <a:p>
            <a:pPr algn="ctr" defTabSz="609630">
              <a:lnSpc>
                <a:spcPts val="4854"/>
              </a:lnSpc>
            </a:pPr>
            <a:r>
              <a:rPr lang="en-US" sz="3467">
                <a:solidFill>
                  <a:srgbClr val="0D203B"/>
                </a:solidFill>
                <a:latin typeface="#9Slide03 Arima Madurai Bold" panose="00000800000000000000" pitchFamily="2" charset="0"/>
                <a:cs typeface="#9Slide03 Arima Madurai Bold" panose="00000800000000000000" pitchFamily="2" charset="0"/>
              </a:rPr>
              <a:t>BÀI 10 ĐẠI CỒ VIỆT THỜI ĐINH VÀ TIỀN LÊ</a:t>
            </a:r>
          </a:p>
        </p:txBody>
      </p:sp>
      <p:sp>
        <p:nvSpPr>
          <p:cNvPr id="28" name="TextBox 27">
            <a:extLst>
              <a:ext uri="{FF2B5EF4-FFF2-40B4-BE49-F238E27FC236}">
                <a16:creationId xmlns:a16="http://schemas.microsoft.com/office/drawing/2014/main" id="{7A8D6679-3E6A-4E6E-BF6E-36848808514C}"/>
              </a:ext>
            </a:extLst>
          </p:cNvPr>
          <p:cNvSpPr txBox="1"/>
          <p:nvPr/>
        </p:nvSpPr>
        <p:spPr>
          <a:xfrm>
            <a:off x="1634868" y="6375400"/>
            <a:ext cx="10235506" cy="461665"/>
          </a:xfrm>
          <a:prstGeom prst="rect">
            <a:avLst/>
          </a:prstGeom>
          <a:noFill/>
        </p:spPr>
        <p:txBody>
          <a:bodyPr wrap="square" rtlCol="0">
            <a:spAutoFit/>
          </a:bodyPr>
          <a:lstStyle/>
          <a:p>
            <a:pPr defTabSz="609630"/>
            <a:r>
              <a:rPr lang="en-US" sz="2400">
                <a:solidFill>
                  <a:prstClr val="white"/>
                </a:solidFill>
                <a:latin typeface="Calibri"/>
              </a:rPr>
              <a:t>Giáo viên:								Lớp</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8F2"/>
        </a:solidFill>
        <a:effectLst/>
      </p:bgPr>
    </p:bg>
    <p:spTree>
      <p:nvGrpSpPr>
        <p:cNvPr id="1" name=""/>
        <p:cNvGrpSpPr/>
        <p:nvPr/>
      </p:nvGrpSpPr>
      <p:grpSpPr>
        <a:xfrm>
          <a:off x="0" y="0"/>
          <a:ext cx="0" cy="0"/>
          <a:chOff x="0" y="0"/>
          <a:chExt cx="0" cy="0"/>
        </a:xfrm>
      </p:grpSpPr>
      <p:sp>
        <p:nvSpPr>
          <p:cNvPr id="2" name="AutoShape 2"/>
          <p:cNvSpPr/>
          <p:nvPr/>
        </p:nvSpPr>
        <p:spPr>
          <a:xfrm>
            <a:off x="1" y="2376152"/>
            <a:ext cx="4737379" cy="0"/>
          </a:xfrm>
          <a:prstGeom prst="line">
            <a:avLst/>
          </a:prstGeom>
          <a:ln w="19050" cap="flat">
            <a:solidFill>
              <a:srgbClr val="000000"/>
            </a:solidFill>
            <a:prstDash val="solid"/>
            <a:headEnd type="none" w="sm" len="sm"/>
            <a:tailEnd type="none" w="sm" len="sm"/>
          </a:ln>
        </p:spPr>
      </p:sp>
      <p:grpSp>
        <p:nvGrpSpPr>
          <p:cNvPr id="3" name="Group 3"/>
          <p:cNvGrpSpPr>
            <a:grpSpLocks noChangeAspect="1"/>
          </p:cNvGrpSpPr>
          <p:nvPr/>
        </p:nvGrpSpPr>
        <p:grpSpPr>
          <a:xfrm>
            <a:off x="5780073" y="927713"/>
            <a:ext cx="6251411" cy="4585503"/>
            <a:chOff x="0" y="0"/>
            <a:chExt cx="4198620" cy="3079750"/>
          </a:xfrm>
        </p:grpSpPr>
        <p:sp>
          <p:nvSpPr>
            <p:cNvPr id="4" name="Freeform 4"/>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2"/>
              <a:stretch>
                <a:fillRect l="-15043" r="-15043"/>
              </a:stretch>
            </a:blipFill>
          </p:spPr>
        </p:sp>
      </p:grpSp>
      <p:sp>
        <p:nvSpPr>
          <p:cNvPr id="5" name="TextBox 5"/>
          <p:cNvSpPr txBox="1"/>
          <p:nvPr/>
        </p:nvSpPr>
        <p:spPr>
          <a:xfrm>
            <a:off x="656469" y="2697186"/>
            <a:ext cx="4982331" cy="2244204"/>
          </a:xfrm>
          <a:prstGeom prst="rect">
            <a:avLst/>
          </a:prstGeom>
        </p:spPr>
        <p:txBody>
          <a:bodyPr wrap="square" lIns="0" tIns="0" rIns="0" bIns="0" rtlCol="0" anchor="t">
            <a:spAutoFit/>
          </a:bodyPr>
          <a:lstStyle/>
          <a:p>
            <a:pPr marL="304815" indent="-304815" defTabSz="609630">
              <a:lnSpc>
                <a:spcPts val="2519"/>
              </a:lnSpc>
              <a:buFont typeface="Wingdings" panose="05000000000000000000" pitchFamily="2" charset="2"/>
              <a:buChar char="Ø"/>
            </a:pPr>
            <a:r>
              <a:rPr lang="en-US" sz="2133">
                <a:solidFill>
                  <a:srgbClr val="000000"/>
                </a:solidFill>
                <a:latin typeface="Times New Roman" panose="02020603050405020304" pitchFamily="18" charset="0"/>
                <a:cs typeface="Times New Roman" panose="02020603050405020304" pitchFamily="18" charset="0"/>
              </a:rPr>
              <a:t>Giới thiệu được những nét chính về tổ chức chính quyền thời Đinh - Tiền Lê</a:t>
            </a:r>
          </a:p>
          <a:p>
            <a:pPr marL="304815" indent="-304815" defTabSz="609630">
              <a:lnSpc>
                <a:spcPts val="2519"/>
              </a:lnSpc>
              <a:buFont typeface="Wingdings" panose="05000000000000000000" pitchFamily="2" charset="2"/>
              <a:buChar char="Ø"/>
            </a:pPr>
            <a:r>
              <a:rPr lang="en-US" sz="2133">
                <a:solidFill>
                  <a:srgbClr val="000000"/>
                </a:solidFill>
                <a:latin typeface="Times New Roman" panose="02020603050405020304" pitchFamily="18" charset="0"/>
                <a:cs typeface="Times New Roman" panose="02020603050405020304" pitchFamily="18" charset="0"/>
              </a:rPr>
              <a:t>Mô tả được cuộc khánh chiến chống Tống của Lê Hoàn năm 981</a:t>
            </a:r>
          </a:p>
          <a:p>
            <a:pPr marL="304815" indent="-304815" defTabSz="609630">
              <a:lnSpc>
                <a:spcPts val="2519"/>
              </a:lnSpc>
              <a:buFont typeface="Wingdings" panose="05000000000000000000" pitchFamily="2" charset="2"/>
              <a:buChar char="Ø"/>
            </a:pPr>
            <a:r>
              <a:rPr lang="en-US" sz="2133">
                <a:solidFill>
                  <a:srgbClr val="000000"/>
                </a:solidFill>
                <a:latin typeface="Times New Roman" panose="02020603050405020304" pitchFamily="18" charset="0"/>
                <a:cs typeface="Times New Roman" panose="02020603050405020304" pitchFamily="18" charset="0"/>
              </a:rPr>
              <a:t>Nhận biết được đời sống xã hội, văn hóa thời Đinh - Tiền Lê</a:t>
            </a:r>
          </a:p>
          <a:p>
            <a:pPr marL="304815" indent="-304815" defTabSz="609630">
              <a:lnSpc>
                <a:spcPts val="2519"/>
              </a:lnSpc>
              <a:buFont typeface="Wingdings" panose="05000000000000000000" pitchFamily="2" charset="2"/>
              <a:buChar char="Ø"/>
            </a:pPr>
            <a:endParaRPr lang="en-US" sz="2133">
              <a:solidFill>
                <a:srgbClr val="000000"/>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449620" y="991826"/>
            <a:ext cx="5548261" cy="1005853"/>
          </a:xfrm>
          <a:prstGeom prst="rect">
            <a:avLst/>
          </a:prstGeom>
        </p:spPr>
        <p:txBody>
          <a:bodyPr lIns="0" tIns="0" rIns="0" bIns="0" rtlCol="0" anchor="t">
            <a:spAutoFit/>
          </a:bodyPr>
          <a:lstStyle/>
          <a:p>
            <a:pPr algn="just" defTabSz="609630">
              <a:lnSpc>
                <a:spcPts val="8960"/>
              </a:lnSpc>
            </a:pPr>
            <a:r>
              <a:rPr lang="en-US" sz="4400">
                <a:solidFill>
                  <a:srgbClr val="000000"/>
                </a:solidFill>
                <a:latin typeface="Snap ITC" panose="04040A07060A02020202" pitchFamily="82" charset="0"/>
              </a:rPr>
              <a:t>Mục tiêu bài học</a:t>
            </a:r>
          </a:p>
        </p:txBody>
      </p:sp>
    </p:spTree>
  </p:cSld>
  <p:clrMapOvr>
    <a:masterClrMapping/>
  </p:clrMapOvr>
  <p:transition>
    <p:fade/>
  </p:transition>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1096</TotalTime>
  <Words>2044</Words>
  <Application>Microsoft Office PowerPoint</Application>
  <PresentationFormat>Widescreen</PresentationFormat>
  <Paragraphs>193</Paragraphs>
  <Slides>27</Slides>
  <Notes>0</Notes>
  <HiddenSlides>0</HiddenSlides>
  <MMClips>3</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27</vt:i4>
      </vt:variant>
    </vt:vector>
  </HeadingPairs>
  <TitlesOfParts>
    <vt:vector size="42" baseType="lpstr">
      <vt:lpstr>Canda Tawa Cute</vt:lpstr>
      <vt:lpstr>Gamja Flower</vt:lpstr>
      <vt:lpstr>#9Slide02 Tieu de dai</vt:lpstr>
      <vt:lpstr>#9Slide03 Arima Madurai Black</vt:lpstr>
      <vt:lpstr>#9Slide03 Arima Madurai Bold</vt:lpstr>
      <vt:lpstr>#9Slide03 Encode SeEx Black</vt:lpstr>
      <vt:lpstr>Arial</vt:lpstr>
      <vt:lpstr>Calibri</vt:lpstr>
      <vt:lpstr>Snap ITC</vt:lpstr>
      <vt:lpstr>Times New Roman</vt:lpstr>
      <vt:lpstr>Wingdings</vt:lpstr>
      <vt:lpstr>2_Office Theme</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cp:keywords>9Slide</cp:keywords>
  <dc:description>9Slide.vn</dc:description>
  <cp:lastModifiedBy>9Slide</cp:lastModifiedBy>
  <cp:revision>15</cp:revision>
  <dcterms:created xsi:type="dcterms:W3CDTF">2022-06-25T23:42:11Z</dcterms:created>
  <dcterms:modified xsi:type="dcterms:W3CDTF">2022-07-21T09:56:47Z</dcterms:modified>
  <cp:category>9Slide.vn</cp:category>
  <cp:contentStatus>9Slide</cp:contentStatus>
</cp:coreProperties>
</file>