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43"/>
  </p:notesMasterIdLst>
  <p:sldIdLst>
    <p:sldId id="256" r:id="rId2"/>
    <p:sldId id="753" r:id="rId3"/>
    <p:sldId id="257" r:id="rId4"/>
    <p:sldId id="11088596" r:id="rId5"/>
    <p:sldId id="262" r:id="rId6"/>
    <p:sldId id="258" r:id="rId7"/>
    <p:sldId id="259" r:id="rId8"/>
    <p:sldId id="11088597" r:id="rId9"/>
    <p:sldId id="11088598" r:id="rId10"/>
    <p:sldId id="311" r:id="rId11"/>
    <p:sldId id="642" r:id="rId12"/>
    <p:sldId id="11088600" r:id="rId13"/>
    <p:sldId id="11088599" r:id="rId14"/>
    <p:sldId id="328" r:id="rId15"/>
    <p:sldId id="11088822" r:id="rId16"/>
    <p:sldId id="265" r:id="rId17"/>
    <p:sldId id="336" r:id="rId18"/>
    <p:sldId id="266" r:id="rId19"/>
    <p:sldId id="295" r:id="rId20"/>
    <p:sldId id="11088823" r:id="rId21"/>
    <p:sldId id="303" r:id="rId22"/>
    <p:sldId id="267" r:id="rId23"/>
    <p:sldId id="304" r:id="rId24"/>
    <p:sldId id="11088833" r:id="rId25"/>
    <p:sldId id="269" r:id="rId26"/>
    <p:sldId id="11088824" r:id="rId27"/>
    <p:sldId id="11088829" r:id="rId28"/>
    <p:sldId id="11088830" r:id="rId29"/>
    <p:sldId id="11088828" r:id="rId30"/>
    <p:sldId id="11088831" r:id="rId31"/>
    <p:sldId id="270" r:id="rId32"/>
    <p:sldId id="287" r:id="rId33"/>
    <p:sldId id="11088825" r:id="rId34"/>
    <p:sldId id="271" r:id="rId35"/>
    <p:sldId id="11088591" r:id="rId36"/>
    <p:sldId id="274" r:id="rId37"/>
    <p:sldId id="11088826" r:id="rId38"/>
    <p:sldId id="11088827" r:id="rId39"/>
    <p:sldId id="260" r:id="rId40"/>
    <p:sldId id="275" r:id="rId41"/>
    <p:sldId id="277" r:id="rId42"/>
  </p:sldIdLst>
  <p:sldSz cx="9144000" cy="5143500" type="screen16x9"/>
  <p:notesSz cx="6858000" cy="9144000"/>
  <p:embeddedFontLst>
    <p:embeddedFont>
      <p:font typeface="Assistant" pitchFamily="2" charset="-79"/>
      <p:regular r:id="rId44"/>
      <p:bold r:id="rId45"/>
    </p:embeddedFont>
    <p:embeddedFont>
      <p:font typeface="Gantari" panose="020B0604020202020204" charset="0"/>
      <p:regular r:id="rId46"/>
      <p:bold r:id="rId47"/>
      <p:italic r:id="rId48"/>
      <p:boldItalic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Malgun Gothic" panose="020B0503020000020004" pitchFamily="34" charset="-127"/>
      <p:regular r:id="rId54"/>
      <p:bold r:id="rId55"/>
    </p:embeddedFont>
    <p:embeddedFont>
      <p:font typeface="Roboto Serif" panose="020B0604020202020204" charset="0"/>
      <p:regular r:id="rId56"/>
      <p:bold r:id="rId57"/>
      <p:italic r:id="rId58"/>
      <p:boldItalic r:id="rId59"/>
    </p:embeddedFont>
    <p:embeddedFont>
      <p:font typeface="Roboto Serif SemiBold" panose="020B060402020202020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07A21"/>
    <a:srgbClr val="69563E"/>
    <a:srgbClr val="68543B"/>
    <a:srgbClr val="E2D8C8"/>
    <a:srgbClr val="E1D6AD"/>
    <a:srgbClr val="EFE9D3"/>
    <a:srgbClr val="F7B47E"/>
    <a:srgbClr val="FAE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EC5638-3EAD-4FC4-9858-2559F91F259F}" v="705" dt="2023-11-02T07:30:06.593"/>
  </p1510:revLst>
</p1510:revInfo>
</file>

<file path=ppt/tableStyles.xml><?xml version="1.0" encoding="utf-8"?>
<a:tblStyleLst xmlns:a="http://schemas.openxmlformats.org/drawingml/2006/main" def="{0E987110-2A22-4493-AB28-9252EFE201CF}">
  <a:tblStyle styleId="{0E987110-2A22-4493-AB28-9252EFE201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21" autoAdjust="0"/>
  </p:normalViewPr>
  <p:slideViewPr>
    <p:cSldViewPr snapToGrid="0">
      <p:cViewPr varScale="1">
        <p:scale>
          <a:sx n="93" d="100"/>
          <a:sy n="93" d="100"/>
        </p:scale>
        <p:origin x="11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7c4c9014b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7c4c9014b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33f6155f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33f6155f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623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2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33f6155f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33f6155f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dd46dd1d67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dd46dd1d67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161ca7da6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161ca7da6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74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240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50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33f6155f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33f6155f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8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2" name="Google Shape;12;p2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780676" y="539500"/>
            <a:ext cx="5197500" cy="2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780663" y="2668300"/>
            <a:ext cx="45288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>
            <a:spLocks noGrp="1"/>
          </p:cNvSpPr>
          <p:nvPr>
            <p:ph type="pic" idx="2"/>
          </p:nvPr>
        </p:nvSpPr>
        <p:spPr>
          <a:xfrm rot="-307501">
            <a:off x="5884482" y="647526"/>
            <a:ext cx="2287043" cy="2154499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2" name="Google Shape;22;p2"/>
          <p:cNvSpPr>
            <a:spLocks noGrp="1"/>
          </p:cNvSpPr>
          <p:nvPr>
            <p:ph type="pic" idx="3"/>
          </p:nvPr>
        </p:nvSpPr>
        <p:spPr>
          <a:xfrm rot="358855">
            <a:off x="5516721" y="2617105"/>
            <a:ext cx="2018286" cy="1901238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23" name="Google Shape;23;p2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24;p2"/>
          <p:cNvSpPr>
            <a:spLocks noGrp="1"/>
          </p:cNvSpPr>
          <p:nvPr>
            <p:ph type="pic" idx="4"/>
          </p:nvPr>
        </p:nvSpPr>
        <p:spPr>
          <a:xfrm rot="-374561">
            <a:off x="2866821" y="3324867"/>
            <a:ext cx="2783707" cy="1364373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2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05" name="Google Shape;305;p22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306" name="Google Shape;306;p22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7" name="Google Shape;307;p22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8" name="Google Shape;308;p22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9" name="Google Shape;309;p22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1" name="Google Shape;311;p22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2" name="Google Shape;312;p22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13" name="Google Shape;313;p22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" name="Google Shape;314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2"/>
          <p:cNvSpPr txBox="1">
            <a:spLocks noGrp="1"/>
          </p:cNvSpPr>
          <p:nvPr>
            <p:ph type="subTitle" idx="1"/>
          </p:nvPr>
        </p:nvSpPr>
        <p:spPr>
          <a:xfrm>
            <a:off x="1441375" y="1566350"/>
            <a:ext cx="6989400" cy="6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2"/>
          <p:cNvSpPr txBox="1">
            <a:spLocks noGrp="1"/>
          </p:cNvSpPr>
          <p:nvPr>
            <p:ph type="subTitle" idx="2"/>
          </p:nvPr>
        </p:nvSpPr>
        <p:spPr>
          <a:xfrm>
            <a:off x="1441375" y="2744113"/>
            <a:ext cx="6989400" cy="6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2"/>
          <p:cNvSpPr txBox="1">
            <a:spLocks noGrp="1"/>
          </p:cNvSpPr>
          <p:nvPr>
            <p:ph type="subTitle" idx="3"/>
          </p:nvPr>
        </p:nvSpPr>
        <p:spPr>
          <a:xfrm>
            <a:off x="1441375" y="3921875"/>
            <a:ext cx="6989400" cy="6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2"/>
          <p:cNvSpPr txBox="1">
            <a:spLocks noGrp="1"/>
          </p:cNvSpPr>
          <p:nvPr>
            <p:ph type="subTitle" idx="4"/>
          </p:nvPr>
        </p:nvSpPr>
        <p:spPr>
          <a:xfrm>
            <a:off x="1441375" y="1098650"/>
            <a:ext cx="6989400" cy="5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319" name="Google Shape;319;p22"/>
          <p:cNvSpPr txBox="1">
            <a:spLocks noGrp="1"/>
          </p:cNvSpPr>
          <p:nvPr>
            <p:ph type="subTitle" idx="5"/>
          </p:nvPr>
        </p:nvSpPr>
        <p:spPr>
          <a:xfrm>
            <a:off x="1441375" y="2276426"/>
            <a:ext cx="6989400" cy="5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320" name="Google Shape;320;p22"/>
          <p:cNvSpPr txBox="1">
            <a:spLocks noGrp="1"/>
          </p:cNvSpPr>
          <p:nvPr>
            <p:ph type="subTitle" idx="6"/>
          </p:nvPr>
        </p:nvSpPr>
        <p:spPr>
          <a:xfrm>
            <a:off x="1441375" y="3454175"/>
            <a:ext cx="6989400" cy="5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6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6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1" name="Google Shape;391;p26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392" name="Google Shape;392;p26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6" name="Google Shape;396;p26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99" name="Google Shape;399;p26"/>
          <p:cNvSpPr txBox="1">
            <a:spLocks noGrp="1"/>
          </p:cNvSpPr>
          <p:nvPr>
            <p:ph type="title"/>
          </p:nvPr>
        </p:nvSpPr>
        <p:spPr>
          <a:xfrm>
            <a:off x="3778064" y="539500"/>
            <a:ext cx="46527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subTitle" idx="1"/>
          </p:nvPr>
        </p:nvSpPr>
        <p:spPr>
          <a:xfrm>
            <a:off x="3778025" y="1598212"/>
            <a:ext cx="4652700" cy="12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6"/>
          <p:cNvSpPr txBox="1"/>
          <p:nvPr/>
        </p:nvSpPr>
        <p:spPr>
          <a:xfrm>
            <a:off x="5080900" y="3328150"/>
            <a:ext cx="33498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and includes icons by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and infographics &amp; images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200" b="1" u="sng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cxnSp>
        <p:nvCxnSpPr>
          <p:cNvPr id="402" name="Google Shape;402;p26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3" name="Google Shape;403;p26"/>
          <p:cNvSpPr>
            <a:spLocks noGrp="1"/>
          </p:cNvSpPr>
          <p:nvPr>
            <p:ph type="pic" idx="2"/>
          </p:nvPr>
        </p:nvSpPr>
        <p:spPr>
          <a:xfrm rot="-342679">
            <a:off x="885829" y="724206"/>
            <a:ext cx="2375492" cy="1961547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04" name="Google Shape;404;p26"/>
          <p:cNvSpPr>
            <a:spLocks noGrp="1"/>
          </p:cNvSpPr>
          <p:nvPr>
            <p:ph type="pic" idx="3"/>
          </p:nvPr>
        </p:nvSpPr>
        <p:spPr>
          <a:xfrm rot="640355">
            <a:off x="2235475" y="2319806"/>
            <a:ext cx="2454153" cy="1961439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EB4D3-F415-164B-BB13-3EB1CF2F6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VN" smtClean="0"/>
              <a:t>03/13/2024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5CBA2-D5B6-D54D-BC75-222F01FF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55371-E50E-9940-B2D9-10CFBD81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804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8903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8BDFAC-586A-4348-839F-45D7D3A4E3E3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79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CB6C6-9DD1-268C-AAA4-48256F12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F2628-EFDF-4F2F-8EEA-57CDACBC774D}" type="datetimeFigureOut">
              <a:rPr lang="vi-VN"/>
              <a:pPr>
                <a:defRPr/>
              </a:pPr>
              <a:t>13/03/2024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4909B-2E8A-0BEC-7320-6478268C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94BFA-2606-9489-60F7-30280217A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E0134-D6CF-4A04-9C43-C7DE7BB6244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1197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8" name="Google Shape;28;p3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29" name="Google Shape;29;p3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6" name="Google Shape;36;p3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925125" y="3267050"/>
            <a:ext cx="4186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925125" y="2425250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925125" y="4161875"/>
            <a:ext cx="41862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"/>
          <p:cNvSpPr>
            <a:spLocks noGrp="1"/>
          </p:cNvSpPr>
          <p:nvPr>
            <p:ph type="pic" idx="3"/>
          </p:nvPr>
        </p:nvSpPr>
        <p:spPr>
          <a:xfrm>
            <a:off x="3581200" y="652625"/>
            <a:ext cx="2982300" cy="1738800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1" name="Google Shape;41;p3"/>
          <p:cNvSpPr>
            <a:spLocks noGrp="1"/>
          </p:cNvSpPr>
          <p:nvPr>
            <p:ph type="pic" idx="4"/>
          </p:nvPr>
        </p:nvSpPr>
        <p:spPr>
          <a:xfrm>
            <a:off x="5338625" y="2756650"/>
            <a:ext cx="2982300" cy="1738800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9" name="Google Shape;59;p5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60" name="Google Shape;60;p5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67" name="Google Shape;67;p5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ubTitle" idx="1"/>
          </p:nvPr>
        </p:nvSpPr>
        <p:spPr>
          <a:xfrm>
            <a:off x="4725900" y="1750678"/>
            <a:ext cx="3698100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2"/>
          </p:nvPr>
        </p:nvSpPr>
        <p:spPr>
          <a:xfrm>
            <a:off x="720000" y="1750678"/>
            <a:ext cx="3698100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3"/>
          </p:nvPr>
        </p:nvSpPr>
        <p:spPr>
          <a:xfrm>
            <a:off x="720000" y="1282975"/>
            <a:ext cx="3698100" cy="5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4"/>
          </p:nvPr>
        </p:nvSpPr>
        <p:spPr>
          <a:xfrm>
            <a:off x="4725900" y="1282975"/>
            <a:ext cx="3698100" cy="5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 b="1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9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9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8" name="Google Shape;118;p9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19" name="Google Shape;119;p9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26" name="Google Shape;126;p9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9"/>
          <p:cNvSpPr txBox="1">
            <a:spLocks noGrp="1"/>
          </p:cNvSpPr>
          <p:nvPr>
            <p:ph type="title"/>
          </p:nvPr>
        </p:nvSpPr>
        <p:spPr>
          <a:xfrm>
            <a:off x="720000" y="1413525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0900" cy="629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1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1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5" name="Google Shape;135;p11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36" name="Google Shape;136;p11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43" name="Google Shape;143;p11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11"/>
          <p:cNvSpPr txBox="1">
            <a:spLocks noGrp="1"/>
          </p:cNvSpPr>
          <p:nvPr>
            <p:ph type="title" hasCustomPrompt="1"/>
          </p:nvPr>
        </p:nvSpPr>
        <p:spPr>
          <a:xfrm>
            <a:off x="3374275" y="2968100"/>
            <a:ext cx="4847400" cy="103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5" name="Google Shape;145;p11"/>
          <p:cNvSpPr txBox="1">
            <a:spLocks noGrp="1"/>
          </p:cNvSpPr>
          <p:nvPr>
            <p:ph type="subTitle" idx="1"/>
          </p:nvPr>
        </p:nvSpPr>
        <p:spPr>
          <a:xfrm>
            <a:off x="3374275" y="3931700"/>
            <a:ext cx="48474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6" name="Google Shape;146;p11"/>
          <p:cNvSpPr>
            <a:spLocks noGrp="1"/>
          </p:cNvSpPr>
          <p:nvPr>
            <p:ph type="pic" idx="2"/>
          </p:nvPr>
        </p:nvSpPr>
        <p:spPr>
          <a:xfrm>
            <a:off x="971250" y="665600"/>
            <a:ext cx="7201500" cy="1964100"/>
          </a:xfrm>
          <a:prstGeom prst="rect">
            <a:avLst/>
          </a:prstGeom>
          <a:noFill/>
          <a:ln w="114300" cap="rnd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3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1" name="Google Shape;151;p13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52" name="Google Shape;152;p13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59" name="Google Shape;159;p13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" name="Google Shape;16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1"/>
          </p:nvPr>
        </p:nvSpPr>
        <p:spPr>
          <a:xfrm>
            <a:off x="1120288" y="2130902"/>
            <a:ext cx="23055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2"/>
          </p:nvPr>
        </p:nvSpPr>
        <p:spPr>
          <a:xfrm>
            <a:off x="1120288" y="3792300"/>
            <a:ext cx="23055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3"/>
          </p:nvPr>
        </p:nvSpPr>
        <p:spPr>
          <a:xfrm>
            <a:off x="3619400" y="3792300"/>
            <a:ext cx="23055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4"/>
          </p:nvPr>
        </p:nvSpPr>
        <p:spPr>
          <a:xfrm>
            <a:off x="3619400" y="2130902"/>
            <a:ext cx="23055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5" hasCustomPrompt="1"/>
          </p:nvPr>
        </p:nvSpPr>
        <p:spPr>
          <a:xfrm>
            <a:off x="1126938" y="1202400"/>
            <a:ext cx="901200" cy="5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6" hasCustomPrompt="1"/>
          </p:nvPr>
        </p:nvSpPr>
        <p:spPr>
          <a:xfrm>
            <a:off x="3619400" y="2863725"/>
            <a:ext cx="901200" cy="5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7" hasCustomPrompt="1"/>
          </p:nvPr>
        </p:nvSpPr>
        <p:spPr>
          <a:xfrm>
            <a:off x="1120288" y="2863725"/>
            <a:ext cx="901200" cy="5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8" hasCustomPrompt="1"/>
          </p:nvPr>
        </p:nvSpPr>
        <p:spPr>
          <a:xfrm>
            <a:off x="3626050" y="1202400"/>
            <a:ext cx="901200" cy="5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9"/>
          </p:nvPr>
        </p:nvSpPr>
        <p:spPr>
          <a:xfrm>
            <a:off x="6118500" y="3792300"/>
            <a:ext cx="23055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3"/>
          </p:nvPr>
        </p:nvSpPr>
        <p:spPr>
          <a:xfrm>
            <a:off x="6118500" y="2130902"/>
            <a:ext cx="23055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8500" y="2863725"/>
            <a:ext cx="901200" cy="5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 idx="15" hasCustomPrompt="1"/>
          </p:nvPr>
        </p:nvSpPr>
        <p:spPr>
          <a:xfrm>
            <a:off x="6125150" y="1202400"/>
            <a:ext cx="901200" cy="5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16"/>
          </p:nvPr>
        </p:nvSpPr>
        <p:spPr>
          <a:xfrm>
            <a:off x="1120288" y="1634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7"/>
          </p:nvPr>
        </p:nvSpPr>
        <p:spPr>
          <a:xfrm>
            <a:off x="1120288" y="3295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18"/>
          </p:nvPr>
        </p:nvSpPr>
        <p:spPr>
          <a:xfrm>
            <a:off x="3619400" y="3295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19"/>
          </p:nvPr>
        </p:nvSpPr>
        <p:spPr>
          <a:xfrm>
            <a:off x="3619400" y="1634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20"/>
          </p:nvPr>
        </p:nvSpPr>
        <p:spPr>
          <a:xfrm>
            <a:off x="6118500" y="3295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21"/>
          </p:nvPr>
        </p:nvSpPr>
        <p:spPr>
          <a:xfrm>
            <a:off x="6118500" y="1634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4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83" name="Google Shape;183;p14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90" name="Google Shape;190;p14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14"/>
          <p:cNvSpPr txBox="1">
            <a:spLocks noGrp="1"/>
          </p:cNvSpPr>
          <p:nvPr>
            <p:ph type="title"/>
          </p:nvPr>
        </p:nvSpPr>
        <p:spPr>
          <a:xfrm>
            <a:off x="5093175" y="3459825"/>
            <a:ext cx="30879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2" name="Google Shape;192;p14"/>
          <p:cNvSpPr txBox="1">
            <a:spLocks noGrp="1"/>
          </p:cNvSpPr>
          <p:nvPr>
            <p:ph type="subTitle" idx="1"/>
          </p:nvPr>
        </p:nvSpPr>
        <p:spPr>
          <a:xfrm>
            <a:off x="5093150" y="1157775"/>
            <a:ext cx="3087900" cy="23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14"/>
          <p:cNvSpPr>
            <a:spLocks noGrp="1"/>
          </p:cNvSpPr>
          <p:nvPr>
            <p:ph type="pic" idx="2"/>
          </p:nvPr>
        </p:nvSpPr>
        <p:spPr>
          <a:xfrm>
            <a:off x="1288375" y="996900"/>
            <a:ext cx="3087900" cy="3149700"/>
          </a:xfrm>
          <a:prstGeom prst="rect">
            <a:avLst/>
          </a:prstGeom>
          <a:noFill/>
          <a:ln w="1143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0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0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67" name="Google Shape;267;p20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268" name="Google Shape;268;p20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dist="66675" dir="30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75" name="Google Shape;275;p20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0"/>
          <p:cNvSpPr txBox="1">
            <a:spLocks noGrp="1"/>
          </p:cNvSpPr>
          <p:nvPr>
            <p:ph type="subTitle" idx="1"/>
          </p:nvPr>
        </p:nvSpPr>
        <p:spPr>
          <a:xfrm>
            <a:off x="937625" y="2980875"/>
            <a:ext cx="2175300" cy="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0"/>
          <p:cNvSpPr txBox="1">
            <a:spLocks noGrp="1"/>
          </p:cNvSpPr>
          <p:nvPr>
            <p:ph type="subTitle" idx="2"/>
          </p:nvPr>
        </p:nvSpPr>
        <p:spPr>
          <a:xfrm>
            <a:off x="3484347" y="2980875"/>
            <a:ext cx="2175300" cy="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0"/>
          <p:cNvSpPr txBox="1">
            <a:spLocks noGrp="1"/>
          </p:cNvSpPr>
          <p:nvPr>
            <p:ph type="subTitle" idx="3"/>
          </p:nvPr>
        </p:nvSpPr>
        <p:spPr>
          <a:xfrm>
            <a:off x="6031075" y="2980875"/>
            <a:ext cx="2175300" cy="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0"/>
          <p:cNvSpPr txBox="1">
            <a:spLocks noGrp="1"/>
          </p:cNvSpPr>
          <p:nvPr>
            <p:ph type="subTitle" idx="4"/>
          </p:nvPr>
        </p:nvSpPr>
        <p:spPr>
          <a:xfrm>
            <a:off x="937625" y="2513175"/>
            <a:ext cx="2175300" cy="5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281" name="Google Shape;281;p20"/>
          <p:cNvSpPr txBox="1">
            <a:spLocks noGrp="1"/>
          </p:cNvSpPr>
          <p:nvPr>
            <p:ph type="subTitle" idx="5"/>
          </p:nvPr>
        </p:nvSpPr>
        <p:spPr>
          <a:xfrm>
            <a:off x="3484347" y="2513175"/>
            <a:ext cx="2175300" cy="5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282" name="Google Shape;282;p20"/>
          <p:cNvSpPr txBox="1">
            <a:spLocks noGrp="1"/>
          </p:cNvSpPr>
          <p:nvPr>
            <p:ph type="subTitle" idx="6"/>
          </p:nvPr>
        </p:nvSpPr>
        <p:spPr>
          <a:xfrm>
            <a:off x="6031075" y="2513175"/>
            <a:ext cx="2175300" cy="54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sz="2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6" r:id="rId9"/>
    <p:sldLayoutId id="2147483668" r:id="rId10"/>
    <p:sldLayoutId id="2147483672" r:id="rId11"/>
    <p:sldLayoutId id="2147483682" r:id="rId12"/>
    <p:sldLayoutId id="2147483684" r:id="rId13"/>
    <p:sldLayoutId id="2147483685" r:id="rId14"/>
    <p:sldLayoutId id="2147483686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0.xml"/><Relationship Id="rId5" Type="http://schemas.openxmlformats.org/officeDocument/2006/relationships/slide" Target="slide21.xml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4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4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4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35"/>
          <p:cNvGrpSpPr/>
          <p:nvPr/>
        </p:nvGrpSpPr>
        <p:grpSpPr>
          <a:xfrm rot="-856523">
            <a:off x="5927817" y="415790"/>
            <a:ext cx="2194599" cy="2621130"/>
            <a:chOff x="6419364" y="191095"/>
            <a:chExt cx="2484618" cy="2967516"/>
          </a:xfrm>
        </p:grpSpPr>
        <p:sp>
          <p:nvSpPr>
            <p:cNvPr id="457" name="Google Shape;457;p35"/>
            <p:cNvSpPr/>
            <p:nvPr/>
          </p:nvSpPr>
          <p:spPr>
            <a:xfrm rot="-10252217">
              <a:off x="8183781" y="2438410"/>
              <a:ext cx="671203" cy="671203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8" name="Google Shape;458;p35"/>
            <p:cNvSpPr/>
            <p:nvPr/>
          </p:nvSpPr>
          <p:spPr>
            <a:xfrm rot="546997">
              <a:off x="6468231" y="239962"/>
              <a:ext cx="670267" cy="670267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63" name="Google Shape;463;p35"/>
          <p:cNvPicPr preferRelativeResize="0"/>
          <p:nvPr/>
        </p:nvPicPr>
        <p:blipFill rotWithShape="1">
          <a:blip r:embed="rId3">
            <a:alphaModFix/>
          </a:blip>
          <a:srcRect l="3880" t="9257" r="5028" b="9395"/>
          <a:stretch/>
        </p:blipFill>
        <p:spPr>
          <a:xfrm>
            <a:off x="7379563" y="3214200"/>
            <a:ext cx="1527675" cy="133909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5"/>
          <p:cNvSpPr/>
          <p:nvPr/>
        </p:nvSpPr>
        <p:spPr>
          <a:xfrm>
            <a:off x="8046950" y="3144099"/>
            <a:ext cx="192900" cy="322500"/>
          </a:xfrm>
          <a:prstGeom prst="rect">
            <a:avLst/>
          </a:prstGeom>
          <a:solidFill>
            <a:srgbClr val="1F1F1F">
              <a:alpha val="2955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0ECA6-EB4B-36C1-B757-44F51244B09F}"/>
              </a:ext>
            </a:extLst>
          </p:cNvPr>
          <p:cNvSpPr txBox="1"/>
          <p:nvPr/>
        </p:nvSpPr>
        <p:spPr>
          <a:xfrm>
            <a:off x="696042" y="1197623"/>
            <a:ext cx="456827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69563E"/>
                </a:solidFill>
              </a:rPr>
              <a:t>CHÀO MỪNG THẦY CÔ VÀ CÁC EM HỌC SINH 8A1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0FAFA-6F00-B14C-45EA-D7879BDD8005}"/>
              </a:ext>
            </a:extLst>
          </p:cNvPr>
          <p:cNvSpPr txBox="1"/>
          <p:nvPr/>
        </p:nvSpPr>
        <p:spPr>
          <a:xfrm>
            <a:off x="7296103" y="3687337"/>
            <a:ext cx="145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</a:t>
            </a:r>
            <a:r>
              <a:rPr lang="en-US" sz="1600" b="1" dirty="0" err="1">
                <a:solidFill>
                  <a:srgbClr val="FF0000"/>
                </a:solidFill>
              </a:rPr>
              <a:t>Nguyễn</a:t>
            </a:r>
            <a:r>
              <a:rPr lang="en-US" sz="1600" b="1" dirty="0">
                <a:solidFill>
                  <a:srgbClr val="FF0000"/>
                </a:solidFill>
              </a:rPr>
              <a:t>  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        </a:t>
            </a:r>
            <a:r>
              <a:rPr lang="en-US" sz="1600" b="1" dirty="0" err="1">
                <a:solidFill>
                  <a:srgbClr val="FF0000"/>
                </a:solidFill>
              </a:rPr>
              <a:t>Thị</a:t>
            </a:r>
            <a:r>
              <a:rPr lang="en-US" sz="1600" b="1" dirty="0">
                <a:solidFill>
                  <a:srgbClr val="FF0000"/>
                </a:solidFill>
              </a:rPr>
              <a:t> Anh</a:t>
            </a:r>
          </a:p>
        </p:txBody>
      </p:sp>
      <p:grpSp>
        <p:nvGrpSpPr>
          <p:cNvPr id="17" name="Google Shape;2087;p41">
            <a:extLst>
              <a:ext uri="{FF2B5EF4-FFF2-40B4-BE49-F238E27FC236}">
                <a16:creationId xmlns:a16="http://schemas.microsoft.com/office/drawing/2014/main" id="{61874005-B256-D0FA-73C9-6E8FF3F77D21}"/>
              </a:ext>
            </a:extLst>
          </p:cNvPr>
          <p:cNvGrpSpPr/>
          <p:nvPr/>
        </p:nvGrpSpPr>
        <p:grpSpPr>
          <a:xfrm>
            <a:off x="7969050" y="4299951"/>
            <a:ext cx="983111" cy="843549"/>
            <a:chOff x="3351975" y="1713450"/>
            <a:chExt cx="451825" cy="424042"/>
          </a:xfrm>
        </p:grpSpPr>
        <p:sp>
          <p:nvSpPr>
            <p:cNvPr id="18" name="Google Shape;2088;p41">
              <a:extLst>
                <a:ext uri="{FF2B5EF4-FFF2-40B4-BE49-F238E27FC236}">
                  <a16:creationId xmlns:a16="http://schemas.microsoft.com/office/drawing/2014/main" id="{9120A0BA-9C66-AD98-851C-5926B63431D4}"/>
                </a:ext>
              </a:extLst>
            </p:cNvPr>
            <p:cNvSpPr/>
            <p:nvPr/>
          </p:nvSpPr>
          <p:spPr>
            <a:xfrm>
              <a:off x="3351975" y="1993593"/>
              <a:ext cx="451825" cy="143900"/>
            </a:xfrm>
            <a:custGeom>
              <a:avLst/>
              <a:gdLst/>
              <a:ahLst/>
              <a:cxnLst/>
              <a:rect l="l" t="t" r="r" b="b"/>
              <a:pathLst>
                <a:path w="18073" h="5756" extrusionOk="0">
                  <a:moveTo>
                    <a:pt x="9046" y="1"/>
                  </a:moveTo>
                  <a:cubicBezTo>
                    <a:pt x="4064" y="1"/>
                    <a:pt x="1" y="1306"/>
                    <a:pt x="1" y="2832"/>
                  </a:cubicBezTo>
                  <a:cubicBezTo>
                    <a:pt x="1" y="4450"/>
                    <a:pt x="4064" y="5755"/>
                    <a:pt x="9046" y="5755"/>
                  </a:cubicBezTo>
                  <a:cubicBezTo>
                    <a:pt x="14028" y="5755"/>
                    <a:pt x="18073" y="4450"/>
                    <a:pt x="18073" y="2832"/>
                  </a:cubicBezTo>
                  <a:cubicBezTo>
                    <a:pt x="18073" y="1306"/>
                    <a:pt x="14028" y="1"/>
                    <a:pt x="9046" y="1"/>
                  </a:cubicBezTo>
                  <a:close/>
                </a:path>
              </a:pathLst>
            </a:custGeom>
            <a:solidFill>
              <a:srgbClr val="2E305B">
                <a:alpha val="120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089;p41">
              <a:extLst>
                <a:ext uri="{FF2B5EF4-FFF2-40B4-BE49-F238E27FC236}">
                  <a16:creationId xmlns:a16="http://schemas.microsoft.com/office/drawing/2014/main" id="{7713AB5B-1291-A740-2D81-62B575CE8AF5}"/>
                </a:ext>
              </a:extLst>
            </p:cNvPr>
            <p:cNvSpPr/>
            <p:nvPr/>
          </p:nvSpPr>
          <p:spPr>
            <a:xfrm>
              <a:off x="3371300" y="1713450"/>
              <a:ext cx="402175" cy="370200"/>
            </a:xfrm>
            <a:custGeom>
              <a:avLst/>
              <a:gdLst/>
              <a:ahLst/>
              <a:cxnLst/>
              <a:rect l="l" t="t" r="r" b="b"/>
              <a:pathLst>
                <a:path w="16087" h="14808" extrusionOk="0">
                  <a:moveTo>
                    <a:pt x="8563" y="0"/>
                  </a:moveTo>
                  <a:cubicBezTo>
                    <a:pt x="6297" y="0"/>
                    <a:pt x="4091" y="1080"/>
                    <a:pt x="2592" y="2963"/>
                  </a:cubicBezTo>
                  <a:cubicBezTo>
                    <a:pt x="460" y="5721"/>
                    <a:pt x="0" y="10078"/>
                    <a:pt x="2592" y="12762"/>
                  </a:cubicBezTo>
                  <a:cubicBezTo>
                    <a:pt x="3910" y="14189"/>
                    <a:pt x="5821" y="14807"/>
                    <a:pt x="7760" y="14807"/>
                  </a:cubicBezTo>
                  <a:cubicBezTo>
                    <a:pt x="8420" y="14807"/>
                    <a:pt x="9082" y="14736"/>
                    <a:pt x="9725" y="14600"/>
                  </a:cubicBezTo>
                  <a:cubicBezTo>
                    <a:pt x="12097" y="14141"/>
                    <a:pt x="14395" y="12615"/>
                    <a:pt x="15388" y="10243"/>
                  </a:cubicBezTo>
                  <a:cubicBezTo>
                    <a:pt x="16086" y="8625"/>
                    <a:pt x="16086" y="6861"/>
                    <a:pt x="15553" y="5335"/>
                  </a:cubicBezTo>
                  <a:cubicBezTo>
                    <a:pt x="14855" y="3184"/>
                    <a:pt x="13255" y="1345"/>
                    <a:pt x="11178" y="500"/>
                  </a:cubicBezTo>
                  <a:cubicBezTo>
                    <a:pt x="10322" y="161"/>
                    <a:pt x="9438" y="0"/>
                    <a:pt x="856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090;p41">
              <a:extLst>
                <a:ext uri="{FF2B5EF4-FFF2-40B4-BE49-F238E27FC236}">
                  <a16:creationId xmlns:a16="http://schemas.microsoft.com/office/drawing/2014/main" id="{5EF85515-90F8-B390-B9D9-3B1DBE14B847}"/>
                </a:ext>
              </a:extLst>
            </p:cNvPr>
            <p:cNvSpPr/>
            <p:nvPr/>
          </p:nvSpPr>
          <p:spPr>
            <a:xfrm>
              <a:off x="3369450" y="1771900"/>
              <a:ext cx="398050" cy="313325"/>
            </a:xfrm>
            <a:custGeom>
              <a:avLst/>
              <a:gdLst/>
              <a:ahLst/>
              <a:cxnLst/>
              <a:rect l="l" t="t" r="r" b="b"/>
              <a:pathLst>
                <a:path w="15922" h="12533" extrusionOk="0">
                  <a:moveTo>
                    <a:pt x="3218" y="0"/>
                  </a:moveTo>
                  <a:lnTo>
                    <a:pt x="3218" y="0"/>
                  </a:lnTo>
                  <a:cubicBezTo>
                    <a:pt x="2979" y="239"/>
                    <a:pt x="2832" y="460"/>
                    <a:pt x="2666" y="625"/>
                  </a:cubicBezTo>
                  <a:cubicBezTo>
                    <a:pt x="460" y="3456"/>
                    <a:pt x="0" y="7813"/>
                    <a:pt x="2593" y="10498"/>
                  </a:cubicBezTo>
                  <a:cubicBezTo>
                    <a:pt x="3984" y="11889"/>
                    <a:pt x="5901" y="12532"/>
                    <a:pt x="7851" y="12532"/>
                  </a:cubicBezTo>
                  <a:cubicBezTo>
                    <a:pt x="8478" y="12532"/>
                    <a:pt x="9108" y="12466"/>
                    <a:pt x="9726" y="12336"/>
                  </a:cubicBezTo>
                  <a:cubicBezTo>
                    <a:pt x="12097" y="11876"/>
                    <a:pt x="14469" y="10350"/>
                    <a:pt x="15462" y="7979"/>
                  </a:cubicBezTo>
                  <a:cubicBezTo>
                    <a:pt x="15701" y="7354"/>
                    <a:pt x="15848" y="6821"/>
                    <a:pt x="15921" y="6214"/>
                  </a:cubicBezTo>
                  <a:lnTo>
                    <a:pt x="15921" y="6214"/>
                  </a:lnTo>
                  <a:cubicBezTo>
                    <a:pt x="14782" y="7207"/>
                    <a:pt x="13403" y="7905"/>
                    <a:pt x="11950" y="8199"/>
                  </a:cubicBezTo>
                  <a:cubicBezTo>
                    <a:pt x="11351" y="8308"/>
                    <a:pt x="10736" y="8365"/>
                    <a:pt x="10122" y="8365"/>
                  </a:cubicBezTo>
                  <a:cubicBezTo>
                    <a:pt x="8136" y="8365"/>
                    <a:pt x="6165" y="7765"/>
                    <a:pt x="4817" y="6361"/>
                  </a:cubicBezTo>
                  <a:cubicBezTo>
                    <a:pt x="3126" y="4596"/>
                    <a:pt x="2758" y="2225"/>
                    <a:pt x="3218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091;p41">
              <a:extLst>
                <a:ext uri="{FF2B5EF4-FFF2-40B4-BE49-F238E27FC236}">
                  <a16:creationId xmlns:a16="http://schemas.microsoft.com/office/drawing/2014/main" id="{65809D32-0858-4679-2907-04255290BEA9}"/>
                </a:ext>
              </a:extLst>
            </p:cNvPr>
            <p:cNvSpPr/>
            <p:nvPr/>
          </p:nvSpPr>
          <p:spPr>
            <a:xfrm>
              <a:off x="3512850" y="1731825"/>
              <a:ext cx="130100" cy="120200"/>
            </a:xfrm>
            <a:custGeom>
              <a:avLst/>
              <a:gdLst/>
              <a:ahLst/>
              <a:cxnLst/>
              <a:rect l="l" t="t" r="r" b="b"/>
              <a:pathLst>
                <a:path w="5204" h="4808" extrusionOk="0">
                  <a:moveTo>
                    <a:pt x="2807" y="1"/>
                  </a:moveTo>
                  <a:cubicBezTo>
                    <a:pt x="2066" y="1"/>
                    <a:pt x="1347" y="374"/>
                    <a:pt x="846" y="996"/>
                  </a:cubicBezTo>
                  <a:cubicBezTo>
                    <a:pt x="148" y="1842"/>
                    <a:pt x="0" y="3294"/>
                    <a:pt x="846" y="4140"/>
                  </a:cubicBezTo>
                  <a:cubicBezTo>
                    <a:pt x="1307" y="4601"/>
                    <a:pt x="1906" y="4807"/>
                    <a:pt x="2538" y="4807"/>
                  </a:cubicBezTo>
                  <a:cubicBezTo>
                    <a:pt x="2738" y="4807"/>
                    <a:pt x="2941" y="4787"/>
                    <a:pt x="3144" y="4747"/>
                  </a:cubicBezTo>
                  <a:cubicBezTo>
                    <a:pt x="3916" y="4600"/>
                    <a:pt x="4670" y="4067"/>
                    <a:pt x="4983" y="3294"/>
                  </a:cubicBezTo>
                  <a:cubicBezTo>
                    <a:pt x="5203" y="2761"/>
                    <a:pt x="5203" y="2228"/>
                    <a:pt x="4983" y="1768"/>
                  </a:cubicBezTo>
                  <a:cubicBezTo>
                    <a:pt x="4836" y="1070"/>
                    <a:pt x="4284" y="463"/>
                    <a:pt x="3604" y="151"/>
                  </a:cubicBezTo>
                  <a:cubicBezTo>
                    <a:pt x="3342" y="49"/>
                    <a:pt x="3073" y="1"/>
                    <a:pt x="280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092;p41">
              <a:extLst>
                <a:ext uri="{FF2B5EF4-FFF2-40B4-BE49-F238E27FC236}">
                  <a16:creationId xmlns:a16="http://schemas.microsoft.com/office/drawing/2014/main" id="{41B6046D-872F-659B-9507-9F9E98CA7008}"/>
                </a:ext>
              </a:extLst>
            </p:cNvPr>
            <p:cNvSpPr/>
            <p:nvPr/>
          </p:nvSpPr>
          <p:spPr>
            <a:xfrm>
              <a:off x="3479550" y="1835025"/>
              <a:ext cx="73775" cy="80100"/>
            </a:xfrm>
            <a:custGeom>
              <a:avLst/>
              <a:gdLst/>
              <a:ahLst/>
              <a:cxnLst/>
              <a:rect l="l" t="t" r="r" b="b"/>
              <a:pathLst>
                <a:path w="2951" h="3204" extrusionOk="0">
                  <a:moveTo>
                    <a:pt x="665" y="0"/>
                  </a:moveTo>
                  <a:cubicBezTo>
                    <a:pt x="396" y="0"/>
                    <a:pt x="249" y="454"/>
                    <a:pt x="487" y="692"/>
                  </a:cubicBezTo>
                  <a:cubicBezTo>
                    <a:pt x="799" y="858"/>
                    <a:pt x="1020" y="1152"/>
                    <a:pt x="1332" y="1391"/>
                  </a:cubicBezTo>
                  <a:lnTo>
                    <a:pt x="652" y="1391"/>
                  </a:lnTo>
                  <a:cubicBezTo>
                    <a:pt x="193" y="1391"/>
                    <a:pt x="193" y="2071"/>
                    <a:pt x="652" y="2071"/>
                  </a:cubicBezTo>
                  <a:lnTo>
                    <a:pt x="1185" y="2071"/>
                  </a:lnTo>
                  <a:cubicBezTo>
                    <a:pt x="873" y="2237"/>
                    <a:pt x="560" y="2384"/>
                    <a:pt x="266" y="2531"/>
                  </a:cubicBezTo>
                  <a:cubicBezTo>
                    <a:pt x="0" y="2734"/>
                    <a:pt x="187" y="3203"/>
                    <a:pt x="486" y="3203"/>
                  </a:cubicBezTo>
                  <a:cubicBezTo>
                    <a:pt x="538" y="3203"/>
                    <a:pt x="595" y="3189"/>
                    <a:pt x="652" y="3156"/>
                  </a:cubicBezTo>
                  <a:cubicBezTo>
                    <a:pt x="1332" y="2770"/>
                    <a:pt x="2031" y="2457"/>
                    <a:pt x="2711" y="2071"/>
                  </a:cubicBezTo>
                  <a:cubicBezTo>
                    <a:pt x="2950" y="1924"/>
                    <a:pt x="2950" y="1538"/>
                    <a:pt x="2638" y="1464"/>
                  </a:cubicBezTo>
                  <a:cubicBezTo>
                    <a:pt x="2638" y="1464"/>
                    <a:pt x="1185" y="325"/>
                    <a:pt x="873" y="86"/>
                  </a:cubicBezTo>
                  <a:cubicBezTo>
                    <a:pt x="799" y="26"/>
                    <a:pt x="728" y="0"/>
                    <a:pt x="665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093;p41">
              <a:extLst>
                <a:ext uri="{FF2B5EF4-FFF2-40B4-BE49-F238E27FC236}">
                  <a16:creationId xmlns:a16="http://schemas.microsoft.com/office/drawing/2014/main" id="{A44C668F-4124-9E29-7155-774DD0C87C16}"/>
                </a:ext>
              </a:extLst>
            </p:cNvPr>
            <p:cNvSpPr/>
            <p:nvPr/>
          </p:nvSpPr>
          <p:spPr>
            <a:xfrm>
              <a:off x="3606600" y="1835025"/>
              <a:ext cx="75350" cy="80100"/>
            </a:xfrm>
            <a:custGeom>
              <a:avLst/>
              <a:gdLst/>
              <a:ahLst/>
              <a:cxnLst/>
              <a:rect l="l" t="t" r="r" b="b"/>
              <a:pathLst>
                <a:path w="3014" h="3204" extrusionOk="0">
                  <a:moveTo>
                    <a:pt x="2360" y="0"/>
                  </a:moveTo>
                  <a:cubicBezTo>
                    <a:pt x="2296" y="0"/>
                    <a:pt x="2226" y="26"/>
                    <a:pt x="2152" y="86"/>
                  </a:cubicBezTo>
                  <a:cubicBezTo>
                    <a:pt x="1839" y="325"/>
                    <a:pt x="387" y="1464"/>
                    <a:pt x="387" y="1464"/>
                  </a:cubicBezTo>
                  <a:cubicBezTo>
                    <a:pt x="74" y="1538"/>
                    <a:pt x="1" y="1924"/>
                    <a:pt x="313" y="2071"/>
                  </a:cubicBezTo>
                  <a:cubicBezTo>
                    <a:pt x="920" y="2457"/>
                    <a:pt x="1692" y="2770"/>
                    <a:pt x="2372" y="3156"/>
                  </a:cubicBezTo>
                  <a:cubicBezTo>
                    <a:pt x="2430" y="3189"/>
                    <a:pt x="2486" y="3203"/>
                    <a:pt x="2539" y="3203"/>
                  </a:cubicBezTo>
                  <a:cubicBezTo>
                    <a:pt x="2836" y="3203"/>
                    <a:pt x="3013" y="2734"/>
                    <a:pt x="2685" y="2531"/>
                  </a:cubicBezTo>
                  <a:cubicBezTo>
                    <a:pt x="2464" y="2384"/>
                    <a:pt x="2152" y="2237"/>
                    <a:pt x="1839" y="2071"/>
                  </a:cubicBezTo>
                  <a:lnTo>
                    <a:pt x="2372" y="2071"/>
                  </a:lnTo>
                  <a:cubicBezTo>
                    <a:pt x="2759" y="2071"/>
                    <a:pt x="2759" y="1391"/>
                    <a:pt x="2372" y="1391"/>
                  </a:cubicBezTo>
                  <a:lnTo>
                    <a:pt x="1692" y="1391"/>
                  </a:lnTo>
                  <a:cubicBezTo>
                    <a:pt x="1913" y="1152"/>
                    <a:pt x="2225" y="858"/>
                    <a:pt x="2464" y="692"/>
                  </a:cubicBezTo>
                  <a:cubicBezTo>
                    <a:pt x="2762" y="454"/>
                    <a:pt x="2626" y="0"/>
                    <a:pt x="2360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094;p41">
              <a:extLst>
                <a:ext uri="{FF2B5EF4-FFF2-40B4-BE49-F238E27FC236}">
                  <a16:creationId xmlns:a16="http://schemas.microsoft.com/office/drawing/2014/main" id="{F79034F3-1160-E006-0A93-42E497899DB3}"/>
                </a:ext>
              </a:extLst>
            </p:cNvPr>
            <p:cNvSpPr/>
            <p:nvPr/>
          </p:nvSpPr>
          <p:spPr>
            <a:xfrm>
              <a:off x="3420925" y="1906100"/>
              <a:ext cx="109425" cy="44150"/>
            </a:xfrm>
            <a:custGeom>
              <a:avLst/>
              <a:gdLst/>
              <a:ahLst/>
              <a:cxnLst/>
              <a:rect l="l" t="t" r="r" b="b"/>
              <a:pathLst>
                <a:path w="4377" h="1766" extrusionOk="0">
                  <a:moveTo>
                    <a:pt x="2152" y="0"/>
                  </a:moveTo>
                  <a:cubicBezTo>
                    <a:pt x="993" y="0"/>
                    <a:pt x="1" y="386"/>
                    <a:pt x="1" y="919"/>
                  </a:cubicBezTo>
                  <a:cubicBezTo>
                    <a:pt x="1" y="1379"/>
                    <a:pt x="993" y="1765"/>
                    <a:pt x="2152" y="1765"/>
                  </a:cubicBezTo>
                  <a:cubicBezTo>
                    <a:pt x="3365" y="1765"/>
                    <a:pt x="4376" y="1379"/>
                    <a:pt x="4376" y="919"/>
                  </a:cubicBezTo>
                  <a:cubicBezTo>
                    <a:pt x="4376" y="386"/>
                    <a:pt x="3365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2095;p41">
              <a:extLst>
                <a:ext uri="{FF2B5EF4-FFF2-40B4-BE49-F238E27FC236}">
                  <a16:creationId xmlns:a16="http://schemas.microsoft.com/office/drawing/2014/main" id="{2E90DC85-C0D9-B652-978A-24AFDE7BD920}"/>
                </a:ext>
              </a:extLst>
            </p:cNvPr>
            <p:cNvSpPr/>
            <p:nvPr/>
          </p:nvSpPr>
          <p:spPr>
            <a:xfrm>
              <a:off x="3631425" y="1906100"/>
              <a:ext cx="107575" cy="44150"/>
            </a:xfrm>
            <a:custGeom>
              <a:avLst/>
              <a:gdLst/>
              <a:ahLst/>
              <a:cxnLst/>
              <a:rect l="l" t="t" r="r" b="b"/>
              <a:pathLst>
                <a:path w="4303" h="1766" extrusionOk="0">
                  <a:moveTo>
                    <a:pt x="2152" y="0"/>
                  </a:moveTo>
                  <a:cubicBezTo>
                    <a:pt x="1012" y="0"/>
                    <a:pt x="1" y="386"/>
                    <a:pt x="1" y="919"/>
                  </a:cubicBezTo>
                  <a:cubicBezTo>
                    <a:pt x="1" y="1379"/>
                    <a:pt x="1012" y="1765"/>
                    <a:pt x="2152" y="1765"/>
                  </a:cubicBezTo>
                  <a:cubicBezTo>
                    <a:pt x="3383" y="1765"/>
                    <a:pt x="4303" y="1379"/>
                    <a:pt x="4303" y="919"/>
                  </a:cubicBezTo>
                  <a:cubicBezTo>
                    <a:pt x="4303" y="386"/>
                    <a:pt x="3383" y="0"/>
                    <a:pt x="2152" y="0"/>
                  </a:cubicBezTo>
                  <a:close/>
                </a:path>
              </a:pathLst>
            </a:custGeom>
            <a:solidFill>
              <a:srgbClr val="FF98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096;p41">
              <a:extLst>
                <a:ext uri="{FF2B5EF4-FFF2-40B4-BE49-F238E27FC236}">
                  <a16:creationId xmlns:a16="http://schemas.microsoft.com/office/drawing/2014/main" id="{F155ABA9-1764-8F7D-8DB5-3E4DAE49C51B}"/>
                </a:ext>
              </a:extLst>
            </p:cNvPr>
            <p:cNvSpPr/>
            <p:nvPr/>
          </p:nvSpPr>
          <p:spPr>
            <a:xfrm>
              <a:off x="3535825" y="1915750"/>
              <a:ext cx="88275" cy="51500"/>
            </a:xfrm>
            <a:custGeom>
              <a:avLst/>
              <a:gdLst/>
              <a:ahLst/>
              <a:cxnLst/>
              <a:rect l="l" t="t" r="r" b="b"/>
              <a:pathLst>
                <a:path w="3531" h="2060" extrusionOk="0">
                  <a:moveTo>
                    <a:pt x="387" y="0"/>
                  </a:moveTo>
                  <a:cubicBezTo>
                    <a:pt x="148" y="0"/>
                    <a:pt x="1" y="147"/>
                    <a:pt x="1" y="386"/>
                  </a:cubicBezTo>
                  <a:cubicBezTo>
                    <a:pt x="1" y="1306"/>
                    <a:pt x="846" y="2059"/>
                    <a:pt x="1766" y="2059"/>
                  </a:cubicBezTo>
                  <a:cubicBezTo>
                    <a:pt x="2758" y="2059"/>
                    <a:pt x="3530" y="1306"/>
                    <a:pt x="3530" y="386"/>
                  </a:cubicBezTo>
                  <a:cubicBezTo>
                    <a:pt x="3530" y="147"/>
                    <a:pt x="3365" y="0"/>
                    <a:pt x="3218" y="0"/>
                  </a:cubicBezTo>
                  <a:cubicBezTo>
                    <a:pt x="2997" y="0"/>
                    <a:pt x="2832" y="147"/>
                    <a:pt x="2832" y="386"/>
                  </a:cubicBezTo>
                  <a:cubicBezTo>
                    <a:pt x="2832" y="920"/>
                    <a:pt x="2372" y="1379"/>
                    <a:pt x="1766" y="1379"/>
                  </a:cubicBezTo>
                  <a:cubicBezTo>
                    <a:pt x="1232" y="1379"/>
                    <a:pt x="773" y="920"/>
                    <a:pt x="773" y="386"/>
                  </a:cubicBezTo>
                  <a:cubicBezTo>
                    <a:pt x="773" y="147"/>
                    <a:pt x="607" y="0"/>
                    <a:pt x="387" y="0"/>
                  </a:cubicBezTo>
                  <a:close/>
                </a:path>
              </a:pathLst>
            </a:custGeom>
            <a:solidFill>
              <a:srgbClr val="2E3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097;p41">
              <a:extLst>
                <a:ext uri="{FF2B5EF4-FFF2-40B4-BE49-F238E27FC236}">
                  <a16:creationId xmlns:a16="http://schemas.microsoft.com/office/drawing/2014/main" id="{A7E64602-2344-2010-F3D9-E3A7F5A5DE39}"/>
                </a:ext>
              </a:extLst>
            </p:cNvPr>
            <p:cNvSpPr/>
            <p:nvPr/>
          </p:nvSpPr>
          <p:spPr>
            <a:xfrm>
              <a:off x="3702675" y="1898275"/>
              <a:ext cx="24825" cy="25300"/>
            </a:xfrm>
            <a:custGeom>
              <a:avLst/>
              <a:gdLst/>
              <a:ahLst/>
              <a:cxnLst/>
              <a:rect l="l" t="t" r="r" b="b"/>
              <a:pathLst>
                <a:path w="993" h="1012" extrusionOk="0">
                  <a:moveTo>
                    <a:pt x="460" y="1"/>
                  </a:moveTo>
                  <a:cubicBezTo>
                    <a:pt x="221" y="1"/>
                    <a:pt x="0" y="240"/>
                    <a:pt x="0" y="460"/>
                  </a:cubicBezTo>
                  <a:cubicBezTo>
                    <a:pt x="0" y="773"/>
                    <a:pt x="221" y="1012"/>
                    <a:pt x="460" y="1012"/>
                  </a:cubicBezTo>
                  <a:cubicBezTo>
                    <a:pt x="754" y="1012"/>
                    <a:pt x="993" y="773"/>
                    <a:pt x="993" y="460"/>
                  </a:cubicBezTo>
                  <a:cubicBezTo>
                    <a:pt x="993" y="240"/>
                    <a:pt x="754" y="1"/>
                    <a:pt x="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2098;p41">
              <a:extLst>
                <a:ext uri="{FF2B5EF4-FFF2-40B4-BE49-F238E27FC236}">
                  <a16:creationId xmlns:a16="http://schemas.microsoft.com/office/drawing/2014/main" id="{DE6D8B7A-D4AE-FCF4-A64B-D70B0AFE3630}"/>
                </a:ext>
              </a:extLst>
            </p:cNvPr>
            <p:cNvSpPr/>
            <p:nvPr/>
          </p:nvSpPr>
          <p:spPr>
            <a:xfrm>
              <a:off x="3430575" y="1898275"/>
              <a:ext cx="24850" cy="25300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534" y="1"/>
                  </a:moveTo>
                  <a:cubicBezTo>
                    <a:pt x="221" y="1"/>
                    <a:pt x="1" y="240"/>
                    <a:pt x="1" y="460"/>
                  </a:cubicBezTo>
                  <a:cubicBezTo>
                    <a:pt x="1" y="773"/>
                    <a:pt x="221" y="1012"/>
                    <a:pt x="534" y="1012"/>
                  </a:cubicBezTo>
                  <a:cubicBezTo>
                    <a:pt x="773" y="1012"/>
                    <a:pt x="993" y="773"/>
                    <a:pt x="993" y="460"/>
                  </a:cubicBezTo>
                  <a:cubicBezTo>
                    <a:pt x="993" y="240"/>
                    <a:pt x="773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026" name="Picture 2" descr="Hoa cánh bướm – HÌNH ẢNH ĐẸP 102">
            <a:extLst>
              <a:ext uri="{FF2B5EF4-FFF2-40B4-BE49-F238E27FC236}">
                <a16:creationId xmlns:a16="http://schemas.microsoft.com/office/drawing/2014/main" id="{68DB99D6-B1CE-2D38-1DDA-41B857920569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g Bướm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9FE750F3-F5F9-DD00-DCE8-F6F6E7291857}"/>
              </a:ext>
            </a:extLst>
          </p:cNvPr>
          <p:cNvPicPr>
            <a:picLocks noGrp="1" noChangeAspect="1" noChangeArrowheads="1"/>
          </p:cNvPicPr>
          <p:nvPr>
            <p:ph type="pic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 b="2872"/>
          <a:stretch>
            <a:fillRect/>
          </a:stretch>
        </p:blipFill>
        <p:spPr bwMode="auto">
          <a:xfrm>
            <a:off x="5516563" y="3003550"/>
            <a:ext cx="2017712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BC7F07-F4D6-E671-3CA7-18782C278C51}"/>
              </a:ext>
            </a:extLst>
          </p:cNvPr>
          <p:cNvSpPr/>
          <p:nvPr/>
        </p:nvSpPr>
        <p:spPr>
          <a:xfrm>
            <a:off x="189471" y="403655"/>
            <a:ext cx="2792626" cy="2025920"/>
          </a:xfrm>
          <a:prstGeom prst="roundRect">
            <a:avLst>
              <a:gd name="adj" fmla="val 10313"/>
            </a:avLst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C483CC-1AFF-A647-DAB8-3EC6F915B781}"/>
              </a:ext>
            </a:extLst>
          </p:cNvPr>
          <p:cNvGrpSpPr/>
          <p:nvPr/>
        </p:nvGrpSpPr>
        <p:grpSpPr>
          <a:xfrm>
            <a:off x="3878239" y="1035594"/>
            <a:ext cx="3016836" cy="1388791"/>
            <a:chOff x="3190679" y="1123950"/>
            <a:chExt cx="3016836" cy="1388791"/>
          </a:xfrm>
        </p:grpSpPr>
        <p:sp>
          <p:nvSpPr>
            <p:cNvPr id="3" name="Arrow: Notched Right 2">
              <a:extLst>
                <a:ext uri="{FF2B5EF4-FFF2-40B4-BE49-F238E27FC236}">
                  <a16:creationId xmlns:a16="http://schemas.microsoft.com/office/drawing/2014/main" id="{0A702FD9-DEFF-6AC7-33CA-7D0E3AC97E3D}"/>
                </a:ext>
              </a:extLst>
            </p:cNvPr>
            <p:cNvSpPr/>
            <p:nvPr/>
          </p:nvSpPr>
          <p:spPr>
            <a:xfrm>
              <a:off x="3190679" y="1604624"/>
              <a:ext cx="601947" cy="438455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US" sz="9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47BC9D9-CBC8-FFB6-FE30-A67D9B7AB615}"/>
                </a:ext>
              </a:extLst>
            </p:cNvPr>
            <p:cNvSpPr/>
            <p:nvPr/>
          </p:nvSpPr>
          <p:spPr>
            <a:xfrm>
              <a:off x="3990335" y="1123950"/>
              <a:ext cx="2217180" cy="1388791"/>
            </a:xfrm>
            <a:prstGeom prst="roundRect">
              <a:avLst>
                <a:gd name="adj" fmla="val 10313"/>
              </a:avLst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150000"/>
                </a:lnSpc>
                <a:buClrTx/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BB6149-CD06-84BA-E768-330C54595F0E}"/>
              </a:ext>
            </a:extLst>
          </p:cNvPr>
          <p:cNvGrpSpPr/>
          <p:nvPr/>
        </p:nvGrpSpPr>
        <p:grpSpPr>
          <a:xfrm>
            <a:off x="1276816" y="1207717"/>
            <a:ext cx="3207834" cy="1343072"/>
            <a:chOff x="964580" y="951571"/>
            <a:chExt cx="3207834" cy="134307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61A9248-EA3E-7768-C7BD-1A9CAAFE7DCA}"/>
                </a:ext>
              </a:extLst>
            </p:cNvPr>
            <p:cNvSpPr/>
            <p:nvPr/>
          </p:nvSpPr>
          <p:spPr>
            <a:xfrm>
              <a:off x="1769327" y="951571"/>
              <a:ext cx="1598341" cy="661639"/>
            </a:xfrm>
            <a:prstGeom prst="round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accent3"/>
                  </a:solidFill>
                </a:rPr>
                <a:t>Thiên</a:t>
              </a:r>
              <a:r>
                <a:rPr lang="en-US" sz="2000" b="1" dirty="0">
                  <a:solidFill>
                    <a:schemeClr val="accent3"/>
                  </a:solidFill>
                </a:rPr>
                <a:t> </a:t>
              </a:r>
              <a:r>
                <a:rPr lang="en-US" sz="2000" b="1" dirty="0" err="1">
                  <a:solidFill>
                    <a:schemeClr val="accent3"/>
                  </a:solidFill>
                </a:rPr>
                <a:t>hoàng</a:t>
              </a:r>
              <a:endParaRPr lang="en-US" sz="2000" b="1" dirty="0">
                <a:solidFill>
                  <a:schemeClr val="accent3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CF0D46-9E0E-5E54-9FBC-520DDA0ACCF8}"/>
                </a:ext>
              </a:extLst>
            </p:cNvPr>
            <p:cNvSpPr txBox="1"/>
            <p:nvPr/>
          </p:nvSpPr>
          <p:spPr>
            <a:xfrm>
              <a:off x="964580" y="1797647"/>
              <a:ext cx="3207834" cy="496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0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1DB8F-675D-703A-F975-3F89F253160B}"/>
              </a:ext>
            </a:extLst>
          </p:cNvPr>
          <p:cNvGrpSpPr/>
          <p:nvPr/>
        </p:nvGrpSpPr>
        <p:grpSpPr>
          <a:xfrm>
            <a:off x="5083100" y="1207717"/>
            <a:ext cx="3207834" cy="1343072"/>
            <a:chOff x="4971588" y="951571"/>
            <a:chExt cx="3207834" cy="134307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9382AB-9DDB-BC8F-32D9-795CE8A49C25}"/>
                </a:ext>
              </a:extLst>
            </p:cNvPr>
            <p:cNvSpPr/>
            <p:nvPr/>
          </p:nvSpPr>
          <p:spPr>
            <a:xfrm>
              <a:off x="5776334" y="951571"/>
              <a:ext cx="1598341" cy="661639"/>
            </a:xfrm>
            <a:prstGeom prst="round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accent3"/>
                  </a:solidFill>
                </a:rPr>
                <a:t>Mạc</a:t>
              </a:r>
              <a:r>
                <a:rPr lang="en-US" sz="2000" b="1" dirty="0">
                  <a:solidFill>
                    <a:schemeClr val="accent3"/>
                  </a:solidFill>
                </a:rPr>
                <a:t> </a:t>
              </a:r>
              <a:r>
                <a:rPr lang="en-US" sz="2000" b="1" dirty="0" err="1">
                  <a:solidFill>
                    <a:schemeClr val="accent3"/>
                  </a:solidFill>
                </a:rPr>
                <a:t>phủ</a:t>
              </a:r>
              <a:endParaRPr lang="en-US" sz="2000" b="1" dirty="0">
                <a:solidFill>
                  <a:schemeClr val="accent3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8453D7-39C3-4452-A283-783D9EF493C7}"/>
                </a:ext>
              </a:extLst>
            </p:cNvPr>
            <p:cNvSpPr txBox="1"/>
            <p:nvPr/>
          </p:nvSpPr>
          <p:spPr>
            <a:xfrm>
              <a:off x="4971588" y="1797647"/>
              <a:ext cx="3207834" cy="496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0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136C8D-344C-20BD-D42C-9F921C8E1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340" y="2046203"/>
            <a:ext cx="2590800" cy="2352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3DC317-91F1-B99E-5413-82E9F4FDA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554" y="246633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3142813_w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4447" y="531875"/>
            <a:ext cx="4179123" cy="2250297"/>
          </a:xfrm>
          <a:prstGeom prst="rect">
            <a:avLst/>
          </a:prstGeom>
          <a:noFill/>
        </p:spPr>
      </p:pic>
      <p:pic>
        <p:nvPicPr>
          <p:cNvPr id="8" name="Picture 2" descr="minh_tri_500_01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5697149" y="531873"/>
            <a:ext cx="1948608" cy="225029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2022" y="2903939"/>
            <a:ext cx="80318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Vua Mút-su-hi-tô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lên kế vị vua cha 11/1867, khi mới 15 tuổi, </a:t>
            </a:r>
            <a:r>
              <a:rPr lang="en-US" altLang="vi-VN" sz="2000" dirty="0" err="1">
                <a:latin typeface="Times New Roman" pitchFamily="18" charset="0"/>
              </a:rPr>
              <a:t>trị</a:t>
            </a:r>
            <a:r>
              <a:rPr lang="en-US" altLang="vi-VN" sz="2000" dirty="0">
                <a:latin typeface="Times New Roman" pitchFamily="18" charset="0"/>
              </a:rPr>
              <a:t> </a:t>
            </a:r>
            <a:r>
              <a:rPr lang="en-US" altLang="vi-VN" sz="2000" dirty="0" err="1">
                <a:latin typeface="Times New Roman" pitchFamily="18" charset="0"/>
              </a:rPr>
              <a:t>vì</a:t>
            </a:r>
            <a:r>
              <a:rPr lang="en-US" altLang="vi-VN" sz="2000" dirty="0">
                <a:latin typeface="Times New Roman" pitchFamily="18" charset="0"/>
              </a:rPr>
              <a:t> 45 n</a:t>
            </a:r>
            <a:r>
              <a:rPr lang="vi-VN" altLang="vi-VN" sz="2000" dirty="0">
                <a:latin typeface="Times New Roman" pitchFamily="18" charset="0"/>
              </a:rPr>
              <a:t>ă</a:t>
            </a:r>
            <a:r>
              <a:rPr lang="en-US" altLang="vi-VN" sz="2000" dirty="0">
                <a:latin typeface="Times New Roman" pitchFamily="18" charset="0"/>
              </a:rPr>
              <a:t>m, </a:t>
            </a:r>
            <a:r>
              <a:rPr lang="en-US" altLang="vi-VN" sz="2000" dirty="0" err="1">
                <a:latin typeface="Times New Roman" pitchFamily="18" charset="0"/>
              </a:rPr>
              <a:t>là</a:t>
            </a:r>
            <a:r>
              <a:rPr lang="en-US" altLang="vi-VN" sz="2000" dirty="0">
                <a:latin typeface="Times New Roman" pitchFamily="18" charset="0"/>
              </a:rPr>
              <a:t> </a:t>
            </a:r>
            <a:r>
              <a:rPr lang="en-US" altLang="vi-VN" sz="2000" dirty="0" err="1">
                <a:latin typeface="Times New Roman" pitchFamily="18" charset="0"/>
              </a:rPr>
              <a:t>Hoàng</a:t>
            </a:r>
            <a:r>
              <a:rPr lang="en-US" altLang="vi-VN" sz="2000" dirty="0">
                <a:latin typeface="Times New Roman" pitchFamily="18" charset="0"/>
              </a:rPr>
              <a:t> </a:t>
            </a:r>
            <a:r>
              <a:rPr lang="vi-VN" altLang="vi-VN" sz="2000" dirty="0">
                <a:latin typeface="Times New Roman" pitchFamily="18" charset="0"/>
              </a:rPr>
              <a:t>đ</a:t>
            </a:r>
            <a:r>
              <a:rPr lang="en-US" altLang="vi-VN" sz="2000" dirty="0">
                <a:latin typeface="Times New Roman" pitchFamily="18" charset="0"/>
              </a:rPr>
              <a:t>ế </a:t>
            </a:r>
            <a:r>
              <a:rPr lang="en-US" altLang="vi-VN" sz="2000" dirty="0" err="1">
                <a:latin typeface="Times New Roman" pitchFamily="18" charset="0"/>
              </a:rPr>
              <a:t>thứ</a:t>
            </a:r>
            <a:r>
              <a:rPr lang="en-US" altLang="vi-VN" sz="2000" dirty="0">
                <a:latin typeface="Times New Roman" pitchFamily="18" charset="0"/>
              </a:rPr>
              <a:t> 122 </a:t>
            </a:r>
            <a:r>
              <a:rPr lang="en-US" altLang="vi-VN" sz="2000" dirty="0" err="1">
                <a:latin typeface="Times New Roman" pitchFamily="18" charset="0"/>
              </a:rPr>
              <a:t>của</a:t>
            </a:r>
            <a:r>
              <a:rPr lang="en-US" altLang="vi-VN" sz="2000" dirty="0">
                <a:latin typeface="Times New Roman" pitchFamily="18" charset="0"/>
              </a:rPr>
              <a:t> </a:t>
            </a:r>
            <a:r>
              <a:rPr lang="en-US" altLang="vi-VN" sz="2000" dirty="0" err="1">
                <a:latin typeface="Times New Roman" pitchFamily="18" charset="0"/>
              </a:rPr>
              <a:t>Nhật</a:t>
            </a:r>
            <a:r>
              <a:rPr lang="en-US" altLang="vi-VN" sz="2000" dirty="0">
                <a:latin typeface="Times New Roman" pitchFamily="18" charset="0"/>
              </a:rPr>
              <a:t> </a:t>
            </a:r>
            <a:r>
              <a:rPr lang="en-US" altLang="vi-VN" sz="2000" dirty="0" err="1">
                <a:latin typeface="Times New Roman" pitchFamily="18" charset="0"/>
              </a:rPr>
              <a:t>Bản</a:t>
            </a:r>
            <a:r>
              <a:rPr lang="en-US" altLang="vi-VN" sz="2000" dirty="0">
                <a:latin typeface="Times New Roman" pitchFamily="18" charset="0"/>
              </a:rPr>
              <a:t>.</a:t>
            </a: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Ông là người </a:t>
            </a:r>
            <a:r>
              <a:rPr lang="pt-B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 minh, dũng cảm biết chăm lo việc nước, biết theo thời thế và biết dùng người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. Tháng </a:t>
            </a: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1/1868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, ông ra lệnh truất quyền Mạc phủ và thành lập chính phủ mới thủ tiêu chính phủ mục nát lấy hiệu </a:t>
            </a:r>
            <a:r>
              <a:rPr lang="pt-BR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Minh Trị Thiên Hoàng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, Minh trị đã </a:t>
            </a:r>
            <a:r>
              <a:rPr lang="pt-BR" sz="2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 hành những cải cách tiến bộ</a:t>
            </a:r>
          </a:p>
        </p:txBody>
      </p:sp>
    </p:spTree>
    <p:extLst>
      <p:ext uri="{BB962C8B-B14F-4D97-AF65-F5344CB8AC3E}">
        <p14:creationId xmlns:p14="http://schemas.microsoft.com/office/powerpoint/2010/main" val="4455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BC7F07-F4D6-E671-3CA7-18782C278C51}"/>
              </a:ext>
            </a:extLst>
          </p:cNvPr>
          <p:cNvSpPr/>
          <p:nvPr/>
        </p:nvSpPr>
        <p:spPr>
          <a:xfrm>
            <a:off x="189471" y="403655"/>
            <a:ext cx="2792626" cy="2025920"/>
          </a:xfrm>
          <a:prstGeom prst="roundRect">
            <a:avLst>
              <a:gd name="adj" fmla="val 10313"/>
            </a:avLst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C483CC-1AFF-A647-DAB8-3EC6F915B781}"/>
              </a:ext>
            </a:extLst>
          </p:cNvPr>
          <p:cNvGrpSpPr/>
          <p:nvPr/>
        </p:nvGrpSpPr>
        <p:grpSpPr>
          <a:xfrm>
            <a:off x="3878238" y="477796"/>
            <a:ext cx="4227793" cy="1946590"/>
            <a:chOff x="3190679" y="566152"/>
            <a:chExt cx="3016836" cy="1946590"/>
          </a:xfrm>
        </p:grpSpPr>
        <p:sp>
          <p:nvSpPr>
            <p:cNvPr id="3" name="Arrow: Notched Right 2">
              <a:extLst>
                <a:ext uri="{FF2B5EF4-FFF2-40B4-BE49-F238E27FC236}">
                  <a16:creationId xmlns:a16="http://schemas.microsoft.com/office/drawing/2014/main" id="{0A702FD9-DEFF-6AC7-33CA-7D0E3AC97E3D}"/>
                </a:ext>
              </a:extLst>
            </p:cNvPr>
            <p:cNvSpPr/>
            <p:nvPr/>
          </p:nvSpPr>
          <p:spPr>
            <a:xfrm>
              <a:off x="3190679" y="1604624"/>
              <a:ext cx="601947" cy="438455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US" sz="9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47BC9D9-CBC8-FFB6-FE30-A67D9B7AB615}"/>
                </a:ext>
              </a:extLst>
            </p:cNvPr>
            <p:cNvSpPr/>
            <p:nvPr/>
          </p:nvSpPr>
          <p:spPr>
            <a:xfrm>
              <a:off x="3990335" y="566152"/>
              <a:ext cx="2217180" cy="1946590"/>
            </a:xfrm>
            <a:prstGeom prst="roundRect">
              <a:avLst>
                <a:gd name="adj" fmla="val 10313"/>
              </a:avLst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150000"/>
                </a:lnSpc>
                <a:buClrTx/>
                <a:defRPr/>
              </a:pP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1868,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cải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tân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1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8D3B6-58FD-201C-807D-FDE8132A7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F87A-D318-7E4C-EDF5-CB2E8938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Callout 2">
            <a:extLst>
              <a:ext uri="{FF2B5EF4-FFF2-40B4-BE49-F238E27FC236}">
                <a16:creationId xmlns:a16="http://schemas.microsoft.com/office/drawing/2014/main" id="{22DE8952-CBD5-09E8-1F42-B9B16C88C231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cloudCallou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3000" dirty="0" err="1"/>
              <a:t>Đọc</a:t>
            </a:r>
            <a:r>
              <a:rPr lang="en-US" sz="3000" dirty="0"/>
              <a:t> </a:t>
            </a:r>
            <a:r>
              <a:rPr lang="en-US" sz="3000" dirty="0" err="1"/>
              <a:t>tư</a:t>
            </a:r>
            <a:r>
              <a:rPr lang="en-US" sz="3000" dirty="0"/>
              <a:t> </a:t>
            </a:r>
            <a:r>
              <a:rPr lang="en-US" sz="3000" dirty="0" err="1"/>
              <a:t>liệu</a:t>
            </a:r>
            <a:r>
              <a:rPr lang="en-US" sz="3000" dirty="0"/>
              <a:t> </a:t>
            </a:r>
            <a:r>
              <a:rPr lang="en-US" sz="3000" dirty="0" err="1"/>
              <a:t>sau</a:t>
            </a:r>
            <a:r>
              <a:rPr lang="en-US" sz="3000" dirty="0"/>
              <a:t> </a:t>
            </a:r>
            <a:r>
              <a:rPr lang="en-US" sz="3000" dirty="0" err="1"/>
              <a:t>và</a:t>
            </a:r>
            <a:r>
              <a:rPr lang="en-US" sz="3000" dirty="0"/>
              <a:t> </a:t>
            </a:r>
            <a:r>
              <a:rPr lang="en-US" sz="3000" dirty="0" err="1"/>
              <a:t>cho</a:t>
            </a:r>
            <a:r>
              <a:rPr lang="en-US" sz="3000" dirty="0"/>
              <a:t> </a:t>
            </a:r>
            <a:r>
              <a:rPr lang="en-US" sz="3000" dirty="0" err="1"/>
              <a:t>biết</a:t>
            </a:r>
            <a:r>
              <a:rPr lang="en-US" sz="3000" dirty="0"/>
              <a:t> </a:t>
            </a:r>
            <a:r>
              <a:rPr lang="en-US" sz="3000" dirty="0" err="1"/>
              <a:t>mục</a:t>
            </a:r>
            <a:r>
              <a:rPr lang="en-US" sz="3000" dirty="0"/>
              <a:t> </a:t>
            </a:r>
            <a:r>
              <a:rPr lang="en-US" sz="3000" dirty="0" err="1"/>
              <a:t>đích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cuộc</a:t>
            </a:r>
            <a:r>
              <a:rPr lang="en-US" sz="3000" dirty="0"/>
              <a:t> Duy </a:t>
            </a:r>
            <a:r>
              <a:rPr lang="en-US" sz="3000" dirty="0" err="1"/>
              <a:t>tân</a:t>
            </a:r>
            <a:r>
              <a:rPr lang="en-US" sz="3000" dirty="0"/>
              <a:t> Minh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gì</a:t>
            </a:r>
            <a:r>
              <a:rPr lang="en-US" sz="3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4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F4EED1-D96C-682B-2F7C-1D731C27A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93A33-5E2E-8D3B-B517-BDE503DB2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97" y="271022"/>
            <a:ext cx="8192003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sz="2800" b="1" dirty="0"/>
              <a:t>“</a:t>
            </a:r>
            <a:r>
              <a:rPr lang="en-US" sz="2800" b="1" dirty="0" err="1"/>
              <a:t>Ngày</a:t>
            </a:r>
            <a:r>
              <a:rPr lang="en-US" sz="2800" b="1" dirty="0"/>
              <a:t> nay, </a:t>
            </a:r>
            <a:r>
              <a:rPr lang="en-US" sz="2800" b="1" dirty="0" err="1"/>
              <a:t>mong</a:t>
            </a:r>
            <a:r>
              <a:rPr lang="en-US" sz="2800" b="1" dirty="0"/>
              <a:t> </a:t>
            </a:r>
            <a:r>
              <a:rPr lang="en-US" sz="2800" b="1" dirty="0" err="1"/>
              <a:t>muốn</a:t>
            </a:r>
            <a:r>
              <a:rPr lang="en-US" sz="2800" b="1" dirty="0"/>
              <a:t> </a:t>
            </a:r>
            <a:r>
              <a:rPr lang="en-US" sz="2800" b="1" dirty="0" err="1"/>
              <a:t>thiết</a:t>
            </a:r>
            <a:r>
              <a:rPr lang="en-US" sz="2800" b="1" dirty="0"/>
              <a:t> </a:t>
            </a:r>
            <a:r>
              <a:rPr lang="en-US" sz="2800" b="1" dirty="0" err="1"/>
              <a:t>tha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Chính</a:t>
            </a:r>
            <a:r>
              <a:rPr lang="en-US" sz="2800" b="1" dirty="0"/>
              <a:t> </a:t>
            </a:r>
            <a:r>
              <a:rPr lang="en-US" sz="2800" b="1" dirty="0" err="1"/>
              <a:t>phủ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dân</a:t>
            </a:r>
            <a:r>
              <a:rPr lang="en-US" sz="2800" b="1" dirty="0"/>
              <a:t> </a:t>
            </a:r>
            <a:r>
              <a:rPr lang="en-US" sz="2800" b="1" dirty="0" err="1"/>
              <a:t>chúng</a:t>
            </a:r>
            <a:r>
              <a:rPr lang="en-US" sz="2800" b="1" dirty="0"/>
              <a:t> </a:t>
            </a:r>
            <a:r>
              <a:rPr lang="en-US" sz="2800" b="1" dirty="0" err="1"/>
              <a:t>tôi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phấn</a:t>
            </a:r>
            <a:r>
              <a:rPr lang="en-US" sz="2800" b="1" dirty="0"/>
              <a:t> </a:t>
            </a:r>
            <a:r>
              <a:rPr lang="en-US" sz="2800" b="1" dirty="0" err="1"/>
              <a:t>đấu</a:t>
            </a:r>
            <a:r>
              <a:rPr lang="en-US" sz="2800" b="1" dirty="0"/>
              <a:t> </a:t>
            </a:r>
            <a:r>
              <a:rPr lang="en-US" sz="2800" b="1" dirty="0" err="1"/>
              <a:t>đạt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cao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nền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minh</a:t>
            </a:r>
            <a:r>
              <a:rPr lang="en-US" sz="2800" b="1" dirty="0"/>
              <a:t> </a:t>
            </a:r>
            <a:r>
              <a:rPr lang="en-US" sz="2800" b="1" dirty="0" err="1"/>
              <a:t>mà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tiên</a:t>
            </a:r>
            <a:r>
              <a:rPr lang="en-US" sz="2800" b="1" dirty="0"/>
              <a:t> </a:t>
            </a:r>
            <a:r>
              <a:rPr lang="en-US" sz="2800" b="1" dirty="0" err="1"/>
              <a:t>tiến</a:t>
            </a:r>
            <a:r>
              <a:rPr lang="en-US" sz="2800" b="1" dirty="0"/>
              <a:t> </a:t>
            </a:r>
            <a:r>
              <a:rPr lang="en-US" sz="2800" b="1" dirty="0" err="1"/>
              <a:t>đang</a:t>
            </a:r>
            <a:r>
              <a:rPr lang="en-US" sz="2800" b="1" dirty="0"/>
              <a:t> </a:t>
            </a:r>
            <a:r>
              <a:rPr lang="en-US" sz="2800" b="1" dirty="0" err="1"/>
              <a:t>thụ</a:t>
            </a:r>
            <a:r>
              <a:rPr lang="en-US" sz="2800" b="1" dirty="0"/>
              <a:t> </a:t>
            </a:r>
            <a:r>
              <a:rPr lang="en-US" sz="2800" b="1" dirty="0" err="1"/>
              <a:t>hưởng</a:t>
            </a:r>
            <a:r>
              <a:rPr lang="en-US" sz="2800" b="1" dirty="0"/>
              <a:t>. </a:t>
            </a:r>
            <a:r>
              <a:rPr lang="en-US" sz="2800" b="1" dirty="0" err="1"/>
              <a:t>Hướng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mục</a:t>
            </a:r>
            <a:r>
              <a:rPr lang="en-US" sz="2800" b="1" dirty="0"/>
              <a:t> </a:t>
            </a:r>
            <a:r>
              <a:rPr lang="en-US" sz="2800" b="1" dirty="0" err="1"/>
              <a:t>đích</a:t>
            </a:r>
            <a:r>
              <a:rPr lang="en-US" sz="2800" b="1" dirty="0"/>
              <a:t> </a:t>
            </a:r>
            <a:r>
              <a:rPr lang="en-US" sz="2800" b="1" dirty="0" err="1"/>
              <a:t>này</a:t>
            </a:r>
            <a:r>
              <a:rPr lang="en-US" sz="2800" b="1" dirty="0"/>
              <a:t>, </a:t>
            </a:r>
            <a:r>
              <a:rPr lang="en-US" sz="2800" b="1" dirty="0" err="1"/>
              <a:t>chúng</a:t>
            </a:r>
            <a:r>
              <a:rPr lang="en-US" sz="2800" b="1" dirty="0"/>
              <a:t> </a:t>
            </a:r>
            <a:r>
              <a:rPr lang="en-US" sz="2800" b="1" dirty="0" err="1"/>
              <a:t>tôi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mô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quân</a:t>
            </a:r>
            <a:r>
              <a:rPr lang="en-US" sz="2800" b="1" dirty="0"/>
              <a:t> </a:t>
            </a:r>
            <a:r>
              <a:rPr lang="en-US" sz="2800" b="1" dirty="0" err="1"/>
              <a:t>đội</a:t>
            </a:r>
            <a:r>
              <a:rPr lang="en-US" sz="2800" b="1" dirty="0"/>
              <a:t>, </a:t>
            </a:r>
            <a:r>
              <a:rPr lang="en-US" sz="2800" b="1" dirty="0" err="1"/>
              <a:t>hải</a:t>
            </a:r>
            <a:r>
              <a:rPr lang="en-US" sz="2800" b="1" dirty="0"/>
              <a:t> </a:t>
            </a:r>
            <a:r>
              <a:rPr lang="en-US" sz="2800" b="1" dirty="0" err="1"/>
              <a:t>quân</a:t>
            </a:r>
            <a:r>
              <a:rPr lang="en-US" sz="2800" b="1" dirty="0"/>
              <a:t>, khoa </a:t>
            </a:r>
            <a:r>
              <a:rPr lang="en-US" sz="2800" b="1" dirty="0" err="1"/>
              <a:t>học</a:t>
            </a:r>
            <a:r>
              <a:rPr lang="en-US" sz="2800" b="1" dirty="0"/>
              <a:t>, </a:t>
            </a:r>
            <a:r>
              <a:rPr lang="en-US" sz="2800" b="1" dirty="0" err="1"/>
              <a:t>viện</a:t>
            </a:r>
            <a:r>
              <a:rPr lang="en-US" sz="2800" b="1" dirty="0"/>
              <a:t> </a:t>
            </a:r>
            <a:r>
              <a:rPr lang="en-US" sz="2800" b="1" dirty="0" err="1"/>
              <a:t>giáo</a:t>
            </a:r>
            <a:r>
              <a:rPr lang="en-US" sz="2800" b="1" dirty="0"/>
              <a:t> </a:t>
            </a:r>
            <a:r>
              <a:rPr lang="en-US" sz="2800" b="1" dirty="0" err="1"/>
              <a:t>dục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tiên</a:t>
            </a:r>
            <a:r>
              <a:rPr lang="en-US" sz="2800" b="1" dirty="0"/>
              <a:t> </a:t>
            </a:r>
            <a:r>
              <a:rPr lang="en-US" sz="2800" b="1" dirty="0" err="1"/>
              <a:t>tiến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ngoại</a:t>
            </a:r>
            <a:r>
              <a:rPr lang="en-US" sz="2800" b="1" dirty="0"/>
              <a:t> </a:t>
            </a:r>
            <a:r>
              <a:rPr lang="en-US" sz="2800" b="1" dirty="0" err="1"/>
              <a:t>thương</a:t>
            </a:r>
            <a:r>
              <a:rPr lang="en-US" sz="2800" b="1" dirty="0"/>
              <a:t>, </a:t>
            </a:r>
            <a:r>
              <a:rPr lang="en-US" sz="2800" b="1" dirty="0" err="1"/>
              <a:t>các</a:t>
            </a:r>
            <a:r>
              <a:rPr lang="en-US" sz="2800" b="1" dirty="0"/>
              <a:t> tri </a:t>
            </a:r>
            <a:r>
              <a:rPr lang="en-US" sz="2800" b="1" dirty="0" err="1"/>
              <a:t>thức</a:t>
            </a:r>
            <a:r>
              <a:rPr lang="en-US" sz="2800" b="1" dirty="0"/>
              <a:t> </a:t>
            </a:r>
            <a:r>
              <a:rPr lang="en-US" sz="2800" b="1" dirty="0" err="1"/>
              <a:t>đó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chúng</a:t>
            </a:r>
            <a:r>
              <a:rPr lang="en-US" sz="2800" b="1" dirty="0"/>
              <a:t> </a:t>
            </a:r>
            <a:r>
              <a:rPr lang="en-US" sz="2800" b="1" dirty="0" err="1"/>
              <a:t>tôi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cách</a:t>
            </a:r>
            <a:r>
              <a:rPr lang="en-US" sz="2800" b="1" dirty="0"/>
              <a:t> </a:t>
            </a:r>
            <a:r>
              <a:rPr lang="en-US" sz="2800" b="1" dirty="0" err="1"/>
              <a:t>tự</a:t>
            </a:r>
            <a:r>
              <a:rPr lang="en-US" sz="2800" b="1" dirty="0"/>
              <a:t> do….”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CC59B-A473-0888-3EC8-E51714C7348C}"/>
              </a:ext>
            </a:extLst>
          </p:cNvPr>
          <p:cNvSpPr txBox="1"/>
          <p:nvPr/>
        </p:nvSpPr>
        <p:spPr>
          <a:xfrm>
            <a:off x="1334529" y="4483385"/>
            <a:ext cx="6112475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Ito </a:t>
            </a:r>
            <a:r>
              <a:rPr lang="en-US" sz="2000" dirty="0" err="1"/>
              <a:t>Hirubomi</a:t>
            </a:r>
            <a:r>
              <a:rPr lang="en-US" sz="2000" dirty="0"/>
              <a:t>,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cải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, </a:t>
            </a:r>
            <a:r>
              <a:rPr lang="en-US" sz="2000" dirty="0" err="1"/>
              <a:t>thủ</a:t>
            </a:r>
            <a:r>
              <a:rPr lang="en-US" sz="2000" dirty="0"/>
              <a:t> </a:t>
            </a:r>
            <a:r>
              <a:rPr lang="en-US" sz="2000" dirty="0" err="1"/>
              <a:t>tướng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tiên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1871</a:t>
            </a:r>
          </a:p>
        </p:txBody>
      </p:sp>
    </p:spTree>
    <p:extLst>
      <p:ext uri="{BB962C8B-B14F-4D97-AF65-F5344CB8AC3E}">
        <p14:creationId xmlns:p14="http://schemas.microsoft.com/office/powerpoint/2010/main" val="7590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5F78A234-B84B-F500-F9B1-44930C4DA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" y="367904"/>
            <a:ext cx="2591990" cy="173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>
            <a:extLst>
              <a:ext uri="{FF2B5EF4-FFF2-40B4-BE49-F238E27FC236}">
                <a16:creationId xmlns:a16="http://schemas.microsoft.com/office/drawing/2014/main" id="{2AFA706A-D8D9-2F7B-1727-901C0B692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0332" y="116415"/>
            <a:ext cx="6028380" cy="77873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2D2D2"/>
              </a:gs>
              <a:gs pos="50000">
                <a:srgbClr val="E2E2E2"/>
              </a:gs>
              <a:gs pos="100000">
                <a:srgbClr val="F0F0F0"/>
              </a:gs>
            </a:gsLst>
            <a:lin ang="5400000" scaled="1"/>
          </a:gradFill>
          <a:ln w="12700" cmpd="sng">
            <a:solidFill>
              <a:srgbClr val="DCDCDC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/>
          <a:p>
            <a:pPr>
              <a:defRPr/>
            </a:pPr>
            <a:r>
              <a:rPr lang="en-US" altLang="zh-CN" sz="4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zh-CN" altLang="en-US" sz="4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Rectangle 3">
            <a:extLst>
              <a:ext uri="{FF2B5EF4-FFF2-40B4-BE49-F238E27FC236}">
                <a16:creationId xmlns:a16="http://schemas.microsoft.com/office/drawing/2014/main" id="{5A6F37DB-7588-45A5-76EA-63623EC84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379" y="1047170"/>
            <a:ext cx="308729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2451CDB-CFDA-252E-BBEA-1844CB526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79824"/>
              </p:ext>
            </p:extLst>
          </p:nvPr>
        </p:nvGraphicFramePr>
        <p:xfrm>
          <a:off x="2949146" y="1629041"/>
          <a:ext cx="5236017" cy="3270928"/>
        </p:xfrm>
        <a:graphic>
          <a:graphicData uri="http://schemas.openxmlformats.org/drawingml/2006/table">
            <a:tbl>
              <a:tblPr/>
              <a:tblGrid>
                <a:gridCol w="114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464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cải cách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tế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9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dục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sự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514" name="Picture 4" descr="Hình ảnh Cam Báo Thức đồng Hồ Hoạt Hình Minh Họa Vẽ Tay đồng Hồ Báo Thức  Minh Họa Trân Trọng Thời Gian Minh Họa PNG , đồng Hồ Báo Thức Clipart,">
            <a:extLst>
              <a:ext uri="{FF2B5EF4-FFF2-40B4-BE49-F238E27FC236}">
                <a16:creationId xmlns:a16="http://schemas.microsoft.com/office/drawing/2014/main" id="{C003C657-8CCD-FA8B-5B3A-AF60A5DF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141" y="-153591"/>
            <a:ext cx="1398984" cy="167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D4BEDF19-A320-1646-A274-F81841E7F053}"/>
              </a:ext>
            </a:extLst>
          </p:cNvPr>
          <p:cNvGrpSpPr>
            <a:grpSpLocks/>
          </p:cNvGrpSpPr>
          <p:nvPr/>
        </p:nvGrpSpPr>
        <p:grpSpPr bwMode="auto">
          <a:xfrm>
            <a:off x="2484445" y="151975"/>
            <a:ext cx="4297091" cy="3509357"/>
            <a:chOff x="2015" y="1298"/>
            <a:chExt cx="1831" cy="1705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2B7C71A-4DF7-3C49-876D-D139562DEF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5" y="1298"/>
              <a:ext cx="1831" cy="1705"/>
              <a:chOff x="1872" y="1824"/>
              <a:chExt cx="2018" cy="1821"/>
            </a:xfrm>
          </p:grpSpPr>
          <p:sp>
            <p:nvSpPr>
              <p:cNvPr id="6" name="AutoShape 5">
                <a:extLst>
                  <a:ext uri="{FF2B5EF4-FFF2-40B4-BE49-F238E27FC236}">
                    <a16:creationId xmlns:a16="http://schemas.microsoft.com/office/drawing/2014/main" id="{3BF52375-694A-2549-B97F-F5AF71CF6B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7"/>
                <a:ext cx="310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050">
                  <a:latin typeface="+mn-lt"/>
                </a:endParaRPr>
              </a:p>
            </p:txBody>
          </p:sp>
          <p:sp>
            <p:nvSpPr>
              <p:cNvPr id="7" name="AutoShape 6">
                <a:extLst>
                  <a:ext uri="{FF2B5EF4-FFF2-40B4-BE49-F238E27FC236}">
                    <a16:creationId xmlns:a16="http://schemas.microsoft.com/office/drawing/2014/main" id="{2DA772A3-617D-6D4D-8588-7A7CE266A3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32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050">
                  <a:latin typeface="+mn-lt"/>
                </a:endParaRPr>
              </a:p>
            </p:txBody>
          </p:sp>
          <p:sp>
            <p:nvSpPr>
              <p:cNvPr id="8" name="AutoShape 7">
                <a:extLst>
                  <a:ext uri="{FF2B5EF4-FFF2-40B4-BE49-F238E27FC236}">
                    <a16:creationId xmlns:a16="http://schemas.microsoft.com/office/drawing/2014/main" id="{DEFDF4AA-FF84-EB46-8AA3-BBCDC183CA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050">
                  <a:latin typeface="+mn-lt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4723108-88C1-9E46-8493-D34C952322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VN" altLang="en-VN" sz="1050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3751362-E287-3F4C-8CD4-C3D9F6A71C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VN" altLang="en-VN" sz="1050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B50424-1792-114D-8413-519EF7A0E1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5" y="2538"/>
                <a:ext cx="122" cy="18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050">
                  <a:latin typeface="+mn-lt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D858243-D633-8D40-9958-A2511B39F4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540"/>
                <a:ext cx="122" cy="18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VN" altLang="en-VN" sz="1050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BFCCDB9-09E8-BE41-AE3C-E4F05D1A1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541"/>
                <a:ext cx="1096" cy="18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050">
                  <a:latin typeface="+mn-lt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082D19D-5F15-3D4E-900E-A4A32C9F8B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540"/>
                <a:ext cx="1096" cy="185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VN" altLang="en-VN" sz="105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id="{34339093-0340-A442-9D57-25EA98B8703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89" y="1928"/>
              <a:ext cx="90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VN" sz="3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 CÁCH</a:t>
              </a: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34ACEB5-7713-444B-BF89-6F58116F1534}"/>
              </a:ext>
            </a:extLst>
          </p:cNvPr>
          <p:cNvGrpSpPr>
            <a:grpSpLocks/>
          </p:cNvGrpSpPr>
          <p:nvPr/>
        </p:nvGrpSpPr>
        <p:grpSpPr bwMode="auto">
          <a:xfrm>
            <a:off x="293998" y="651112"/>
            <a:ext cx="2260472" cy="1431548"/>
            <a:chOff x="839" y="1613"/>
            <a:chExt cx="1264" cy="359"/>
          </a:xfrm>
        </p:grpSpPr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8A4BC883-D0E6-FD41-A5A1-964B3EFE13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9" y="1613"/>
              <a:ext cx="1264" cy="359"/>
            </a:xfrm>
            <a:prstGeom prst="can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7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84F8FA4A-2913-2446-99D2-E1E5CAC69BE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13" y="1717"/>
              <a:ext cx="93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VN" sz="27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en-VN" sz="27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27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altLang="en-VN" sz="27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5443DB57-81C6-AC4B-9EF2-4867641DE921}"/>
              </a:ext>
            </a:extLst>
          </p:cNvPr>
          <p:cNvGrpSpPr>
            <a:grpSpLocks/>
          </p:cNvGrpSpPr>
          <p:nvPr/>
        </p:nvGrpSpPr>
        <p:grpSpPr bwMode="auto">
          <a:xfrm>
            <a:off x="165551" y="3284436"/>
            <a:ext cx="2323641" cy="1498424"/>
            <a:chOff x="839" y="2341"/>
            <a:chExt cx="1225" cy="260"/>
          </a:xfrm>
        </p:grpSpPr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04C7606F-9F6C-6B4C-A923-F15CDF187D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9" y="2341"/>
              <a:ext cx="1225" cy="26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F5C0BCB0-5638-0A43-BC71-242029F2720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93" y="2427"/>
              <a:ext cx="870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VN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altLang="en-VN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altLang="en-VN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36">
            <a:extLst>
              <a:ext uri="{FF2B5EF4-FFF2-40B4-BE49-F238E27FC236}">
                <a16:creationId xmlns:a16="http://schemas.microsoft.com/office/drawing/2014/main" id="{1FAD66DB-8DBB-B243-A1BB-4DF3BDB7DBC0}"/>
              </a:ext>
            </a:extLst>
          </p:cNvPr>
          <p:cNvGrpSpPr>
            <a:grpSpLocks/>
          </p:cNvGrpSpPr>
          <p:nvPr/>
        </p:nvGrpSpPr>
        <p:grpSpPr bwMode="auto">
          <a:xfrm>
            <a:off x="6566749" y="3330074"/>
            <a:ext cx="2245858" cy="1457258"/>
            <a:chOff x="3969" y="2432"/>
            <a:chExt cx="1383" cy="569"/>
          </a:xfrm>
        </p:grpSpPr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1EE30165-09E0-F848-9DCB-75905B8E01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9" y="2432"/>
              <a:ext cx="1383" cy="569"/>
            </a:xfrm>
            <a:prstGeom prst="can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70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FDE03D8E-579E-7B49-A21E-59A003F6441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87" y="2590"/>
              <a:ext cx="122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VN" sz="2700" b="1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2700" b="1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2700" b="1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endParaRPr lang="en-US" altLang="en-VN" sz="27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38">
            <a:extLst>
              <a:ext uri="{FF2B5EF4-FFF2-40B4-BE49-F238E27FC236}">
                <a16:creationId xmlns:a16="http://schemas.microsoft.com/office/drawing/2014/main" id="{2E8C3381-8662-7047-8B6C-381A934EF327}"/>
              </a:ext>
            </a:extLst>
          </p:cNvPr>
          <p:cNvGrpSpPr>
            <a:grpSpLocks/>
          </p:cNvGrpSpPr>
          <p:nvPr/>
        </p:nvGrpSpPr>
        <p:grpSpPr bwMode="auto">
          <a:xfrm>
            <a:off x="6716940" y="523494"/>
            <a:ext cx="2260472" cy="1383160"/>
            <a:chOff x="3898" y="1815"/>
            <a:chExt cx="1111" cy="404"/>
          </a:xfrm>
        </p:grpSpPr>
        <p:sp>
          <p:nvSpPr>
            <p:cNvPr id="28" name="AutoShape 28">
              <a:extLst>
                <a:ext uri="{FF2B5EF4-FFF2-40B4-BE49-F238E27FC236}">
                  <a16:creationId xmlns:a16="http://schemas.microsoft.com/office/drawing/2014/main" id="{513B2C6A-4287-4C47-84F3-0CA839840A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8" y="1815"/>
              <a:ext cx="1111" cy="404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34BAB3D2-0047-7D48-8FB4-CF20CDDFD32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44" y="1985"/>
              <a:ext cx="884" cy="14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27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7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endPara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5AF81CB-8D02-BB46-AF96-0087ACFE1912}"/>
              </a:ext>
            </a:extLst>
          </p:cNvPr>
          <p:cNvSpPr/>
          <p:nvPr/>
        </p:nvSpPr>
        <p:spPr>
          <a:xfrm>
            <a:off x="677763" y="0"/>
            <a:ext cx="1430521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207DC9-C4F1-AA43-979E-D1D598FF4BA8}"/>
              </a:ext>
            </a:extLst>
          </p:cNvPr>
          <p:cNvSpPr/>
          <p:nvPr/>
        </p:nvSpPr>
        <p:spPr>
          <a:xfrm>
            <a:off x="604600" y="2665133"/>
            <a:ext cx="1430521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err="1">
                <a:ln w="0"/>
                <a:solidFill>
                  <a:schemeClr val="tx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>
                <a:ln w="0"/>
                <a:solidFill>
                  <a:schemeClr val="tx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19EEB2-9273-894A-8437-084E5A95FF54}"/>
              </a:ext>
            </a:extLst>
          </p:cNvPr>
          <p:cNvSpPr/>
          <p:nvPr/>
        </p:nvSpPr>
        <p:spPr>
          <a:xfrm>
            <a:off x="6944622" y="2833144"/>
            <a:ext cx="1430520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 err="1">
                <a:ln w="0"/>
                <a:solidFill>
                  <a:schemeClr val="tx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ln w="0"/>
                <a:solidFill>
                  <a:schemeClr val="tx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AF36F8-23F6-734C-82B2-AA87B4C20130}"/>
              </a:ext>
            </a:extLst>
          </p:cNvPr>
          <p:cNvSpPr/>
          <p:nvPr/>
        </p:nvSpPr>
        <p:spPr>
          <a:xfrm>
            <a:off x="7035717" y="-16352"/>
            <a:ext cx="1430520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 err="1">
                <a:ln w="0"/>
                <a:solidFill>
                  <a:schemeClr val="tx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ln w="0"/>
                <a:solidFill>
                  <a:schemeClr val="tx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0" name="đồng hồ 4 phút.mp4" descr="đồng hồ 4 phút.mp4">
            <a:hlinkClick r:id="" action="ppaction://media"/>
            <a:extLst>
              <a:ext uri="{FF2B5EF4-FFF2-40B4-BE49-F238E27FC236}">
                <a16:creationId xmlns:a16="http://schemas.microsoft.com/office/drawing/2014/main" id="{750887DE-5F79-4B42-B99F-278A2C7FF5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243" t="3920" r="22584" b="3920"/>
          <a:stretch/>
        </p:blipFill>
        <p:spPr>
          <a:xfrm>
            <a:off x="2855114" y="151975"/>
            <a:ext cx="3506934" cy="30590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27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" grpId="0"/>
      <p:bldP spid="31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9CFDF810-D8FA-175B-F98D-373EBCE9A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15506"/>
            <a:ext cx="308848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2FD2F2C-380D-3E7D-249C-C4F63F806E8D}"/>
              </a:ext>
            </a:extLst>
          </p:cNvPr>
          <p:cNvGraphicFramePr>
            <a:graphicFrameLocks noGrp="1"/>
          </p:cNvGraphicFramePr>
          <p:nvPr/>
        </p:nvGraphicFramePr>
        <p:xfrm>
          <a:off x="591741" y="1218010"/>
          <a:ext cx="7884318" cy="3992365"/>
        </p:xfrm>
        <a:graphic>
          <a:graphicData uri="http://schemas.openxmlformats.org/drawingml/2006/table">
            <a:tbl>
              <a:tblPr/>
              <a:tblGrid>
                <a:gridCol w="1488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4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1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98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cải cách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7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trị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938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2191E07-8F07-82EA-A749-08D1B18D8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319" y="1868091"/>
            <a:ext cx="355877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-Thành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350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Ban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350" b="1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1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EA84D-3E9F-3F07-C411-5E78CE649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979" y="1966913"/>
            <a:ext cx="2845594" cy="10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350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12D4B-2301-00C0-9B00-C5D9D3854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319" y="3513535"/>
            <a:ext cx="3350419" cy="161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350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E2521-ACEA-EBA5-59EE-F72E195CFB9E}"/>
              </a:ext>
            </a:extLst>
          </p:cNvPr>
          <p:cNvSpPr txBox="1"/>
          <p:nvPr/>
        </p:nvSpPr>
        <p:spPr>
          <a:xfrm>
            <a:off x="5841801" y="3673557"/>
            <a:ext cx="231219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1050" b="1" dirty="0">
                <a:latin typeface="+mn-lt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kinh tế tư bản chủ nghĩa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29" name="Picture 5">
            <a:extLst>
              <a:ext uri="{FF2B5EF4-FFF2-40B4-BE49-F238E27FC236}">
                <a16:creationId xmlns:a16="http://schemas.microsoft.com/office/drawing/2014/main" id="{D1280EBC-2496-29A4-373F-B6936B814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66" y="127397"/>
            <a:ext cx="18049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www.clipartbest.com/cliparts/dT8/5Xr/dT85Xro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469"/>
            <a:ext cx="6858000" cy="85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clipartbest.com/cliparts/dT8/5Xr/dT85Xro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560"/>
            <a:ext cx="6858000" cy="508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46636" y="3649038"/>
            <a:ext cx="2550315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 tiện giao thông</a:t>
            </a:r>
          </a:p>
        </p:txBody>
      </p:sp>
      <p:pic>
        <p:nvPicPr>
          <p:cNvPr id="8" name="Picture 2" descr="meiji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3" y="964395"/>
            <a:ext cx="3214710" cy="26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25579" y="3589741"/>
            <a:ext cx="3107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 công xưởng của Nhật theo công nghệ phương Tây</a:t>
            </a:r>
          </a:p>
          <a:p>
            <a:pPr algn="ctr"/>
            <a:r>
              <a:rPr lang="vi-V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khoảng thập niên  1880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9" y="964395"/>
            <a:ext cx="3107552" cy="262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803909" y="4816096"/>
            <a:ext cx="3161132" cy="27384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519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5" descr="图片包含 文字, 地图&#10;&#10;已生成极高可信度的说明">
            <a:extLst>
              <a:ext uri="{FF2B5EF4-FFF2-40B4-BE49-F238E27FC236}">
                <a16:creationId xmlns:a16="http://schemas.microsoft.com/office/drawing/2014/main" id="{1AA5BAEF-D1C4-9CDB-1FF8-6772B2FB9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575"/>
            <a:ext cx="9194006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>
            <a:extLst>
              <a:ext uri="{FF2B5EF4-FFF2-40B4-BE49-F238E27FC236}">
                <a16:creationId xmlns:a16="http://schemas.microsoft.com/office/drawing/2014/main" id="{DF676E74-4FFF-CD99-09B6-A5BA9B9D4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2" y="1659732"/>
            <a:ext cx="516731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7500">
                <a:solidFill>
                  <a:srgbClr val="FF0000"/>
                </a:solidFill>
                <a:latin typeface="#9Slide06 Thillends Small"/>
              </a:rPr>
              <a:t>KHỞI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3353A856-E4B6-8388-FE93-A19C44F73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150" y="376848"/>
            <a:ext cx="308729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3C54363-DF53-FB7C-4DF8-FA280A7B5083}"/>
              </a:ext>
            </a:extLst>
          </p:cNvPr>
          <p:cNvGraphicFramePr>
            <a:graphicFrameLocks noGrp="1"/>
          </p:cNvGraphicFramePr>
          <p:nvPr/>
        </p:nvGraphicFramePr>
        <p:xfrm>
          <a:off x="592932" y="1287066"/>
          <a:ext cx="8137923" cy="3902755"/>
        </p:xfrm>
        <a:graphic>
          <a:graphicData uri="http://schemas.openxmlformats.org/drawingml/2006/table">
            <a:tbl>
              <a:tblPr/>
              <a:tblGrid>
                <a:gridCol w="1633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1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50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cải cách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550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73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 sự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A9B2380-20C7-6938-E9AB-01039F18DA04}"/>
              </a:ext>
            </a:extLst>
          </p:cNvPr>
          <p:cNvSpPr txBox="1"/>
          <p:nvPr/>
        </p:nvSpPr>
        <p:spPr>
          <a:xfrm>
            <a:off x="2240757" y="1919288"/>
            <a:ext cx="356949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vi-VN" sz="1800" dirty="0">
                <a:latin typeface="+mj-lt"/>
              </a:rPr>
              <a:t>- </a:t>
            </a:r>
            <a:r>
              <a:rPr lang="en-US" sz="1800" b="1" dirty="0">
                <a:latin typeface="+mj-lt"/>
              </a:rPr>
              <a:t>C</a:t>
            </a:r>
            <a:r>
              <a:rPr lang="vi-VN" sz="1800" b="1" dirty="0">
                <a:latin typeface="+mj-lt"/>
              </a:rPr>
              <a:t>hính sách giáo dục bắt buộc, chú trọng nội dung khoa học - kĩ thuật trong chương trình giảng dạy.</a:t>
            </a:r>
          </a:p>
          <a:p>
            <a:pPr algn="just">
              <a:defRPr/>
            </a:pPr>
            <a:r>
              <a:rPr lang="vi-VN" sz="1800" b="1" dirty="0">
                <a:latin typeface="+mj-lt"/>
              </a:rPr>
              <a:t>- Cử học sinh ưu tú du học ở phương Tây.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F5C5B-74B6-9C2F-778B-B1B19C656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156" y="1851423"/>
            <a:ext cx="2920604" cy="16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22553" name="Picture 11">
            <a:extLst>
              <a:ext uri="{FF2B5EF4-FFF2-40B4-BE49-F238E27FC236}">
                <a16:creationId xmlns:a16="http://schemas.microsoft.com/office/drawing/2014/main" id="{9EF4E1A6-19B8-442E-D89C-41471D49E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0" y="111919"/>
            <a:ext cx="1949053" cy="129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3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2005-09-04 (11)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4161" r="4213"/>
          <a:stretch>
            <a:fillRect/>
          </a:stretch>
        </p:blipFill>
        <p:spPr>
          <a:xfrm>
            <a:off x="4571999" y="1285866"/>
            <a:ext cx="4102443" cy="264358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97646" y="3857635"/>
            <a:ext cx="3089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Hoàng hậu dự lễ khánh thành một trường nữ học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1223628" y="4443610"/>
            <a:ext cx="3401951" cy="646330"/>
          </a:xfrm>
        </p:spPr>
        <p:txBody>
          <a:bodyPr/>
          <a:lstStyle/>
          <a:p>
            <a:r>
              <a:rPr lang="en-US" dirty="0"/>
              <a:t>FUKUZAWA ZUKICHI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8D4EC-1A62-6FBF-1099-7D647F4D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9" y="921544"/>
            <a:ext cx="4168346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54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3353A856-E4B6-8388-FE93-A19C44F73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150" y="376848"/>
            <a:ext cx="308729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3C54363-DF53-FB7C-4DF8-FA280A7B5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190427"/>
              </p:ext>
            </p:extLst>
          </p:nvPr>
        </p:nvGraphicFramePr>
        <p:xfrm>
          <a:off x="592932" y="1287066"/>
          <a:ext cx="8137923" cy="3902755"/>
        </p:xfrm>
        <a:graphic>
          <a:graphicData uri="http://schemas.openxmlformats.org/drawingml/2006/table">
            <a:tbl>
              <a:tblPr/>
              <a:tblGrid>
                <a:gridCol w="1633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1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50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cải cách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550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73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 sự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A9B2380-20C7-6938-E9AB-01039F18DA04}"/>
              </a:ext>
            </a:extLst>
          </p:cNvPr>
          <p:cNvSpPr txBox="1"/>
          <p:nvPr/>
        </p:nvSpPr>
        <p:spPr>
          <a:xfrm>
            <a:off x="2240757" y="1919288"/>
            <a:ext cx="356949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vi-VN" sz="1800" dirty="0">
                <a:latin typeface="+mj-lt"/>
              </a:rPr>
              <a:t>- </a:t>
            </a:r>
            <a:r>
              <a:rPr lang="en-US" sz="1800" b="1" dirty="0">
                <a:latin typeface="+mj-lt"/>
              </a:rPr>
              <a:t>C</a:t>
            </a:r>
            <a:r>
              <a:rPr lang="vi-VN" sz="1800" b="1" dirty="0">
                <a:latin typeface="+mj-lt"/>
              </a:rPr>
              <a:t>hính sách giáo dục bắt buộc, chú trọng nội dung khoa học - kĩ thuật trong chương trình giảng dạy.</a:t>
            </a:r>
          </a:p>
          <a:p>
            <a:pPr algn="just">
              <a:defRPr/>
            </a:pPr>
            <a:r>
              <a:rPr lang="vi-VN" sz="1800" b="1" dirty="0">
                <a:latin typeface="+mj-lt"/>
              </a:rPr>
              <a:t>- Cử học sinh ưu tú du học ở phương Tây.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F5C5B-74B6-9C2F-778B-B1B19C656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156" y="1851423"/>
            <a:ext cx="2920604" cy="96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350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19B53-F908-24FE-AF44-4719CCF65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3" y="3790951"/>
            <a:ext cx="3569494" cy="126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altLang="en-US" sz="1350" b="1" dirty="0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CB1BA-81DD-55CC-A985-FF5D73CD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041" y="4017169"/>
            <a:ext cx="2447925" cy="67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350" dirty="0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22553" name="Picture 11">
            <a:extLst>
              <a:ext uri="{FF2B5EF4-FFF2-40B4-BE49-F238E27FC236}">
                <a16:creationId xmlns:a16="http://schemas.microsoft.com/office/drawing/2014/main" id="{9EF4E1A6-19B8-442E-D89C-41471D49E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0" y="111919"/>
            <a:ext cx="1949053" cy="129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www.clipartbest.com/cliparts/dT8/5Xr/dT85Xro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469"/>
            <a:ext cx="6858000" cy="85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clipartbest.com/cliparts/dT8/5Xr/dT85Xro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561"/>
            <a:ext cx="6858000" cy="508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43050" y="4446998"/>
            <a:ext cx="628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 Hoàng quan sát cuộc tập trận của lực lượng Hải quân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5883" r="2564" b="5882"/>
          <a:stretch>
            <a:fillRect/>
          </a:stretch>
        </p:blipFill>
        <p:spPr bwMode="auto">
          <a:xfrm>
            <a:off x="1518025" y="1017973"/>
            <a:ext cx="6054371" cy="33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482439" y="4816096"/>
            <a:ext cx="4286280" cy="27384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30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8D3B6-58FD-201C-807D-FDE8132A7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F87A-D318-7E4C-EDF5-CB2E8938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Callout 2">
            <a:extLst>
              <a:ext uri="{FF2B5EF4-FFF2-40B4-BE49-F238E27FC236}">
                <a16:creationId xmlns:a16="http://schemas.microsoft.com/office/drawing/2014/main" id="{22DE8952-CBD5-09E8-1F42-B9B16C88C231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cloudCallou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3000" dirty="0" err="1"/>
              <a:t>Cuộc</a:t>
            </a:r>
            <a:r>
              <a:rPr lang="en-US" sz="3000" dirty="0"/>
              <a:t> Duy </a:t>
            </a:r>
            <a:r>
              <a:rPr lang="en-US" sz="3000" dirty="0" err="1"/>
              <a:t>tân</a:t>
            </a:r>
            <a:r>
              <a:rPr lang="en-US" sz="3000" dirty="0"/>
              <a:t> Minh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đã</a:t>
            </a:r>
            <a:r>
              <a:rPr lang="en-US" sz="3000" dirty="0"/>
              <a:t> </a:t>
            </a:r>
            <a:r>
              <a:rPr lang="en-US" sz="3000" dirty="0" err="1"/>
              <a:t>đạt</a:t>
            </a:r>
            <a:r>
              <a:rPr lang="en-US" sz="3000" dirty="0"/>
              <a:t> </a:t>
            </a:r>
            <a:r>
              <a:rPr lang="en-US" sz="3000" dirty="0" err="1"/>
              <a:t>được</a:t>
            </a:r>
            <a:r>
              <a:rPr lang="en-US" sz="3000" dirty="0"/>
              <a:t> </a:t>
            </a:r>
            <a:r>
              <a:rPr lang="en-US" sz="3000" dirty="0" err="1"/>
              <a:t>những</a:t>
            </a:r>
            <a:r>
              <a:rPr lang="en-US" sz="3000" dirty="0"/>
              <a:t> </a:t>
            </a:r>
            <a:r>
              <a:rPr lang="en-US" sz="3000" dirty="0" err="1"/>
              <a:t>kết</a:t>
            </a:r>
            <a:r>
              <a:rPr lang="en-US" sz="3000" dirty="0"/>
              <a:t> </a:t>
            </a:r>
            <a:r>
              <a:rPr lang="en-US" sz="3000" dirty="0" err="1"/>
              <a:t>quả</a:t>
            </a:r>
            <a:r>
              <a:rPr lang="en-US" sz="3000" dirty="0"/>
              <a:t> </a:t>
            </a:r>
            <a:r>
              <a:rPr lang="en-US" sz="3000" dirty="0" err="1"/>
              <a:t>gì</a:t>
            </a:r>
            <a:r>
              <a:rPr lang="en-US" sz="3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908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">
            <a:extLst>
              <a:ext uri="{FF2B5EF4-FFF2-40B4-BE49-F238E27FC236}">
                <a16:creationId xmlns:a16="http://schemas.microsoft.com/office/drawing/2014/main" id="{B3D434D5-D081-C1CB-EE81-389B00F64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9" y="-97631"/>
            <a:ext cx="1675209" cy="188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7BB7FF-BD7A-83AC-9E81-A3B1E3D6623A}"/>
              </a:ext>
            </a:extLst>
          </p:cNvPr>
          <p:cNvGrpSpPr>
            <a:grpSpLocks/>
          </p:cNvGrpSpPr>
          <p:nvPr/>
        </p:nvGrpSpPr>
        <p:grpSpPr bwMode="auto">
          <a:xfrm>
            <a:off x="1047750" y="1443038"/>
            <a:ext cx="4957763" cy="915591"/>
            <a:chOff x="3352799" y="785810"/>
            <a:chExt cx="5583555" cy="1266827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BF0871F0-F7F2-99A3-F1C0-0E01F73B8251}"/>
                </a:ext>
              </a:extLst>
            </p:cNvPr>
            <p:cNvSpPr/>
            <p:nvPr/>
          </p:nvSpPr>
          <p:spPr>
            <a:xfrm>
              <a:off x="4410076" y="923923"/>
              <a:ext cx="4526278" cy="1089224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rgbClr val="ED7D31">
                  <a:satMod val="175000"/>
                  <a:alpha val="40000"/>
                </a:srgbClr>
              </a:glo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endParaRPr 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601" name="Picture 9">
              <a:extLst>
                <a:ext uri="{FF2B5EF4-FFF2-40B4-BE49-F238E27FC236}">
                  <a16:creationId xmlns:a16="http://schemas.microsoft.com/office/drawing/2014/main" id="{BD9A0518-C5C3-B688-7B98-A7E100950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799" y="785810"/>
              <a:ext cx="853166" cy="1266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34BEE9-0F74-B6B9-B381-9188FCEF67D4}"/>
              </a:ext>
            </a:extLst>
          </p:cNvPr>
          <p:cNvGrpSpPr>
            <a:grpSpLocks/>
          </p:cNvGrpSpPr>
          <p:nvPr/>
        </p:nvGrpSpPr>
        <p:grpSpPr bwMode="auto">
          <a:xfrm>
            <a:off x="636985" y="2545556"/>
            <a:ext cx="5430440" cy="1053704"/>
            <a:chOff x="3352799" y="785810"/>
            <a:chExt cx="6172202" cy="1266827"/>
          </a:xfrm>
        </p:grpSpPr>
        <p:sp>
          <p:nvSpPr>
            <p:cNvPr id="13" name="Rectangle: Rounded Corners 5">
              <a:extLst>
                <a:ext uri="{FF2B5EF4-FFF2-40B4-BE49-F238E27FC236}">
                  <a16:creationId xmlns:a16="http://schemas.microsoft.com/office/drawing/2014/main" id="{80DCF6B7-5F40-46C6-2147-2A2C0BA37D04}"/>
                </a:ext>
              </a:extLst>
            </p:cNvPr>
            <p:cNvSpPr/>
            <p:nvPr/>
          </p:nvSpPr>
          <p:spPr>
            <a:xfrm>
              <a:off x="4410076" y="923924"/>
              <a:ext cx="5114925" cy="990601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rgbClr val="ED7D31">
                  <a:satMod val="175000"/>
                  <a:alpha val="40000"/>
                </a:srgbClr>
              </a:glo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597" name="Picture 13">
              <a:extLst>
                <a:ext uri="{FF2B5EF4-FFF2-40B4-BE49-F238E27FC236}">
                  <a16:creationId xmlns:a16="http://schemas.microsoft.com/office/drawing/2014/main" id="{BE52A9B5-EFCE-736B-CC60-53C7AF27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799" y="785810"/>
              <a:ext cx="1266827" cy="1266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A0AB16-24CD-BF15-7C68-E14B99D95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791" y="2636044"/>
            <a:ext cx="431363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F2C120-F4A9-6EC1-E840-29A62F221210}"/>
              </a:ext>
            </a:extLst>
          </p:cNvPr>
          <p:cNvGrpSpPr>
            <a:grpSpLocks/>
          </p:cNvGrpSpPr>
          <p:nvPr/>
        </p:nvGrpSpPr>
        <p:grpSpPr bwMode="auto">
          <a:xfrm>
            <a:off x="22623" y="3651647"/>
            <a:ext cx="5982890" cy="1347788"/>
            <a:chOff x="3352799" y="785810"/>
            <a:chExt cx="6172202" cy="1266827"/>
          </a:xfrm>
        </p:grpSpPr>
        <p:sp>
          <p:nvSpPr>
            <p:cNvPr id="21" name="Rectangle: Rounded Corners 5">
              <a:extLst>
                <a:ext uri="{FF2B5EF4-FFF2-40B4-BE49-F238E27FC236}">
                  <a16:creationId xmlns:a16="http://schemas.microsoft.com/office/drawing/2014/main" id="{54C62DEF-0F42-39B6-43F5-65B96D883EF9}"/>
                </a:ext>
              </a:extLst>
            </p:cNvPr>
            <p:cNvSpPr/>
            <p:nvPr/>
          </p:nvSpPr>
          <p:spPr>
            <a:xfrm>
              <a:off x="4410076" y="923924"/>
              <a:ext cx="5114925" cy="990601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rgbClr val="ED7D31">
                  <a:satMod val="175000"/>
                  <a:alpha val="40000"/>
                </a:srgbClr>
              </a:glo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593" name="Picture 21">
              <a:extLst>
                <a:ext uri="{FF2B5EF4-FFF2-40B4-BE49-F238E27FC236}">
                  <a16:creationId xmlns:a16="http://schemas.microsoft.com/office/drawing/2014/main" id="{C5455F89-3CC6-B61C-4CF9-2BD7896E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799" y="785810"/>
              <a:ext cx="1266827" cy="1266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E5E93F-E504-3EDC-152C-6429E2A11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391" y="3732610"/>
            <a:ext cx="4816078" cy="81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en-US" sz="1500" dirty="0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66F9D28-6217-EE0D-FB06-CADDD37B251E}"/>
              </a:ext>
            </a:extLst>
          </p:cNvPr>
          <p:cNvSpPr/>
          <p:nvPr/>
        </p:nvSpPr>
        <p:spPr>
          <a:xfrm>
            <a:off x="6225779" y="2989660"/>
            <a:ext cx="401240" cy="36195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2B7FC5-EF5C-1FAC-8F9C-DA454A6EDB1A}"/>
              </a:ext>
            </a:extLst>
          </p:cNvPr>
          <p:cNvSpPr txBox="1"/>
          <p:nvPr/>
        </p:nvSpPr>
        <p:spPr>
          <a:xfrm>
            <a:off x="6627019" y="1999060"/>
            <a:ext cx="2387204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3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8D3B6-58FD-201C-807D-FDE8132A7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F87A-D318-7E4C-EDF5-CB2E8938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2 </a:t>
            </a:r>
            <a:r>
              <a:rPr lang="en-US" dirty="0" err="1"/>
              <a:t>phút</a:t>
            </a:r>
            <a:endParaRPr lang="en-US" dirty="0"/>
          </a:p>
        </p:txBody>
      </p:sp>
      <p:sp>
        <p:nvSpPr>
          <p:cNvPr id="4" name="Cloud Callout 2">
            <a:extLst>
              <a:ext uri="{FF2B5EF4-FFF2-40B4-BE49-F238E27FC236}">
                <a16:creationId xmlns:a16="http://schemas.microsoft.com/office/drawing/2014/main" id="{22DE8952-CBD5-09E8-1F42-B9B16C88C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68" y="1152475"/>
            <a:ext cx="5486400" cy="3416400"/>
          </a:xfrm>
          <a:prstGeom prst="cloudCallou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000" b="1" dirty="0"/>
              <a:t>Trong </a:t>
            </a:r>
            <a:r>
              <a:rPr lang="en-US" sz="3000" b="1" dirty="0" err="1"/>
              <a:t>cuộc</a:t>
            </a:r>
            <a:r>
              <a:rPr lang="en-US" sz="3000" b="1" dirty="0"/>
              <a:t> Duy </a:t>
            </a:r>
            <a:r>
              <a:rPr lang="en-US" sz="3000" b="1" dirty="0" err="1"/>
              <a:t>tân</a:t>
            </a:r>
            <a:r>
              <a:rPr lang="en-US" sz="3000" b="1" dirty="0"/>
              <a:t> Minh </a:t>
            </a:r>
            <a:r>
              <a:rPr lang="en-US" sz="3000" b="1" dirty="0" err="1"/>
              <a:t>Trị</a:t>
            </a:r>
            <a:r>
              <a:rPr lang="en-US" sz="3000" b="1" dirty="0"/>
              <a:t>, </a:t>
            </a:r>
            <a:r>
              <a:rPr lang="en-US" sz="3000" b="1" dirty="0" err="1"/>
              <a:t>cải</a:t>
            </a:r>
            <a:r>
              <a:rPr lang="en-US" sz="3000" b="1" dirty="0"/>
              <a:t> </a:t>
            </a:r>
            <a:r>
              <a:rPr lang="en-US" sz="3000" b="1" dirty="0" err="1"/>
              <a:t>cách</a:t>
            </a:r>
            <a:r>
              <a:rPr lang="en-US" sz="3000" b="1" dirty="0"/>
              <a:t> </a:t>
            </a:r>
            <a:r>
              <a:rPr lang="en-US" sz="3000" b="1" dirty="0" err="1"/>
              <a:t>nào</a:t>
            </a:r>
            <a:r>
              <a:rPr lang="en-US" sz="3000" b="1" dirty="0"/>
              <a:t> </a:t>
            </a:r>
            <a:r>
              <a:rPr lang="en-US" sz="3000" b="1" dirty="0" err="1"/>
              <a:t>có</a:t>
            </a:r>
            <a:r>
              <a:rPr lang="en-US" sz="3000" b="1" dirty="0"/>
              <a:t> ý </a:t>
            </a:r>
            <a:r>
              <a:rPr lang="en-US" sz="3000" b="1" dirty="0" err="1"/>
              <a:t>nghĩa</a:t>
            </a:r>
            <a:r>
              <a:rPr lang="en-US" sz="3000" b="1" dirty="0"/>
              <a:t> </a:t>
            </a:r>
            <a:r>
              <a:rPr lang="en-US" sz="3000" b="1" dirty="0" err="1"/>
              <a:t>quan</a:t>
            </a:r>
            <a:r>
              <a:rPr lang="en-US" sz="3000" b="1" dirty="0"/>
              <a:t> </a:t>
            </a:r>
            <a:r>
              <a:rPr lang="en-US" sz="3000" b="1" dirty="0" err="1"/>
              <a:t>trọng</a:t>
            </a:r>
            <a:r>
              <a:rPr lang="en-US" sz="3000" b="1" dirty="0"/>
              <a:t> </a:t>
            </a:r>
            <a:r>
              <a:rPr lang="en-US" sz="3000" b="1" dirty="0" err="1"/>
              <a:t>nhất</a:t>
            </a: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Nhật</a:t>
            </a:r>
            <a:r>
              <a:rPr lang="en-US" sz="3000" b="1" dirty="0"/>
              <a:t> </a:t>
            </a:r>
            <a:r>
              <a:rPr lang="en-US" sz="3000" b="1" dirty="0" err="1"/>
              <a:t>Bản</a:t>
            </a:r>
            <a:r>
              <a:rPr lang="en-US" sz="3000" b="1" dirty="0"/>
              <a:t> </a:t>
            </a:r>
            <a:r>
              <a:rPr lang="en-US" sz="3000" b="1" dirty="0" err="1"/>
              <a:t>trở</a:t>
            </a:r>
            <a:r>
              <a:rPr lang="en-US" sz="3000" b="1" dirty="0"/>
              <a:t> </a:t>
            </a:r>
            <a:r>
              <a:rPr lang="en-US" sz="3000" b="1" dirty="0" err="1"/>
              <a:t>nên</a:t>
            </a:r>
            <a:r>
              <a:rPr lang="en-US" sz="3000" b="1" dirty="0"/>
              <a:t> </a:t>
            </a:r>
            <a:r>
              <a:rPr lang="en-US" sz="3000" b="1" dirty="0" err="1"/>
              <a:t>hùng</a:t>
            </a:r>
            <a:r>
              <a:rPr lang="en-US" sz="3000" b="1" dirty="0"/>
              <a:t> </a:t>
            </a:r>
            <a:r>
              <a:rPr lang="en-US" sz="3000" b="1" dirty="0" err="1"/>
              <a:t>mạnh</a:t>
            </a:r>
            <a:r>
              <a:rPr lang="en-US" sz="3000" b="1" dirty="0"/>
              <a:t> </a:t>
            </a:r>
            <a:r>
              <a:rPr lang="en-US" sz="3000" b="1" dirty="0" err="1"/>
              <a:t>vào</a:t>
            </a:r>
            <a:r>
              <a:rPr lang="en-US" sz="3000" b="1" dirty="0"/>
              <a:t> </a:t>
            </a:r>
            <a:r>
              <a:rPr lang="en-US" sz="3000" b="1" dirty="0" err="1"/>
              <a:t>đầu</a:t>
            </a:r>
            <a:r>
              <a:rPr lang="en-US" sz="3000" b="1" dirty="0"/>
              <a:t> </a:t>
            </a:r>
            <a:r>
              <a:rPr lang="en-US" sz="3000" b="1" dirty="0" err="1"/>
              <a:t>thế</a:t>
            </a:r>
            <a:r>
              <a:rPr lang="en-US" sz="3000" b="1" dirty="0"/>
              <a:t> </a:t>
            </a:r>
            <a:r>
              <a:rPr lang="en-US" sz="3000" b="1" dirty="0" err="1"/>
              <a:t>kỉ</a:t>
            </a:r>
            <a:r>
              <a:rPr lang="en-US" sz="3000" b="1" dirty="0"/>
              <a:t> XX?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658D5BE-F5E3-943A-4791-35E9ED602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67" y="1095373"/>
            <a:ext cx="327185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67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66AF-32BC-E477-C772-39C5F3A3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45024"/>
            <a:ext cx="7717500" cy="1103689"/>
          </a:xfrm>
          <a:solidFill>
            <a:srgbClr val="FFC000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Đề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Văn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khoa </a:t>
            </a:r>
            <a:r>
              <a:rPr lang="en-US" dirty="0" err="1">
                <a:solidFill>
                  <a:srgbClr val="FF0000"/>
                </a:solidFill>
              </a:rPr>
              <a:t>thi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năm</a:t>
            </a:r>
            <a:r>
              <a:rPr lang="en-US" dirty="0">
                <a:solidFill>
                  <a:srgbClr val="FF0000"/>
                </a:solidFill>
              </a:rPr>
              <a:t> 1876 </a:t>
            </a:r>
            <a:r>
              <a:rPr lang="en-US" dirty="0" err="1">
                <a:solidFill>
                  <a:srgbClr val="FF0000"/>
                </a:solidFill>
              </a:rPr>
              <a:t>dưới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FEA1-38D3-7046-D1E1-1F35E9E32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D42B8-55D0-8098-E051-EED7B2C198AB}"/>
              </a:ext>
            </a:extLst>
          </p:cNvPr>
          <p:cNvSpPr txBox="1"/>
          <p:nvPr/>
        </p:nvSpPr>
        <p:spPr>
          <a:xfrm>
            <a:off x="527221" y="2092411"/>
            <a:ext cx="8031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/>
              <a:t>Nước</a:t>
            </a:r>
            <a:r>
              <a:rPr lang="en-US" sz="3200" i="1" dirty="0"/>
              <a:t> </a:t>
            </a:r>
            <a:r>
              <a:rPr lang="en-US" sz="3200" i="1" dirty="0" err="1"/>
              <a:t>Nhật</a:t>
            </a:r>
            <a:r>
              <a:rPr lang="en-US" sz="3200" i="1" dirty="0"/>
              <a:t> </a:t>
            </a:r>
            <a:r>
              <a:rPr lang="en-US" sz="3200" i="1" dirty="0" err="1"/>
              <a:t>Bản</a:t>
            </a:r>
            <a:r>
              <a:rPr lang="en-US" sz="3200" i="1" dirty="0"/>
              <a:t> </a:t>
            </a:r>
            <a:r>
              <a:rPr lang="en-US" sz="3200" i="1" dirty="0" err="1"/>
              <a:t>học</a:t>
            </a:r>
            <a:r>
              <a:rPr lang="en-US" sz="3200" i="1" dirty="0"/>
              <a:t> </a:t>
            </a:r>
            <a:r>
              <a:rPr lang="en-US" sz="3200" i="1" dirty="0" err="1"/>
              <a:t>theo</a:t>
            </a:r>
            <a:r>
              <a:rPr lang="en-US" sz="3200" i="1" dirty="0"/>
              <a:t> </a:t>
            </a:r>
            <a:r>
              <a:rPr lang="en-US" sz="3200" i="1" dirty="0" err="1"/>
              <a:t>các</a:t>
            </a:r>
            <a:r>
              <a:rPr lang="en-US" sz="3200" i="1" dirty="0"/>
              <a:t> </a:t>
            </a:r>
            <a:r>
              <a:rPr lang="en-US" sz="3200" i="1" dirty="0" err="1"/>
              <a:t>nước</a:t>
            </a:r>
            <a:r>
              <a:rPr lang="en-US" sz="3200" i="1" dirty="0"/>
              <a:t> Thái </a:t>
            </a:r>
            <a:r>
              <a:rPr lang="en-US" sz="3200" i="1" dirty="0" err="1"/>
              <a:t>Tây</a:t>
            </a:r>
            <a:r>
              <a:rPr lang="en-US" sz="3200" i="1" dirty="0"/>
              <a:t> </a:t>
            </a:r>
            <a:r>
              <a:rPr lang="en-US" sz="3200" i="1" dirty="0" err="1"/>
              <a:t>mà</a:t>
            </a:r>
            <a:r>
              <a:rPr lang="en-US" sz="3200" i="1" dirty="0"/>
              <a:t> </a:t>
            </a: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được</a:t>
            </a:r>
            <a:r>
              <a:rPr lang="en-US" sz="3200" i="1" dirty="0"/>
              <a:t> </a:t>
            </a:r>
            <a:r>
              <a:rPr lang="en-US" sz="3200" i="1" dirty="0" err="1"/>
              <a:t>phú</a:t>
            </a:r>
            <a:r>
              <a:rPr lang="en-US" sz="3200" i="1" dirty="0"/>
              <a:t> </a:t>
            </a:r>
            <a:r>
              <a:rPr lang="en-US" sz="3200" i="1" dirty="0" err="1"/>
              <a:t>cường</a:t>
            </a:r>
            <a:r>
              <a:rPr lang="en-US" sz="3200" i="1" dirty="0"/>
              <a:t>. </a:t>
            </a:r>
            <a:r>
              <a:rPr lang="en-US" sz="3200" i="1" dirty="0" err="1"/>
              <a:t>Vậy</a:t>
            </a:r>
            <a:r>
              <a:rPr lang="en-US" sz="3200" i="1" dirty="0"/>
              <a:t> </a:t>
            </a:r>
            <a:r>
              <a:rPr lang="en-US" sz="3200" i="1" dirty="0" err="1"/>
              <a:t>nước</a:t>
            </a:r>
            <a:r>
              <a:rPr lang="en-US" sz="3200" i="1" dirty="0"/>
              <a:t> ta </a:t>
            </a:r>
            <a:r>
              <a:rPr lang="en-US" sz="3200" i="1" dirty="0" err="1"/>
              <a:t>có</a:t>
            </a:r>
            <a:r>
              <a:rPr lang="en-US" sz="3200" i="1" dirty="0"/>
              <a:t> </a:t>
            </a: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bắt</a:t>
            </a:r>
            <a:r>
              <a:rPr lang="en-US" sz="3200" i="1" dirty="0"/>
              <a:t> </a:t>
            </a:r>
            <a:r>
              <a:rPr lang="en-US" sz="3200" i="1" dirty="0" err="1"/>
              <a:t>chước</a:t>
            </a:r>
            <a:r>
              <a:rPr lang="en-US" sz="3200" i="1" dirty="0"/>
              <a:t> </a:t>
            </a:r>
            <a:r>
              <a:rPr lang="en-US" sz="3200" i="1" dirty="0" err="1"/>
              <a:t>không</a:t>
            </a:r>
            <a:r>
              <a:rPr lang="en-US" sz="3200" i="1" dirty="0"/>
              <a:t>?</a:t>
            </a:r>
          </a:p>
        </p:txBody>
      </p:sp>
      <p:pic>
        <p:nvPicPr>
          <p:cNvPr id="2050" name="Picture 2" descr="Quyển sách và bút lông book pen vector 3222 ~ MrPixelVn - Chia sẻ Đồ họa  vector pixel miễn phí">
            <a:extLst>
              <a:ext uri="{FF2B5EF4-FFF2-40B4-BE49-F238E27FC236}">
                <a16:creationId xmlns:a16="http://schemas.microsoft.com/office/drawing/2014/main" id="{859E53E1-28AF-282E-0376-DEB0B151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13" y="3229231"/>
            <a:ext cx="2425287" cy="188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66AF-32BC-E477-C772-39C5F3A3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45024"/>
            <a:ext cx="7717500" cy="1103689"/>
          </a:xfrm>
          <a:solidFill>
            <a:srgbClr val="FFC000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Câu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trả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Văn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khoa </a:t>
            </a:r>
            <a:r>
              <a:rPr lang="en-US" dirty="0" err="1">
                <a:solidFill>
                  <a:srgbClr val="FF0000"/>
                </a:solidFill>
              </a:rPr>
              <a:t>thi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năm</a:t>
            </a:r>
            <a:r>
              <a:rPr lang="en-US" dirty="0">
                <a:solidFill>
                  <a:srgbClr val="FF0000"/>
                </a:solidFill>
              </a:rPr>
              <a:t> 1876 </a:t>
            </a:r>
            <a:r>
              <a:rPr lang="en-US" dirty="0" err="1">
                <a:solidFill>
                  <a:srgbClr val="FF0000"/>
                </a:solidFill>
              </a:rPr>
              <a:t>dưới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FEA1-38D3-7046-D1E1-1F35E9E32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D42B8-55D0-8098-E051-EED7B2C198AB}"/>
              </a:ext>
            </a:extLst>
          </p:cNvPr>
          <p:cNvSpPr txBox="1"/>
          <p:nvPr/>
        </p:nvSpPr>
        <p:spPr>
          <a:xfrm>
            <a:off x="527221" y="2092411"/>
            <a:ext cx="8031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“</a:t>
            </a:r>
            <a:r>
              <a:rPr lang="en-US" sz="3200" i="1" dirty="0" err="1"/>
              <a:t>Nhật</a:t>
            </a:r>
            <a:r>
              <a:rPr lang="en-US" sz="3200" i="1" dirty="0"/>
              <a:t> </a:t>
            </a:r>
            <a:r>
              <a:rPr lang="en-US" sz="3200" i="1" dirty="0" err="1"/>
              <a:t>Bản</a:t>
            </a:r>
            <a:r>
              <a:rPr lang="en-US" sz="3200" i="1" dirty="0"/>
              <a:t> </a:t>
            </a:r>
            <a:r>
              <a:rPr lang="en-US" sz="3200" i="1" dirty="0" err="1"/>
              <a:t>thủa</a:t>
            </a:r>
            <a:r>
              <a:rPr lang="en-US" sz="3200" i="1" dirty="0"/>
              <a:t> </a:t>
            </a:r>
            <a:r>
              <a:rPr lang="en-US" sz="3200" i="1" dirty="0" err="1"/>
              <a:t>trước</a:t>
            </a:r>
            <a:r>
              <a:rPr lang="en-US" sz="3200" i="1" dirty="0"/>
              <a:t> </a:t>
            </a:r>
            <a:r>
              <a:rPr lang="en-US" sz="3200" i="1" dirty="0" err="1"/>
              <a:t>vẫn</a:t>
            </a:r>
            <a:r>
              <a:rPr lang="en-US" sz="3200" i="1" dirty="0"/>
              <a:t> </a:t>
            </a:r>
            <a:r>
              <a:rPr lang="en-US" sz="3200" i="1" dirty="0" err="1"/>
              <a:t>theo</a:t>
            </a:r>
            <a:r>
              <a:rPr lang="en-US" sz="3200" i="1" dirty="0"/>
              <a:t> </a:t>
            </a:r>
            <a:r>
              <a:rPr lang="en-US" sz="3200" i="1" dirty="0" err="1"/>
              <a:t>văn</a:t>
            </a:r>
            <a:r>
              <a:rPr lang="en-US" sz="3200" i="1" dirty="0"/>
              <a:t> </a:t>
            </a:r>
            <a:r>
              <a:rPr lang="en-US" sz="3200" i="1" dirty="0" err="1"/>
              <a:t>minh</a:t>
            </a:r>
            <a:r>
              <a:rPr lang="en-US" sz="3200" i="1" dirty="0"/>
              <a:t> </a:t>
            </a:r>
            <a:r>
              <a:rPr lang="en-US" sz="3200" i="1" dirty="0" err="1"/>
              <a:t>của</a:t>
            </a:r>
            <a:r>
              <a:rPr lang="en-US" sz="3200" i="1" dirty="0"/>
              <a:t> </a:t>
            </a:r>
            <a:r>
              <a:rPr lang="en-US" sz="3200" i="1" dirty="0" err="1"/>
              <a:t>nước</a:t>
            </a:r>
            <a:r>
              <a:rPr lang="vi-VN" sz="3200" i="1" dirty="0"/>
              <a:t> </a:t>
            </a:r>
            <a:r>
              <a:rPr lang="en-US" sz="3200" i="1" dirty="0" err="1"/>
              <a:t>Tàu</a:t>
            </a:r>
            <a:r>
              <a:rPr lang="en-US" sz="3200" i="1" dirty="0"/>
              <a:t>, </a:t>
            </a:r>
            <a:r>
              <a:rPr lang="en-US" sz="3200" i="1" dirty="0" err="1"/>
              <a:t>mà</a:t>
            </a:r>
            <a:r>
              <a:rPr lang="en-US" sz="3200" i="1" dirty="0"/>
              <a:t> </a:t>
            </a:r>
            <a:r>
              <a:rPr lang="en-US" sz="3200" i="1" dirty="0" err="1"/>
              <a:t>bây</a:t>
            </a:r>
            <a:r>
              <a:rPr lang="en-US" sz="3200" i="1" dirty="0"/>
              <a:t> </a:t>
            </a:r>
            <a:r>
              <a:rPr lang="en-US" sz="3200" i="1" dirty="0" err="1"/>
              <a:t>giờ</a:t>
            </a:r>
            <a:r>
              <a:rPr lang="en-US" sz="3200" i="1" dirty="0"/>
              <a:t> </a:t>
            </a:r>
            <a:r>
              <a:rPr lang="en-US" sz="3200" i="1" dirty="0" err="1"/>
              <a:t>thay</a:t>
            </a:r>
            <a:r>
              <a:rPr lang="en-US" sz="3200" i="1" dirty="0"/>
              <a:t> </a:t>
            </a:r>
            <a:r>
              <a:rPr lang="en-US" sz="3200" i="1" dirty="0" err="1"/>
              <a:t>đổi</a:t>
            </a:r>
            <a:r>
              <a:rPr lang="en-US" sz="3200" i="1" dirty="0"/>
              <a:t> </a:t>
            </a:r>
            <a:r>
              <a:rPr lang="en-US" sz="3200" i="1" dirty="0" err="1"/>
              <a:t>thói</a:t>
            </a:r>
            <a:r>
              <a:rPr lang="en-US" sz="3200" i="1" dirty="0"/>
              <a:t> </a:t>
            </a:r>
            <a:r>
              <a:rPr lang="en-US" sz="3200" i="1" dirty="0" err="1"/>
              <a:t>cũ</a:t>
            </a:r>
            <a:r>
              <a:rPr lang="en-US" sz="3200" i="1" dirty="0"/>
              <a:t> </a:t>
            </a:r>
            <a:r>
              <a:rPr lang="en-US" sz="3200" i="1" dirty="0" err="1"/>
              <a:t>theo</a:t>
            </a:r>
            <a:r>
              <a:rPr lang="en-US" sz="3200" i="1" dirty="0"/>
              <a:t> </a:t>
            </a:r>
            <a:r>
              <a:rPr lang="en-US" sz="3200" i="1" dirty="0" err="1"/>
              <a:t>nước</a:t>
            </a:r>
            <a:r>
              <a:rPr lang="en-US" sz="3200" i="1" dirty="0"/>
              <a:t> Thái </a:t>
            </a:r>
            <a:r>
              <a:rPr lang="en-US" sz="3200" i="1" dirty="0" err="1"/>
              <a:t>Tây</a:t>
            </a:r>
            <a:r>
              <a:rPr lang="en-US" sz="3200" i="1" dirty="0"/>
              <a:t>, </a:t>
            </a:r>
            <a:r>
              <a:rPr lang="en-US" sz="3200" i="1" dirty="0" err="1"/>
              <a:t>dẫu</a:t>
            </a:r>
            <a:r>
              <a:rPr lang="en-US" sz="3200" i="1" dirty="0"/>
              <a:t> </a:t>
            </a:r>
            <a:r>
              <a:rPr lang="en-US" sz="3200" i="1" dirty="0" err="1"/>
              <a:t>là</a:t>
            </a:r>
            <a:r>
              <a:rPr lang="en-US" sz="3200" i="1" dirty="0"/>
              <a:t> </a:t>
            </a:r>
            <a:r>
              <a:rPr lang="en-US" sz="3200" i="1" dirty="0" err="1"/>
              <a:t>có</a:t>
            </a:r>
            <a:r>
              <a:rPr lang="en-US" sz="3200" i="1" dirty="0"/>
              <a:t> </a:t>
            </a: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phú</a:t>
            </a:r>
            <a:r>
              <a:rPr lang="en-US" sz="3200" i="1" dirty="0"/>
              <a:t> </a:t>
            </a:r>
            <a:r>
              <a:rPr lang="en-US" sz="3200" i="1" dirty="0" err="1"/>
              <a:t>cường</a:t>
            </a:r>
            <a:r>
              <a:rPr lang="en-US" sz="3200" i="1" dirty="0"/>
              <a:t>, </a:t>
            </a:r>
            <a:r>
              <a:rPr lang="en-US" sz="3200" i="1" dirty="0" err="1"/>
              <a:t>về</a:t>
            </a:r>
            <a:r>
              <a:rPr lang="en-US" sz="3200" i="1" dirty="0"/>
              <a:t> </a:t>
            </a:r>
            <a:r>
              <a:rPr lang="en-US" sz="3200" i="1" dirty="0" err="1"/>
              <a:t>sau</a:t>
            </a:r>
            <a:r>
              <a:rPr lang="en-US" sz="3200" i="1" dirty="0"/>
              <a:t> </a:t>
            </a:r>
            <a:r>
              <a:rPr lang="en-US" sz="3200" i="1" dirty="0" err="1"/>
              <a:t>cũng</a:t>
            </a:r>
            <a:r>
              <a:rPr lang="en-US" sz="3200" i="1" dirty="0"/>
              <a:t> </a:t>
            </a:r>
            <a:r>
              <a:rPr lang="en-US" sz="3200" i="1" dirty="0" err="1"/>
              <a:t>hóa</a:t>
            </a:r>
            <a:r>
              <a:rPr lang="en-US" sz="3200" i="1" dirty="0"/>
              <a:t> </a:t>
            </a:r>
            <a:r>
              <a:rPr lang="en-US" sz="3200" i="1" dirty="0" err="1"/>
              <a:t>ra</a:t>
            </a:r>
            <a:r>
              <a:rPr lang="en-US" sz="3200" i="1" dirty="0"/>
              <a:t> </a:t>
            </a:r>
            <a:r>
              <a:rPr lang="en-US" sz="3200" i="1" dirty="0" err="1"/>
              <a:t>loài</a:t>
            </a:r>
            <a:r>
              <a:rPr lang="en-US" sz="3200" i="1" dirty="0"/>
              <a:t> </a:t>
            </a:r>
            <a:r>
              <a:rPr lang="en-US" sz="3200" i="1" dirty="0" err="1"/>
              <a:t>mọi</a:t>
            </a:r>
            <a:r>
              <a:rPr lang="en-US" sz="3200" i="1" dirty="0"/>
              <a:t> </a:t>
            </a:r>
            <a:r>
              <a:rPr lang="en-US" sz="3200" i="1" dirty="0" err="1"/>
              <a:t>rợ</a:t>
            </a:r>
            <a:r>
              <a:rPr lang="en-US" sz="3200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168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603D-551E-F780-EAA5-5140EBB3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377" y="4250907"/>
            <a:ext cx="4252909" cy="572700"/>
          </a:xfrm>
        </p:spPr>
        <p:txBody>
          <a:bodyPr/>
          <a:lstStyle/>
          <a:p>
            <a:r>
              <a:rPr lang="en-US" dirty="0"/>
              <a:t>Phong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Du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7E3F61-C868-40DA-747E-6AD6A1FD8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14" y="288324"/>
            <a:ext cx="4038724" cy="48551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6AFF6-47EF-9A1D-2E44-522A0A5B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8BDFAC-586A-4348-839F-45D7D3A4E3E3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04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66AF-32BC-E477-C772-39C5F3A3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45024"/>
            <a:ext cx="7717500" cy="1103689"/>
          </a:xfrm>
          <a:solidFill>
            <a:srgbClr val="FFC000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Đề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Văn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khoa </a:t>
            </a:r>
            <a:r>
              <a:rPr lang="en-US" dirty="0" err="1">
                <a:solidFill>
                  <a:srgbClr val="FF0000"/>
                </a:solidFill>
              </a:rPr>
              <a:t>thi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năm</a:t>
            </a:r>
            <a:r>
              <a:rPr lang="en-US" dirty="0">
                <a:solidFill>
                  <a:srgbClr val="FF0000"/>
                </a:solidFill>
              </a:rPr>
              <a:t> 1876 </a:t>
            </a:r>
            <a:r>
              <a:rPr lang="en-US" dirty="0" err="1">
                <a:solidFill>
                  <a:srgbClr val="FF0000"/>
                </a:solidFill>
              </a:rPr>
              <a:t>dưới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FEA1-38D3-7046-D1E1-1F35E9E32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D42B8-55D0-8098-E051-EED7B2C198AB}"/>
              </a:ext>
            </a:extLst>
          </p:cNvPr>
          <p:cNvSpPr txBox="1"/>
          <p:nvPr/>
        </p:nvSpPr>
        <p:spPr>
          <a:xfrm>
            <a:off x="527221" y="2092411"/>
            <a:ext cx="8031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/>
              <a:t>“</a:t>
            </a:r>
            <a:r>
              <a:rPr lang="en-US" sz="3200" i="1" dirty="0" err="1"/>
              <a:t>Nước</a:t>
            </a:r>
            <a:r>
              <a:rPr lang="en-US" sz="3200" i="1" dirty="0"/>
              <a:t> </a:t>
            </a:r>
            <a:r>
              <a:rPr lang="en-US" sz="3200" i="1" dirty="0" err="1"/>
              <a:t>Nhật</a:t>
            </a:r>
            <a:r>
              <a:rPr lang="en-US" sz="3200" i="1" dirty="0"/>
              <a:t> </a:t>
            </a:r>
            <a:r>
              <a:rPr lang="en-US" sz="3200" i="1" dirty="0" err="1"/>
              <a:t>Bản</a:t>
            </a:r>
            <a:r>
              <a:rPr lang="en-US" sz="3200" i="1" dirty="0"/>
              <a:t> </a:t>
            </a:r>
            <a:r>
              <a:rPr lang="en-US" sz="3200" i="1" dirty="0" err="1"/>
              <a:t>học</a:t>
            </a:r>
            <a:r>
              <a:rPr lang="en-US" sz="3200" i="1" dirty="0"/>
              <a:t> </a:t>
            </a:r>
            <a:r>
              <a:rPr lang="en-US" sz="3200" i="1" dirty="0" err="1"/>
              <a:t>theo</a:t>
            </a:r>
            <a:r>
              <a:rPr lang="en-US" sz="3200" i="1" dirty="0"/>
              <a:t> </a:t>
            </a:r>
            <a:r>
              <a:rPr lang="en-US" sz="3200" i="1" dirty="0" err="1"/>
              <a:t>các</a:t>
            </a:r>
            <a:r>
              <a:rPr lang="en-US" sz="3200" i="1" dirty="0"/>
              <a:t> </a:t>
            </a:r>
            <a:r>
              <a:rPr lang="en-US" sz="3200" i="1" dirty="0" err="1"/>
              <a:t>nước</a:t>
            </a:r>
            <a:r>
              <a:rPr lang="en-US" sz="3200" i="1" dirty="0"/>
              <a:t> Thái </a:t>
            </a:r>
            <a:r>
              <a:rPr lang="en-US" sz="3200" i="1" dirty="0" err="1"/>
              <a:t>Tây</a:t>
            </a:r>
            <a:r>
              <a:rPr lang="en-US" sz="3200" i="1" dirty="0"/>
              <a:t> </a:t>
            </a:r>
            <a:r>
              <a:rPr lang="en-US" sz="3200" i="1" dirty="0" err="1"/>
              <a:t>mà</a:t>
            </a:r>
            <a:r>
              <a:rPr lang="en-US" sz="3200" i="1" dirty="0"/>
              <a:t> </a:t>
            </a: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được</a:t>
            </a:r>
            <a:r>
              <a:rPr lang="en-US" sz="3200" i="1" dirty="0"/>
              <a:t> </a:t>
            </a:r>
            <a:r>
              <a:rPr lang="en-US" sz="3200" i="1" dirty="0" err="1"/>
              <a:t>phú</a:t>
            </a:r>
            <a:r>
              <a:rPr lang="en-US" sz="3200" i="1" dirty="0"/>
              <a:t> </a:t>
            </a:r>
            <a:r>
              <a:rPr lang="en-US" sz="3200" i="1" dirty="0" err="1"/>
              <a:t>cường</a:t>
            </a:r>
            <a:r>
              <a:rPr lang="en-US" sz="3200" i="1" dirty="0"/>
              <a:t>. </a:t>
            </a:r>
            <a:r>
              <a:rPr lang="en-US" sz="3200" i="1" dirty="0" err="1"/>
              <a:t>Vậy</a:t>
            </a:r>
            <a:r>
              <a:rPr lang="en-US" sz="3200" i="1" dirty="0"/>
              <a:t> </a:t>
            </a:r>
            <a:r>
              <a:rPr lang="en-US" sz="3200" i="1" dirty="0" err="1"/>
              <a:t>nước</a:t>
            </a:r>
            <a:r>
              <a:rPr lang="en-US" sz="3200" i="1" dirty="0"/>
              <a:t> ta </a:t>
            </a:r>
            <a:r>
              <a:rPr lang="en-US" sz="3200" i="1" dirty="0" err="1"/>
              <a:t>có</a:t>
            </a:r>
            <a:r>
              <a:rPr lang="en-US" sz="3200" i="1" dirty="0"/>
              <a:t> </a:t>
            </a: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bắt</a:t>
            </a:r>
            <a:r>
              <a:rPr lang="en-US" sz="3200" i="1" dirty="0"/>
              <a:t> </a:t>
            </a:r>
            <a:r>
              <a:rPr lang="en-US" sz="3200" i="1" dirty="0" err="1"/>
              <a:t>chước</a:t>
            </a:r>
            <a:r>
              <a:rPr lang="en-US" sz="3200" i="1" dirty="0"/>
              <a:t> </a:t>
            </a:r>
            <a:r>
              <a:rPr lang="en-US" sz="3200" i="1" dirty="0" err="1"/>
              <a:t>không</a:t>
            </a:r>
            <a:r>
              <a:rPr lang="en-US" sz="3200" i="1" dirty="0"/>
              <a:t>?</a:t>
            </a:r>
            <a:r>
              <a:rPr lang="vi-VN" sz="3200" i="1" dirty="0"/>
              <a:t>”</a:t>
            </a:r>
            <a:endParaRPr lang="en-US" sz="3200" i="1" dirty="0"/>
          </a:p>
        </p:txBody>
      </p:sp>
      <p:pic>
        <p:nvPicPr>
          <p:cNvPr id="2050" name="Picture 2" descr="Quyển sách và bút lông book pen vector 3222 ~ MrPixelVn - Chia sẻ Đồ họa  vector pixel miễn phí">
            <a:extLst>
              <a:ext uri="{FF2B5EF4-FFF2-40B4-BE49-F238E27FC236}">
                <a16:creationId xmlns:a16="http://schemas.microsoft.com/office/drawing/2014/main" id="{859E53E1-28AF-282E-0376-DEB0B151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13" y="3229231"/>
            <a:ext cx="2425287" cy="188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8D3B6-58FD-201C-807D-FDE8132A7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F87A-D318-7E4C-EDF5-CB2E8938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sp>
        <p:nvSpPr>
          <p:cNvPr id="4" name="Cloud Callout 2">
            <a:extLst>
              <a:ext uri="{FF2B5EF4-FFF2-40B4-BE49-F238E27FC236}">
                <a16:creationId xmlns:a16="http://schemas.microsoft.com/office/drawing/2014/main" id="{22DE8952-CBD5-09E8-1F42-B9B16C88C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68" y="1152475"/>
            <a:ext cx="5486400" cy="3546000"/>
          </a:xfrm>
          <a:prstGeom prst="cloudCallou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000" b="1" dirty="0" err="1"/>
              <a:t>Cuộc</a:t>
            </a:r>
            <a:r>
              <a:rPr lang="en-US" sz="3000" b="1" dirty="0"/>
              <a:t> Duy </a:t>
            </a:r>
            <a:r>
              <a:rPr lang="en-US" sz="3000" b="1" dirty="0" err="1"/>
              <a:t>tân</a:t>
            </a:r>
            <a:r>
              <a:rPr lang="en-US" sz="3000" b="1" dirty="0"/>
              <a:t> Minh </a:t>
            </a:r>
            <a:r>
              <a:rPr lang="en-US" sz="3000" b="1" dirty="0" err="1"/>
              <a:t>Trị</a:t>
            </a:r>
            <a:r>
              <a:rPr lang="en-US" sz="3000" b="1" dirty="0"/>
              <a:t> ở </a:t>
            </a:r>
            <a:r>
              <a:rPr lang="en-US" sz="3000" b="1" dirty="0" err="1"/>
              <a:t>Nhật</a:t>
            </a:r>
            <a:r>
              <a:rPr lang="en-US" sz="3000" b="1" dirty="0"/>
              <a:t> </a:t>
            </a:r>
            <a:r>
              <a:rPr lang="en-US" sz="3000" b="1" dirty="0" err="1"/>
              <a:t>Bản</a:t>
            </a:r>
            <a:r>
              <a:rPr lang="en-US" sz="3000" b="1" dirty="0"/>
              <a:t> </a:t>
            </a:r>
            <a:r>
              <a:rPr lang="en-US" sz="3000" b="1" dirty="0" err="1"/>
              <a:t>đã</a:t>
            </a: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lại</a:t>
            </a:r>
            <a:r>
              <a:rPr lang="en-US" sz="3000" b="1" dirty="0"/>
              <a:t> </a:t>
            </a:r>
            <a:r>
              <a:rPr lang="en-US" sz="3000" b="1" dirty="0" err="1"/>
              <a:t>những</a:t>
            </a:r>
            <a:r>
              <a:rPr lang="en-US" sz="3000" b="1" dirty="0"/>
              <a:t> </a:t>
            </a:r>
            <a:r>
              <a:rPr lang="en-US" sz="3000" b="1" dirty="0" err="1"/>
              <a:t>bài</a:t>
            </a:r>
            <a:r>
              <a:rPr lang="en-US" sz="3000" b="1" dirty="0"/>
              <a:t> </a:t>
            </a:r>
            <a:r>
              <a:rPr lang="en-US" sz="3000" b="1" dirty="0" err="1"/>
              <a:t>học</a:t>
            </a:r>
            <a:r>
              <a:rPr lang="en-US" sz="3000" b="1" dirty="0"/>
              <a:t> </a:t>
            </a:r>
            <a:r>
              <a:rPr lang="en-US" sz="3000" b="1" dirty="0" err="1"/>
              <a:t>kinh</a:t>
            </a:r>
            <a:r>
              <a:rPr lang="en-US" sz="3000" b="1" dirty="0"/>
              <a:t> </a:t>
            </a:r>
            <a:r>
              <a:rPr lang="en-US" sz="3000" b="1" dirty="0" err="1"/>
              <a:t>nghiệm</a:t>
            </a:r>
            <a:r>
              <a:rPr lang="en-US" sz="3000" b="1" dirty="0"/>
              <a:t> </a:t>
            </a:r>
            <a:r>
              <a:rPr lang="en-US" sz="3000" b="1" dirty="0" err="1"/>
              <a:t>gì</a:t>
            </a:r>
            <a:r>
              <a:rPr lang="en-US" sz="3000" b="1" dirty="0"/>
              <a:t> </a:t>
            </a:r>
            <a:r>
              <a:rPr lang="en-US" sz="3000" b="1" dirty="0" err="1"/>
              <a:t>cho</a:t>
            </a:r>
            <a:r>
              <a:rPr lang="en-US" sz="3000" b="1" dirty="0"/>
              <a:t> </a:t>
            </a:r>
            <a:r>
              <a:rPr lang="en-US" sz="3000" b="1" dirty="0" err="1"/>
              <a:t>Việt</a:t>
            </a:r>
            <a:r>
              <a:rPr lang="en-US" sz="3000" b="1" dirty="0"/>
              <a:t> Nam </a:t>
            </a:r>
            <a:r>
              <a:rPr lang="en-US" sz="3000" b="1" dirty="0" err="1"/>
              <a:t>trong</a:t>
            </a:r>
            <a:r>
              <a:rPr lang="en-US" sz="3000" b="1" dirty="0"/>
              <a:t> </a:t>
            </a:r>
            <a:r>
              <a:rPr lang="en-US" sz="3000" b="1" dirty="0" err="1"/>
              <a:t>công</a:t>
            </a:r>
            <a:r>
              <a:rPr lang="en-US" sz="3000" b="1" dirty="0"/>
              <a:t> </a:t>
            </a:r>
            <a:r>
              <a:rPr lang="en-US" sz="3000" b="1" dirty="0" err="1"/>
              <a:t>cuộc</a:t>
            </a:r>
            <a:r>
              <a:rPr lang="en-US" sz="3000" b="1" dirty="0"/>
              <a:t> </a:t>
            </a:r>
            <a:r>
              <a:rPr lang="en-US" sz="3000" b="1" dirty="0" err="1"/>
              <a:t>đổi</a:t>
            </a:r>
            <a:r>
              <a:rPr lang="en-US" sz="3000" b="1" dirty="0"/>
              <a:t> </a:t>
            </a:r>
            <a:r>
              <a:rPr lang="en-US" sz="3000" b="1" dirty="0" err="1"/>
              <a:t>mới</a:t>
            </a:r>
            <a:r>
              <a:rPr lang="en-US" sz="3000" b="1" dirty="0"/>
              <a:t> </a:t>
            </a:r>
            <a:r>
              <a:rPr lang="en-US" sz="3000" b="1" dirty="0" err="1"/>
              <a:t>đất</a:t>
            </a:r>
            <a:r>
              <a:rPr lang="en-US" sz="3000" b="1" dirty="0"/>
              <a:t> </a:t>
            </a:r>
            <a:r>
              <a:rPr lang="en-US" sz="3000" b="1" dirty="0" err="1"/>
              <a:t>nước</a:t>
            </a:r>
            <a:r>
              <a:rPr lang="en-US" sz="3000" b="1" dirty="0"/>
              <a:t> </a:t>
            </a:r>
            <a:r>
              <a:rPr lang="en-US" sz="3000" b="1" dirty="0" err="1"/>
              <a:t>hiện</a:t>
            </a:r>
            <a:r>
              <a:rPr lang="en-US" sz="3000" b="1" dirty="0"/>
              <a:t> nay?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658D5BE-F5E3-943A-4791-35E9ED602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67" y="1095373"/>
            <a:ext cx="327185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7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>
            <a:extLst>
              <a:ext uri="{FF2B5EF4-FFF2-40B4-BE49-F238E27FC236}">
                <a16:creationId xmlns:a16="http://schemas.microsoft.com/office/drawing/2014/main" id="{F17ADB44-5FF9-4B4C-C82C-A6E6302CD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4" y="466725"/>
            <a:ext cx="7571152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2000" b="1" dirty="0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8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1E43992C-30C6-CD28-58E5-79C89127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077767"/>
            <a:ext cx="1885950" cy="199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9">
            <a:extLst>
              <a:ext uri="{FF2B5EF4-FFF2-40B4-BE49-F238E27FC236}">
                <a16:creationId xmlns:a16="http://schemas.microsoft.com/office/drawing/2014/main" id="{9E0F1912-AC10-99A9-4C85-2A9EBE4A06A4}"/>
              </a:ext>
            </a:extLst>
          </p:cNvPr>
          <p:cNvSpPr/>
          <p:nvPr/>
        </p:nvSpPr>
        <p:spPr>
          <a:xfrm>
            <a:off x="1964532" y="1021492"/>
            <a:ext cx="6083836" cy="3270421"/>
          </a:xfrm>
          <a:prstGeom prst="cloudCallout">
            <a:avLst>
              <a:gd name="adj1" fmla="val -20081"/>
              <a:gd name="adj2" fmla="val 82839"/>
            </a:avLst>
          </a:prstGeom>
          <a:solidFill>
            <a:srgbClr val="A5C249">
              <a:lumMod val="20000"/>
              <a:lumOff val="80000"/>
            </a:srgb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2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biểu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hiện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+mj-lt"/>
              </a:rPr>
              <a:t>chính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sự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thành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chủ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nghĩa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đế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quốc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Nhật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Bản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cuối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thế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kỉ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XIX-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đầu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thế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+mj-lt"/>
              </a:rPr>
              <a:t>kỉ</a:t>
            </a:r>
            <a:r>
              <a:rPr lang="en-US" sz="2800" i="1" dirty="0">
                <a:solidFill>
                  <a:srgbClr val="002060"/>
                </a:solidFill>
                <a:latin typeface="+mj-lt"/>
              </a:rPr>
              <a:t> XX</a:t>
            </a:r>
            <a:endParaRPr lang="vi-VN" sz="2800" i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www.clipartbest.com/cliparts/dT8/5Xr/dT85Xro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469"/>
            <a:ext cx="6858000" cy="85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clipartbest.com/cliparts/dT8/5Xr/dT85Xro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-205946"/>
            <a:ext cx="6858000" cy="534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10868" y="457196"/>
            <a:ext cx="5920808" cy="3516347"/>
          </a:xfrm>
          <a:prstGeom prst="rect">
            <a:avLst/>
          </a:prstGeom>
          <a:noFill/>
          <a:ln w="28575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FR" sz="2800" i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fr-FR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fr-FR" sz="28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fr-FR" sz="28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fr-FR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fr-FR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2800" i="1" dirty="0">
                <a:latin typeface="Times New Roman" pitchFamily="18" charset="0"/>
                <a:cs typeface="Times New Roman" pitchFamily="18" charset="0"/>
              </a:rPr>
              <a:t> Anh: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“….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chiếc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tàu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thủy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tàu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chạy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tàu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điện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đóng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sách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xuất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bản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dưới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bóng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điện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…”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2482439" y="4816096"/>
            <a:ext cx="4286280" cy="27384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A7B314-02BA-2A38-EBD7-9F876B6D2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VN" smtClean="0"/>
              <a:t>33</a:t>
            </a:fld>
            <a:endParaRPr lang="en-VN"/>
          </a:p>
        </p:txBody>
      </p:sp>
      <p:pic>
        <p:nvPicPr>
          <p:cNvPr id="1026" name="Picture 2" descr="Mitsubishi – Wikipedia tiếng Việt">
            <a:extLst>
              <a:ext uri="{FF2B5EF4-FFF2-40B4-BE49-F238E27FC236}">
                <a16:creationId xmlns:a16="http://schemas.microsoft.com/office/drawing/2014/main" id="{FEE30DCA-AC02-1A6A-3543-D5A16B94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2" y="1581150"/>
            <a:ext cx="23050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80472-98DA-4724-10B5-E42226CA1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227" y="395416"/>
            <a:ext cx="5027398" cy="4748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5456F-F96A-ECB3-5030-6B60E1AD78E6}"/>
              </a:ext>
            </a:extLst>
          </p:cNvPr>
          <p:cNvSpPr txBox="1"/>
          <p:nvPr/>
        </p:nvSpPr>
        <p:spPr>
          <a:xfrm>
            <a:off x="337742" y="4069492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/>
              <a:t>Tập</a:t>
            </a:r>
            <a:r>
              <a:rPr lang="en-US" sz="1800" b="1" dirty="0"/>
              <a:t> </a:t>
            </a:r>
            <a:r>
              <a:rPr lang="en-US" sz="1800" b="1" dirty="0" err="1"/>
              <a:t>đoàn</a:t>
            </a:r>
            <a:r>
              <a:rPr lang="en-US" sz="1800" b="1" dirty="0"/>
              <a:t> </a:t>
            </a:r>
            <a:r>
              <a:rPr lang="en-US" sz="1800" b="1" dirty="0" err="1"/>
              <a:t>Mitsusibi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300645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>
            <a:extLst>
              <a:ext uri="{FF2B5EF4-FFF2-40B4-BE49-F238E27FC236}">
                <a16:creationId xmlns:a16="http://schemas.microsoft.com/office/drawing/2014/main" id="{7D48ABAD-1F6F-A75B-8019-E10A3804B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" y="153591"/>
            <a:ext cx="5437586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9">
            <a:extLst>
              <a:ext uri="{FF2B5EF4-FFF2-40B4-BE49-F238E27FC236}">
                <a16:creationId xmlns:a16="http://schemas.microsoft.com/office/drawing/2014/main" id="{EEFCC794-E2A4-C40D-C8A1-4831FA916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891" y="222422"/>
            <a:ext cx="3377803" cy="4184821"/>
          </a:xfrm>
          <a:prstGeom prst="cloudCallout">
            <a:avLst>
              <a:gd name="adj1" fmla="val -20079"/>
              <a:gd name="adj2" fmla="val 82838"/>
            </a:avLst>
          </a:prstGeom>
          <a:solidFill>
            <a:srgbClr val="EDF3DB"/>
          </a:solidFill>
          <a:ln w="2540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XIX-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XX. </a:t>
            </a:r>
            <a:endParaRPr lang="en-US" altLang="en-US" sz="2400" b="1" dirty="0">
              <a:solidFill>
                <a:schemeClr val="accent1"/>
              </a:solidFill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6" y="433563"/>
            <a:ext cx="5562599" cy="841800"/>
          </a:xfrm>
        </p:spPr>
        <p:txBody>
          <a:bodyPr/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x-none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7" y="1423114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400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D963EE9D-42EC-C5E4-57E0-78EBDEA11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10" y="66317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5153E4F1-2741-B3EC-0866-7EE2FE3E160D}"/>
              </a:ext>
            </a:extLst>
          </p:cNvPr>
          <p:cNvSpPr/>
          <p:nvPr/>
        </p:nvSpPr>
        <p:spPr>
          <a:xfrm>
            <a:off x="-30339" y="1034414"/>
            <a:ext cx="2322342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495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3619C24-9A2D-63D6-331C-C639C0804D74}"/>
              </a:ext>
            </a:extLst>
          </p:cNvPr>
          <p:cNvSpPr/>
          <p:nvPr/>
        </p:nvSpPr>
        <p:spPr>
          <a:xfrm>
            <a:off x="1929910" y="181688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495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9BE1187-C1B0-34BC-9974-B4358A399330}"/>
              </a:ext>
            </a:extLst>
          </p:cNvPr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FCFBCF9-EC44-8940-54B2-8D781072248F}"/>
              </a:ext>
            </a:extLst>
          </p:cNvPr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495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D7C134-E13D-5B5D-3B95-A6842E649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2577704"/>
            <a:ext cx="1988344" cy="199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3">
            <a:extLst>
              <a:ext uri="{FF2B5EF4-FFF2-40B4-BE49-F238E27FC236}">
                <a16:creationId xmlns:a16="http://schemas.microsoft.com/office/drawing/2014/main" id="{7EECF411-F3C3-EBF2-2572-4C43A18D7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9519" y="137279"/>
            <a:ext cx="30872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altLang="en-US" sz="27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DD9F5E-2832-9432-EA37-B0F3C1078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4" y="1477567"/>
            <a:ext cx="2201465" cy="22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6">
            <a:extLst>
              <a:ext uri="{FF2B5EF4-FFF2-40B4-BE49-F238E27FC236}">
                <a16:creationId xmlns:a16="http://schemas.microsoft.com/office/drawing/2014/main" id="{C73C32E4-306F-5654-D751-7EFE769AD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10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07E96A4-AD25-5462-6A5A-77066FA49112}"/>
              </a:ext>
            </a:extLst>
          </p:cNvPr>
          <p:cNvSpPr/>
          <p:nvPr/>
        </p:nvSpPr>
        <p:spPr>
          <a:xfrm>
            <a:off x="1120378" y="363141"/>
            <a:ext cx="5880497" cy="120610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Á,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XIX-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XX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là</a:t>
            </a:r>
            <a:endParaRPr lang="en-US" sz="1800" dirty="0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153880-A4C6-9978-61F0-F9CF6A4D2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02531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98FEA6-2B8C-3F65-BA85-433C49BA537B}"/>
              </a:ext>
            </a:extLst>
          </p:cNvPr>
          <p:cNvSpPr/>
          <p:nvPr/>
        </p:nvSpPr>
        <p:spPr>
          <a:xfrm>
            <a:off x="183356" y="3679033"/>
            <a:ext cx="2081213" cy="146446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8D17F4-D6D8-A9C9-6466-8E7D8AEB9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06" y="1471613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275AEA-ABEC-A047-6027-3A601329E6AA}"/>
              </a:ext>
            </a:extLst>
          </p:cNvPr>
          <p:cNvSpPr/>
          <p:nvPr/>
        </p:nvSpPr>
        <p:spPr>
          <a:xfrm>
            <a:off x="2441972" y="3849292"/>
            <a:ext cx="2081213" cy="125968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16B956-7175-2B06-0533-9CD84E200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10" y="146327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0B7800-0734-9B57-35B1-A9CE666C5256}"/>
              </a:ext>
            </a:extLst>
          </p:cNvPr>
          <p:cNvSpPr/>
          <p:nvPr/>
        </p:nvSpPr>
        <p:spPr>
          <a:xfrm>
            <a:off x="4620816" y="3813572"/>
            <a:ext cx="2005013" cy="120610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đóng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cửa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ngoài</a:t>
            </a:r>
            <a:endParaRPr lang="en-US" sz="1500" dirty="0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22BC8D-5790-3C74-9A2F-4E4DC2C76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144899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011A8B2-F828-37C2-4A52-27D2B7AFFE07}"/>
              </a:ext>
            </a:extLst>
          </p:cNvPr>
          <p:cNvSpPr/>
          <p:nvPr/>
        </p:nvSpPr>
        <p:spPr>
          <a:xfrm>
            <a:off x="6668691" y="3649266"/>
            <a:ext cx="2081213" cy="127515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nhòm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C68CA7-5BF3-2F6A-6E8C-3431EFF0D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" y="2109788"/>
            <a:ext cx="2201466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>
            <a:extLst>
              <a:ext uri="{FF2B5EF4-FFF2-40B4-BE49-F238E27FC236}">
                <a16:creationId xmlns:a16="http://schemas.microsoft.com/office/drawing/2014/main" id="{4C75F0F0-2A36-EF8D-163B-32C9BED64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10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E9BA8BE-8B95-8358-A5D1-C2F37126F42A}"/>
              </a:ext>
            </a:extLst>
          </p:cNvPr>
          <p:cNvSpPr/>
          <p:nvPr/>
        </p:nvSpPr>
        <p:spPr>
          <a:xfrm>
            <a:off x="1120378" y="363141"/>
            <a:ext cx="5880497" cy="120610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Duy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1800" dirty="0">
              <a:solidFill>
                <a:srgbClr val="FFFFFF"/>
              </a:solidFill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2758F8-253F-4223-56DD-C43941076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02531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DAB9A8-2DFE-7444-98D3-E84ED0F8D822}"/>
              </a:ext>
            </a:extLst>
          </p:cNvPr>
          <p:cNvSpPr/>
          <p:nvPr/>
        </p:nvSpPr>
        <p:spPr>
          <a:xfrm>
            <a:off x="296466" y="4293394"/>
            <a:ext cx="2080022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  <a:p>
            <a:pPr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1/1867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7061F9-66D5-69CE-C73C-E359778BE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19" y="2109788"/>
            <a:ext cx="2201466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14140C-2524-0868-E267-C4805CB0DC4C}"/>
              </a:ext>
            </a:extLst>
          </p:cNvPr>
          <p:cNvSpPr/>
          <p:nvPr/>
        </p:nvSpPr>
        <p:spPr>
          <a:xfrm>
            <a:off x="2420541" y="4293394"/>
            <a:ext cx="2080022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  <a:p>
            <a:pPr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1/1868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E4E077-4192-6CF8-A41D-BEA0B46FD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85" y="2109788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41D385-0B12-8BF6-4F79-515BD53BB812}"/>
              </a:ext>
            </a:extLst>
          </p:cNvPr>
          <p:cNvSpPr/>
          <p:nvPr/>
        </p:nvSpPr>
        <p:spPr>
          <a:xfrm>
            <a:off x="4544616" y="4293394"/>
            <a:ext cx="2081213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  <a:p>
            <a:pPr>
              <a:defRPr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1/1869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599946-F2A0-6BFF-330F-5DD21E0E4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60" y="2109788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8C61FE-22A0-C1BE-3292-887E0C94CA9E}"/>
              </a:ext>
            </a:extLst>
          </p:cNvPr>
          <p:cNvSpPr/>
          <p:nvPr/>
        </p:nvSpPr>
        <p:spPr>
          <a:xfrm>
            <a:off x="6668691" y="4293394"/>
            <a:ext cx="2081213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  <a:p>
            <a:pPr>
              <a:defRPr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1/1870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C0303B-32A9-CFB8-E87B-C1680B113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" y="2109788"/>
            <a:ext cx="2201466" cy="17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>
            <a:extLst>
              <a:ext uri="{FF2B5EF4-FFF2-40B4-BE49-F238E27FC236}">
                <a16:creationId xmlns:a16="http://schemas.microsoft.com/office/drawing/2014/main" id="{D98AC2DE-DE0E-1995-21FD-9FC06B45C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10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63964D0-7D49-B91D-018A-C96E43EF64F4}"/>
              </a:ext>
            </a:extLst>
          </p:cNvPr>
          <p:cNvSpPr/>
          <p:nvPr/>
        </p:nvSpPr>
        <p:spPr>
          <a:xfrm>
            <a:off x="1120378" y="363141"/>
            <a:ext cx="5880497" cy="120610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Duy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altLang="en-US" sz="1800" dirty="0">
              <a:solidFill>
                <a:srgbClr val="FFFFFF"/>
              </a:solidFill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F482D-4E2C-2B6D-7F4B-A0673C6E9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02531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373AC99-A36C-508C-20D4-023E90DF41A3}"/>
              </a:ext>
            </a:extLst>
          </p:cNvPr>
          <p:cNvSpPr/>
          <p:nvPr/>
        </p:nvSpPr>
        <p:spPr>
          <a:xfrm>
            <a:off x="296466" y="3880022"/>
            <a:ext cx="2080022" cy="161947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A2A722-6581-EB00-899D-4CE9E68C1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19" y="2109788"/>
            <a:ext cx="220146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9DB8428-1DEB-586E-4F15-A59C3206273E}"/>
              </a:ext>
            </a:extLst>
          </p:cNvPr>
          <p:cNvSpPr/>
          <p:nvPr/>
        </p:nvSpPr>
        <p:spPr>
          <a:xfrm>
            <a:off x="2420541" y="3988592"/>
            <a:ext cx="2080022" cy="120610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Do 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C3205E-EB27-F64F-4B85-4F1B05962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85" y="2109788"/>
            <a:ext cx="2200275" cy="17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540D365-70C5-E50F-A79A-0918109EA220}"/>
              </a:ext>
            </a:extLst>
          </p:cNvPr>
          <p:cNvSpPr/>
          <p:nvPr/>
        </p:nvSpPr>
        <p:spPr>
          <a:xfrm>
            <a:off x="4544616" y="3857430"/>
            <a:ext cx="2081213" cy="135374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E57326-9294-4736-1938-F4E0F8AEA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60" y="2109788"/>
            <a:ext cx="220027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FFD752-4E14-8588-7E49-B26632040BEA}"/>
              </a:ext>
            </a:extLst>
          </p:cNvPr>
          <p:cNvSpPr/>
          <p:nvPr/>
        </p:nvSpPr>
        <p:spPr>
          <a:xfrm>
            <a:off x="6729413" y="3717131"/>
            <a:ext cx="2331244" cy="135374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33B54-9193-37DF-6B58-A68F67595BDC}"/>
              </a:ext>
            </a:extLst>
          </p:cNvPr>
          <p:cNvSpPr txBox="1"/>
          <p:nvPr/>
        </p:nvSpPr>
        <p:spPr>
          <a:xfrm>
            <a:off x="2306595" y="2630501"/>
            <a:ext cx="4613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39367BB-3395-A220-6FA0-4F90AB8D6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Subtitle 2">
            <a:extLst>
              <a:ext uri="{FF2B5EF4-FFF2-40B4-BE49-F238E27FC236}">
                <a16:creationId xmlns:a16="http://schemas.microsoft.com/office/drawing/2014/main" id="{4875D504-B245-07E4-01CA-7E5D0CE31F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7F37E961-80B9-23B4-7FD3-08D00739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C79EC-A1C0-0CDB-273E-23191E113B69}"/>
              </a:ext>
            </a:extLst>
          </p:cNvPr>
          <p:cNvSpPr/>
          <p:nvPr/>
        </p:nvSpPr>
        <p:spPr>
          <a:xfrm>
            <a:off x="631408" y="670693"/>
            <a:ext cx="7771678" cy="26314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3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</a:p>
          <a:p>
            <a:pPr algn="ctr">
              <a:defRPr/>
            </a:pPr>
            <a:r>
              <a:rPr lang="en-US" sz="33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14: TRUNG QUỐC VÀ NHẬT BẢN </a:t>
            </a:r>
          </a:p>
          <a:p>
            <a:pPr algn="ctr">
              <a:defRPr/>
            </a:pPr>
            <a:r>
              <a:rPr lang="en-US" sz="33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NỬA SAU</a:t>
            </a:r>
          </a:p>
          <a:p>
            <a:pPr algn="ctr">
              <a:defRPr/>
            </a:pPr>
            <a:r>
              <a:rPr lang="en-US" sz="33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THẾ KỈ XIX ĐẾN ĐẦU THẾ KỈ XX</a:t>
            </a:r>
          </a:p>
          <a:p>
            <a:pPr algn="ctr">
              <a:defRPr/>
            </a:pPr>
            <a:r>
              <a:rPr lang="en-US" sz="33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300" b="1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3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9CB01C-03B7-BD5F-F194-0C5619D3A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" y="2109789"/>
            <a:ext cx="2201466" cy="156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>
            <a:extLst>
              <a:ext uri="{FF2B5EF4-FFF2-40B4-BE49-F238E27FC236}">
                <a16:creationId xmlns:a16="http://schemas.microsoft.com/office/drawing/2014/main" id="{94C5A539-AFC2-7983-E467-04920CC79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10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F8383C4-9D42-8D2F-81B4-F7133BE86079}"/>
              </a:ext>
            </a:extLst>
          </p:cNvPr>
          <p:cNvSpPr/>
          <p:nvPr/>
        </p:nvSpPr>
        <p:spPr>
          <a:xfrm>
            <a:off x="1120378" y="363141"/>
            <a:ext cx="5880497" cy="120610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1800" dirty="0">
              <a:solidFill>
                <a:srgbClr val="FFFFFF"/>
              </a:solidFill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99FB4-B0AA-7FD6-FB17-57EC0267C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02531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2C63AE-5104-FEED-53C5-CC9DA10B2C0F}"/>
              </a:ext>
            </a:extLst>
          </p:cNvPr>
          <p:cNvSpPr/>
          <p:nvPr/>
        </p:nvSpPr>
        <p:spPr>
          <a:xfrm>
            <a:off x="296466" y="3797644"/>
            <a:ext cx="2080022" cy="112678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942D53-01E0-12C4-37D7-7C00D5D66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19" y="2109788"/>
            <a:ext cx="2201466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6A2712D-224E-CB75-E544-8119DFF990A3}"/>
              </a:ext>
            </a:extLst>
          </p:cNvPr>
          <p:cNvSpPr/>
          <p:nvPr/>
        </p:nvSpPr>
        <p:spPr>
          <a:xfrm>
            <a:off x="2420541" y="4293394"/>
            <a:ext cx="2080022" cy="77747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đia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F3FC5C-9D0C-6FEC-D2C4-1AA71F5E8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85" y="2109788"/>
            <a:ext cx="2200275" cy="180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EC4B817-30EA-105B-C372-1F56FD548B0B}"/>
              </a:ext>
            </a:extLst>
          </p:cNvPr>
          <p:cNvSpPr/>
          <p:nvPr/>
        </p:nvSpPr>
        <p:spPr>
          <a:xfrm>
            <a:off x="4544616" y="4077730"/>
            <a:ext cx="2081213" cy="99314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F5D2432-57FA-84F1-2B00-C7F29269B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60" y="2109788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A4E29AD-F506-8DA3-8794-909352AFB2A3}"/>
              </a:ext>
            </a:extLst>
          </p:cNvPr>
          <p:cNvSpPr/>
          <p:nvPr/>
        </p:nvSpPr>
        <p:spPr>
          <a:xfrm>
            <a:off x="6729413" y="4145756"/>
            <a:ext cx="2331244" cy="92511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>
            <a:extLst>
              <a:ext uri="{FF2B5EF4-FFF2-40B4-BE49-F238E27FC236}">
                <a16:creationId xmlns:a16="http://schemas.microsoft.com/office/drawing/2014/main" id="{5DA8BA3D-3E91-BF4D-4591-8A8DAB3A6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2475" y="157163"/>
            <a:ext cx="7886700" cy="5078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altLang="en-US" sz="27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7" name="图片 2">
            <a:extLst>
              <a:ext uri="{FF2B5EF4-FFF2-40B4-BE49-F238E27FC236}">
                <a16:creationId xmlns:a16="http://schemas.microsoft.com/office/drawing/2014/main" id="{59925F13-86DE-63D7-55FB-06ACFA113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2165748"/>
            <a:ext cx="6763940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9E8468-2267-68C1-EA10-FDE47587A0C4}"/>
              </a:ext>
            </a:extLst>
          </p:cNvPr>
          <p:cNvSpPr txBox="1"/>
          <p:nvPr/>
        </p:nvSpPr>
        <p:spPr>
          <a:xfrm>
            <a:off x="490538" y="773906"/>
            <a:ext cx="7952185" cy="9149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15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Ấn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Nam Á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nửa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XIX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XX</a:t>
            </a:r>
            <a:endParaRPr lang="en-US" altLang="en-US" sz="1800" dirty="0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6869" name="Picture 7">
            <a:extLst>
              <a:ext uri="{FF2B5EF4-FFF2-40B4-BE49-F238E27FC236}">
                <a16:creationId xmlns:a16="http://schemas.microsoft.com/office/drawing/2014/main" id="{1CCD2C13-90DE-8313-305C-522E29698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253" y="1802606"/>
            <a:ext cx="2695576" cy="298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41"/>
          <p:cNvGrpSpPr/>
          <p:nvPr/>
        </p:nvGrpSpPr>
        <p:grpSpPr>
          <a:xfrm>
            <a:off x="996176" y="451868"/>
            <a:ext cx="7249448" cy="2060734"/>
            <a:chOff x="920175" y="611125"/>
            <a:chExt cx="7249448" cy="2060734"/>
          </a:xfrm>
        </p:grpSpPr>
        <p:sp>
          <p:nvSpPr>
            <p:cNvPr id="552" name="Google Shape;552;p41"/>
            <p:cNvSpPr/>
            <p:nvPr/>
          </p:nvSpPr>
          <p:spPr>
            <a:xfrm>
              <a:off x="920175" y="611125"/>
              <a:ext cx="727200" cy="7272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3" name="Google Shape;553;p41"/>
            <p:cNvSpPr/>
            <p:nvPr/>
          </p:nvSpPr>
          <p:spPr>
            <a:xfrm rot="10800000">
              <a:off x="7442423" y="1944659"/>
              <a:ext cx="727200" cy="7272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76092F-E1FD-4462-569F-63F8788898D8}"/>
              </a:ext>
            </a:extLst>
          </p:cNvPr>
          <p:cNvGrpSpPr/>
          <p:nvPr/>
        </p:nvGrpSpPr>
        <p:grpSpPr>
          <a:xfrm>
            <a:off x="667768" y="2757107"/>
            <a:ext cx="2310323" cy="1576148"/>
            <a:chOff x="740918" y="2956227"/>
            <a:chExt cx="2310323" cy="15761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1A58E-2A29-BA87-731B-6763776810CC}"/>
                </a:ext>
              </a:extLst>
            </p:cNvPr>
            <p:cNvGrpSpPr/>
            <p:nvPr/>
          </p:nvGrpSpPr>
          <p:grpSpPr>
            <a:xfrm>
              <a:off x="740918" y="2956227"/>
              <a:ext cx="2310323" cy="1576148"/>
              <a:chOff x="890820" y="2922639"/>
              <a:chExt cx="2310323" cy="1576148"/>
            </a:xfrm>
          </p:grpSpPr>
          <p:pic>
            <p:nvPicPr>
              <p:cNvPr id="554" name="Google Shape;554;p41"/>
              <p:cNvPicPr preferRelativeResize="0"/>
              <p:nvPr/>
            </p:nvPicPr>
            <p:blipFill rotWithShape="1">
              <a:blip r:embed="rId3">
                <a:alphaModFix/>
              </a:blip>
              <a:srcRect l="5963" t="3595" r="4902" b="12603"/>
              <a:stretch/>
            </p:blipFill>
            <p:spPr>
              <a:xfrm rot="-591143">
                <a:off x="890820" y="3019361"/>
                <a:ext cx="2310323" cy="14794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5" name="Google Shape;555;p41"/>
              <p:cNvSpPr/>
              <p:nvPr/>
            </p:nvSpPr>
            <p:spPr>
              <a:xfrm rot="-847358">
                <a:off x="1780536" y="2922639"/>
                <a:ext cx="193034" cy="497248"/>
              </a:xfrm>
              <a:prstGeom prst="rect">
                <a:avLst/>
              </a:prstGeom>
              <a:solidFill>
                <a:srgbClr val="1F1F1F">
                  <a:alpha val="2955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Gantari"/>
                  <a:ea typeface="Gantari"/>
                  <a:cs typeface="Gantari"/>
                  <a:sym typeface="Gantari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7E0D66-157C-ADCD-FC77-9BC79832A0BA}"/>
                </a:ext>
              </a:extLst>
            </p:cNvPr>
            <p:cNvSpPr txBox="1"/>
            <p:nvPr/>
          </p:nvSpPr>
          <p:spPr>
            <a:xfrm rot="21079036">
              <a:off x="1147759" y="3469497"/>
              <a:ext cx="14673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/>
                <a:t>2.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59529A3-69CA-FC4C-9201-0D8D18F6724F}"/>
              </a:ext>
            </a:extLst>
          </p:cNvPr>
          <p:cNvSpPr txBox="1"/>
          <p:nvPr/>
        </p:nvSpPr>
        <p:spPr>
          <a:xfrm>
            <a:off x="2582295" y="3057411"/>
            <a:ext cx="621836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/>
              <a:t>Nhật</a:t>
            </a:r>
            <a:r>
              <a:rPr lang="en-US" sz="3600" b="1" dirty="0"/>
              <a:t> </a:t>
            </a:r>
            <a:r>
              <a:rPr lang="en-US" sz="3600" b="1" dirty="0" err="1"/>
              <a:t>Bản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nửa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kỉ</a:t>
            </a:r>
            <a:r>
              <a:rPr lang="en-US" sz="3600" b="1" dirty="0"/>
              <a:t> XIX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đầu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kỉ</a:t>
            </a:r>
            <a:r>
              <a:rPr lang="en-US" sz="3600" b="1" dirty="0"/>
              <a:t> XX</a:t>
            </a:r>
          </a:p>
        </p:txBody>
      </p:sp>
      <p:pic>
        <p:nvPicPr>
          <p:cNvPr id="5122" name="Picture 2" descr="Vì sao núi Phú Sĩ là biểu tượng nước Nhật - VnExpress Du lịch">
            <a:extLst>
              <a:ext uri="{FF2B5EF4-FFF2-40B4-BE49-F238E27FC236}">
                <a16:creationId xmlns:a16="http://schemas.microsoft.com/office/drawing/2014/main" id="{9DD5DE67-1100-877C-8FE3-942FA204474E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6" b="27256"/>
          <a:stretch>
            <a:fillRect/>
          </a:stretch>
        </p:blipFill>
        <p:spPr bwMode="auto">
          <a:xfrm>
            <a:off x="898376" y="271849"/>
            <a:ext cx="7902286" cy="23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Box 506">
            <a:extLst>
              <a:ext uri="{FF2B5EF4-FFF2-40B4-BE49-F238E27FC236}">
                <a16:creationId xmlns:a16="http://schemas.microsoft.com/office/drawing/2014/main" id="{1A8532B3-66A9-3256-C605-C129070D83E7}"/>
              </a:ext>
            </a:extLst>
          </p:cNvPr>
          <p:cNvSpPr txBox="1"/>
          <p:nvPr/>
        </p:nvSpPr>
        <p:spPr>
          <a:xfrm>
            <a:off x="2266155" y="805573"/>
            <a:ext cx="461169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300" b="1" dirty="0">
                <a:solidFill>
                  <a:srgbClr val="C00000"/>
                </a:solidFill>
                <a:latin typeface="+mj-lt"/>
              </a:rPr>
              <a:t>NỘI DUNG </a:t>
            </a:r>
            <a:r>
              <a:rPr lang="vi-VN" sz="3300" b="1" dirty="0">
                <a:solidFill>
                  <a:srgbClr val="C00000"/>
                </a:solidFill>
                <a:latin typeface="+mj-lt"/>
              </a:rPr>
              <a:t>TIẾT</a:t>
            </a:r>
            <a:r>
              <a:rPr lang="en" sz="3300" b="1" dirty="0">
                <a:solidFill>
                  <a:srgbClr val="C00000"/>
                </a:solidFill>
                <a:latin typeface="+mj-lt"/>
              </a:rPr>
              <a:t> HỌC</a:t>
            </a:r>
            <a:endParaRPr lang="en-US" sz="3300" dirty="0">
              <a:solidFill>
                <a:srgbClr val="C00000"/>
              </a:solidFill>
            </a:endParaRPr>
          </a:p>
        </p:txBody>
      </p:sp>
      <p:cxnSp>
        <p:nvCxnSpPr>
          <p:cNvPr id="509" name="Straight Arrow Connector 508">
            <a:extLst>
              <a:ext uri="{FF2B5EF4-FFF2-40B4-BE49-F238E27FC236}">
                <a16:creationId xmlns:a16="http://schemas.microsoft.com/office/drawing/2014/main" id="{387621F2-0371-5249-2990-F8A830158559}"/>
              </a:ext>
            </a:extLst>
          </p:cNvPr>
          <p:cNvCxnSpPr/>
          <p:nvPr/>
        </p:nvCxnSpPr>
        <p:spPr>
          <a:xfrm>
            <a:off x="1356610" y="2278505"/>
            <a:ext cx="688798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Oval 509">
            <a:extLst>
              <a:ext uri="{FF2B5EF4-FFF2-40B4-BE49-F238E27FC236}">
                <a16:creationId xmlns:a16="http://schemas.microsoft.com/office/drawing/2014/main" id="{4ECE675A-0098-1711-F7CE-E358B2A19F9D}"/>
              </a:ext>
            </a:extLst>
          </p:cNvPr>
          <p:cNvSpPr/>
          <p:nvPr/>
        </p:nvSpPr>
        <p:spPr>
          <a:xfrm>
            <a:off x="1793965" y="1958465"/>
            <a:ext cx="640080" cy="640080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E88A3AD7-CF3C-AA09-9410-740E064E5A00}"/>
              </a:ext>
            </a:extLst>
          </p:cNvPr>
          <p:cNvSpPr/>
          <p:nvPr/>
        </p:nvSpPr>
        <p:spPr>
          <a:xfrm>
            <a:off x="5957194" y="1958465"/>
            <a:ext cx="640080" cy="640080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FB40678C-7BD7-3177-0B14-B7CB415BA53E}"/>
              </a:ext>
            </a:extLst>
          </p:cNvPr>
          <p:cNvSpPr txBox="1"/>
          <p:nvPr/>
        </p:nvSpPr>
        <p:spPr>
          <a:xfrm>
            <a:off x="1233333" y="2571750"/>
            <a:ext cx="176134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Cuộc</a:t>
            </a:r>
            <a:r>
              <a:rPr lang="en-US" sz="2800" dirty="0"/>
              <a:t> Duy Tân Minh </a:t>
            </a:r>
            <a:r>
              <a:rPr lang="en-US" sz="2800" dirty="0" err="1"/>
              <a:t>Trị</a:t>
            </a:r>
            <a:r>
              <a:rPr lang="en-US" sz="2800" dirty="0"/>
              <a:t> 1868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B950DC21-49A7-3BDF-AA65-F42F9B2FD284}"/>
              </a:ext>
            </a:extLst>
          </p:cNvPr>
          <p:cNvSpPr txBox="1"/>
          <p:nvPr/>
        </p:nvSpPr>
        <p:spPr>
          <a:xfrm>
            <a:off x="4934465" y="2571749"/>
            <a:ext cx="352579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Nhật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sang </a:t>
            </a:r>
            <a:r>
              <a:rPr lang="en-US" sz="2800" dirty="0" err="1"/>
              <a:t>giai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đế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0" animBg="1"/>
      <p:bldP spid="511" grpId="0" animBg="1"/>
      <p:bldP spid="513" grpId="0"/>
      <p:bldP spid="5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" name="Google Shape;510;p38"/>
          <p:cNvGrpSpPr/>
          <p:nvPr/>
        </p:nvGrpSpPr>
        <p:grpSpPr>
          <a:xfrm>
            <a:off x="3524497" y="591843"/>
            <a:ext cx="3091291" cy="1855144"/>
            <a:chOff x="3336780" y="474752"/>
            <a:chExt cx="3686692" cy="2212456"/>
          </a:xfrm>
        </p:grpSpPr>
        <p:sp>
          <p:nvSpPr>
            <p:cNvPr id="511" name="Google Shape;511;p38"/>
            <p:cNvSpPr/>
            <p:nvPr/>
          </p:nvSpPr>
          <p:spPr>
            <a:xfrm>
              <a:off x="3336780" y="474752"/>
              <a:ext cx="544500" cy="5445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p38"/>
            <p:cNvSpPr/>
            <p:nvPr/>
          </p:nvSpPr>
          <p:spPr>
            <a:xfrm rot="10800000">
              <a:off x="6478972" y="2142708"/>
              <a:ext cx="544500" cy="5445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4" name="Google Shape;514;p38"/>
          <p:cNvGrpSpPr/>
          <p:nvPr/>
        </p:nvGrpSpPr>
        <p:grpSpPr>
          <a:xfrm>
            <a:off x="5281922" y="2701093"/>
            <a:ext cx="3096516" cy="1851244"/>
            <a:chOff x="3336780" y="480984"/>
            <a:chExt cx="3692923" cy="2207805"/>
          </a:xfrm>
        </p:grpSpPr>
        <p:sp>
          <p:nvSpPr>
            <p:cNvPr id="515" name="Google Shape;515;p38"/>
            <p:cNvSpPr/>
            <p:nvPr/>
          </p:nvSpPr>
          <p:spPr>
            <a:xfrm>
              <a:off x="3336780" y="480984"/>
              <a:ext cx="544500" cy="5445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6" name="Google Shape;516;p38"/>
            <p:cNvSpPr/>
            <p:nvPr/>
          </p:nvSpPr>
          <p:spPr>
            <a:xfrm rot="10800000">
              <a:off x="6485203" y="2144289"/>
              <a:ext cx="544500" cy="5445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dist="9525" dir="31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17" name="Google Shape;517;p38"/>
          <p:cNvPicPr preferRelativeResize="0"/>
          <p:nvPr/>
        </p:nvPicPr>
        <p:blipFill rotWithShape="1">
          <a:blip r:embed="rId3">
            <a:alphaModFix/>
          </a:blip>
          <a:srcRect l="6485" t="9678" r="7039" b="6309"/>
          <a:stretch/>
        </p:blipFill>
        <p:spPr>
          <a:xfrm rot="704876">
            <a:off x="6833379" y="1008406"/>
            <a:ext cx="1975889" cy="149149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8"/>
          <p:cNvSpPr/>
          <p:nvPr/>
        </p:nvSpPr>
        <p:spPr>
          <a:xfrm rot="782484">
            <a:off x="7882389" y="910727"/>
            <a:ext cx="192772" cy="367645"/>
          </a:xfrm>
          <a:prstGeom prst="rect">
            <a:avLst/>
          </a:prstGeom>
          <a:solidFill>
            <a:srgbClr val="1F1F1F">
              <a:alpha val="2955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519" name="Google Shape;519;p38"/>
          <p:cNvSpPr txBox="1"/>
          <p:nvPr/>
        </p:nvSpPr>
        <p:spPr>
          <a:xfrm rot="711618">
            <a:off x="7009725" y="1399107"/>
            <a:ext cx="1623152" cy="83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 dirty="0">
                <a:solidFill>
                  <a:schemeClr val="dk1"/>
                </a:solidFill>
                <a:latin typeface="+mj-lt"/>
                <a:ea typeface="Roboto Serif"/>
                <a:cs typeface="Roboto Serif"/>
                <a:sym typeface="Roboto Serif"/>
              </a:rPr>
              <a:t>Mei-Ji</a:t>
            </a:r>
            <a:endParaRPr sz="2800" i="1" dirty="0">
              <a:solidFill>
                <a:schemeClr val="dk1"/>
              </a:solidFill>
              <a:latin typeface="+mj-lt"/>
              <a:ea typeface="Roboto Serif"/>
              <a:cs typeface="Roboto Serif"/>
              <a:sym typeface="Roboto Serif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59765-E421-A38C-9B48-00C31F8FDB3C}"/>
              </a:ext>
            </a:extLst>
          </p:cNvPr>
          <p:cNvSpPr txBox="1"/>
          <p:nvPr/>
        </p:nvSpPr>
        <p:spPr>
          <a:xfrm>
            <a:off x="1144859" y="1479168"/>
            <a:ext cx="1501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69563E"/>
                </a:solidFill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6B25A1-C98D-0F3F-8DE9-0AF03E4DA2DD}"/>
              </a:ext>
            </a:extLst>
          </p:cNvPr>
          <p:cNvSpPr txBox="1"/>
          <p:nvPr/>
        </p:nvSpPr>
        <p:spPr>
          <a:xfrm>
            <a:off x="765562" y="2771115"/>
            <a:ext cx="4267935" cy="152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 err="1"/>
              <a:t>Cuộc</a:t>
            </a:r>
            <a:r>
              <a:rPr lang="en-US" sz="3300" b="1" dirty="0"/>
              <a:t> Duy Tân Minh </a:t>
            </a:r>
            <a:r>
              <a:rPr lang="en-US" sz="3300" b="1" dirty="0" err="1"/>
              <a:t>Trị</a:t>
            </a:r>
            <a:r>
              <a:rPr lang="en-US" sz="3300" b="1" dirty="0"/>
              <a:t> (1868)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71D8E2-DDBF-E9AA-CB57-DE1BBA1F56D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5025" r="50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478D494-CCBC-EE06-6F79-B9C192EF5073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5"/>
          <a:srcRect t="11114" b="1111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F632514-10EB-B47F-2F1B-63737235CCB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1648" b="11648"/>
          <a:stretch>
            <a:fillRect/>
          </a:stretch>
        </p:blipFill>
        <p:spPr>
          <a:xfrm>
            <a:off x="0" y="103109"/>
            <a:ext cx="8748584" cy="430818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16033B5-90E0-E89B-8A70-C835D159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5" y="4411291"/>
            <a:ext cx="7710900" cy="629100"/>
          </a:xfrm>
        </p:spPr>
        <p:txBody>
          <a:bodyPr/>
          <a:lstStyle/>
          <a:p>
            <a:r>
              <a:rPr lang="en-US" dirty="0"/>
              <a:t>         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Perry </a:t>
            </a:r>
          </a:p>
        </p:txBody>
      </p:sp>
    </p:spTree>
    <p:extLst>
      <p:ext uri="{BB962C8B-B14F-4D97-AF65-F5344CB8AC3E}">
        <p14:creationId xmlns:p14="http://schemas.microsoft.com/office/powerpoint/2010/main" val="1997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DFCB641-7184-BDC6-8273-DCAA80BE87B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9091" b="909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rld War II History Analysis Thesis Defense by Slidesgo">
  <a:themeElements>
    <a:clrScheme name="Simple Light">
      <a:dk1>
        <a:srgbClr val="1F1F1F"/>
      </a:dk1>
      <a:lt1>
        <a:srgbClr val="F4ECDF"/>
      </a:lt1>
      <a:dk2>
        <a:srgbClr val="D6C8B4"/>
      </a:dk2>
      <a:lt2>
        <a:srgbClr val="B49A79"/>
      </a:lt2>
      <a:accent1>
        <a:srgbClr val="69563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F1F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1440</Words>
  <Application>Microsoft Office PowerPoint</Application>
  <PresentationFormat>On-screen Show (16:9)</PresentationFormat>
  <Paragraphs>172</Paragraphs>
  <Slides>41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Roboto Serif SemiBold</vt:lpstr>
      <vt:lpstr>Arial</vt:lpstr>
      <vt:lpstr>Roboto Serif</vt:lpstr>
      <vt:lpstr>#9Slide06 Thillends Small</vt:lpstr>
      <vt:lpstr>Malgun Gothic</vt:lpstr>
      <vt:lpstr>Lato</vt:lpstr>
      <vt:lpstr>Assistant</vt:lpstr>
      <vt:lpstr>Calibri</vt:lpstr>
      <vt:lpstr>Gantari</vt:lpstr>
      <vt:lpstr>Times New Roman</vt:lpstr>
      <vt:lpstr>World War II History Analysis Thesis Defense by Slidesgo</vt:lpstr>
      <vt:lpstr>PowerPoint Presentation</vt:lpstr>
      <vt:lpstr>PowerPoint Presentation</vt:lpstr>
      <vt:lpstr> Đề thi bài Văn sách của khoa thi Đình năm 1876 dưới thời Tự Đức</vt:lpstr>
      <vt:lpstr>PowerPoint Presentation</vt:lpstr>
      <vt:lpstr>PowerPoint Presentation</vt:lpstr>
      <vt:lpstr>PowerPoint Presentation</vt:lpstr>
      <vt:lpstr>PowerPoint Presentation</vt:lpstr>
      <vt:lpstr>          Bàn tay của Perry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Thảo luận 2 phút</vt:lpstr>
      <vt:lpstr> Đề thi bài Văn sách của khoa thi Đình năm 1876 dưới thời Tự Đức</vt:lpstr>
      <vt:lpstr> Câu trả lời bài Văn sách của khoa thi Đình năm 1876 dưới thời Tự Đức</vt:lpstr>
      <vt:lpstr>Phong trào Đông Du</vt:lpstr>
      <vt:lpstr>Vận dụng</vt:lpstr>
      <vt:lpstr>PowerPoint Presentation</vt:lpstr>
      <vt:lpstr>PowerPoint Presentation</vt:lpstr>
      <vt:lpstr>PowerPoint Presentation</vt:lpstr>
      <vt:lpstr>PowerPoint Presentation</vt:lpstr>
      <vt:lpstr>C.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anh nguyen</cp:lastModifiedBy>
  <cp:revision>13</cp:revision>
  <dcterms:modified xsi:type="dcterms:W3CDTF">2024-03-13T01:35:56Z</dcterms:modified>
</cp:coreProperties>
</file>