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8" r:id="rId1"/>
  </p:sldMasterIdLst>
  <p:notesMasterIdLst>
    <p:notesMasterId r:id="rId60"/>
  </p:notesMasterIdLst>
  <p:sldIdLst>
    <p:sldId id="351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409" r:id="rId25"/>
    <p:sldId id="374" r:id="rId26"/>
    <p:sldId id="388" r:id="rId27"/>
    <p:sldId id="375" r:id="rId28"/>
    <p:sldId id="389" r:id="rId29"/>
    <p:sldId id="390" r:id="rId30"/>
    <p:sldId id="376" r:id="rId31"/>
    <p:sldId id="391" r:id="rId32"/>
    <p:sldId id="377" r:id="rId33"/>
    <p:sldId id="378" r:id="rId34"/>
    <p:sldId id="392" r:id="rId35"/>
    <p:sldId id="379" r:id="rId36"/>
    <p:sldId id="393" r:id="rId37"/>
    <p:sldId id="380" r:id="rId38"/>
    <p:sldId id="394" r:id="rId39"/>
    <p:sldId id="404" r:id="rId40"/>
    <p:sldId id="395" r:id="rId41"/>
    <p:sldId id="405" r:id="rId42"/>
    <p:sldId id="396" r:id="rId43"/>
    <p:sldId id="381" r:id="rId44"/>
    <p:sldId id="397" r:id="rId45"/>
    <p:sldId id="398" r:id="rId46"/>
    <p:sldId id="406" r:id="rId47"/>
    <p:sldId id="399" r:id="rId48"/>
    <p:sldId id="401" r:id="rId49"/>
    <p:sldId id="400" r:id="rId50"/>
    <p:sldId id="407" r:id="rId51"/>
    <p:sldId id="402" r:id="rId52"/>
    <p:sldId id="403" r:id="rId53"/>
    <p:sldId id="382" r:id="rId54"/>
    <p:sldId id="387" r:id="rId55"/>
    <p:sldId id="383" r:id="rId56"/>
    <p:sldId id="384" r:id="rId57"/>
    <p:sldId id="385" r:id="rId58"/>
    <p:sldId id="386" r:id="rId59"/>
  </p:sldIdLst>
  <p:sldSz cx="12192000" cy="6858000"/>
  <p:notesSz cx="6858000" cy="91440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99FF"/>
    <a:srgbClr val="66FF33"/>
    <a:srgbClr val="A1FBFD"/>
    <a:srgbClr val="FFFFCC"/>
    <a:srgbClr val="CFAFE7"/>
    <a:srgbClr val="52C4D3"/>
    <a:srgbClr val="934BC9"/>
    <a:srgbClr val="95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9E36C-1300-4A55-A9C4-8FF09E402767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DEC2D-CE47-45DB-BAC6-97D545ABC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7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  <a:ea typeface="宋体"/>
              </a:rPr>
              <a:pPr/>
              <a:t>2</a:t>
            </a:fld>
            <a:endParaRPr lang="zh-CN" altLang="en-US">
              <a:solidFill>
                <a:srgbClr val="000000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729227A-A762-45F7-9044-A3E517C4F10D}" type="slidenum">
              <a:rPr lang="en-US" altLang="en-US">
                <a:solidFill>
                  <a:srgbClr val="000000"/>
                </a:solidFill>
                <a:cs typeface="Arial" charset="0"/>
              </a:rPr>
              <a:pPr/>
              <a:t>8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  <a:ea typeface="宋体"/>
              </a:rPr>
              <a:pPr/>
              <a:t>22</a:t>
            </a:fld>
            <a:endParaRPr lang="zh-CN" altLang="en-US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33535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  <a:ea typeface="宋体"/>
              </a:rPr>
              <a:pPr/>
              <a:t>32</a:t>
            </a:fld>
            <a:endParaRPr lang="zh-CN" altLang="en-US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827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5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2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207175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33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954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1057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2278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7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9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8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6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4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96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2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3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9"/>
            <a:fld id="{830F0966-2902-461C-A9D7-9AF60C0735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9"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9"/>
            <a:fld id="{D97567EA-7D1A-44CD-A33A-CF38947E7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5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HUNG\AppData\Local\Microsoft\Windows\INetCache\Content.MSO\AC112EF2.mp3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HUNG\AppData\Local\Microsoft\Windows\INetCache\Content.MSO\AC112EF2.mp3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HUNG\AppData\Local\Microsoft\Windows\INetCache\Content.MSO\AC112EF2.mp3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7CF1-65E9-44D3-B37C-B2222FF00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BE579-E73B-4666-A248-5262062D9F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4" descr="Ảnh lịch sử vô giá về điện Kính Thiên ở Hoàng thành Hà Nội - Báo Kiến Thức">
            <a:extLst>
              <a:ext uri="{FF2B5EF4-FFF2-40B4-BE49-F238E27FC236}">
                <a16:creationId xmlns:a16="http://schemas.microsoft.com/office/drawing/2014/main" id="{47BBC609-8DAF-4359-B5D7-118E57DF6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00" y="76200"/>
            <a:ext cx="11915651" cy="6629400"/>
          </a:xfrm>
          <a:prstGeom prst="rect">
            <a:avLst/>
          </a:prstGeo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07F14CEB-117A-471F-B258-9DFB0D953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61009"/>
            <a:ext cx="11201400" cy="76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4049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BÀI 13: ĐẠI VIỆT THỜI TRẦN (1226-1400).</a:t>
            </a:r>
          </a:p>
        </p:txBody>
      </p:sp>
    </p:spTree>
    <p:extLst>
      <p:ext uri="{BB962C8B-B14F-4D97-AF65-F5344CB8AC3E}">
        <p14:creationId xmlns:p14="http://schemas.microsoft.com/office/powerpoint/2010/main" val="3497333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2CAF8F7-3B35-4304-B524-C075265D67A5}" type="slidenum">
              <a:rPr lang="en-US" altLang="vi-VN" sz="1800">
                <a:solidFill>
                  <a:prstClr val="black"/>
                </a:solidFill>
              </a:rPr>
              <a:pPr/>
              <a:t>10</a:t>
            </a:fld>
            <a:endParaRPr lang="en-US" altLang="vi-VN" sz="1800">
              <a:solidFill>
                <a:prstClr val="black"/>
              </a:solidFill>
            </a:endParaRPr>
          </a:p>
        </p:txBody>
      </p:sp>
      <p:pic>
        <p:nvPicPr>
          <p:cNvPr id="107523" name="Picture 2" descr="vu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"/>
            <a:ext cx="4840431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 descr="tds-vualytha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68" y="19916"/>
            <a:ext cx="23431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4" descr="LýTháiT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1638300"/>
            <a:ext cx="2000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5" descr="tds-vualythanht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32" y="2947555"/>
            <a:ext cx="2114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6" descr="tds-vualynhant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247409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7" descr="tds-vualythant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5864225"/>
            <a:ext cx="25145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8" descr="tds-vualyanhto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8" y="5180013"/>
            <a:ext cx="258387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9" descr="tds-vualycaoto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2895600"/>
            <a:ext cx="197762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10" descr="tds-vualyhueto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1295400"/>
            <a:ext cx="1974056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Picture 11" descr="PFG12M2436007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6" y="1"/>
            <a:ext cx="2581275" cy="1185863"/>
          </a:xfrm>
          <a:noFill/>
        </p:spPr>
      </p:pic>
    </p:spTree>
    <p:extLst>
      <p:ext uri="{BB962C8B-B14F-4D97-AF65-F5344CB8AC3E}">
        <p14:creationId xmlns:p14="http://schemas.microsoft.com/office/powerpoint/2010/main" val="526989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1EC0-D041-8173-3A00-1D5F08DBA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7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5D49F6-0CED-4687-A280-C798F193A1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9035015"/>
              </p:ext>
            </p:extLst>
          </p:nvPr>
        </p:nvGraphicFramePr>
        <p:xfrm>
          <a:off x="609600" y="1828800"/>
          <a:ext cx="11125200" cy="4648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1683">
                  <a:extLst>
                    <a:ext uri="{9D8B030D-6E8A-4147-A177-3AD203B41FA5}">
                      <a16:colId xmlns:a16="http://schemas.microsoft.com/office/drawing/2014/main" val="2165882630"/>
                    </a:ext>
                  </a:extLst>
                </a:gridCol>
                <a:gridCol w="7523517">
                  <a:extLst>
                    <a:ext uri="{9D8B030D-6E8A-4147-A177-3AD203B41FA5}">
                      <a16:colId xmlns:a16="http://schemas.microsoft.com/office/drawing/2014/main" val="3770837807"/>
                    </a:ext>
                  </a:extLst>
                </a:gridCol>
              </a:tblGrid>
              <a:tr h="774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hình chính trị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nét chính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7906800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 chức chính quyền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4277849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x-none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hính sách đối nội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044255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x-none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uân đội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931423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x-none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uật pháp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8883227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sách ngoại giao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15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95800" y="1791164"/>
            <a:ext cx="3886200" cy="2438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1C10E-D93D-4709-BD87-A80BEBF79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24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0F1FB-8357-2614-8A55-04DCEE1C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?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Dựa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vào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thông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tin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trên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sách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giáo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khoa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em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hãy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điền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thông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tin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vào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sơ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đồ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4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sau</a:t>
            </a:r>
            <a: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" panose="02020603050405020304" pitchFamily="18" charset="0"/>
              </a:rPr>
              <a:t>.</a:t>
            </a:r>
            <a:br>
              <a:rPr lang="en-US" sz="24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b="1" dirty="0">
              <a:highlight>
                <a:srgbClr val="00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34B3D-E9BB-0920-3376-DE5B2B5F5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1">
            <a:extLst>
              <a:ext uri="{FF2B5EF4-FFF2-40B4-BE49-F238E27FC236}">
                <a16:creationId xmlns:a16="http://schemas.microsoft.com/office/drawing/2014/main" id="{4DCDA93B-74F9-4FAC-F033-65513840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t="18852" r="13054" b="21413"/>
          <a:stretch>
            <a:fillRect/>
          </a:stretch>
        </p:blipFill>
        <p:spPr bwMode="auto">
          <a:xfrm>
            <a:off x="1752600" y="1417638"/>
            <a:ext cx="9372600" cy="470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2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1357-AEB0-7461-75DD-2AEBA5348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44200" cy="715962"/>
          </a:xfrm>
        </p:spPr>
        <p:txBody>
          <a:bodyPr>
            <a:normAutofit fontScale="90000"/>
          </a:bodyPr>
          <a:lstStyle/>
          <a:p>
            <a:br>
              <a:rPr lang="en-US" altLang="en-US" sz="4400" b="1" dirty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en-US" altLang="en-US" sz="4400" b="1" dirty="0">
                <a:solidFill>
                  <a:srgbClr val="0070C0"/>
                </a:solidFill>
                <a:latin typeface="Times New Roman" pitchFamily="18" charset="0"/>
              </a:rPr>
              <a:t>SƠ ĐỒ BỘ MÁY NHÀ NƯỚC THỜI TRẦN </a:t>
            </a:r>
            <a:br>
              <a:rPr lang="en-US" altLang="en-US" sz="4400" b="1" dirty="0">
                <a:solidFill>
                  <a:srgbClr val="0070C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4FD29-8E0E-0AF6-7236-790D4A31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28" y="990600"/>
            <a:ext cx="109728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D3EAFD2D-1CD4-D2D0-D2DF-CF8C7BDE8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0" b="12479"/>
          <a:stretch>
            <a:fillRect/>
          </a:stretch>
        </p:blipFill>
        <p:spPr bwMode="auto">
          <a:xfrm>
            <a:off x="1143000" y="1143000"/>
            <a:ext cx="10210800" cy="52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227C-FCBB-C7DD-390C-111841E5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3C52-29DC-3C3E-ADF2-CB6A989B3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</a:rPr>
              <a:t>+ </a:t>
            </a:r>
            <a:r>
              <a:rPr lang="vi-VN" b="0" i="0" dirty="0">
                <a:effectLst/>
                <a:latin typeface="Times New Roman" panose="02020603050405020304" pitchFamily="18" charset="0"/>
              </a:rPr>
              <a:t>Vua là người đứng đầu đất nước, nắm giữ mọi quyền hành. Giúp việc cho vua gồm có các quan văn, quan võ. </a:t>
            </a: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</a:rPr>
              <a:t>+ </a:t>
            </a:r>
            <a:r>
              <a:rPr lang="vi-VN" b="0" i="0" dirty="0">
                <a:effectLst/>
                <a:latin typeface="Times New Roman" panose="02020603050405020304" pitchFamily="18" charset="0"/>
              </a:rPr>
              <a:t>Tổ chức nhà nước theo chế độ quân chủ trung ương tập quyền. 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</a:rPr>
              <a:t>+ </a:t>
            </a:r>
            <a:r>
              <a:rPr lang="vi-VN" b="0" i="0" dirty="0">
                <a:effectLst/>
                <a:latin typeface="Times New Roman" panose="02020603050405020304" pitchFamily="18" charset="0"/>
              </a:rPr>
              <a:t>Các vị trí cấp trung ương quan trọng đều do người thân cận, cùng dòng máu nắm giữ.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</a:rPr>
              <a:t>+ </a:t>
            </a:r>
            <a:r>
              <a:rPr lang="vi-VN" b="0" i="0" dirty="0">
                <a:effectLst/>
                <a:latin typeface="Times New Roman" panose="02020603050405020304" pitchFamily="18" charset="0"/>
              </a:rPr>
              <a:t>Tổ chức quản lý bộ máy nhà nước phân chia các cấp giống nhau.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</a:rPr>
              <a:t>+ </a:t>
            </a:r>
            <a:r>
              <a:rPr lang="vi-VN" b="0" i="0" dirty="0">
                <a:effectLst/>
                <a:latin typeface="Times New Roman" panose="02020603050405020304" pitchFamily="18" charset="0"/>
              </a:rPr>
              <a:t>Nhà Trần thực hiện chế độ Thái thượng hoàng, cha cùng con cai trị đất nước. Nhưng nhà Lý chỉ có Vua là người đứng đầu.</a:t>
            </a: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b="0" i="0" dirty="0">
                <a:effectLst/>
                <a:latin typeface="Times New Roman" panose="02020603050405020304" pitchFamily="18" charset="0"/>
              </a:rPr>
              <a:t>+ </a:t>
            </a:r>
            <a:r>
              <a:rPr lang="vi-VN" b="0" i="0" dirty="0">
                <a:effectLst/>
                <a:latin typeface="Times New Roman" panose="02020603050405020304" pitchFamily="18" charset="0"/>
              </a:rPr>
              <a:t>Ở thời Lý, đất nước chia làm 24 Lộ, còn thời Trần thu hẹp trong 12 Lộ để dễ dàng quản lý.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</a:rPr>
              <a:t>+ </a:t>
            </a:r>
            <a:r>
              <a:rPr lang="vi-VN" b="0" i="0" dirty="0">
                <a:effectLst/>
                <a:latin typeface="Times New Roman" panose="02020603050405020304" pitchFamily="18" charset="0"/>
              </a:rPr>
              <a:t>Thời Trần có cử thêm một số quan lại để trông coi việc sản xuất.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648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86275" y="876300"/>
            <a:ext cx="5486400" cy="36195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049"/>
            <a:endParaRPr lang="en-US" sz="36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914049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1C10E-D93D-4709-BD87-A80BEBF79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4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1C10E-D93D-4709-BD87-A80BEBF79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99CD4-0F73-4838-AF43-B4BC89D3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81200"/>
            <a:ext cx="11506200" cy="38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defTabSz="914049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914049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defTabSz="914049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914049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ư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049"/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C16BDF-689A-4910-BE14-081627FBE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32" y="1401752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67791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705600" y="2590800"/>
            <a:ext cx="4867275" cy="33147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049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1C10E-D93D-4709-BD87-A80BEBF79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1716"/>
            <a:ext cx="62484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57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504040"/>
            <a:ext cx="6400800" cy="72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1C10E-D93D-4709-BD87-A80BEBF79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1716"/>
            <a:ext cx="8686800" cy="72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99CD4-0F73-4838-AF43-B4BC89D3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81200"/>
            <a:ext cx="11506200" cy="459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defTabSz="914049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4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914049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1341, ban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defTabSz="914049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914049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defTabSz="914049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defTabSz="914049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giềng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vi-VN" sz="44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049"/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C16BDF-689A-4910-BE14-081627FBE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572125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13057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82106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76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4049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BÀI 13: ĐẠI VIỆT THỜI TRẦN (1226-1400).</a:t>
            </a:r>
          </a:p>
        </p:txBody>
      </p:sp>
    </p:spTree>
    <p:extLst>
      <p:ext uri="{BB962C8B-B14F-4D97-AF65-F5344CB8AC3E}">
        <p14:creationId xmlns:p14="http://schemas.microsoft.com/office/powerpoint/2010/main" val="2292383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anglesey_flowers-wide-430x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4525822604_e4bab25020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0402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51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AA17-58B3-116C-A93C-F1DB0739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PHIẾU HỌC TẬP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F44361-F9B9-2AF7-BFBD-CB16409F56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086391"/>
              </p:ext>
            </p:extLst>
          </p:nvPr>
        </p:nvGraphicFramePr>
        <p:xfrm>
          <a:off x="266700" y="1417638"/>
          <a:ext cx="11658600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216386749"/>
                    </a:ext>
                  </a:extLst>
                </a:gridCol>
                <a:gridCol w="8267700">
                  <a:extLst>
                    <a:ext uri="{9D8B030D-6E8A-4147-A177-3AD203B41FA5}">
                      <a16:colId xmlns:a16="http://schemas.microsoft.com/office/drawing/2014/main" val="3292979694"/>
                    </a:ext>
                  </a:extLst>
                </a:gridCol>
              </a:tblGrid>
              <a:tr h="3658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hình chính trị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nét chính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7437802"/>
                  </a:ext>
                </a:extLst>
              </a:tr>
              <a:tr h="3570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 chức chính quyền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 Trần tiếp tục cũng cố chế độ quân chủ trung ương tập quyền.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5311668"/>
                  </a:ext>
                </a:extLst>
              </a:tr>
              <a:tr h="4886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x-non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hính sách đối nội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 máy chính quyền từ trung ương đến địa phương được tổ chức quy củ và hoàn thiện.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5554590"/>
                  </a:ext>
                </a:extLst>
              </a:tr>
              <a:tr h="4298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x-non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uân đội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 đội bao gồm quân triều đình và quân địa phương. Tiếp tục thực hiện chính sách “ Ngụ Binh ư nông”.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735542"/>
                  </a:ext>
                </a:extLst>
              </a:tr>
              <a:tr h="3658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x-none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uật pháp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 Trần ban hành bộ Quốc triều hình luật.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0396746"/>
                  </a:ext>
                </a:extLst>
              </a:tr>
              <a:tr h="11471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sách ngoại giao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76200" algn="l"/>
                        </a:tabLst>
                      </a:pPr>
                      <a:r>
                        <a:rPr lang="x-non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hiện chính sách hoà hiếu với vương triều phương Bắc. Chăm-pa, Ai L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x-non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Chân Lạp đều tiến cống và thiết lập quan hệ.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3021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58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4049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BÀI 13: ĐẠI VIỆT THỜI TRẦN (1226-1400).</a:t>
            </a:r>
          </a:p>
          <a:p>
            <a:pPr algn="ctr" defTabSz="914049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0750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228600"/>
            <a:ext cx="4639491" cy="32364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lang="vi-VN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199" y="4198709"/>
            <a:ext cx="114982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Khai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đắp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miễn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giảm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thuế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….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no.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9704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6" y="211015"/>
            <a:ext cx="11924714" cy="635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793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vũ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63304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5" y="650631"/>
            <a:ext cx="5438776" cy="439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1" y="668215"/>
            <a:ext cx="465992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554" y="5416062"/>
            <a:ext cx="5081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5424882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1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4" y="649775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839462"/>
            <a:ext cx="112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74134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50622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4" y="767135"/>
            <a:ext cx="5556739" cy="563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77" y="914399"/>
            <a:ext cx="5468815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692" y="182360"/>
            <a:ext cx="1153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1" y="316523"/>
            <a:ext cx="5908431" cy="567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2" y="281354"/>
            <a:ext cx="562707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4892" y="6049102"/>
            <a:ext cx="622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00119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CA7BF9-B410-104A-4C6D-B0BF474DD39C}"/>
              </a:ext>
            </a:extLst>
          </p:cNvPr>
          <p:cNvSpPr txBox="1"/>
          <p:nvPr/>
        </p:nvSpPr>
        <p:spPr>
          <a:xfrm>
            <a:off x="533400" y="990601"/>
            <a:ext cx="10972800" cy="4577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049">
              <a:lnSpc>
                <a:spcPct val="115000"/>
              </a:lnSpc>
              <a:tabLst>
                <a:tab pos="0" algn="l"/>
                <a:tab pos="7620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x-none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đoạn trích sau và thông tin trong sách giáo khoa: Em hãy cho biết tình hình nhà Lý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cuối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 kỉ XII?</a:t>
            </a:r>
          </a:p>
          <a:p>
            <a:pPr algn="just" defTabSz="914049">
              <a:lnSpc>
                <a:spcPct val="115000"/>
              </a:lnSpc>
              <a:tabLst>
                <a:tab pos="0" algn="l"/>
                <a:tab pos="76200" algn="l"/>
              </a:tabLst>
            </a:pP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Bấy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giơ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vẫn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tiến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mọi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ngừng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giặc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cướp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cũng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ngơ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ham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cải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bầy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lại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đều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bắt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chước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buôn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đến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defTabSz="914049">
              <a:lnSpc>
                <a:spcPct val="115000"/>
              </a:lnSpc>
              <a:tabLst>
                <a:tab pos="0" algn="l"/>
                <a:tab pos="76200" algn="l"/>
              </a:tabLst>
            </a:pP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(Khâm định Việt sử thông giám cương mục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40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678617" y="381000"/>
            <a:ext cx="6172200" cy="30840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nào?Đặc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475" y="3573812"/>
            <a:ext cx="1120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62246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9310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56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4049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BÀI 13: ĐẠI VIỆT THỜI TRẦN (1226-1400).</a:t>
            </a:r>
          </a:p>
          <a:p>
            <a:pPr algn="ctr" defTabSz="914049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0400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Tư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tôn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370075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26120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3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0" y="211015"/>
            <a:ext cx="5433644" cy="529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5675210"/>
            <a:ext cx="5697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27873" y="1674053"/>
            <a:ext cx="4536831" cy="3108543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thiền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thiền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74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42679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5587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" y="381427"/>
            <a:ext cx="5257800" cy="324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08" y="395653"/>
            <a:ext cx="5996353" cy="329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08" y="3815863"/>
            <a:ext cx="5996353" cy="290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" y="3815862"/>
            <a:ext cx="5240216" cy="290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40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61136" y="304801"/>
            <a:ext cx="67056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Khoa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65451"/>
            <a:ext cx="11457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61527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54015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10" y="3868615"/>
            <a:ext cx="420272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727" y="3956537"/>
            <a:ext cx="4577984" cy="262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10" y="211015"/>
            <a:ext cx="3991708" cy="346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71" y="211015"/>
            <a:ext cx="4859339" cy="346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2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Khoa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65451"/>
            <a:ext cx="11457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61527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54720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a-smart-tivi-gia-re1 - Mua Sắm Điện Máy Giá Rẻ Tại Thế Giới Điện Máy 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1811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convert.com - Bài 12 Nhà Trần thành lậ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00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1" y="533400"/>
            <a:ext cx="1142999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1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54" y="351692"/>
            <a:ext cx="6944469" cy="620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89" y="365759"/>
            <a:ext cx="5045612" cy="624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61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Khoa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65451"/>
            <a:ext cx="1145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Y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61527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54720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789" y="407963"/>
            <a:ext cx="3748722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08" y="407963"/>
            <a:ext cx="3569946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6" y="407963"/>
            <a:ext cx="3334043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92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81600" y="304801"/>
            <a:ext cx="62484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Văn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66664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26929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8" y="306008"/>
            <a:ext cx="6199310" cy="58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68" y="820420"/>
            <a:ext cx="5345722" cy="523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6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2" y="309488"/>
            <a:ext cx="11310424" cy="610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7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Văn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Long;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66664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5612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62644"/>
            <a:ext cx="4786337" cy="590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17" y="262645"/>
            <a:ext cx="6808763" cy="590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3724" y="6217916"/>
            <a:ext cx="3629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4190" y="6183305"/>
            <a:ext cx="3629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06" y="225083"/>
            <a:ext cx="5706794" cy="576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7" y="168812"/>
            <a:ext cx="5991125" cy="588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7957" y="6175717"/>
            <a:ext cx="98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6298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87" y="126610"/>
            <a:ext cx="5866227" cy="599955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3151164" y="6161646"/>
            <a:ext cx="467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(Nam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662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1296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53813" y="401681"/>
            <a:ext cx="11738187" cy="58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4049"/>
            <a:r>
              <a:rPr lang="vi-VN" altLang="vi-VN" sz="3200" b="1" dirty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1</a:t>
            </a:r>
            <a:r>
              <a:rPr lang="en-US" altLang="vi-VN" sz="3200" b="1" dirty="0">
                <a:solidFill>
                  <a:srgbClr val="FFFF00"/>
                </a:solidFill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 bwMode="auto">
          <a:xfrm>
            <a:off x="7620000" y="926761"/>
            <a:ext cx="3810000" cy="2667000"/>
          </a:xfrm>
          <a:prstGeom prst="cloudCallout">
            <a:avLst>
              <a:gd name="adj1" fmla="val -62991"/>
              <a:gd name="adj2" fmla="val -31318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2180" y="4267200"/>
            <a:ext cx="6564420" cy="15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defTabSz="914049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1-1226,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Chiêu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ngôi cho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2180" y="1920922"/>
            <a:ext cx="6488219" cy="15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defTabSz="914049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XII,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thâu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4F6E39-D14C-4CCA-A7C8-EE281B76F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8" y="81800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2ABB14-0FB1-493D-BD22-95145D492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80" y="325797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60820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7" grpId="0" animBg="1"/>
      <p:bldP spid="7" grpId="1" animBg="1"/>
      <p:bldP spid="10" grpId="0"/>
      <p:bldP spid="9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Văn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7058" y="2454530"/>
            <a:ext cx="1120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Long;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49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algn="just"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F36DE-144E-469C-9F82-0E3D8563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57" y="1253244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049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5612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4" y="278996"/>
            <a:ext cx="5697414" cy="579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52" y="267603"/>
            <a:ext cx="5795890" cy="580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7108" y="6091311"/>
            <a:ext cx="236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40621" y="6077243"/>
            <a:ext cx="2686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Tuồng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79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661186"/>
            <a:ext cx="5613009" cy="49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" y="647120"/>
            <a:ext cx="5303520" cy="497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4228" y="5725548"/>
            <a:ext cx="3502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xẩm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5735" y="5761278"/>
            <a:ext cx="3502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341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122E11-FB3E-4E6E-93FB-DE9F1A4429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3572F8-4DBB-49DC-BAAD-3DFC0A0C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4" name="Picture 3" descr="brksatom">
            <a:extLst>
              <a:ext uri="{FF2B5EF4-FFF2-40B4-BE49-F238E27FC236}">
                <a16:creationId xmlns:a16="http://schemas.microsoft.com/office/drawing/2014/main" id="{C7790A75-C32F-472C-B137-6A808CC5E3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B3B3E4-2FC2-4A8E-8331-D0E03B64D2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333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370861"/>
            <a:ext cx="11106151" cy="35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defTabSz="914049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A478B1-BC92-418A-BB20-2F8FFC64F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659717"/>
              </p:ext>
            </p:extLst>
          </p:nvPr>
        </p:nvGraphicFramePr>
        <p:xfrm>
          <a:off x="150125" y="914400"/>
          <a:ext cx="11737074" cy="5800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627">
                  <a:extLst>
                    <a:ext uri="{9D8B030D-6E8A-4147-A177-3AD203B41FA5}">
                      <a16:colId xmlns:a16="http://schemas.microsoft.com/office/drawing/2014/main" val="1483409325"/>
                    </a:ext>
                  </a:extLst>
                </a:gridCol>
                <a:gridCol w="2674961">
                  <a:extLst>
                    <a:ext uri="{9D8B030D-6E8A-4147-A177-3AD203B41FA5}">
                      <a16:colId xmlns:a16="http://schemas.microsoft.com/office/drawing/2014/main" val="1045655580"/>
                    </a:ext>
                  </a:extLst>
                </a:gridCol>
                <a:gridCol w="4736000">
                  <a:extLst>
                    <a:ext uri="{9D8B030D-6E8A-4147-A177-3AD203B41FA5}">
                      <a16:colId xmlns:a16="http://schemas.microsoft.com/office/drawing/2014/main" val="320413341"/>
                    </a:ext>
                  </a:extLst>
                </a:gridCol>
                <a:gridCol w="3575486">
                  <a:extLst>
                    <a:ext uri="{9D8B030D-6E8A-4147-A177-3AD203B41FA5}">
                      <a16:colId xmlns:a16="http://schemas.microsoft.com/office/drawing/2014/main" val="2874150669"/>
                    </a:ext>
                  </a:extLst>
                </a:gridCol>
              </a:tblGrid>
              <a:tr h="677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335060"/>
                  </a:ext>
                </a:extLst>
              </a:tr>
              <a:tr h="133951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834792"/>
                  </a:ext>
                </a:extLst>
              </a:tr>
              <a:tr h="10716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77178"/>
                  </a:ext>
                </a:extLst>
              </a:tr>
              <a:tr h="93839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kĩ thuật</a:t>
                      </a:r>
                      <a:endParaRPr lang="vi-VN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065421"/>
                  </a:ext>
                </a:extLst>
              </a:tr>
              <a:tr h="177282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nghệ thuật</a:t>
                      </a:r>
                      <a:endParaRPr lang="vi-VN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202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71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41335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A478B1-BC92-418A-BB20-2F8FFC64F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646876"/>
              </p:ext>
            </p:extLst>
          </p:nvPr>
        </p:nvGraphicFramePr>
        <p:xfrm>
          <a:off x="0" y="-1"/>
          <a:ext cx="12192000" cy="6816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8740">
                  <a:extLst>
                    <a:ext uri="{9D8B030D-6E8A-4147-A177-3AD203B41FA5}">
                      <a16:colId xmlns:a16="http://schemas.microsoft.com/office/drawing/2014/main" val="1483409325"/>
                    </a:ext>
                  </a:extLst>
                </a:gridCol>
                <a:gridCol w="1514902">
                  <a:extLst>
                    <a:ext uri="{9D8B030D-6E8A-4147-A177-3AD203B41FA5}">
                      <a16:colId xmlns:a16="http://schemas.microsoft.com/office/drawing/2014/main" val="1045655580"/>
                    </a:ext>
                  </a:extLst>
                </a:gridCol>
                <a:gridCol w="5595582">
                  <a:extLst>
                    <a:ext uri="{9D8B030D-6E8A-4147-A177-3AD203B41FA5}">
                      <a16:colId xmlns:a16="http://schemas.microsoft.com/office/drawing/2014/main" val="320413341"/>
                    </a:ext>
                  </a:extLst>
                </a:gridCol>
                <a:gridCol w="4412776">
                  <a:extLst>
                    <a:ext uri="{9D8B030D-6E8A-4147-A177-3AD203B41FA5}">
                      <a16:colId xmlns:a16="http://schemas.microsoft.com/office/drawing/2014/main" val="2874150669"/>
                    </a:ext>
                  </a:extLst>
                </a:gridCol>
              </a:tblGrid>
              <a:tr h="377533">
                <a:tc>
                  <a:txBody>
                    <a:bodyPr/>
                    <a:lstStyle/>
                    <a:p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vi-VN" sz="2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vi-VN" sz="2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vi-VN" sz="2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335060"/>
                  </a:ext>
                </a:extLst>
              </a:tr>
              <a:tr h="146818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2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/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thiền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834792"/>
                  </a:ext>
                </a:extLst>
              </a:tr>
              <a:tr h="1118616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vi-VN" sz="2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77178"/>
                  </a:ext>
                </a:extLst>
              </a:tr>
              <a:tr h="1104268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2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vi-VN" sz="2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Y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Nam-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Tuệ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065421"/>
                  </a:ext>
                </a:extLst>
              </a:tr>
              <a:tr h="2748066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2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vi-VN" sz="2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+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Long;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Minh…</a:t>
                      </a:r>
                      <a:endParaRPr lang="vi-VN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múa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tuồng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VHNT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202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558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997" y="0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78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88" tIns="21644" rIns="43288" bIns="21644">
            <a:spAutoFit/>
          </a:bodyPr>
          <a:lstStyle/>
          <a:p>
            <a:pPr defTabSz="914049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XIII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6768B-5C61-45D9-B1B5-E7D190C72DCE}"/>
              </a:ext>
            </a:extLst>
          </p:cNvPr>
          <p:cNvSpPr txBox="1"/>
          <p:nvPr/>
        </p:nvSpPr>
        <p:spPr>
          <a:xfrm>
            <a:off x="381000" y="1363640"/>
            <a:ext cx="11429999" cy="5111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049">
              <a:lnSpc>
                <a:spcPct val="114000"/>
              </a:lnSpc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Trần thay thế nhà Lý là hoàn toàn phù hợp với yêu cầu lịch sử bấy giờ.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 defTabSz="914049">
              <a:lnSpc>
                <a:spcPct val="114000"/>
              </a:lnSpc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vua quan ăn chơi sa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Vua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Chiêu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tòng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tâm,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không chăm lo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dân,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pPr algn="just" defTabSz="914049">
              <a:lnSpc>
                <a:spcPct val="114000"/>
              </a:lnSpc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chăm lo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dân..</a:t>
            </a:r>
          </a:p>
          <a:p>
            <a:pPr algn="just" defTabSz="914049">
              <a:lnSpc>
                <a:spcPct val="114000"/>
              </a:lnSpc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049">
              <a:lnSpc>
                <a:spcPct val="114000"/>
              </a:lnSpc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049">
              <a:lnSpc>
                <a:spcPct val="114000"/>
              </a:lnSpc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Sau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122E11-FB3E-4E6E-93FB-DE9F1A4429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3572F8-4DBB-49DC-BAAD-3DFC0A0C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4" name="Picture 3" descr="brksatom">
            <a:extLst>
              <a:ext uri="{FF2B5EF4-FFF2-40B4-BE49-F238E27FC236}">
                <a16:creationId xmlns:a16="http://schemas.microsoft.com/office/drawing/2014/main" id="{C7790A75-C32F-472C-B137-6A808CC5E3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B3B3E4-2FC2-4A8E-8331-D0E03B64D2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6BB4A3D-FC41-4026-A851-43ED184F903B}"/>
              </a:ext>
            </a:extLst>
          </p:cNvPr>
          <p:cNvSpPr txBox="1">
            <a:spLocks/>
          </p:cNvSpPr>
          <p:nvPr/>
        </p:nvSpPr>
        <p:spPr>
          <a:xfrm>
            <a:off x="609600" y="242331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9338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05820-312B-4D67-937A-2D7F7E31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01055-33EB-48F1-9B4F-57F9045A4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E05E34B1-132B-4AA4-88CF-2DFEC9F1B520}"/>
              </a:ext>
            </a:extLst>
          </p:cNvPr>
          <p:cNvGrpSpPr>
            <a:grpSpLocks/>
          </p:cNvGrpSpPr>
          <p:nvPr/>
        </p:nvGrpSpPr>
        <p:grpSpPr bwMode="auto">
          <a:xfrm>
            <a:off x="178904" y="141684"/>
            <a:ext cx="11834191" cy="6574632"/>
            <a:chOff x="204" y="0"/>
            <a:chExt cx="2457" cy="2087"/>
          </a:xfrm>
        </p:grpSpPr>
        <p:grpSp>
          <p:nvGrpSpPr>
            <p:cNvPr id="5" name="Group 13">
              <a:extLst>
                <a:ext uri="{FF2B5EF4-FFF2-40B4-BE49-F238E27FC236}">
                  <a16:creationId xmlns:a16="http://schemas.microsoft.com/office/drawing/2014/main" id="{18B110C9-C553-4B02-99B0-80DA55DE00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7" name="Picture 14">
                <a:extLst>
                  <a:ext uri="{FF2B5EF4-FFF2-40B4-BE49-F238E27FC236}">
                    <a16:creationId xmlns:a16="http://schemas.microsoft.com/office/drawing/2014/main" id="{B3AB6B31-1853-4634-807C-403A1DD0B9F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15">
                <a:extLst>
                  <a:ext uri="{FF2B5EF4-FFF2-40B4-BE49-F238E27FC236}">
                    <a16:creationId xmlns:a16="http://schemas.microsoft.com/office/drawing/2014/main" id="{9BCF6F90-EDBD-4774-A75F-AB156EBE00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9" name="AutoShape 16">
                  <a:extLst>
                    <a:ext uri="{FF2B5EF4-FFF2-40B4-BE49-F238E27FC236}">
                      <a16:creationId xmlns:a16="http://schemas.microsoft.com/office/drawing/2014/main" id="{5B614821-133D-456A-A517-CF3BEF1DCB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049"/>
                  <a:r>
                    <a:rPr lang="en-US" altLang="en-US" sz="2400" b="1">
                      <a:solidFill>
                        <a:srgbClr val="C0504D"/>
                      </a:solidFill>
                      <a:latin typeface="Times New Roman" panose="02020603050405020304" pitchFamily="18" charset="0"/>
                    </a:rPr>
                    <a:t>Tiết học kết thúc</a:t>
                  </a:r>
                </a:p>
              </p:txBody>
            </p:sp>
            <p:sp>
              <p:nvSpPr>
                <p:cNvPr id="10" name="Freeform 17">
                  <a:extLst>
                    <a:ext uri="{FF2B5EF4-FFF2-40B4-BE49-F238E27FC236}">
                      <a16:creationId xmlns:a16="http://schemas.microsoft.com/office/drawing/2014/main" id="{E648A702-6F94-463B-A119-C41EA5C11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049"/>
                  <a:endParaRPr lang="en-US" sz="19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6" name="Rectangle 18">
              <a:extLst>
                <a:ext uri="{FF2B5EF4-FFF2-40B4-BE49-F238E27FC236}">
                  <a16:creationId xmlns:a16="http://schemas.microsoft.com/office/drawing/2014/main" id="{0AFB4FC6-80F6-473B-8A87-B09DE40CB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49"/>
              <a:endParaRPr lang="en-US" sz="19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779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43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62800" y="457200"/>
            <a:ext cx="4639491" cy="3962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1752600"/>
            <a:ext cx="64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lưu sông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nay), sau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5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57200" y="2057400"/>
            <a:ext cx="11087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9"/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TK XII,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suy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 thay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174 năm.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nay. Nay ở Nam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Khai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năm.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sâu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32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dân ta..</a:t>
            </a:r>
            <a:endParaRPr lang="en-US" sz="3200" b="1" i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A860D9-A603-4F14-95CF-59E44DF57E1C}"/>
              </a:ext>
            </a:extLst>
          </p:cNvPr>
          <p:cNvSpPr/>
          <p:nvPr/>
        </p:nvSpPr>
        <p:spPr>
          <a:xfrm>
            <a:off x="685800" y="533400"/>
            <a:ext cx="1935594" cy="1392634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79505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466050" y="76201"/>
            <a:ext cx="4649750" cy="6705599"/>
            <a:chOff x="168" y="48"/>
            <a:chExt cx="5496" cy="4382"/>
          </a:xfrm>
        </p:grpSpPr>
        <p:sp>
          <p:nvSpPr>
            <p:cNvPr id="108556" name="Rectangle 15"/>
            <p:cNvSpPr>
              <a:spLocks noChangeArrowheads="1"/>
            </p:cNvSpPr>
            <p:nvPr/>
          </p:nvSpPr>
          <p:spPr bwMode="auto">
            <a:xfrm>
              <a:off x="168" y="4094"/>
              <a:ext cx="549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049"/>
              <a:r>
                <a:rPr lang="en-US" altLang="en-US" sz="2400" b="1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Đền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̀ Lý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Chiêu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Hoàng</a:t>
              </a:r>
              <a:endPara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4629" name="Picture 16" descr="%5b19013%5dden_Ly_Chieu_Hoang_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" y="48"/>
              <a:ext cx="5424" cy="39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08548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00908" y="6287097"/>
            <a:ext cx="762000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"/>
            <a:ext cx="571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1481" y="164108"/>
            <a:ext cx="762001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4" y="0"/>
            <a:ext cx="448489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"/>
            <a:ext cx="2743200" cy="33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4305301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3352800"/>
            <a:ext cx="3028949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736205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762001"/>
            <a:ext cx="9525000" cy="6049964"/>
          </a:xfr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46035"/>
            <a:ext cx="5486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3300"/>
                </a:solidFill>
              </a:rPr>
              <a:t>Thái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sư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Trần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Thủ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Độ</a:t>
            </a:r>
            <a:r>
              <a:rPr lang="en-US" altLang="en-US" sz="3200" b="1" dirty="0">
                <a:solidFill>
                  <a:srgbClr val="FF33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06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2492</Words>
  <Application>Microsoft Office PowerPoint</Application>
  <PresentationFormat>Widescreen</PresentationFormat>
  <Paragraphs>232</Paragraphs>
  <Slides>58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Calibri</vt:lpstr>
      <vt:lpstr>Arial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Thái sư Trần Thủ Độ.</vt:lpstr>
      <vt:lpstr>PowerPoint Presentation</vt:lpstr>
      <vt:lpstr>Đọc SGK và hoàn thành phiếu học tập sau: 7 phút</vt:lpstr>
      <vt:lpstr>PowerPoint Presentation</vt:lpstr>
      <vt:lpstr>? Dựa vào thông tin trên sách giáo khoa em hãy điền thông tin vào sơ đồ sau. </vt:lpstr>
      <vt:lpstr> SƠ ĐỒ BỘ MÁY NHÀ NƯỚC THỜI TRẦN  </vt:lpstr>
      <vt:lpstr>So sánh bộ máy nhà nước thời Trần và thời Lý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PowerPoint Presentation</vt:lpstr>
      <vt:lpstr>PowerPoint Presentation</vt:lpstr>
      <vt:lpstr>HOẠT ĐỘNG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Anna Mon</cp:lastModifiedBy>
  <cp:revision>49</cp:revision>
  <dcterms:created xsi:type="dcterms:W3CDTF">2021-09-05T02:15:09Z</dcterms:created>
  <dcterms:modified xsi:type="dcterms:W3CDTF">2024-04-17T03:49:22Z</dcterms:modified>
</cp:coreProperties>
</file>