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0" r:id="rId16"/>
    <p:sldId id="274" r:id="rId17"/>
    <p:sldId id="277" r:id="rId18"/>
    <p:sldId id="278" r:id="rId19"/>
    <p:sldId id="280" r:id="rId20"/>
    <p:sldId id="281" r:id="rId21"/>
    <p:sldId id="282" r:id="rId22"/>
    <p:sldId id="279" r:id="rId23"/>
    <p:sldId id="283" r:id="rId24"/>
    <p:sldId id="285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4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1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0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8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5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6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0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2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F62A-45C2-4C10-B6B6-23D7B4B76946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3F62A-45C2-4C10-B6B6-23D7B4B76946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4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5%20b&#224;i%20t&#7853;p%20b&#7909;ng%20v&#224;%20m&#244;ng%20v&#7899;i%20b&#243;ng%20t&#7853;p%20Yoga%20-%20META.vn.mp4" TargetMode="External"/><Relationship Id="rId2" Type="http://schemas.openxmlformats.org/officeDocument/2006/relationships/hyperlink" Target="%5bVHGT%5d%20Va%20ch&#7841;m%20do%20l&#7895;i%20c&#7911;a%20xe%20m&#225;y,%20h&#224;nh%20&#273;&#7897;ng%20sau%20&#273;&#243;%20c&#7911;a%20ch&#7911;%20xe%20Mercedes%20khi&#7871;n%20nhi&#7873;u%20ng&#432;&#7901;i%20c&#7843;m%20k&#237;ch.mp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68815" y="2656694"/>
            <a:ext cx="9878644" cy="1431925"/>
          </a:xfrm>
        </p:spPr>
        <p:txBody>
          <a:bodyPr/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27:     LỰC TIẾP XÚC VÀ </a:t>
            </a:r>
            <a:b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LỰC KHÔNG TIẾP XÚC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279292" y="4210540"/>
            <a:ext cx="3962400" cy="45761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KHTN 6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280217"/>
            <a:ext cx="599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TP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LIỆT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759200" y="1193800"/>
            <a:ext cx="426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84406" y="2736"/>
            <a:ext cx="12023185" cy="6883400"/>
            <a:chOff x="-11430" y="-49530"/>
            <a:chExt cx="9155430" cy="523494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4565620" y="1727973"/>
            <a:ext cx="26974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 GIẢNG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077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3391" y="300251"/>
            <a:ext cx="7779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LỰC KHÔNG TIẾP XÚC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3084394" y="1405720"/>
            <a:ext cx="4954138" cy="805217"/>
          </a:xfrm>
          <a:prstGeom prst="verticalScroll">
            <a:avLst>
              <a:gd name="adj" fmla="val 21610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18865" y="2674960"/>
            <a:ext cx="10754435" cy="400561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Nhac-nen-hoat-hinh-vui-nhon-va-hai-huoc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63700" y="3002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528" y="536130"/>
            <a:ext cx="7260609" cy="48876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5969" y="5677469"/>
            <a:ext cx="8379725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948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3" y="798655"/>
            <a:ext cx="5891742" cy="27224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024" y="4544704"/>
            <a:ext cx="480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971" y="566643"/>
            <a:ext cx="5691116" cy="3395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21523" y="4544703"/>
            <a:ext cx="480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144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6131" y="859808"/>
            <a:ext cx="403973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6035" y="2811439"/>
            <a:ext cx="10972801" cy="32618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022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453" y="696036"/>
            <a:ext cx="4295225" cy="39305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566970" y="1856096"/>
            <a:ext cx="6120434" cy="4408227"/>
          </a:xfrm>
          <a:prstGeom prst="cloudCallout">
            <a:avLst>
              <a:gd name="adj1" fmla="val 72932"/>
              <a:gd name="adj2" fmla="val -44884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4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637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36" y="2484423"/>
            <a:ext cx="7083187" cy="31693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4836" y="982638"/>
            <a:ext cx="7083187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433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650" y="1815152"/>
            <a:ext cx="4295225" cy="39305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703447" y="2661313"/>
            <a:ext cx="5683705" cy="3630305"/>
          </a:xfrm>
          <a:prstGeom prst="cloudCallout">
            <a:avLst>
              <a:gd name="adj1" fmla="val 72932"/>
              <a:gd name="adj2" fmla="val -44884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2307819" y="592624"/>
            <a:ext cx="6948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 HỎI TRẮC NGHIỆM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000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87476" y="5751408"/>
            <a:ext cx="5628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Hoan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hô</a:t>
            </a:r>
            <a:r>
              <a:rPr lang="en-US" sz="3600" dirty="0" smtClean="0">
                <a:solidFill>
                  <a:srgbClr val="FF0000"/>
                </a:solidFill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trả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lời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đúng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rồi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64274" y="1590441"/>
            <a:ext cx="10822674" cy="1155279"/>
            <a:chOff x="764274" y="1590441"/>
            <a:chExt cx="10822674" cy="1155279"/>
          </a:xfrm>
        </p:grpSpPr>
        <p:sp>
          <p:nvSpPr>
            <p:cNvPr id="18" name="Freeform 17"/>
            <p:cNvSpPr/>
            <p:nvPr/>
          </p:nvSpPr>
          <p:spPr>
            <a:xfrm>
              <a:off x="764274" y="1594694"/>
              <a:ext cx="805717" cy="1151026"/>
            </a:xfrm>
            <a:custGeom>
              <a:avLst/>
              <a:gdLst>
                <a:gd name="connsiteX0" fmla="*/ 0 w 1151025"/>
                <a:gd name="connsiteY0" fmla="*/ 0 h 805717"/>
                <a:gd name="connsiteX1" fmla="*/ 748167 w 1151025"/>
                <a:gd name="connsiteY1" fmla="*/ 0 h 805717"/>
                <a:gd name="connsiteX2" fmla="*/ 1151025 w 1151025"/>
                <a:gd name="connsiteY2" fmla="*/ 402859 h 805717"/>
                <a:gd name="connsiteX3" fmla="*/ 748167 w 1151025"/>
                <a:gd name="connsiteY3" fmla="*/ 805717 h 805717"/>
                <a:gd name="connsiteX4" fmla="*/ 0 w 1151025"/>
                <a:gd name="connsiteY4" fmla="*/ 805717 h 805717"/>
                <a:gd name="connsiteX5" fmla="*/ 402859 w 1151025"/>
                <a:gd name="connsiteY5" fmla="*/ 402859 h 805717"/>
                <a:gd name="connsiteX6" fmla="*/ 0 w 1151025"/>
                <a:gd name="connsiteY6" fmla="*/ 0 h 80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1025" h="805717">
                  <a:moveTo>
                    <a:pt x="1151024" y="0"/>
                  </a:moveTo>
                  <a:lnTo>
                    <a:pt x="1151024" y="523717"/>
                  </a:lnTo>
                  <a:lnTo>
                    <a:pt x="575512" y="805717"/>
                  </a:lnTo>
                  <a:lnTo>
                    <a:pt x="1" y="523717"/>
                  </a:lnTo>
                  <a:lnTo>
                    <a:pt x="1" y="0"/>
                  </a:lnTo>
                  <a:lnTo>
                    <a:pt x="575512" y="282001"/>
                  </a:lnTo>
                  <a:lnTo>
                    <a:pt x="1151024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23180" rIns="20319" bIns="423178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A</a:t>
              </a:r>
              <a:endParaRPr lang="en-US" sz="3200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569990" y="1590441"/>
              <a:ext cx="10016958" cy="748560"/>
            </a:xfrm>
            <a:custGeom>
              <a:avLst/>
              <a:gdLst>
                <a:gd name="connsiteX0" fmla="*/ 124762 w 748560"/>
                <a:gd name="connsiteY0" fmla="*/ 0 h 10016958"/>
                <a:gd name="connsiteX1" fmla="*/ 623798 w 748560"/>
                <a:gd name="connsiteY1" fmla="*/ 0 h 10016958"/>
                <a:gd name="connsiteX2" fmla="*/ 748560 w 748560"/>
                <a:gd name="connsiteY2" fmla="*/ 124762 h 10016958"/>
                <a:gd name="connsiteX3" fmla="*/ 748560 w 748560"/>
                <a:gd name="connsiteY3" fmla="*/ 10016958 h 10016958"/>
                <a:gd name="connsiteX4" fmla="*/ 748560 w 748560"/>
                <a:gd name="connsiteY4" fmla="*/ 10016958 h 10016958"/>
                <a:gd name="connsiteX5" fmla="*/ 0 w 748560"/>
                <a:gd name="connsiteY5" fmla="*/ 10016958 h 10016958"/>
                <a:gd name="connsiteX6" fmla="*/ 0 w 748560"/>
                <a:gd name="connsiteY6" fmla="*/ 10016958 h 10016958"/>
                <a:gd name="connsiteX7" fmla="*/ 0 w 748560"/>
                <a:gd name="connsiteY7" fmla="*/ 124762 h 10016958"/>
                <a:gd name="connsiteX8" fmla="*/ 124762 w 748560"/>
                <a:gd name="connsiteY8" fmla="*/ 0 h 1001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8560" h="10016958">
                  <a:moveTo>
                    <a:pt x="748560" y="1669524"/>
                  </a:moveTo>
                  <a:lnTo>
                    <a:pt x="748560" y="8347434"/>
                  </a:lnTo>
                  <a:cubicBezTo>
                    <a:pt x="748560" y="9269481"/>
                    <a:pt x="744386" y="10016951"/>
                    <a:pt x="739237" y="10016951"/>
                  </a:cubicBezTo>
                  <a:lnTo>
                    <a:pt x="0" y="10016951"/>
                  </a:lnTo>
                  <a:lnTo>
                    <a:pt x="0" y="10016951"/>
                  </a:lnTo>
                  <a:lnTo>
                    <a:pt x="0" y="7"/>
                  </a:lnTo>
                  <a:lnTo>
                    <a:pt x="0" y="7"/>
                  </a:lnTo>
                  <a:lnTo>
                    <a:pt x="739237" y="7"/>
                  </a:lnTo>
                  <a:cubicBezTo>
                    <a:pt x="744386" y="7"/>
                    <a:pt x="748560" y="747477"/>
                    <a:pt x="748560" y="1669524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56862" rIns="56862" bIns="56862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hút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endParaRPr lang="en-US" sz="3200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64274" y="2514752"/>
            <a:ext cx="10822674" cy="1151025"/>
            <a:chOff x="764274" y="2514752"/>
            <a:chExt cx="10822674" cy="1151025"/>
          </a:xfrm>
        </p:grpSpPr>
        <p:sp>
          <p:nvSpPr>
            <p:cNvPr id="20" name="Freeform 19"/>
            <p:cNvSpPr/>
            <p:nvPr/>
          </p:nvSpPr>
          <p:spPr>
            <a:xfrm>
              <a:off x="764274" y="2514752"/>
              <a:ext cx="805717" cy="1151025"/>
            </a:xfrm>
            <a:custGeom>
              <a:avLst/>
              <a:gdLst>
                <a:gd name="connsiteX0" fmla="*/ 0 w 1151025"/>
                <a:gd name="connsiteY0" fmla="*/ 0 h 805717"/>
                <a:gd name="connsiteX1" fmla="*/ 748167 w 1151025"/>
                <a:gd name="connsiteY1" fmla="*/ 0 h 805717"/>
                <a:gd name="connsiteX2" fmla="*/ 1151025 w 1151025"/>
                <a:gd name="connsiteY2" fmla="*/ 402859 h 805717"/>
                <a:gd name="connsiteX3" fmla="*/ 748167 w 1151025"/>
                <a:gd name="connsiteY3" fmla="*/ 805717 h 805717"/>
                <a:gd name="connsiteX4" fmla="*/ 0 w 1151025"/>
                <a:gd name="connsiteY4" fmla="*/ 805717 h 805717"/>
                <a:gd name="connsiteX5" fmla="*/ 402859 w 1151025"/>
                <a:gd name="connsiteY5" fmla="*/ 402859 h 805717"/>
                <a:gd name="connsiteX6" fmla="*/ 0 w 1151025"/>
                <a:gd name="connsiteY6" fmla="*/ 0 h 80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1025" h="805717">
                  <a:moveTo>
                    <a:pt x="1151024" y="0"/>
                  </a:moveTo>
                  <a:lnTo>
                    <a:pt x="1151024" y="523717"/>
                  </a:lnTo>
                  <a:lnTo>
                    <a:pt x="575512" y="805717"/>
                  </a:lnTo>
                  <a:lnTo>
                    <a:pt x="1" y="523717"/>
                  </a:lnTo>
                  <a:lnTo>
                    <a:pt x="1" y="0"/>
                  </a:lnTo>
                  <a:lnTo>
                    <a:pt x="575512" y="282001"/>
                  </a:lnTo>
                  <a:lnTo>
                    <a:pt x="1151024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23179" rIns="20319" bIns="423178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B</a:t>
              </a:r>
              <a:endParaRPr lang="en-US" sz="3200" kern="12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569990" y="2597823"/>
              <a:ext cx="10016958" cy="748166"/>
            </a:xfrm>
            <a:custGeom>
              <a:avLst/>
              <a:gdLst>
                <a:gd name="connsiteX0" fmla="*/ 124697 w 748166"/>
                <a:gd name="connsiteY0" fmla="*/ 0 h 10016958"/>
                <a:gd name="connsiteX1" fmla="*/ 623469 w 748166"/>
                <a:gd name="connsiteY1" fmla="*/ 0 h 10016958"/>
                <a:gd name="connsiteX2" fmla="*/ 748166 w 748166"/>
                <a:gd name="connsiteY2" fmla="*/ 124697 h 10016958"/>
                <a:gd name="connsiteX3" fmla="*/ 748166 w 748166"/>
                <a:gd name="connsiteY3" fmla="*/ 10016958 h 10016958"/>
                <a:gd name="connsiteX4" fmla="*/ 748166 w 748166"/>
                <a:gd name="connsiteY4" fmla="*/ 10016958 h 10016958"/>
                <a:gd name="connsiteX5" fmla="*/ 0 w 748166"/>
                <a:gd name="connsiteY5" fmla="*/ 10016958 h 10016958"/>
                <a:gd name="connsiteX6" fmla="*/ 0 w 748166"/>
                <a:gd name="connsiteY6" fmla="*/ 10016958 h 10016958"/>
                <a:gd name="connsiteX7" fmla="*/ 0 w 748166"/>
                <a:gd name="connsiteY7" fmla="*/ 124697 h 10016958"/>
                <a:gd name="connsiteX8" fmla="*/ 124697 w 748166"/>
                <a:gd name="connsiteY8" fmla="*/ 0 h 1001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8166" h="10016958">
                  <a:moveTo>
                    <a:pt x="748166" y="1669533"/>
                  </a:moveTo>
                  <a:lnTo>
                    <a:pt x="748166" y="8347425"/>
                  </a:lnTo>
                  <a:cubicBezTo>
                    <a:pt x="748166" y="9269475"/>
                    <a:pt x="743996" y="10016951"/>
                    <a:pt x="738852" y="10016951"/>
                  </a:cubicBezTo>
                  <a:lnTo>
                    <a:pt x="0" y="10016951"/>
                  </a:lnTo>
                  <a:lnTo>
                    <a:pt x="0" y="10016951"/>
                  </a:lnTo>
                  <a:lnTo>
                    <a:pt x="0" y="7"/>
                  </a:lnTo>
                  <a:lnTo>
                    <a:pt x="0" y="7"/>
                  </a:lnTo>
                  <a:lnTo>
                    <a:pt x="738852" y="7"/>
                  </a:lnTo>
                  <a:cubicBezTo>
                    <a:pt x="743996" y="7"/>
                    <a:pt x="748166" y="747483"/>
                    <a:pt x="748166" y="166953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56842" rIns="56842" bIns="56842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lò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xo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treo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lò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xo.</a:t>
              </a:r>
              <a:endParaRPr lang="en-US" sz="3200" kern="1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4274" y="3600947"/>
            <a:ext cx="10822674" cy="1151025"/>
            <a:chOff x="764274" y="3600947"/>
            <a:chExt cx="10822674" cy="1151025"/>
          </a:xfrm>
        </p:grpSpPr>
        <p:sp>
          <p:nvSpPr>
            <p:cNvPr id="22" name="Freeform 21"/>
            <p:cNvSpPr/>
            <p:nvPr/>
          </p:nvSpPr>
          <p:spPr>
            <a:xfrm>
              <a:off x="764274" y="3600947"/>
              <a:ext cx="805717" cy="1151025"/>
            </a:xfrm>
            <a:custGeom>
              <a:avLst/>
              <a:gdLst>
                <a:gd name="connsiteX0" fmla="*/ 0 w 1151025"/>
                <a:gd name="connsiteY0" fmla="*/ 0 h 805717"/>
                <a:gd name="connsiteX1" fmla="*/ 748167 w 1151025"/>
                <a:gd name="connsiteY1" fmla="*/ 0 h 805717"/>
                <a:gd name="connsiteX2" fmla="*/ 1151025 w 1151025"/>
                <a:gd name="connsiteY2" fmla="*/ 402859 h 805717"/>
                <a:gd name="connsiteX3" fmla="*/ 748167 w 1151025"/>
                <a:gd name="connsiteY3" fmla="*/ 805717 h 805717"/>
                <a:gd name="connsiteX4" fmla="*/ 0 w 1151025"/>
                <a:gd name="connsiteY4" fmla="*/ 805717 h 805717"/>
                <a:gd name="connsiteX5" fmla="*/ 402859 w 1151025"/>
                <a:gd name="connsiteY5" fmla="*/ 402859 h 805717"/>
                <a:gd name="connsiteX6" fmla="*/ 0 w 1151025"/>
                <a:gd name="connsiteY6" fmla="*/ 0 h 80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1025" h="805717">
                  <a:moveTo>
                    <a:pt x="1151024" y="0"/>
                  </a:moveTo>
                  <a:lnTo>
                    <a:pt x="1151024" y="523717"/>
                  </a:lnTo>
                  <a:lnTo>
                    <a:pt x="575512" y="805717"/>
                  </a:lnTo>
                  <a:lnTo>
                    <a:pt x="1" y="523717"/>
                  </a:lnTo>
                  <a:lnTo>
                    <a:pt x="1" y="0"/>
                  </a:lnTo>
                  <a:lnTo>
                    <a:pt x="575512" y="282001"/>
                  </a:lnTo>
                  <a:lnTo>
                    <a:pt x="1151024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23179" rIns="20319" bIns="423178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C</a:t>
              </a:r>
              <a:endParaRPr lang="en-US" sz="3200" kern="1200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569990" y="3600948"/>
              <a:ext cx="10016958" cy="748166"/>
            </a:xfrm>
            <a:custGeom>
              <a:avLst/>
              <a:gdLst>
                <a:gd name="connsiteX0" fmla="*/ 124697 w 748166"/>
                <a:gd name="connsiteY0" fmla="*/ 0 h 10016958"/>
                <a:gd name="connsiteX1" fmla="*/ 623469 w 748166"/>
                <a:gd name="connsiteY1" fmla="*/ 0 h 10016958"/>
                <a:gd name="connsiteX2" fmla="*/ 748166 w 748166"/>
                <a:gd name="connsiteY2" fmla="*/ 124697 h 10016958"/>
                <a:gd name="connsiteX3" fmla="*/ 748166 w 748166"/>
                <a:gd name="connsiteY3" fmla="*/ 10016958 h 10016958"/>
                <a:gd name="connsiteX4" fmla="*/ 748166 w 748166"/>
                <a:gd name="connsiteY4" fmla="*/ 10016958 h 10016958"/>
                <a:gd name="connsiteX5" fmla="*/ 0 w 748166"/>
                <a:gd name="connsiteY5" fmla="*/ 10016958 h 10016958"/>
                <a:gd name="connsiteX6" fmla="*/ 0 w 748166"/>
                <a:gd name="connsiteY6" fmla="*/ 10016958 h 10016958"/>
                <a:gd name="connsiteX7" fmla="*/ 0 w 748166"/>
                <a:gd name="connsiteY7" fmla="*/ 124697 h 10016958"/>
                <a:gd name="connsiteX8" fmla="*/ 124697 w 748166"/>
                <a:gd name="connsiteY8" fmla="*/ 0 h 1001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8166" h="10016958">
                  <a:moveTo>
                    <a:pt x="748166" y="1669533"/>
                  </a:moveTo>
                  <a:lnTo>
                    <a:pt x="748166" y="8347425"/>
                  </a:lnTo>
                  <a:cubicBezTo>
                    <a:pt x="748166" y="9269475"/>
                    <a:pt x="743996" y="10016951"/>
                    <a:pt x="738852" y="10016951"/>
                  </a:cubicBezTo>
                  <a:lnTo>
                    <a:pt x="0" y="10016951"/>
                  </a:lnTo>
                  <a:lnTo>
                    <a:pt x="0" y="10016951"/>
                  </a:lnTo>
                  <a:lnTo>
                    <a:pt x="0" y="7"/>
                  </a:lnTo>
                  <a:lnTo>
                    <a:pt x="0" y="7"/>
                  </a:lnTo>
                  <a:lnTo>
                    <a:pt x="738852" y="7"/>
                  </a:lnTo>
                  <a:cubicBezTo>
                    <a:pt x="743996" y="7"/>
                    <a:pt x="748166" y="747483"/>
                    <a:pt x="748166" y="166953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56842" rIns="56842" bIns="56842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châm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hút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nó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kern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4274" y="4604073"/>
            <a:ext cx="10822674" cy="1151025"/>
            <a:chOff x="764274" y="4604073"/>
            <a:chExt cx="10822674" cy="1151025"/>
          </a:xfrm>
        </p:grpSpPr>
        <p:sp>
          <p:nvSpPr>
            <p:cNvPr id="24" name="Freeform 23"/>
            <p:cNvSpPr/>
            <p:nvPr/>
          </p:nvSpPr>
          <p:spPr>
            <a:xfrm>
              <a:off x="764274" y="4604073"/>
              <a:ext cx="805717" cy="1151025"/>
            </a:xfrm>
            <a:custGeom>
              <a:avLst/>
              <a:gdLst>
                <a:gd name="connsiteX0" fmla="*/ 0 w 1151025"/>
                <a:gd name="connsiteY0" fmla="*/ 0 h 805717"/>
                <a:gd name="connsiteX1" fmla="*/ 748167 w 1151025"/>
                <a:gd name="connsiteY1" fmla="*/ 0 h 805717"/>
                <a:gd name="connsiteX2" fmla="*/ 1151025 w 1151025"/>
                <a:gd name="connsiteY2" fmla="*/ 402859 h 805717"/>
                <a:gd name="connsiteX3" fmla="*/ 748167 w 1151025"/>
                <a:gd name="connsiteY3" fmla="*/ 805717 h 805717"/>
                <a:gd name="connsiteX4" fmla="*/ 0 w 1151025"/>
                <a:gd name="connsiteY4" fmla="*/ 805717 h 805717"/>
                <a:gd name="connsiteX5" fmla="*/ 402859 w 1151025"/>
                <a:gd name="connsiteY5" fmla="*/ 402859 h 805717"/>
                <a:gd name="connsiteX6" fmla="*/ 0 w 1151025"/>
                <a:gd name="connsiteY6" fmla="*/ 0 h 80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1025" h="805717">
                  <a:moveTo>
                    <a:pt x="1151024" y="0"/>
                  </a:moveTo>
                  <a:lnTo>
                    <a:pt x="1151024" y="523717"/>
                  </a:lnTo>
                  <a:lnTo>
                    <a:pt x="575512" y="805717"/>
                  </a:lnTo>
                  <a:lnTo>
                    <a:pt x="1" y="523717"/>
                  </a:lnTo>
                  <a:lnTo>
                    <a:pt x="1" y="0"/>
                  </a:lnTo>
                  <a:lnTo>
                    <a:pt x="575512" y="282001"/>
                  </a:lnTo>
                  <a:lnTo>
                    <a:pt x="1151024" y="0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23179" rIns="20319" bIns="423178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D</a:t>
              </a:r>
              <a:endParaRPr lang="en-US" sz="3200" kern="1200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569990" y="4604074"/>
              <a:ext cx="10016958" cy="748167"/>
            </a:xfrm>
            <a:custGeom>
              <a:avLst/>
              <a:gdLst>
                <a:gd name="connsiteX0" fmla="*/ 124697 w 748166"/>
                <a:gd name="connsiteY0" fmla="*/ 0 h 10016958"/>
                <a:gd name="connsiteX1" fmla="*/ 623469 w 748166"/>
                <a:gd name="connsiteY1" fmla="*/ 0 h 10016958"/>
                <a:gd name="connsiteX2" fmla="*/ 748166 w 748166"/>
                <a:gd name="connsiteY2" fmla="*/ 124697 h 10016958"/>
                <a:gd name="connsiteX3" fmla="*/ 748166 w 748166"/>
                <a:gd name="connsiteY3" fmla="*/ 10016958 h 10016958"/>
                <a:gd name="connsiteX4" fmla="*/ 748166 w 748166"/>
                <a:gd name="connsiteY4" fmla="*/ 10016958 h 10016958"/>
                <a:gd name="connsiteX5" fmla="*/ 0 w 748166"/>
                <a:gd name="connsiteY5" fmla="*/ 10016958 h 10016958"/>
                <a:gd name="connsiteX6" fmla="*/ 0 w 748166"/>
                <a:gd name="connsiteY6" fmla="*/ 10016958 h 10016958"/>
                <a:gd name="connsiteX7" fmla="*/ 0 w 748166"/>
                <a:gd name="connsiteY7" fmla="*/ 124697 h 10016958"/>
                <a:gd name="connsiteX8" fmla="*/ 124697 w 748166"/>
                <a:gd name="connsiteY8" fmla="*/ 0 h 1001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8166" h="10016958">
                  <a:moveTo>
                    <a:pt x="748166" y="1669533"/>
                  </a:moveTo>
                  <a:lnTo>
                    <a:pt x="748166" y="8347425"/>
                  </a:lnTo>
                  <a:cubicBezTo>
                    <a:pt x="748166" y="9269475"/>
                    <a:pt x="743996" y="10016951"/>
                    <a:pt x="738852" y="10016951"/>
                  </a:cubicBezTo>
                  <a:lnTo>
                    <a:pt x="0" y="10016951"/>
                  </a:lnTo>
                  <a:lnTo>
                    <a:pt x="0" y="10016951"/>
                  </a:lnTo>
                  <a:lnTo>
                    <a:pt x="0" y="7"/>
                  </a:lnTo>
                  <a:lnTo>
                    <a:pt x="0" y="7"/>
                  </a:lnTo>
                  <a:lnTo>
                    <a:pt x="738852" y="7"/>
                  </a:lnTo>
                  <a:cubicBezTo>
                    <a:pt x="743996" y="7"/>
                    <a:pt x="748166" y="747483"/>
                    <a:pt x="748166" y="166953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56842" rIns="56842" bIns="56843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treo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kern="1200" dirty="0"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764273" y="382137"/>
            <a:ext cx="10822676" cy="69603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4182" y="5751408"/>
            <a:ext cx="529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Rất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tiếc</a:t>
            </a:r>
            <a:r>
              <a:rPr lang="en-US" sz="3600" dirty="0" smtClean="0">
                <a:solidFill>
                  <a:srgbClr val="FF0000"/>
                </a:solidFill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trả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lời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sai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rồi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295" y="5456078"/>
            <a:ext cx="988802" cy="988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8964" y="5610205"/>
            <a:ext cx="1007082" cy="1007082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556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xit" presetSubtype="1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xit" presetSubtype="10" fill="hold" grpId="4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" presetClass="exit" presetSubtype="10" fill="hold" grpId="5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" grpId="1"/>
      <p:bldP spid="2" grpId="2"/>
      <p:bldP spid="2" grpId="3"/>
      <p:bldP spid="2" grpId="4"/>
      <p:bldP spid="2" grpId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966" y="286601"/>
            <a:ext cx="1138223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spc="-5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04967" y="1464515"/>
            <a:ext cx="11382233" cy="1247431"/>
            <a:chOff x="504967" y="1464515"/>
            <a:chExt cx="11382233" cy="1247431"/>
          </a:xfrm>
        </p:grpSpPr>
        <p:sp>
          <p:nvSpPr>
            <p:cNvPr id="7" name="Freeform 6"/>
            <p:cNvSpPr/>
            <p:nvPr/>
          </p:nvSpPr>
          <p:spPr>
            <a:xfrm>
              <a:off x="504967" y="1464515"/>
              <a:ext cx="873202" cy="1247431"/>
            </a:xfrm>
            <a:custGeom>
              <a:avLst/>
              <a:gdLst>
                <a:gd name="connsiteX0" fmla="*/ 0 w 1247430"/>
                <a:gd name="connsiteY0" fmla="*/ 0 h 873201"/>
                <a:gd name="connsiteX1" fmla="*/ 810830 w 1247430"/>
                <a:gd name="connsiteY1" fmla="*/ 0 h 873201"/>
                <a:gd name="connsiteX2" fmla="*/ 1247430 w 1247430"/>
                <a:gd name="connsiteY2" fmla="*/ 436601 h 873201"/>
                <a:gd name="connsiteX3" fmla="*/ 810830 w 1247430"/>
                <a:gd name="connsiteY3" fmla="*/ 873201 h 873201"/>
                <a:gd name="connsiteX4" fmla="*/ 0 w 1247430"/>
                <a:gd name="connsiteY4" fmla="*/ 873201 h 873201"/>
                <a:gd name="connsiteX5" fmla="*/ 436601 w 1247430"/>
                <a:gd name="connsiteY5" fmla="*/ 436601 h 873201"/>
                <a:gd name="connsiteX6" fmla="*/ 0 w 1247430"/>
                <a:gd name="connsiteY6" fmla="*/ 0 h 8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430" h="873201">
                  <a:moveTo>
                    <a:pt x="1247429" y="0"/>
                  </a:moveTo>
                  <a:lnTo>
                    <a:pt x="1247429" y="567581"/>
                  </a:lnTo>
                  <a:lnTo>
                    <a:pt x="623714" y="873201"/>
                  </a:lnTo>
                  <a:lnTo>
                    <a:pt x="1" y="567581"/>
                  </a:lnTo>
                  <a:lnTo>
                    <a:pt x="1" y="0"/>
                  </a:lnTo>
                  <a:lnTo>
                    <a:pt x="623714" y="305621"/>
                  </a:lnTo>
                  <a:lnTo>
                    <a:pt x="1247429" y="0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56922" rIns="20320" bIns="456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A.</a:t>
              </a:r>
              <a:endParaRPr lang="en-US" sz="32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378168" y="1464515"/>
              <a:ext cx="10509032" cy="811257"/>
            </a:xfrm>
            <a:custGeom>
              <a:avLst/>
              <a:gdLst>
                <a:gd name="connsiteX0" fmla="*/ 135212 w 811256"/>
                <a:gd name="connsiteY0" fmla="*/ 0 h 10509031"/>
                <a:gd name="connsiteX1" fmla="*/ 676044 w 811256"/>
                <a:gd name="connsiteY1" fmla="*/ 0 h 10509031"/>
                <a:gd name="connsiteX2" fmla="*/ 811256 w 811256"/>
                <a:gd name="connsiteY2" fmla="*/ 135212 h 10509031"/>
                <a:gd name="connsiteX3" fmla="*/ 811256 w 811256"/>
                <a:gd name="connsiteY3" fmla="*/ 10509031 h 10509031"/>
                <a:gd name="connsiteX4" fmla="*/ 811256 w 811256"/>
                <a:gd name="connsiteY4" fmla="*/ 10509031 h 10509031"/>
                <a:gd name="connsiteX5" fmla="*/ 0 w 811256"/>
                <a:gd name="connsiteY5" fmla="*/ 10509031 h 10509031"/>
                <a:gd name="connsiteX6" fmla="*/ 0 w 811256"/>
                <a:gd name="connsiteY6" fmla="*/ 10509031 h 10509031"/>
                <a:gd name="connsiteX7" fmla="*/ 0 w 811256"/>
                <a:gd name="connsiteY7" fmla="*/ 135212 h 10509031"/>
                <a:gd name="connsiteX8" fmla="*/ 135212 w 811256"/>
                <a:gd name="connsiteY8" fmla="*/ 0 h 1050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1256" h="10509031">
                  <a:moveTo>
                    <a:pt x="811256" y="1751544"/>
                  </a:moveTo>
                  <a:lnTo>
                    <a:pt x="811256" y="8757487"/>
                  </a:lnTo>
                  <a:cubicBezTo>
                    <a:pt x="811256" y="9724841"/>
                    <a:pt x="806583" y="10509025"/>
                    <a:pt x="800818" y="10509025"/>
                  </a:cubicBezTo>
                  <a:lnTo>
                    <a:pt x="0" y="10509025"/>
                  </a:lnTo>
                  <a:lnTo>
                    <a:pt x="0" y="105090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800818" y="6"/>
                  </a:lnTo>
                  <a:cubicBezTo>
                    <a:pt x="806583" y="6"/>
                    <a:pt x="811256" y="784190"/>
                    <a:pt x="811256" y="1751544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5" tIns="59922" rIns="59922" bIns="59923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 smtClean="0"/>
                <a:t>Một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hành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tinh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trong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chuyển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động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xung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quanh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một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ngôi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sao</a:t>
              </a:r>
              <a:endParaRPr lang="en-US" sz="32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4967" y="2565352"/>
            <a:ext cx="11382232" cy="1247431"/>
            <a:chOff x="504967" y="2565352"/>
            <a:chExt cx="11382232" cy="1247431"/>
          </a:xfrm>
        </p:grpSpPr>
        <p:sp>
          <p:nvSpPr>
            <p:cNvPr id="9" name="Freeform 8"/>
            <p:cNvSpPr/>
            <p:nvPr/>
          </p:nvSpPr>
          <p:spPr>
            <a:xfrm>
              <a:off x="504967" y="2565352"/>
              <a:ext cx="873202" cy="1247431"/>
            </a:xfrm>
            <a:custGeom>
              <a:avLst/>
              <a:gdLst>
                <a:gd name="connsiteX0" fmla="*/ 0 w 1247430"/>
                <a:gd name="connsiteY0" fmla="*/ 0 h 873201"/>
                <a:gd name="connsiteX1" fmla="*/ 810830 w 1247430"/>
                <a:gd name="connsiteY1" fmla="*/ 0 h 873201"/>
                <a:gd name="connsiteX2" fmla="*/ 1247430 w 1247430"/>
                <a:gd name="connsiteY2" fmla="*/ 436601 h 873201"/>
                <a:gd name="connsiteX3" fmla="*/ 810830 w 1247430"/>
                <a:gd name="connsiteY3" fmla="*/ 873201 h 873201"/>
                <a:gd name="connsiteX4" fmla="*/ 0 w 1247430"/>
                <a:gd name="connsiteY4" fmla="*/ 873201 h 873201"/>
                <a:gd name="connsiteX5" fmla="*/ 436601 w 1247430"/>
                <a:gd name="connsiteY5" fmla="*/ 436601 h 873201"/>
                <a:gd name="connsiteX6" fmla="*/ 0 w 1247430"/>
                <a:gd name="connsiteY6" fmla="*/ 0 h 8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430" h="873201">
                  <a:moveTo>
                    <a:pt x="1247429" y="0"/>
                  </a:moveTo>
                  <a:lnTo>
                    <a:pt x="1247429" y="567581"/>
                  </a:lnTo>
                  <a:lnTo>
                    <a:pt x="623714" y="873201"/>
                  </a:lnTo>
                  <a:lnTo>
                    <a:pt x="1" y="567581"/>
                  </a:lnTo>
                  <a:lnTo>
                    <a:pt x="1" y="0"/>
                  </a:lnTo>
                  <a:lnTo>
                    <a:pt x="623714" y="305621"/>
                  </a:lnTo>
                  <a:lnTo>
                    <a:pt x="1247429" y="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56922" rIns="20320" bIns="456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B.</a:t>
              </a:r>
              <a:endParaRPr lang="en-US" sz="32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378168" y="2565354"/>
              <a:ext cx="10509031" cy="810829"/>
            </a:xfrm>
            <a:custGeom>
              <a:avLst/>
              <a:gdLst>
                <a:gd name="connsiteX0" fmla="*/ 135141 w 810829"/>
                <a:gd name="connsiteY0" fmla="*/ 0 h 10509031"/>
                <a:gd name="connsiteX1" fmla="*/ 675688 w 810829"/>
                <a:gd name="connsiteY1" fmla="*/ 0 h 10509031"/>
                <a:gd name="connsiteX2" fmla="*/ 810829 w 810829"/>
                <a:gd name="connsiteY2" fmla="*/ 135141 h 10509031"/>
                <a:gd name="connsiteX3" fmla="*/ 810829 w 810829"/>
                <a:gd name="connsiteY3" fmla="*/ 10509031 h 10509031"/>
                <a:gd name="connsiteX4" fmla="*/ 810829 w 810829"/>
                <a:gd name="connsiteY4" fmla="*/ 10509031 h 10509031"/>
                <a:gd name="connsiteX5" fmla="*/ 0 w 810829"/>
                <a:gd name="connsiteY5" fmla="*/ 10509031 h 10509031"/>
                <a:gd name="connsiteX6" fmla="*/ 0 w 810829"/>
                <a:gd name="connsiteY6" fmla="*/ 10509031 h 10509031"/>
                <a:gd name="connsiteX7" fmla="*/ 0 w 810829"/>
                <a:gd name="connsiteY7" fmla="*/ 135141 h 10509031"/>
                <a:gd name="connsiteX8" fmla="*/ 135141 w 810829"/>
                <a:gd name="connsiteY8" fmla="*/ 0 h 1050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829" h="10509031">
                  <a:moveTo>
                    <a:pt x="810829" y="1751546"/>
                  </a:moveTo>
                  <a:lnTo>
                    <a:pt x="810829" y="8757485"/>
                  </a:lnTo>
                  <a:cubicBezTo>
                    <a:pt x="810829" y="9724829"/>
                    <a:pt x="806161" y="10509025"/>
                    <a:pt x="800402" y="10509025"/>
                  </a:cubicBezTo>
                  <a:lnTo>
                    <a:pt x="0" y="10509025"/>
                  </a:lnTo>
                  <a:lnTo>
                    <a:pt x="0" y="105090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800402" y="6"/>
                  </a:lnTo>
                  <a:cubicBezTo>
                    <a:pt x="806161" y="6"/>
                    <a:pt x="810829" y="784202"/>
                    <a:pt x="810829" y="1751546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5" tIns="59900" rIns="59900" bIns="59902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 smtClean="0"/>
                <a:t>Một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vận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động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viên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nhảy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dù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rơi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trên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không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trung</a:t>
              </a:r>
              <a:endParaRPr lang="en-US" sz="32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4967" y="3666189"/>
            <a:ext cx="11382232" cy="1247431"/>
            <a:chOff x="504967" y="3666189"/>
            <a:chExt cx="11382232" cy="1247431"/>
          </a:xfrm>
        </p:grpSpPr>
        <p:sp>
          <p:nvSpPr>
            <p:cNvPr id="11" name="Freeform 10"/>
            <p:cNvSpPr/>
            <p:nvPr/>
          </p:nvSpPr>
          <p:spPr>
            <a:xfrm>
              <a:off x="504967" y="3666189"/>
              <a:ext cx="873202" cy="1247431"/>
            </a:xfrm>
            <a:custGeom>
              <a:avLst/>
              <a:gdLst>
                <a:gd name="connsiteX0" fmla="*/ 0 w 1247430"/>
                <a:gd name="connsiteY0" fmla="*/ 0 h 873201"/>
                <a:gd name="connsiteX1" fmla="*/ 810830 w 1247430"/>
                <a:gd name="connsiteY1" fmla="*/ 0 h 873201"/>
                <a:gd name="connsiteX2" fmla="*/ 1247430 w 1247430"/>
                <a:gd name="connsiteY2" fmla="*/ 436601 h 873201"/>
                <a:gd name="connsiteX3" fmla="*/ 810830 w 1247430"/>
                <a:gd name="connsiteY3" fmla="*/ 873201 h 873201"/>
                <a:gd name="connsiteX4" fmla="*/ 0 w 1247430"/>
                <a:gd name="connsiteY4" fmla="*/ 873201 h 873201"/>
                <a:gd name="connsiteX5" fmla="*/ 436601 w 1247430"/>
                <a:gd name="connsiteY5" fmla="*/ 436601 h 873201"/>
                <a:gd name="connsiteX6" fmla="*/ 0 w 1247430"/>
                <a:gd name="connsiteY6" fmla="*/ 0 h 8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430" h="873201">
                  <a:moveTo>
                    <a:pt x="1247429" y="0"/>
                  </a:moveTo>
                  <a:lnTo>
                    <a:pt x="1247429" y="567581"/>
                  </a:lnTo>
                  <a:lnTo>
                    <a:pt x="623714" y="873201"/>
                  </a:lnTo>
                  <a:lnTo>
                    <a:pt x="1" y="567581"/>
                  </a:lnTo>
                  <a:lnTo>
                    <a:pt x="1" y="0"/>
                  </a:lnTo>
                  <a:lnTo>
                    <a:pt x="623714" y="305621"/>
                  </a:lnTo>
                  <a:lnTo>
                    <a:pt x="1247429" y="0"/>
                  </a:lnTo>
                  <a:close/>
                </a:path>
              </a:pathLst>
            </a:custGeom>
            <a:solidFill>
              <a:srgbClr val="0070C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56922" rIns="20320" bIns="456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smtClean="0"/>
                <a:t>C</a:t>
              </a:r>
              <a:endParaRPr lang="en-US" sz="3200" kern="12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378168" y="3666191"/>
              <a:ext cx="10509031" cy="810830"/>
            </a:xfrm>
            <a:custGeom>
              <a:avLst/>
              <a:gdLst>
                <a:gd name="connsiteX0" fmla="*/ 135141 w 810829"/>
                <a:gd name="connsiteY0" fmla="*/ 0 h 10509031"/>
                <a:gd name="connsiteX1" fmla="*/ 675688 w 810829"/>
                <a:gd name="connsiteY1" fmla="*/ 0 h 10509031"/>
                <a:gd name="connsiteX2" fmla="*/ 810829 w 810829"/>
                <a:gd name="connsiteY2" fmla="*/ 135141 h 10509031"/>
                <a:gd name="connsiteX3" fmla="*/ 810829 w 810829"/>
                <a:gd name="connsiteY3" fmla="*/ 10509031 h 10509031"/>
                <a:gd name="connsiteX4" fmla="*/ 810829 w 810829"/>
                <a:gd name="connsiteY4" fmla="*/ 10509031 h 10509031"/>
                <a:gd name="connsiteX5" fmla="*/ 0 w 810829"/>
                <a:gd name="connsiteY5" fmla="*/ 10509031 h 10509031"/>
                <a:gd name="connsiteX6" fmla="*/ 0 w 810829"/>
                <a:gd name="connsiteY6" fmla="*/ 10509031 h 10509031"/>
                <a:gd name="connsiteX7" fmla="*/ 0 w 810829"/>
                <a:gd name="connsiteY7" fmla="*/ 135141 h 10509031"/>
                <a:gd name="connsiteX8" fmla="*/ 135141 w 810829"/>
                <a:gd name="connsiteY8" fmla="*/ 0 h 1050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829" h="10509031">
                  <a:moveTo>
                    <a:pt x="810829" y="1751546"/>
                  </a:moveTo>
                  <a:lnTo>
                    <a:pt x="810829" y="8757485"/>
                  </a:lnTo>
                  <a:cubicBezTo>
                    <a:pt x="810829" y="9724829"/>
                    <a:pt x="806161" y="10509025"/>
                    <a:pt x="800402" y="10509025"/>
                  </a:cubicBezTo>
                  <a:lnTo>
                    <a:pt x="0" y="10509025"/>
                  </a:lnTo>
                  <a:lnTo>
                    <a:pt x="0" y="105090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800402" y="6"/>
                  </a:lnTo>
                  <a:cubicBezTo>
                    <a:pt x="806161" y="6"/>
                    <a:pt x="810829" y="784202"/>
                    <a:pt x="810829" y="1751546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5" tIns="59900" rIns="59900" bIns="59903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 smtClean="0"/>
                <a:t>Thủ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môn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bắt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được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bóng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trước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khung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thành</a:t>
              </a:r>
              <a:endParaRPr lang="en-US" sz="3200" kern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4967" y="4767027"/>
            <a:ext cx="11382232" cy="1247431"/>
            <a:chOff x="504967" y="4767027"/>
            <a:chExt cx="11382232" cy="1247431"/>
          </a:xfrm>
        </p:grpSpPr>
        <p:sp>
          <p:nvSpPr>
            <p:cNvPr id="13" name="Freeform 12"/>
            <p:cNvSpPr/>
            <p:nvPr/>
          </p:nvSpPr>
          <p:spPr>
            <a:xfrm>
              <a:off x="504967" y="4767027"/>
              <a:ext cx="873202" cy="1247431"/>
            </a:xfrm>
            <a:custGeom>
              <a:avLst/>
              <a:gdLst>
                <a:gd name="connsiteX0" fmla="*/ 0 w 1247430"/>
                <a:gd name="connsiteY0" fmla="*/ 0 h 873201"/>
                <a:gd name="connsiteX1" fmla="*/ 810830 w 1247430"/>
                <a:gd name="connsiteY1" fmla="*/ 0 h 873201"/>
                <a:gd name="connsiteX2" fmla="*/ 1247430 w 1247430"/>
                <a:gd name="connsiteY2" fmla="*/ 436601 h 873201"/>
                <a:gd name="connsiteX3" fmla="*/ 810830 w 1247430"/>
                <a:gd name="connsiteY3" fmla="*/ 873201 h 873201"/>
                <a:gd name="connsiteX4" fmla="*/ 0 w 1247430"/>
                <a:gd name="connsiteY4" fmla="*/ 873201 h 873201"/>
                <a:gd name="connsiteX5" fmla="*/ 436601 w 1247430"/>
                <a:gd name="connsiteY5" fmla="*/ 436601 h 873201"/>
                <a:gd name="connsiteX6" fmla="*/ 0 w 1247430"/>
                <a:gd name="connsiteY6" fmla="*/ 0 h 8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430" h="873201">
                  <a:moveTo>
                    <a:pt x="1247429" y="0"/>
                  </a:moveTo>
                  <a:lnTo>
                    <a:pt x="1247429" y="567581"/>
                  </a:lnTo>
                  <a:lnTo>
                    <a:pt x="623714" y="873201"/>
                  </a:lnTo>
                  <a:lnTo>
                    <a:pt x="1" y="567581"/>
                  </a:lnTo>
                  <a:lnTo>
                    <a:pt x="1" y="0"/>
                  </a:lnTo>
                  <a:lnTo>
                    <a:pt x="623714" y="305621"/>
                  </a:lnTo>
                  <a:lnTo>
                    <a:pt x="1247429" y="0"/>
                  </a:lnTo>
                  <a:close/>
                </a:path>
              </a:pathLst>
            </a:custGeom>
            <a:solidFill>
              <a:srgbClr val="FF66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56922" rIns="20320" bIns="456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D</a:t>
              </a:r>
              <a:endParaRPr lang="en-US" sz="32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378168" y="4767029"/>
              <a:ext cx="10509031" cy="810830"/>
            </a:xfrm>
            <a:custGeom>
              <a:avLst/>
              <a:gdLst>
                <a:gd name="connsiteX0" fmla="*/ 135141 w 810829"/>
                <a:gd name="connsiteY0" fmla="*/ 0 h 10509031"/>
                <a:gd name="connsiteX1" fmla="*/ 675688 w 810829"/>
                <a:gd name="connsiteY1" fmla="*/ 0 h 10509031"/>
                <a:gd name="connsiteX2" fmla="*/ 810829 w 810829"/>
                <a:gd name="connsiteY2" fmla="*/ 135141 h 10509031"/>
                <a:gd name="connsiteX3" fmla="*/ 810829 w 810829"/>
                <a:gd name="connsiteY3" fmla="*/ 10509031 h 10509031"/>
                <a:gd name="connsiteX4" fmla="*/ 810829 w 810829"/>
                <a:gd name="connsiteY4" fmla="*/ 10509031 h 10509031"/>
                <a:gd name="connsiteX5" fmla="*/ 0 w 810829"/>
                <a:gd name="connsiteY5" fmla="*/ 10509031 h 10509031"/>
                <a:gd name="connsiteX6" fmla="*/ 0 w 810829"/>
                <a:gd name="connsiteY6" fmla="*/ 10509031 h 10509031"/>
                <a:gd name="connsiteX7" fmla="*/ 0 w 810829"/>
                <a:gd name="connsiteY7" fmla="*/ 135141 h 10509031"/>
                <a:gd name="connsiteX8" fmla="*/ 135141 w 810829"/>
                <a:gd name="connsiteY8" fmla="*/ 0 h 1050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829" h="10509031">
                  <a:moveTo>
                    <a:pt x="810829" y="1751546"/>
                  </a:moveTo>
                  <a:lnTo>
                    <a:pt x="810829" y="8757485"/>
                  </a:lnTo>
                  <a:cubicBezTo>
                    <a:pt x="810829" y="9724829"/>
                    <a:pt x="806161" y="10509025"/>
                    <a:pt x="800402" y="10509025"/>
                  </a:cubicBezTo>
                  <a:lnTo>
                    <a:pt x="0" y="10509025"/>
                  </a:lnTo>
                  <a:lnTo>
                    <a:pt x="0" y="105090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800402" y="6"/>
                  </a:lnTo>
                  <a:cubicBezTo>
                    <a:pt x="806161" y="6"/>
                    <a:pt x="810829" y="784202"/>
                    <a:pt x="810829" y="1751546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5" tIns="59900" rIns="59900" bIns="59903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 smtClean="0"/>
                <a:t>Quả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táo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rơi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từ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trên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cây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xuống</a:t>
              </a:r>
              <a:r>
                <a:rPr lang="en-US" sz="3200" kern="1200" dirty="0" smtClean="0"/>
                <a:t>.</a:t>
              </a:r>
              <a:endParaRPr lang="en-US" sz="3200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69990" y="5680737"/>
            <a:ext cx="6127348" cy="940804"/>
            <a:chOff x="1569990" y="5680737"/>
            <a:chExt cx="6127348" cy="940804"/>
          </a:xfrm>
        </p:grpSpPr>
        <p:sp>
          <p:nvSpPr>
            <p:cNvPr id="19" name="TextBox 18"/>
            <p:cNvSpPr txBox="1"/>
            <p:nvPr/>
          </p:nvSpPr>
          <p:spPr>
            <a:xfrm>
              <a:off x="1569990" y="5830864"/>
              <a:ext cx="51720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</a:rPr>
                <a:t>Rất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tiếc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Bạn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trả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lời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sai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rồi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6534" y="5680737"/>
              <a:ext cx="940804" cy="94080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470742" y="5781479"/>
            <a:ext cx="7029604" cy="999908"/>
            <a:chOff x="1392569" y="5054524"/>
            <a:chExt cx="7029604" cy="999908"/>
          </a:xfrm>
        </p:grpSpPr>
        <p:sp>
          <p:nvSpPr>
            <p:cNvPr id="22" name="TextBox 21"/>
            <p:cNvSpPr txBox="1"/>
            <p:nvPr/>
          </p:nvSpPr>
          <p:spPr>
            <a:xfrm>
              <a:off x="1392569" y="5219957"/>
              <a:ext cx="58378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</a:rPr>
                <a:t>Hoan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hô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Bạn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trả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lời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đúng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rồi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22265" y="5054524"/>
              <a:ext cx="999908" cy="999908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93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219" y="341195"/>
            <a:ext cx="10263116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05219" y="1520652"/>
            <a:ext cx="10631604" cy="1179006"/>
            <a:chOff x="805219" y="1520652"/>
            <a:chExt cx="10631604" cy="1179006"/>
          </a:xfrm>
        </p:grpSpPr>
        <p:sp>
          <p:nvSpPr>
            <p:cNvPr id="6" name="Freeform 5"/>
            <p:cNvSpPr/>
            <p:nvPr/>
          </p:nvSpPr>
          <p:spPr>
            <a:xfrm>
              <a:off x="805219" y="1520652"/>
              <a:ext cx="825303" cy="1179006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FF66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3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630521" y="1520654"/>
              <a:ext cx="9806302" cy="766757"/>
            </a:xfrm>
            <a:custGeom>
              <a:avLst/>
              <a:gdLst>
                <a:gd name="connsiteX0" fmla="*/ 127795 w 766756"/>
                <a:gd name="connsiteY0" fmla="*/ 0 h 9806301"/>
                <a:gd name="connsiteX1" fmla="*/ 638961 w 766756"/>
                <a:gd name="connsiteY1" fmla="*/ 0 h 9806301"/>
                <a:gd name="connsiteX2" fmla="*/ 766756 w 766756"/>
                <a:gd name="connsiteY2" fmla="*/ 127795 h 9806301"/>
                <a:gd name="connsiteX3" fmla="*/ 766756 w 766756"/>
                <a:gd name="connsiteY3" fmla="*/ 9806301 h 9806301"/>
                <a:gd name="connsiteX4" fmla="*/ 766756 w 766756"/>
                <a:gd name="connsiteY4" fmla="*/ 9806301 h 9806301"/>
                <a:gd name="connsiteX5" fmla="*/ 0 w 766756"/>
                <a:gd name="connsiteY5" fmla="*/ 9806301 h 9806301"/>
                <a:gd name="connsiteX6" fmla="*/ 0 w 766756"/>
                <a:gd name="connsiteY6" fmla="*/ 9806301 h 9806301"/>
                <a:gd name="connsiteX7" fmla="*/ 0 w 766756"/>
                <a:gd name="connsiteY7" fmla="*/ 127795 h 9806301"/>
                <a:gd name="connsiteX8" fmla="*/ 127795 w 766756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756" h="9806301">
                  <a:moveTo>
                    <a:pt x="766756" y="1634418"/>
                  </a:moveTo>
                  <a:lnTo>
                    <a:pt x="766756" y="8171883"/>
                  </a:lnTo>
                  <a:cubicBezTo>
                    <a:pt x="766756" y="9074541"/>
                    <a:pt x="762282" y="9806295"/>
                    <a:pt x="756764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764" y="6"/>
                  </a:lnTo>
                  <a:cubicBezTo>
                    <a:pt x="762282" y="6"/>
                    <a:pt x="766756" y="731760"/>
                    <a:pt x="766756" y="1634418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9" tIns="59020" rIns="59020" bIns="59021" numCol="1" spcCol="1270" anchor="ctr" anchorCtr="0">
              <a:noAutofit/>
            </a:bodyPr>
            <a:lstStyle/>
            <a:p>
              <a:pPr marL="285750" lvl="1" indent="-2857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400" kern="1200" dirty="0" err="1" smtClean="0"/>
                <a:t>Lực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hút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của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trái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đất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tác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dụng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lên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máy</a:t>
              </a:r>
              <a:r>
                <a:rPr lang="en-US" sz="3400" kern="1200" dirty="0" smtClean="0"/>
                <a:t> bay</a:t>
              </a:r>
              <a:endParaRPr lang="en-US" sz="34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5219" y="2552282"/>
            <a:ext cx="10631603" cy="1179005"/>
            <a:chOff x="805219" y="2552282"/>
            <a:chExt cx="10631603" cy="1179005"/>
          </a:xfrm>
        </p:grpSpPr>
        <p:sp>
          <p:nvSpPr>
            <p:cNvPr id="8" name="Freeform 7"/>
            <p:cNvSpPr/>
            <p:nvPr/>
          </p:nvSpPr>
          <p:spPr>
            <a:xfrm>
              <a:off x="805219" y="2552282"/>
              <a:ext cx="825303" cy="1179005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0070C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2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630521" y="2552283"/>
              <a:ext cx="9806301" cy="766353"/>
            </a:xfrm>
            <a:custGeom>
              <a:avLst/>
              <a:gdLst>
                <a:gd name="connsiteX0" fmla="*/ 127728 w 766353"/>
                <a:gd name="connsiteY0" fmla="*/ 0 h 9806301"/>
                <a:gd name="connsiteX1" fmla="*/ 638625 w 766353"/>
                <a:gd name="connsiteY1" fmla="*/ 0 h 9806301"/>
                <a:gd name="connsiteX2" fmla="*/ 766353 w 766353"/>
                <a:gd name="connsiteY2" fmla="*/ 127728 h 9806301"/>
                <a:gd name="connsiteX3" fmla="*/ 766353 w 766353"/>
                <a:gd name="connsiteY3" fmla="*/ 9806301 h 9806301"/>
                <a:gd name="connsiteX4" fmla="*/ 766353 w 766353"/>
                <a:gd name="connsiteY4" fmla="*/ 9806301 h 9806301"/>
                <a:gd name="connsiteX5" fmla="*/ 0 w 766353"/>
                <a:gd name="connsiteY5" fmla="*/ 9806301 h 9806301"/>
                <a:gd name="connsiteX6" fmla="*/ 0 w 766353"/>
                <a:gd name="connsiteY6" fmla="*/ 9806301 h 9806301"/>
                <a:gd name="connsiteX7" fmla="*/ 0 w 766353"/>
                <a:gd name="connsiteY7" fmla="*/ 127728 h 9806301"/>
                <a:gd name="connsiteX8" fmla="*/ 127728 w 766353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53" h="9806301">
                  <a:moveTo>
                    <a:pt x="766353" y="1634420"/>
                  </a:moveTo>
                  <a:lnTo>
                    <a:pt x="766353" y="8171881"/>
                  </a:lnTo>
                  <a:cubicBezTo>
                    <a:pt x="766353" y="9074540"/>
                    <a:pt x="761884" y="9806295"/>
                    <a:pt x="756371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371" y="6"/>
                  </a:lnTo>
                  <a:cubicBezTo>
                    <a:pt x="761884" y="6"/>
                    <a:pt x="766353" y="731761"/>
                    <a:pt x="766353" y="1634420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59000" rIns="59000" bIns="59000" numCol="1" spcCol="1270" anchor="ctr" anchorCtr="0">
              <a:noAutofit/>
            </a:bodyPr>
            <a:lstStyle/>
            <a:p>
              <a:pPr marL="285750" lvl="1" indent="-2857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400" kern="1200" dirty="0" err="1" smtClean="0"/>
                <a:t>Lực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đẩy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của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tay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người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lên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cánh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cửa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sổ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khi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mở</a:t>
              </a:r>
              <a:endParaRPr lang="en-US" sz="34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5219" y="3583910"/>
            <a:ext cx="10631603" cy="1179005"/>
            <a:chOff x="805219" y="3583910"/>
            <a:chExt cx="10631603" cy="1179005"/>
          </a:xfrm>
        </p:grpSpPr>
        <p:sp>
          <p:nvSpPr>
            <p:cNvPr id="10" name="Freeform 9"/>
            <p:cNvSpPr/>
            <p:nvPr/>
          </p:nvSpPr>
          <p:spPr>
            <a:xfrm>
              <a:off x="805219" y="3583910"/>
              <a:ext cx="825303" cy="1179005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2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630521" y="3583912"/>
              <a:ext cx="9806301" cy="766353"/>
            </a:xfrm>
            <a:custGeom>
              <a:avLst/>
              <a:gdLst>
                <a:gd name="connsiteX0" fmla="*/ 127728 w 766353"/>
                <a:gd name="connsiteY0" fmla="*/ 0 h 9806301"/>
                <a:gd name="connsiteX1" fmla="*/ 638625 w 766353"/>
                <a:gd name="connsiteY1" fmla="*/ 0 h 9806301"/>
                <a:gd name="connsiteX2" fmla="*/ 766353 w 766353"/>
                <a:gd name="connsiteY2" fmla="*/ 127728 h 9806301"/>
                <a:gd name="connsiteX3" fmla="*/ 766353 w 766353"/>
                <a:gd name="connsiteY3" fmla="*/ 9806301 h 9806301"/>
                <a:gd name="connsiteX4" fmla="*/ 766353 w 766353"/>
                <a:gd name="connsiteY4" fmla="*/ 9806301 h 9806301"/>
                <a:gd name="connsiteX5" fmla="*/ 0 w 766353"/>
                <a:gd name="connsiteY5" fmla="*/ 9806301 h 9806301"/>
                <a:gd name="connsiteX6" fmla="*/ 0 w 766353"/>
                <a:gd name="connsiteY6" fmla="*/ 9806301 h 9806301"/>
                <a:gd name="connsiteX7" fmla="*/ 0 w 766353"/>
                <a:gd name="connsiteY7" fmla="*/ 127728 h 9806301"/>
                <a:gd name="connsiteX8" fmla="*/ 127728 w 766353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53" h="9806301">
                  <a:moveTo>
                    <a:pt x="766353" y="1634420"/>
                  </a:moveTo>
                  <a:lnTo>
                    <a:pt x="766353" y="8171881"/>
                  </a:lnTo>
                  <a:cubicBezTo>
                    <a:pt x="766353" y="9074540"/>
                    <a:pt x="761884" y="9806295"/>
                    <a:pt x="756371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371" y="6"/>
                  </a:lnTo>
                  <a:cubicBezTo>
                    <a:pt x="761884" y="6"/>
                    <a:pt x="766353" y="731761"/>
                    <a:pt x="766353" y="1634420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59000" rIns="59000" bIns="59000" numCol="1" spcCol="1270" anchor="ctr" anchorCtr="0">
              <a:noAutofit/>
            </a:bodyPr>
            <a:lstStyle/>
            <a:p>
              <a:pPr marL="285750" lvl="1" indent="-2857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400" kern="1200" dirty="0" err="1" smtClean="0"/>
                <a:t>Lực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của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chân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người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tác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dụng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lên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bậc</a:t>
              </a:r>
              <a:r>
                <a:rPr lang="en-US" sz="3400" kern="1200" dirty="0" smtClean="0"/>
                <a:t> thang </a:t>
              </a:r>
              <a:r>
                <a:rPr lang="en-US" sz="3400" kern="1200" dirty="0" err="1" smtClean="0"/>
                <a:t>khi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đi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bộ</a:t>
              </a:r>
              <a:endParaRPr lang="en-US" sz="34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05219" y="4615539"/>
            <a:ext cx="10631603" cy="1179005"/>
            <a:chOff x="805219" y="4615539"/>
            <a:chExt cx="10631603" cy="1179005"/>
          </a:xfrm>
        </p:grpSpPr>
        <p:sp>
          <p:nvSpPr>
            <p:cNvPr id="12" name="Freeform 11"/>
            <p:cNvSpPr/>
            <p:nvPr/>
          </p:nvSpPr>
          <p:spPr>
            <a:xfrm>
              <a:off x="805219" y="4615539"/>
              <a:ext cx="825303" cy="1179005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2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630521" y="4615540"/>
              <a:ext cx="9806301" cy="766354"/>
            </a:xfrm>
            <a:custGeom>
              <a:avLst/>
              <a:gdLst>
                <a:gd name="connsiteX0" fmla="*/ 127728 w 766353"/>
                <a:gd name="connsiteY0" fmla="*/ 0 h 9806301"/>
                <a:gd name="connsiteX1" fmla="*/ 638625 w 766353"/>
                <a:gd name="connsiteY1" fmla="*/ 0 h 9806301"/>
                <a:gd name="connsiteX2" fmla="*/ 766353 w 766353"/>
                <a:gd name="connsiteY2" fmla="*/ 127728 h 9806301"/>
                <a:gd name="connsiteX3" fmla="*/ 766353 w 766353"/>
                <a:gd name="connsiteY3" fmla="*/ 9806301 h 9806301"/>
                <a:gd name="connsiteX4" fmla="*/ 766353 w 766353"/>
                <a:gd name="connsiteY4" fmla="*/ 9806301 h 9806301"/>
                <a:gd name="connsiteX5" fmla="*/ 0 w 766353"/>
                <a:gd name="connsiteY5" fmla="*/ 9806301 h 9806301"/>
                <a:gd name="connsiteX6" fmla="*/ 0 w 766353"/>
                <a:gd name="connsiteY6" fmla="*/ 9806301 h 9806301"/>
                <a:gd name="connsiteX7" fmla="*/ 0 w 766353"/>
                <a:gd name="connsiteY7" fmla="*/ 127728 h 9806301"/>
                <a:gd name="connsiteX8" fmla="*/ 127728 w 766353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53" h="9806301">
                  <a:moveTo>
                    <a:pt x="766353" y="1634420"/>
                  </a:moveTo>
                  <a:lnTo>
                    <a:pt x="766353" y="8171881"/>
                  </a:lnTo>
                  <a:cubicBezTo>
                    <a:pt x="766353" y="9074540"/>
                    <a:pt x="761884" y="9806295"/>
                    <a:pt x="756371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371" y="6"/>
                  </a:lnTo>
                  <a:cubicBezTo>
                    <a:pt x="761884" y="6"/>
                    <a:pt x="766353" y="731761"/>
                    <a:pt x="766353" y="1634420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59000" rIns="59000" bIns="59001" numCol="1" spcCol="1270" anchor="ctr" anchorCtr="0">
              <a:noAutofit/>
            </a:bodyPr>
            <a:lstStyle/>
            <a:p>
              <a:pPr marL="285750" lvl="1" indent="-2857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400" kern="1200" dirty="0" err="1" smtClean="0"/>
                <a:t>Lực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của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gió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tác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dụng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lên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cánh</a:t>
              </a:r>
              <a:r>
                <a:rPr lang="en-US" sz="3400" kern="1200" dirty="0" smtClean="0"/>
                <a:t> </a:t>
              </a:r>
              <a:r>
                <a:rPr lang="en-US" sz="3400" kern="1200" dirty="0" err="1" smtClean="0"/>
                <a:t>diều</a:t>
              </a:r>
              <a:endParaRPr lang="en-US" sz="3400" kern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69990" y="5621633"/>
            <a:ext cx="7029604" cy="999908"/>
            <a:chOff x="1392569" y="5054524"/>
            <a:chExt cx="7029604" cy="999908"/>
          </a:xfrm>
        </p:grpSpPr>
        <p:sp>
          <p:nvSpPr>
            <p:cNvPr id="19" name="TextBox 18"/>
            <p:cNvSpPr txBox="1"/>
            <p:nvPr/>
          </p:nvSpPr>
          <p:spPr>
            <a:xfrm>
              <a:off x="1392569" y="5219957"/>
              <a:ext cx="58378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</a:rPr>
                <a:t>Hoan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hô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Bạn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trả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lời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đúng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rồi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22265" y="5054524"/>
              <a:ext cx="999908" cy="99990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569990" y="5680737"/>
            <a:ext cx="6127348" cy="940804"/>
            <a:chOff x="1569990" y="5680737"/>
            <a:chExt cx="6127348" cy="940804"/>
          </a:xfrm>
        </p:grpSpPr>
        <p:sp>
          <p:nvSpPr>
            <p:cNvPr id="22" name="TextBox 21"/>
            <p:cNvSpPr txBox="1"/>
            <p:nvPr/>
          </p:nvSpPr>
          <p:spPr>
            <a:xfrm>
              <a:off x="1569990" y="5830864"/>
              <a:ext cx="51720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</a:rPr>
                <a:t>Rất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tiếc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Bạn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trả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lời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sai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rồi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6534" y="5680737"/>
              <a:ext cx="940804" cy="94080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091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2866030" y="627797"/>
            <a:ext cx="5090615" cy="1078173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6" y="2425770"/>
            <a:ext cx="5830410" cy="3470063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7342496" y="1419367"/>
            <a:ext cx="4421874" cy="5145205"/>
          </a:xfrm>
          <a:prstGeom prst="cloudCallout">
            <a:avLst>
              <a:gd name="adj1" fmla="val -75855"/>
              <a:gd name="adj2" fmla="val -13878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treo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chạm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treo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523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05219" y="1520652"/>
            <a:ext cx="10631604" cy="1179006"/>
            <a:chOff x="805219" y="1520652"/>
            <a:chExt cx="10631604" cy="1179006"/>
          </a:xfrm>
        </p:grpSpPr>
        <p:sp>
          <p:nvSpPr>
            <p:cNvPr id="6" name="Freeform 5"/>
            <p:cNvSpPr/>
            <p:nvPr/>
          </p:nvSpPr>
          <p:spPr>
            <a:xfrm>
              <a:off x="805219" y="1520652"/>
              <a:ext cx="825303" cy="1179006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FF66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3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630521" y="1520654"/>
              <a:ext cx="9806302" cy="766757"/>
            </a:xfrm>
            <a:custGeom>
              <a:avLst/>
              <a:gdLst>
                <a:gd name="connsiteX0" fmla="*/ 127795 w 766756"/>
                <a:gd name="connsiteY0" fmla="*/ 0 h 9806301"/>
                <a:gd name="connsiteX1" fmla="*/ 638961 w 766756"/>
                <a:gd name="connsiteY1" fmla="*/ 0 h 9806301"/>
                <a:gd name="connsiteX2" fmla="*/ 766756 w 766756"/>
                <a:gd name="connsiteY2" fmla="*/ 127795 h 9806301"/>
                <a:gd name="connsiteX3" fmla="*/ 766756 w 766756"/>
                <a:gd name="connsiteY3" fmla="*/ 9806301 h 9806301"/>
                <a:gd name="connsiteX4" fmla="*/ 766756 w 766756"/>
                <a:gd name="connsiteY4" fmla="*/ 9806301 h 9806301"/>
                <a:gd name="connsiteX5" fmla="*/ 0 w 766756"/>
                <a:gd name="connsiteY5" fmla="*/ 9806301 h 9806301"/>
                <a:gd name="connsiteX6" fmla="*/ 0 w 766756"/>
                <a:gd name="connsiteY6" fmla="*/ 9806301 h 9806301"/>
                <a:gd name="connsiteX7" fmla="*/ 0 w 766756"/>
                <a:gd name="connsiteY7" fmla="*/ 127795 h 9806301"/>
                <a:gd name="connsiteX8" fmla="*/ 127795 w 766756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756" h="9806301">
                  <a:moveTo>
                    <a:pt x="766756" y="1634418"/>
                  </a:moveTo>
                  <a:lnTo>
                    <a:pt x="766756" y="8171883"/>
                  </a:lnTo>
                  <a:cubicBezTo>
                    <a:pt x="766756" y="9074541"/>
                    <a:pt x="762282" y="9806295"/>
                    <a:pt x="756764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764" y="6"/>
                  </a:lnTo>
                  <a:cubicBezTo>
                    <a:pt x="762282" y="6"/>
                    <a:pt x="766756" y="731760"/>
                    <a:pt x="766756" y="1634418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9" tIns="59020" rIns="59020" bIns="59021" numCol="1" spcCol="1270" anchor="ctr" anchorCtr="0">
              <a:noAutofit/>
            </a:bodyPr>
            <a:lstStyle/>
            <a:p>
              <a:pPr marL="0" lvl="1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400" dirty="0" err="1" smtClean="0"/>
                <a:t>Vận</a:t>
              </a:r>
              <a:r>
                <a:rPr lang="en-US" sz="3400" dirty="0" smtClean="0"/>
                <a:t> </a:t>
              </a:r>
              <a:r>
                <a:rPr lang="en-US" sz="3400" dirty="0" err="1" smtClean="0"/>
                <a:t>động</a:t>
              </a:r>
              <a:r>
                <a:rPr lang="en-US" sz="3400" dirty="0" smtClean="0"/>
                <a:t> </a:t>
              </a:r>
              <a:r>
                <a:rPr lang="en-US" sz="3400" dirty="0" err="1" smtClean="0"/>
                <a:t>viên</a:t>
              </a:r>
              <a:r>
                <a:rPr lang="en-US" sz="3400" dirty="0" smtClean="0"/>
                <a:t> </a:t>
              </a:r>
              <a:r>
                <a:rPr lang="en-US" sz="3400" dirty="0" err="1" smtClean="0"/>
                <a:t>nâng</a:t>
              </a:r>
              <a:r>
                <a:rPr lang="en-US" sz="3400" dirty="0" smtClean="0"/>
                <a:t> </a:t>
              </a:r>
              <a:r>
                <a:rPr lang="en-US" sz="3400" dirty="0" err="1" smtClean="0"/>
                <a:t>tạ</a:t>
              </a:r>
              <a:endParaRPr lang="en-US" sz="34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5219" y="2552282"/>
            <a:ext cx="10631603" cy="1179005"/>
            <a:chOff x="805219" y="2552282"/>
            <a:chExt cx="10631603" cy="1179005"/>
          </a:xfrm>
        </p:grpSpPr>
        <p:sp>
          <p:nvSpPr>
            <p:cNvPr id="8" name="Freeform 7"/>
            <p:cNvSpPr/>
            <p:nvPr/>
          </p:nvSpPr>
          <p:spPr>
            <a:xfrm>
              <a:off x="805219" y="2552282"/>
              <a:ext cx="825303" cy="1179005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0070C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2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630521" y="2552283"/>
              <a:ext cx="9806301" cy="766353"/>
            </a:xfrm>
            <a:custGeom>
              <a:avLst/>
              <a:gdLst>
                <a:gd name="connsiteX0" fmla="*/ 127728 w 766353"/>
                <a:gd name="connsiteY0" fmla="*/ 0 h 9806301"/>
                <a:gd name="connsiteX1" fmla="*/ 638625 w 766353"/>
                <a:gd name="connsiteY1" fmla="*/ 0 h 9806301"/>
                <a:gd name="connsiteX2" fmla="*/ 766353 w 766353"/>
                <a:gd name="connsiteY2" fmla="*/ 127728 h 9806301"/>
                <a:gd name="connsiteX3" fmla="*/ 766353 w 766353"/>
                <a:gd name="connsiteY3" fmla="*/ 9806301 h 9806301"/>
                <a:gd name="connsiteX4" fmla="*/ 766353 w 766353"/>
                <a:gd name="connsiteY4" fmla="*/ 9806301 h 9806301"/>
                <a:gd name="connsiteX5" fmla="*/ 0 w 766353"/>
                <a:gd name="connsiteY5" fmla="*/ 9806301 h 9806301"/>
                <a:gd name="connsiteX6" fmla="*/ 0 w 766353"/>
                <a:gd name="connsiteY6" fmla="*/ 9806301 h 9806301"/>
                <a:gd name="connsiteX7" fmla="*/ 0 w 766353"/>
                <a:gd name="connsiteY7" fmla="*/ 127728 h 9806301"/>
                <a:gd name="connsiteX8" fmla="*/ 127728 w 766353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53" h="9806301">
                  <a:moveTo>
                    <a:pt x="766353" y="1634420"/>
                  </a:moveTo>
                  <a:lnTo>
                    <a:pt x="766353" y="8171881"/>
                  </a:lnTo>
                  <a:cubicBezTo>
                    <a:pt x="766353" y="9074540"/>
                    <a:pt x="761884" y="9806295"/>
                    <a:pt x="756371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371" y="6"/>
                  </a:lnTo>
                  <a:cubicBezTo>
                    <a:pt x="761884" y="6"/>
                    <a:pt x="766353" y="731761"/>
                    <a:pt x="766353" y="1634420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59000" rIns="59000" bIns="59000" numCol="1" spcCol="1270" anchor="ctr" anchorCtr="0">
              <a:noAutofit/>
            </a:bodyPr>
            <a:lstStyle/>
            <a:p>
              <a:pPr marL="0" lvl="1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400" dirty="0" err="1"/>
                <a:t>Bạn</a:t>
              </a:r>
              <a:r>
                <a:rPr lang="en-US" sz="3400" dirty="0"/>
                <a:t> Nam </a:t>
              </a:r>
              <a:r>
                <a:rPr lang="en-US" sz="3400" dirty="0" err="1"/>
                <a:t>đóng</a:t>
              </a:r>
              <a:r>
                <a:rPr lang="en-US" sz="3400" dirty="0"/>
                <a:t> </a:t>
              </a:r>
              <a:r>
                <a:rPr lang="en-US" sz="3400" dirty="0" err="1"/>
                <a:t>đinh</a:t>
              </a:r>
              <a:r>
                <a:rPr lang="en-US" sz="3400" dirty="0"/>
                <a:t> </a:t>
              </a:r>
              <a:r>
                <a:rPr lang="en-US" sz="3400" dirty="0" err="1"/>
                <a:t>vào</a:t>
              </a:r>
              <a:r>
                <a:rPr lang="en-US" sz="3400" dirty="0"/>
                <a:t> </a:t>
              </a:r>
              <a:r>
                <a:rPr lang="en-US" sz="3400" dirty="0" err="1" smtClean="0"/>
                <a:t>tường</a:t>
              </a:r>
              <a:endParaRPr lang="en-US" sz="3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5219" y="3583910"/>
            <a:ext cx="10631603" cy="1179005"/>
            <a:chOff x="805219" y="3583910"/>
            <a:chExt cx="10631603" cy="1179005"/>
          </a:xfrm>
        </p:grpSpPr>
        <p:sp>
          <p:nvSpPr>
            <p:cNvPr id="10" name="Freeform 9"/>
            <p:cNvSpPr/>
            <p:nvPr/>
          </p:nvSpPr>
          <p:spPr>
            <a:xfrm>
              <a:off x="805219" y="3583910"/>
              <a:ext cx="825303" cy="1179005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2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630521" y="3583912"/>
              <a:ext cx="9806301" cy="766353"/>
            </a:xfrm>
            <a:custGeom>
              <a:avLst/>
              <a:gdLst>
                <a:gd name="connsiteX0" fmla="*/ 127728 w 766353"/>
                <a:gd name="connsiteY0" fmla="*/ 0 h 9806301"/>
                <a:gd name="connsiteX1" fmla="*/ 638625 w 766353"/>
                <a:gd name="connsiteY1" fmla="*/ 0 h 9806301"/>
                <a:gd name="connsiteX2" fmla="*/ 766353 w 766353"/>
                <a:gd name="connsiteY2" fmla="*/ 127728 h 9806301"/>
                <a:gd name="connsiteX3" fmla="*/ 766353 w 766353"/>
                <a:gd name="connsiteY3" fmla="*/ 9806301 h 9806301"/>
                <a:gd name="connsiteX4" fmla="*/ 766353 w 766353"/>
                <a:gd name="connsiteY4" fmla="*/ 9806301 h 9806301"/>
                <a:gd name="connsiteX5" fmla="*/ 0 w 766353"/>
                <a:gd name="connsiteY5" fmla="*/ 9806301 h 9806301"/>
                <a:gd name="connsiteX6" fmla="*/ 0 w 766353"/>
                <a:gd name="connsiteY6" fmla="*/ 9806301 h 9806301"/>
                <a:gd name="connsiteX7" fmla="*/ 0 w 766353"/>
                <a:gd name="connsiteY7" fmla="*/ 127728 h 9806301"/>
                <a:gd name="connsiteX8" fmla="*/ 127728 w 766353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53" h="9806301">
                  <a:moveTo>
                    <a:pt x="766353" y="1634420"/>
                  </a:moveTo>
                  <a:lnTo>
                    <a:pt x="766353" y="8171881"/>
                  </a:lnTo>
                  <a:cubicBezTo>
                    <a:pt x="766353" y="9074540"/>
                    <a:pt x="761884" y="9806295"/>
                    <a:pt x="756371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371" y="6"/>
                  </a:lnTo>
                  <a:cubicBezTo>
                    <a:pt x="761884" y="6"/>
                    <a:pt x="766353" y="731761"/>
                    <a:pt x="766353" y="1634420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59000" rIns="59000" bIns="59000" numCol="1" spcCol="1270" anchor="ctr" anchorCtr="0">
              <a:noAutofit/>
            </a:bodyPr>
            <a:lstStyle/>
            <a:p>
              <a:pPr marL="0" lvl="1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400" dirty="0" err="1" smtClean="0"/>
                <a:t>Người</a:t>
              </a:r>
              <a:r>
                <a:rPr lang="en-US" sz="3400" dirty="0" smtClean="0"/>
                <a:t> </a:t>
              </a:r>
              <a:r>
                <a:rPr lang="en-US" sz="3400" dirty="0" err="1" smtClean="0"/>
                <a:t>dọn</a:t>
              </a:r>
              <a:r>
                <a:rPr lang="en-US" sz="3400" dirty="0" smtClean="0"/>
                <a:t> </a:t>
              </a:r>
              <a:r>
                <a:rPr lang="en-US" sz="3400" dirty="0" err="1" smtClean="0"/>
                <a:t>hầng</a:t>
              </a:r>
              <a:r>
                <a:rPr lang="en-US" sz="3400" dirty="0" smtClean="0"/>
                <a:t> </a:t>
              </a:r>
              <a:r>
                <a:rPr lang="en-US" sz="3400" dirty="0" err="1" smtClean="0"/>
                <a:t>đẩy</a:t>
              </a:r>
              <a:r>
                <a:rPr lang="en-US" sz="3400" dirty="0" smtClean="0"/>
                <a:t> </a:t>
              </a:r>
              <a:r>
                <a:rPr lang="en-US" sz="3400" dirty="0" err="1" smtClean="0"/>
                <a:t>thùng</a:t>
              </a:r>
              <a:r>
                <a:rPr lang="en-US" sz="3400" dirty="0" smtClean="0"/>
                <a:t> hang </a:t>
              </a:r>
              <a:r>
                <a:rPr lang="en-US" sz="3400" dirty="0" err="1" smtClean="0"/>
                <a:t>trên</a:t>
              </a:r>
              <a:r>
                <a:rPr lang="en-US" sz="3400" dirty="0" smtClean="0"/>
                <a:t> </a:t>
              </a:r>
              <a:r>
                <a:rPr lang="en-US" sz="3400" dirty="0" err="1" smtClean="0"/>
                <a:t>sân</a:t>
              </a:r>
              <a:endParaRPr lang="en-US" sz="34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05219" y="4615539"/>
            <a:ext cx="10631603" cy="1179005"/>
            <a:chOff x="805219" y="4615539"/>
            <a:chExt cx="10631603" cy="1179005"/>
          </a:xfrm>
        </p:grpSpPr>
        <p:sp>
          <p:nvSpPr>
            <p:cNvPr id="12" name="Freeform 11"/>
            <p:cNvSpPr/>
            <p:nvPr/>
          </p:nvSpPr>
          <p:spPr>
            <a:xfrm>
              <a:off x="805219" y="4615539"/>
              <a:ext cx="825303" cy="1179005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2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630521" y="4615540"/>
              <a:ext cx="9806301" cy="766354"/>
            </a:xfrm>
            <a:custGeom>
              <a:avLst/>
              <a:gdLst>
                <a:gd name="connsiteX0" fmla="*/ 127728 w 766353"/>
                <a:gd name="connsiteY0" fmla="*/ 0 h 9806301"/>
                <a:gd name="connsiteX1" fmla="*/ 638625 w 766353"/>
                <a:gd name="connsiteY1" fmla="*/ 0 h 9806301"/>
                <a:gd name="connsiteX2" fmla="*/ 766353 w 766353"/>
                <a:gd name="connsiteY2" fmla="*/ 127728 h 9806301"/>
                <a:gd name="connsiteX3" fmla="*/ 766353 w 766353"/>
                <a:gd name="connsiteY3" fmla="*/ 9806301 h 9806301"/>
                <a:gd name="connsiteX4" fmla="*/ 766353 w 766353"/>
                <a:gd name="connsiteY4" fmla="*/ 9806301 h 9806301"/>
                <a:gd name="connsiteX5" fmla="*/ 0 w 766353"/>
                <a:gd name="connsiteY5" fmla="*/ 9806301 h 9806301"/>
                <a:gd name="connsiteX6" fmla="*/ 0 w 766353"/>
                <a:gd name="connsiteY6" fmla="*/ 9806301 h 9806301"/>
                <a:gd name="connsiteX7" fmla="*/ 0 w 766353"/>
                <a:gd name="connsiteY7" fmla="*/ 127728 h 9806301"/>
                <a:gd name="connsiteX8" fmla="*/ 127728 w 766353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53" h="9806301">
                  <a:moveTo>
                    <a:pt x="766353" y="1634420"/>
                  </a:moveTo>
                  <a:lnTo>
                    <a:pt x="766353" y="8171881"/>
                  </a:lnTo>
                  <a:cubicBezTo>
                    <a:pt x="766353" y="9074540"/>
                    <a:pt x="761884" y="9806295"/>
                    <a:pt x="756371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371" y="6"/>
                  </a:lnTo>
                  <a:cubicBezTo>
                    <a:pt x="761884" y="6"/>
                    <a:pt x="766353" y="731761"/>
                    <a:pt x="766353" y="1634420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59000" rIns="59000" bIns="59001" numCol="1" spcCol="1270" anchor="ctr" anchorCtr="0">
              <a:noAutofit/>
            </a:bodyPr>
            <a:lstStyle/>
            <a:p>
              <a:pPr marL="0" lvl="1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400" dirty="0" err="1"/>
                <a:t>Giọt</a:t>
              </a:r>
              <a:r>
                <a:rPr lang="en-US" sz="3400" dirty="0"/>
                <a:t> </a:t>
              </a:r>
              <a:r>
                <a:rPr lang="en-US" sz="3400" dirty="0" err="1"/>
                <a:t>mưa</a:t>
              </a:r>
              <a:r>
                <a:rPr lang="en-US" sz="3400" dirty="0"/>
                <a:t> </a:t>
              </a:r>
              <a:r>
                <a:rPr lang="en-US" sz="3400" dirty="0" err="1"/>
                <a:t>đang</a:t>
              </a:r>
              <a:r>
                <a:rPr lang="en-US" sz="3400" dirty="0"/>
                <a:t> </a:t>
              </a:r>
              <a:r>
                <a:rPr lang="en-US" sz="3400" dirty="0" err="1" smtClean="0"/>
                <a:t>rơi</a:t>
              </a:r>
              <a:endParaRPr lang="en-US" sz="34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69990" y="5621633"/>
            <a:ext cx="7029604" cy="999908"/>
            <a:chOff x="1392569" y="5054524"/>
            <a:chExt cx="7029604" cy="999908"/>
          </a:xfrm>
        </p:grpSpPr>
        <p:sp>
          <p:nvSpPr>
            <p:cNvPr id="19" name="TextBox 18"/>
            <p:cNvSpPr txBox="1"/>
            <p:nvPr/>
          </p:nvSpPr>
          <p:spPr>
            <a:xfrm>
              <a:off x="1392569" y="5219957"/>
              <a:ext cx="58378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</a:rPr>
                <a:t>Hoan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hô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Bạn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trả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lời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đúng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rồi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22265" y="5054524"/>
              <a:ext cx="999908" cy="99990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569990" y="5680737"/>
            <a:ext cx="6127348" cy="940804"/>
            <a:chOff x="1569990" y="5680737"/>
            <a:chExt cx="6127348" cy="940804"/>
          </a:xfrm>
        </p:grpSpPr>
        <p:sp>
          <p:nvSpPr>
            <p:cNvPr id="22" name="TextBox 21"/>
            <p:cNvSpPr txBox="1"/>
            <p:nvPr/>
          </p:nvSpPr>
          <p:spPr>
            <a:xfrm>
              <a:off x="1569990" y="5830864"/>
              <a:ext cx="51720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</a:rPr>
                <a:t>Rất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tiếc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Bạn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trả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lời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sai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</a:rPr>
                <a:t>rồi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6534" y="5680737"/>
              <a:ext cx="940804" cy="940804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504966" y="286601"/>
            <a:ext cx="11382233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spc="-5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867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059" y="1815152"/>
            <a:ext cx="4295225" cy="39305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703447" y="2661313"/>
            <a:ext cx="5683705" cy="3630305"/>
          </a:xfrm>
          <a:prstGeom prst="cloudCallout">
            <a:avLst>
              <a:gd name="adj1" fmla="val 72932"/>
              <a:gd name="adj2" fmla="val -44884"/>
            </a:avLst>
          </a:prstGeom>
          <a:solidFill>
            <a:schemeClr val="bg1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Trả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lời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hỏi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sau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3066906" y="592624"/>
            <a:ext cx="5430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 HỎI TỰ LUẬN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60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ounded Rectangle 9"/>
          <p:cNvSpPr/>
          <p:nvPr/>
        </p:nvSpPr>
        <p:spPr>
          <a:xfrm>
            <a:off x="1460311" y="491319"/>
            <a:ext cx="9867332" cy="18697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60310" y="3275464"/>
            <a:ext cx="9867332" cy="275684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2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16259" y="491319"/>
            <a:ext cx="9326880" cy="17454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bay,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ounded Rectangle 7"/>
          <p:cNvSpPr/>
          <p:nvPr/>
        </p:nvSpPr>
        <p:spPr>
          <a:xfrm>
            <a:off x="1716259" y="3376245"/>
            <a:ext cx="9326880" cy="286981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cuuar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5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784" y="592624"/>
            <a:ext cx="5880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HOẠT ĐỘNG NHÓM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86265" y="2319416"/>
            <a:ext cx="10466363" cy="3416320"/>
          </a:xfrm>
          <a:prstGeom prst="rect">
            <a:avLst/>
          </a:prstGeom>
          <a:ln w="1270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hia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4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nhóm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xếp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4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ngang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HS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kể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ví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dụ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lực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xúc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HS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trước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xong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quay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cuối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đứng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HS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kế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tiếp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Nhóm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kể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nhiều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ví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dụ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đúng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nhất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nhóm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giành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chiến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thắng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(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Thực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hiện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3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phút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0766" y="397818"/>
            <a:ext cx="2734553" cy="1550803"/>
          </a:xfrm>
          <a:prstGeom prst="rect">
            <a:avLst/>
          </a:prstGeom>
        </p:spPr>
      </p:pic>
      <p:pic>
        <p:nvPicPr>
          <p:cNvPr id="2" name="Nhac-nen-hoat-hinh-vui-nhon-va-hai-huoc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3554" y="718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3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2275" y="592624"/>
            <a:ext cx="872533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HOẠT ĐỘNG TRẢI NGHIỆM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Bevel 2">
            <a:hlinkClick r:id="rId2" action="ppaction://hlinkfile"/>
          </p:cNvPr>
          <p:cNvSpPr/>
          <p:nvPr/>
        </p:nvSpPr>
        <p:spPr>
          <a:xfrm>
            <a:off x="914400" y="2855741"/>
            <a:ext cx="4299045" cy="2357704"/>
          </a:xfrm>
          <a:prstGeom prst="bevel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Video 1</a:t>
            </a:r>
            <a:endParaRPr lang="en-US" sz="2800" dirty="0"/>
          </a:p>
        </p:txBody>
      </p:sp>
      <p:sp>
        <p:nvSpPr>
          <p:cNvPr id="4" name="Bevel 3">
            <a:hlinkClick r:id="rId3" action="ppaction://hlinkfile"/>
          </p:cNvPr>
          <p:cNvSpPr/>
          <p:nvPr/>
        </p:nvSpPr>
        <p:spPr>
          <a:xfrm>
            <a:off x="6658274" y="2855741"/>
            <a:ext cx="4341821" cy="2357704"/>
          </a:xfrm>
          <a:prstGeom prst="beve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Video </a:t>
            </a:r>
            <a:r>
              <a:rPr lang="en-US" sz="2800" dirty="0" smtClean="0"/>
              <a:t>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08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7791" y="341194"/>
            <a:ext cx="513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LỰC TIẾP XÚC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75" y="1046357"/>
            <a:ext cx="5015497" cy="4726646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777923" y="1509543"/>
            <a:ext cx="5322626" cy="4367283"/>
          </a:xfrm>
          <a:prstGeom prst="cloudCallout">
            <a:avLst>
              <a:gd name="adj1" fmla="val 63713"/>
              <a:gd name="adj2" fmla="val -49100"/>
            </a:avLst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thợ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thép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956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8" y="1091820"/>
            <a:ext cx="5044500" cy="4940489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6309701" y="968990"/>
            <a:ext cx="5322628" cy="1787857"/>
          </a:xfrm>
          <a:prstGeom prst="wedgeRoundRectCallout">
            <a:avLst>
              <a:gd name="adj1" fmla="val -113398"/>
              <a:gd name="adj2" fmla="val 32678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882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6131" y="859808"/>
            <a:ext cx="403973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6035" y="2811439"/>
            <a:ext cx="10972801" cy="32618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267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6469040" y="709683"/>
            <a:ext cx="5322626" cy="4367283"/>
          </a:xfrm>
          <a:prstGeom prst="cloudCallout">
            <a:avLst>
              <a:gd name="adj1" fmla="val -72697"/>
              <a:gd name="adj2" fmla="val -6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400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32" y="1951630"/>
            <a:ext cx="3842430" cy="351620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114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49797" y="559557"/>
            <a:ext cx="10249469" cy="75062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Lực</a:t>
            </a:r>
            <a:r>
              <a:rPr lang="en-US" sz="3600" dirty="0" smtClean="0"/>
              <a:t> </a:t>
            </a:r>
            <a:r>
              <a:rPr lang="en-US" sz="3600" dirty="0" err="1" smtClean="0"/>
              <a:t>một</a:t>
            </a:r>
            <a:r>
              <a:rPr lang="en-US" sz="3600" dirty="0" smtClean="0"/>
              <a:t> </a:t>
            </a:r>
            <a:r>
              <a:rPr lang="en-US" sz="3600" dirty="0" err="1" smtClean="0"/>
              <a:t>vật</a:t>
            </a:r>
            <a:r>
              <a:rPr lang="en-US" sz="3600" dirty="0" smtClean="0"/>
              <a:t> </a:t>
            </a:r>
            <a:r>
              <a:rPr lang="en-US" sz="3600" dirty="0" err="1" smtClean="0"/>
              <a:t>đang</a:t>
            </a:r>
            <a:r>
              <a:rPr lang="en-US" sz="3600" dirty="0" smtClean="0"/>
              <a:t> </a:t>
            </a:r>
            <a:r>
              <a:rPr lang="en-US" sz="3600" dirty="0" err="1" smtClean="0"/>
              <a:t>chuyển</a:t>
            </a:r>
            <a:r>
              <a:rPr lang="en-US" sz="3600" dirty="0" smtClean="0"/>
              <a:t> </a:t>
            </a:r>
            <a:r>
              <a:rPr lang="en-US" sz="3600" dirty="0" err="1" smtClean="0"/>
              <a:t>động</a:t>
            </a:r>
            <a:r>
              <a:rPr lang="en-US" sz="3600" dirty="0" smtClean="0"/>
              <a:t> </a:t>
            </a:r>
            <a:r>
              <a:rPr lang="en-US" sz="3600" dirty="0" err="1" smtClean="0"/>
              <a:t>va</a:t>
            </a:r>
            <a:r>
              <a:rPr lang="en-US" sz="3600" dirty="0" smtClean="0"/>
              <a:t> </a:t>
            </a:r>
            <a:r>
              <a:rPr lang="en-US" sz="3600" dirty="0" err="1" smtClean="0"/>
              <a:t>chạm</a:t>
            </a:r>
            <a:r>
              <a:rPr lang="en-US" sz="3600" dirty="0" smtClean="0"/>
              <a:t> </a:t>
            </a:r>
            <a:r>
              <a:rPr lang="en-US" sz="3600" dirty="0" err="1" smtClean="0"/>
              <a:t>với</a:t>
            </a:r>
            <a:r>
              <a:rPr lang="en-US" sz="3600" dirty="0" smtClean="0"/>
              <a:t> </a:t>
            </a:r>
            <a:r>
              <a:rPr lang="en-US" sz="3600" dirty="0" err="1" smtClean="0"/>
              <a:t>vật</a:t>
            </a:r>
            <a:r>
              <a:rPr lang="en-US" sz="3600" dirty="0" smtClean="0"/>
              <a:t> </a:t>
            </a:r>
            <a:r>
              <a:rPr lang="en-US" sz="3600" dirty="0" err="1" smtClean="0"/>
              <a:t>khác</a:t>
            </a:r>
            <a:endParaRPr lang="en-US" sz="3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75" y="1746914"/>
            <a:ext cx="8068382" cy="459897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953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914399" y="641444"/>
            <a:ext cx="10508777" cy="1378425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779" y="2516422"/>
            <a:ext cx="6605517" cy="423129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622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4149" y="532262"/>
            <a:ext cx="10631606" cy="846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848" y="2067422"/>
            <a:ext cx="6417436" cy="398556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776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</TotalTime>
  <Words>782</Words>
  <Application>Microsoft Office PowerPoint</Application>
  <PresentationFormat>Widescreen</PresentationFormat>
  <Paragraphs>86</Paragraphs>
  <Slides>25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Bài 27:     LỰC TIẾP XÚC VÀ                 LỰC KHÔNG TIẾP XÚC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Welcome</cp:lastModifiedBy>
  <cp:revision>61</cp:revision>
  <dcterms:created xsi:type="dcterms:W3CDTF">2021-08-09T02:28:12Z</dcterms:created>
  <dcterms:modified xsi:type="dcterms:W3CDTF">2024-03-29T03:55:07Z</dcterms:modified>
</cp:coreProperties>
</file>