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7" r:id="rId2"/>
    <p:sldId id="289" r:id="rId3"/>
    <p:sldId id="290" r:id="rId4"/>
    <p:sldId id="294" r:id="rId5"/>
    <p:sldId id="295" r:id="rId6"/>
    <p:sldId id="300" r:id="rId7"/>
    <p:sldId id="298" r:id="rId8"/>
    <p:sldId id="301" r:id="rId9"/>
    <p:sldId id="288" r:id="rId10"/>
    <p:sldId id="29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04F0"/>
    <a:srgbClr val="FFFF66"/>
    <a:srgbClr val="FFFF00"/>
    <a:srgbClr val="00CC00"/>
    <a:srgbClr val="FFCCFF"/>
    <a:srgbClr val="000099"/>
    <a:srgbClr val="82DE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48" autoAdjust="0"/>
    <p:restoredTop sz="94660"/>
  </p:normalViewPr>
  <p:slideViewPr>
    <p:cSldViewPr snapToGrid="0">
      <p:cViewPr varScale="1">
        <p:scale>
          <a:sx n="81" d="100"/>
          <a:sy n="81" d="100"/>
        </p:scale>
        <p:origin x="360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337E7A-73B1-4A8D-9BC3-716FB36F3349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AEE03B-ABA8-4A05-8611-9DFC17435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934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962EE-7B2A-8DB2-0637-18A53CCCB7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36E187-410F-FD41-468B-D2F0767E8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3E7F5-AA0A-4E33-F595-D27BCC15C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850A-57D9-4876-B2E9-4A96A020103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70F3-864A-57AF-3EDD-24EEC0944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3B7EA-7D49-5A23-9926-2541493A1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510F3-57CF-448B-85D5-BF87AE231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397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59275-2227-4348-F0D8-A1AEA78B8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7988EB-BE61-B02C-253F-C5749A41C4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8655-97AD-8D1C-9EBC-61688E32F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850A-57D9-4876-B2E9-4A96A020103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718DF-9199-F59B-113D-569B0D1C2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B6590-D347-4F82-C51E-7E32D89CA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510F3-57CF-448B-85D5-BF87AE231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353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DE3BCF-8F64-F847-F459-AE0F39F6A2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CDB270-AB6E-8983-AC37-778133C94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54E43-52AE-87D1-BF85-08ED7C857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850A-57D9-4876-B2E9-4A96A020103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822E05-21E4-4CA4-1E51-56E3A84AC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76D88C-8B91-D230-F4CB-98B131746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510F3-57CF-448B-85D5-BF87AE231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625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D2765-45C9-B8C3-5BB0-71B71ADA9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E2500-9D17-61F8-6DE1-6D0CB926AF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706824-5215-E841-8500-13214882F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850A-57D9-4876-B2E9-4A96A020103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8AAC4-86D2-BD70-B3D3-0F19541D9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FCA48-88AB-D605-E3D9-020C72BB7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510F3-57CF-448B-85D5-BF87AE231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56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A2BAF-2D6F-CEFB-A37E-965C3B0B5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F0A265-41C1-477C-9F1F-0CC2B84DF0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69B9F-731F-2CA8-F2C8-AB996A3A7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850A-57D9-4876-B2E9-4A96A020103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39FBE-C462-F55C-DEED-4992FFF2F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BBAB7-7378-A2B2-3F17-E4FFEA372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510F3-57CF-448B-85D5-BF87AE231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955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FE8E6-D3C7-5850-5AEA-B3A69E4B9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B91129-380C-105C-C686-27E3EBDA51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60AAAA-A159-F897-7BE9-FD8F25C44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81D245-21DE-9F0F-7C41-52EE6AB1D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850A-57D9-4876-B2E9-4A96A020103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EE6253-91C3-52A6-4411-85AB59FB8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2F2C1D-6FB6-16B6-19ED-6650F56B3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510F3-57CF-448B-85D5-BF87AE231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778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7DF69-BBCE-BCFD-7280-41A472AAC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EAD7E3-6253-4C90-B3C9-848514655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E2B09F-1C78-736D-9D15-C40DAD02B1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282630-726C-2AC5-A9F4-8DF806EAC9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5C7C4C-092E-3030-86B8-A533CF76F8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02C75E-C6B7-8506-092A-6A8B9C05D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850A-57D9-4876-B2E9-4A96A020103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1A28E5-8150-625E-C92F-7BF09ECF9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F04B48-FDD1-E1EA-8DF5-4936ECB7B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510F3-57CF-448B-85D5-BF87AE231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029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67DF9-C89B-8EC8-251A-CFD60074E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583E2D-D698-C4A5-B176-B71A1971C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850A-57D9-4876-B2E9-4A96A020103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E5E658-F994-3259-5B90-ACB0B9E57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7396A6-2543-14E6-6AE5-F944780D5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510F3-57CF-448B-85D5-BF87AE231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296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DD9BD9-FA10-E629-C3F5-50E01AB84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850A-57D9-4876-B2E9-4A96A020103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5EFC6B-6DE8-E723-2E91-1067A5A56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D5D90F-5C90-5767-B3C2-0775133D6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510F3-57CF-448B-85D5-BF87AE231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69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BB2CC-9D7E-CB28-82D9-50B25DC60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BC3E5-A582-8F0C-69E9-BEA41B821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2B21A1-F111-69BD-94F6-3D0943B070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C50ED8-1238-A0B3-F76D-6E728D54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850A-57D9-4876-B2E9-4A96A020103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2C1C03-DDAE-1D17-7221-5D2D7CBBE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2B72C-4DCF-D2F7-537D-0C4EB2B7C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510F3-57CF-448B-85D5-BF87AE231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332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7BAD0-D019-A79D-0E77-CFC72C343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F471DE-B2DE-9F2E-4C06-303084307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F0ADDF-C686-D5A6-4230-288B277D3A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3B0D28-2FAA-67BB-8CAF-3DD20C97E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850A-57D9-4876-B2E9-4A96A020103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73A040-B4AE-B221-3011-1548B61D5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47680B-2212-91C6-A9BB-CBE4E269E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510F3-57CF-448B-85D5-BF87AE231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26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BC68A7-34AB-A693-FE35-28E5E3F7C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EC30A6-E42A-8738-BD82-BC7ECA7CD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7FAE41-9BFA-4843-D71A-19028A3AC8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E850A-57D9-4876-B2E9-4A96A020103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D00EC9-8DBA-EA47-6CC8-8E79BD7059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C31A4-6215-99E4-F73D-F886A2FD4A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510F3-57CF-448B-85D5-BF87AE231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253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oleObject" Target="../embeddings/oleObject10.bin"/><Relationship Id="rId3" Type="http://schemas.openxmlformats.org/officeDocument/2006/relationships/image" Target="../media/image2.svg"/><Relationship Id="rId21" Type="http://schemas.openxmlformats.org/officeDocument/2006/relationships/oleObject" Target="../embeddings/oleObject11.bin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30.wmf"/><Relationship Id="rId2" Type="http://schemas.openxmlformats.org/officeDocument/2006/relationships/image" Target="../media/image1.png"/><Relationship Id="rId16" Type="http://schemas.openxmlformats.org/officeDocument/2006/relationships/oleObject" Target="../embeddings/oleObject9.bin"/><Relationship Id="rId20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19" Type="http://schemas.openxmlformats.org/officeDocument/2006/relationships/image" Target="../media/image31.wmf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33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hyperlink" Target="VIDEO%20TAM%20GIAC._CHU&#7848;Nmp4.mp4" TargetMode="Externa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5.wmf"/><Relationship Id="rId2" Type="http://schemas.openxmlformats.org/officeDocument/2006/relationships/image" Target="../media/image1.png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6.wmf"/><Relationship Id="rId26" Type="http://schemas.openxmlformats.org/officeDocument/2006/relationships/image" Target="../media/image20.wmf"/><Relationship Id="rId3" Type="http://schemas.openxmlformats.org/officeDocument/2006/relationships/image" Target="../media/image2.svg"/><Relationship Id="rId21" Type="http://schemas.openxmlformats.org/officeDocument/2006/relationships/oleObject" Target="../embeddings/oleObject4.bin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oleObject" Target="../embeddings/oleObject2.bin"/><Relationship Id="rId25" Type="http://schemas.openxmlformats.org/officeDocument/2006/relationships/oleObject" Target="../embeddings/oleObject6.bin"/><Relationship Id="rId2" Type="http://schemas.openxmlformats.org/officeDocument/2006/relationships/image" Target="../media/image1.png"/><Relationship Id="rId16" Type="http://schemas.openxmlformats.org/officeDocument/2006/relationships/hyperlink" Target="2.VIDEO%20HAI%20TAM%20GIAC.mp4" TargetMode="External"/><Relationship Id="rId20" Type="http://schemas.openxmlformats.org/officeDocument/2006/relationships/image" Target="../media/image17.wmf"/><Relationship Id="rId29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image" Target="../media/image19.wmf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oleObject" Target="../embeddings/oleObject5.bin"/><Relationship Id="rId28" Type="http://schemas.openxmlformats.org/officeDocument/2006/relationships/image" Target="../media/image21.wmf"/><Relationship Id="rId10" Type="http://schemas.openxmlformats.org/officeDocument/2006/relationships/image" Target="../media/image9.png"/><Relationship Id="rId19" Type="http://schemas.openxmlformats.org/officeDocument/2006/relationships/oleObject" Target="../embeddings/oleObject3.bin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18.wmf"/><Relationship Id="rId27" Type="http://schemas.openxmlformats.org/officeDocument/2006/relationships/oleObject" Target="../embeddings/oleObject7.bin"/><Relationship Id="rId30" Type="http://schemas.openxmlformats.org/officeDocument/2006/relationships/image" Target="../media/image2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2.svg"/><Relationship Id="rId7" Type="http://schemas.openxmlformats.org/officeDocument/2006/relationships/image" Target="../media/image10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25.emf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24.emf"/><Relationship Id="rId2" Type="http://schemas.openxmlformats.org/officeDocument/2006/relationships/image" Target="../media/image1.png"/><Relationship Id="rId16" Type="http://schemas.openxmlformats.org/officeDocument/2006/relationships/image" Target="../media/image2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19" Type="http://schemas.openxmlformats.org/officeDocument/2006/relationships/image" Target="../media/image26.emf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27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28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svg"/><Relationship Id="rId7" Type="http://schemas.openxmlformats.org/officeDocument/2006/relationships/image" Target="../media/image1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8.svg"/><Relationship Id="rId10" Type="http://schemas.openxmlformats.org/officeDocument/2006/relationships/image" Target="../media/image29.png"/><Relationship Id="rId4" Type="http://schemas.openxmlformats.org/officeDocument/2006/relationships/image" Target="../media/image7.png"/><Relationship Id="rId9" Type="http://schemas.openxmlformats.org/officeDocument/2006/relationships/image" Target="../media/image14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2.svg"/><Relationship Id="rId7" Type="http://schemas.openxmlformats.org/officeDocument/2006/relationships/image" Target="../media/image10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alphaModFix amt="26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-1264929" y="-223861"/>
            <a:ext cx="14721857" cy="7305721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1DB68B49-C0F8-4A3C-B4B2-3C0B631B05FF}"/>
              </a:ext>
            </a:extLst>
          </p:cNvPr>
          <p:cNvGrpSpPr/>
          <p:nvPr/>
        </p:nvGrpSpPr>
        <p:grpSpPr>
          <a:xfrm>
            <a:off x="569720" y="158590"/>
            <a:ext cx="11193494" cy="6500128"/>
            <a:chOff x="2577003" y="1790980"/>
            <a:chExt cx="13720520" cy="6920978"/>
          </a:xfrm>
        </p:grpSpPr>
        <p:pic>
          <p:nvPicPr>
            <p:cNvPr id="3" name="Picture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>
              <a:fillRect/>
            </a:stretch>
          </p:blipFill>
          <p:spPr>
            <a:xfrm>
              <a:off x="2577003" y="1790980"/>
              <a:ext cx="13438793" cy="6920978"/>
            </a:xfrm>
            <a:prstGeom prst="rect">
              <a:avLst/>
            </a:prstGeom>
          </p:spPr>
        </p:pic>
        <p:pic>
          <p:nvPicPr>
            <p:cNvPr id="4" name="Picture 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>
              <a:fillRect/>
            </a:stretch>
          </p:blipFill>
          <p:spPr>
            <a:xfrm>
              <a:off x="3287860" y="1937167"/>
              <a:ext cx="13009663" cy="6699976"/>
            </a:xfrm>
            <a:prstGeom prst="rect">
              <a:avLst/>
            </a:prstGeom>
          </p:spPr>
        </p:pic>
      </p:grpSp>
      <p:pic>
        <p:nvPicPr>
          <p:cNvPr id="6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10061625" y="5367124"/>
            <a:ext cx="2130375" cy="2446151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>
            <a:off x="181221" y="280998"/>
            <a:ext cx="1660392" cy="840573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>
            <a:off x="-388790" y="5395204"/>
            <a:ext cx="2350325" cy="1764880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>
            <a:off x="10979697" y="158590"/>
            <a:ext cx="1102084" cy="968457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>
            <a:off x="186194" y="5776108"/>
            <a:ext cx="830104" cy="729454"/>
          </a:xfrm>
          <a:prstGeom prst="rect">
            <a:avLst/>
          </a:prstGeom>
        </p:spPr>
      </p:pic>
      <p:sp>
        <p:nvSpPr>
          <p:cNvPr id="13" name="Hộp Văn bản 18">
            <a:extLst>
              <a:ext uri="{FF2B5EF4-FFF2-40B4-BE49-F238E27FC236}">
                <a16:creationId xmlns:a16="http://schemas.microsoft.com/office/drawing/2014/main" id="{101C5B31-44BC-F6E2-2015-76BC3A1BC234}"/>
              </a:ext>
            </a:extLst>
          </p:cNvPr>
          <p:cNvSpPr txBox="1"/>
          <p:nvPr/>
        </p:nvSpPr>
        <p:spPr>
          <a:xfrm>
            <a:off x="1592349" y="2329736"/>
            <a:ext cx="9449999" cy="2049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400"/>
              </a:spcBef>
              <a:spcAft>
                <a:spcPts val="533"/>
              </a:spcAft>
              <a:tabLst>
                <a:tab pos="240042" algn="l"/>
                <a:tab pos="480084" algn="l"/>
              </a:tabLst>
            </a:pPr>
            <a:r>
              <a:rPr lang="en-US" sz="2933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14: TRƯỜNG HỢP BẰNG NHAU THỨ HAI VÀ THỨ BA CỦA TAM GIÁC</a:t>
            </a:r>
          </a:p>
          <a:p>
            <a:pPr algn="ctr">
              <a:lnSpc>
                <a:spcPct val="150000"/>
              </a:lnSpc>
              <a:spcBef>
                <a:spcPts val="400"/>
              </a:spcBef>
              <a:spcAft>
                <a:spcPts val="533"/>
              </a:spcAft>
              <a:tabLst>
                <a:tab pos="240042" algn="l"/>
                <a:tab pos="480084" algn="l"/>
              </a:tabLst>
            </a:pPr>
            <a:r>
              <a:rPr lang="en-US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1</a:t>
            </a:r>
          </a:p>
        </p:txBody>
      </p:sp>
      <p:sp>
        <p:nvSpPr>
          <p:cNvPr id="14" name="Hộp Văn bản 18">
            <a:extLst>
              <a:ext uri="{FF2B5EF4-FFF2-40B4-BE49-F238E27FC236}">
                <a16:creationId xmlns:a16="http://schemas.microsoft.com/office/drawing/2014/main" id="{C286EDB2-D737-69B6-D88C-96333BE3833D}"/>
              </a:ext>
            </a:extLst>
          </p:cNvPr>
          <p:cNvSpPr txBox="1"/>
          <p:nvPr/>
        </p:nvSpPr>
        <p:spPr>
          <a:xfrm>
            <a:off x="1619375" y="1553177"/>
            <a:ext cx="9449999" cy="688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400"/>
              </a:spcBef>
              <a:spcAft>
                <a:spcPts val="533"/>
              </a:spcAft>
              <a:tabLst>
                <a:tab pos="240042" algn="l"/>
                <a:tab pos="480084" algn="l"/>
              </a:tabLst>
            </a:pPr>
            <a:r>
              <a:rPr lang="en-US" sz="2933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 HỌC 7</a:t>
            </a:r>
            <a:endParaRPr lang="en-US" sz="2933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alphaModFix amt="26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-1264929" y="-223861"/>
            <a:ext cx="14721857" cy="7305721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1DB68B49-C0F8-4A3C-B4B2-3C0B631B05FF}"/>
              </a:ext>
            </a:extLst>
          </p:cNvPr>
          <p:cNvGrpSpPr/>
          <p:nvPr/>
        </p:nvGrpSpPr>
        <p:grpSpPr>
          <a:xfrm>
            <a:off x="-685799" y="158590"/>
            <a:ext cx="12767580" cy="6500128"/>
            <a:chOff x="2577003" y="1790980"/>
            <a:chExt cx="13720520" cy="6920978"/>
          </a:xfrm>
        </p:grpSpPr>
        <p:pic>
          <p:nvPicPr>
            <p:cNvPr id="3" name="Picture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>
              <a:fillRect/>
            </a:stretch>
          </p:blipFill>
          <p:spPr>
            <a:xfrm>
              <a:off x="2577003" y="1790980"/>
              <a:ext cx="13438793" cy="6920978"/>
            </a:xfrm>
            <a:prstGeom prst="rect">
              <a:avLst/>
            </a:prstGeom>
          </p:spPr>
        </p:pic>
        <p:pic>
          <p:nvPicPr>
            <p:cNvPr id="4" name="Picture 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>
              <a:fillRect/>
            </a:stretch>
          </p:blipFill>
          <p:spPr>
            <a:xfrm>
              <a:off x="3287860" y="1937167"/>
              <a:ext cx="13009663" cy="6699976"/>
            </a:xfrm>
            <a:prstGeom prst="rect">
              <a:avLst/>
            </a:prstGeom>
          </p:spPr>
        </p:pic>
      </p:grpSp>
      <p:pic>
        <p:nvPicPr>
          <p:cNvPr id="6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10061625" y="5367124"/>
            <a:ext cx="2130375" cy="2446151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>
            <a:off x="181221" y="280998"/>
            <a:ext cx="1660392" cy="840573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>
            <a:off x="-388790" y="5395204"/>
            <a:ext cx="2350325" cy="1764880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>
            <a:off x="10979697" y="158590"/>
            <a:ext cx="1102084" cy="968457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>
            <a:off x="186194" y="5776108"/>
            <a:ext cx="830104" cy="72945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1F8103E-98F1-EFB7-E34A-5F22720F1DA2}"/>
              </a:ext>
            </a:extLst>
          </p:cNvPr>
          <p:cNvSpPr txBox="1"/>
          <p:nvPr/>
        </p:nvSpPr>
        <p:spPr>
          <a:xfrm>
            <a:off x="1377019" y="637125"/>
            <a:ext cx="11076039" cy="6186309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4.32,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, OA = OD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= CD.</a:t>
            </a:r>
          </a:p>
          <a:p>
            <a:pPr>
              <a:lnSpc>
                <a:spcPct val="150000"/>
              </a:lnSpc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= DB;     b)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/>
              <a:t> </a:t>
            </a:r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117252EB-8E47-6698-EE0D-7C545F5A5EB6}"/>
              </a:ext>
            </a:extLst>
          </p:cNvPr>
          <p:cNvSpPr/>
          <p:nvPr/>
        </p:nvSpPr>
        <p:spPr>
          <a:xfrm>
            <a:off x="1365015" y="739039"/>
            <a:ext cx="2276166" cy="527978"/>
          </a:xfrm>
          <a:prstGeom prst="flowChartAlternateProcess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51DCCE0-3D67-59E5-E504-12105540A448}"/>
              </a:ext>
            </a:extLst>
          </p:cNvPr>
          <p:cNvSpPr txBox="1"/>
          <p:nvPr/>
        </p:nvSpPr>
        <p:spPr>
          <a:xfrm>
            <a:off x="1638133" y="713800"/>
            <a:ext cx="2086902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E0F5446A-C450-377F-8505-033519DB76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347562"/>
              </p:ext>
            </p:extLst>
          </p:nvPr>
        </p:nvGraphicFramePr>
        <p:xfrm>
          <a:off x="4546161" y="1189613"/>
          <a:ext cx="2041499" cy="524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90360" imgH="253800" progId="Equation.DSMT4">
                  <p:embed/>
                </p:oleObj>
              </mc:Choice>
              <mc:Fallback>
                <p:oleObj name="Equation" r:id="rId16" imgW="990360" imgH="2538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71116F0F-CC61-F72F-7AF1-E92D57A155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546161" y="1189613"/>
                        <a:ext cx="2041499" cy="5241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D622F74-1E2E-BFF1-451F-4557010FAA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0035929"/>
              </p:ext>
            </p:extLst>
          </p:nvPr>
        </p:nvGraphicFramePr>
        <p:xfrm>
          <a:off x="4329904" y="2564535"/>
          <a:ext cx="2639397" cy="3994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57120" imgH="190440" progId="Equation.DSMT4">
                  <p:embed/>
                </p:oleObj>
              </mc:Choice>
              <mc:Fallback>
                <p:oleObj name="Equation" r:id="rId18" imgW="1257120" imgH="1904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45F12FF6-37A0-7937-716E-A48A92C9C6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329904" y="2564535"/>
                        <a:ext cx="2639397" cy="3994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72BDC8BC-696F-850C-4171-207F752F6E6A}"/>
              </a:ext>
            </a:extLst>
          </p:cNvPr>
          <p:cNvSpPr txBox="1"/>
          <p:nvPr/>
        </p:nvSpPr>
        <p:spPr>
          <a:xfrm>
            <a:off x="1537070" y="2926528"/>
            <a:ext cx="3290776" cy="173842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                    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= AB + BC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DB= CD + BC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6C91E0E4-6755-4537-A4C5-5B4FB8D444B3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471359" y="2554468"/>
            <a:ext cx="4346448" cy="2840736"/>
          </a:xfrm>
          <a:prstGeom prst="rect">
            <a:avLst/>
          </a:prstGeom>
        </p:spPr>
      </p:pic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07C85539-37AE-40EC-B602-BBD1346A32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9954359"/>
              </p:ext>
            </p:extLst>
          </p:nvPr>
        </p:nvGraphicFramePr>
        <p:xfrm>
          <a:off x="1419225" y="4895850"/>
          <a:ext cx="312102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422360" imgH="228600" progId="Equation.DSMT4">
                  <p:embed/>
                </p:oleObj>
              </mc:Choice>
              <mc:Fallback>
                <p:oleObj name="Equation" r:id="rId21" imgW="1422360" imgH="2286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D622F74-1E2E-BFF1-451F-4557010FAA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419225" y="4895850"/>
                        <a:ext cx="3121025" cy="500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7111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alphaModFix amt="26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-1264929" y="-223861"/>
            <a:ext cx="14721857" cy="7305721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1DB68B49-C0F8-4A3C-B4B2-3C0B631B05FF}"/>
              </a:ext>
            </a:extLst>
          </p:cNvPr>
          <p:cNvGrpSpPr/>
          <p:nvPr/>
        </p:nvGrpSpPr>
        <p:grpSpPr>
          <a:xfrm>
            <a:off x="181221" y="158590"/>
            <a:ext cx="11581993" cy="6500128"/>
            <a:chOff x="2577003" y="1790980"/>
            <a:chExt cx="13720520" cy="6920978"/>
          </a:xfrm>
        </p:grpSpPr>
        <p:pic>
          <p:nvPicPr>
            <p:cNvPr id="3" name="Picture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>
              <a:fillRect/>
            </a:stretch>
          </p:blipFill>
          <p:spPr>
            <a:xfrm>
              <a:off x="2577003" y="1790980"/>
              <a:ext cx="13438793" cy="6920978"/>
            </a:xfrm>
            <a:prstGeom prst="rect">
              <a:avLst/>
            </a:prstGeom>
          </p:spPr>
        </p:pic>
        <p:pic>
          <p:nvPicPr>
            <p:cNvPr id="4" name="Picture 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>
              <a:fillRect/>
            </a:stretch>
          </p:blipFill>
          <p:spPr>
            <a:xfrm>
              <a:off x="3287860" y="1937167"/>
              <a:ext cx="13009663" cy="6699976"/>
            </a:xfrm>
            <a:prstGeom prst="rect">
              <a:avLst/>
            </a:prstGeom>
          </p:spPr>
        </p:pic>
      </p:grpSp>
      <p:pic>
        <p:nvPicPr>
          <p:cNvPr id="6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10061625" y="5367124"/>
            <a:ext cx="2130375" cy="2446151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>
            <a:off x="181221" y="280998"/>
            <a:ext cx="1660392" cy="840573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>
            <a:off x="-388790" y="5395204"/>
            <a:ext cx="2350325" cy="1764880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>
            <a:off x="10979697" y="158590"/>
            <a:ext cx="1102084" cy="968457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>
            <a:off x="186194" y="5776108"/>
            <a:ext cx="830104" cy="729454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AA30FE3F-5746-5162-6AAC-9F6154A81154}"/>
              </a:ext>
            </a:extLst>
          </p:cNvPr>
          <p:cNvSpPr txBox="1">
            <a:spLocks/>
          </p:cNvSpPr>
          <p:nvPr/>
        </p:nvSpPr>
        <p:spPr>
          <a:xfrm>
            <a:off x="1969305" y="1377832"/>
            <a:ext cx="9073044" cy="849174"/>
          </a:xfrm>
          <a:prstGeom prst="rect">
            <a:avLst/>
          </a:prstGeom>
          <a:ln w="28575">
            <a:noFill/>
          </a:ln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, AC=3cm, AB=4cm.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FD51AFE-5EC6-43BF-7F1A-5D428BF7E5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1643238"/>
              </p:ext>
            </p:extLst>
          </p:nvPr>
        </p:nvGraphicFramePr>
        <p:xfrm>
          <a:off x="5014913" y="1503363"/>
          <a:ext cx="1503362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253800" progId="Equation.DSMT4">
                  <p:embed/>
                </p:oleObj>
              </mc:Choice>
              <mc:Fallback>
                <p:oleObj name="Equation" r:id="rId16" imgW="82548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CFD51AFE-5EC6-43BF-7F1A-5D428BF7E5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014913" y="1503363"/>
                        <a:ext cx="1503362" cy="461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itle 1">
            <a:hlinkClick r:id="rId18" action="ppaction://hlinkfile"/>
            <a:extLst>
              <a:ext uri="{FF2B5EF4-FFF2-40B4-BE49-F238E27FC236}">
                <a16:creationId xmlns:a16="http://schemas.microsoft.com/office/drawing/2014/main" id="{F72B0AFF-727A-4326-87CA-E8AF7509FE17}"/>
              </a:ext>
            </a:extLst>
          </p:cNvPr>
          <p:cNvSpPr txBox="1">
            <a:spLocks/>
          </p:cNvSpPr>
          <p:nvPr/>
        </p:nvSpPr>
        <p:spPr>
          <a:xfrm>
            <a:off x="1697518" y="978926"/>
            <a:ext cx="1055241" cy="488714"/>
          </a:xfrm>
          <a:prstGeom prst="rect">
            <a:avLst/>
          </a:prstGeom>
          <a:solidFill>
            <a:srgbClr val="C00000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HĐ1</a:t>
            </a:r>
          </a:p>
        </p:txBody>
      </p:sp>
    </p:spTree>
    <p:extLst>
      <p:ext uri="{BB962C8B-B14F-4D97-AF65-F5344CB8AC3E}">
        <p14:creationId xmlns:p14="http://schemas.microsoft.com/office/powerpoint/2010/main" val="3558699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alphaModFix amt="26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-1264929" y="-223861"/>
            <a:ext cx="14721857" cy="7305721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1DB68B49-C0F8-4A3C-B4B2-3C0B631B05FF}"/>
              </a:ext>
            </a:extLst>
          </p:cNvPr>
          <p:cNvGrpSpPr/>
          <p:nvPr/>
        </p:nvGrpSpPr>
        <p:grpSpPr>
          <a:xfrm>
            <a:off x="0" y="-140686"/>
            <a:ext cx="12005806" cy="6850554"/>
            <a:chOff x="2577003" y="1790980"/>
            <a:chExt cx="13961586" cy="6920978"/>
          </a:xfrm>
        </p:grpSpPr>
        <p:pic>
          <p:nvPicPr>
            <p:cNvPr id="3" name="Picture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>
              <a:fillRect/>
            </a:stretch>
          </p:blipFill>
          <p:spPr>
            <a:xfrm>
              <a:off x="2577003" y="1790980"/>
              <a:ext cx="13438793" cy="6920978"/>
            </a:xfrm>
            <a:prstGeom prst="rect">
              <a:avLst/>
            </a:prstGeom>
          </p:spPr>
        </p:pic>
        <p:pic>
          <p:nvPicPr>
            <p:cNvPr id="4" name="Picture 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>
              <a:fillRect/>
            </a:stretch>
          </p:blipFill>
          <p:spPr>
            <a:xfrm>
              <a:off x="3379721" y="1901480"/>
              <a:ext cx="13158868" cy="6699976"/>
            </a:xfrm>
            <a:prstGeom prst="rect">
              <a:avLst/>
            </a:prstGeom>
          </p:spPr>
        </p:pic>
      </p:grpSp>
      <p:pic>
        <p:nvPicPr>
          <p:cNvPr id="6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10061625" y="5367124"/>
            <a:ext cx="2130375" cy="2446151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>
            <a:off x="181221" y="280998"/>
            <a:ext cx="1660392" cy="840573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>
            <a:off x="-388790" y="5395204"/>
            <a:ext cx="2350325" cy="1764880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>
            <a:off x="10979697" y="158590"/>
            <a:ext cx="1102084" cy="968457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>
            <a:off x="186194" y="5776108"/>
            <a:ext cx="830104" cy="729454"/>
          </a:xfrm>
          <a:prstGeom prst="rect">
            <a:avLst/>
          </a:prstGeom>
        </p:spPr>
      </p:pic>
      <p:sp>
        <p:nvSpPr>
          <p:cNvPr id="21" name="Title 1">
            <a:hlinkClick r:id="rId16" action="ppaction://hlinkfile"/>
            <a:extLst>
              <a:ext uri="{FF2B5EF4-FFF2-40B4-BE49-F238E27FC236}">
                <a16:creationId xmlns:a16="http://schemas.microsoft.com/office/drawing/2014/main" id="{ACCF9D14-8DA1-7F66-A0B1-3EC13F4BCC9E}"/>
              </a:ext>
            </a:extLst>
          </p:cNvPr>
          <p:cNvSpPr txBox="1">
            <a:spLocks/>
          </p:cNvSpPr>
          <p:nvPr/>
        </p:nvSpPr>
        <p:spPr>
          <a:xfrm>
            <a:off x="1224712" y="1089678"/>
            <a:ext cx="1055241" cy="488714"/>
          </a:xfrm>
          <a:prstGeom prst="rect">
            <a:avLst/>
          </a:prstGeom>
          <a:solidFill>
            <a:srgbClr val="C00000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HĐ2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DDF7B23-E8D2-2CF1-3DFF-909A5731F9ED}"/>
              </a:ext>
            </a:extLst>
          </p:cNvPr>
          <p:cNvGrpSpPr/>
          <p:nvPr/>
        </p:nvGrpSpPr>
        <p:grpSpPr>
          <a:xfrm>
            <a:off x="1224712" y="3658698"/>
            <a:ext cx="8567856" cy="661207"/>
            <a:chOff x="1224712" y="3658698"/>
            <a:chExt cx="8567856" cy="661207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2919E81-9364-40B6-9012-C6DAFACC169A}"/>
                </a:ext>
              </a:extLst>
            </p:cNvPr>
            <p:cNvSpPr txBox="1"/>
            <p:nvPr/>
          </p:nvSpPr>
          <p:spPr>
            <a:xfrm>
              <a:off x="1224712" y="3658698"/>
              <a:ext cx="8567856" cy="6612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b="1" dirty="0">
                  <a:solidFill>
                    <a:srgbClr val="1504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3. 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Hai tam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giác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ABC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bằng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nhau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không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graphicFrame>
          <p:nvGraphicFramePr>
            <p:cNvPr id="20" name="Object 19">
              <a:extLst>
                <a:ext uri="{FF2B5EF4-FFF2-40B4-BE49-F238E27FC236}">
                  <a16:creationId xmlns:a16="http://schemas.microsoft.com/office/drawing/2014/main" id="{1105EF71-152C-48EC-B2BC-5BA592C99CF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06523823"/>
                </p:ext>
              </p:extLst>
            </p:nvPr>
          </p:nvGraphicFramePr>
          <p:xfrm>
            <a:off x="4968673" y="3891620"/>
            <a:ext cx="1008226" cy="3840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533160" imgH="203040" progId="Equation.DSMT4">
                    <p:embed/>
                  </p:oleObj>
                </mc:Choice>
                <mc:Fallback>
                  <p:oleObj name="Equation" r:id="rId17" imgW="533160" imgH="2030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4968673" y="3891620"/>
                          <a:ext cx="1008226" cy="38408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371C898B-A2DD-4336-B355-1BAAD9AF01D4}"/>
              </a:ext>
            </a:extLst>
          </p:cNvPr>
          <p:cNvSpPr txBox="1"/>
          <p:nvPr/>
        </p:nvSpPr>
        <p:spPr>
          <a:xfrm>
            <a:off x="1035446" y="2198672"/>
            <a:ext cx="11217057" cy="1399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6213" indent="-176213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1504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1504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có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để so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BC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của tam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. 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482809B-8173-43D2-BB2D-51E77E8C27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2632021"/>
              </p:ext>
            </p:extLst>
          </p:nvPr>
        </p:nvGraphicFramePr>
        <p:xfrm>
          <a:off x="3069285" y="3141940"/>
          <a:ext cx="769396" cy="391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68280" imgH="203040" progId="Equation.DSMT4">
                  <p:embed/>
                </p:oleObj>
              </mc:Choice>
              <mc:Fallback>
                <p:oleObj name="Equation" r:id="rId19" imgW="3682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069285" y="3141940"/>
                        <a:ext cx="769396" cy="3918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DA6F7BE1-A1AB-4079-8E82-146BDCD731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6304104"/>
              </p:ext>
            </p:extLst>
          </p:nvPr>
        </p:nvGraphicFramePr>
        <p:xfrm>
          <a:off x="7217383" y="3141694"/>
          <a:ext cx="1075719" cy="3918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71320" imgH="190440" progId="Equation.DSMT4">
                  <p:embed/>
                </p:oleObj>
              </mc:Choice>
              <mc:Fallback>
                <p:oleObj name="Equation" r:id="rId21" imgW="57132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217383" y="3141694"/>
                        <a:ext cx="1075719" cy="3918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>
            <a:extLst>
              <a:ext uri="{FF2B5EF4-FFF2-40B4-BE49-F238E27FC236}">
                <a16:creationId xmlns:a16="http://schemas.microsoft.com/office/drawing/2014/main" id="{3CA6AB74-B359-6E6E-79EA-15585805C06E}"/>
              </a:ext>
            </a:extLst>
          </p:cNvPr>
          <p:cNvGrpSpPr/>
          <p:nvPr/>
        </p:nvGrpSpPr>
        <p:grpSpPr>
          <a:xfrm>
            <a:off x="1224712" y="1483917"/>
            <a:ext cx="11200839" cy="727201"/>
            <a:chOff x="643803" y="1543255"/>
            <a:chExt cx="11200839" cy="727201"/>
          </a:xfrm>
        </p:grpSpPr>
        <p:sp>
          <p:nvSpPr>
            <p:cNvPr id="5" name="Title 1">
              <a:extLst>
                <a:ext uri="{FF2B5EF4-FFF2-40B4-BE49-F238E27FC236}">
                  <a16:creationId xmlns:a16="http://schemas.microsoft.com/office/drawing/2014/main" id="{267575AA-1F37-400C-FA04-F79EECE14CCE}"/>
                </a:ext>
              </a:extLst>
            </p:cNvPr>
            <p:cNvSpPr txBox="1">
              <a:spLocks/>
            </p:cNvSpPr>
            <p:nvPr/>
          </p:nvSpPr>
          <p:spPr>
            <a:xfrm>
              <a:off x="643803" y="1543255"/>
              <a:ext cx="11200839" cy="727201"/>
            </a:xfrm>
            <a:prstGeom prst="rect">
              <a:avLst/>
            </a:prstGeom>
            <a:ln w="28575">
              <a:noFill/>
            </a:ln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50000"/>
                </a:lnSpc>
              </a:pPr>
              <a:r>
                <a:rPr lang="en-US" sz="2800" b="1" dirty="0">
                  <a:solidFill>
                    <a:srgbClr val="1504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1.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Vẽ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thêm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tam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giác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,                  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. </a:t>
              </a:r>
            </a:p>
          </p:txBody>
        </p:sp>
        <p:graphicFrame>
          <p:nvGraphicFramePr>
            <p:cNvPr id="16" name="Object 15">
              <a:extLst>
                <a:ext uri="{FF2B5EF4-FFF2-40B4-BE49-F238E27FC236}">
                  <a16:creationId xmlns:a16="http://schemas.microsoft.com/office/drawing/2014/main" id="{D05328C1-F939-D104-EBC1-D1A6103FD0F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239669"/>
                </p:ext>
              </p:extLst>
            </p:nvPr>
          </p:nvGraphicFramePr>
          <p:xfrm>
            <a:off x="5314669" y="1708180"/>
            <a:ext cx="1763268" cy="4510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3" imgW="939600" imgH="253800" progId="Equation.DSMT4">
                    <p:embed/>
                  </p:oleObj>
                </mc:Choice>
                <mc:Fallback>
                  <p:oleObj name="Equation" r:id="rId23" imgW="939600" imgH="253800" progId="Equation.DSMT4">
                    <p:embed/>
                    <p:pic>
                      <p:nvPicPr>
                        <p:cNvPr id="9" name="Object 8">
                          <a:extLst>
                            <a:ext uri="{FF2B5EF4-FFF2-40B4-BE49-F238E27FC236}">
                              <a16:creationId xmlns:a16="http://schemas.microsoft.com/office/drawing/2014/main" id="{279CE29D-7112-BA08-4DA2-7BFA1E8EFEE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5314669" y="1708180"/>
                          <a:ext cx="1763268" cy="45100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6">
              <a:extLst>
                <a:ext uri="{FF2B5EF4-FFF2-40B4-BE49-F238E27FC236}">
                  <a16:creationId xmlns:a16="http://schemas.microsoft.com/office/drawing/2014/main" id="{76A8F82B-EE06-2516-45F1-015968700CD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93418451"/>
                </p:ext>
              </p:extLst>
            </p:nvPr>
          </p:nvGraphicFramePr>
          <p:xfrm>
            <a:off x="9238001" y="1812069"/>
            <a:ext cx="1632339" cy="3642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5" imgW="863280" imgH="203040" progId="Equation.DSMT4">
                    <p:embed/>
                  </p:oleObj>
                </mc:Choice>
                <mc:Fallback>
                  <p:oleObj name="Equation" r:id="rId25" imgW="863280" imgH="203040" progId="Equation.DSMT4">
                    <p:embed/>
                    <p:pic>
                      <p:nvPicPr>
                        <p:cNvPr id="10" name="Object 9">
                          <a:extLst>
                            <a:ext uri="{FF2B5EF4-FFF2-40B4-BE49-F238E27FC236}">
                              <a16:creationId xmlns:a16="http://schemas.microsoft.com/office/drawing/2014/main" id="{ED6EA2BA-D0AE-EB16-9FC5-39D441DC385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6"/>
                        <a:stretch>
                          <a:fillRect/>
                        </a:stretch>
                      </p:blipFill>
                      <p:spPr>
                        <a:xfrm>
                          <a:off x="9238001" y="1812069"/>
                          <a:ext cx="1632339" cy="36424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17">
              <a:extLst>
                <a:ext uri="{FF2B5EF4-FFF2-40B4-BE49-F238E27FC236}">
                  <a16:creationId xmlns:a16="http://schemas.microsoft.com/office/drawing/2014/main" id="{0431E1B5-86E7-A865-1F35-4AF03DB48A9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4983949"/>
                </p:ext>
              </p:extLst>
            </p:nvPr>
          </p:nvGraphicFramePr>
          <p:xfrm>
            <a:off x="7218578" y="1817184"/>
            <a:ext cx="1608138" cy="3540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7" imgW="876240" imgH="203040" progId="Equation.DSMT4">
                    <p:embed/>
                  </p:oleObj>
                </mc:Choice>
                <mc:Fallback>
                  <p:oleObj name="Equation" r:id="rId27" imgW="876240" imgH="203040" progId="Equation.DSMT4">
                    <p:embed/>
                    <p:pic>
                      <p:nvPicPr>
                        <p:cNvPr id="11" name="Object 10">
                          <a:extLst>
                            <a:ext uri="{FF2B5EF4-FFF2-40B4-BE49-F238E27FC236}">
                              <a16:creationId xmlns:a16="http://schemas.microsoft.com/office/drawing/2014/main" id="{9E995581-EF2B-980F-E401-453565FDA01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7218578" y="1817184"/>
                          <a:ext cx="1608138" cy="35401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07AB73EE-F92C-A2B1-5E8F-1BFF287355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3086286"/>
              </p:ext>
            </p:extLst>
          </p:nvPr>
        </p:nvGraphicFramePr>
        <p:xfrm>
          <a:off x="4368388" y="1752115"/>
          <a:ext cx="972720" cy="370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33160" imgH="203040" progId="Equation.DSMT4">
                  <p:embed/>
                </p:oleObj>
              </mc:Choice>
              <mc:Fallback>
                <p:oleObj name="Equation" r:id="rId29" imgW="5331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4368388" y="1752115"/>
                        <a:ext cx="972720" cy="3705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9530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alphaModFix amt="26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-1264929" y="-223861"/>
            <a:ext cx="14721857" cy="7305721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10061625" y="5367124"/>
            <a:ext cx="2130375" cy="2446151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>
            <a:off x="181221" y="280998"/>
            <a:ext cx="1660392" cy="840573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-388790" y="5395204"/>
            <a:ext cx="2350325" cy="1764880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>
            <a:off x="10979697" y="158590"/>
            <a:ext cx="1102084" cy="968457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>
            <a:off x="186194" y="5776108"/>
            <a:ext cx="830104" cy="729454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5926801E-F9B3-EEEE-4B5A-0671C3BBE45B}"/>
              </a:ext>
            </a:extLst>
          </p:cNvPr>
          <p:cNvSpPr txBox="1">
            <a:spLocks/>
          </p:cNvSpPr>
          <p:nvPr/>
        </p:nvSpPr>
        <p:spPr>
          <a:xfrm>
            <a:off x="786372" y="2471146"/>
            <a:ext cx="10975258" cy="2076340"/>
          </a:xfrm>
          <a:prstGeom prst="rect">
            <a:avLst/>
          </a:prstGeom>
          <a:ln w="38100"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xen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xen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330B41E-C3C4-461C-4AF1-D613016A42B4}"/>
              </a:ext>
            </a:extLst>
          </p:cNvPr>
          <p:cNvSpPr/>
          <p:nvPr/>
        </p:nvSpPr>
        <p:spPr>
          <a:xfrm>
            <a:off x="555481" y="2250729"/>
            <a:ext cx="10975258" cy="207634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122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alphaModFix amt="26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-1264929" y="-223861"/>
            <a:ext cx="14721857" cy="7305721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1DB68B49-C0F8-4A3C-B4B2-3C0B631B05FF}"/>
              </a:ext>
            </a:extLst>
          </p:cNvPr>
          <p:cNvGrpSpPr/>
          <p:nvPr/>
        </p:nvGrpSpPr>
        <p:grpSpPr>
          <a:xfrm>
            <a:off x="-254000" y="158590"/>
            <a:ext cx="12335780" cy="6500128"/>
            <a:chOff x="2577003" y="1790980"/>
            <a:chExt cx="13720520" cy="6920978"/>
          </a:xfrm>
        </p:grpSpPr>
        <p:pic>
          <p:nvPicPr>
            <p:cNvPr id="3" name="Picture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>
              <a:fillRect/>
            </a:stretch>
          </p:blipFill>
          <p:spPr>
            <a:xfrm>
              <a:off x="2577003" y="1790980"/>
              <a:ext cx="13438793" cy="6920978"/>
            </a:xfrm>
            <a:prstGeom prst="rect">
              <a:avLst/>
            </a:prstGeom>
          </p:spPr>
        </p:pic>
        <p:pic>
          <p:nvPicPr>
            <p:cNvPr id="4" name="Picture 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>
              <a:fillRect/>
            </a:stretch>
          </p:blipFill>
          <p:spPr>
            <a:xfrm>
              <a:off x="3287860" y="1937167"/>
              <a:ext cx="13009663" cy="6699976"/>
            </a:xfrm>
            <a:prstGeom prst="rect">
              <a:avLst/>
            </a:prstGeom>
          </p:spPr>
        </p:pic>
      </p:grpSp>
      <p:pic>
        <p:nvPicPr>
          <p:cNvPr id="6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10061625" y="5367124"/>
            <a:ext cx="2130375" cy="2446151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>
            <a:off x="181221" y="280998"/>
            <a:ext cx="1660392" cy="840573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>
            <a:off x="-388790" y="5395204"/>
            <a:ext cx="2350325" cy="1764880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>
            <a:off x="10979697" y="158590"/>
            <a:ext cx="1102084" cy="968457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>
            <a:off x="186194" y="5776108"/>
            <a:ext cx="830104" cy="729454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6F12A3C-B3BF-A2D0-2F72-94A7C67FF578}"/>
              </a:ext>
            </a:extLst>
          </p:cNvPr>
          <p:cNvSpPr txBox="1">
            <a:spLocks/>
          </p:cNvSpPr>
          <p:nvPr/>
        </p:nvSpPr>
        <p:spPr>
          <a:xfrm>
            <a:off x="914534" y="939907"/>
            <a:ext cx="501446" cy="486697"/>
          </a:xfrm>
          <a:prstGeom prst="rect">
            <a:avLst/>
          </a:prstGeom>
          <a:solidFill>
            <a:srgbClr val="C00000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>
                <a:solidFill>
                  <a:schemeClr val="bg1"/>
                </a:solidFill>
                <a:latin typeface=".VnBahamasB" panose="020BE200000000000000" pitchFamily="34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chemeClr val="bg1"/>
              </a:solidFill>
              <a:latin typeface=".VnBahamasB" panose="020BE2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9DCC091-7970-9C7A-483E-8A8079496B6B}"/>
              </a:ext>
            </a:extLst>
          </p:cNvPr>
          <p:cNvSpPr txBox="1"/>
          <p:nvPr/>
        </p:nvSpPr>
        <p:spPr>
          <a:xfrm>
            <a:off x="0" y="1312606"/>
            <a:ext cx="11960942" cy="424731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4.29,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/>
              <a:t>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5AA14DA-5AA0-02BC-B8C9-859ACBBAF833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13360" y="2615577"/>
            <a:ext cx="2325624" cy="142036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41A73E9-0616-1DC8-9E65-6A3DBD9255D0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161469" y="2396121"/>
            <a:ext cx="1982724" cy="1639824"/>
          </a:xfrm>
          <a:prstGeom prst="rect">
            <a:avLst/>
          </a:prstGeom>
        </p:spPr>
      </p:pic>
      <p:sp>
        <p:nvSpPr>
          <p:cNvPr id="15" name="Arc 14">
            <a:extLst>
              <a:ext uri="{FF2B5EF4-FFF2-40B4-BE49-F238E27FC236}">
                <a16:creationId xmlns:a16="http://schemas.microsoft.com/office/drawing/2014/main" id="{7F9A26BF-E7CE-B5DD-6056-4C187BA4AA9E}"/>
              </a:ext>
            </a:extLst>
          </p:cNvPr>
          <p:cNvSpPr/>
          <p:nvPr/>
        </p:nvSpPr>
        <p:spPr>
          <a:xfrm>
            <a:off x="6459802" y="3560507"/>
            <a:ext cx="191729" cy="405581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FCA8D04A-25BD-9A7F-F9C2-965A5984E6F1}"/>
              </a:ext>
            </a:extLst>
          </p:cNvPr>
          <p:cNvSpPr/>
          <p:nvPr/>
        </p:nvSpPr>
        <p:spPr>
          <a:xfrm>
            <a:off x="1386353" y="3539614"/>
            <a:ext cx="196649" cy="447368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CC0C284-C45C-F358-2A0E-3FA3612FB5F7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319545" y="2670541"/>
            <a:ext cx="2211324" cy="1239012"/>
          </a:xfrm>
          <a:prstGeom prst="rect">
            <a:avLst/>
          </a:prstGeom>
        </p:spPr>
      </p:pic>
      <p:sp>
        <p:nvSpPr>
          <p:cNvPr id="18" name="Arc 17">
            <a:extLst>
              <a:ext uri="{FF2B5EF4-FFF2-40B4-BE49-F238E27FC236}">
                <a16:creationId xmlns:a16="http://schemas.microsoft.com/office/drawing/2014/main" id="{EB06C2EF-277A-62A5-B555-696A012B7722}"/>
              </a:ext>
            </a:extLst>
          </p:cNvPr>
          <p:cNvSpPr/>
          <p:nvPr/>
        </p:nvSpPr>
        <p:spPr>
          <a:xfrm rot="13773677">
            <a:off x="5240599" y="3314706"/>
            <a:ext cx="191729" cy="405581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6D668A4D-3A0F-E036-C263-FCA924FB0CE6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523881" y="2396121"/>
            <a:ext cx="3163824" cy="1467612"/>
          </a:xfrm>
          <a:prstGeom prst="rect">
            <a:avLst/>
          </a:prstGeom>
        </p:spPr>
      </p:pic>
      <p:sp>
        <p:nvSpPr>
          <p:cNvPr id="20" name="Arc 19">
            <a:extLst>
              <a:ext uri="{FF2B5EF4-FFF2-40B4-BE49-F238E27FC236}">
                <a16:creationId xmlns:a16="http://schemas.microsoft.com/office/drawing/2014/main" id="{2C323B38-11A2-2B77-4627-2D2B0146EB87}"/>
              </a:ext>
            </a:extLst>
          </p:cNvPr>
          <p:cNvSpPr/>
          <p:nvPr/>
        </p:nvSpPr>
        <p:spPr>
          <a:xfrm rot="14382698">
            <a:off x="11294372" y="3480622"/>
            <a:ext cx="283107" cy="324119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80537DC-353D-DA50-30FC-A171B19929DA}"/>
              </a:ext>
            </a:extLst>
          </p:cNvPr>
          <p:cNvSpPr txBox="1"/>
          <p:nvPr/>
        </p:nvSpPr>
        <p:spPr>
          <a:xfrm>
            <a:off x="902261" y="3707248"/>
            <a:ext cx="61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1ED6F5-6555-4ABB-B296-284A9190514B}"/>
              </a:ext>
            </a:extLst>
          </p:cNvPr>
          <p:cNvSpPr txBox="1"/>
          <p:nvPr/>
        </p:nvSpPr>
        <p:spPr>
          <a:xfrm>
            <a:off x="2481880" y="2325516"/>
            <a:ext cx="61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5864C6E-D024-A53F-48B0-CE7BD7656C56}"/>
              </a:ext>
            </a:extLst>
          </p:cNvPr>
          <p:cNvSpPr txBox="1"/>
          <p:nvPr/>
        </p:nvSpPr>
        <p:spPr>
          <a:xfrm>
            <a:off x="3156372" y="3708478"/>
            <a:ext cx="61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D36D585-B870-4FFA-FFF6-F6E54357C467}"/>
              </a:ext>
            </a:extLst>
          </p:cNvPr>
          <p:cNvSpPr txBox="1"/>
          <p:nvPr/>
        </p:nvSpPr>
        <p:spPr>
          <a:xfrm>
            <a:off x="5188041" y="3779873"/>
            <a:ext cx="61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425911-714B-D229-AD81-E2EBFB565F99}"/>
              </a:ext>
            </a:extLst>
          </p:cNvPr>
          <p:cNvSpPr txBox="1"/>
          <p:nvPr/>
        </p:nvSpPr>
        <p:spPr>
          <a:xfrm>
            <a:off x="5126097" y="2856867"/>
            <a:ext cx="61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F7AE43A-049D-44F8-2FA0-7EAAD0F110E9}"/>
              </a:ext>
            </a:extLst>
          </p:cNvPr>
          <p:cNvSpPr txBox="1"/>
          <p:nvPr/>
        </p:nvSpPr>
        <p:spPr>
          <a:xfrm>
            <a:off x="3296504" y="2310657"/>
            <a:ext cx="61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C314F5-B835-5402-7F15-AA2B98FA14EE}"/>
              </a:ext>
            </a:extLst>
          </p:cNvPr>
          <p:cNvSpPr txBox="1"/>
          <p:nvPr/>
        </p:nvSpPr>
        <p:spPr>
          <a:xfrm>
            <a:off x="5934372" y="3743956"/>
            <a:ext cx="61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2A22AD9-4915-A529-57BB-250223A81AFC}"/>
              </a:ext>
            </a:extLst>
          </p:cNvPr>
          <p:cNvSpPr txBox="1"/>
          <p:nvPr/>
        </p:nvSpPr>
        <p:spPr>
          <a:xfrm>
            <a:off x="7798502" y="3779872"/>
            <a:ext cx="61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9DC06FD-C027-2EB5-A6E6-3853B9C3B62E}"/>
              </a:ext>
            </a:extLst>
          </p:cNvPr>
          <p:cNvSpPr txBox="1"/>
          <p:nvPr/>
        </p:nvSpPr>
        <p:spPr>
          <a:xfrm>
            <a:off x="7838237" y="2032504"/>
            <a:ext cx="61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B5CBD27-DCFE-3996-35AC-B16545EA0F49}"/>
              </a:ext>
            </a:extLst>
          </p:cNvPr>
          <p:cNvSpPr txBox="1"/>
          <p:nvPr/>
        </p:nvSpPr>
        <p:spPr>
          <a:xfrm>
            <a:off x="8455588" y="3760616"/>
            <a:ext cx="61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E68107F-2A74-9FF2-821B-889E5D86F3E9}"/>
              </a:ext>
            </a:extLst>
          </p:cNvPr>
          <p:cNvSpPr txBox="1"/>
          <p:nvPr/>
        </p:nvSpPr>
        <p:spPr>
          <a:xfrm>
            <a:off x="10094192" y="2032504"/>
            <a:ext cx="61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9A773BB-C899-422A-A4A6-5552D254CFEB}"/>
              </a:ext>
            </a:extLst>
          </p:cNvPr>
          <p:cNvSpPr txBox="1"/>
          <p:nvPr/>
        </p:nvSpPr>
        <p:spPr>
          <a:xfrm>
            <a:off x="11369254" y="3721652"/>
            <a:ext cx="61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7B115F7-A3EA-F56C-E6A4-051D50302846}"/>
              </a:ext>
            </a:extLst>
          </p:cNvPr>
          <p:cNvSpPr txBox="1"/>
          <p:nvPr/>
        </p:nvSpPr>
        <p:spPr>
          <a:xfrm>
            <a:off x="1519085" y="4159313"/>
            <a:ext cx="1855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a)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00786AD-F84A-8C3E-7703-A942D49B081F}"/>
              </a:ext>
            </a:extLst>
          </p:cNvPr>
          <p:cNvSpPr txBox="1"/>
          <p:nvPr/>
        </p:nvSpPr>
        <p:spPr>
          <a:xfrm>
            <a:off x="4004252" y="4150356"/>
            <a:ext cx="1855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b)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408413F-3F46-FA58-813E-67BD44122097}"/>
              </a:ext>
            </a:extLst>
          </p:cNvPr>
          <p:cNvSpPr txBox="1"/>
          <p:nvPr/>
        </p:nvSpPr>
        <p:spPr>
          <a:xfrm>
            <a:off x="6522384" y="4168913"/>
            <a:ext cx="1855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c)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E0451B5-B281-7FC2-B641-A0137C51A131}"/>
              </a:ext>
            </a:extLst>
          </p:cNvPr>
          <p:cNvSpPr txBox="1"/>
          <p:nvPr/>
        </p:nvSpPr>
        <p:spPr>
          <a:xfrm>
            <a:off x="9508044" y="4158481"/>
            <a:ext cx="1855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d)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A69164B-6AB5-BF73-AE2A-B0E1FA9E3F0F}"/>
              </a:ext>
            </a:extLst>
          </p:cNvPr>
          <p:cNvSpPr txBox="1"/>
          <p:nvPr/>
        </p:nvSpPr>
        <p:spPr>
          <a:xfrm>
            <a:off x="5312337" y="4760674"/>
            <a:ext cx="1855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4.29</a:t>
            </a:r>
          </a:p>
        </p:txBody>
      </p:sp>
    </p:spTree>
    <p:extLst>
      <p:ext uri="{BB962C8B-B14F-4D97-AF65-F5344CB8AC3E}">
        <p14:creationId xmlns:p14="http://schemas.microsoft.com/office/powerpoint/2010/main" val="1996661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alphaModFix amt="26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-1264929" y="-223861"/>
            <a:ext cx="14721857" cy="7305721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1DB68B49-C0F8-4A3C-B4B2-3C0B631B05FF}"/>
              </a:ext>
            </a:extLst>
          </p:cNvPr>
          <p:cNvGrpSpPr/>
          <p:nvPr/>
        </p:nvGrpSpPr>
        <p:grpSpPr>
          <a:xfrm>
            <a:off x="-144932" y="-162996"/>
            <a:ext cx="12342289" cy="6607728"/>
            <a:chOff x="2577003" y="1790980"/>
            <a:chExt cx="13720520" cy="6920978"/>
          </a:xfrm>
        </p:grpSpPr>
        <p:pic>
          <p:nvPicPr>
            <p:cNvPr id="3" name="Picture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>
              <a:fillRect/>
            </a:stretch>
          </p:blipFill>
          <p:spPr>
            <a:xfrm>
              <a:off x="2577003" y="1790980"/>
              <a:ext cx="13438793" cy="6920978"/>
            </a:xfrm>
            <a:prstGeom prst="rect">
              <a:avLst/>
            </a:prstGeom>
          </p:spPr>
        </p:pic>
        <p:pic>
          <p:nvPicPr>
            <p:cNvPr id="4" name="Picture 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>
              <a:fillRect/>
            </a:stretch>
          </p:blipFill>
          <p:spPr>
            <a:xfrm>
              <a:off x="3287860" y="1937167"/>
              <a:ext cx="13009663" cy="6699976"/>
            </a:xfrm>
            <a:prstGeom prst="rect">
              <a:avLst/>
            </a:prstGeom>
          </p:spPr>
        </p:pic>
      </p:grpSp>
      <p:pic>
        <p:nvPicPr>
          <p:cNvPr id="6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10061625" y="5367124"/>
            <a:ext cx="2130375" cy="2446151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>
            <a:off x="181221" y="280998"/>
            <a:ext cx="1660392" cy="840573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>
            <a:off x="-388790" y="5395204"/>
            <a:ext cx="2350325" cy="1764880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>
            <a:off x="10979697" y="158590"/>
            <a:ext cx="1102084" cy="968457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>
            <a:off x="186194" y="5776108"/>
            <a:ext cx="830104" cy="72945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2487299-14A6-84E7-9DF4-DC127F5B5E6C}"/>
              </a:ext>
            </a:extLst>
          </p:cNvPr>
          <p:cNvSpPr txBox="1"/>
          <p:nvPr/>
        </p:nvSpPr>
        <p:spPr>
          <a:xfrm>
            <a:off x="580451" y="1284692"/>
            <a:ext cx="11076039" cy="424731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∆ ABC =∆ADC.</a:t>
            </a:r>
          </a:p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/>
              <a:t> </a:t>
            </a:r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24B5F6F5-C91D-B239-B88B-230F4FA355FB}"/>
              </a:ext>
            </a:extLst>
          </p:cNvPr>
          <p:cNvSpPr/>
          <p:nvPr/>
        </p:nvSpPr>
        <p:spPr>
          <a:xfrm>
            <a:off x="580451" y="1320412"/>
            <a:ext cx="1614948" cy="523220"/>
          </a:xfrm>
          <a:prstGeom prst="flowChartAlternateProcess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687D93B-B638-F46E-9C0D-0CB4E1C302AE}"/>
              </a:ext>
            </a:extLst>
          </p:cNvPr>
          <p:cNvSpPr txBox="1"/>
          <p:nvPr/>
        </p:nvSpPr>
        <p:spPr>
          <a:xfrm>
            <a:off x="764806" y="1284692"/>
            <a:ext cx="1430593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FE090AE-8056-1993-E599-63B298F6D843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529931" y="2523680"/>
            <a:ext cx="2942181" cy="2418492"/>
          </a:xfrm>
          <a:prstGeom prst="rect">
            <a:avLst/>
          </a:prstGeom>
        </p:spPr>
      </p:pic>
      <p:sp>
        <p:nvSpPr>
          <p:cNvPr id="15" name="Arc 14">
            <a:extLst>
              <a:ext uri="{FF2B5EF4-FFF2-40B4-BE49-F238E27FC236}">
                <a16:creationId xmlns:a16="http://schemas.microsoft.com/office/drawing/2014/main" id="{70B8D168-05BD-2030-04B7-91D369811D41}"/>
              </a:ext>
            </a:extLst>
          </p:cNvPr>
          <p:cNvSpPr/>
          <p:nvPr/>
        </p:nvSpPr>
        <p:spPr>
          <a:xfrm rot="1135844">
            <a:off x="5506913" y="3534550"/>
            <a:ext cx="400515" cy="735215"/>
          </a:xfrm>
          <a:prstGeom prst="arc">
            <a:avLst>
              <a:gd name="adj1" fmla="val 16062995"/>
              <a:gd name="adj2" fmla="val 815697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024B4F7-E75E-A1C8-B714-01D32D2BA392}"/>
              </a:ext>
            </a:extLst>
          </p:cNvPr>
          <p:cNvCxnSpPr>
            <a:cxnSpLocks/>
          </p:cNvCxnSpPr>
          <p:nvPr/>
        </p:nvCxnSpPr>
        <p:spPr>
          <a:xfrm>
            <a:off x="5816134" y="3865922"/>
            <a:ext cx="179528" cy="578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14DD33B-E45F-8ACD-F172-CF5136C118CA}"/>
              </a:ext>
            </a:extLst>
          </p:cNvPr>
          <p:cNvSpPr txBox="1"/>
          <p:nvPr/>
        </p:nvSpPr>
        <p:spPr>
          <a:xfrm>
            <a:off x="5280243" y="3732926"/>
            <a:ext cx="61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E71A944-CD8D-A7E1-6A1E-70E83E911C1E}"/>
              </a:ext>
            </a:extLst>
          </p:cNvPr>
          <p:cNvSpPr txBox="1"/>
          <p:nvPr/>
        </p:nvSpPr>
        <p:spPr>
          <a:xfrm>
            <a:off x="6300621" y="2197106"/>
            <a:ext cx="61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E931146-B328-8E49-D8DB-ED03805AEE49}"/>
              </a:ext>
            </a:extLst>
          </p:cNvPr>
          <p:cNvCxnSpPr>
            <a:cxnSpLocks/>
          </p:cNvCxnSpPr>
          <p:nvPr/>
        </p:nvCxnSpPr>
        <p:spPr>
          <a:xfrm flipV="1">
            <a:off x="5816134" y="3576336"/>
            <a:ext cx="179528" cy="1123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E225BAB-41E8-8C56-D358-623E18CE174B}"/>
              </a:ext>
            </a:extLst>
          </p:cNvPr>
          <p:cNvSpPr txBox="1"/>
          <p:nvPr/>
        </p:nvSpPr>
        <p:spPr>
          <a:xfrm>
            <a:off x="8209116" y="3664036"/>
            <a:ext cx="61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A20A1F7-0C6E-55FD-FC68-657DF185AF69}"/>
              </a:ext>
            </a:extLst>
          </p:cNvPr>
          <p:cNvSpPr txBox="1"/>
          <p:nvPr/>
        </p:nvSpPr>
        <p:spPr>
          <a:xfrm>
            <a:off x="6349783" y="4821829"/>
            <a:ext cx="61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31308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alphaModFix amt="26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-1264929" y="-223861"/>
            <a:ext cx="14721857" cy="7305721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1DB68B49-C0F8-4A3C-B4B2-3C0B631B05FF}"/>
              </a:ext>
            </a:extLst>
          </p:cNvPr>
          <p:cNvGrpSpPr/>
          <p:nvPr/>
        </p:nvGrpSpPr>
        <p:grpSpPr>
          <a:xfrm>
            <a:off x="-169333" y="158590"/>
            <a:ext cx="12251114" cy="6500128"/>
            <a:chOff x="2577003" y="1790980"/>
            <a:chExt cx="13720520" cy="6920978"/>
          </a:xfrm>
        </p:grpSpPr>
        <p:pic>
          <p:nvPicPr>
            <p:cNvPr id="3" name="Picture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>
              <a:fillRect/>
            </a:stretch>
          </p:blipFill>
          <p:spPr>
            <a:xfrm>
              <a:off x="2577003" y="1790980"/>
              <a:ext cx="13438793" cy="6920978"/>
            </a:xfrm>
            <a:prstGeom prst="rect">
              <a:avLst/>
            </a:prstGeom>
          </p:spPr>
        </p:pic>
        <p:pic>
          <p:nvPicPr>
            <p:cNvPr id="4" name="Picture 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>
              <a:fillRect/>
            </a:stretch>
          </p:blipFill>
          <p:spPr>
            <a:xfrm>
              <a:off x="3287860" y="1937167"/>
              <a:ext cx="13009663" cy="6699976"/>
            </a:xfrm>
            <a:prstGeom prst="rect">
              <a:avLst/>
            </a:prstGeom>
          </p:spPr>
        </p:pic>
      </p:grpSp>
      <p:pic>
        <p:nvPicPr>
          <p:cNvPr id="6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10061625" y="5367124"/>
            <a:ext cx="2130375" cy="2446151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>
            <a:off x="181221" y="280998"/>
            <a:ext cx="1660392" cy="840573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>
            <a:off x="-388790" y="5395204"/>
            <a:ext cx="2350325" cy="1764880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>
            <a:off x="10979697" y="158590"/>
            <a:ext cx="1102084" cy="968457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>
            <a:off x="186194" y="5776108"/>
            <a:ext cx="830104" cy="72945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7594FCD5-5289-2C59-A476-F0C6B8403DE9}"/>
              </a:ext>
            </a:extLst>
          </p:cNvPr>
          <p:cNvSpPr txBox="1"/>
          <p:nvPr/>
        </p:nvSpPr>
        <p:spPr>
          <a:xfrm>
            <a:off x="678424" y="973389"/>
            <a:ext cx="11611478" cy="424731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Hai tam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MNP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4.31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/>
              <a:t> </a:t>
            </a:r>
          </a:p>
        </p:txBody>
      </p:sp>
      <p:sp>
        <p:nvSpPr>
          <p:cNvPr id="18" name="Flowchart: Alternate Process 17">
            <a:extLst>
              <a:ext uri="{FF2B5EF4-FFF2-40B4-BE49-F238E27FC236}">
                <a16:creationId xmlns:a16="http://schemas.microsoft.com/office/drawing/2014/main" id="{27171551-BDA4-E4EC-64F7-B0EEBEB4D8AB}"/>
              </a:ext>
            </a:extLst>
          </p:cNvPr>
          <p:cNvSpPr/>
          <p:nvPr/>
        </p:nvSpPr>
        <p:spPr>
          <a:xfrm>
            <a:off x="673515" y="825909"/>
            <a:ext cx="2276166" cy="527978"/>
          </a:xfrm>
          <a:prstGeom prst="flowChartAlternateProcess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CE46B08-7E4E-3CA6-3D87-A3F0D12D2428}"/>
              </a:ext>
            </a:extLst>
          </p:cNvPr>
          <p:cNvSpPr txBox="1"/>
          <p:nvPr/>
        </p:nvSpPr>
        <p:spPr>
          <a:xfrm>
            <a:off x="862779" y="811161"/>
            <a:ext cx="2086902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29DE790-F64C-75A8-A2A9-A01BC89023C8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475988" y="2580894"/>
            <a:ext cx="4756502" cy="249011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BDF0B605-0154-95B6-B466-60BB5A39D019}"/>
              </a:ext>
            </a:extLst>
          </p:cNvPr>
          <p:cNvSpPr txBox="1"/>
          <p:nvPr/>
        </p:nvSpPr>
        <p:spPr>
          <a:xfrm>
            <a:off x="4270818" y="4579849"/>
            <a:ext cx="61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318ACBE-10B4-B42C-B247-1D48FE52D6D8}"/>
              </a:ext>
            </a:extLst>
          </p:cNvPr>
          <p:cNvSpPr txBox="1"/>
          <p:nvPr/>
        </p:nvSpPr>
        <p:spPr>
          <a:xfrm>
            <a:off x="5366097" y="2409053"/>
            <a:ext cx="61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D63EBA9-FA91-7F2A-2103-C27568B349D7}"/>
              </a:ext>
            </a:extLst>
          </p:cNvPr>
          <p:cNvSpPr txBox="1"/>
          <p:nvPr/>
        </p:nvSpPr>
        <p:spPr>
          <a:xfrm>
            <a:off x="6183335" y="4520856"/>
            <a:ext cx="61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C3D492C-A763-8C21-0FEE-7B6210293B99}"/>
              </a:ext>
            </a:extLst>
          </p:cNvPr>
          <p:cNvSpPr txBox="1"/>
          <p:nvPr/>
        </p:nvSpPr>
        <p:spPr>
          <a:xfrm>
            <a:off x="6906860" y="4520855"/>
            <a:ext cx="61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D18D4B0-A5E1-663A-5194-76B7DAD702A0}"/>
              </a:ext>
            </a:extLst>
          </p:cNvPr>
          <p:cNvSpPr txBox="1"/>
          <p:nvPr/>
        </p:nvSpPr>
        <p:spPr>
          <a:xfrm>
            <a:off x="7988676" y="2409053"/>
            <a:ext cx="61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7AFF699-3041-EB25-A87C-B418D238B3C8}"/>
              </a:ext>
            </a:extLst>
          </p:cNvPr>
          <p:cNvSpPr txBox="1"/>
          <p:nvPr/>
        </p:nvSpPr>
        <p:spPr>
          <a:xfrm>
            <a:off x="8970778" y="4525068"/>
            <a:ext cx="61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3B4C523-59B0-470E-E78F-1887753251C0}"/>
              </a:ext>
            </a:extLst>
          </p:cNvPr>
          <p:cNvSpPr txBox="1"/>
          <p:nvPr/>
        </p:nvSpPr>
        <p:spPr>
          <a:xfrm>
            <a:off x="4632581" y="4336189"/>
            <a:ext cx="611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en-US" sz="160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2CBAA72-40BF-66DC-9953-FF59861D8D43}"/>
              </a:ext>
            </a:extLst>
          </p:cNvPr>
          <p:cNvSpPr txBox="1"/>
          <p:nvPr/>
        </p:nvSpPr>
        <p:spPr>
          <a:xfrm>
            <a:off x="8088620" y="2985928"/>
            <a:ext cx="611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en-US" sz="160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5D851F4-F0F1-E60F-F003-F0C41FBF964B}"/>
              </a:ext>
            </a:extLst>
          </p:cNvPr>
          <p:cNvSpPr txBox="1"/>
          <p:nvPr/>
        </p:nvSpPr>
        <p:spPr>
          <a:xfrm>
            <a:off x="8535981" y="4332943"/>
            <a:ext cx="611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  <a:r>
              <a:rPr lang="en-US" sz="160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AA5213-53B0-459E-B077-AF40F1364BFF}"/>
              </a:ext>
            </a:extLst>
          </p:cNvPr>
          <p:cNvSpPr txBox="1"/>
          <p:nvPr/>
        </p:nvSpPr>
        <p:spPr>
          <a:xfrm>
            <a:off x="6183335" y="5079186"/>
            <a:ext cx="180534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4.31</a:t>
            </a:r>
          </a:p>
        </p:txBody>
      </p:sp>
    </p:spTree>
    <p:extLst>
      <p:ext uri="{BB962C8B-B14F-4D97-AF65-F5344CB8AC3E}">
        <p14:creationId xmlns:p14="http://schemas.microsoft.com/office/powerpoint/2010/main" val="24078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alphaModFix amt="26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-1320799" y="-223861"/>
            <a:ext cx="14777728" cy="7305721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10598916" y="5969401"/>
            <a:ext cx="2130375" cy="2446151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>
            <a:off x="-388790" y="5395204"/>
            <a:ext cx="2350325" cy="1764880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10979697" y="158590"/>
            <a:ext cx="1102084" cy="968457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186194" y="5776108"/>
            <a:ext cx="830104" cy="7294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714A591-667D-D793-A727-2AFFB70539D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43300" y="3885875"/>
            <a:ext cx="7356458" cy="295633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18B2833-58E4-1AD0-2669-7704498C327B}"/>
              </a:ext>
            </a:extLst>
          </p:cNvPr>
          <p:cNvSpPr txBox="1"/>
          <p:nvPr/>
        </p:nvSpPr>
        <p:spPr>
          <a:xfrm>
            <a:off x="543456" y="-6986"/>
            <a:ext cx="11105087" cy="389286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2800" b="1" dirty="0" err="1">
                <a:solidFill>
                  <a:srgbClr val="1504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1" dirty="0">
                <a:solidFill>
                  <a:srgbClr val="1504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1504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endParaRPr lang="en-US" sz="2800" b="1" dirty="0">
              <a:solidFill>
                <a:srgbClr val="1504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Để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đo khoảng cách giữa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vị trí M và N ở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phía của ốc đảo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O, A, B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ốc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MN;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en-US" sz="2800" b="1" dirty="0">
                <a:solidFill>
                  <a:srgbClr val="1504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 O là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BN.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Hỏi k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hoảng cách giữa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và 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là bao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       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DB1D373-2CBF-E4ED-0219-0637C0D4DE01}"/>
              </a:ext>
            </a:extLst>
          </p:cNvPr>
          <p:cNvSpPr txBox="1">
            <a:spLocks/>
          </p:cNvSpPr>
          <p:nvPr/>
        </p:nvSpPr>
        <p:spPr>
          <a:xfrm>
            <a:off x="514852" y="254588"/>
            <a:ext cx="501446" cy="486697"/>
          </a:xfrm>
          <a:prstGeom prst="rect">
            <a:avLst/>
          </a:prstGeom>
          <a:solidFill>
            <a:srgbClr val="C00000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chemeClr val="bg1"/>
                </a:solidFill>
                <a:latin typeface=".VnBahamasB" panose="020BE200000000000000" pitchFamily="34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24981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alphaModFix amt="26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-1264929" y="-223861"/>
            <a:ext cx="14721857" cy="7305721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10261366" y="5746988"/>
            <a:ext cx="2130375" cy="2446151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>
            <a:off x="-432620" y="-149900"/>
            <a:ext cx="1660392" cy="840573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-1859258" y="5155216"/>
            <a:ext cx="2350325" cy="1764880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>
            <a:off x="10979697" y="158590"/>
            <a:ext cx="1102084" cy="96845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C3D4690-BD72-B25B-050F-46AD35BFCCD9}"/>
              </a:ext>
            </a:extLst>
          </p:cNvPr>
          <p:cNvSpPr txBox="1"/>
          <p:nvPr/>
        </p:nvSpPr>
        <p:spPr>
          <a:xfrm>
            <a:off x="491067" y="-96847"/>
            <a:ext cx="11514739" cy="6811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ướng dẫn về nhà </a:t>
            </a:r>
            <a:endParaRPr lang="en-US" sz="27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buộc</a:t>
            </a:r>
            <a:endParaRPr lang="en-US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  </a:t>
            </a:r>
            <a:r>
              <a:rPr lang="vi-VN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Học thuộc định lí về trường hợp bằng nhau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C</a:t>
            </a:r>
            <a:r>
              <a:rPr lang="vi-VN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ạnh 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góc 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cạnh.</a:t>
            </a:r>
            <a:endParaRPr lang="en-US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tập: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vi-VN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SGK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71,  </a:t>
            </a:r>
            <a:r>
              <a:rPr lang="vi-VN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4.12; 4.13 SGK trang 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73 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của tam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(SGK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72)</a:t>
            </a:r>
          </a:p>
          <a:p>
            <a:pPr>
              <a:lnSpc>
                <a:spcPct val="150000"/>
              </a:lnSpc>
            </a:pP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endParaRPr lang="en-US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tam giác ABC. Gọi I là trung điểm của AC. Trên tia đối của IB lấy điểm E sao cho IE = IB. Chứng minh rằng:</a:t>
            </a:r>
            <a:endParaRPr lang="en-US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AE = BC;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vi-VN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AE // BC.</a:t>
            </a:r>
            <a:endParaRPr lang="en-US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>
            <a:off x="8554367" y="6190642"/>
            <a:ext cx="830104" cy="729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156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1070</TotalTime>
  <Words>489</Words>
  <Application>Microsoft Office PowerPoint</Application>
  <PresentationFormat>Widescreen</PresentationFormat>
  <Paragraphs>106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.VnBahamasB</vt:lpstr>
      <vt:lpstr>Arial</vt:lpstr>
      <vt:lpstr>Calibri</vt:lpstr>
      <vt:lpstr>Calibri Light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HĐ1: Vẽ            . Lấy điểm B trên tia Ax và điểm C trên tia Ay sao cho: AB = 4cm, AC = 3cm.  Nối điểm B với điểm C ta được tam giác ABC.  Dùng thước thẳng có vạch chia đo độ dài cạnh BC của tam giác ABC.</dc:title>
  <dc:creator>Mai Hoàng Linh Anh</dc:creator>
  <cp:lastModifiedBy>ADMIN88</cp:lastModifiedBy>
  <cp:revision>73</cp:revision>
  <dcterms:created xsi:type="dcterms:W3CDTF">2023-10-14T07:05:35Z</dcterms:created>
  <dcterms:modified xsi:type="dcterms:W3CDTF">2024-03-12T15:19:08Z</dcterms:modified>
</cp:coreProperties>
</file>