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audio1.wav" ContentType="audio/wav"/>
  <Override PartName="/ppt/media/audio2.wav" ContentType="audio/wav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1" r:id="rId2"/>
    <p:sldId id="256" r:id="rId3"/>
    <p:sldId id="258" r:id="rId4"/>
    <p:sldId id="259" r:id="rId5"/>
    <p:sldId id="276" r:id="rId6"/>
    <p:sldId id="283" r:id="rId7"/>
    <p:sldId id="284" r:id="rId8"/>
    <p:sldId id="277" r:id="rId9"/>
    <p:sldId id="273" r:id="rId10"/>
    <p:sldId id="282" r:id="rId11"/>
    <p:sldId id="280" r:id="rId12"/>
    <p:sldId id="279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AAF2E-4DB9-48C9-95DA-6E93C728955B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689E4-8C7E-4ADC-9EF2-C9F344FBE8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4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689E4-8C7E-4ADC-9EF2-C9F344FBE81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11C0D-6169-45C6-B807-94C2F0976CB9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1BA9-1EB1-4F48-A399-E15695EFA7A2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D199-BE44-4702-BFD8-263B3E953185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33FA5-D589-4BAC-A415-80FDC5B2A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2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67E94-C6AB-4F06-A85F-20F0678F6AAE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E4E6-C809-46D1-9E9C-D8BC3B91DAF8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2232-B19C-4E33-8759-C85134E487AA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0CE2-7556-4C3D-88D5-0CBD56D81733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928CC-28DE-447D-A2DB-F3A9CDC7F760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2974-9BFA-403B-ACE0-CD2402B33362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0900-0A86-4150-9B15-66A16960E513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7227-59B0-4C7D-869A-0221651355DA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0CF7-E31C-430C-AA1B-6B2297358680}" type="datetime1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gif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wmf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image" Target="../media/image38.jpeg"/><Relationship Id="rId7" Type="http://schemas.openxmlformats.org/officeDocument/2006/relationships/slide" Target="slide1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10" Type="http://schemas.openxmlformats.org/officeDocument/2006/relationships/slide" Target="slide20.xml"/><Relationship Id="rId4" Type="http://schemas.openxmlformats.org/officeDocument/2006/relationships/slide" Target="slide14.xml"/><Relationship Id="rId9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slide" Target="slide13.xml"/><Relationship Id="rId7" Type="http://schemas.openxmlformats.org/officeDocument/2006/relationships/image" Target="../media/image40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4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slide" Target="slide13.xml"/><Relationship Id="rId7" Type="http://schemas.openxmlformats.org/officeDocument/2006/relationships/image" Target="../media/image44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slide" Target="slide13.xml"/><Relationship Id="rId7" Type="http://schemas.openxmlformats.org/officeDocument/2006/relationships/image" Target="../media/image48.wmf"/><Relationship Id="rId12" Type="http://schemas.openxmlformats.org/officeDocument/2006/relationships/image" Target="../media/image5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33.bin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audio" Target="../media/audio2.wav"/><Relationship Id="rId9" Type="http://schemas.openxmlformats.org/officeDocument/2006/relationships/image" Target="../media/image5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4.png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59.wmf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58.wmf"/><Relationship Id="rId4" Type="http://schemas.openxmlformats.org/officeDocument/2006/relationships/image" Target="../media/image55.png"/><Relationship Id="rId9" Type="http://schemas.openxmlformats.org/officeDocument/2006/relationships/oleObject" Target="../embeddings/oleObject3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18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2439080"/>
            <a:ext cx="3886200" cy="3699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2439080"/>
            <a:ext cx="4114800" cy="3699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pic>
        <p:nvPicPr>
          <p:cNvPr id="13316" name="Picture 4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5369719"/>
            <a:ext cx="1365250" cy="1488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WaterLily-02-june"/>
          <p:cNvPicPr>
            <a:picLocks noChangeAspect="1" noChangeArrowheads="1" noCrop="1"/>
          </p:cNvPicPr>
          <p:nvPr/>
        </p:nvPicPr>
        <p:blipFill>
          <a:blip r:embed="rId4">
            <a:lum bright="4000"/>
          </a:blip>
          <a:srcRect/>
          <a:stretch>
            <a:fillRect/>
          </a:stretch>
        </p:blipFill>
        <p:spPr bwMode="auto">
          <a:xfrm>
            <a:off x="2971800" y="5369719"/>
            <a:ext cx="1365250" cy="1488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64150" y="5369719"/>
            <a:ext cx="1365250" cy="1488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8750" y="5369719"/>
            <a:ext cx="1365250" cy="1488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6" name="WordArt 8"/>
          <p:cNvSpPr>
            <a:spLocks noChangeArrowheads="1" noChangeShapeType="1" noTextEdit="1"/>
          </p:cNvSpPr>
          <p:nvPr/>
        </p:nvSpPr>
        <p:spPr bwMode="auto">
          <a:xfrm>
            <a:off x="2362200" y="1224644"/>
            <a:ext cx="4572000" cy="9150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FF0000"/>
                    </a:gs>
                    <a:gs pos="100000">
                      <a:srgbClr val="0066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ĐẠI SỐ 9</a:t>
            </a:r>
          </a:p>
        </p:txBody>
      </p:sp>
      <p:pic>
        <p:nvPicPr>
          <p:cNvPr id="43019" name="Picture 11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344081"/>
            <a:ext cx="304800" cy="304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2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3048000"/>
            <a:ext cx="1365250" cy="148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3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2894920"/>
            <a:ext cx="1365250" cy="148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4" descr="WaterLily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8750" y="0"/>
            <a:ext cx="1365250" cy="148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5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-81642"/>
            <a:ext cx="1524000" cy="2612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6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6956256" y="360646"/>
            <a:ext cx="2529227" cy="181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11" descr="book_w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1025" y="2413568"/>
            <a:ext cx="32718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685800" y="4653643"/>
            <a:ext cx="7848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4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30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992" fill="hold"/>
                                        <p:tgtEl>
                                          <p:spTgt spid="430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19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019"/>
                </p:tgtEl>
              </p:cMediaNode>
            </p:audio>
          </p:childTnLst>
        </p:cTn>
      </p:par>
    </p:tnLst>
    <p:bldLst>
      <p:bldP spid="430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891540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Cho phương trình: mx</a:t>
            </a:r>
            <a:r>
              <a:rPr lang="pt-BR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– x + 1 = 0 (2). Tìm giá trị của m để phương trình (2) có: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a) Hai nghiệm phân biệt.                   b) Có nghiệm kép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c) Vô nghiệm                                     d) Có nghiệm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617184"/>
              </p:ext>
            </p:extLst>
          </p:nvPr>
        </p:nvGraphicFramePr>
        <p:xfrm>
          <a:off x="3429000" y="1371600"/>
          <a:ext cx="12334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2" name="Equation" r:id="rId2" imgW="545626" imgH="203024" progId="">
                  <p:embed/>
                </p:oleObj>
              </mc:Choice>
              <mc:Fallback>
                <p:oleObj name="Equation" r:id="rId2" imgW="545626" imgH="20302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371600"/>
                        <a:ext cx="1233488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98375"/>
              </p:ext>
            </p:extLst>
          </p:nvPr>
        </p:nvGraphicFramePr>
        <p:xfrm>
          <a:off x="7162800" y="1371600"/>
          <a:ext cx="12334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3" name="Equation" r:id="rId4" imgW="545626" imgH="203024" progId="">
                  <p:embed/>
                </p:oleObj>
              </mc:Choice>
              <mc:Fallback>
                <p:oleObj name="Equation" r:id="rId4" imgW="545626" imgH="203024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371600"/>
                        <a:ext cx="1233488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234053"/>
              </p:ext>
            </p:extLst>
          </p:nvPr>
        </p:nvGraphicFramePr>
        <p:xfrm>
          <a:off x="2438400" y="1905000"/>
          <a:ext cx="12049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4" name="Equation" r:id="rId6" imgW="533169" imgH="203112" progId="">
                  <p:embed/>
                </p:oleObj>
              </mc:Choice>
              <mc:Fallback>
                <p:oleObj name="Equation" r:id="rId6" imgW="533169" imgH="203112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05000"/>
                        <a:ext cx="12049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67200"/>
              </p:ext>
            </p:extLst>
          </p:nvPr>
        </p:nvGraphicFramePr>
        <p:xfrm>
          <a:off x="6934200" y="1905000"/>
          <a:ext cx="12049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5" name="Equation" r:id="rId8" imgW="533169" imgH="203112" progId="">
                  <p:embed/>
                </p:oleObj>
              </mc:Choice>
              <mc:Fallback>
                <p:oleObj name="Equation" r:id="rId8" imgW="533169" imgH="203112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12049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28600" y="2590800"/>
            <a:ext cx="891540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Giải: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Chia 2 trường hợp m = 0 và m ≠ 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+) Nếu m = 0 thì pt đã cho trở thành: x – 1 = 0  &lt;=&gt;  x = 1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      =&gt; Phương trình...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Nếu m ≠ 0 thì tính 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 …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  <p:extLst>
      <p:ext uri="{BB962C8B-B14F-4D97-AF65-F5344CB8AC3E}">
        <p14:creationId xmlns:p14="http://schemas.microsoft.com/office/powerpoint/2010/main" val="10742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8807">
            <a:off x="3352800" y="1219200"/>
            <a:ext cx="3270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3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590800"/>
            <a:ext cx="3027363" cy="311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4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67000"/>
            <a:ext cx="334803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5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3071813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096000" y="0"/>
            <a:ext cx="2736850" cy="2051050"/>
            <a:chOff x="1730" y="1394"/>
            <a:chExt cx="2300" cy="1532"/>
          </a:xfrm>
        </p:grpSpPr>
        <p:pic>
          <p:nvPicPr>
            <p:cNvPr id="61447" name="Picture 8" descr="image00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0" y="1394"/>
              <a:ext cx="2300" cy="1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48" name="Picture 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1967"/>
              <a:ext cx="211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1934" name="Picture 14" descr="image00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19600"/>
            <a:ext cx="36512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1" name="Picture 17" descr="image00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329125"/>
            <a:ext cx="2514600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685800" y="5029200"/>
            <a:ext cx="2667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2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 số nghiệm của phương trình</a:t>
            </a: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895600" y="2362200"/>
            <a:ext cx="2819400" cy="1844675"/>
            <a:chOff x="1824" y="1536"/>
            <a:chExt cx="1776" cy="1162"/>
          </a:xfrm>
        </p:grpSpPr>
        <p:pic>
          <p:nvPicPr>
            <p:cNvPr id="61455" name="Picture 29" descr="image00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1536"/>
              <a:ext cx="1776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56" name="Text Box 30"/>
            <p:cNvSpPr txBox="1">
              <a:spLocks noChangeArrowheads="1"/>
            </p:cNvSpPr>
            <p:nvPr/>
          </p:nvSpPr>
          <p:spPr bwMode="auto">
            <a:xfrm>
              <a:off x="1824" y="1776"/>
              <a:ext cx="1728" cy="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Arial Narrow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100" b="1">
                  <a:solidFill>
                    <a:srgbClr val="FFFF00"/>
                  </a:solidFill>
                  <a:effectLst/>
                  <a:latin typeface="Times New Roman" pitchFamily="18" charset="0"/>
                  <a:cs typeface="Arial" charset="0"/>
                </a:rPr>
                <a:t>Các bước giải phương trình bậc hai theo công thức nghiệm </a:t>
              </a:r>
              <a:endParaRPr lang="vi-VN" sz="2100" b="1">
                <a:solidFill>
                  <a:srgbClr val="FFFF00"/>
                </a:solidFill>
                <a:effectLst/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096000" y="4572000"/>
            <a:ext cx="3048000" cy="1905000"/>
            <a:chOff x="3840" y="2880"/>
            <a:chExt cx="1920" cy="1200"/>
          </a:xfrm>
        </p:grpSpPr>
        <p:pic>
          <p:nvPicPr>
            <p:cNvPr id="61458" name="Picture 11" descr="image00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2880"/>
              <a:ext cx="1920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52" name="Rectangle 32"/>
            <p:cNvSpPr>
              <a:spLocks noChangeArrowheads="1"/>
            </p:cNvSpPr>
            <p:nvPr/>
          </p:nvSpPr>
          <p:spPr bwMode="auto">
            <a:xfrm>
              <a:off x="4032" y="3264"/>
              <a:ext cx="1586" cy="53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Tính  = b</a:t>
              </a:r>
              <a:r>
                <a:rPr lang="en-US" sz="2000" b="1" baseline="30000"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en-US" sz="2000" b="1"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– 4ac</a:t>
              </a:r>
              <a:r>
                <a:rPr lang="en-US" sz="2000" b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,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rồi so sánh </a:t>
              </a:r>
              <a:r>
                <a:rPr lang="en-US" sz="2000" b="1"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 với số 0</a:t>
              </a:r>
              <a:r>
                <a:rPr lang="en-US" sz="2000" b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228600" y="979047"/>
            <a:ext cx="20573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TÝnh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nghiÖm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theo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c«ng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thøc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(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nÕu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tr×nh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cã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nghiÖm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)</a:t>
            </a:r>
            <a:endParaRPr lang="vi-VN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7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990600"/>
            <a:ext cx="3921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981200"/>
            <a:ext cx="8763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15,16/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21; 22; 24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25px-Francois_Viet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7086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990600" y="8382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3352800" y="8382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22" name="Rectangle 21">
            <a:hlinkClick r:id="rId6" action="ppaction://hlinksldjump"/>
          </p:cNvPr>
          <p:cNvSpPr/>
          <p:nvPr/>
        </p:nvSpPr>
        <p:spPr>
          <a:xfrm>
            <a:off x="5715000" y="8382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Rectangle 22">
            <a:hlinkClick r:id="rId7" action="ppaction://hlinksldjump"/>
          </p:cNvPr>
          <p:cNvSpPr/>
          <p:nvPr/>
        </p:nvSpPr>
        <p:spPr>
          <a:xfrm>
            <a:off x="990600" y="33528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24" name="Rectangle 23">
            <a:hlinkClick r:id="rId8" action="ppaction://hlinksldjump"/>
          </p:cNvPr>
          <p:cNvSpPr/>
          <p:nvPr/>
        </p:nvSpPr>
        <p:spPr>
          <a:xfrm>
            <a:off x="3352800" y="33528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25" name="Rectangle 24">
            <a:hlinkClick r:id="rId9" action="ppaction://hlinksldjump"/>
          </p:cNvPr>
          <p:cNvSpPr/>
          <p:nvPr/>
        </p:nvSpPr>
        <p:spPr>
          <a:xfrm>
            <a:off x="5715000" y="3352800"/>
            <a:ext cx="2362200" cy="2514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29000" y="68759"/>
            <a:ext cx="4572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MỞ MIẾNG GHÉP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28600" y="0"/>
            <a:ext cx="3200400" cy="914400"/>
            <a:chOff x="228600" y="0"/>
            <a:chExt cx="3200400" cy="914400"/>
          </a:xfrm>
        </p:grpSpPr>
        <p:sp>
          <p:nvSpPr>
            <p:cNvPr id="10" name="Explosion 1 9"/>
            <p:cNvSpPr/>
            <p:nvPr/>
          </p:nvSpPr>
          <p:spPr>
            <a:xfrm>
              <a:off x="228600" y="0"/>
              <a:ext cx="3200400" cy="914400"/>
            </a:xfrm>
            <a:prstGeom prst="irregularSeal1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0" y="238780"/>
              <a:ext cx="2133600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2800" b="1" cap="none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TRÒ CHƠI</a:t>
              </a:r>
              <a:endParaRPr lang="en-US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13" name="Down Arrow 12">
            <a:hlinkClick r:id="rId10" action="ppaction://hlinksldjump"/>
          </p:cNvPr>
          <p:cNvSpPr/>
          <p:nvPr/>
        </p:nvSpPr>
        <p:spPr>
          <a:xfrm>
            <a:off x="8763000" y="64770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9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8485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c =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.…..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ight Arrow 2">
            <a:hlinkClick r:id="rId3" action="ppaction://hlinksldjump"/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304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495800" y="990600"/>
            <a:ext cx="609600" cy="533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rId3" action="ppaction://hlinksldjump"/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1" y="2286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 2:      pt 6x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+ x – 5 =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b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 =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9906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A. 120; 	   B. 119; 	     C. 121; 	           D. -120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04800" y="1447800"/>
            <a:ext cx="609600" cy="533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>
            <a:hlinkClick r:id="rId3" action="ppaction://hlinksldjump"/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7985" y="304800"/>
            <a:ext cx="4675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 3: pt:  y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8y + 16 =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800100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- 4; y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4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y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4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381000" y="2667000"/>
            <a:ext cx="609600" cy="533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rId3" action="ppaction://hlinksldjump"/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u 4: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-3x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+ 14x - 8 =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33400" y="990600"/>
            <a:ext cx="8001000" cy="2971800"/>
            <a:chOff x="457200" y="990600"/>
            <a:chExt cx="8001000" cy="2971800"/>
          </a:xfrm>
        </p:grpSpPr>
        <p:sp>
          <p:nvSpPr>
            <p:cNvPr id="3" name="TextBox 2"/>
            <p:cNvSpPr txBox="1"/>
            <p:nvPr/>
          </p:nvSpPr>
          <p:spPr>
            <a:xfrm>
              <a:off x="457200" y="990600"/>
              <a:ext cx="8001000" cy="2943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A.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= 4;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= </a:t>
              </a:r>
            </a:p>
            <a:p>
              <a:pPr>
                <a:lnSpc>
                  <a:spcPct val="20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B.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= -4;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= </a:t>
              </a:r>
            </a:p>
            <a:p>
              <a:pPr>
                <a:lnSpc>
                  <a:spcPct val="20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C.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= 4;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= </a:t>
              </a:r>
            </a:p>
            <a:p>
              <a:pPr>
                <a:lnSpc>
                  <a:spcPct val="20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D.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= - 4; x</a:t>
              </a:r>
              <a:r>
                <a:rPr lang="en-US" sz="24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= </a:t>
              </a:r>
            </a:p>
          </p:txBody>
        </p:sp>
        <p:graphicFrame>
          <p:nvGraphicFramePr>
            <p:cNvPr id="20481" name="Object 1"/>
            <p:cNvGraphicFramePr>
              <a:graphicFrameLocks noChangeAspect="1"/>
            </p:cNvGraphicFramePr>
            <p:nvPr/>
          </p:nvGraphicFramePr>
          <p:xfrm>
            <a:off x="2438400" y="1219200"/>
            <a:ext cx="381000" cy="6095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5" name="Equation" r:id="rId4" imgW="152334" imgH="393529" progId="">
                    <p:embed/>
                  </p:oleObj>
                </mc:Choice>
                <mc:Fallback>
                  <p:oleObj name="Equation" r:id="rId4" imgW="152334" imgH="393529" progId="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8400" y="1219200"/>
                          <a:ext cx="381000" cy="6095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"/>
            <p:cNvGraphicFramePr>
              <a:graphicFrameLocks noChangeAspect="1"/>
            </p:cNvGraphicFramePr>
            <p:nvPr/>
          </p:nvGraphicFramePr>
          <p:xfrm>
            <a:off x="2438400" y="1905001"/>
            <a:ext cx="381000" cy="6095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6" name="Equation" r:id="rId6" imgW="152334" imgH="393529" progId="">
                    <p:embed/>
                  </p:oleObj>
                </mc:Choice>
                <mc:Fallback>
                  <p:oleObj name="Equation" r:id="rId6" imgW="152334" imgH="393529" progId="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8400" y="1905001"/>
                          <a:ext cx="381000" cy="6095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4" name="Object 4"/>
            <p:cNvGraphicFramePr>
              <a:graphicFrameLocks noChangeAspect="1"/>
            </p:cNvGraphicFramePr>
            <p:nvPr/>
          </p:nvGraphicFramePr>
          <p:xfrm>
            <a:off x="2413000" y="2667000"/>
            <a:ext cx="3048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7" name="Equation" r:id="rId8" imgW="152334" imgH="393529" progId="">
                    <p:embed/>
                  </p:oleObj>
                </mc:Choice>
                <mc:Fallback>
                  <p:oleObj name="Equation" r:id="rId8" imgW="152334" imgH="393529" progId="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3000" y="2667000"/>
                          <a:ext cx="3048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2387600" y="3352800"/>
            <a:ext cx="5080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8" name="Equation" r:id="rId10" imgW="253890" imgH="393529" progId="">
                    <p:embed/>
                  </p:oleObj>
                </mc:Choice>
                <mc:Fallback>
                  <p:oleObj name="Equation" r:id="rId10" imgW="253890" imgH="393529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7600" y="3352800"/>
                          <a:ext cx="5080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>
            <a:hlinkClick r:id="rId3" action="ppaction://hlinksldjump"/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" y="76200"/>
            <a:ext cx="9067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pt ax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+bx+c=0 (a    0)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……..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19600" y="762000"/>
          <a:ext cx="3492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4" imgW="139700" imgH="139700" progId="">
                  <p:embed/>
                </p:oleObj>
              </mc:Choice>
              <mc:Fallback>
                <p:oleObj name="Equation" r:id="rId4" imgW="139700" imgH="1397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762000"/>
                        <a:ext cx="3492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153400" y="685800"/>
          <a:ext cx="349251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6" imgW="139579" imgH="164957" progId="">
                  <p:embed/>
                </p:oleObj>
              </mc:Choice>
              <mc:Fallback>
                <p:oleObj name="Equation" r:id="rId6" imgW="139579" imgH="164957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685800"/>
                        <a:ext cx="349251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562600" y="1295400"/>
          <a:ext cx="645616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8" imgW="342751" imgH="203112" progId="">
                  <p:embed/>
                </p:oleObj>
              </mc:Choice>
              <mc:Fallback>
                <p:oleObj name="Equation" r:id="rId8" imgW="342751" imgH="203112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95400"/>
                        <a:ext cx="645616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hlinkClick r:id="rId3" action="ppaction://hlinksldjump">
              <a:snd r:embed="rId4" name="applause.wav"/>
            </a:hlinkClick>
          </p:cNvPr>
          <p:cNvSpPr/>
          <p:nvPr/>
        </p:nvSpPr>
        <p:spPr>
          <a:xfrm>
            <a:off x="8763000" y="6400800"/>
            <a:ext cx="228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5585" y="18871"/>
            <a:ext cx="848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Không giải phương trình, xác định số nghiệm của mỗi phương trình, rồi nối số thứ tự chỉ mỗi phương trình ở cột A vào vị trí tương ứng phù hợp ở cột B.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2057400" cy="457199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Picture 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3048000" cy="4572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Picture 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0"/>
            <a:ext cx="1766888" cy="4572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7" name="Picture 6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33800"/>
            <a:ext cx="2057400" cy="4572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Picture 7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67200"/>
            <a:ext cx="1981200" cy="5334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9" name="Picture 8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53000"/>
            <a:ext cx="1981200" cy="4572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191000" y="3719513"/>
            <a:ext cx="44196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b,Phương trình có nghiệm kép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73075" y="5624513"/>
          <a:ext cx="30099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1" imgW="1739900" imgH="228600" progId="">
                  <p:embed/>
                </p:oleObj>
              </mc:Choice>
              <mc:Fallback>
                <p:oleObj name="Equation" r:id="rId11" imgW="1739900" imgH="2286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5624513"/>
                        <a:ext cx="300990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191000" y="2347913"/>
            <a:ext cx="38100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a,Phương trình có hai nghiệm phân biệt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5014913"/>
            <a:ext cx="39624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c,Phương trình vô nghiệm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1214735"/>
            <a:ext cx="1130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 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1295400"/>
            <a:ext cx="1141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 B</a:t>
            </a:r>
          </a:p>
        </p:txBody>
      </p:sp>
      <p:cxnSp>
        <p:nvCxnSpPr>
          <p:cNvPr id="22" name="Straight Arrow Connector 21"/>
          <p:cNvCxnSpPr>
            <a:endCxn id="14" idx="1"/>
          </p:cNvCxnSpPr>
          <p:nvPr/>
        </p:nvCxnSpPr>
        <p:spPr>
          <a:xfrm>
            <a:off x="2590800" y="2133600"/>
            <a:ext cx="1600200" cy="5572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4" idx="1"/>
          </p:cNvCxnSpPr>
          <p:nvPr/>
        </p:nvCxnSpPr>
        <p:spPr>
          <a:xfrm rot="5400000" flipH="1" flipV="1">
            <a:off x="2450307" y="2755107"/>
            <a:ext cx="1804987" cy="1676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4" idx="1"/>
          </p:cNvCxnSpPr>
          <p:nvPr/>
        </p:nvCxnSpPr>
        <p:spPr>
          <a:xfrm rot="5400000" flipH="1" flipV="1">
            <a:off x="1966913" y="3467102"/>
            <a:ext cx="3000375" cy="14477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1" idx="1"/>
          </p:cNvCxnSpPr>
          <p:nvPr/>
        </p:nvCxnSpPr>
        <p:spPr>
          <a:xfrm>
            <a:off x="2514600" y="2819400"/>
            <a:ext cx="1676400" cy="1130946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3"/>
            <a:endCxn id="11" idx="1"/>
          </p:cNvCxnSpPr>
          <p:nvPr/>
        </p:nvCxnSpPr>
        <p:spPr>
          <a:xfrm flipV="1">
            <a:off x="2514600" y="3950346"/>
            <a:ext cx="1676400" cy="12054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6" idx="3"/>
            <a:endCxn id="15" idx="1"/>
          </p:cNvCxnSpPr>
          <p:nvPr/>
        </p:nvCxnSpPr>
        <p:spPr>
          <a:xfrm>
            <a:off x="2224088" y="3276600"/>
            <a:ext cx="1966912" cy="196914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38400" y="5181600"/>
            <a:ext cx="1752600" cy="6414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" y="838200"/>
            <a:ext cx="701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3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 phương trình: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524000"/>
            <a:ext cx="7010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x</a:t>
            </a:r>
            <a:r>
              <a:rPr lang="en-US" sz="3600" b="1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- 25 = 0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x</a:t>
            </a:r>
            <a:r>
              <a:rPr lang="en-US" sz="3600" b="1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- 2x = 0</a:t>
            </a: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c) x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- 2x - 3 = 0</a:t>
            </a: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lang="en-US" sz="3600" b="1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- 3x +… - 3 = 0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…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5px-Francois_Viet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4168"/>
            <a:ext cx="2381250" cy="25466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52400" y="26670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Phrăng-xoa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Vi-et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năm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1540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Pháp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nổi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ký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hiệu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ẩn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chúng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biến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đổi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Nhờ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ký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hiệu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đại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mẽ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mối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nghiệm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vi-V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z="2000" smtClean="0"/>
              <a:pPr/>
              <a:t>20</a:t>
            </a:fld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52" name="Picture 28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971800"/>
            <a:ext cx="11430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>
            <a:off x="609600" y="3886200"/>
            <a:ext cx="24384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ACF4">
                  <a:alpha val="49001"/>
                </a:srgbClr>
              </a:gs>
              <a:gs pos="100000">
                <a:srgbClr val="66FF33">
                  <a:alpha val="46001"/>
                </a:srgbClr>
              </a:gs>
            </a:gsLst>
            <a:lin ang="5400000" scaled="1"/>
          </a:gradFill>
          <a:ln w="57150" cmpd="thickThin">
            <a:solidFill>
              <a:srgbClr val="99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rgbClr val="6600FF"/>
                </a:solidFill>
                <a:latin typeface="Arial" charset="0"/>
              </a:rPr>
              <a:t>Các bước giải PT </a:t>
            </a:r>
          </a:p>
          <a:p>
            <a:pPr algn="ctr"/>
            <a:r>
              <a:rPr lang="en-US">
                <a:solidFill>
                  <a:srgbClr val="6600FF"/>
                </a:solidFill>
                <a:latin typeface="Arial" charset="0"/>
              </a:rPr>
              <a:t>bậc hai</a:t>
            </a:r>
          </a:p>
        </p:txBody>
      </p:sp>
      <p:pic>
        <p:nvPicPr>
          <p:cNvPr id="77833" name="Picture 9" descr="image004"/>
          <p:cNvPicPr>
            <a:picLocks noChangeAspect="1" noChangeArrowheads="1"/>
          </p:cNvPicPr>
          <p:nvPr/>
        </p:nvPicPr>
        <p:blipFill>
          <a:blip r:embed="rId3">
            <a:lum bright="-20000" contrast="-18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97799">
            <a:off x="490537" y="2774951"/>
            <a:ext cx="1203325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34" name="AutoShape 10"/>
          <p:cNvSpPr>
            <a:spLocks noChangeArrowheads="1"/>
          </p:cNvSpPr>
          <p:nvPr/>
        </p:nvSpPr>
        <p:spPr bwMode="auto">
          <a:xfrm>
            <a:off x="50800" y="2362200"/>
            <a:ext cx="19050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Xác định các </a:t>
            </a:r>
          </a:p>
          <a:p>
            <a:pPr algn="ctr"/>
            <a:r>
              <a:rPr lang="en-US" sz="2000">
                <a:latin typeface="Arial" charset="0"/>
              </a:rPr>
              <a:t>hệ số a, b, c</a:t>
            </a:r>
          </a:p>
        </p:txBody>
      </p:sp>
      <p:sp>
        <p:nvSpPr>
          <p:cNvPr id="77835" name="Rectangle 11"/>
          <p:cNvSpPr>
            <a:spLocks noChangeArrowheads="1"/>
          </p:cNvSpPr>
          <p:nvPr/>
        </p:nvSpPr>
        <p:spPr bwMode="auto">
          <a:xfrm rot="1609855">
            <a:off x="871538" y="3184525"/>
            <a:ext cx="838200" cy="311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Arial" charset="0"/>
              </a:rPr>
              <a:t>Bước 1</a:t>
            </a:r>
          </a:p>
        </p:txBody>
      </p:sp>
      <p:pic>
        <p:nvPicPr>
          <p:cNvPr id="77836" name="Picture 1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44733">
            <a:off x="2486025" y="2759075"/>
            <a:ext cx="14478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37" name="AutoShape 13"/>
          <p:cNvSpPr>
            <a:spLocks noChangeArrowheads="1"/>
          </p:cNvSpPr>
          <p:nvPr/>
        </p:nvSpPr>
        <p:spPr bwMode="auto">
          <a:xfrm>
            <a:off x="3343275" y="2205038"/>
            <a:ext cx="19812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66">
                  <a:alpha val="60001"/>
                </a:srgbClr>
              </a:gs>
              <a:gs pos="100000">
                <a:srgbClr val="FF00FF">
                  <a:alpha val="71001"/>
                </a:srgbClr>
              </a:gs>
            </a:gsLst>
            <a:lin ang="2700000" scaled="1"/>
          </a:gradFill>
          <a:ln w="28575">
            <a:solidFill>
              <a:srgbClr val="3399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6600FF"/>
                </a:solidFill>
                <a:latin typeface="Arial" charset="0"/>
              </a:rPr>
              <a:t>Tính </a:t>
            </a:r>
            <a:r>
              <a:rPr lang="en-US" sz="2000">
                <a:solidFill>
                  <a:srgbClr val="6600FF"/>
                </a:solidFill>
                <a:latin typeface="Arial" charset="0"/>
                <a:sym typeface="Symbol" pitchFamily="18" charset="2"/>
              </a:rPr>
              <a:t></a:t>
            </a:r>
            <a:r>
              <a:rPr lang="en-US" sz="2000" baseline="30000">
                <a:solidFill>
                  <a:srgbClr val="6600FF"/>
                </a:solidFill>
                <a:latin typeface="Arial" charset="0"/>
                <a:sym typeface="Symbol" pitchFamily="18" charset="2"/>
              </a:rPr>
              <a:t> </a:t>
            </a:r>
            <a:r>
              <a:rPr lang="en-US" sz="2000">
                <a:solidFill>
                  <a:srgbClr val="6600FF"/>
                </a:solidFill>
                <a:latin typeface="Arial" charset="0"/>
                <a:sym typeface="Symbol" pitchFamily="18" charset="2"/>
              </a:rPr>
              <a:t>= b</a:t>
            </a:r>
            <a:r>
              <a:rPr lang="en-US" sz="2000" baseline="30000">
                <a:solidFill>
                  <a:srgbClr val="6600FF"/>
                </a:solidFill>
                <a:latin typeface="Arial" charset="0"/>
                <a:sym typeface="Symbol" pitchFamily="18" charset="2"/>
              </a:rPr>
              <a:t>2</a:t>
            </a:r>
            <a:r>
              <a:rPr lang="en-US" sz="2000">
                <a:solidFill>
                  <a:srgbClr val="6600FF"/>
                </a:solidFill>
                <a:latin typeface="Arial" charset="0"/>
                <a:sym typeface="Symbol" pitchFamily="18" charset="2"/>
              </a:rPr>
              <a:t> - 4ac</a:t>
            </a:r>
          </a:p>
        </p:txBody>
      </p:sp>
      <p:pic>
        <p:nvPicPr>
          <p:cNvPr id="77838" name="Picture 14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8560">
            <a:off x="3203575" y="3730625"/>
            <a:ext cx="973138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39" name="Rectangle 15"/>
          <p:cNvSpPr>
            <a:spLocks noChangeArrowheads="1"/>
          </p:cNvSpPr>
          <p:nvPr/>
        </p:nvSpPr>
        <p:spPr bwMode="auto">
          <a:xfrm rot="-4416984">
            <a:off x="2362994" y="2963069"/>
            <a:ext cx="1066800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66CC"/>
                </a:solidFill>
                <a:latin typeface="Arial" charset="0"/>
              </a:rPr>
              <a:t>Bước 2</a:t>
            </a:r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 rot="-1438046">
            <a:off x="3124200" y="4114800"/>
            <a:ext cx="9906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Arial" charset="0"/>
              </a:rPr>
              <a:t>Bước 3</a:t>
            </a:r>
          </a:p>
        </p:txBody>
      </p:sp>
      <p:sp>
        <p:nvSpPr>
          <p:cNvPr id="77841" name="AutoShape 17"/>
          <p:cNvSpPr>
            <a:spLocks noChangeArrowheads="1"/>
          </p:cNvSpPr>
          <p:nvPr/>
        </p:nvSpPr>
        <p:spPr bwMode="auto">
          <a:xfrm>
            <a:off x="4191000" y="3733800"/>
            <a:ext cx="22860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8000"/>
                </a:srgbClr>
              </a:gs>
              <a:gs pos="100000">
                <a:srgbClr val="FFFF66">
                  <a:alpha val="43999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FF"/>
                </a:solidFill>
                <a:latin typeface="Arial" charset="0"/>
              </a:rPr>
              <a:t>Kết luận số nghiệm 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Arial" charset="0"/>
              </a:rPr>
              <a:t>của PT theo </a:t>
            </a:r>
            <a:r>
              <a:rPr lang="en-US" sz="2000">
                <a:solidFill>
                  <a:srgbClr val="0000FF"/>
                </a:solidFill>
                <a:latin typeface="Arial" charset="0"/>
                <a:sym typeface="Symbol" pitchFamily="18" charset="2"/>
              </a:rPr>
              <a:t></a:t>
            </a:r>
            <a:r>
              <a:rPr lang="en-US" sz="1800">
                <a:solidFill>
                  <a:srgbClr val="0000FF"/>
                </a:solidFill>
                <a:latin typeface="Arial" charset="0"/>
                <a:sym typeface="Symbol" pitchFamily="18" charset="2"/>
              </a:rPr>
              <a:t> </a:t>
            </a:r>
          </a:p>
        </p:txBody>
      </p:sp>
      <p:pic>
        <p:nvPicPr>
          <p:cNvPr id="77842" name="Picture 18" descr="image00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64775">
            <a:off x="6669088" y="3614738"/>
            <a:ext cx="379412" cy="874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43" name="Oval 19"/>
          <p:cNvSpPr>
            <a:spLocks noChangeArrowheads="1"/>
          </p:cNvSpPr>
          <p:nvPr/>
        </p:nvSpPr>
        <p:spPr bwMode="auto">
          <a:xfrm>
            <a:off x="5257800" y="2743200"/>
            <a:ext cx="1524000" cy="457200"/>
          </a:xfrm>
          <a:prstGeom prst="ellipse">
            <a:avLst/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37000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FF"/>
                </a:solidFill>
                <a:latin typeface="Arial" charset="0"/>
              </a:rPr>
              <a:t>PT vô nghiệm</a:t>
            </a:r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6348413" y="3790950"/>
            <a:ext cx="914400" cy="228600"/>
          </a:xfrm>
          <a:prstGeom prst="rect">
            <a:avLst/>
          </a:prstGeom>
          <a:solidFill>
            <a:schemeClr val="bg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 b="1">
                <a:latin typeface="Arial" charset="0"/>
                <a:sym typeface="Symbol" pitchFamily="18" charset="2"/>
              </a:rPr>
              <a:t> = 0</a:t>
            </a:r>
          </a:p>
        </p:txBody>
      </p:sp>
      <p:sp>
        <p:nvSpPr>
          <p:cNvPr id="13328" name="AutoShape 21"/>
          <p:cNvSpPr>
            <a:spLocks noChangeArrowheads="1"/>
          </p:cNvSpPr>
          <p:nvPr/>
        </p:nvSpPr>
        <p:spPr bwMode="auto">
          <a:xfrm rot="-2099393">
            <a:off x="5238750" y="6096000"/>
            <a:ext cx="685800" cy="228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 rot="-1543557">
            <a:off x="4157663" y="3219450"/>
            <a:ext cx="914400" cy="228600"/>
          </a:xfrm>
          <a:prstGeom prst="rect">
            <a:avLst/>
          </a:prstGeom>
          <a:solidFill>
            <a:schemeClr val="bg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  <a:sym typeface="Symbol" pitchFamily="18" charset="2"/>
              </a:rPr>
              <a:t> &lt; 0</a:t>
            </a:r>
          </a:p>
        </p:txBody>
      </p:sp>
      <p:sp>
        <p:nvSpPr>
          <p:cNvPr id="77849" name="AutoShape 25"/>
          <p:cNvSpPr>
            <a:spLocks noChangeArrowheads="1"/>
          </p:cNvSpPr>
          <p:nvPr/>
        </p:nvSpPr>
        <p:spPr bwMode="auto">
          <a:xfrm>
            <a:off x="7162800" y="3581400"/>
            <a:ext cx="1981200" cy="762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6600FF"/>
                </a:solidFill>
                <a:latin typeface="Arial" charset="0"/>
              </a:rPr>
              <a:t>PT có nghiệm kép</a:t>
            </a:r>
          </a:p>
          <a:p>
            <a:pPr algn="ctr"/>
            <a:endParaRPr lang="en-US" sz="1800">
              <a:solidFill>
                <a:srgbClr val="6600FF"/>
              </a:solidFill>
              <a:latin typeface="Arial" charset="0"/>
            </a:endParaRPr>
          </a:p>
          <a:p>
            <a:pPr algn="ctr"/>
            <a:endParaRPr lang="en-US" sz="1800">
              <a:solidFill>
                <a:srgbClr val="6600FF"/>
              </a:solidFill>
              <a:latin typeface="Arial" charset="0"/>
            </a:endParaRPr>
          </a:p>
        </p:txBody>
      </p:sp>
      <p:graphicFrame>
        <p:nvGraphicFramePr>
          <p:cNvPr id="77859" name="Object 35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7251700" y="3770313"/>
          <a:ext cx="16097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5" imgW="888614" imgH="393529" progId="">
                  <p:embed/>
                </p:oleObj>
              </mc:Choice>
              <mc:Fallback>
                <p:oleObj name="Equation" r:id="rId5" imgW="888614" imgH="393529" progId="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1700" y="3770313"/>
                        <a:ext cx="16097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66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28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4700">
            <a:off x="4419600" y="4267200"/>
            <a:ext cx="766763" cy="90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53" name="Rectangle 29"/>
          <p:cNvSpPr>
            <a:spLocks noChangeArrowheads="1"/>
          </p:cNvSpPr>
          <p:nvPr/>
        </p:nvSpPr>
        <p:spPr bwMode="auto">
          <a:xfrm rot="2834745">
            <a:off x="4533900" y="4559300"/>
            <a:ext cx="914400" cy="228600"/>
          </a:xfrm>
          <a:prstGeom prst="rect">
            <a:avLst/>
          </a:prstGeom>
          <a:solidFill>
            <a:schemeClr val="bg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 b="1">
                <a:latin typeface="Arial" charset="0"/>
                <a:sym typeface="Symbol" pitchFamily="18" charset="2"/>
              </a:rPr>
              <a:t> &gt;0</a:t>
            </a:r>
          </a:p>
        </p:txBody>
      </p:sp>
      <p:sp>
        <p:nvSpPr>
          <p:cNvPr id="77854" name="AutoShape 30"/>
          <p:cNvSpPr>
            <a:spLocks noChangeArrowheads="1"/>
          </p:cNvSpPr>
          <p:nvPr/>
        </p:nvSpPr>
        <p:spPr bwMode="auto">
          <a:xfrm>
            <a:off x="4495800" y="5029200"/>
            <a:ext cx="1981200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3999"/>
                </a:srgbClr>
              </a:gs>
              <a:gs pos="100000">
                <a:srgbClr val="FFFF66">
                  <a:alpha val="46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6600FF"/>
                </a:solidFill>
                <a:latin typeface="Arial" charset="0"/>
              </a:rPr>
              <a:t>PT có hai nghiệm </a:t>
            </a:r>
          </a:p>
          <a:p>
            <a:pPr algn="ctr"/>
            <a:r>
              <a:rPr lang="en-US" sz="1800">
                <a:solidFill>
                  <a:srgbClr val="6600FF"/>
                </a:solidFill>
                <a:latin typeface="Arial" charset="0"/>
              </a:rPr>
              <a:t>phân biệt</a:t>
            </a:r>
          </a:p>
        </p:txBody>
      </p:sp>
      <p:pic>
        <p:nvPicPr>
          <p:cNvPr id="77855" name="Picture 3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95418">
            <a:off x="6698456" y="5036344"/>
            <a:ext cx="455613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856" name="Picture 32" descr="image00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870779">
            <a:off x="6630988" y="4714875"/>
            <a:ext cx="379412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57" name="AutoShape 33"/>
          <p:cNvSpPr>
            <a:spLocks noChangeArrowheads="1"/>
          </p:cNvSpPr>
          <p:nvPr/>
        </p:nvSpPr>
        <p:spPr bwMode="auto">
          <a:xfrm>
            <a:off x="7239000" y="4572000"/>
            <a:ext cx="16764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0999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8" name="AutoShape 34"/>
          <p:cNvSpPr>
            <a:spLocks noChangeArrowheads="1"/>
          </p:cNvSpPr>
          <p:nvPr/>
        </p:nvSpPr>
        <p:spPr bwMode="auto">
          <a:xfrm>
            <a:off x="7315200" y="5410200"/>
            <a:ext cx="1508125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0999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41" name="Object 4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897063" y="1600200"/>
          <a:ext cx="1157287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1600200"/>
                        <a:ext cx="1157287" cy="218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76" name="Object 52"/>
          <p:cNvGraphicFramePr>
            <a:graphicFrameLocks noChangeAspect="1"/>
          </p:cNvGraphicFramePr>
          <p:nvPr/>
        </p:nvGraphicFramePr>
        <p:xfrm>
          <a:off x="7315200" y="4572000"/>
          <a:ext cx="1371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9" imgW="634725" imgH="253890" progId="Equation.3">
                  <p:embed/>
                </p:oleObj>
              </mc:Choice>
              <mc:Fallback>
                <p:oleObj name="Equation" r:id="rId9" imgW="634725" imgH="25389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72000"/>
                        <a:ext cx="1371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78" name="Object 5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315200" y="5410200"/>
          <a:ext cx="13033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11" imgW="647419" imgH="253890" progId="Equation.3">
                  <p:embed/>
                </p:oleObj>
              </mc:Choice>
              <mc:Fallback>
                <p:oleObj name="Equation" r:id="rId11" imgW="647419" imgH="253890" progId="Equation.3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410200"/>
                        <a:ext cx="13033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075600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 animBg="1"/>
      <p:bldP spid="77834" grpId="0" animBg="1"/>
      <p:bldP spid="77835" grpId="0" animBg="1"/>
      <p:bldP spid="77837" grpId="0" animBg="1"/>
      <p:bldP spid="77839" grpId="0" animBg="1"/>
      <p:bldP spid="77840" grpId="0" animBg="1"/>
      <p:bldP spid="77841" grpId="0" animBg="1"/>
      <p:bldP spid="77843" grpId="0" animBg="1"/>
      <p:bldP spid="77844" grpId="0" animBg="1"/>
      <p:bldP spid="77846" grpId="0" animBg="1"/>
      <p:bldP spid="77849" grpId="0" animBg="1"/>
      <p:bldP spid="77853" grpId="0" animBg="1"/>
      <p:bldP spid="77854" grpId="0" animBg="1"/>
      <p:bldP spid="77857" grpId="0" animBg="1"/>
      <p:bldP spid="778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1000" y="3441680"/>
            <a:ext cx="853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nl-NL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nl-N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phương trình, xác định số nghiệm của mỗi phương trình sau.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5x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x + 2 = 0    (1)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4x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4x + 1 = 0   (2)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c) -3x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x + 5 = 0   (3)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048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1) Công thức nghiệm tổng quát (</a:t>
            </a:r>
            <a:r>
              <a:rPr lang="nl-NL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Sgk/44)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4800" y="1676400"/>
            <a:ext cx="8329656" cy="876419"/>
            <a:chOff x="397672" y="1981200"/>
            <a:chExt cx="6813753" cy="876419"/>
          </a:xfrm>
        </p:grpSpPr>
        <p:sp>
          <p:nvSpPr>
            <p:cNvPr id="14" name="TextBox 13"/>
            <p:cNvSpPr txBox="1"/>
            <p:nvPr/>
          </p:nvSpPr>
          <p:spPr>
            <a:xfrm>
              <a:off x="397672" y="2057400"/>
              <a:ext cx="4804866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200" dirty="0">
                  <a:latin typeface="Times New Roman" pitchFamily="18" charset="0"/>
                  <a:cs typeface="Times New Roman" pitchFamily="18" charset="0"/>
                  <a:sym typeface="Symbol"/>
                </a:rPr>
                <a:t> 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&gt; 0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pt (1)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biệt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endParaRPr lang="en-US" sz="2400" dirty="0"/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0401479"/>
                </p:ext>
              </p:extLst>
            </p:nvPr>
          </p:nvGraphicFramePr>
          <p:xfrm>
            <a:off x="4947942" y="1981200"/>
            <a:ext cx="2263483" cy="7275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14" name="Equation" r:id="rId2" imgW="1905000" imgH="431800" progId="">
                    <p:embed/>
                  </p:oleObj>
                </mc:Choice>
                <mc:Fallback>
                  <p:oleObj name="Equation" r:id="rId2" imgW="1905000" imgH="431800" progId="">
                    <p:embed/>
                    <p:pic>
                      <p:nvPicPr>
                        <p:cNvPr id="0" name="Picture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7942" y="1981200"/>
                          <a:ext cx="2263483" cy="7275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4038600" y="4648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81000" y="2286000"/>
            <a:ext cx="7696200" cy="1154162"/>
            <a:chOff x="1165024" y="-386738"/>
            <a:chExt cx="5791200" cy="1283260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20700348"/>
                </p:ext>
              </p:extLst>
            </p:nvPr>
          </p:nvGraphicFramePr>
          <p:xfrm>
            <a:off x="4375986" y="-386738"/>
            <a:ext cx="1179214" cy="7945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15" name="Equation" r:id="rId4" imgW="837836" imgH="393529" progId="">
                    <p:embed/>
                  </p:oleObj>
                </mc:Choice>
                <mc:Fallback>
                  <p:oleObj name="Equation" r:id="rId4" imgW="837836" imgH="393529" progId="">
                    <p:embed/>
                    <p:pic>
                      <p:nvPicPr>
                        <p:cNvPr id="0" name="Picture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5986" y="-386738"/>
                          <a:ext cx="1179214" cy="7945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1165024" y="-386738"/>
              <a:ext cx="5791200" cy="1283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200" dirty="0"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= 0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pt (1)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nghiệm</a:t>
              </a: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latin typeface="Times New Roman" pitchFamily="18" charset="0"/>
                  <a:cs typeface="Times New Roman" pitchFamily="18" charset="0"/>
                </a:rPr>
                <a:t>kép</a:t>
              </a:r>
              <a:endParaRPr lang="en-US" sz="22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800" y="1066799"/>
            <a:ext cx="7315200" cy="646331"/>
            <a:chOff x="304800" y="1251342"/>
            <a:chExt cx="7315200" cy="685275"/>
          </a:xfrm>
        </p:grpSpPr>
        <p:graphicFrame>
          <p:nvGraphicFramePr>
            <p:cNvPr id="1537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4403918"/>
                </p:ext>
              </p:extLst>
            </p:nvPr>
          </p:nvGraphicFramePr>
          <p:xfrm>
            <a:off x="3124200" y="1493717"/>
            <a:ext cx="304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16" name="Equation" r:id="rId6" imgW="139700" imgH="139700" progId="">
                    <p:embed/>
                  </p:oleObj>
                </mc:Choice>
                <mc:Fallback>
                  <p:oleObj name="Equation" r:id="rId6" imgW="139700" imgH="139700" progId="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1493717"/>
                          <a:ext cx="304800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304800" y="1251342"/>
              <a:ext cx="7315200" cy="685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PT ax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 + bx + c = 0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(a    0)  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(1)  Có: 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 = b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 – 4ac 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33400" y="2819400"/>
            <a:ext cx="4343400" cy="538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200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62400" y="53340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62400" y="59436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PT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20486"/>
            <a:ext cx="58152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b,c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</a:t>
            </a:r>
          </a:p>
          <a:p>
            <a:pPr>
              <a:lnSpc>
                <a:spcPct val="15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97266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28600" y="2940377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 dirty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2400" b="1" u="sng" dirty="0" err="1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u="sng" dirty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u="sng" dirty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28600" y="3306762"/>
            <a:ext cx="3505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2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2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2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2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3200400" y="3339418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- 5x + 3 = 0</a:t>
            </a:r>
            <a:endParaRPr lang="vi-VN" sz="2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228600" y="3733800"/>
            <a:ext cx="39063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>
              <a:tabLst>
                <a:tab pos="457200" algn="r"/>
                <a:tab pos="2743200" algn="ctr"/>
                <a:tab pos="5486400" algn="r"/>
              </a:tabLst>
            </a:pP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:      a = 2 ; b = -5 ; c = 3</a:t>
            </a: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381000" y="4343400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112713" algn="ctr">
              <a:tabLst>
                <a:tab pos="457200" algn="r"/>
                <a:tab pos="2743200" algn="ctr"/>
                <a:tab pos="5486400" algn="r"/>
              </a:tabLst>
            </a:pP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(- 5)</a:t>
            </a:r>
            <a:r>
              <a:rPr lang="en-US" sz="2400" baseline="30000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- 4.2.3 = 25 - 24 = 1 &gt; 0 </a:t>
            </a:r>
          </a:p>
        </p:txBody>
      </p:sp>
      <p:sp>
        <p:nvSpPr>
          <p:cNvPr id="12" name="Rectangle 55"/>
          <p:cNvSpPr>
            <a:spLocks noChangeArrowheads="1"/>
          </p:cNvSpPr>
          <p:nvPr/>
        </p:nvSpPr>
        <p:spPr bwMode="auto">
          <a:xfrm>
            <a:off x="228600" y="4953000"/>
            <a:ext cx="52795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effectLst/>
                <a:latin typeface=".VnTime" pitchFamily="34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856174"/>
              </p:ext>
            </p:extLst>
          </p:nvPr>
        </p:nvGraphicFramePr>
        <p:xfrm>
          <a:off x="5715000" y="4724400"/>
          <a:ext cx="24384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2" imgW="1435100" imgH="444500" progId="">
                  <p:embed/>
                </p:oleObj>
              </mc:Choice>
              <mc:Fallback>
                <p:oleObj name="Equation" r:id="rId2" imgW="1435100" imgH="4445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724400"/>
                        <a:ext cx="24384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196465"/>
              </p:ext>
            </p:extLst>
          </p:nvPr>
        </p:nvGraphicFramePr>
        <p:xfrm>
          <a:off x="5715000" y="5791200"/>
          <a:ext cx="2438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4" imgW="1320227" imgH="444307" progId="">
                  <p:embed/>
                </p:oleObj>
              </mc:Choice>
              <mc:Fallback>
                <p:oleObj name="Equation" r:id="rId4" imgW="1320227" imgH="444307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791200"/>
                        <a:ext cx="2438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228600" y="762000"/>
            <a:ext cx="92637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</a:rPr>
              <a:t>?</a:t>
            </a:r>
            <a:r>
              <a:rPr lang="en-US" sz="2800" b="1" i="1" dirty="0">
                <a:solidFill>
                  <a:srgbClr val="FF0000"/>
                </a:solidFill>
                <a:latin typeface=".VnTime" pitchFamily="34" charset="0"/>
              </a:rPr>
              <a:t>3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Áp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dụng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công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thức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nghiệm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04454"/>
              </p:ext>
            </p:extLst>
          </p:nvPr>
        </p:nvGraphicFramePr>
        <p:xfrm>
          <a:off x="323850" y="1219200"/>
          <a:ext cx="212566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2" imgW="1155700" imgH="228600" progId="Equation.3">
                  <p:embed/>
                </p:oleObj>
              </mc:Choice>
              <mc:Fallback>
                <p:oleObj name="Equation" r:id="rId2" imgW="1155700" imgH="22860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219200"/>
                        <a:ext cx="2125663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200863"/>
              </p:ext>
            </p:extLst>
          </p:nvPr>
        </p:nvGraphicFramePr>
        <p:xfrm>
          <a:off x="381000" y="2057400"/>
          <a:ext cx="215106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0" name="Equation" r:id="rId4" imgW="1168400" imgH="228600" progId="Equation.3">
                  <p:embed/>
                </p:oleObj>
              </mc:Choice>
              <mc:Fallback>
                <p:oleObj name="Equation" r:id="rId4" imgW="1168400" imgH="2286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2151062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706724"/>
              </p:ext>
            </p:extLst>
          </p:nvPr>
        </p:nvGraphicFramePr>
        <p:xfrm>
          <a:off x="359229" y="2895600"/>
          <a:ext cx="23256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1" name="Equation" r:id="rId6" imgW="1244600" imgH="228600" progId="Equation.3">
                  <p:embed/>
                </p:oleObj>
              </mc:Choice>
              <mc:Fallback>
                <p:oleObj name="Equation" r:id="rId6" imgW="1244600" imgH="2286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29" y="2895600"/>
                        <a:ext cx="232568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756035"/>
              </p:ext>
            </p:extLst>
          </p:nvPr>
        </p:nvGraphicFramePr>
        <p:xfrm>
          <a:off x="2895600" y="2819400"/>
          <a:ext cx="27352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2" name="Equation" r:id="rId8" imgW="1270000" imgH="228600" progId="Equation.3">
                  <p:embed/>
                </p:oleObj>
              </mc:Choice>
              <mc:Fallback>
                <p:oleObj name="Equation" r:id="rId8" imgW="1270000" imgH="22860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2735262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36"/>
          <p:cNvSpPr txBox="1">
            <a:spLocks noChangeArrowheads="1"/>
          </p:cNvSpPr>
          <p:nvPr/>
        </p:nvSpPr>
        <p:spPr bwMode="auto">
          <a:xfrm>
            <a:off x="3810000" y="3789301"/>
            <a:ext cx="4114800" cy="46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5000"/>
              </a:spcBef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  <p:extLst>
      <p:ext uri="{BB962C8B-B14F-4D97-AF65-F5344CB8AC3E}">
        <p14:creationId xmlns:p14="http://schemas.microsoft.com/office/powerpoint/2010/main" val="158679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6019800" y="1295400"/>
          <a:ext cx="2362200" cy="51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6" name="Equation" r:id="rId2" imgW="1016000" imgH="203200" progId="Equation.DSMT4">
                  <p:embed/>
                </p:oleObj>
              </mc:Choice>
              <mc:Fallback>
                <p:oleObj name="Equation" r:id="rId2" imgW="10160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295400"/>
                        <a:ext cx="2362200" cy="5136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819400" y="1295400"/>
          <a:ext cx="2286000" cy="457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7" name="Equation" r:id="rId4" imgW="977476" imgH="203112" progId="Equation.3">
                  <p:embed/>
                </p:oleObj>
              </mc:Choice>
              <mc:Fallback>
                <p:oleObj name="Equation" r:id="rId4" imgW="977476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295400"/>
                        <a:ext cx="2286000" cy="4575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28600" y="1219200"/>
          <a:ext cx="1981200" cy="510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8" name="Equation" r:id="rId6" imgW="914400" imgH="203040" progId="Equation.3">
                  <p:embed/>
                </p:oleObj>
              </mc:Choice>
              <mc:Fallback>
                <p:oleObj name="Equation" r:id="rId6" imgW="91440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19200"/>
                        <a:ext cx="1981200" cy="510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8"/>
          <p:cNvSpPr txBox="1">
            <a:spLocks noChangeArrowheads="1"/>
          </p:cNvSpPr>
          <p:nvPr/>
        </p:nvSpPr>
        <p:spPr bwMode="auto">
          <a:xfrm>
            <a:off x="5867400" y="1828800"/>
            <a:ext cx="2957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(a = - 3 ; b = 1; c = 5)</a:t>
            </a:r>
          </a:p>
        </p:txBody>
      </p:sp>
      <p:sp>
        <p:nvSpPr>
          <p:cNvPr id="7181" name="Text Box 9"/>
          <p:cNvSpPr txBox="1">
            <a:spLocks noChangeArrowheads="1"/>
          </p:cNvSpPr>
          <p:nvPr/>
        </p:nvSpPr>
        <p:spPr bwMode="auto">
          <a:xfrm>
            <a:off x="0" y="1828800"/>
            <a:ext cx="2760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(a = 5; b = -1; c = 2)</a:t>
            </a:r>
          </a:p>
        </p:txBody>
      </p:sp>
      <p:sp>
        <p:nvSpPr>
          <p:cNvPr id="7182" name="Text Box 10"/>
          <p:cNvSpPr txBox="1">
            <a:spLocks noChangeArrowheads="1"/>
          </p:cNvSpPr>
          <p:nvPr/>
        </p:nvSpPr>
        <p:spPr bwMode="auto">
          <a:xfrm>
            <a:off x="2743200" y="18288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(a = 4 ; b = - 4; c = 1)</a:t>
            </a:r>
          </a:p>
        </p:txBody>
      </p:sp>
      <p:graphicFrame>
        <p:nvGraphicFramePr>
          <p:cNvPr id="7173" name="Object 1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04800" y="2514600"/>
          <a:ext cx="1905000" cy="430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Equation" r:id="rId8" imgW="799753" imgH="203112" progId="Equation.3">
                  <p:embed/>
                </p:oleObj>
              </mc:Choice>
              <mc:Fallback>
                <p:oleObj name="Equation" r:id="rId8" imgW="799753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14600"/>
                        <a:ext cx="1905000" cy="4303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2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096000" y="2438400"/>
          <a:ext cx="1828800" cy="506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Equation" r:id="rId10" imgW="799753" imgH="203112" progId="Equation.3">
                  <p:embed/>
                </p:oleObj>
              </mc:Choice>
              <mc:Fallback>
                <p:oleObj name="Equation" r:id="rId10" imgW="799753" imgH="20311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438400"/>
                        <a:ext cx="1828800" cy="50686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3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048000" y="2514600"/>
          <a:ext cx="2133600" cy="445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Equation" r:id="rId12" imgW="799753" imgH="203112" progId="Equation.DSMT4">
                  <p:embed/>
                </p:oleObj>
              </mc:Choice>
              <mc:Fallback>
                <p:oleObj name="Equation" r:id="rId12" imgW="799753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14600"/>
                        <a:ext cx="2133600" cy="4456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Line 14"/>
          <p:cNvSpPr>
            <a:spLocks noChangeShapeType="1"/>
          </p:cNvSpPr>
          <p:nvPr/>
        </p:nvSpPr>
        <p:spPr bwMode="auto">
          <a:xfrm>
            <a:off x="2667000" y="1295400"/>
            <a:ext cx="0" cy="4702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>
            <a:off x="5638800" y="1371600"/>
            <a:ext cx="0" cy="4702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0" y="3200400"/>
            <a:ext cx="2819400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(-1)</a:t>
            </a:r>
            <a:r>
              <a:rPr lang="en-US" sz="2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- 4.5.2= - 39 &lt; 0</a:t>
            </a:r>
          </a:p>
        </p:txBody>
      </p:sp>
      <p:sp>
        <p:nvSpPr>
          <p:cNvPr id="7186" name="Text Box 20"/>
          <p:cNvSpPr txBox="1">
            <a:spLocks noChangeArrowheads="1"/>
          </p:cNvSpPr>
          <p:nvPr/>
        </p:nvSpPr>
        <p:spPr bwMode="auto">
          <a:xfrm>
            <a:off x="2743200" y="3748768"/>
            <a:ext cx="2819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   Vậy phương trình </a:t>
            </a:r>
            <a:r>
              <a:rPr lang="en-US" sz="2400" b="1" i="1">
                <a:solidFill>
                  <a:srgbClr val="250AF0"/>
                </a:solidFill>
                <a:latin typeface="Times New Roman" pitchFamily="18" charset="0"/>
              </a:rPr>
              <a:t>có nghiệm kép: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2895600" y="3124200"/>
            <a:ext cx="2590800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 (- 4)</a:t>
            </a:r>
            <a:r>
              <a:rPr lang="en-US" sz="2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 </a:t>
            </a: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 4.4.1 =  0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6019800" y="3048000"/>
            <a:ext cx="2590800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1</a:t>
            </a:r>
            <a:r>
              <a:rPr lang="en-US" sz="2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- 4. (-3).5 = 61&gt;0</a:t>
            </a:r>
          </a:p>
        </p:txBody>
      </p:sp>
      <p:sp>
        <p:nvSpPr>
          <p:cNvPr id="7189" name="Text Box 23"/>
          <p:cNvSpPr txBox="1">
            <a:spLocks noChangeArrowheads="1"/>
          </p:cNvSpPr>
          <p:nvPr/>
        </p:nvSpPr>
        <p:spPr bwMode="auto">
          <a:xfrm>
            <a:off x="0" y="3748768"/>
            <a:ext cx="259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 Vậy phương trình </a:t>
            </a:r>
            <a:r>
              <a:rPr lang="en-US" sz="2400" b="1" i="1">
                <a:solidFill>
                  <a:srgbClr val="250AF0"/>
                </a:solidFill>
                <a:latin typeface="Times New Roman" pitchFamily="18" charset="0"/>
              </a:rPr>
              <a:t>vô nghiệm</a:t>
            </a:r>
          </a:p>
        </p:txBody>
      </p:sp>
      <p:sp>
        <p:nvSpPr>
          <p:cNvPr id="7190" name="Text Box 24"/>
          <p:cNvSpPr txBox="1">
            <a:spLocks noChangeArrowheads="1"/>
          </p:cNvSpPr>
          <p:nvPr/>
        </p:nvSpPr>
        <p:spPr bwMode="auto">
          <a:xfrm>
            <a:off x="5791200" y="3592286"/>
            <a:ext cx="3048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 dirty="0">
                <a:latin typeface="Times New Roman" pitchFamily="18" charset="0"/>
              </a:rPr>
              <a:t>   </a:t>
            </a:r>
            <a:r>
              <a:rPr lang="en-US" sz="2400" b="1" i="1" dirty="0" err="1">
                <a:latin typeface="Times New Roman" pitchFamily="18" charset="0"/>
              </a:rPr>
              <a:t>Vậy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phương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</a:rPr>
              <a:t>trình</a:t>
            </a:r>
            <a:r>
              <a:rPr lang="en-US" sz="2400" b="1" i="1" dirty="0"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50AF0"/>
                </a:solidFill>
                <a:latin typeface="Times New Roman" pitchFamily="18" charset="0"/>
              </a:rPr>
              <a:t>có</a:t>
            </a:r>
            <a:r>
              <a:rPr lang="en-US" sz="2400" b="1" i="1" dirty="0">
                <a:solidFill>
                  <a:srgbClr val="250AF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50AF0"/>
                </a:solidFill>
                <a:latin typeface="Times New Roman" pitchFamily="18" charset="0"/>
              </a:rPr>
              <a:t>hai</a:t>
            </a:r>
            <a:r>
              <a:rPr lang="en-US" sz="2400" b="1" i="1" dirty="0">
                <a:solidFill>
                  <a:srgbClr val="250AF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50AF0"/>
                </a:solidFill>
                <a:latin typeface="Times New Roman" pitchFamily="18" charset="0"/>
              </a:rPr>
              <a:t>nghiệm</a:t>
            </a:r>
            <a:r>
              <a:rPr lang="en-US" sz="2400" b="1" i="1" dirty="0">
                <a:solidFill>
                  <a:srgbClr val="250AF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50AF0"/>
                </a:solidFill>
                <a:latin typeface="Times New Roman" pitchFamily="18" charset="0"/>
              </a:rPr>
              <a:t>phân</a:t>
            </a:r>
            <a:r>
              <a:rPr lang="en-US" sz="2400" b="1" i="1" dirty="0">
                <a:solidFill>
                  <a:srgbClr val="250AF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50AF0"/>
                </a:solidFill>
                <a:latin typeface="Times New Roman" pitchFamily="18" charset="0"/>
              </a:rPr>
              <a:t>biệt</a:t>
            </a:r>
            <a:endParaRPr lang="en-US" sz="2400" b="1" i="1" dirty="0">
              <a:solidFill>
                <a:srgbClr val="250AF0"/>
              </a:solidFill>
              <a:latin typeface="Times New Roman" pitchFamily="18" charset="0"/>
            </a:endParaRPr>
          </a:p>
        </p:txBody>
      </p:sp>
      <p:graphicFrame>
        <p:nvGraphicFramePr>
          <p:cNvPr id="7176" name="Object 25"/>
          <p:cNvGraphicFramePr>
            <a:graphicFrameLocks noChangeAspect="1"/>
          </p:cNvGraphicFramePr>
          <p:nvPr/>
        </p:nvGraphicFramePr>
        <p:xfrm>
          <a:off x="2895600" y="4572000"/>
          <a:ext cx="2438400" cy="700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Equation" r:id="rId14" imgW="1625600" imgH="393700" progId="Equation.3">
                  <p:embed/>
                </p:oleObj>
              </mc:Choice>
              <mc:Fallback>
                <p:oleObj name="Equation" r:id="rId14" imgW="1625600" imgH="3937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2438400" cy="700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26"/>
          <p:cNvGraphicFramePr>
            <a:graphicFrameLocks noChangeAspect="1"/>
          </p:cNvGraphicFramePr>
          <p:nvPr/>
        </p:nvGraphicFramePr>
        <p:xfrm>
          <a:off x="3886201" y="5274469"/>
          <a:ext cx="379413" cy="503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Equation" r:id="rId16" imgW="114151" imgH="215619" progId="Equation.3">
                  <p:embed/>
                </p:oleObj>
              </mc:Choice>
              <mc:Fallback>
                <p:oleObj name="Equation" r:id="rId16" imgW="114151" imgH="21561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1" y="5274469"/>
                        <a:ext cx="379413" cy="5034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27"/>
          <p:cNvGraphicFramePr>
            <a:graphicFrameLocks noChangeAspect="1"/>
          </p:cNvGraphicFramePr>
          <p:nvPr/>
        </p:nvGraphicFramePr>
        <p:xfrm>
          <a:off x="5791200" y="4572000"/>
          <a:ext cx="2819400" cy="813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Equation" r:id="rId18" imgW="2209800" imgH="431800" progId="Equation.3">
                  <p:embed/>
                </p:oleObj>
              </mc:Choice>
              <mc:Fallback>
                <p:oleObj name="Equation" r:id="rId18" imgW="2209800" imgH="4318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572000"/>
                        <a:ext cx="2819400" cy="8130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28"/>
          <p:cNvGraphicFramePr>
            <a:graphicFrameLocks noChangeAspect="1"/>
          </p:cNvGraphicFramePr>
          <p:nvPr/>
        </p:nvGraphicFramePr>
        <p:xfrm>
          <a:off x="5791200" y="5385027"/>
          <a:ext cx="3048000" cy="813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Equation" r:id="rId20" imgW="2235200" imgH="431800" progId="Equation.3">
                  <p:embed/>
                </p:oleObj>
              </mc:Choice>
              <mc:Fallback>
                <p:oleObj name="Equation" r:id="rId20" imgW="2235200" imgH="431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385027"/>
                        <a:ext cx="3048000" cy="8130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Rectangle 39"/>
          <p:cNvSpPr>
            <a:spLocks noChangeArrowheads="1"/>
          </p:cNvSpPr>
          <p:nvPr/>
        </p:nvSpPr>
        <p:spPr bwMode="auto">
          <a:xfrm>
            <a:off x="533400" y="609600"/>
            <a:ext cx="492443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?3</a:t>
            </a:r>
          </a:p>
        </p:txBody>
      </p:sp>
      <p:sp>
        <p:nvSpPr>
          <p:cNvPr id="7192" name="Rectangle 48"/>
          <p:cNvSpPr>
            <a:spLocks noChangeArrowheads="1"/>
          </p:cNvSpPr>
          <p:nvPr/>
        </p:nvSpPr>
        <p:spPr bwMode="auto">
          <a:xfrm>
            <a:off x="6553200" y="613682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 u="sng">
              <a:latin typeface="Times New Roman" pitchFamily="18" charset="0"/>
            </a:endParaRPr>
          </a:p>
        </p:txBody>
      </p:sp>
      <p:sp>
        <p:nvSpPr>
          <p:cNvPr id="7193" name="Rectangle 15"/>
          <p:cNvSpPr>
            <a:spLocks noChangeArrowheads="1"/>
          </p:cNvSpPr>
          <p:nvPr/>
        </p:nvSpPr>
        <p:spPr bwMode="auto">
          <a:xfrm>
            <a:off x="0" y="533400"/>
            <a:ext cx="6096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sym typeface="Wingdings" pitchFamily="2" charset="2"/>
              </a:rPr>
              <a:t></a:t>
            </a:r>
            <a:endParaRPr lang="en-US" sz="3600">
              <a:solidFill>
                <a:srgbClr val="FF0000"/>
              </a:solidFill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457200" y="1219200"/>
            <a:ext cx="7848600" cy="3753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5000"/>
              </a:spcBef>
            </a:pPr>
            <a:r>
              <a:rPr lang="en-US" sz="2800" b="1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 </a:t>
            </a:r>
            <a:r>
              <a:rPr lang="en-US" sz="2800" b="1" u="sng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ý :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  <a:spcBef>
                <a:spcPct val="55000"/>
              </a:spcBef>
            </a:pP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ax</a:t>
            </a:r>
            <a:r>
              <a:rPr lang="en-US" sz="2800" b="1" baseline="30000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c = 0 (a ≠ 0) </a:t>
            </a:r>
          </a:p>
          <a:p>
            <a:pPr>
              <a:lnSpc>
                <a:spcPct val="110000"/>
              </a:lnSpc>
              <a:spcBef>
                <a:spcPct val="55000"/>
              </a:spcBef>
            </a:pP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 = b</a:t>
            </a:r>
            <a:r>
              <a:rPr lang="en-US" sz="2800" b="1" baseline="30000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4ac &gt; 0.</a:t>
            </a:r>
          </a:p>
          <a:p>
            <a:pPr>
              <a:lnSpc>
                <a:spcPct val="110000"/>
              </a:lnSpc>
              <a:spcBef>
                <a:spcPct val="55000"/>
              </a:spcBef>
            </a:pP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Khi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đó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luôn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có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nghiệm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biệt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>
              <a:lnSpc>
                <a:spcPct val="110000"/>
              </a:lnSpc>
              <a:spcBef>
                <a:spcPct val="55000"/>
              </a:spcBef>
            </a:pPr>
            <a:endParaRPr lang="en-US" sz="24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0" name="Text Box 36"/>
          <p:cNvSpPr txBox="1">
            <a:spLocks noChangeArrowheads="1"/>
          </p:cNvSpPr>
          <p:nvPr/>
        </p:nvSpPr>
        <p:spPr bwMode="auto">
          <a:xfrm>
            <a:off x="3810000" y="3789301"/>
            <a:ext cx="4114800" cy="46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5000"/>
              </a:spcBef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  <p:extLst>
      <p:ext uri="{BB962C8B-B14F-4D97-AF65-F5344CB8AC3E}">
        <p14:creationId xmlns:p14="http://schemas.microsoft.com/office/powerpoint/2010/main" val="158679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2819400" y="3733800"/>
            <a:ext cx="381000" cy="381000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07525546"/>
              </p:ext>
            </p:extLst>
          </p:nvPr>
        </p:nvGraphicFramePr>
        <p:xfrm>
          <a:off x="3200400" y="914400"/>
          <a:ext cx="24241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Equation" r:id="rId2" imgW="990170" imgH="203112" progId="Equation.3">
                  <p:embed/>
                </p:oleObj>
              </mc:Choice>
              <mc:Fallback>
                <p:oleObj name="Equation" r:id="rId2" imgW="990170" imgH="203112" progId="Equation.3">
                  <p:embed/>
                  <p:pic>
                    <p:nvPicPr>
                      <p:cNvPr id="0" name="Picture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914400"/>
                        <a:ext cx="24241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416975453"/>
              </p:ext>
            </p:extLst>
          </p:nvPr>
        </p:nvGraphicFramePr>
        <p:xfrm>
          <a:off x="3200400" y="2438400"/>
          <a:ext cx="32004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4" imgW="1117600" imgH="228600" progId="Equation.3">
                  <p:embed/>
                </p:oleObj>
              </mc:Choice>
              <mc:Fallback>
                <p:oleObj name="Equation" r:id="rId4" imgW="1117600" imgH="228600" progId="Equation.3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38400"/>
                        <a:ext cx="32004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752600" y="533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791200" y="914400"/>
            <a:ext cx="381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67154" y="990600"/>
            <a:ext cx="320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C©u</a:t>
            </a: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1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04800" y="2514600"/>
            <a:ext cx="297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C©u</a:t>
            </a:r>
            <a:r>
              <a:rPr 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990600" y="3733800"/>
            <a:ext cx="6553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A: 80		B: 0		C: 30		D: 50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751114" y="1828800"/>
            <a:ext cx="815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A:  - 80		B: 80   		C: - 82		D: - 88</a:t>
            </a: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751114" y="1855561"/>
            <a:ext cx="381000" cy="381000"/>
          </a:xfrm>
          <a:prstGeom prst="ellips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524000" y="3124200"/>
            <a:ext cx="3810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33400"/>
            <a:ext cx="1544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rgbClr val="3333FF"/>
                </a:solidFill>
                <a:latin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3333FF"/>
                </a:solidFill>
                <a:latin typeface="Times New Roman" pitchFamily="18" charset="0"/>
              </a:rPr>
              <a:t>tập</a:t>
            </a:r>
            <a:r>
              <a:rPr lang="en-US" sz="2400" b="1" u="sng" dirty="0">
                <a:solidFill>
                  <a:srgbClr val="3333FF"/>
                </a:solidFill>
                <a:latin typeface="Times New Roman" pitchFamily="18" charset="0"/>
              </a:rPr>
              <a:t> 1:</a:t>
            </a:r>
            <a:r>
              <a:rPr lang="en-US" sz="2400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endParaRPr lang="en-US" sz="2400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0" y="9525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51: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THỨC NGHIỆM CỦA</a:t>
            </a:r>
            <a:r>
              <a:rPr lang="en-US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BẬC HAI.</a:t>
            </a:r>
          </a:p>
        </p:txBody>
      </p:sp>
    </p:spTree>
    <p:extLst>
      <p:ext uri="{BB962C8B-B14F-4D97-AF65-F5344CB8AC3E}">
        <p14:creationId xmlns:p14="http://schemas.microsoft.com/office/powerpoint/2010/main" val="33735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8600" y="0"/>
            <a:ext cx="8699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u="sng" dirty="0" err="1">
                <a:solidFill>
                  <a:srgbClr val="3333FF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3333FF"/>
                </a:solidFill>
                <a:latin typeface="Times New Roman" pitchFamily="18" charset="0"/>
              </a:rPr>
              <a:t>tập</a:t>
            </a:r>
            <a:r>
              <a:rPr lang="en-US" b="1" u="sng" dirty="0">
                <a:solidFill>
                  <a:srgbClr val="3333FF"/>
                </a:solidFill>
                <a:latin typeface="Times New Roman" pitchFamily="18" charset="0"/>
              </a:rPr>
              <a:t> 2: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Điền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dấu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X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vào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ô 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thích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hợp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tương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ứng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với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mỗi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phương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trình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3333FF"/>
                </a:solidFill>
                <a:latin typeface="Times New Roman" pitchFamily="18" charset="0"/>
              </a:rPr>
              <a:t>sau</a:t>
            </a:r>
            <a:r>
              <a:rPr lang="en-US" b="1" dirty="0">
                <a:solidFill>
                  <a:srgbClr val="3333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2347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945104"/>
              </p:ext>
            </p:extLst>
          </p:nvPr>
        </p:nvGraphicFramePr>
        <p:xfrm>
          <a:off x="19050" y="847725"/>
          <a:ext cx="6770688" cy="4550093"/>
        </p:xfrm>
        <a:graphic>
          <a:graphicData uri="http://schemas.openxmlformats.org/drawingml/2006/table">
            <a:tbl>
              <a:tblPr/>
              <a:tblGrid>
                <a:gridCol w="271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Phương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trình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Vô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nghiệm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nghiệm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kép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2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nghiệm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phân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biệt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2x</a:t>
                      </a:r>
                      <a:r>
                        <a:rPr kumimoji="0" lang="en-US" sz="22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 + 6x + 1 = 0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3x</a:t>
                      </a:r>
                      <a:r>
                        <a:rPr kumimoji="0" lang="en-US" sz="22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- 2x + 5 = 0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2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 +  4x + 4= 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2003x</a:t>
                      </a:r>
                      <a:r>
                        <a:rPr kumimoji="0" lang="en-US" sz="22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A0BD9"/>
                          </a:solidFill>
                          <a:effectLst/>
                          <a:latin typeface="Times New Roman" pitchFamily="18" charset="0"/>
                        </a:rPr>
                        <a:t>-15x -2018 = 0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46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234020"/>
              </p:ext>
            </p:extLst>
          </p:nvPr>
        </p:nvGraphicFramePr>
        <p:xfrm>
          <a:off x="6953250" y="838200"/>
          <a:ext cx="1809750" cy="4495800"/>
        </p:xfrm>
        <a:graphic>
          <a:graphicData uri="http://schemas.openxmlformats.org/drawingml/2006/table">
            <a:tbl>
              <a:tblPr/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B195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B195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B195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CB195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2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6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7010400" y="1847848"/>
            <a:ext cx="1828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 = 6</a:t>
            </a:r>
            <a:r>
              <a:rPr lang="en-US" sz="2000" b="1" baseline="30000" dirty="0">
                <a:solidFill>
                  <a:srgbClr val="800000"/>
                </a:solidFill>
                <a:sym typeface="Symbol" pitchFamily="18" charset="2"/>
              </a:rPr>
              <a:t>2</a:t>
            </a: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 -  4.2.1 </a:t>
            </a:r>
          </a:p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   = 28 &gt; 0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7010400" y="3657600"/>
            <a:ext cx="175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 = 4</a:t>
            </a:r>
            <a:r>
              <a:rPr lang="en-US" sz="2000" b="1" baseline="30000" dirty="0">
                <a:solidFill>
                  <a:srgbClr val="800000"/>
                </a:solidFill>
                <a:sym typeface="Symbol" pitchFamily="18" charset="2"/>
              </a:rPr>
              <a:t>2</a:t>
            </a: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 -  4.1.4   </a:t>
            </a:r>
          </a:p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    = 0</a:t>
            </a: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7010400" y="2730500"/>
            <a:ext cx="175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 =(-2)</a:t>
            </a:r>
            <a:r>
              <a:rPr lang="en-US" sz="2000" b="1" baseline="30000" dirty="0">
                <a:solidFill>
                  <a:srgbClr val="800000"/>
                </a:solidFill>
                <a:sym typeface="Symbol" pitchFamily="18" charset="2"/>
              </a:rPr>
              <a:t>2</a:t>
            </a: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- 4.3.5</a:t>
            </a:r>
          </a:p>
          <a:p>
            <a:pPr eaLnBrk="1" hangingPunct="1">
              <a:spcBef>
                <a:spcPct val="20000"/>
              </a:spcBef>
            </a:pPr>
            <a:r>
              <a:rPr lang="en-US" sz="2000" b="1" dirty="0">
                <a:solidFill>
                  <a:srgbClr val="800000"/>
                </a:solidFill>
                <a:sym typeface="Symbol" pitchFamily="18" charset="2"/>
              </a:rPr>
              <a:t>    = -56 &lt; 0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7010400" y="4419600"/>
            <a:ext cx="160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990000"/>
                </a:solidFill>
                <a:latin typeface="Times New Roman" pitchFamily="18" charset="0"/>
              </a:rPr>
              <a:t>a </a:t>
            </a:r>
            <a:r>
              <a:rPr lang="en-US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b="1" dirty="0">
                <a:solidFill>
                  <a:srgbClr val="990000"/>
                </a:solidFill>
                <a:latin typeface="Times New Roman" pitchFamily="18" charset="0"/>
              </a:rPr>
              <a:t> c</a:t>
            </a:r>
          </a:p>
          <a:p>
            <a:pPr algn="ctr" eaLnBrk="1" hangingPunct="1"/>
            <a:r>
              <a:rPr lang="en-US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990000"/>
                </a:solidFill>
                <a:latin typeface="Times New Roman" pitchFamily="18" charset="0"/>
              </a:rPr>
              <a:t>trái</a:t>
            </a:r>
            <a:r>
              <a:rPr lang="en-US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990000"/>
                </a:solidFill>
                <a:latin typeface="Times New Roman" pitchFamily="18" charset="0"/>
              </a:rPr>
              <a:t>dấu</a:t>
            </a:r>
            <a:endParaRPr lang="en-US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5791200" y="2076450"/>
            <a:ext cx="40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3276600" y="2762250"/>
            <a:ext cx="40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16442" name="Text Box 58"/>
          <p:cNvSpPr txBox="1">
            <a:spLocks noChangeArrowheads="1"/>
          </p:cNvSpPr>
          <p:nvPr/>
        </p:nvSpPr>
        <p:spPr bwMode="auto">
          <a:xfrm>
            <a:off x="4572000" y="3657600"/>
            <a:ext cx="40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5867400" y="4495800"/>
            <a:ext cx="40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8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606577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436" grpId="0" autoUpdateAnimBg="0"/>
      <p:bldP spid="16437" grpId="0" autoUpdateAnimBg="0"/>
      <p:bldP spid="16438" grpId="0" autoUpdateAnimBg="0"/>
      <p:bldP spid="16439" grpId="0" autoUpdateAnimBg="0"/>
      <p:bldP spid="16440" grpId="0" autoUpdateAnimBg="0"/>
      <p:bldP spid="16441" grpId="0" autoUpdateAnimBg="0"/>
      <p:bldP spid="16442" grpId="0" autoUpdateAnimBg="0"/>
      <p:bldP spid="16443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1341</Words>
  <Application>Microsoft Office PowerPoint</Application>
  <PresentationFormat>Trình chiếu Trên màn hình (4:3)</PresentationFormat>
  <Paragraphs>166</Paragraphs>
  <Slides>21</Slides>
  <Notes>1</Notes>
  <HiddenSlides>0</HiddenSlides>
  <MMClips>1</MMClips>
  <ScaleCrop>false</ScaleCrop>
  <HeadingPairs>
    <vt:vector size="8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21</vt:i4>
      </vt:variant>
    </vt:vector>
  </HeadingPairs>
  <TitlesOfParts>
    <vt:vector size="29" baseType="lpstr">
      <vt:lpstr>.VnTime</vt:lpstr>
      <vt:lpstr>Arial</vt:lpstr>
      <vt:lpstr>Calibri</vt:lpstr>
      <vt:lpstr>Symbol</vt:lpstr>
      <vt:lpstr>Times New Roman</vt:lpstr>
      <vt:lpstr>Wingdings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NGUYEN THANH HUNG 20180334</cp:lastModifiedBy>
  <cp:revision>77</cp:revision>
  <dcterms:created xsi:type="dcterms:W3CDTF">2006-08-16T00:00:00Z</dcterms:created>
  <dcterms:modified xsi:type="dcterms:W3CDTF">2024-03-12T16:29:26Z</dcterms:modified>
</cp:coreProperties>
</file>