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media/audio1.wav" ContentType="audio/wav"/>
  <Override PartName="/ppt/media/audio2.wav" ContentType="audio/wav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3" r:id="rId2"/>
    <p:sldMasterId id="2147483686" r:id="rId3"/>
    <p:sldMasterId id="2147483698" r:id="rId4"/>
    <p:sldMasterId id="2147483710" r:id="rId5"/>
    <p:sldMasterId id="2147483722" r:id="rId6"/>
    <p:sldMasterId id="2147483734" r:id="rId7"/>
  </p:sldMasterIdLst>
  <p:notesMasterIdLst>
    <p:notesMasterId r:id="rId22"/>
  </p:notesMasterIdLst>
  <p:sldIdLst>
    <p:sldId id="272" r:id="rId8"/>
    <p:sldId id="283" r:id="rId9"/>
    <p:sldId id="284" r:id="rId10"/>
    <p:sldId id="275" r:id="rId11"/>
    <p:sldId id="276" r:id="rId12"/>
    <p:sldId id="258" r:id="rId13"/>
    <p:sldId id="259" r:id="rId14"/>
    <p:sldId id="268" r:id="rId15"/>
    <p:sldId id="288" r:id="rId16"/>
    <p:sldId id="287" r:id="rId17"/>
    <p:sldId id="289" r:id="rId18"/>
    <p:sldId id="290" r:id="rId19"/>
    <p:sldId id="291" r:id="rId20"/>
    <p:sldId id="261" r:id="rId21"/>
  </p:sldIdLst>
  <p:sldSz cx="9144000" cy="6858000" type="screen4x3"/>
  <p:notesSz cx="6858000" cy="9144000"/>
  <p:custDataLst>
    <p:tags r:id="rId23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anose="020B0A04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24F229"/>
    <a:srgbClr val="663300"/>
    <a:srgbClr val="66FFCC"/>
    <a:srgbClr val="FA0617"/>
    <a:srgbClr val="FF66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ags" Target="tags/tag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62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31382FF-722A-4E7A-8E56-4854BECCAC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8490D-038A-49CF-8B41-BD9AEA3F99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377F3-E0FF-4FC5-B064-80C4B82027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32D32-AC95-4C49-A47F-5C945DFF1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ED521-A8B3-4F6C-AC6A-C5B8868581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F1F67-5694-47C2-BB08-B581D76C4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97A39-FEEA-476D-B01C-30B3605C58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95543-2699-4C09-84E0-B0E2C090F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A2514-13CC-4632-B902-1CD04FBB0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95FF1-AE7E-441E-A283-2D716817F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51077-1CBA-45AE-A6B9-C0AFA0CFD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8F30D-29A2-478A-99EB-1FD14D099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0B243-E5A5-4189-AC6C-B259CC197E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9FC8-D6B2-4ED6-8D48-AAD855AA5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8CCC-CEE4-4676-ABAA-20AE599A8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8DD84-45B4-4138-8FFC-950B1C93D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4F3A-309C-4C10-A8C5-F258C9B4D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93D01-7380-4244-A2DD-08DE4EB4E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F63A2A8-CE70-4AB6-92EE-177F06691D5A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893795A-318C-4FF9-B37A-B16BB25F5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69C175C-3226-4349-87D3-158890D5E598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19B1291-71D7-449C-ADDE-0B8739C20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29D9E56-5AFA-4734-BCDB-1F2BF2E7135B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45BF946-5FF8-408E-BD75-96D1B8584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0FBEA2D-7A2B-44A3-8DE3-D73EADE06F4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6B87ED3-4D72-429A-A449-DE25269C0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EA0E424-C1C9-4AA4-A979-939810224F0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742288A-8A62-401D-B46C-C0179B4F5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2D6C-9BDA-481D-9DAF-B83804CBD2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8ED91AE-9ED0-4E4D-82BC-D8D6DAE33749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C408961-B494-48C1-9498-467A52C41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7736197-BDE0-4434-BB81-18800CF4EE21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EC22186-504A-4DFE-B96C-8E1084881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040BF7B-66DF-4055-A8F7-9D1B5DE86996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E6483EC-8EEB-47AA-A320-6C84C30EA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991A648-FAFD-4E54-9593-C90B699A5CF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BC2A1B9-2749-4ECB-A5E4-B768B1C9B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A9F5609-8B51-470D-8B35-135A78713AA6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1E8E6EA-A41C-4453-BC9B-C65317189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8A978C3-E395-4AE0-81DA-1D7FFE1C0190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5B3E5DC-D7BE-4FEE-A413-E26A1ECC1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1437AD8-37A0-4F25-931F-8A511C2C909A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4053391-4A17-4C83-A3B9-F3BB1C9E0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0F3347D-72F1-4B2C-A790-3C8CB9D4894B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79FAF11-E836-4895-BDB5-04C3D1946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E425CA-59F8-4B18-A260-B2CC58BCA07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37CF864-4AF1-456B-BA8C-DB137E41E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EEA88C7-0006-4EA5-AA50-3A9D61D655A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DC5D4DA-3322-41C2-9276-0CE07FE63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7C559-0E22-4607-B4F1-7191FC6C22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191FA12-C601-4EBD-9A1B-36656D7B25D8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4598F00-D958-499A-AA1F-A6918936A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1965B64-6FFD-4293-9C5F-C76ECB4B7012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2489FFE-A7F7-447B-81BB-D9F94EAD1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DBBC8E4-85C6-46C3-8BBB-64DB62E8F7B1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7FF95FA-4D0B-40F0-876C-83C5840F0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E3A8899-A4F1-4E17-8D55-F84410DB891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CD49233-668C-4586-9705-30658749B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4A412AF-F511-443D-B92C-04E5CC9A3CC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933A3AC-9843-4A18-AF39-5ABD91E51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6F0F165-10E8-464B-BDF3-B474CFE243B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2D399EC-4534-4FB3-8BED-6F73ECFAC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BFF90B7-29EB-4706-A367-DDE663862E64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D663BF3-646A-4A82-9863-477E4CA07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2D93745-6F39-438C-BF36-EA8D423B1DCE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5D50BFE-86EB-493C-B3D2-8FAC5C023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88CFFFB-F24B-4C71-AB89-2C5F953DD7F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55B3390-78B2-47B2-952A-A585D5E4D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A00026-9638-424E-84CD-1BFE29DC8A91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55D532A-E83E-4AC9-A72B-5BB44F712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A6B08-A479-4AEE-A24C-644C21B9ED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7E91247-1FB2-4B8F-9435-BBB9DFF3E7C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0079BD2-AA2F-47E7-ABF6-A311E9BCA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9513FAF-17ED-49A4-9A35-E7BA0589F5B8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E95CBF8-8E61-479C-814E-578C33CDB1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DC5AA1B-6502-4A8D-B92C-88A021D7925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08E1143-17C1-459F-B40F-F12E21F4D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896AB3D-CDB0-4071-90A6-8EC0F1C79EF0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394CB85-DC20-4C12-8E5A-0DB7CB729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58CAE36-0FE9-46CC-922D-5DE83DCE3DB4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8A8EFF8-46DA-446F-8AE6-0C099DC56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3EBD695-830F-4270-BC79-3EF130A0F197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CA5E063-062F-497B-9D0F-D4DCD8A44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5F23E97-4568-443B-9DE3-24F7556AE19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05A4999-E3D8-4AC7-A8B8-6360EBA21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9F43035-6725-4C9F-981B-621D14DB9A58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2F988C3-A1A2-4E94-A620-130329C42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A5868D4-69E2-441F-BAC2-399E4DE17434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F15FBC9E-45CA-4D8A-89C2-ED78F1BB9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966B0A0-D16B-49A4-98B1-BD742CDAD927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DEBFCCC-1D2A-467A-9033-B0DB3E66A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10CD-683F-4EC0-87B4-5E8D1FDDD7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DBE85AF-AA5B-4C28-BBE9-A6FF488F34D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561F4E7A-4B80-40C9-9717-EFD3F43E7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A8DED420-FB36-448A-ADCC-C568DAD91CF5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012C422-619C-4937-A259-34DE32E94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E9FCA33-3710-42DC-82B3-C0CD444323A6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96A18D4-5777-45F7-848E-45DD0AC9B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6D47364-81EA-4A18-8231-DD976EF5838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CD0685F-EC40-45BC-914E-BFDCF9BA4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013EF31-0497-4555-A678-DA8425288341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988E756-0919-496D-BB76-57A96128B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1513BFC-1182-47CB-A873-3C38E24CD681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B9FE833-FB8D-4A5B-B7F9-69D8B23F8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301FCFE-CD34-4B47-AD5C-39F64DEDBE5C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F483B13-9C4A-4E7C-9FCA-AF87BB21F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4F6E47B-5DF0-4B26-BD23-B98466273D54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7D06D64-A40F-4956-907C-5FEDF465C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054CBC6-9A67-4669-AF4B-FF4E3C844285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64588FE-482C-4BAF-A173-D99ECC642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7929C9F-F307-48E8-BD14-FC2F11D7FE6A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630A30E-A6AF-461B-A552-591D7F305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41EAA-47A7-4DDD-9CB5-44DB640C56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C6E425D-F22D-4BE1-B2AC-0B6B7B8CA812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03AD293-1969-4543-BACA-2AD3F9613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E5CE4B1-3A09-4B76-A261-62E6E11953F7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DE94833A-AE15-465F-A67A-D412BCEE6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B3587F3-EE73-4A95-9B9D-2BFE28077AA1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8DCDDBA-B44A-442F-AA4D-9380BECAB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B776C76E-44CA-4FA3-B92C-49D1C61CAE8A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3B323A9E-47E2-4006-B59C-08EDFEBBF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6989A0A-856B-4D16-8564-497436E91A0C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232E8D6-3819-44AB-A8AE-4ABA56B99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EED5D3E-99A0-4BD0-A7A6-C73955463E8A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C96BD22-E460-476A-9E21-C81587788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E2E99D9-67F7-4391-83D4-A1F1B12BF10D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D7A21EB-CD5E-4F5C-8D74-D82549029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48CE8AED-A8FC-4F86-8D32-953101F43BD5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E508D422-D3E4-4844-846B-E3E31F3B4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0ABC876D-9A4E-4331-9846-EFB6586C4BA3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973F70D5-CD11-44FD-AFBB-FD1AF667F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CC8456DE-5F5B-4B2D-AAAD-566995ADAED0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B3A5493-86DB-4720-84DB-7A722071C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40698-253E-41BF-885B-B9EDF58944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F1E48-3207-4B19-AB12-B197ACFF3B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D3A8619-2EE6-4687-B85D-A164032B68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E0324A1E-6B6D-4572-95F6-81EC60263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FA82BF18-B686-4723-9C22-5463EA55CC35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1BE70766-06FA-4814-9DA4-776DA7878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AEF633AE-356D-43E9-BCA6-64A5EB2C627A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E9DE4D36-5436-41C7-AE22-56A22F8BA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6D412192-3ED0-4E05-9B40-F32A7BE11E04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50A94D1C-3270-4956-B4BC-518C0085A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96D3DC96-7457-4B86-9FED-563CE22F87E2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6C5F77B7-6965-4A81-82E8-C8D4BA83A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330DD47F-3447-4518-93A7-936AE22E4F3E}" type="datetimeFigureOut">
              <a:rPr lang="en-US"/>
              <a:pPr>
                <a:defRPr/>
              </a:pPr>
              <a:t>11/15/2023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202760F2-77FE-42D4-B431-ACCCD0A1A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gif"/><Relationship Id="rId2" Type="http://schemas.openxmlformats.org/officeDocument/2006/relationships/audio" Target="ppt\slides\bien.wav" TargetMode="External"/><Relationship Id="rId1" Type="http://schemas.openxmlformats.org/officeDocument/2006/relationships/audio" Target="ppt\slides\hien%20nhanh.wav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5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6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gif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5.xml"/><Relationship Id="rId4" Type="http://schemas.openxmlformats.org/officeDocument/2006/relationships/image" Target="../media/image5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41.bin"/><Relationship Id="rId7" Type="http://schemas.openxmlformats.org/officeDocument/2006/relationships/image" Target="../media/image2.png"/><Relationship Id="rId12" Type="http://schemas.openxmlformats.org/officeDocument/2006/relationships/image" Target="../media/image64.gif"/><Relationship Id="rId2" Type="http://schemas.openxmlformats.org/officeDocument/2006/relationships/slideLayout" Target="../slideLayouts/slideLayout7.xml"/><Relationship Id="rId1" Type="http://schemas.openxmlformats.org/officeDocument/2006/relationships/audio" Target="ppt\slides\bien.wav" TargetMode="External"/><Relationship Id="rId6" Type="http://schemas.openxmlformats.org/officeDocument/2006/relationships/image" Target="../media/image61.emf"/><Relationship Id="rId11" Type="http://schemas.openxmlformats.org/officeDocument/2006/relationships/image" Target="../media/image63.wmf"/><Relationship Id="rId5" Type="http://schemas.openxmlformats.org/officeDocument/2006/relationships/oleObject" Target="../embeddings/oleObject42.bin"/><Relationship Id="rId10" Type="http://schemas.openxmlformats.org/officeDocument/2006/relationships/oleObject" Target="../embeddings/oleObject44.bin"/><Relationship Id="rId4" Type="http://schemas.openxmlformats.org/officeDocument/2006/relationships/image" Target="../media/image60.emf"/><Relationship Id="rId9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audio" Target="ppt\slides\hien%20nhanh.wav" TargetMode="External"/><Relationship Id="rId7" Type="http://schemas.openxmlformats.org/officeDocument/2006/relationships/oleObject" Target="../embeddings/oleObject3.bin"/><Relationship Id="rId2" Type="http://schemas.openxmlformats.org/officeDocument/2006/relationships/audio" Target="ppt\slides\bien.wav" TargetMode="External"/><Relationship Id="rId1" Type="http://schemas.openxmlformats.org/officeDocument/2006/relationships/audio" Target="ppt\slides\keo%20dai.wav" TargetMode="External"/><Relationship Id="rId6" Type="http://schemas.openxmlformats.org/officeDocument/2006/relationships/image" Target="../media/image5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9.wmf"/><Relationship Id="rId2" Type="http://schemas.openxmlformats.org/officeDocument/2006/relationships/audio" Target="ppt\slides\hien%20nhanh.wav" TargetMode="External"/><Relationship Id="rId1" Type="http://schemas.openxmlformats.org/officeDocument/2006/relationships/audio" Target="ppt\slides\bien.wav" TargetMode="Externa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7.gif"/><Relationship Id="rId1" Type="http://schemas.openxmlformats.org/officeDocument/2006/relationships/audio" Target="ppt\slides\bien.wav" TargetMode="Externa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image" Target="../media/image2.png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4.wmf"/><Relationship Id="rId2" Type="http://schemas.openxmlformats.org/officeDocument/2006/relationships/audio" Target="ppt\slides\bien.wav" TargetMode="External"/><Relationship Id="rId16" Type="http://schemas.openxmlformats.org/officeDocument/2006/relationships/oleObject" Target="../embeddings/oleObject20.bin"/><Relationship Id="rId20" Type="http://schemas.openxmlformats.org/officeDocument/2006/relationships/image" Target="../media/image26.png"/><Relationship Id="rId1" Type="http://schemas.openxmlformats.org/officeDocument/2006/relationships/audio" Target="ppt\slides\nhe.wav" TargetMode="Externa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5.gi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e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4.wmf"/><Relationship Id="rId26" Type="http://schemas.openxmlformats.org/officeDocument/2006/relationships/image" Target="../media/image38.wmf"/><Relationship Id="rId3" Type="http://schemas.openxmlformats.org/officeDocument/2006/relationships/slideLayout" Target="../slideLayouts/slideLayout7.xml"/><Relationship Id="rId21" Type="http://schemas.openxmlformats.org/officeDocument/2006/relationships/oleObject" Target="../embeddings/oleObject29.bin"/><Relationship Id="rId7" Type="http://schemas.openxmlformats.org/officeDocument/2006/relationships/image" Target="../media/image28.wmf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audio" Target="ppt\slides\bien.wav" TargetMode="Externa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image" Target="../media/image40.png"/><Relationship Id="rId1" Type="http://schemas.openxmlformats.org/officeDocument/2006/relationships/audio" Target="ppt\slides\hien%20nhanh.wav" TargetMode="Externa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7.wmf"/><Relationship Id="rId5" Type="http://schemas.openxmlformats.org/officeDocument/2006/relationships/image" Target="../media/image27.wmf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28" Type="http://schemas.openxmlformats.org/officeDocument/2006/relationships/image" Target="../media/image39.gif"/><Relationship Id="rId10" Type="http://schemas.openxmlformats.org/officeDocument/2006/relationships/image" Target="../media/image30.png"/><Relationship Id="rId19" Type="http://schemas.openxmlformats.org/officeDocument/2006/relationships/oleObject" Target="../embeddings/oleObject28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9.emf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46.wmf"/><Relationship Id="rId3" Type="http://schemas.openxmlformats.org/officeDocument/2006/relationships/audio" Target="../media/media1.WAV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3.emf"/><Relationship Id="rId17" Type="http://schemas.openxmlformats.org/officeDocument/2006/relationships/image" Target="../media/image2.png"/><Relationship Id="rId2" Type="http://schemas.microsoft.com/office/2007/relationships/media" Target="../media/media1.WAV"/><Relationship Id="rId16" Type="http://schemas.openxmlformats.org/officeDocument/2006/relationships/image" Target="../media/image45.wmf"/><Relationship Id="rId1" Type="http://schemas.openxmlformats.org/officeDocument/2006/relationships/audio" Target="ppt\slides\bien.wav" TargetMode="External"/><Relationship Id="rId6" Type="http://schemas.openxmlformats.org/officeDocument/2006/relationships/audio" Target="../media/audio2.wav"/><Relationship Id="rId11" Type="http://schemas.openxmlformats.org/officeDocument/2006/relationships/oleObject" Target="../embeddings/oleObject34.bin"/><Relationship Id="rId5" Type="http://schemas.openxmlformats.org/officeDocument/2006/relationships/audio" Target="../media/audio1.wav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42.wmf"/><Relationship Id="rId4" Type="http://schemas.openxmlformats.org/officeDocument/2006/relationships/slideLayout" Target="../slideLayouts/slideLayout7.xml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4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82550" y="0"/>
            <a:ext cx="9372600" cy="7067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981200" y="60325"/>
            <a:ext cx="449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Arial" panose="020B0604020202020204" pitchFamily="34" charset="0"/>
              </a:rPr>
              <a:t>Khởi</a:t>
            </a:r>
            <a:r>
              <a:rPr lang="en-US" sz="2000" b="1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FF"/>
                </a:solidFill>
                <a:latin typeface="Arial" panose="020B0604020202020204" pitchFamily="34" charset="0"/>
              </a:rPr>
              <a:t>động</a:t>
            </a:r>
            <a:endParaRPr lang="en-US"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9750" y="688975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VNI-Times" pitchFamily="2" charset="0"/>
              </a:rPr>
              <a:t>Veõ ñoà thò haøm soá sau:</a:t>
            </a:r>
            <a:r>
              <a:rPr lang="en-US" sz="2000">
                <a:solidFill>
                  <a:srgbClr val="24F229"/>
                </a:solidFill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959100" y="661988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VNI-Times" pitchFamily="2" charset="0"/>
              </a:rPr>
              <a:t>y = 2x</a:t>
            </a:r>
            <a:r>
              <a:rPr lang="en-US" b="1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838200" y="3278312"/>
            <a:ext cx="1905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Ta coù A(1;2)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38200" y="2846263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Cho x = 1 </a:t>
            </a:r>
            <a:r>
              <a:rPr lang="en-US" b="1" dirty="0">
                <a:solidFill>
                  <a:srgbClr val="0000FF"/>
                </a:solidFill>
                <a:latin typeface="VNI-Times" pitchFamily="2" charset="0"/>
              </a:rPr>
              <a:t>=&gt;</a:t>
            </a: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 y = 2.1 = 2</a:t>
            </a:r>
            <a:r>
              <a:rPr lang="en-US" dirty="0">
                <a:solidFill>
                  <a:schemeClr val="tx2"/>
                </a:solidFill>
                <a:latin typeface="VNI-Times" pitchFamily="2" charset="0"/>
              </a:rPr>
              <a:t> </a:t>
            </a:r>
            <a:endParaRPr lang="en-US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838200" y="3665140"/>
            <a:ext cx="3276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Ñoà thò haøm soá y = 2x laø ñöôøng thaúng ñi qua goâùc toïa ñoä O(0;0) vaø qua ñieåm  A(1;2) </a:t>
            </a:r>
            <a:endParaRPr lang="en-US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153" name="Object 9"/>
          <p:cNvGraphicFramePr>
            <a:graphicFrameLocks noGrp="1" noChangeAspect="1"/>
          </p:cNvGraphicFramePr>
          <p:nvPr>
            <p:ph/>
          </p:nvPr>
        </p:nvGraphicFramePr>
        <p:xfrm>
          <a:off x="4019550" y="719138"/>
          <a:ext cx="5105400" cy="488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4" imgW="7012800" imgH="4194000" progId="">
                  <p:embed/>
                </p:oleObj>
              </mc:Choice>
              <mc:Fallback>
                <p:oleObj name="Graph System" r:id="rId4" imgW="7012800" imgH="4194000" progId="">
                  <p:embed/>
                  <p:pic>
                    <p:nvPicPr>
                      <p:cNvPr id="0" name="Object 9" descr="image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719138"/>
                        <a:ext cx="5105400" cy="4884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6076950" y="952500"/>
            <a:ext cx="1619250" cy="3219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6155" name="Group 11"/>
          <p:cNvGrpSpPr/>
          <p:nvPr/>
        </p:nvGrpSpPr>
        <p:grpSpPr bwMode="auto">
          <a:xfrm rot="-2679422">
            <a:off x="7010400" y="-228600"/>
            <a:ext cx="293688" cy="1368425"/>
            <a:chOff x="163" y="1296"/>
            <a:chExt cx="319" cy="1356"/>
          </a:xfrm>
        </p:grpSpPr>
        <p:grpSp>
          <p:nvGrpSpPr>
            <p:cNvPr id="79899" name="Group 12"/>
            <p:cNvGrpSpPr/>
            <p:nvPr/>
          </p:nvGrpSpPr>
          <p:grpSpPr bwMode="auto">
            <a:xfrm>
              <a:off x="192" y="1296"/>
              <a:ext cx="276" cy="1356"/>
              <a:chOff x="228" y="1296"/>
              <a:chExt cx="276" cy="1356"/>
            </a:xfrm>
          </p:grpSpPr>
          <p:grpSp>
            <p:nvGrpSpPr>
              <p:cNvPr id="79902" name="Group 13"/>
              <p:cNvGrpSpPr/>
              <p:nvPr/>
            </p:nvGrpSpPr>
            <p:grpSpPr bwMode="auto">
              <a:xfrm>
                <a:off x="240" y="1404"/>
                <a:ext cx="240" cy="1248"/>
                <a:chOff x="240" y="1392"/>
                <a:chExt cx="240" cy="1248"/>
              </a:xfrm>
            </p:grpSpPr>
            <p:sp>
              <p:nvSpPr>
                <p:cNvPr id="79904" name="AutoShape 14"/>
                <p:cNvSpPr>
                  <a:spLocks noChangeArrowheads="1"/>
                </p:cNvSpPr>
                <p:nvPr/>
              </p:nvSpPr>
              <p:spPr bwMode="auto">
                <a:xfrm>
                  <a:off x="240" y="1392"/>
                  <a:ext cx="240" cy="1008"/>
                </a:xfrm>
                <a:prstGeom prst="flowChartTerminator">
                  <a:avLst/>
                </a:prstGeom>
                <a:solidFill>
                  <a:srgbClr val="FF6600"/>
                </a:solidFill>
                <a:ln w="38100" algn="ctr">
                  <a:solidFill>
                    <a:srgbClr val="33CCCC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9905" name="AutoShape 15"/>
                <p:cNvSpPr>
                  <a:spLocks noChangeArrowheads="1"/>
                </p:cNvSpPr>
                <p:nvPr/>
              </p:nvSpPr>
              <p:spPr bwMode="auto">
                <a:xfrm>
                  <a:off x="264" y="2400"/>
                  <a:ext cx="192" cy="240"/>
                </a:xfrm>
                <a:prstGeom prst="flowChartMerge">
                  <a:avLst/>
                </a:prstGeom>
                <a:solidFill>
                  <a:srgbClr val="FA0617"/>
                </a:solidFill>
                <a:ln w="9525" algn="ctr">
                  <a:solidFill>
                    <a:srgbClr val="FF00FF"/>
                  </a:solidFill>
                  <a:miter lim="800000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9903" name="AutoShape 16"/>
              <p:cNvSpPr>
                <a:spLocks noChangeArrowheads="1"/>
              </p:cNvSpPr>
              <p:nvPr/>
            </p:nvSpPr>
            <p:spPr bwMode="auto">
              <a:xfrm>
                <a:off x="228" y="1296"/>
                <a:ext cx="276" cy="132"/>
              </a:xfrm>
              <a:prstGeom prst="flowChartSummingJunction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79900" name="Arc 17"/>
            <p:cNvSpPr/>
            <p:nvPr/>
          </p:nvSpPr>
          <p:spPr bwMode="auto">
            <a:xfrm rot="1298765" flipV="1">
              <a:off x="163" y="1764"/>
              <a:ext cx="319" cy="287"/>
            </a:xfrm>
            <a:custGeom>
              <a:avLst/>
              <a:gdLst>
                <a:gd name="T0" fmla="*/ 1 w 17923"/>
                <a:gd name="T1" fmla="*/ 0 h 21341"/>
                <a:gd name="T2" fmla="*/ 6 w 17923"/>
                <a:gd name="T3" fmla="*/ 2 h 21341"/>
                <a:gd name="T4" fmla="*/ 0 w 17923"/>
                <a:gd name="T5" fmla="*/ 4 h 213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923" h="21341" fill="none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</a:path>
                <a:path w="17923" h="21341" stroke="0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  <a:lnTo>
                    <a:pt x="0" y="21341"/>
                  </a:lnTo>
                  <a:lnTo>
                    <a:pt x="3334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79901" name="Arc 18"/>
            <p:cNvSpPr/>
            <p:nvPr/>
          </p:nvSpPr>
          <p:spPr bwMode="auto">
            <a:xfrm rot="1298765" flipV="1">
              <a:off x="163" y="1788"/>
              <a:ext cx="319" cy="287"/>
            </a:xfrm>
            <a:custGeom>
              <a:avLst/>
              <a:gdLst>
                <a:gd name="T0" fmla="*/ 1 w 17923"/>
                <a:gd name="T1" fmla="*/ 0 h 21341"/>
                <a:gd name="T2" fmla="*/ 6 w 17923"/>
                <a:gd name="T3" fmla="*/ 2 h 21341"/>
                <a:gd name="T4" fmla="*/ 0 w 17923"/>
                <a:gd name="T5" fmla="*/ 4 h 213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923" h="21341" fill="none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</a:path>
                <a:path w="17923" h="21341" stroke="0" extrusionOk="0">
                  <a:moveTo>
                    <a:pt x="3334" y="0"/>
                  </a:moveTo>
                  <a:cubicBezTo>
                    <a:pt x="9278" y="928"/>
                    <a:pt x="14565" y="4293"/>
                    <a:pt x="17922" y="9285"/>
                  </a:cubicBezTo>
                  <a:lnTo>
                    <a:pt x="0" y="21341"/>
                  </a:lnTo>
                  <a:lnTo>
                    <a:pt x="3334" y="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</p:grp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7162800" y="18669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7200900" y="1981200"/>
            <a:ext cx="0" cy="107950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6591300" y="1924050"/>
            <a:ext cx="609600" cy="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75928" y="2270199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VNI-Times" pitchFamily="2" charset="0"/>
              </a:rPr>
              <a:t>Giaûi:</a:t>
            </a:r>
            <a:endParaRPr lang="en-US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167" name="AutoShape 23"/>
          <p:cNvSpPr>
            <a:spLocks noChangeArrowheads="1"/>
          </p:cNvSpPr>
          <p:nvPr/>
        </p:nvSpPr>
        <p:spPr bwMode="auto">
          <a:xfrm>
            <a:off x="6534150" y="3116263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WordArt 24"/>
          <p:cNvSpPr>
            <a:spLocks noChangeArrowheads="1" noChangeShapeType="1" noTextEdit="1"/>
          </p:cNvSpPr>
          <p:nvPr/>
        </p:nvSpPr>
        <p:spPr bwMode="auto">
          <a:xfrm rot="-3917260">
            <a:off x="7370763" y="1227137"/>
            <a:ext cx="590550" cy="161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i="1" kern="10" normalizeH="1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pic>
        <p:nvPicPr>
          <p:cNvPr id="6169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28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0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33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914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295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7181850" y="165735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pic>
        <p:nvPicPr>
          <p:cNvPr id="6174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7002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96" name="Picture 31" descr="Picture9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157788"/>
            <a:ext cx="169227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51"/>
          <a:stretch>
            <a:fillRect/>
          </a:stretch>
        </p:blipFill>
        <p:spPr bwMode="auto">
          <a:xfrm rot="-3780000">
            <a:off x="4999037" y="2584451"/>
            <a:ext cx="4105275" cy="425450"/>
          </a:xfrm>
          <a:prstGeom prst="rect">
            <a:avLst/>
          </a:prstGeom>
          <a:solidFill>
            <a:schemeClr val="accent1">
              <a:alpha val="74901"/>
            </a:schemeClr>
          </a:solidFill>
          <a:ln w="38100">
            <a:solidFill>
              <a:srgbClr val="FF00FF"/>
            </a:solidFill>
            <a:miter lim="800000"/>
            <a:headEnd/>
            <a:tailEnd/>
          </a:ln>
        </p:spPr>
      </p:pic>
      <p:sp>
        <p:nvSpPr>
          <p:cNvPr id="79898" name="Line 33"/>
          <p:cNvSpPr>
            <a:spLocks noChangeShapeType="1"/>
          </p:cNvSpPr>
          <p:nvPr/>
        </p:nvSpPr>
        <p:spPr bwMode="auto">
          <a:xfrm rot="-3780000">
            <a:off x="-513556" y="8077994"/>
            <a:ext cx="354488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24F229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4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1238" fill="hold"/>
                                        <p:tgtEl>
                                          <p:spTgt spid="61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78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39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1168" fill="hold"/>
                                        <p:tgtEl>
                                          <p:spTgt spid="61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9" dur="1168" fill="hold"/>
                                        <p:tgtEl>
                                          <p:spTgt spid="61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1168" fill="hold"/>
                                        <p:tgtEl>
                                          <p:spTgt spid="61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47 0.01689 L -0.17014 0.4615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3" y="22222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7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500"/>
                            </p:stCondLst>
                            <p:childTnLst>
                              <p:par>
                                <p:cTn id="1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6" dur="1168" fill="hold"/>
                                        <p:tgtEl>
                                          <p:spTgt spid="61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69"/>
                </p:tgtEl>
              </p:cMediaNode>
            </p:audio>
            <p:audio>
              <p:cMediaNode showWhenStopped="0">
                <p:cTn id="1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0"/>
                </p:tgtEl>
              </p:cMediaNode>
            </p:audio>
            <p:audio>
              <p:cMediaNode showWhenStopped="0">
                <p:cTn id="1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1"/>
                </p:tgtEl>
              </p:cMediaNode>
            </p:audio>
            <p:audio>
              <p:cMediaNode showWhenStopped="0">
                <p:cTn id="1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2"/>
                </p:tgtEl>
              </p:cMediaNode>
            </p:audio>
            <p:audio>
              <p:cMediaNode showWhenStopped="0">
                <p:cTn id="1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74"/>
                </p:tgtEl>
              </p:cMediaNode>
            </p:audio>
          </p:childTnLst>
        </p:cTn>
      </p:par>
    </p:tnLst>
    <p:bldLst>
      <p:bldP spid="6147" grpId="0"/>
      <p:bldP spid="6148" grpId="0"/>
      <p:bldP spid="6149" grpId="0"/>
      <p:bldP spid="6150" grpId="0"/>
      <p:bldP spid="6151" grpId="0"/>
      <p:bldP spid="6152" grpId="0"/>
      <p:bldP spid="6154" grpId="0" animBg="1"/>
      <p:bldP spid="6163" grpId="0" animBg="1"/>
      <p:bldP spid="6164" grpId="0" animBg="1"/>
      <p:bldP spid="6165" grpId="0" animBg="1"/>
      <p:bldP spid="6166" grpId="0"/>
      <p:bldP spid="6167" grpId="0" animBg="1"/>
      <p:bldP spid="6168" grpId="0" animBg="1"/>
      <p:bldP spid="617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64"/>
          <p:cNvSpPr txBox="1">
            <a:spLocks noChangeArrowheads="1"/>
          </p:cNvSpPr>
          <p:nvPr/>
        </p:nvSpPr>
        <p:spPr bwMode="auto">
          <a:xfrm>
            <a:off x="0" y="914400"/>
            <a:ext cx="9026525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các đồ thị sau đồ thị nào của hàm số y = - x + 2</a:t>
            </a:r>
          </a:p>
        </p:txBody>
      </p:sp>
      <p:sp>
        <p:nvSpPr>
          <p:cNvPr id="74" name="Oval 73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2</a:t>
            </a:r>
          </a:p>
        </p:txBody>
      </p:sp>
      <p:sp>
        <p:nvSpPr>
          <p:cNvPr id="90118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3" y="1773238"/>
            <a:ext cx="4114800" cy="3595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988" y="1773238"/>
            <a:ext cx="4148137" cy="362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" name="Rounded Rectangle 80"/>
          <p:cNvSpPr/>
          <p:nvPr/>
        </p:nvSpPr>
        <p:spPr>
          <a:xfrm>
            <a:off x="1408113" y="5516563"/>
            <a:ext cx="1431925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</a:rPr>
              <a:t>Hình</a:t>
            </a:r>
            <a:r>
              <a:rPr lang="en-US" sz="3200" b="1" dirty="0">
                <a:solidFill>
                  <a:srgbClr val="C00000"/>
                </a:solidFill>
              </a:rPr>
              <a:t> 1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5940425" y="5516563"/>
            <a:ext cx="14303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</a:rPr>
              <a:t>Hình</a:t>
            </a:r>
            <a:r>
              <a:rPr lang="en-US" sz="3200" b="1" dirty="0">
                <a:solidFill>
                  <a:srgbClr val="C00000"/>
                </a:solidFill>
              </a:rPr>
              <a:t>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81" grpId="0" animBg="1"/>
      <p:bldP spid="8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1"/>
          <p:cNvSpPr txBox="1">
            <a:spLocks noChangeArrowheads="1"/>
          </p:cNvSpPr>
          <p:nvPr/>
        </p:nvSpPr>
        <p:spPr bwMode="auto">
          <a:xfrm>
            <a:off x="63500" y="895350"/>
            <a:ext cx="9080500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 thị sau là của hàm số nào?</a:t>
            </a:r>
          </a:p>
        </p:txBody>
      </p:sp>
      <p:sp>
        <p:nvSpPr>
          <p:cNvPr id="26" name="Oval 25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3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719263"/>
            <a:ext cx="530225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260350" y="1831975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A.  y  = -</a:t>
            </a:r>
            <a:r>
              <a:rPr lang="en-US" sz="3200" b="1" dirty="0" err="1">
                <a:solidFill>
                  <a:srgbClr val="C00000"/>
                </a:solidFill>
              </a:rPr>
              <a:t>3x</a:t>
            </a:r>
            <a:r>
              <a:rPr lang="en-US" sz="3200" b="1" dirty="0">
                <a:solidFill>
                  <a:srgbClr val="C00000"/>
                </a:solidFill>
              </a:rPr>
              <a:t> + 1,5  </a:t>
            </a:r>
          </a:p>
        </p:txBody>
      </p:sp>
      <p:sp>
        <p:nvSpPr>
          <p:cNvPr id="91144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60350" y="2492375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B.  y  = -</a:t>
            </a:r>
            <a:r>
              <a:rPr lang="en-US" sz="3200" b="1" dirty="0" err="1">
                <a:solidFill>
                  <a:srgbClr val="C00000"/>
                </a:solidFill>
              </a:rPr>
              <a:t>1,5x</a:t>
            </a:r>
            <a:r>
              <a:rPr lang="en-US" sz="3200" b="1" dirty="0">
                <a:solidFill>
                  <a:srgbClr val="C00000"/>
                </a:solidFill>
              </a:rPr>
              <a:t> + 3  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60350" y="3176588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C.  y  = -</a:t>
            </a:r>
            <a:r>
              <a:rPr lang="en-US" sz="3200" b="1" dirty="0" err="1">
                <a:solidFill>
                  <a:srgbClr val="C00000"/>
                </a:solidFill>
              </a:rPr>
              <a:t>2x</a:t>
            </a:r>
            <a:r>
              <a:rPr lang="en-US" sz="3200" b="1" dirty="0">
                <a:solidFill>
                  <a:srgbClr val="C00000"/>
                </a:solidFill>
              </a:rPr>
              <a:t>  - 3  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60350" y="3860800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C00000"/>
                </a:solidFill>
              </a:rPr>
              <a:t>D.  y  = -</a:t>
            </a:r>
            <a:r>
              <a:rPr lang="en-US" sz="3200" b="1" dirty="0" err="1">
                <a:solidFill>
                  <a:srgbClr val="C00000"/>
                </a:solidFill>
              </a:rPr>
              <a:t>3x</a:t>
            </a:r>
            <a:r>
              <a:rPr lang="en-US" sz="3200" b="1" dirty="0">
                <a:solidFill>
                  <a:srgbClr val="C00000"/>
                </a:solidFill>
              </a:rPr>
              <a:t> - 1,5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7" grpId="0" animBg="1"/>
      <p:bldP spid="45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1"/>
          <p:cNvSpPr txBox="1">
            <a:spLocks noChangeArrowheads="1"/>
          </p:cNvSpPr>
          <p:nvPr/>
        </p:nvSpPr>
        <p:spPr bwMode="auto">
          <a:xfrm>
            <a:off x="63500" y="895350"/>
            <a:ext cx="9080500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hệ số a và b của hàm số có đồ thị sau</a:t>
            </a:r>
          </a:p>
        </p:txBody>
      </p:sp>
      <p:sp>
        <p:nvSpPr>
          <p:cNvPr id="26" name="Oval 25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0350" y="1831975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A.  a = 1; b = -2</a:t>
            </a:r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60350" y="2492375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B.  a = -1; b = 2 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60350" y="3176588"/>
            <a:ext cx="3246438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C.  a = -1; b = -2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60350" y="3860800"/>
            <a:ext cx="3232150" cy="50482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</a:rPr>
              <a:t>D.  a = 2; b = -2 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831975"/>
            <a:ext cx="5219700" cy="442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7" grpId="0" animBg="1"/>
      <p:bldP spid="45" grpId="0" animBg="1"/>
      <p:bldP spid="4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WordArt 2"/>
          <p:cNvSpPr>
            <a:spLocks noChangeArrowheads="1" noChangeShapeType="1" noTextEdit="1"/>
          </p:cNvSpPr>
          <p:nvPr/>
        </p:nvSpPr>
        <p:spPr bwMode="auto">
          <a:xfrm>
            <a:off x="2438400" y="2219325"/>
            <a:ext cx="4572000" cy="9810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CC99FF"/>
                  </a:solidFill>
                  <a:rou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.VnTime" panose="020B7200000000000000"/>
              </a:rPr>
              <a:t>H­íng dÉn vÒ nhµ</a:t>
            </a:r>
          </a:p>
        </p:txBody>
      </p:sp>
      <p:pic>
        <p:nvPicPr>
          <p:cNvPr id="93187" name="Picture 3" descr="bckgrnd041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1428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09600" y="1828800"/>
            <a:ext cx="640080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3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Xem lại toàn bộ lý thuyết.</a:t>
            </a:r>
          </a:p>
          <a:p>
            <a:pPr>
              <a:lnSpc>
                <a:spcPct val="150000"/>
              </a:lnSpc>
            </a:pP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- Làm bài </a:t>
            </a:r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</a:rPr>
              <a:t>15; 16 </a:t>
            </a: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(sgk/ trang 51)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000" b="1">
                <a:solidFill>
                  <a:srgbClr val="000000"/>
                </a:solidFill>
                <a:latin typeface="Times New Roman" panose="02020603050405020304" pitchFamily="18" charset="0"/>
              </a:rPr>
              <a:t> Tiết sau luyện tập.</a:t>
            </a:r>
          </a:p>
        </p:txBody>
      </p:sp>
      <p:pic>
        <p:nvPicPr>
          <p:cNvPr id="93189" name="Picture 7" descr="0830js5b15daddi012pz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038600"/>
            <a:ext cx="914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19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38600"/>
            <a:ext cx="3201988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143000" y="914400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HƯỚNG</a:t>
            </a:r>
            <a:r>
              <a:rPr lang="en-US" sz="4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DẪN</a:t>
            </a:r>
            <a:r>
              <a:rPr lang="en-US" sz="4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000" b="1" dirty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NHÀ</a:t>
            </a:r>
            <a:endParaRPr lang="en-US" sz="40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solidFill>
                  <a:srgbClr val="24F22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HÖÔÙNG DAÃN VEÀ NHAØ</a:t>
            </a:r>
            <a:r>
              <a:rPr lang="en-US" sz="2400" b="1">
                <a:solidFill>
                  <a:srgbClr val="66FF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 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23850" y="2708275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3" imgW="7012800" imgH="4194000" progId="">
                  <p:embed/>
                </p:oleObj>
              </mc:Choice>
              <mc:Fallback>
                <p:oleObj name="Graph System" r:id="rId3" imgW="7012800" imgH="4194000" progId="">
                  <p:embed/>
                  <p:pic>
                    <p:nvPicPr>
                      <p:cNvPr id="0" name="Object 3" descr="image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708275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81000" y="533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Baøi taäp 15 tr.51 sgk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924300" y="549275"/>
            <a:ext cx="0" cy="4751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114800" y="533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Baøi taäp 16 tr.51 sgk</a:t>
            </a:r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267200" y="243840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5" imgW="7012800" imgH="4194000" progId="">
                  <p:embed/>
                </p:oleObj>
              </mc:Choice>
              <mc:Fallback>
                <p:oleObj name="Graph System" r:id="rId5" imgW="7012800" imgH="4194000" progId="">
                  <p:embed/>
                  <p:pic>
                    <p:nvPicPr>
                      <p:cNvPr id="0" name="Object 7" descr="image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43840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0" y="3486150"/>
            <a:ext cx="2057400" cy="0"/>
          </a:xfrm>
          <a:prstGeom prst="line">
            <a:avLst/>
          </a:prstGeom>
          <a:noFill/>
          <a:ln w="28575">
            <a:solidFill>
              <a:srgbClr val="24F22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85800" y="5508625"/>
            <a:ext cx="7772400" cy="13208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US" sz="2000">
                <a:solidFill>
                  <a:schemeClr val="accent2"/>
                </a:solidFill>
                <a:latin typeface="VNI-Times" pitchFamily="2" charset="0"/>
              </a:rPr>
              <a:t> </a:t>
            </a:r>
            <a:r>
              <a:rPr lang="en-US" sz="2000">
                <a:solidFill>
                  <a:srgbClr val="0000FF"/>
                </a:solidFill>
                <a:latin typeface="VNI-Times" pitchFamily="2" charset="0"/>
              </a:rPr>
              <a:t>Xem laïi caùc ?1; ?2 vaø ?3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US" sz="2000">
                <a:solidFill>
                  <a:srgbClr val="0000FF"/>
                </a:solidFill>
                <a:latin typeface="VNI-Times" pitchFamily="2" charset="0"/>
              </a:rPr>
              <a:t> Laøm caùc baøi taäp 15, 16 sgk tr.51 cho hoaøn chænh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US" sz="20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>
                <a:solidFill>
                  <a:srgbClr val="0000FF"/>
                </a:solidFill>
                <a:latin typeface="VNI-Times" pitchFamily="2" charset="0"/>
              </a:rPr>
              <a:t>Chuaån bò caùc baøi taäp 17; 18 sgk tr.51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>
                <a:solidFill>
                  <a:srgbClr val="0000FF"/>
                </a:solidFill>
                <a:latin typeface="VNI-Times" pitchFamily="2" charset="0"/>
              </a:rPr>
              <a:t>phaàn luyeän taäp tieát sau luyeän taäp</a:t>
            </a:r>
            <a:r>
              <a:rPr lang="en-US">
                <a:solidFill>
                  <a:schemeClr val="accent2"/>
                </a:solidFill>
                <a:latin typeface="VNI-Times" pitchFamily="2" charset="0"/>
              </a:rPr>
              <a:t> </a:t>
            </a:r>
            <a:endParaRPr lang="en-US" sz="2000">
              <a:solidFill>
                <a:schemeClr val="accent2"/>
              </a:solidFill>
              <a:latin typeface="VNI-Times" pitchFamily="2" charset="0"/>
            </a:endParaRPr>
          </a:p>
        </p:txBody>
      </p:sp>
      <p:pic>
        <p:nvPicPr>
          <p:cNvPr id="15370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762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143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228600" y="8382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caùc ñoà thò haøm soá sau treân cuøng moät mp toïa</a:t>
            </a:r>
          </a:p>
        </p:txBody>
      </p:sp>
      <p:grpSp>
        <p:nvGrpSpPr>
          <p:cNvPr id="15373" name="Group 13"/>
          <p:cNvGrpSpPr/>
          <p:nvPr/>
        </p:nvGrpSpPr>
        <p:grpSpPr bwMode="auto">
          <a:xfrm>
            <a:off x="381000" y="1447800"/>
            <a:ext cx="3581400" cy="1266825"/>
            <a:chOff x="0" y="996"/>
            <a:chExt cx="2256" cy="798"/>
          </a:xfrm>
        </p:grpSpPr>
        <p:sp>
          <p:nvSpPr>
            <p:cNvPr id="94225" name="Text Box 14"/>
            <p:cNvSpPr txBox="1">
              <a:spLocks noChangeArrowheads="1"/>
            </p:cNvSpPr>
            <p:nvPr/>
          </p:nvSpPr>
          <p:spPr bwMode="auto">
            <a:xfrm>
              <a:off x="0" y="1104"/>
              <a:ext cx="2256" cy="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Black" panose="020B0A040201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0000FF"/>
                  </a:solidFill>
                  <a:latin typeface="VNI-Times" pitchFamily="2" charset="0"/>
                </a:rPr>
                <a:t>y= 2x; y = 2x + 5; y =         x;    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GB" sz="2000">
                  <a:solidFill>
                    <a:srgbClr val="0000FF"/>
                  </a:solidFill>
                  <a:latin typeface="VNI-Times" pitchFamily="2" charset="0"/>
                </a:rPr>
                <a:t>y =        x + 5</a:t>
              </a:r>
            </a:p>
          </p:txBody>
        </p:sp>
        <p:graphicFrame>
          <p:nvGraphicFramePr>
            <p:cNvPr id="94226" name="Object 15"/>
            <p:cNvGraphicFramePr>
              <a:graphicFrameLocks noChangeAspect="1"/>
            </p:cNvGraphicFramePr>
            <p:nvPr/>
          </p:nvGraphicFramePr>
          <p:xfrm>
            <a:off x="1495" y="996"/>
            <a:ext cx="281" cy="5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53890" imgH="393529" progId="">
                    <p:embed/>
                  </p:oleObj>
                </mc:Choice>
                <mc:Fallback>
                  <p:oleObj name="Equation" r:id="rId8" imgW="253890" imgH="393529" progId="">
                    <p:embed/>
                    <p:pic>
                      <p:nvPicPr>
                        <p:cNvPr id="0" name="Object 15" descr="image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5" y="996"/>
                          <a:ext cx="281" cy="5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4227" name="Object 16"/>
            <p:cNvGraphicFramePr>
              <a:graphicFrameLocks noChangeAspect="1"/>
            </p:cNvGraphicFramePr>
            <p:nvPr/>
          </p:nvGraphicFramePr>
          <p:xfrm>
            <a:off x="288" y="1284"/>
            <a:ext cx="281" cy="5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53890" imgH="393529" progId="">
                    <p:embed/>
                  </p:oleObj>
                </mc:Choice>
                <mc:Fallback>
                  <p:oleObj name="Equation" r:id="rId10" imgW="253890" imgH="393529" progId="">
                    <p:embed/>
                    <p:pic>
                      <p:nvPicPr>
                        <p:cNvPr id="0" name="Object 16" descr="image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" y="1284"/>
                          <a:ext cx="281" cy="5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191000" y="1676400"/>
            <a:ext cx="2438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y = x; y = 2x + 2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038600" y="914400"/>
            <a:ext cx="358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caùc ñoà thò haøm soá sau treân cuøng moät mp toïa</a:t>
            </a:r>
          </a:p>
        </p:txBody>
      </p:sp>
      <p:pic>
        <p:nvPicPr>
          <p:cNvPr id="94224" name="Picture 19" descr="Picture91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962900" y="5953125"/>
            <a:ext cx="11811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68" fill="hold"/>
                                        <p:tgtEl>
                                          <p:spTgt spid="153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67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868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168" fill="hold"/>
                                        <p:tgtEl>
                                          <p:spTgt spid="153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67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368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368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70"/>
                </p:tgtEl>
              </p:cMediaNode>
            </p:audio>
            <p:audio>
              <p:cMediaNode showWhenStopped="0"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71"/>
                </p:tgtEl>
              </p:cMediaNode>
            </p:audio>
          </p:childTnLst>
        </p:cTn>
      </p:par>
    </p:tnLst>
    <p:bldLst>
      <p:bldP spid="15362" grpId="0"/>
      <p:bldP spid="15364" grpId="0"/>
      <p:bldP spid="15365" grpId="0" animBg="1"/>
      <p:bldP spid="15366" grpId="0"/>
      <p:bldP spid="15368" grpId="0" animBg="1"/>
      <p:bldP spid="15369" grpId="0" animBg="1"/>
      <p:bldP spid="15369" grpId="1" animBg="1"/>
      <p:bldP spid="15372" grpId="0"/>
      <p:bldP spid="15377" grpId="0"/>
      <p:bldP spid="153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H="1">
            <a:off x="3251200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3. </a:t>
            </a:r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Ñoà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</a:t>
            </a:r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thò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</a:t>
            </a:r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cuûa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</a:t>
            </a:r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haøm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</a:t>
            </a:r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soá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y = </a:t>
            </a:r>
            <a:r>
              <a:rPr lang="en-GB" sz="3600" b="1" kern="10" dirty="0" err="1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ax</a:t>
            </a:r>
            <a:r>
              <a:rPr lang="en-GB" sz="3600" b="1" kern="10" dirty="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 + b 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81000" y="914400"/>
            <a:ext cx="2819400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FF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000000"/>
              </a:solidFill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42900" y="12192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924050" y="14859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140" imgH="177723" progId="">
                  <p:embed/>
                </p:oleObj>
              </mc:Choice>
              <mc:Fallback>
                <p:oleObj name="Equation" r:id="rId5" imgW="368140" imgH="177723" progId="">
                  <p:embed/>
                  <p:pic>
                    <p:nvPicPr>
                      <p:cNvPr id="0" name="Object 8" descr="image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14859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429000" y="10668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038600" y="1066800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Bieåu dieãn caùc ñieåm sau treân cuøng moät maët phaúng toïa ñoä:  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581650" y="1371600"/>
            <a:ext cx="356235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A(1;2),       B(2;4),     C(3;6)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A’(1;2+3), B’(2;4+3), C’(3;6+3)</a:t>
            </a:r>
          </a:p>
        </p:txBody>
      </p:sp>
      <p:graphicFrame>
        <p:nvGraphicFramePr>
          <p:cNvPr id="8204" name="Object 12"/>
          <p:cNvGraphicFramePr>
            <a:graphicFrameLocks noGrp="1" noChangeAspect="1"/>
          </p:cNvGraphicFramePr>
          <p:nvPr>
            <p:ph sz="half" idx="2"/>
          </p:nvPr>
        </p:nvGraphicFramePr>
        <p:xfrm>
          <a:off x="3924300" y="2276475"/>
          <a:ext cx="4392613" cy="420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7" imgW="7012800" imgH="4194000" progId="">
                  <p:embed/>
                </p:oleObj>
              </mc:Choice>
              <mc:Fallback>
                <p:oleObj name="Graph System" r:id="rId7" imgW="7012800" imgH="4194000" progId="">
                  <p:embed/>
                  <p:pic>
                    <p:nvPicPr>
                      <p:cNvPr id="0" name="Object 12" descr="image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276475"/>
                        <a:ext cx="4392613" cy="420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3" name="Object 31"/>
          <p:cNvGraphicFramePr>
            <a:graphicFrameLocks noGrp="1" noChangeAspect="1"/>
          </p:cNvGraphicFramePr>
          <p:nvPr>
            <p:ph sz="half" idx="1"/>
          </p:nvPr>
        </p:nvGraphicFramePr>
        <p:xfrm>
          <a:off x="7391400" y="276225"/>
          <a:ext cx="12128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8918" imgH="203112" progId="">
                  <p:embed/>
                </p:oleObj>
              </mc:Choice>
              <mc:Fallback>
                <p:oleObj name="Equation" r:id="rId9" imgW="418918" imgH="203112" progId="">
                  <p:embed/>
                  <p:pic>
                    <p:nvPicPr>
                      <p:cNvPr id="0" name="Object 31" descr="image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76225"/>
                        <a:ext cx="121285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457200" y="19050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pic>
        <p:nvPicPr>
          <p:cNvPr id="8225" name="keo dai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7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838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219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600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30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981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33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3495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22" fill="hold"/>
                                        <p:tgtEl>
                                          <p:spTgt spid="82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3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3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5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168" fill="hold"/>
                                        <p:tgtEl>
                                          <p:spTgt spid="82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720"/>
                            </p:stCondLst>
                            <p:childTnLst>
                              <p:par>
                                <p:cTn id="5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238" fill="hold"/>
                                        <p:tgtEl>
                                          <p:spTgt spid="82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6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1168" fill="hold"/>
                                        <p:tgtEl>
                                          <p:spTgt spid="82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2" dur="1168" fill="hold"/>
                                        <p:tgtEl>
                                          <p:spTgt spid="82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4" dur="1238" fill="hold"/>
                                        <p:tgtEl>
                                          <p:spTgt spid="823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6" dur="1168" fill="hold"/>
                                        <p:tgtEl>
                                          <p:spTgt spid="82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5"/>
                </p:tgtEl>
              </p:cMediaNode>
            </p:audio>
            <p:audio>
              <p:cMediaNode showWhenStopped="0">
                <p:cTn id="7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6"/>
                </p:tgtEl>
              </p:cMediaNode>
            </p:audio>
            <p:audio>
              <p:cMediaNode showWhenStopped="0">
                <p:cTn id="7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7"/>
                </p:tgtEl>
              </p:cMediaNode>
            </p:audio>
            <p:audio>
              <p:cMediaNode showWhenStopped="0">
                <p:cTn id="8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8"/>
                </p:tgtEl>
              </p:cMediaNode>
            </p:audio>
            <p:audio>
              <p:cMediaNode showWhenStopped="0">
                <p:cTn id="8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29"/>
                </p:tgtEl>
              </p:cMediaNode>
            </p:audio>
            <p:audio>
              <p:cMediaNode showWhenStopped="0">
                <p:cTn id="8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30"/>
                </p:tgtEl>
              </p:cMediaNode>
            </p:audio>
            <p:audio>
              <p:cMediaNode showWhenStopped="0">
                <p:cTn id="8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33"/>
                </p:tgtEl>
              </p:cMediaNode>
            </p:audio>
          </p:childTnLst>
        </p:cTn>
      </p:par>
    </p:tnLst>
    <p:bldLst>
      <p:bldP spid="8194" grpId="0" animBg="1"/>
      <p:bldP spid="8195" grpId="0" animBg="1"/>
      <p:bldP spid="8196" grpId="0" animBg="1"/>
      <p:bldP spid="8198" grpId="0" animBg="1"/>
      <p:bldP spid="8199" grpId="0"/>
      <p:bldP spid="8201" grpId="0" animBg="1"/>
      <p:bldP spid="8202" grpId="0"/>
      <p:bldP spid="8203" grpId="0"/>
      <p:bldP spid="82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Group 2"/>
          <p:cNvGraphicFramePr>
            <a:graphicFrameLocks noGrp="1"/>
          </p:cNvGraphicFramePr>
          <p:nvPr>
            <p:ph/>
          </p:nvPr>
        </p:nvGraphicFramePr>
        <p:xfrm>
          <a:off x="457200" y="488950"/>
          <a:ext cx="2667000" cy="5851528"/>
        </p:xfrm>
        <a:graphic>
          <a:graphicData uri="http://schemas.openxmlformats.org/drawingml/2006/table">
            <a:tbl>
              <a:tblPr/>
              <a:tblGrid>
                <a:gridCol w="66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3003" name="Line 59"/>
          <p:cNvSpPr>
            <a:spLocks noChangeShapeType="1"/>
          </p:cNvSpPr>
          <p:nvPr/>
        </p:nvSpPr>
        <p:spPr bwMode="auto">
          <a:xfrm flipV="1">
            <a:off x="457200" y="0"/>
            <a:ext cx="0" cy="685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4" name="Line 60"/>
          <p:cNvSpPr>
            <a:spLocks noChangeShapeType="1"/>
          </p:cNvSpPr>
          <p:nvPr/>
        </p:nvSpPr>
        <p:spPr bwMode="auto">
          <a:xfrm>
            <a:off x="0" y="5762625"/>
            <a:ext cx="3200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005" name="Text Box 61"/>
          <p:cNvSpPr txBox="1">
            <a:spLocks noChangeArrowheads="1"/>
          </p:cNvSpPr>
          <p:nvPr/>
        </p:nvSpPr>
        <p:spPr bwMode="auto">
          <a:xfrm>
            <a:off x="147638" y="576262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83006" name="Text Box 62"/>
          <p:cNvSpPr txBox="1">
            <a:spLocks noChangeArrowheads="1"/>
          </p:cNvSpPr>
          <p:nvPr/>
        </p:nvSpPr>
        <p:spPr bwMode="auto">
          <a:xfrm>
            <a:off x="2743200" y="5715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83007" name="Text Box 63"/>
          <p:cNvSpPr txBox="1">
            <a:spLocks noChangeArrowheads="1"/>
          </p:cNvSpPr>
          <p:nvPr/>
        </p:nvSpPr>
        <p:spPr bwMode="auto">
          <a:xfrm>
            <a:off x="152400" y="-76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y</a:t>
            </a:r>
          </a:p>
        </p:txBody>
      </p:sp>
      <p:sp>
        <p:nvSpPr>
          <p:cNvPr id="83008" name="Text Box 64"/>
          <p:cNvSpPr txBox="1">
            <a:spLocks noChangeArrowheads="1"/>
          </p:cNvSpPr>
          <p:nvPr/>
        </p:nvSpPr>
        <p:spPr bwMode="auto">
          <a:xfrm>
            <a:off x="76200" y="4419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3009" name="Text Box 65"/>
          <p:cNvSpPr txBox="1">
            <a:spLocks noChangeArrowheads="1"/>
          </p:cNvSpPr>
          <p:nvPr/>
        </p:nvSpPr>
        <p:spPr bwMode="auto">
          <a:xfrm>
            <a:off x="76200" y="3200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3010" name="Text Box 66"/>
          <p:cNvSpPr txBox="1">
            <a:spLocks noChangeArrowheads="1"/>
          </p:cNvSpPr>
          <p:nvPr/>
        </p:nvSpPr>
        <p:spPr bwMode="auto">
          <a:xfrm>
            <a:off x="76200" y="2605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83011" name="Text Box 67"/>
          <p:cNvSpPr txBox="1">
            <a:spLocks noChangeArrowheads="1"/>
          </p:cNvSpPr>
          <p:nvPr/>
        </p:nvSpPr>
        <p:spPr bwMode="auto">
          <a:xfrm>
            <a:off x="76200" y="20574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3012" name="Text Box 68"/>
          <p:cNvSpPr txBox="1">
            <a:spLocks noChangeArrowheads="1"/>
          </p:cNvSpPr>
          <p:nvPr/>
        </p:nvSpPr>
        <p:spPr bwMode="auto">
          <a:xfrm>
            <a:off x="76200" y="1462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83013" name="Text Box 69"/>
          <p:cNvSpPr txBox="1">
            <a:spLocks noChangeArrowheads="1"/>
          </p:cNvSpPr>
          <p:nvPr/>
        </p:nvSpPr>
        <p:spPr bwMode="auto">
          <a:xfrm>
            <a:off x="76200" y="2286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83014" name="Text Box 70"/>
          <p:cNvSpPr txBox="1">
            <a:spLocks noChangeArrowheads="1"/>
          </p:cNvSpPr>
          <p:nvPr/>
        </p:nvSpPr>
        <p:spPr bwMode="auto">
          <a:xfrm>
            <a:off x="914400" y="5729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3015" name="Text Box 71"/>
          <p:cNvSpPr txBox="1">
            <a:spLocks noChangeArrowheads="1"/>
          </p:cNvSpPr>
          <p:nvPr/>
        </p:nvSpPr>
        <p:spPr bwMode="auto">
          <a:xfrm>
            <a:off x="1600200" y="57292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83016" name="Text Box 72"/>
          <p:cNvSpPr txBox="1">
            <a:spLocks noChangeArrowheads="1"/>
          </p:cNvSpPr>
          <p:nvPr/>
        </p:nvSpPr>
        <p:spPr bwMode="auto">
          <a:xfrm>
            <a:off x="2286000" y="5738813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333399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>
            <a:off x="776288" y="3862388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1447800" y="2667000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5" name="Text Box 75"/>
          <p:cNvSpPr txBox="1">
            <a:spLocks noChangeArrowheads="1"/>
          </p:cNvSpPr>
          <p:nvPr/>
        </p:nvSpPr>
        <p:spPr bwMode="auto">
          <a:xfrm>
            <a:off x="2109788" y="1500188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C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6" name="Text Box 76"/>
          <p:cNvSpPr txBox="1">
            <a:spLocks noChangeArrowheads="1"/>
          </p:cNvSpPr>
          <p:nvPr/>
        </p:nvSpPr>
        <p:spPr bwMode="auto">
          <a:xfrm>
            <a:off x="690563" y="2071688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A’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7" name="Text Box 77"/>
          <p:cNvSpPr txBox="1">
            <a:spLocks noChangeArrowheads="1"/>
          </p:cNvSpPr>
          <p:nvPr/>
        </p:nvSpPr>
        <p:spPr bwMode="auto">
          <a:xfrm>
            <a:off x="1371600" y="914400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B’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8" name="Text Box 78"/>
          <p:cNvSpPr txBox="1">
            <a:spLocks noChangeArrowheads="1"/>
          </p:cNvSpPr>
          <p:nvPr/>
        </p:nvSpPr>
        <p:spPr bwMode="auto">
          <a:xfrm>
            <a:off x="2038350" y="-252413"/>
            <a:ext cx="685800" cy="1006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</a:rPr>
              <a:t>C’</a:t>
            </a:r>
            <a:r>
              <a:rPr lang="en-US" sz="600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3505200" y="5791200"/>
            <a:ext cx="5410200" cy="8223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Có nhận xét gì về tung độ mỗi điểm A’,B’,C’ với tung độ mỗi điểm A,B,C ?</a:t>
            </a: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3600450" y="1377950"/>
            <a:ext cx="51816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- Với cùng hoành độ, tung độ mỗi điểm A’,B’,C’ 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lớn hơn 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tung độ mỗi điểm tương ứng A,B,C là 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 đơn vị 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3505200" y="5791200"/>
            <a:ext cx="5334000" cy="82232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Có nhận xét gì về AB với A’B’ và BC với B’C’ ?</a:t>
            </a:r>
          </a:p>
        </p:txBody>
      </p:sp>
      <p:sp>
        <p:nvSpPr>
          <p:cNvPr id="10322" name="Text Box 82"/>
          <p:cNvSpPr txBox="1">
            <a:spLocks noChangeArrowheads="1"/>
          </p:cNvSpPr>
          <p:nvPr/>
        </p:nvSpPr>
        <p:spPr bwMode="auto">
          <a:xfrm>
            <a:off x="3629025" y="2751138"/>
            <a:ext cx="4800600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- AA’B’B và BB’C’C đều là hình bình hành nên A’B’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//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AB , B’C’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//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BC</a:t>
            </a:r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 flipH="1">
            <a:off x="1143000" y="3429000"/>
            <a:ext cx="633413" cy="1143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 flipH="1">
            <a:off x="1119188" y="1700213"/>
            <a:ext cx="633412" cy="11430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5" name="Line 85"/>
          <p:cNvSpPr>
            <a:spLocks noChangeShapeType="1"/>
          </p:cNvSpPr>
          <p:nvPr/>
        </p:nvSpPr>
        <p:spPr bwMode="auto">
          <a:xfrm flipH="1">
            <a:off x="1804988" y="2257425"/>
            <a:ext cx="633412" cy="114300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6" name="Line 86"/>
          <p:cNvSpPr>
            <a:spLocks noChangeShapeType="1"/>
          </p:cNvSpPr>
          <p:nvPr/>
        </p:nvSpPr>
        <p:spPr bwMode="auto">
          <a:xfrm flipH="1">
            <a:off x="1804988" y="481013"/>
            <a:ext cx="633412" cy="114300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7" name="Text Box 87"/>
          <p:cNvSpPr txBox="1">
            <a:spLocks noChangeArrowheads="1"/>
          </p:cNvSpPr>
          <p:nvPr/>
        </p:nvSpPr>
        <p:spPr bwMode="auto">
          <a:xfrm>
            <a:off x="3505200" y="5791200"/>
            <a:ext cx="5334000" cy="8302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6600"/>
                </a:solidFill>
                <a:latin typeface="Arial" panose="020B0604020202020204" pitchFamily="34" charset="0"/>
              </a:rPr>
              <a:t>Nếu A,B,C cùng nằm trên một đường thẳng , có nhận xét gì về A’,B’,C’?</a:t>
            </a:r>
          </a:p>
        </p:txBody>
      </p:sp>
      <p:sp>
        <p:nvSpPr>
          <p:cNvPr id="10328" name="Text Box 88"/>
          <p:cNvSpPr txBox="1">
            <a:spLocks noChangeArrowheads="1"/>
          </p:cNvSpPr>
          <p:nvPr/>
        </p:nvSpPr>
        <p:spPr bwMode="auto">
          <a:xfrm>
            <a:off x="3733800" y="3748088"/>
            <a:ext cx="45720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-Nếu A,B,C cùng nằm trên một đường thẳng (d) thì A’,B’,C’ cùng nằm trên một đường thẳng (d’) 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song song với </a:t>
            </a:r>
            <a:r>
              <a:rPr lang="en-US" sz="2400">
                <a:solidFill>
                  <a:srgbClr val="3333FF"/>
                </a:solidFill>
                <a:latin typeface="Arial" panose="020B0604020202020204" pitchFamily="34" charset="0"/>
              </a:rPr>
              <a:t>(d)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3779838" y="134938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Bieåu dieãn caùc ñieåm sau treân cuøng moät maët phaúng toïa ñoä:  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3322638" y="188913"/>
            <a:ext cx="457200" cy="376237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5292724" y="458788"/>
            <a:ext cx="362267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A(1;2),       B(2;4),     C(3;6)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A’(1;2+3), B’(2;4+3), C’(3;6+3)</a:t>
            </a:r>
          </a:p>
        </p:txBody>
      </p:sp>
      <p:sp>
        <p:nvSpPr>
          <p:cNvPr id="38" name="AutoShape 40"/>
          <p:cNvSpPr>
            <a:spLocks noChangeArrowheads="1"/>
          </p:cNvSpPr>
          <p:nvPr/>
        </p:nvSpPr>
        <p:spPr bwMode="auto">
          <a:xfrm>
            <a:off x="-36513" y="565150"/>
            <a:ext cx="727076" cy="1058863"/>
          </a:xfrm>
          <a:prstGeom prst="wedgeEllipseCallout">
            <a:avLst>
              <a:gd name="adj1" fmla="val 180352"/>
              <a:gd name="adj2" fmla="val 7465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1400" dirty="0">
                <a:solidFill>
                  <a:srgbClr val="0000FF"/>
                </a:solidFill>
              </a:rPr>
              <a:t>(d’)</a:t>
            </a:r>
          </a:p>
        </p:txBody>
      </p:sp>
      <p:sp>
        <p:nvSpPr>
          <p:cNvPr id="39" name="AutoShape 40"/>
          <p:cNvSpPr>
            <a:spLocks noChangeArrowheads="1"/>
          </p:cNvSpPr>
          <p:nvPr/>
        </p:nvSpPr>
        <p:spPr bwMode="auto">
          <a:xfrm>
            <a:off x="2339975" y="3500438"/>
            <a:ext cx="835025" cy="901700"/>
          </a:xfrm>
          <a:prstGeom prst="wedgeEllipseCallout">
            <a:avLst>
              <a:gd name="adj1" fmla="val -104227"/>
              <a:gd name="adj2" fmla="val -8106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1400">
                <a:solidFill>
                  <a:srgbClr val="0000FF"/>
                </a:solidFill>
              </a:rPr>
              <a:t>(d)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3" grpId="0"/>
      <p:bldP spid="10314" grpId="0"/>
      <p:bldP spid="10315" grpId="0"/>
      <p:bldP spid="10316" grpId="0"/>
      <p:bldP spid="10317" grpId="0"/>
      <p:bldP spid="10318" grpId="0"/>
      <p:bldP spid="10319" grpId="0" animBg="1"/>
      <p:bldP spid="10320" grpId="0"/>
      <p:bldP spid="10321" grpId="0" animBg="1"/>
      <p:bldP spid="10322" grpId="0"/>
      <p:bldP spid="10323" grpId="0" animBg="1"/>
      <p:bldP spid="10324" grpId="0" animBg="1"/>
      <p:bldP spid="10325" grpId="0" animBg="1"/>
      <p:bldP spid="10326" grpId="0" animBg="1"/>
      <p:bldP spid="10327" grpId="0" animBg="1"/>
      <p:bldP spid="10328" grpId="0"/>
      <p:bldP spid="34" grpId="0"/>
      <p:bldP spid="35" grpId="0" animBg="1"/>
      <p:bldP spid="36" grpId="0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971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3973" name="AutoShape 5"/>
          <p:cNvSpPr>
            <a:spLocks noChangeArrowheads="1"/>
          </p:cNvSpPr>
          <p:nvPr/>
        </p:nvSpPr>
        <p:spPr bwMode="auto">
          <a:xfrm>
            <a:off x="288925" y="914400"/>
            <a:ext cx="2554288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285750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1790700" y="139065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177723" progId="">
                  <p:embed/>
                </p:oleObj>
              </mc:Choice>
              <mc:Fallback>
                <p:oleObj name="Equation" r:id="rId4" imgW="368140" imgH="177723" progId="">
                  <p:embed/>
                  <p:pic>
                    <p:nvPicPr>
                      <p:cNvPr id="0" name="Object 7" descr="image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139065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429000" y="10668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?2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038600" y="992188"/>
            <a:ext cx="4648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Tính y töông öùng cuûa caùc haøm soá y = 2x; </a:t>
            </a:r>
          </a:p>
          <a:p>
            <a:pPr eaLnBrk="1" hangingPunct="1"/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y = 2x + 3 theo giaù trò cuûa bieán x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247650" y="41910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A0617"/>
                </a:solidFill>
                <a:latin typeface="VNI-Times" pitchFamily="2" charset="0"/>
              </a:rPr>
              <a:t>**Nhaän xeùt:</a:t>
            </a:r>
          </a:p>
        </p:txBody>
      </p:sp>
      <p:grpSp>
        <p:nvGrpSpPr>
          <p:cNvPr id="83979" name="Group 11"/>
          <p:cNvGrpSpPr>
            <a:grpSpLocks noChangeAspect="1"/>
          </p:cNvGrpSpPr>
          <p:nvPr/>
        </p:nvGrpSpPr>
        <p:grpSpPr bwMode="auto">
          <a:xfrm>
            <a:off x="682625" y="1700213"/>
            <a:ext cx="2160588" cy="2552700"/>
            <a:chOff x="8235" y="11052"/>
            <a:chExt cx="2400" cy="4020"/>
          </a:xfrm>
        </p:grpSpPr>
        <p:sp>
          <p:nvSpPr>
            <p:cNvPr id="84080" name="AutoShape 12"/>
            <p:cNvSpPr>
              <a:spLocks noChangeAspect="1" noChangeArrowheads="1"/>
            </p:cNvSpPr>
            <p:nvPr/>
          </p:nvSpPr>
          <p:spPr bwMode="auto">
            <a:xfrm>
              <a:off x="8235" y="11052"/>
              <a:ext cx="2400" cy="4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081" name="Line 13"/>
            <p:cNvSpPr>
              <a:spLocks noChangeShapeType="1"/>
            </p:cNvSpPr>
            <p:nvPr/>
          </p:nvSpPr>
          <p:spPr bwMode="auto">
            <a:xfrm flipV="1">
              <a:off x="8235" y="14651"/>
              <a:ext cx="21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2" name="Line 14"/>
            <p:cNvSpPr>
              <a:spLocks noChangeShapeType="1"/>
            </p:cNvSpPr>
            <p:nvPr/>
          </p:nvSpPr>
          <p:spPr bwMode="auto">
            <a:xfrm flipV="1">
              <a:off x="8775" y="11232"/>
              <a:ext cx="1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3" name="Rectangle 15"/>
            <p:cNvSpPr>
              <a:spLocks noChangeArrowheads="1"/>
            </p:cNvSpPr>
            <p:nvPr/>
          </p:nvSpPr>
          <p:spPr bwMode="auto">
            <a:xfrm>
              <a:off x="8475" y="14591"/>
              <a:ext cx="2160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  <a:latin typeface="VNI-Times" pitchFamily="2" charset="0"/>
                </a:rPr>
                <a:t>   0   1     2    3</a:t>
              </a:r>
              <a:r>
                <a:rPr lang="en-GB" sz="1200">
                  <a:solidFill>
                    <a:srgbClr val="0000FF"/>
                  </a:solidFill>
                </a:rPr>
                <a:t>          x</a:t>
              </a:r>
              <a:r>
                <a:rPr lang="en-GB" sz="1200"/>
                <a:t>     </a:t>
              </a:r>
              <a:endParaRPr lang="en-GB"/>
            </a:p>
          </p:txBody>
        </p:sp>
        <p:sp>
          <p:nvSpPr>
            <p:cNvPr id="84084" name="Rectangle 16"/>
            <p:cNvSpPr>
              <a:spLocks noChangeArrowheads="1"/>
            </p:cNvSpPr>
            <p:nvPr/>
          </p:nvSpPr>
          <p:spPr bwMode="auto">
            <a:xfrm>
              <a:off x="8322" y="11052"/>
              <a:ext cx="360" cy="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y</a:t>
              </a:r>
            </a:p>
            <a:p>
              <a:endParaRPr lang="en-GB" sz="1200">
                <a:solidFill>
                  <a:srgbClr val="0000FF"/>
                </a:solidFill>
              </a:endParaRP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9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8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7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6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5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4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3</a:t>
              </a:r>
            </a:p>
            <a:p>
              <a:r>
                <a:rPr lang="en-GB" sz="1400">
                  <a:solidFill>
                    <a:srgbClr val="0000FF"/>
                  </a:solidFill>
                  <a:latin typeface="VNI-Times" pitchFamily="2" charset="0"/>
                </a:rPr>
                <a:t>2</a:t>
              </a:r>
            </a:p>
            <a:p>
              <a:endParaRPr lang="en-GB" sz="1400">
                <a:solidFill>
                  <a:srgbClr val="0000FF"/>
                </a:solidFill>
                <a:latin typeface="VNI-Times" pitchFamily="2" charset="0"/>
              </a:endParaRPr>
            </a:p>
          </p:txBody>
        </p:sp>
        <p:sp>
          <p:nvSpPr>
            <p:cNvPr id="84085" name="Line 17"/>
            <p:cNvSpPr>
              <a:spLocks noChangeShapeType="1"/>
            </p:cNvSpPr>
            <p:nvPr/>
          </p:nvSpPr>
          <p:spPr bwMode="auto">
            <a:xfrm flipH="1" flipV="1">
              <a:off x="9015" y="13212"/>
              <a:ext cx="1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6" name="Line 18"/>
            <p:cNvSpPr>
              <a:spLocks noChangeShapeType="1"/>
            </p:cNvSpPr>
            <p:nvPr/>
          </p:nvSpPr>
          <p:spPr bwMode="auto">
            <a:xfrm>
              <a:off x="8790" y="14142"/>
              <a:ext cx="1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7" name="Line 19"/>
            <p:cNvSpPr>
              <a:spLocks noChangeShapeType="1"/>
            </p:cNvSpPr>
            <p:nvPr/>
          </p:nvSpPr>
          <p:spPr bwMode="auto">
            <a:xfrm flipV="1">
              <a:off x="9240" y="12552"/>
              <a:ext cx="1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8" name="Line 20"/>
            <p:cNvSpPr>
              <a:spLocks noChangeShapeType="1"/>
            </p:cNvSpPr>
            <p:nvPr/>
          </p:nvSpPr>
          <p:spPr bwMode="auto">
            <a:xfrm flipV="1">
              <a:off x="9465" y="11922"/>
              <a:ext cx="30" cy="29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9" name="Line 21"/>
            <p:cNvSpPr>
              <a:spLocks noChangeShapeType="1"/>
            </p:cNvSpPr>
            <p:nvPr/>
          </p:nvSpPr>
          <p:spPr bwMode="auto">
            <a:xfrm flipV="1">
              <a:off x="8715" y="13512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0" name="Line 22"/>
            <p:cNvSpPr>
              <a:spLocks noChangeShapeType="1"/>
            </p:cNvSpPr>
            <p:nvPr/>
          </p:nvSpPr>
          <p:spPr bwMode="auto">
            <a:xfrm>
              <a:off x="8775" y="13212"/>
              <a:ext cx="1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1" name="Line 23"/>
            <p:cNvSpPr>
              <a:spLocks noChangeShapeType="1"/>
            </p:cNvSpPr>
            <p:nvPr/>
          </p:nvSpPr>
          <p:spPr bwMode="auto">
            <a:xfrm flipV="1">
              <a:off x="8715" y="11952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2" name="Line 24"/>
            <p:cNvSpPr>
              <a:spLocks noChangeShapeType="1"/>
            </p:cNvSpPr>
            <p:nvPr/>
          </p:nvSpPr>
          <p:spPr bwMode="auto">
            <a:xfrm flipV="1">
              <a:off x="8685" y="12567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3" name="Line 25"/>
            <p:cNvSpPr>
              <a:spLocks noChangeShapeType="1"/>
            </p:cNvSpPr>
            <p:nvPr/>
          </p:nvSpPr>
          <p:spPr bwMode="auto">
            <a:xfrm flipV="1">
              <a:off x="8745" y="12897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4" name="Line 26"/>
            <p:cNvSpPr>
              <a:spLocks noChangeShapeType="1"/>
            </p:cNvSpPr>
            <p:nvPr/>
          </p:nvSpPr>
          <p:spPr bwMode="auto">
            <a:xfrm flipV="1">
              <a:off x="9015" y="11952"/>
              <a:ext cx="480" cy="12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5" name="Line 27"/>
            <p:cNvSpPr>
              <a:spLocks noChangeShapeType="1"/>
            </p:cNvSpPr>
            <p:nvPr/>
          </p:nvSpPr>
          <p:spPr bwMode="auto">
            <a:xfrm flipV="1">
              <a:off x="9015" y="12882"/>
              <a:ext cx="480" cy="12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96" name="Rectangle 28"/>
            <p:cNvSpPr>
              <a:spLocks noChangeArrowheads="1"/>
            </p:cNvSpPr>
            <p:nvPr/>
          </p:nvSpPr>
          <p:spPr bwMode="auto">
            <a:xfrm>
              <a:off x="9330" y="1154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C’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097" name="Rectangle 29"/>
            <p:cNvSpPr>
              <a:spLocks noChangeArrowheads="1"/>
            </p:cNvSpPr>
            <p:nvPr/>
          </p:nvSpPr>
          <p:spPr bwMode="auto">
            <a:xfrm>
              <a:off x="8940" y="1217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B’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098" name="Rectangle 30"/>
            <p:cNvSpPr>
              <a:spLocks noChangeArrowheads="1"/>
            </p:cNvSpPr>
            <p:nvPr/>
          </p:nvSpPr>
          <p:spPr bwMode="auto">
            <a:xfrm>
              <a:off x="8670" y="1285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A’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099" name="Rectangle 31"/>
            <p:cNvSpPr>
              <a:spLocks noChangeArrowheads="1"/>
            </p:cNvSpPr>
            <p:nvPr/>
          </p:nvSpPr>
          <p:spPr bwMode="auto">
            <a:xfrm>
              <a:off x="8670" y="1375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A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100" name="Rectangle 32"/>
            <p:cNvSpPr>
              <a:spLocks noChangeArrowheads="1"/>
            </p:cNvSpPr>
            <p:nvPr/>
          </p:nvSpPr>
          <p:spPr bwMode="auto">
            <a:xfrm>
              <a:off x="9135" y="1324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B</a:t>
              </a:r>
              <a:endParaRPr lang="en-GB">
                <a:solidFill>
                  <a:srgbClr val="0000FF"/>
                </a:solidFill>
              </a:endParaRPr>
            </a:p>
          </p:txBody>
        </p:sp>
        <p:sp>
          <p:nvSpPr>
            <p:cNvPr id="84101" name="Rectangle 33"/>
            <p:cNvSpPr>
              <a:spLocks noChangeArrowheads="1"/>
            </p:cNvSpPr>
            <p:nvPr/>
          </p:nvSpPr>
          <p:spPr bwMode="auto">
            <a:xfrm>
              <a:off x="9390" y="12672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GB" sz="1200">
                  <a:solidFill>
                    <a:srgbClr val="0000FF"/>
                  </a:solidFill>
                </a:rPr>
                <a:t> C</a:t>
              </a:r>
              <a:endParaRPr lang="en-GB">
                <a:solidFill>
                  <a:srgbClr val="0000FF"/>
                </a:solidFill>
              </a:endParaRPr>
            </a:p>
          </p:txBody>
        </p:sp>
      </p:grpSp>
      <p:sp>
        <p:nvSpPr>
          <p:cNvPr id="83980" name="Text Box 34"/>
          <p:cNvSpPr txBox="1">
            <a:spLocks noChangeArrowheads="1"/>
          </p:cNvSpPr>
          <p:nvPr/>
        </p:nvSpPr>
        <p:spPr bwMode="auto">
          <a:xfrm>
            <a:off x="381000" y="4457700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A, B, C cuøng naèm treân moät ñöôøng thaúng (d)</a:t>
            </a:r>
            <a:r>
              <a:rPr lang="en-GB">
                <a:latin typeface="VNI-Times" pitchFamily="2" charset="0"/>
              </a:rPr>
              <a:t>  </a:t>
            </a:r>
          </a:p>
        </p:txBody>
      </p:sp>
      <p:sp>
        <p:nvSpPr>
          <p:cNvPr id="83981" name="Text Box 35"/>
          <p:cNvSpPr txBox="1">
            <a:spLocks noChangeArrowheads="1"/>
          </p:cNvSpPr>
          <p:nvPr/>
        </p:nvSpPr>
        <p:spPr bwMode="auto">
          <a:xfrm>
            <a:off x="323850" y="5086350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A’, B’, C’ cuøng naèm treân moät ñöôøng thaúng (d’)  </a:t>
            </a:r>
          </a:p>
        </p:txBody>
      </p:sp>
      <p:sp>
        <p:nvSpPr>
          <p:cNvPr id="83982" name="Text Box 36"/>
          <p:cNvSpPr txBox="1">
            <a:spLocks noChangeArrowheads="1"/>
          </p:cNvSpPr>
          <p:nvPr/>
        </p:nvSpPr>
        <p:spPr bwMode="auto">
          <a:xfrm>
            <a:off x="1066800" y="5791200"/>
            <a:ext cx="13446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(d) // (d’)</a:t>
            </a:r>
          </a:p>
        </p:txBody>
      </p:sp>
      <p:graphicFrame>
        <p:nvGraphicFramePr>
          <p:cNvPr id="83983" name="Object 37"/>
          <p:cNvGraphicFramePr>
            <a:graphicFrameLocks noChangeAspect="1"/>
          </p:cNvGraphicFramePr>
          <p:nvPr/>
        </p:nvGraphicFramePr>
        <p:xfrm>
          <a:off x="7391400" y="203200"/>
          <a:ext cx="9969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203112" progId="">
                  <p:embed/>
                </p:oleObj>
              </mc:Choice>
              <mc:Fallback>
                <p:oleObj name="Equation" r:id="rId6" imgW="418918" imgH="203112" progId="">
                  <p:embed/>
                  <p:pic>
                    <p:nvPicPr>
                      <p:cNvPr id="0" name="Object 37" descr="image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03200"/>
                        <a:ext cx="99695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84" name="Text Box 38"/>
          <p:cNvSpPr txBox="1">
            <a:spLocks noChangeArrowheads="1"/>
          </p:cNvSpPr>
          <p:nvPr/>
        </p:nvSpPr>
        <p:spPr bwMode="auto">
          <a:xfrm>
            <a:off x="323850" y="17907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?1</a:t>
            </a:r>
          </a:p>
        </p:txBody>
      </p:sp>
      <p:sp>
        <p:nvSpPr>
          <p:cNvPr id="83985" name="Line 39"/>
          <p:cNvSpPr>
            <a:spLocks noChangeShapeType="1"/>
          </p:cNvSpPr>
          <p:nvPr/>
        </p:nvSpPr>
        <p:spPr bwMode="auto">
          <a:xfrm flipH="1">
            <a:off x="2924175" y="836613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56" name="Group 40"/>
          <p:cNvGraphicFramePr>
            <a:graphicFrameLocks noGrp="1"/>
          </p:cNvGraphicFramePr>
          <p:nvPr>
            <p:ph/>
          </p:nvPr>
        </p:nvGraphicFramePr>
        <p:xfrm>
          <a:off x="3067050" y="1790700"/>
          <a:ext cx="5991225" cy="1257300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1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4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1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16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16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16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-0,5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y=2x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A0617"/>
                          </a:solidFill>
                          <a:effectLst/>
                          <a:latin typeface="VNI-Times" pitchFamily="2" charset="0"/>
                        </a:rPr>
                        <a:t>y=2x+3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310" name="Text Box 94"/>
          <p:cNvSpPr txBox="1">
            <a:spLocks noChangeArrowheads="1"/>
          </p:cNvSpPr>
          <p:nvPr/>
        </p:nvSpPr>
        <p:spPr bwMode="auto">
          <a:xfrm>
            <a:off x="41529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-8</a:t>
            </a:r>
          </a:p>
        </p:txBody>
      </p:sp>
      <p:sp>
        <p:nvSpPr>
          <p:cNvPr id="9311" name="Text Box 95"/>
          <p:cNvSpPr txBox="1">
            <a:spLocks noChangeArrowheads="1"/>
          </p:cNvSpPr>
          <p:nvPr/>
        </p:nvSpPr>
        <p:spPr bwMode="auto">
          <a:xfrm>
            <a:off x="45720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-6</a:t>
            </a:r>
          </a:p>
        </p:txBody>
      </p:sp>
      <p:sp>
        <p:nvSpPr>
          <p:cNvPr id="9312" name="Text Box 96"/>
          <p:cNvSpPr txBox="1">
            <a:spLocks noChangeArrowheads="1"/>
          </p:cNvSpPr>
          <p:nvPr/>
        </p:nvSpPr>
        <p:spPr bwMode="auto">
          <a:xfrm>
            <a:off x="50292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-4</a:t>
            </a:r>
          </a:p>
        </p:txBody>
      </p:sp>
      <p:sp>
        <p:nvSpPr>
          <p:cNvPr id="9313" name="Text Box 97"/>
          <p:cNvSpPr txBox="1">
            <a:spLocks noChangeArrowheads="1"/>
          </p:cNvSpPr>
          <p:nvPr/>
        </p:nvSpPr>
        <p:spPr bwMode="auto">
          <a:xfrm>
            <a:off x="54102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-2</a:t>
            </a:r>
          </a:p>
        </p:txBody>
      </p:sp>
      <p:sp>
        <p:nvSpPr>
          <p:cNvPr id="9314" name="Text Box 98"/>
          <p:cNvSpPr txBox="1">
            <a:spLocks noChangeArrowheads="1"/>
          </p:cNvSpPr>
          <p:nvPr/>
        </p:nvSpPr>
        <p:spPr bwMode="auto">
          <a:xfrm>
            <a:off x="59436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-1</a:t>
            </a:r>
          </a:p>
        </p:txBody>
      </p:sp>
      <p:sp>
        <p:nvSpPr>
          <p:cNvPr id="9315" name="Text Box 99"/>
          <p:cNvSpPr txBox="1">
            <a:spLocks noChangeArrowheads="1"/>
          </p:cNvSpPr>
          <p:nvPr/>
        </p:nvSpPr>
        <p:spPr bwMode="auto">
          <a:xfrm>
            <a:off x="64770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9316" name="Text Box 100"/>
          <p:cNvSpPr txBox="1">
            <a:spLocks noChangeArrowheads="1"/>
          </p:cNvSpPr>
          <p:nvPr/>
        </p:nvSpPr>
        <p:spPr bwMode="auto">
          <a:xfrm>
            <a:off x="69342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1</a:t>
            </a:r>
          </a:p>
        </p:txBody>
      </p:sp>
      <p:sp>
        <p:nvSpPr>
          <p:cNvPr id="9317" name="Text Box 101"/>
          <p:cNvSpPr txBox="1">
            <a:spLocks noChangeArrowheads="1"/>
          </p:cNvSpPr>
          <p:nvPr/>
        </p:nvSpPr>
        <p:spPr bwMode="auto">
          <a:xfrm>
            <a:off x="73914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9318" name="Text Box 102"/>
          <p:cNvSpPr txBox="1">
            <a:spLocks noChangeArrowheads="1"/>
          </p:cNvSpPr>
          <p:nvPr/>
        </p:nvSpPr>
        <p:spPr bwMode="auto">
          <a:xfrm>
            <a:off x="78486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9319" name="Text Box 103"/>
          <p:cNvSpPr txBox="1">
            <a:spLocks noChangeArrowheads="1"/>
          </p:cNvSpPr>
          <p:nvPr/>
        </p:nvSpPr>
        <p:spPr bwMode="auto">
          <a:xfrm>
            <a:off x="828675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6</a:t>
            </a:r>
          </a:p>
        </p:txBody>
      </p:sp>
      <p:sp>
        <p:nvSpPr>
          <p:cNvPr id="9320" name="Text Box 104"/>
          <p:cNvSpPr txBox="1">
            <a:spLocks noChangeArrowheads="1"/>
          </p:cNvSpPr>
          <p:nvPr/>
        </p:nvSpPr>
        <p:spPr bwMode="auto">
          <a:xfrm>
            <a:off x="8724900" y="22050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8</a:t>
            </a:r>
          </a:p>
        </p:txBody>
      </p:sp>
      <p:sp>
        <p:nvSpPr>
          <p:cNvPr id="9321" name="Text Box 105"/>
          <p:cNvSpPr txBox="1">
            <a:spLocks noChangeArrowheads="1"/>
          </p:cNvSpPr>
          <p:nvPr/>
        </p:nvSpPr>
        <p:spPr bwMode="auto">
          <a:xfrm>
            <a:off x="4191000" y="267017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0000FF"/>
                </a:solidFill>
                <a:latin typeface=".VnTime" panose="020B7200000000000000" pitchFamily="34" charset="0"/>
              </a:rPr>
              <a:t>-5</a:t>
            </a:r>
          </a:p>
        </p:txBody>
      </p:sp>
      <p:sp>
        <p:nvSpPr>
          <p:cNvPr id="9322" name="Text Box 106"/>
          <p:cNvSpPr txBox="1">
            <a:spLocks noChangeArrowheads="1"/>
          </p:cNvSpPr>
          <p:nvPr/>
        </p:nvSpPr>
        <p:spPr bwMode="auto">
          <a:xfrm>
            <a:off x="4572000" y="267017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dirty="0">
                <a:solidFill>
                  <a:srgbClr val="0000FF"/>
                </a:solidFill>
                <a:latin typeface=".VnTime" panose="020B7200000000000000" pitchFamily="34" charset="0"/>
              </a:rPr>
              <a:t>-3</a:t>
            </a:r>
          </a:p>
        </p:txBody>
      </p:sp>
      <p:sp>
        <p:nvSpPr>
          <p:cNvPr id="9323" name="Text Box 107"/>
          <p:cNvSpPr txBox="1">
            <a:spLocks noChangeArrowheads="1"/>
          </p:cNvSpPr>
          <p:nvPr/>
        </p:nvSpPr>
        <p:spPr bwMode="auto">
          <a:xfrm>
            <a:off x="5048250" y="26368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-1</a:t>
            </a:r>
          </a:p>
        </p:txBody>
      </p:sp>
      <p:sp>
        <p:nvSpPr>
          <p:cNvPr id="9324" name="Text Box 108"/>
          <p:cNvSpPr txBox="1">
            <a:spLocks noChangeArrowheads="1"/>
          </p:cNvSpPr>
          <p:nvPr/>
        </p:nvSpPr>
        <p:spPr bwMode="auto">
          <a:xfrm>
            <a:off x="5467350" y="2636838"/>
            <a:ext cx="419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1</a:t>
            </a:r>
          </a:p>
        </p:txBody>
      </p:sp>
      <p:sp>
        <p:nvSpPr>
          <p:cNvPr id="9325" name="Text Box 109"/>
          <p:cNvSpPr txBox="1">
            <a:spLocks noChangeArrowheads="1"/>
          </p:cNvSpPr>
          <p:nvPr/>
        </p:nvSpPr>
        <p:spPr bwMode="auto">
          <a:xfrm>
            <a:off x="5981700" y="264795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9326" name="Text Box 110"/>
          <p:cNvSpPr txBox="1">
            <a:spLocks noChangeArrowheads="1"/>
          </p:cNvSpPr>
          <p:nvPr/>
        </p:nvSpPr>
        <p:spPr bwMode="auto">
          <a:xfrm>
            <a:off x="6477000" y="266700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3</a:t>
            </a:r>
          </a:p>
        </p:txBody>
      </p:sp>
      <p:sp>
        <p:nvSpPr>
          <p:cNvPr id="9327" name="Text Box 111"/>
          <p:cNvSpPr txBox="1">
            <a:spLocks noChangeArrowheads="1"/>
          </p:cNvSpPr>
          <p:nvPr/>
        </p:nvSpPr>
        <p:spPr bwMode="auto">
          <a:xfrm>
            <a:off x="6934200" y="264795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9328" name="Text Box 112"/>
          <p:cNvSpPr txBox="1">
            <a:spLocks noChangeArrowheads="1"/>
          </p:cNvSpPr>
          <p:nvPr/>
        </p:nvSpPr>
        <p:spPr bwMode="auto">
          <a:xfrm>
            <a:off x="7451725" y="265112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5</a:t>
            </a:r>
          </a:p>
        </p:txBody>
      </p:sp>
      <p:sp>
        <p:nvSpPr>
          <p:cNvPr id="9329" name="Text Box 113"/>
          <p:cNvSpPr txBox="1">
            <a:spLocks noChangeArrowheads="1"/>
          </p:cNvSpPr>
          <p:nvPr/>
        </p:nvSpPr>
        <p:spPr bwMode="auto">
          <a:xfrm>
            <a:off x="7867650" y="2667000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9330" name="Text Box 114"/>
          <p:cNvSpPr txBox="1">
            <a:spLocks noChangeArrowheads="1"/>
          </p:cNvSpPr>
          <p:nvPr/>
        </p:nvSpPr>
        <p:spPr bwMode="auto">
          <a:xfrm>
            <a:off x="8224838" y="2670175"/>
            <a:ext cx="41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24F229"/>
                </a:solidFill>
                <a:latin typeface=".VnTime" panose="020B7200000000000000" pitchFamily="34" charset="0"/>
              </a:rPr>
              <a:t> </a:t>
            </a: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9</a:t>
            </a:r>
          </a:p>
        </p:txBody>
      </p:sp>
      <p:sp>
        <p:nvSpPr>
          <p:cNvPr id="9331" name="Text Box 115"/>
          <p:cNvSpPr txBox="1">
            <a:spLocks noChangeArrowheads="1"/>
          </p:cNvSpPr>
          <p:nvPr/>
        </p:nvSpPr>
        <p:spPr bwMode="auto">
          <a:xfrm>
            <a:off x="8572500" y="26479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.VnTime" panose="020B7200000000000000" pitchFamily="34" charset="0"/>
              </a:rPr>
              <a:t> 11</a:t>
            </a:r>
          </a:p>
        </p:txBody>
      </p:sp>
      <p:graphicFrame>
        <p:nvGraphicFramePr>
          <p:cNvPr id="9332" name="Object 116"/>
          <p:cNvGraphicFramePr>
            <a:graphicFrameLocks noChangeAspect="1"/>
          </p:cNvGraphicFramePr>
          <p:nvPr/>
        </p:nvGraphicFramePr>
        <p:xfrm>
          <a:off x="3776663" y="3106738"/>
          <a:ext cx="5324475" cy="5294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8" imgW="7012800" imgH="4194000" progId="">
                  <p:embed/>
                </p:oleObj>
              </mc:Choice>
              <mc:Fallback>
                <p:oleObj name="Graph System" r:id="rId8" imgW="7012800" imgH="4194000" progId="">
                  <p:embed/>
                  <p:pic>
                    <p:nvPicPr>
                      <p:cNvPr id="0" name="Object 116" descr="image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663" y="3106738"/>
                        <a:ext cx="5324475" cy="5294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33" name="AutoShape 117"/>
          <p:cNvSpPr>
            <a:spLocks noChangeArrowheads="1"/>
          </p:cNvSpPr>
          <p:nvPr/>
        </p:nvSpPr>
        <p:spPr bwMode="auto">
          <a:xfrm>
            <a:off x="7048500" y="44005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34" name="Line 118"/>
          <p:cNvSpPr>
            <a:spLocks noChangeShapeType="1"/>
          </p:cNvSpPr>
          <p:nvPr/>
        </p:nvSpPr>
        <p:spPr bwMode="auto">
          <a:xfrm>
            <a:off x="7086600" y="4495800"/>
            <a:ext cx="0" cy="107950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35" name="Line 119"/>
          <p:cNvSpPr>
            <a:spLocks noChangeShapeType="1"/>
          </p:cNvSpPr>
          <p:nvPr/>
        </p:nvSpPr>
        <p:spPr bwMode="auto">
          <a:xfrm>
            <a:off x="6477000" y="4438650"/>
            <a:ext cx="609600" cy="0"/>
          </a:xfrm>
          <a:prstGeom prst="line">
            <a:avLst/>
          </a:prstGeom>
          <a:noFill/>
          <a:ln w="38100" cap="rnd">
            <a:solidFill>
              <a:srgbClr val="FA0617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36" name="AutoShape 120"/>
          <p:cNvSpPr>
            <a:spLocks noChangeArrowheads="1"/>
          </p:cNvSpPr>
          <p:nvPr/>
        </p:nvSpPr>
        <p:spPr bwMode="auto">
          <a:xfrm>
            <a:off x="6400800" y="5707063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37" name="Line 121"/>
          <p:cNvSpPr>
            <a:spLocks noChangeShapeType="1"/>
          </p:cNvSpPr>
          <p:nvPr/>
        </p:nvSpPr>
        <p:spPr bwMode="auto">
          <a:xfrm flipH="1">
            <a:off x="6076950" y="3333750"/>
            <a:ext cx="1600200" cy="31242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38" name="WordArt 122"/>
          <p:cNvSpPr>
            <a:spLocks noChangeArrowheads="1" noChangeShapeType="1" noTextEdit="1"/>
          </p:cNvSpPr>
          <p:nvPr/>
        </p:nvSpPr>
        <p:spPr bwMode="auto">
          <a:xfrm rot="-3917260">
            <a:off x="7334250" y="3648075"/>
            <a:ext cx="6762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sp>
        <p:nvSpPr>
          <p:cNvPr id="9339" name="AutoShape 123"/>
          <p:cNvSpPr>
            <a:spLocks noChangeArrowheads="1"/>
          </p:cNvSpPr>
          <p:nvPr/>
        </p:nvSpPr>
        <p:spPr bwMode="auto">
          <a:xfrm>
            <a:off x="6400800" y="3714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0" name="Line 124"/>
          <p:cNvSpPr>
            <a:spLocks noChangeShapeType="1"/>
          </p:cNvSpPr>
          <p:nvPr/>
        </p:nvSpPr>
        <p:spPr bwMode="auto">
          <a:xfrm flipH="1">
            <a:off x="4781550" y="3276600"/>
            <a:ext cx="1924050" cy="37338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41" name="Text Box 125"/>
          <p:cNvSpPr txBox="1">
            <a:spLocks noChangeArrowheads="1"/>
          </p:cNvSpPr>
          <p:nvPr/>
        </p:nvSpPr>
        <p:spPr bwMode="auto">
          <a:xfrm>
            <a:off x="4991100" y="5410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-1,5</a:t>
            </a:r>
          </a:p>
        </p:txBody>
      </p:sp>
      <p:sp>
        <p:nvSpPr>
          <p:cNvPr id="9342" name="AutoShape 126"/>
          <p:cNvSpPr>
            <a:spLocks noChangeArrowheads="1"/>
          </p:cNvSpPr>
          <p:nvPr/>
        </p:nvSpPr>
        <p:spPr bwMode="auto">
          <a:xfrm>
            <a:off x="5391150" y="56959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43" name="WordArt 127"/>
          <p:cNvSpPr>
            <a:spLocks noChangeArrowheads="1" noChangeShapeType="1" noTextEdit="1"/>
          </p:cNvSpPr>
          <p:nvPr/>
        </p:nvSpPr>
        <p:spPr bwMode="auto">
          <a:xfrm rot="-3917260">
            <a:off x="6383337" y="3484563"/>
            <a:ext cx="741363" cy="32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 + 3</a:t>
            </a:r>
          </a:p>
        </p:txBody>
      </p:sp>
      <p:pic>
        <p:nvPicPr>
          <p:cNvPr id="9344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5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457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371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914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676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4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9161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68" fill="hold"/>
                                        <p:tgtEl>
                                          <p:spTgt spid="93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319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238" fill="hold"/>
                                        <p:tgtEl>
                                          <p:spTgt spid="9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000"/>
                            </p:stCondLst>
                            <p:childTnLst>
                              <p:par>
                                <p:cTn id="9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9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0" dur="1168" fill="hold"/>
                                        <p:tgtEl>
                                          <p:spTgt spid="93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9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9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500"/>
                            </p:stCondLst>
                            <p:childTnLst>
                              <p:par>
                                <p:cTn id="1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9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9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000"/>
                            </p:stCondLst>
                            <p:childTnLst>
                              <p:par>
                                <p:cTn id="1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9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9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1" dur="2000"/>
                                        <p:tgtEl>
                                          <p:spTgt spid="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3" dur="1168" fill="hold"/>
                                        <p:tgtEl>
                                          <p:spTgt spid="93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"/>
                                        <p:tgtEl>
                                          <p:spTgt spid="9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400" fill="hold"/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400" fill="hold"/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9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"/>
                                        <p:tgtEl>
                                          <p:spTgt spid="9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400" fill="hold"/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400" fill="hold"/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8" dur="3000"/>
                                        <p:tgtEl>
                                          <p:spTgt spid="9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9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9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"/>
                                        <p:tgtEl>
                                          <p:spTgt spid="9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400" fill="hold"/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400" fill="hold"/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5" dur="1168" fill="hold"/>
                                        <p:tgtEl>
                                          <p:spTgt spid="93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"/>
                                        <p:tgtEl>
                                          <p:spTgt spid="9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400" fill="hold"/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400" fill="hold"/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9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9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9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1500"/>
                            </p:stCondLst>
                            <p:childTnLst>
                              <p:par>
                                <p:cTn id="2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9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2" dur="1168" fill="hold"/>
                                        <p:tgtEl>
                                          <p:spTgt spid="93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4"/>
                </p:tgtEl>
              </p:cMediaNode>
            </p:audio>
            <p:audio>
              <p:cMediaNode showWhenStopped="0">
                <p:cTn id="2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5"/>
                </p:tgtEl>
              </p:cMediaNode>
            </p:audio>
            <p:audio>
              <p:cMediaNode showWhenStopped="0">
                <p:cTn id="2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6"/>
                </p:tgtEl>
              </p:cMediaNode>
            </p:audio>
            <p:audio>
              <p:cMediaNode showWhenStopped="0">
                <p:cTn id="2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7"/>
                </p:tgtEl>
              </p:cMediaNode>
            </p:audio>
            <p:audio>
              <p:cMediaNode showWhenStopped="0">
                <p:cTn id="2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8"/>
                </p:tgtEl>
              </p:cMediaNode>
            </p:audio>
            <p:audio>
              <p:cMediaNode showWhenStopped="0">
                <p:cTn id="2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49"/>
                </p:tgtEl>
              </p:cMediaNode>
            </p:audio>
          </p:childTnLst>
        </p:cTn>
      </p:par>
    </p:tnLst>
    <p:bldLst>
      <p:bldP spid="9224" grpId="0" animBg="1"/>
      <p:bldP spid="9225" grpId="0"/>
      <p:bldP spid="9310" grpId="0"/>
      <p:bldP spid="9311" grpId="0"/>
      <p:bldP spid="9312" grpId="0"/>
      <p:bldP spid="9313" grpId="0"/>
      <p:bldP spid="9314" grpId="0"/>
      <p:bldP spid="9315" grpId="0"/>
      <p:bldP spid="9316" grpId="0"/>
      <p:bldP spid="9317" grpId="0"/>
      <p:bldP spid="9318" grpId="0"/>
      <p:bldP spid="9319" grpId="0"/>
      <p:bldP spid="9320" grpId="0"/>
      <p:bldP spid="9321" grpId="0"/>
      <p:bldP spid="9322" grpId="0"/>
      <p:bldP spid="9323" grpId="0"/>
      <p:bldP spid="9324" grpId="0"/>
      <p:bldP spid="9325" grpId="0"/>
      <p:bldP spid="9326" grpId="0"/>
      <p:bldP spid="9327" grpId="0"/>
      <p:bldP spid="9328" grpId="0"/>
      <p:bldP spid="9329" grpId="0"/>
      <p:bldP spid="9330" grpId="0"/>
      <p:bldP spid="9331" grpId="0"/>
      <p:bldP spid="9333" grpId="0" animBg="1"/>
      <p:bldP spid="9334" grpId="0" animBg="1"/>
      <p:bldP spid="9335" grpId="0" animBg="1"/>
      <p:bldP spid="9336" grpId="0" animBg="1"/>
      <p:bldP spid="9337" grpId="0" animBg="1"/>
      <p:bldP spid="9338" grpId="0" animBg="1"/>
      <p:bldP spid="9339" grpId="0" animBg="1"/>
      <p:bldP spid="9340" grpId="0" animBg="1"/>
      <p:bldP spid="9341" grpId="0"/>
      <p:bldP spid="9342" grpId="0" animBg="1"/>
      <p:bldP spid="93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4995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4997" name="AutoShape 5"/>
          <p:cNvSpPr>
            <a:spLocks noChangeArrowheads="1"/>
          </p:cNvSpPr>
          <p:nvPr/>
        </p:nvSpPr>
        <p:spPr bwMode="auto">
          <a:xfrm>
            <a:off x="250825" y="914400"/>
            <a:ext cx="2720975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315913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1820863" y="13716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140" imgH="177723" progId="">
                  <p:embed/>
                </p:oleObj>
              </mc:Choice>
              <mc:Fallback>
                <p:oleObj name="Equation" r:id="rId3" imgW="368140" imgH="177723" progId="">
                  <p:embed/>
                  <p:pic>
                    <p:nvPicPr>
                      <p:cNvPr id="0" name="Object 7" descr="image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13716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200400" y="990600"/>
            <a:ext cx="1905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A0617"/>
                </a:solidFill>
                <a:latin typeface="VNI-Times" pitchFamily="2" charset="0"/>
              </a:rPr>
              <a:t>**</a:t>
            </a:r>
            <a:r>
              <a:rPr lang="en-GB" sz="2400" u="sng">
                <a:solidFill>
                  <a:srgbClr val="FA0617"/>
                </a:solidFill>
                <a:latin typeface="VNI-Times" pitchFamily="2" charset="0"/>
              </a:rPr>
              <a:t>Toång quaùt:</a:t>
            </a:r>
          </a:p>
        </p:txBody>
      </p:sp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7380288" y="257175"/>
          <a:ext cx="117157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918" imgH="203112" progId="">
                  <p:embed/>
                </p:oleObj>
              </mc:Choice>
              <mc:Fallback>
                <p:oleObj name="Equation" r:id="rId5" imgW="418918" imgH="203112" progId="">
                  <p:embed/>
                  <p:pic>
                    <p:nvPicPr>
                      <p:cNvPr id="0" name="Object 9" descr="image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257175"/>
                        <a:ext cx="1171575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2" name="Line 10"/>
          <p:cNvSpPr>
            <a:spLocks noChangeShapeType="1"/>
          </p:cNvSpPr>
          <p:nvPr/>
        </p:nvSpPr>
        <p:spPr bwMode="auto">
          <a:xfrm flipH="1">
            <a:off x="3028950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5003" name="Object 11"/>
          <p:cNvGraphicFramePr>
            <a:graphicFrameLocks noChangeAspect="1"/>
          </p:cNvGraphicFramePr>
          <p:nvPr/>
        </p:nvGraphicFramePr>
        <p:xfrm>
          <a:off x="-304800" y="19240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7" imgW="7012800" imgH="4194000" progId="">
                  <p:embed/>
                </p:oleObj>
              </mc:Choice>
              <mc:Fallback>
                <p:oleObj name="Graph System" r:id="rId7" imgW="7012800" imgH="4194000" progId="">
                  <p:embed/>
                  <p:pic>
                    <p:nvPicPr>
                      <p:cNvPr id="0" name="Object 11" descr="image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04800" y="19240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4" name="AutoShape 12"/>
          <p:cNvSpPr>
            <a:spLocks noChangeArrowheads="1"/>
          </p:cNvSpPr>
          <p:nvPr/>
        </p:nvSpPr>
        <p:spPr bwMode="auto">
          <a:xfrm>
            <a:off x="1600200" y="2571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5" name="AutoShape 13"/>
          <p:cNvSpPr>
            <a:spLocks noChangeArrowheads="1"/>
          </p:cNvSpPr>
          <p:nvPr/>
        </p:nvSpPr>
        <p:spPr bwMode="auto">
          <a:xfrm>
            <a:off x="1219200" y="32766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6" name="Line 14"/>
          <p:cNvSpPr>
            <a:spLocks noChangeShapeType="1"/>
          </p:cNvSpPr>
          <p:nvPr/>
        </p:nvSpPr>
        <p:spPr bwMode="auto">
          <a:xfrm flipH="1">
            <a:off x="762000" y="217170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5007" name="WordArt 15"/>
          <p:cNvSpPr>
            <a:spLocks noChangeArrowheads="1" noChangeShapeType="1" noTextEdit="1"/>
          </p:cNvSpPr>
          <p:nvPr/>
        </p:nvSpPr>
        <p:spPr bwMode="auto">
          <a:xfrm rot="-3715272">
            <a:off x="1650206" y="2334420"/>
            <a:ext cx="479425" cy="106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sp>
        <p:nvSpPr>
          <p:cNvPr id="85008" name="AutoShape 16"/>
          <p:cNvSpPr>
            <a:spLocks noChangeArrowheads="1"/>
          </p:cNvSpPr>
          <p:nvPr/>
        </p:nvSpPr>
        <p:spPr bwMode="auto">
          <a:xfrm>
            <a:off x="1200150" y="2190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228600" y="29908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-1,5</a:t>
            </a:r>
          </a:p>
        </p:txBody>
      </p:sp>
      <p:sp>
        <p:nvSpPr>
          <p:cNvPr id="85010" name="AutoShape 18"/>
          <p:cNvSpPr>
            <a:spLocks noChangeArrowheads="1"/>
          </p:cNvSpPr>
          <p:nvPr/>
        </p:nvSpPr>
        <p:spPr bwMode="auto">
          <a:xfrm>
            <a:off x="590550" y="32956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 rot="-46790841">
            <a:off x="1143000" y="2054225"/>
            <a:ext cx="558800" cy="133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GB" sz="2000" i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VNI-Times"/>
              </a:rPr>
              <a:t>y = </a:t>
            </a:r>
            <a:r>
              <a:rPr lang="en-GB" sz="2000" i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2x</a:t>
            </a:r>
            <a:r>
              <a:rPr lang="en-GB" sz="2000" i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VNI-Times"/>
              </a:rPr>
              <a:t> + 3</a:t>
            </a:r>
          </a:p>
        </p:txBody>
      </p:sp>
      <p:sp>
        <p:nvSpPr>
          <p:cNvPr id="85012" name="Line 20"/>
          <p:cNvSpPr>
            <a:spLocks noChangeShapeType="1"/>
          </p:cNvSpPr>
          <p:nvPr/>
        </p:nvSpPr>
        <p:spPr bwMode="auto">
          <a:xfrm flipH="1">
            <a:off x="304800" y="186690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3200400" y="1592263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Ñoà thò haøm soá y = ax + b (a    0) laø moät ñöôøng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……...</a:t>
            </a:r>
          </a:p>
        </p:txBody>
      </p:sp>
      <p:graphicFrame>
        <p:nvGraphicFramePr>
          <p:cNvPr id="10262" name="Object 22"/>
          <p:cNvGraphicFramePr>
            <a:graphicFrameLocks noGrp="1" noChangeAspect="1"/>
          </p:cNvGraphicFramePr>
          <p:nvPr>
            <p:ph/>
          </p:nvPr>
        </p:nvGraphicFramePr>
        <p:xfrm>
          <a:off x="6054725" y="1670050"/>
          <a:ext cx="827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700" imgH="139700" progId="">
                  <p:embed/>
                </p:oleObj>
              </mc:Choice>
              <mc:Fallback>
                <p:oleObj name="Equation" r:id="rId9" imgW="139700" imgH="139700" progId="">
                  <p:embed/>
                  <p:pic>
                    <p:nvPicPr>
                      <p:cNvPr id="0" name="Object 22" descr="image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1670050"/>
                        <a:ext cx="827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200400" y="21336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Caét truïc tung taïi ñieåm coù tung ñoä baèng</a:t>
            </a:r>
            <a:r>
              <a:rPr lang="en-GB" sz="20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…………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200400" y="2781300"/>
            <a:ext cx="594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Song song vôùi ñöôøng thaúng y = ax neáu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………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0; truøng vôùi ñöôøng thaúng y = ax, neáu b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……. 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0</a:t>
            </a:r>
          </a:p>
        </p:txBody>
      </p:sp>
      <p:graphicFrame>
        <p:nvGraphicFramePr>
          <p:cNvPr id="10265" name="Object 25"/>
          <p:cNvGraphicFramePr>
            <a:graphicFrameLocks noChangeAspect="1"/>
          </p:cNvGraphicFramePr>
          <p:nvPr/>
        </p:nvGraphicFramePr>
        <p:xfrm>
          <a:off x="7596188" y="2854325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700" imgH="139700" progId="">
                  <p:embed/>
                </p:oleObj>
              </mc:Choice>
              <mc:Fallback>
                <p:oleObj name="Equation" r:id="rId11" imgW="139700" imgH="139700" progId="">
                  <p:embed/>
                  <p:pic>
                    <p:nvPicPr>
                      <p:cNvPr id="0" name="Object 25" descr="image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2854325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200400" y="3789363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**Chuù yù: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200400" y="4221163"/>
            <a:ext cx="5943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Ñoà thò haøm soá y = ax + b (a    0) coøn ñöôïc goïi laø ñöôøng thaúng y = ax + b; b coøn ñöôïc goïi laø tung ñoä goác cuûa ñöôøng thaúng.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8096250" y="1519238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thaúng</a:t>
            </a:r>
            <a:r>
              <a:rPr lang="en-GB"/>
              <a:t> 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7593013" y="2095500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b</a:t>
            </a:r>
            <a:r>
              <a:rPr lang="en-GB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512768" y="3068638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=</a:t>
            </a:r>
            <a:r>
              <a:rPr lang="en-GB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10271" name="Object 31"/>
          <p:cNvGraphicFramePr>
            <a:graphicFrameLocks noChangeAspect="1"/>
          </p:cNvGraphicFramePr>
          <p:nvPr/>
        </p:nvGraphicFramePr>
        <p:xfrm>
          <a:off x="6049963" y="4295775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700" imgH="139700" progId="">
                  <p:embed/>
                </p:oleObj>
              </mc:Choice>
              <mc:Fallback>
                <p:oleObj name="Equation" r:id="rId13" imgW="139700" imgH="139700" progId="">
                  <p:embed/>
                  <p:pic>
                    <p:nvPicPr>
                      <p:cNvPr id="0" name="Object 31" descr="image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4295775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2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3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762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06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5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828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133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30" name="Picture 38" descr="Picture95"/>
          <p:cNvPicPr>
            <a:picLocks noChangeAspect="1" noChangeArrowheads="1" noCrop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101013" y="5924550"/>
            <a:ext cx="8270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168" fill="hold"/>
                                        <p:tgtEl>
                                          <p:spTgt spid="1027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67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27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67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1168" fill="hold"/>
                                        <p:tgtEl>
                                          <p:spTgt spid="102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1168" fill="hold"/>
                                        <p:tgtEl>
                                          <p:spTgt spid="1027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" dur="1168" fill="hold"/>
                                        <p:tgtEl>
                                          <p:spTgt spid="102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168" fill="hold"/>
                                        <p:tgtEl>
                                          <p:spTgt spid="102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1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3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1168" fill="hold"/>
                                        <p:tgtEl>
                                          <p:spTgt spid="102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67"/>
                            </p:stCondLst>
                            <p:childTnLst>
                              <p:par>
                                <p:cTn id="8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2"/>
                </p:tgtEl>
              </p:cMediaNode>
            </p:audio>
            <p:audio>
              <p:cMediaNode showWhenStopped="0">
                <p:cTn id="9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3"/>
                </p:tgtEl>
              </p:cMediaNode>
            </p:audio>
            <p:audio>
              <p:cMediaNode showWhenStopped="0">
                <p:cTn id="9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4"/>
                </p:tgtEl>
              </p:cMediaNode>
            </p:audio>
            <p:audio>
              <p:cMediaNode showWhenStopped="0">
                <p:cTn id="9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5"/>
                </p:tgtEl>
              </p:cMediaNode>
            </p:audio>
            <p:audio>
              <p:cMediaNode showWhenStopped="0">
                <p:cTn id="1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6"/>
                </p:tgtEl>
              </p:cMediaNode>
            </p:audio>
            <p:audio>
              <p:cMediaNode showWhenStopped="0">
                <p:cTn id="10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77"/>
                </p:tgtEl>
              </p:cMediaNode>
            </p:audio>
          </p:childTnLst>
        </p:cTn>
      </p:par>
    </p:tnLst>
    <p:bldLst>
      <p:bldP spid="10248" grpId="0"/>
      <p:bldP spid="10261" grpId="0"/>
      <p:bldP spid="10263" grpId="0"/>
      <p:bldP spid="10264" grpId="0"/>
      <p:bldP spid="10266" grpId="0"/>
      <p:bldP spid="10267" grpId="0"/>
      <p:bldP spid="10268" grpId="0"/>
      <p:bldP spid="10268" grpId="1"/>
      <p:bldP spid="10269" grpId="0"/>
      <p:bldP spid="10269" grpId="1"/>
      <p:bldP spid="10270" grpId="0"/>
      <p:bldP spid="1027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6019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6021" name="AutoShape 5"/>
          <p:cNvSpPr>
            <a:spLocks noChangeArrowheads="1"/>
          </p:cNvSpPr>
          <p:nvPr/>
        </p:nvSpPr>
        <p:spPr bwMode="auto">
          <a:xfrm>
            <a:off x="250825" y="914400"/>
            <a:ext cx="2881313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FF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315913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1839913" y="14097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177723" progId="">
                  <p:embed/>
                </p:oleObj>
              </mc:Choice>
              <mc:Fallback>
                <p:oleObj name="Equation" r:id="rId4" imgW="368140" imgH="177723" progId="">
                  <p:embed/>
                  <p:pic>
                    <p:nvPicPr>
                      <p:cNvPr id="0" name="Object 7" descr="image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3" y="14097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7334250" y="227013"/>
          <a:ext cx="12430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203112" progId="">
                  <p:embed/>
                </p:oleObj>
              </mc:Choice>
              <mc:Fallback>
                <p:oleObj name="Equation" r:id="rId6" imgW="418918" imgH="203112" progId="">
                  <p:embed/>
                  <p:pic>
                    <p:nvPicPr>
                      <p:cNvPr id="0" name="Object 8" descr="image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0" y="227013"/>
                        <a:ext cx="1243013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5" name="Line 9"/>
          <p:cNvSpPr>
            <a:spLocks noChangeShapeType="1"/>
          </p:cNvSpPr>
          <p:nvPr/>
        </p:nvSpPr>
        <p:spPr bwMode="auto">
          <a:xfrm flipH="1">
            <a:off x="3178175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-76200" y="19240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8" imgW="7012800" imgH="4194000" progId="">
                  <p:embed/>
                </p:oleObj>
              </mc:Choice>
              <mc:Fallback>
                <p:oleObj name="Graph System" r:id="rId8" imgW="7012800" imgH="4194000" progId="">
                  <p:embed/>
                  <p:pic>
                    <p:nvPicPr>
                      <p:cNvPr id="0" name="Object 10" descr="image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19240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7" name="AutoShape 11"/>
          <p:cNvSpPr>
            <a:spLocks noChangeArrowheads="1"/>
          </p:cNvSpPr>
          <p:nvPr/>
        </p:nvSpPr>
        <p:spPr bwMode="auto">
          <a:xfrm>
            <a:off x="1847850" y="25717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8" name="AutoShape 12"/>
          <p:cNvSpPr>
            <a:spLocks noChangeArrowheads="1"/>
          </p:cNvSpPr>
          <p:nvPr/>
        </p:nvSpPr>
        <p:spPr bwMode="auto">
          <a:xfrm>
            <a:off x="1447800" y="32766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 flipH="1">
            <a:off x="990600" y="217170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6030" name="WordArt 14"/>
          <p:cNvSpPr>
            <a:spLocks noChangeArrowheads="1" noChangeShapeType="1" noTextEdit="1"/>
          </p:cNvSpPr>
          <p:nvPr/>
        </p:nvSpPr>
        <p:spPr bwMode="auto">
          <a:xfrm rot="-3514669">
            <a:off x="1918494" y="2334419"/>
            <a:ext cx="479425" cy="106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</a:t>
            </a:r>
          </a:p>
        </p:txBody>
      </p:sp>
      <p:sp>
        <p:nvSpPr>
          <p:cNvPr id="86031" name="AutoShape 15"/>
          <p:cNvSpPr>
            <a:spLocks noChangeArrowheads="1"/>
          </p:cNvSpPr>
          <p:nvPr/>
        </p:nvSpPr>
        <p:spPr bwMode="auto">
          <a:xfrm>
            <a:off x="1447800" y="22098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457200" y="29908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-1,5</a:t>
            </a:r>
          </a:p>
        </p:txBody>
      </p:sp>
      <p:sp>
        <p:nvSpPr>
          <p:cNvPr id="86033" name="AutoShape 17"/>
          <p:cNvSpPr>
            <a:spLocks noChangeArrowheads="1"/>
          </p:cNvSpPr>
          <p:nvPr/>
        </p:nvSpPr>
        <p:spPr bwMode="auto">
          <a:xfrm>
            <a:off x="857250" y="32956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4" name="WordArt 18"/>
          <p:cNvSpPr>
            <a:spLocks noChangeArrowheads="1" noChangeShapeType="1" noTextEdit="1"/>
          </p:cNvSpPr>
          <p:nvPr/>
        </p:nvSpPr>
        <p:spPr bwMode="auto">
          <a:xfrm rot="-3674590">
            <a:off x="1466850" y="1958975"/>
            <a:ext cx="558800" cy="133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2x + 3</a:t>
            </a:r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 flipH="1">
            <a:off x="590550" y="1847850"/>
            <a:ext cx="1143000" cy="205740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200400" y="1412875"/>
            <a:ext cx="5943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hôïp b = 0 thì y =     . 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257550" y="4076700"/>
            <a:ext cx="594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2: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Veõ ñöôøng thaúng ñi qua hai ñieåm P; Q ta ñöôïc ñoà thò cuûa haøm soá y = ax + b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200400" y="2533650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 y = ax + b (a    0; b      0) </a:t>
            </a:r>
          </a:p>
          <a:p>
            <a:pPr eaLnBrk="1" hangingPunct="1">
              <a:spcBef>
                <a:spcPct val="50000"/>
              </a:spcBef>
            </a:pPr>
            <a:endParaRPr lang="en-GB" sz="2000">
              <a:solidFill>
                <a:srgbClr val="0000FF"/>
              </a:solidFill>
              <a:latin typeface="VNI-Times" pitchFamily="2" charset="0"/>
            </a:endParaRPr>
          </a:p>
        </p:txBody>
      </p:sp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598170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700" imgH="139700" progId="">
                  <p:embed/>
                </p:oleObj>
              </mc:Choice>
              <mc:Fallback>
                <p:oleObj name="Equation" r:id="rId10" imgW="139700" imgH="139700" progId="">
                  <p:embed/>
                  <p:pic>
                    <p:nvPicPr>
                      <p:cNvPr id="0" name="Object 23" descr="image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40" name="Text Box 24"/>
          <p:cNvSpPr txBox="1">
            <a:spLocks noChangeArrowheads="1"/>
          </p:cNvSpPr>
          <p:nvPr/>
        </p:nvSpPr>
        <p:spPr bwMode="auto">
          <a:xfrm>
            <a:off x="212725" y="4800600"/>
            <a:ext cx="2781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**Toång quaùt: 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(sgk tr.50)</a:t>
            </a:r>
          </a:p>
        </p:txBody>
      </p:sp>
      <p:sp>
        <p:nvSpPr>
          <p:cNvPr id="86041" name="Text Box 25"/>
          <p:cNvSpPr txBox="1">
            <a:spLocks noChangeArrowheads="1"/>
          </p:cNvSpPr>
          <p:nvPr/>
        </p:nvSpPr>
        <p:spPr bwMode="auto">
          <a:xfrm>
            <a:off x="193675" y="5165725"/>
            <a:ext cx="287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**Chuù yù: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 (sgk tr.50)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212725" y="56007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2.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Caùch veõ ñoà thò cuûa haøm</a:t>
            </a:r>
          </a:p>
          <a:p>
            <a:pPr marL="342900" indent="-342900"/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soá 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11291" name="Object 27"/>
          <p:cNvGraphicFramePr>
            <a:graphicFrameLocks noChangeAspect="1"/>
          </p:cNvGraphicFramePr>
          <p:nvPr/>
        </p:nvGraphicFramePr>
        <p:xfrm>
          <a:off x="1733550" y="58674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140" imgH="177723" progId="">
                  <p:embed/>
                </p:oleObj>
              </mc:Choice>
              <mc:Fallback>
                <p:oleObj name="Equation" r:id="rId12" imgW="368140" imgH="177723" progId="">
                  <p:embed/>
                  <p:pic>
                    <p:nvPicPr>
                      <p:cNvPr id="0" name="Object 27" descr="image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8674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3276600" y="9906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 dirty="0">
                <a:solidFill>
                  <a:srgbClr val="FA0617"/>
                </a:solidFill>
                <a:latin typeface="VNI-Times" pitchFamily="2" charset="0"/>
              </a:rPr>
              <a:t>2. 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Caùch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veõ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ñoà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thò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cuûa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haøm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soá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y = </a:t>
            </a:r>
            <a:r>
              <a:rPr lang="en-GB" sz="2000" u="sng" dirty="0" err="1">
                <a:solidFill>
                  <a:srgbClr val="FA0617"/>
                </a:solidFill>
                <a:latin typeface="VNI-Times" pitchFamily="2" charset="0"/>
              </a:rPr>
              <a:t>ax</a:t>
            </a:r>
            <a:r>
              <a:rPr lang="en-GB" sz="2000" u="sng" dirty="0">
                <a:solidFill>
                  <a:srgbClr val="FA0617"/>
                </a:solidFill>
                <a:latin typeface="VNI-Times" pitchFamily="2" charset="0"/>
              </a:rPr>
              <a:t> + b</a:t>
            </a:r>
            <a:r>
              <a:rPr lang="en-GB" sz="2000" dirty="0">
                <a:latin typeface="VNI-Times" pitchFamily="2" charset="0"/>
              </a:rPr>
              <a:t> </a:t>
            </a:r>
          </a:p>
        </p:txBody>
      </p:sp>
      <p:graphicFrame>
        <p:nvGraphicFramePr>
          <p:cNvPr id="11293" name="Object 29"/>
          <p:cNvGraphicFramePr>
            <a:graphicFrameLocks noChangeAspect="1"/>
          </p:cNvGraphicFramePr>
          <p:nvPr/>
        </p:nvGraphicFramePr>
        <p:xfrm>
          <a:off x="7667625" y="1125538"/>
          <a:ext cx="9048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140" imgH="177723" progId="">
                  <p:embed/>
                </p:oleObj>
              </mc:Choice>
              <mc:Fallback>
                <p:oleObj name="Equation" r:id="rId14" imgW="368140" imgH="177723" progId="">
                  <p:embed/>
                  <p:pic>
                    <p:nvPicPr>
                      <p:cNvPr id="0" name="Object 29" descr="image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1125538"/>
                        <a:ext cx="9048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200400" y="2990850"/>
            <a:ext cx="5943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1: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Cho x = 0 thì y = b ta ñöôïc P(0; b) </a:t>
            </a:r>
          </a:p>
        </p:txBody>
      </p:sp>
      <p:graphicFrame>
        <p:nvGraphicFramePr>
          <p:cNvPr id="11297" name="Object 33"/>
          <p:cNvGraphicFramePr>
            <a:graphicFrameLocks noChangeAspect="1"/>
          </p:cNvGraphicFramePr>
          <p:nvPr/>
        </p:nvGraphicFramePr>
        <p:xfrm>
          <a:off x="672465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700" imgH="139700" progId="">
                  <p:embed/>
                </p:oleObj>
              </mc:Choice>
              <mc:Fallback>
                <p:oleObj name="Equation" r:id="rId16" imgW="139700" imgH="139700" progId="">
                  <p:embed/>
                  <p:pic>
                    <p:nvPicPr>
                      <p:cNvPr id="0" name="Object 33" descr="image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98" name="nhe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81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838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0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143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51" name="Picture 37" descr="Picture89"/>
          <p:cNvPicPr>
            <a:picLocks noChangeAspect="1" noChangeArrowheads="1" noCrop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8099425" y="5680075"/>
            <a:ext cx="930275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2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484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3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7732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 Box 3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4067944" y="3356992"/>
            <a:ext cx="5040560" cy="624273"/>
          </a:xfrm>
          <a:prstGeom prst="rect">
            <a:avLst/>
          </a:prstGeom>
          <a:blipFill rotWithShape="1">
            <a:blip r:embed="rId20"/>
            <a:stretch>
              <a:fillRect l="-1209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3" name="Text Box 32"/>
          <p:cNvSpPr txBox="1">
            <a:spLocks noChangeArrowheads="1"/>
          </p:cNvSpPr>
          <p:nvPr/>
        </p:nvSpPr>
        <p:spPr bwMode="auto">
          <a:xfrm>
            <a:off x="6372225" y="1398588"/>
            <a:ext cx="4984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ax</a:t>
            </a:r>
          </a:p>
        </p:txBody>
      </p:sp>
      <p:sp>
        <p:nvSpPr>
          <p:cNvPr id="44" name="Text Box 32"/>
          <p:cNvSpPr txBox="1">
            <a:spLocks noChangeArrowheads="1"/>
          </p:cNvSpPr>
          <p:nvPr/>
        </p:nvSpPr>
        <p:spPr bwMode="auto">
          <a:xfrm>
            <a:off x="3276600" y="1700213"/>
            <a:ext cx="5943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/>
            <a:r>
              <a:rPr lang="en-GB" sz="2000" dirty="0">
                <a:solidFill>
                  <a:srgbClr val="0000FF"/>
                </a:solidFill>
                <a:latin typeface="VNI-Times" pitchFamily="2" charset="0"/>
              </a:rPr>
              <a:t>Ñoà thò haøm soá y = ax laø ñöôøng thaúng ñi qua goác toïa ñoä O (0;0) vaø ñieåm A(1;a).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7836" fill="hold"/>
                                        <p:tgtEl>
                                          <p:spTgt spid="112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0" accel="5000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0" accel="5000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9" dur="1168" fill="hold"/>
                                        <p:tgtEl>
                                          <p:spTgt spid="113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1168" fill="hold"/>
                                        <p:tgtEl>
                                          <p:spTgt spid="113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0" dur="1168" fill="hold"/>
                                        <p:tgtEl>
                                          <p:spTgt spid="1129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9" dur="1168" fill="hold"/>
                                        <p:tgtEl>
                                          <p:spTgt spid="113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98"/>
                </p:tgtEl>
              </p:cMediaNode>
            </p:audio>
            <p:audio>
              <p:cMediaNode showWhenStopped="0">
                <p:cTn id="10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99"/>
                </p:tgtEl>
              </p:cMediaNode>
            </p:audio>
            <p:audio>
              <p:cMediaNode showWhenStopped="0">
                <p:cTn id="10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0"/>
                </p:tgtEl>
              </p:cMediaNode>
            </p:audio>
            <p:audio>
              <p:cMediaNode showWhenStopped="0">
                <p:cTn id="10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2"/>
                </p:tgtEl>
              </p:cMediaNode>
            </p:audio>
            <p:audio>
              <p:cMediaNode showWhenStopped="0">
                <p:cTn id="10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303"/>
                </p:tgtEl>
              </p:cMediaNode>
            </p:audio>
          </p:childTnLst>
        </p:cTn>
      </p:par>
    </p:tnLst>
    <p:bldLst>
      <p:bldP spid="11284" grpId="0"/>
      <p:bldP spid="11285" grpId="0"/>
      <p:bldP spid="11286" grpId="0"/>
      <p:bldP spid="11290" grpId="0"/>
      <p:bldP spid="11292" grpId="0"/>
      <p:bldP spid="11296" grpId="0"/>
      <p:bldP spid="43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Line 2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7043" name="WordArt 3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9149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19050">
                  <a:solidFill>
                    <a:srgbClr val="99CCFF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Times"/>
              </a:rPr>
              <a:t>Baøi 3. Ñoà thò cuûa haøm soá y = ax + b </a:t>
            </a:r>
          </a:p>
        </p:txBody>
      </p:sp>
      <p:sp>
        <p:nvSpPr>
          <p:cNvPr id="87045" name="AutoShape 5"/>
          <p:cNvSpPr>
            <a:spLocks noChangeArrowheads="1"/>
          </p:cNvSpPr>
          <p:nvPr/>
        </p:nvSpPr>
        <p:spPr bwMode="auto">
          <a:xfrm>
            <a:off x="285750" y="914400"/>
            <a:ext cx="2819400" cy="56007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FF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388938" y="1143000"/>
            <a:ext cx="2743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>
              <a:buFontTx/>
              <a:buAutoNum type="arabicPeriod"/>
            </a:pP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Ñoà thò cuûa haøm soá </a:t>
            </a:r>
          </a:p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    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1868488" y="14097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140" imgH="177723" progId="">
                  <p:embed/>
                </p:oleObj>
              </mc:Choice>
              <mc:Fallback>
                <p:oleObj name="Equation" r:id="rId4" imgW="368140" imgH="177723" progId="">
                  <p:embed/>
                  <p:pic>
                    <p:nvPicPr>
                      <p:cNvPr id="0" name="Object 7" descr="image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14097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8" name="Object 8"/>
          <p:cNvGraphicFramePr>
            <a:graphicFrameLocks noChangeAspect="1"/>
          </p:cNvGraphicFramePr>
          <p:nvPr/>
        </p:nvGraphicFramePr>
        <p:xfrm>
          <a:off x="7429500" y="203200"/>
          <a:ext cx="1068388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203112" progId="">
                  <p:embed/>
                </p:oleObj>
              </mc:Choice>
              <mc:Fallback>
                <p:oleObj name="Equation" r:id="rId6" imgW="418918" imgH="203112" progId="">
                  <p:embed/>
                  <p:pic>
                    <p:nvPicPr>
                      <p:cNvPr id="0" name="Object 8" descr="image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203200"/>
                        <a:ext cx="1068388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9" name="Line 9"/>
          <p:cNvSpPr>
            <a:spLocks noChangeShapeType="1"/>
          </p:cNvSpPr>
          <p:nvPr/>
        </p:nvSpPr>
        <p:spPr bwMode="auto">
          <a:xfrm flipH="1">
            <a:off x="3163888" y="838200"/>
            <a:ext cx="25400" cy="5715000"/>
          </a:xfrm>
          <a:prstGeom prst="line">
            <a:avLst/>
          </a:prstGeom>
          <a:noFill/>
          <a:ln w="38100">
            <a:solidFill>
              <a:srgbClr val="33CC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-76200" y="19240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8" imgW="7012800" imgH="4194000" progId="">
                  <p:embed/>
                </p:oleObj>
              </mc:Choice>
              <mc:Fallback>
                <p:oleObj name="Graph System" r:id="rId8" imgW="7012800" imgH="4194000" progId="">
                  <p:embed/>
                  <p:pic>
                    <p:nvPicPr>
                      <p:cNvPr id="0" name="Object 10" descr="image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19240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1123950" y="44577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1009650" y="2563813"/>
            <a:ext cx="1009650" cy="2305050"/>
          </a:xfrm>
          <a:prstGeom prst="line">
            <a:avLst/>
          </a:prstGeom>
          <a:noFill/>
          <a:ln w="28575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Text 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314450" y="2780928"/>
            <a:ext cx="609600" cy="514243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1638300" y="32766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WordArt 15"/>
          <p:cNvSpPr>
            <a:spLocks noChangeArrowheads="1" noChangeShapeType="1" noTextEdit="1"/>
          </p:cNvSpPr>
          <p:nvPr/>
        </p:nvSpPr>
        <p:spPr bwMode="auto">
          <a:xfrm rot="-3917260">
            <a:off x="1635125" y="2517775"/>
            <a:ext cx="558800" cy="133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latin typeface="VNI-Times"/>
              </a:rPr>
              <a:t>y = 3x - 5 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200400" y="1447800"/>
            <a:ext cx="59436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hôïp b = 0 thì y = ax. Ñoà thò haøm soá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y = ax laø ñöôøng thaúng ñi qua goác toïa ñoä O (0;0) vaø ñieåm A(1;a).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257550" y="4133850"/>
            <a:ext cx="594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2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: Veõ ñöôøng thaúng ñi qua hai ñieåm P; Q ta ñöôïc</a:t>
            </a:r>
            <a:r>
              <a:rPr lang="en-GB" sz="20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ñoà thò cuûa haøm soá y = ax + b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200400" y="2533650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+ Xeùt tröôøng hôïp y = ax + b (a    0; b      0) </a:t>
            </a:r>
          </a:p>
          <a:p>
            <a:pPr eaLnBrk="1" hangingPunct="1">
              <a:spcBef>
                <a:spcPct val="50000"/>
              </a:spcBef>
            </a:pPr>
            <a:endParaRPr lang="en-GB" sz="2000">
              <a:solidFill>
                <a:srgbClr val="0000FF"/>
              </a:solidFill>
              <a:latin typeface="VNI-Times" pitchFamily="2" charset="0"/>
            </a:endParaRPr>
          </a:p>
        </p:txBody>
      </p:sp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638175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700" imgH="139700" progId="">
                  <p:embed/>
                </p:oleObj>
              </mc:Choice>
              <mc:Fallback>
                <p:oleObj name="Equation" r:id="rId11" imgW="139700" imgH="139700" progId="">
                  <p:embed/>
                  <p:pic>
                    <p:nvPicPr>
                      <p:cNvPr id="0" name="Object 19" descr="image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277813" y="4800600"/>
            <a:ext cx="2781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**Toång quaùt: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 (sgk tr.50)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250825" y="5143500"/>
            <a:ext cx="295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**Chuù yù:</a:t>
            </a:r>
            <a:r>
              <a:rPr lang="en-GB" sz="2000">
                <a:solidFill>
                  <a:srgbClr val="24F229"/>
                </a:solidFill>
                <a:latin typeface="VNI-Times" pitchFamily="2" charset="0"/>
              </a:rPr>
              <a:t> (sgk tr.50)</a:t>
            </a:r>
          </a:p>
        </p:txBody>
      </p:sp>
      <p:sp>
        <p:nvSpPr>
          <p:cNvPr id="87062" name="Rectangle 22"/>
          <p:cNvSpPr>
            <a:spLocks noChangeArrowheads="1"/>
          </p:cNvSpPr>
          <p:nvPr/>
        </p:nvSpPr>
        <p:spPr bwMode="auto">
          <a:xfrm>
            <a:off x="236538" y="554355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2.</a:t>
            </a:r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Caùch veõ ñoà thò cuûa haøm</a:t>
            </a:r>
          </a:p>
          <a:p>
            <a:pPr marL="342900" indent="-342900"/>
            <a:r>
              <a:rPr lang="en-GB" sz="2000" u="sng">
                <a:solidFill>
                  <a:srgbClr val="0000FF"/>
                </a:solidFill>
                <a:latin typeface="VNI-Times" pitchFamily="2" charset="0"/>
              </a:rPr>
              <a:t> soá y = ax + b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7063" name="Object 23"/>
          <p:cNvGraphicFramePr>
            <a:graphicFrameLocks noChangeAspect="1"/>
          </p:cNvGraphicFramePr>
          <p:nvPr/>
        </p:nvGraphicFramePr>
        <p:xfrm>
          <a:off x="1939925" y="581025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140" imgH="177723" progId="">
                  <p:embed/>
                </p:oleObj>
              </mc:Choice>
              <mc:Fallback>
                <p:oleObj name="Equation" r:id="rId13" imgW="368140" imgH="177723" progId="">
                  <p:embed/>
                  <p:pic>
                    <p:nvPicPr>
                      <p:cNvPr id="0" name="Object 23" descr="image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581025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4" name="Rectangle 24"/>
          <p:cNvSpPr>
            <a:spLocks noChangeArrowheads="1"/>
          </p:cNvSpPr>
          <p:nvPr/>
        </p:nvSpPr>
        <p:spPr bwMode="auto">
          <a:xfrm>
            <a:off x="3276600" y="990600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/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**</a:t>
            </a:r>
            <a:r>
              <a:rPr lang="en-GB" sz="2000" u="sng">
                <a:solidFill>
                  <a:srgbClr val="FA0617"/>
                </a:solidFill>
                <a:latin typeface="VNI-Times" pitchFamily="2" charset="0"/>
              </a:rPr>
              <a:t> Caùch veõ ñoà thò cuûa haøm soá y = ax + b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 </a:t>
            </a:r>
          </a:p>
        </p:txBody>
      </p:sp>
      <p:graphicFrame>
        <p:nvGraphicFramePr>
          <p:cNvPr id="87065" name="Object 25"/>
          <p:cNvGraphicFramePr>
            <a:graphicFrameLocks noChangeAspect="1"/>
          </p:cNvGraphicFramePr>
          <p:nvPr/>
        </p:nvGraphicFramePr>
        <p:xfrm>
          <a:off x="7772400" y="1066800"/>
          <a:ext cx="10477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177723" progId="">
                  <p:embed/>
                </p:oleObj>
              </mc:Choice>
              <mc:Fallback>
                <p:oleObj name="Equation" r:id="rId15" imgW="368140" imgH="177723" progId="">
                  <p:embed/>
                  <p:pic>
                    <p:nvPicPr>
                      <p:cNvPr id="0" name="Object 25" descr="image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1066800"/>
                        <a:ext cx="10477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6019800" y="3284538"/>
          <a:ext cx="7032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393529" progId="">
                  <p:embed/>
                </p:oleObj>
              </mc:Choice>
              <mc:Fallback>
                <p:oleObj name="Equation" r:id="rId17" imgW="253890" imgH="393529" progId="">
                  <p:embed/>
                  <p:pic>
                    <p:nvPicPr>
                      <p:cNvPr id="0" name="Object 26" descr="image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84538"/>
                        <a:ext cx="703263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5" name="Object 27"/>
          <p:cNvGraphicFramePr>
            <a:graphicFrameLocks noChangeAspect="1"/>
          </p:cNvGraphicFramePr>
          <p:nvPr/>
        </p:nvGraphicFramePr>
        <p:xfrm>
          <a:off x="8058150" y="3284538"/>
          <a:ext cx="5334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393529" progId="">
                  <p:embed/>
                </p:oleObj>
              </mc:Choice>
              <mc:Fallback>
                <p:oleObj name="Equation" r:id="rId19" imgW="253890" imgH="393529" progId="">
                  <p:embed/>
                  <p:pic>
                    <p:nvPicPr>
                      <p:cNvPr id="0" name="Object 27" descr="image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8150" y="3284538"/>
                        <a:ext cx="533400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200400" y="2943225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Böôùc 1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: Cho x = 0 thì y = b ta ñöôïc P(0;b)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	Cho y = 0 thì x =                ta ñöôïc Q(        ;0)</a:t>
            </a:r>
          </a:p>
        </p:txBody>
      </p:sp>
      <p:graphicFrame>
        <p:nvGraphicFramePr>
          <p:cNvPr id="12317" name="Object 29"/>
          <p:cNvGraphicFramePr>
            <a:graphicFrameLocks noChangeAspect="1"/>
          </p:cNvGraphicFramePr>
          <p:nvPr/>
        </p:nvGraphicFramePr>
        <p:xfrm>
          <a:off x="7086600" y="2609850"/>
          <a:ext cx="78105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700" imgH="139700" progId="">
                  <p:embed/>
                </p:oleObj>
              </mc:Choice>
              <mc:Fallback>
                <p:oleObj name="Equation" r:id="rId21" imgW="139700" imgH="139700" progId="">
                  <p:embed/>
                  <p:pic>
                    <p:nvPicPr>
                      <p:cNvPr id="0" name="Object 29" descr="image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609850"/>
                        <a:ext cx="78105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3257550" y="51435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A0617"/>
                </a:solidFill>
                <a:latin typeface="VNI-Times" pitchFamily="2" charset="0"/>
              </a:rPr>
              <a:t>Ví duï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:</a:t>
            </a:r>
            <a:r>
              <a:rPr lang="en-GB" sz="200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ñoà thò cuûa haøm soá sau: y = 3x – 5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3200400" y="3962400"/>
            <a:ext cx="5943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x = 0 =&gt; y =        ta ñöôïc P (0 ;      )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y = 0 =&gt; x =          ta ñöôïc Q (         ; 0)</a:t>
            </a:r>
          </a:p>
        </p:txBody>
      </p:sp>
      <p:graphicFrame>
        <p:nvGraphicFramePr>
          <p:cNvPr id="12320" name="Object 32"/>
          <p:cNvGraphicFramePr>
            <a:graphicFrameLocks noChangeAspect="1"/>
          </p:cNvGraphicFramePr>
          <p:nvPr/>
        </p:nvGraphicFramePr>
        <p:xfrm>
          <a:off x="5048250" y="4254500"/>
          <a:ext cx="53340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639" imgH="393529" progId="">
                  <p:embed/>
                </p:oleObj>
              </mc:Choice>
              <mc:Fallback>
                <p:oleObj name="Equation" r:id="rId23" imgW="139639" imgH="393529" progId="">
                  <p:embed/>
                  <p:pic>
                    <p:nvPicPr>
                      <p:cNvPr id="0" name="Object 32" descr="image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4254500"/>
                        <a:ext cx="533400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6858000" y="4289425"/>
          <a:ext cx="5334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9639" imgH="393529" progId="">
                  <p:embed/>
                </p:oleObj>
              </mc:Choice>
              <mc:Fallback>
                <p:oleObj name="Equation" r:id="rId25" imgW="139639" imgH="393529" progId="">
                  <p:embed/>
                  <p:pic>
                    <p:nvPicPr>
                      <p:cNvPr id="0" name="Object 33" descr="image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289425"/>
                        <a:ext cx="533400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5124450" y="39624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-5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6991350" y="398145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-5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173163" y="4343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P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1733550" y="29908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Q</a:t>
            </a:r>
          </a:p>
        </p:txBody>
      </p:sp>
      <p:pic>
        <p:nvPicPr>
          <p:cNvPr id="12326" name="hien nhanh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85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06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447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752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82" name="Picture 42" descr="Picture47"/>
          <p:cNvPicPr>
            <a:picLocks noChangeAspect="1" noChangeArrowheads="1" noCrop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8258175" y="5953125"/>
            <a:ext cx="8858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1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0605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3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203848" y="5229200"/>
            <a:ext cx="5943600" cy="841384"/>
          </a:xfrm>
          <a:prstGeom prst="rect">
            <a:avLst/>
          </a:prstGeom>
          <a:blipFill rotWithShape="1">
            <a:blip r:embed="rId29"/>
            <a:stretch>
              <a:fillRect l="-1128" t="-4348" b="-3623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238" fill="hold"/>
                                        <p:tgtEl>
                                          <p:spTgt spid="123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5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68" fill="hold"/>
                                        <p:tgtEl>
                                          <p:spTgt spid="123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3195 L 1.11022E-16 -0.2013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13194 L -1.66667E-6 -0.201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13194 L 5E-6 -0.2013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12847 L 0.00018 -0.2048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3194 L 1.11022E-16 -0.20139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13194 L 3.33333E-6 -0.2013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13194 L 1.11022E-16 -0.2013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67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833 -0.0625 L -0.00833 -0.2513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" dur="1168" fill="hold"/>
                                        <p:tgtEl>
                                          <p:spTgt spid="123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49"/>
                            </p:stCondLst>
                            <p:childTnLst>
                              <p:par>
                                <p:cTn id="6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1168" fill="hold"/>
                                        <p:tgtEl>
                                          <p:spTgt spid="123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17"/>
                            </p:stCondLst>
                            <p:childTnLst>
                              <p:par>
                                <p:cTn id="7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4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4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4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2" dur="1168" fill="hold"/>
                                        <p:tgtEl>
                                          <p:spTgt spid="123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6"/>
                </p:tgtEl>
              </p:cMediaNode>
            </p:audio>
            <p:audio>
              <p:cMediaNode showWhenStopped="0">
                <p:cTn id="1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7"/>
                </p:tgtEl>
              </p:cMediaNode>
            </p:audio>
            <p:audio>
              <p:cMediaNode showWhenStopped="0">
                <p:cTn id="1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8"/>
                </p:tgtEl>
              </p:cMediaNode>
            </p:audio>
            <p:audio>
              <p:cMediaNode showWhenStopped="0">
                <p:cTn id="1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29"/>
                </p:tgtEl>
              </p:cMediaNode>
            </p:audio>
            <p:audio>
              <p:cMediaNode showWhenStopped="0">
                <p:cTn id="1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31"/>
                </p:tgtEl>
              </p:cMediaNode>
            </p:audio>
          </p:childTnLst>
        </p:cTn>
      </p:par>
    </p:tnLst>
    <p:bldLst>
      <p:bldP spid="12299" grpId="0" animBg="1"/>
      <p:bldP spid="12300" grpId="0" animBg="1"/>
      <p:bldP spid="12302" grpId="0" animBg="1"/>
      <p:bldP spid="12303" grpId="0" animBg="1"/>
      <p:bldP spid="12304" grpId="0"/>
      <p:bldP spid="12305" grpId="0"/>
      <p:bldP spid="12306" grpId="0"/>
      <p:bldP spid="12306" grpId="1"/>
      <p:bldP spid="12316" grpId="0"/>
      <p:bldP spid="12318" grpId="0"/>
      <p:bldP spid="12318" grpId="1"/>
      <p:bldP spid="12319" grpId="0"/>
      <p:bldP spid="12322" grpId="0"/>
      <p:bldP spid="12323" grpId="0"/>
      <p:bldP spid="12324" grpId="0"/>
      <p:bldP spid="123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457200" cy="376238"/>
          </a:xfrm>
          <a:prstGeom prst="rect">
            <a:avLst/>
          </a:prstGeom>
          <a:solidFill>
            <a:srgbClr val="24F229"/>
          </a:solidFill>
          <a:ln w="9525">
            <a:solidFill>
              <a:srgbClr val="24F22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>
                <a:solidFill>
                  <a:srgbClr val="FA0617"/>
                </a:solidFill>
                <a:latin typeface="Arial" panose="020B0604020202020204" pitchFamily="34" charset="0"/>
              </a:rPr>
              <a:t>?3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14400" y="304800"/>
            <a:ext cx="518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Veõ ñoà thò cuûa caùc haøm soá sau: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14400" y="838200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a) y = 2x – 3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343400" y="838200"/>
            <a:ext cx="198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A0617"/>
                </a:solidFill>
                <a:latin typeface="VNI-Times" pitchFamily="2" charset="0"/>
              </a:rPr>
              <a:t>b) y = – 2x + 3  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191000" y="74295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52400" y="15240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x = 0 =&gt; y = </a:t>
            </a:r>
            <a:r>
              <a:rPr lang="en-GB">
                <a:solidFill>
                  <a:srgbClr val="0000FF"/>
                </a:solidFill>
              </a:rPr>
              <a:t>–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3;      A(0; - 3)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52400" y="204152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y = 0 =&gt; x =    </a:t>
            </a:r>
            <a:r>
              <a:rPr lang="en-GB">
                <a:solidFill>
                  <a:srgbClr val="0000FF"/>
                </a:solidFill>
              </a:rPr>
              <a:t>   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; B(      ; 0)</a:t>
            </a:r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1957388" y="1897063"/>
          <a:ext cx="58261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334" imgH="393529" progId="">
                  <p:embed/>
                </p:oleObj>
              </mc:Choice>
              <mc:Fallback>
                <p:oleObj name="Equation" r:id="rId7" imgW="152334" imgH="393529" progId="">
                  <p:embed/>
                  <p:pic>
                    <p:nvPicPr>
                      <p:cNvPr id="0" name="Object 9" descr="image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1897063"/>
                        <a:ext cx="582612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2876550" y="1931988"/>
          <a:ext cx="582613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334" imgH="393529" progId="">
                  <p:embed/>
                </p:oleObj>
              </mc:Choice>
              <mc:Fallback>
                <p:oleObj name="Equation" r:id="rId9" imgW="152334" imgH="393529" progId="">
                  <p:embed/>
                  <p:pic>
                    <p:nvPicPr>
                      <p:cNvPr id="0" name="Object 10" descr="image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550" y="1931988"/>
                        <a:ext cx="582613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609850" y="3333750"/>
          <a:ext cx="312420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ystem" r:id="rId11" imgW="7012800" imgH="4194000" progId="">
                  <p:embed/>
                </p:oleObj>
              </mc:Choice>
              <mc:Fallback>
                <p:oleObj name="Graph System" r:id="rId11" imgW="7012800" imgH="4194000" progId="">
                  <p:embed/>
                  <p:pic>
                    <p:nvPicPr>
                      <p:cNvPr id="0" name="Object 11" descr="image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33750"/>
                        <a:ext cx="3124200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Line 12"/>
          <p:cNvSpPr>
            <a:spLocks noChangeShapeType="1"/>
          </p:cNvSpPr>
          <p:nvPr/>
        </p:nvSpPr>
        <p:spPr bwMode="auto">
          <a:xfrm flipH="1">
            <a:off x="3995738" y="3232150"/>
            <a:ext cx="1584325" cy="2881313"/>
          </a:xfrm>
          <a:prstGeom prst="line">
            <a:avLst/>
          </a:prstGeom>
          <a:noFill/>
          <a:ln w="38100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714875" y="4695825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 rot="-3349739">
            <a:off x="5184775" y="3622675"/>
            <a:ext cx="5588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NI-Times"/>
              </a:rPr>
              <a:t>y =2x-3 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4154488" y="56276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A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4800600" y="4419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B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437063" y="441325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VNI-Times" pitchFamily="2" charset="0"/>
              </a:rPr>
              <a:t>1,5</a:t>
            </a:r>
          </a:p>
        </p:txBody>
      </p:sp>
      <p:sp>
        <p:nvSpPr>
          <p:cNvPr id="14354" name="AutoShape 18"/>
          <p:cNvSpPr>
            <a:spLocks noChangeArrowheads="1"/>
          </p:cNvSpPr>
          <p:nvPr/>
        </p:nvSpPr>
        <p:spPr bwMode="auto">
          <a:xfrm>
            <a:off x="4133850" y="577215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4419600" y="15240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x = 0 =&gt; y = </a:t>
            </a:r>
            <a:r>
              <a:rPr lang="en-GB">
                <a:solidFill>
                  <a:srgbClr val="0000FF"/>
                </a:solidFill>
              </a:rPr>
              <a:t>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3;      C(0; 3)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4419600" y="220980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Cho y = 0 =&gt; x =    </a:t>
            </a:r>
            <a:r>
              <a:rPr lang="en-GB">
                <a:solidFill>
                  <a:srgbClr val="0000FF"/>
                </a:solidFill>
              </a:rPr>
              <a:t>    </a:t>
            </a:r>
            <a:r>
              <a:rPr lang="en-GB" sz="2000">
                <a:solidFill>
                  <a:srgbClr val="0000FF"/>
                </a:solidFill>
                <a:latin typeface="VNI-Times" pitchFamily="2" charset="0"/>
              </a:rPr>
              <a:t>; D(      ; 0)</a:t>
            </a:r>
          </a:p>
        </p:txBody>
      </p:sp>
      <p:graphicFrame>
        <p:nvGraphicFramePr>
          <p:cNvPr id="14357" name="Object 21"/>
          <p:cNvGraphicFramePr>
            <a:graphicFrameLocks noChangeAspect="1"/>
          </p:cNvGraphicFramePr>
          <p:nvPr/>
        </p:nvGraphicFramePr>
        <p:xfrm>
          <a:off x="6224588" y="2041525"/>
          <a:ext cx="582612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334" imgH="393529" progId="">
                  <p:embed/>
                </p:oleObj>
              </mc:Choice>
              <mc:Fallback>
                <p:oleObj name="Equation" r:id="rId13" imgW="152334" imgH="393529" progId="">
                  <p:embed/>
                  <p:pic>
                    <p:nvPicPr>
                      <p:cNvPr id="0" name="Object 21" descr="image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588" y="2041525"/>
                        <a:ext cx="582612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8" name="Object 22"/>
          <p:cNvGraphicFramePr>
            <a:graphicFrameLocks noChangeAspect="1"/>
          </p:cNvGraphicFramePr>
          <p:nvPr/>
        </p:nvGraphicFramePr>
        <p:xfrm>
          <a:off x="7143750" y="2076450"/>
          <a:ext cx="58261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334" imgH="393529" progId="">
                  <p:embed/>
                </p:oleObj>
              </mc:Choice>
              <mc:Fallback>
                <p:oleObj name="Equation" r:id="rId15" imgW="152334" imgH="393529" progId="">
                  <p:embed/>
                  <p:pic>
                    <p:nvPicPr>
                      <p:cNvPr id="0" name="Object 22" descr="image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2076450"/>
                        <a:ext cx="582613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4133850" y="36449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4705350" y="4686300"/>
            <a:ext cx="85725" cy="85725"/>
          </a:xfrm>
          <a:prstGeom prst="flowChartConnector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4159250" y="348615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C</a:t>
            </a:r>
          </a:p>
        </p:txBody>
      </p: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4572000" y="47625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FF"/>
                </a:solidFill>
                <a:latin typeface="VNI-Times" pitchFamily="2" charset="0"/>
              </a:rPr>
              <a:t>D</a:t>
            </a:r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3616325" y="2708275"/>
            <a:ext cx="1584325" cy="2808288"/>
          </a:xfrm>
          <a:prstGeom prst="line">
            <a:avLst/>
          </a:prstGeom>
          <a:noFill/>
          <a:ln w="38100">
            <a:solidFill>
              <a:srgbClr val="FA0617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64" name="WordArt 28"/>
          <p:cNvSpPr>
            <a:spLocks noChangeArrowheads="1" noChangeShapeType="1" noTextEdit="1"/>
          </p:cNvSpPr>
          <p:nvPr/>
        </p:nvSpPr>
        <p:spPr bwMode="auto">
          <a:xfrm rot="3770420">
            <a:off x="3622675" y="2886075"/>
            <a:ext cx="558800" cy="17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000" i="1" kern="1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NI-Times"/>
              </a:rPr>
              <a:t>y =-2x+3 </a:t>
            </a:r>
          </a:p>
        </p:txBody>
      </p:sp>
      <p:pic>
        <p:nvPicPr>
          <p:cNvPr id="14365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524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6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286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7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1905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8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2667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9" name="bien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048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0" name="Picture 34" descr="j0234131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191000"/>
            <a:ext cx="927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71" name="ELPH3320.wav">
            <a:hlinkClick r:id="" action="ppaction://media"/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352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72" name="AutoShape 36"/>
          <p:cNvSpPr>
            <a:spLocks noChangeArrowheads="1"/>
          </p:cNvSpPr>
          <p:nvPr/>
        </p:nvSpPr>
        <p:spPr bwMode="auto">
          <a:xfrm>
            <a:off x="6372225" y="3860800"/>
            <a:ext cx="2220913" cy="1765300"/>
          </a:xfrm>
          <a:prstGeom prst="star8">
            <a:avLst>
              <a:gd name="adj" fmla="val 33991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0:00</a:t>
            </a:r>
          </a:p>
        </p:txBody>
      </p:sp>
      <p:sp>
        <p:nvSpPr>
          <p:cNvPr id="14373" name="AutoShape 37"/>
          <p:cNvSpPr>
            <a:spLocks noChangeArrowheads="1"/>
          </p:cNvSpPr>
          <p:nvPr/>
        </p:nvSpPr>
        <p:spPr bwMode="auto">
          <a:xfrm>
            <a:off x="6357938" y="38957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0:05</a:t>
            </a:r>
          </a:p>
        </p:txBody>
      </p:sp>
      <p:sp>
        <p:nvSpPr>
          <p:cNvPr id="14374" name="AutoShape 38"/>
          <p:cNvSpPr>
            <a:spLocks noChangeArrowheads="1"/>
          </p:cNvSpPr>
          <p:nvPr/>
        </p:nvSpPr>
        <p:spPr bwMode="auto">
          <a:xfrm>
            <a:off x="63531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0:10</a:t>
            </a:r>
          </a:p>
        </p:txBody>
      </p:sp>
      <p:sp>
        <p:nvSpPr>
          <p:cNvPr id="14375" name="AutoShape 39"/>
          <p:cNvSpPr>
            <a:spLocks noChangeArrowheads="1"/>
          </p:cNvSpPr>
          <p:nvPr/>
        </p:nvSpPr>
        <p:spPr bwMode="auto">
          <a:xfrm>
            <a:off x="6319838" y="393700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0:15</a:t>
            </a:r>
          </a:p>
        </p:txBody>
      </p:sp>
      <p:sp>
        <p:nvSpPr>
          <p:cNvPr id="14376" name="AutoShape 40"/>
          <p:cNvSpPr>
            <a:spLocks noChangeArrowheads="1"/>
          </p:cNvSpPr>
          <p:nvPr/>
        </p:nvSpPr>
        <p:spPr bwMode="auto">
          <a:xfrm>
            <a:off x="633888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0:20</a:t>
            </a:r>
          </a:p>
        </p:txBody>
      </p:sp>
      <p:sp>
        <p:nvSpPr>
          <p:cNvPr id="14377" name="AutoShape 41"/>
          <p:cNvSpPr>
            <a:spLocks noChangeArrowheads="1"/>
          </p:cNvSpPr>
          <p:nvPr/>
        </p:nvSpPr>
        <p:spPr bwMode="auto">
          <a:xfrm>
            <a:off x="634523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0:25</a:t>
            </a:r>
          </a:p>
        </p:txBody>
      </p:sp>
      <p:sp>
        <p:nvSpPr>
          <p:cNvPr id="14378" name="AutoShape 42"/>
          <p:cNvSpPr>
            <a:spLocks noChangeArrowheads="1"/>
          </p:cNvSpPr>
          <p:nvPr/>
        </p:nvSpPr>
        <p:spPr bwMode="auto">
          <a:xfrm>
            <a:off x="6351588" y="39211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0:30</a:t>
            </a:r>
          </a:p>
        </p:txBody>
      </p:sp>
      <p:sp>
        <p:nvSpPr>
          <p:cNvPr id="14379" name="AutoShape 43"/>
          <p:cNvSpPr>
            <a:spLocks noChangeArrowheads="1"/>
          </p:cNvSpPr>
          <p:nvPr/>
        </p:nvSpPr>
        <p:spPr bwMode="auto">
          <a:xfrm>
            <a:off x="63531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0:35</a:t>
            </a:r>
          </a:p>
        </p:txBody>
      </p:sp>
      <p:sp>
        <p:nvSpPr>
          <p:cNvPr id="14380" name="AutoShape 44"/>
          <p:cNvSpPr>
            <a:spLocks noChangeArrowheads="1"/>
          </p:cNvSpPr>
          <p:nvPr/>
        </p:nvSpPr>
        <p:spPr bwMode="auto">
          <a:xfrm>
            <a:off x="6359525" y="39211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0:40</a:t>
            </a:r>
          </a:p>
        </p:txBody>
      </p:sp>
      <p:sp>
        <p:nvSpPr>
          <p:cNvPr id="14381" name="AutoShape 45"/>
          <p:cNvSpPr>
            <a:spLocks noChangeArrowheads="1"/>
          </p:cNvSpPr>
          <p:nvPr/>
        </p:nvSpPr>
        <p:spPr bwMode="auto">
          <a:xfrm>
            <a:off x="6384925" y="39465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0:45</a:t>
            </a:r>
          </a:p>
        </p:txBody>
      </p:sp>
      <p:sp>
        <p:nvSpPr>
          <p:cNvPr id="14382" name="AutoShape 46"/>
          <p:cNvSpPr>
            <a:spLocks noChangeArrowheads="1"/>
          </p:cNvSpPr>
          <p:nvPr/>
        </p:nvSpPr>
        <p:spPr bwMode="auto">
          <a:xfrm>
            <a:off x="63912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0:50</a:t>
            </a:r>
          </a:p>
        </p:txBody>
      </p:sp>
      <p:sp>
        <p:nvSpPr>
          <p:cNvPr id="14383" name="AutoShape 47"/>
          <p:cNvSpPr>
            <a:spLocks noChangeArrowheads="1"/>
          </p:cNvSpPr>
          <p:nvPr/>
        </p:nvSpPr>
        <p:spPr bwMode="auto">
          <a:xfrm>
            <a:off x="6416675" y="39211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0:55</a:t>
            </a:r>
          </a:p>
        </p:txBody>
      </p:sp>
      <p:sp>
        <p:nvSpPr>
          <p:cNvPr id="14384" name="AutoShape 48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1:00</a:t>
            </a:r>
          </a:p>
        </p:txBody>
      </p:sp>
      <p:sp>
        <p:nvSpPr>
          <p:cNvPr id="14385" name="AutoShape 49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1:05</a:t>
            </a:r>
          </a:p>
        </p:txBody>
      </p:sp>
      <p:sp>
        <p:nvSpPr>
          <p:cNvPr id="14386" name="AutoShape 50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1:10</a:t>
            </a:r>
          </a:p>
        </p:txBody>
      </p:sp>
      <p:sp>
        <p:nvSpPr>
          <p:cNvPr id="14387" name="AutoShape 51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1:15</a:t>
            </a:r>
          </a:p>
        </p:txBody>
      </p:sp>
      <p:sp>
        <p:nvSpPr>
          <p:cNvPr id="14388" name="AutoShape 52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1:20</a:t>
            </a:r>
          </a:p>
        </p:txBody>
      </p:sp>
      <p:sp>
        <p:nvSpPr>
          <p:cNvPr id="14389" name="AutoShape 53"/>
          <p:cNvSpPr>
            <a:spLocks noChangeArrowheads="1"/>
          </p:cNvSpPr>
          <p:nvPr/>
        </p:nvSpPr>
        <p:spPr bwMode="auto">
          <a:xfrm>
            <a:off x="637698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1:25</a:t>
            </a:r>
          </a:p>
        </p:txBody>
      </p:sp>
      <p:sp>
        <p:nvSpPr>
          <p:cNvPr id="14390" name="AutoShape 54"/>
          <p:cNvSpPr>
            <a:spLocks noChangeArrowheads="1"/>
          </p:cNvSpPr>
          <p:nvPr/>
        </p:nvSpPr>
        <p:spPr bwMode="auto">
          <a:xfrm>
            <a:off x="6405563" y="39528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1:30</a:t>
            </a:r>
          </a:p>
        </p:txBody>
      </p:sp>
      <p:sp>
        <p:nvSpPr>
          <p:cNvPr id="14391" name="AutoShape 55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1:35</a:t>
            </a:r>
          </a:p>
        </p:txBody>
      </p:sp>
      <p:sp>
        <p:nvSpPr>
          <p:cNvPr id="14392" name="AutoShape 56"/>
          <p:cNvSpPr>
            <a:spLocks noChangeArrowheads="1"/>
          </p:cNvSpPr>
          <p:nvPr/>
        </p:nvSpPr>
        <p:spPr bwMode="auto">
          <a:xfrm>
            <a:off x="6367463" y="39671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1:40</a:t>
            </a:r>
          </a:p>
        </p:txBody>
      </p:sp>
      <p:sp>
        <p:nvSpPr>
          <p:cNvPr id="14393" name="AutoShape 57"/>
          <p:cNvSpPr>
            <a:spLocks noChangeArrowheads="1"/>
          </p:cNvSpPr>
          <p:nvPr/>
        </p:nvSpPr>
        <p:spPr bwMode="auto">
          <a:xfrm>
            <a:off x="6373813" y="39925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1:45</a:t>
            </a:r>
          </a:p>
        </p:txBody>
      </p:sp>
      <p:sp>
        <p:nvSpPr>
          <p:cNvPr id="14394" name="AutoShape 58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1:50</a:t>
            </a:r>
          </a:p>
        </p:txBody>
      </p:sp>
      <p:sp>
        <p:nvSpPr>
          <p:cNvPr id="14395" name="AutoShape 59"/>
          <p:cNvSpPr>
            <a:spLocks noChangeArrowheads="1"/>
          </p:cNvSpPr>
          <p:nvPr/>
        </p:nvSpPr>
        <p:spPr bwMode="auto">
          <a:xfrm>
            <a:off x="6386513" y="39671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1:55</a:t>
            </a:r>
          </a:p>
        </p:txBody>
      </p:sp>
      <p:sp>
        <p:nvSpPr>
          <p:cNvPr id="14396" name="AutoShape 60"/>
          <p:cNvSpPr>
            <a:spLocks noChangeArrowheads="1"/>
          </p:cNvSpPr>
          <p:nvPr/>
        </p:nvSpPr>
        <p:spPr bwMode="auto">
          <a:xfrm>
            <a:off x="6386513" y="39862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2:00</a:t>
            </a:r>
          </a:p>
        </p:txBody>
      </p:sp>
      <p:sp>
        <p:nvSpPr>
          <p:cNvPr id="14397" name="AutoShape 61"/>
          <p:cNvSpPr>
            <a:spLocks noChangeArrowheads="1"/>
          </p:cNvSpPr>
          <p:nvPr/>
        </p:nvSpPr>
        <p:spPr bwMode="auto">
          <a:xfrm>
            <a:off x="6392863" y="39925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2:05</a:t>
            </a:r>
          </a:p>
        </p:txBody>
      </p:sp>
      <p:sp>
        <p:nvSpPr>
          <p:cNvPr id="14398" name="AutoShape 62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2:10</a:t>
            </a:r>
          </a:p>
        </p:txBody>
      </p:sp>
      <p:sp>
        <p:nvSpPr>
          <p:cNvPr id="14399" name="AutoShape 63"/>
          <p:cNvSpPr>
            <a:spLocks noChangeArrowheads="1"/>
          </p:cNvSpPr>
          <p:nvPr/>
        </p:nvSpPr>
        <p:spPr bwMode="auto">
          <a:xfrm>
            <a:off x="6367463" y="401955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2:15</a:t>
            </a:r>
          </a:p>
        </p:txBody>
      </p:sp>
      <p:sp>
        <p:nvSpPr>
          <p:cNvPr id="14400" name="AutoShape 64"/>
          <p:cNvSpPr>
            <a:spLocks noChangeArrowheads="1"/>
          </p:cNvSpPr>
          <p:nvPr/>
        </p:nvSpPr>
        <p:spPr bwMode="auto">
          <a:xfrm>
            <a:off x="635317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2:20</a:t>
            </a:r>
          </a:p>
        </p:txBody>
      </p:sp>
      <p:sp>
        <p:nvSpPr>
          <p:cNvPr id="14401" name="AutoShape 65"/>
          <p:cNvSpPr>
            <a:spLocks noChangeArrowheads="1"/>
          </p:cNvSpPr>
          <p:nvPr/>
        </p:nvSpPr>
        <p:spPr bwMode="auto">
          <a:xfrm>
            <a:off x="6378575" y="39735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2:25</a:t>
            </a:r>
          </a:p>
        </p:txBody>
      </p:sp>
      <p:sp>
        <p:nvSpPr>
          <p:cNvPr id="14402" name="AutoShape 66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2:30</a:t>
            </a:r>
          </a:p>
        </p:txBody>
      </p:sp>
      <p:sp>
        <p:nvSpPr>
          <p:cNvPr id="14403" name="AutoShape 67"/>
          <p:cNvSpPr>
            <a:spLocks noChangeArrowheads="1"/>
          </p:cNvSpPr>
          <p:nvPr/>
        </p:nvSpPr>
        <p:spPr bwMode="auto">
          <a:xfrm>
            <a:off x="6340475" y="39592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2:35</a:t>
            </a:r>
          </a:p>
        </p:txBody>
      </p:sp>
      <p:sp>
        <p:nvSpPr>
          <p:cNvPr id="14404" name="AutoShape 68"/>
          <p:cNvSpPr>
            <a:spLocks noChangeArrowheads="1"/>
          </p:cNvSpPr>
          <p:nvPr/>
        </p:nvSpPr>
        <p:spPr bwMode="auto">
          <a:xfrm>
            <a:off x="6346825" y="39846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2:45</a:t>
            </a:r>
          </a:p>
        </p:txBody>
      </p:sp>
      <p:sp>
        <p:nvSpPr>
          <p:cNvPr id="14405" name="AutoShape 69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2:50</a:t>
            </a:r>
          </a:p>
        </p:txBody>
      </p:sp>
      <p:sp>
        <p:nvSpPr>
          <p:cNvPr id="14406" name="AutoShape 70"/>
          <p:cNvSpPr>
            <a:spLocks noChangeArrowheads="1"/>
          </p:cNvSpPr>
          <p:nvPr/>
        </p:nvSpPr>
        <p:spPr bwMode="auto">
          <a:xfrm>
            <a:off x="6372225" y="39909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2:55</a:t>
            </a:r>
          </a:p>
        </p:txBody>
      </p:sp>
      <p:sp>
        <p:nvSpPr>
          <p:cNvPr id="14407" name="AutoShape 71"/>
          <p:cNvSpPr>
            <a:spLocks noChangeArrowheads="1"/>
          </p:cNvSpPr>
          <p:nvPr/>
        </p:nvSpPr>
        <p:spPr bwMode="auto">
          <a:xfrm>
            <a:off x="6372225" y="39862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3:00</a:t>
            </a:r>
          </a:p>
        </p:txBody>
      </p:sp>
      <p:sp>
        <p:nvSpPr>
          <p:cNvPr id="14408" name="AutoShape 72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3:05</a:t>
            </a:r>
          </a:p>
        </p:txBody>
      </p:sp>
      <p:sp>
        <p:nvSpPr>
          <p:cNvPr id="14409" name="AutoShape 73"/>
          <p:cNvSpPr>
            <a:spLocks noChangeArrowheads="1"/>
          </p:cNvSpPr>
          <p:nvPr/>
        </p:nvSpPr>
        <p:spPr bwMode="auto">
          <a:xfrm>
            <a:off x="6383338" y="401161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3:10</a:t>
            </a:r>
          </a:p>
        </p:txBody>
      </p:sp>
      <p:sp>
        <p:nvSpPr>
          <p:cNvPr id="14410" name="AutoShape 74"/>
          <p:cNvSpPr>
            <a:spLocks noChangeArrowheads="1"/>
          </p:cNvSpPr>
          <p:nvPr/>
        </p:nvSpPr>
        <p:spPr bwMode="auto">
          <a:xfrm>
            <a:off x="6372225" y="4005263"/>
            <a:ext cx="2232025" cy="1728787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3:15</a:t>
            </a:r>
          </a:p>
        </p:txBody>
      </p:sp>
      <p:sp>
        <p:nvSpPr>
          <p:cNvPr id="14411" name="AutoShape 75"/>
          <p:cNvSpPr>
            <a:spLocks noChangeArrowheads="1"/>
          </p:cNvSpPr>
          <p:nvPr/>
        </p:nvSpPr>
        <p:spPr bwMode="auto">
          <a:xfrm>
            <a:off x="6372225" y="39719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3:20</a:t>
            </a:r>
          </a:p>
        </p:txBody>
      </p:sp>
      <p:sp>
        <p:nvSpPr>
          <p:cNvPr id="14412" name="AutoShape 76"/>
          <p:cNvSpPr>
            <a:spLocks noChangeArrowheads="1"/>
          </p:cNvSpPr>
          <p:nvPr/>
        </p:nvSpPr>
        <p:spPr bwMode="auto">
          <a:xfrm>
            <a:off x="637222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3:25</a:t>
            </a:r>
          </a:p>
        </p:txBody>
      </p:sp>
      <p:sp>
        <p:nvSpPr>
          <p:cNvPr id="14413" name="AutoShape 77"/>
          <p:cNvSpPr>
            <a:spLocks noChangeArrowheads="1"/>
          </p:cNvSpPr>
          <p:nvPr/>
        </p:nvSpPr>
        <p:spPr bwMode="auto">
          <a:xfrm>
            <a:off x="6405563" y="39528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3:30</a:t>
            </a:r>
          </a:p>
        </p:txBody>
      </p:sp>
      <p:sp>
        <p:nvSpPr>
          <p:cNvPr id="14414" name="AutoShape 78"/>
          <p:cNvSpPr>
            <a:spLocks noChangeArrowheads="1"/>
          </p:cNvSpPr>
          <p:nvPr/>
        </p:nvSpPr>
        <p:spPr bwMode="auto">
          <a:xfrm>
            <a:off x="6357938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3:35</a:t>
            </a:r>
          </a:p>
        </p:txBody>
      </p:sp>
      <p:sp>
        <p:nvSpPr>
          <p:cNvPr id="14415" name="AutoShape 79"/>
          <p:cNvSpPr>
            <a:spLocks noChangeArrowheads="1"/>
          </p:cNvSpPr>
          <p:nvPr/>
        </p:nvSpPr>
        <p:spPr bwMode="auto">
          <a:xfrm>
            <a:off x="6372225" y="391795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3:40</a:t>
            </a:r>
          </a:p>
        </p:txBody>
      </p:sp>
      <p:sp>
        <p:nvSpPr>
          <p:cNvPr id="14416" name="AutoShape 80"/>
          <p:cNvSpPr>
            <a:spLocks noChangeArrowheads="1"/>
          </p:cNvSpPr>
          <p:nvPr/>
        </p:nvSpPr>
        <p:spPr bwMode="auto">
          <a:xfrm>
            <a:off x="6391275" y="3924300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3:45</a:t>
            </a:r>
          </a:p>
        </p:txBody>
      </p:sp>
      <p:sp>
        <p:nvSpPr>
          <p:cNvPr id="14417" name="AutoShape 81"/>
          <p:cNvSpPr>
            <a:spLocks noChangeArrowheads="1"/>
          </p:cNvSpPr>
          <p:nvPr/>
        </p:nvSpPr>
        <p:spPr bwMode="auto">
          <a:xfrm>
            <a:off x="6402388" y="395287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3:50</a:t>
            </a:r>
          </a:p>
        </p:txBody>
      </p:sp>
      <p:sp>
        <p:nvSpPr>
          <p:cNvPr id="14418" name="AutoShape 82"/>
          <p:cNvSpPr>
            <a:spLocks noChangeArrowheads="1"/>
          </p:cNvSpPr>
          <p:nvPr/>
        </p:nvSpPr>
        <p:spPr bwMode="auto">
          <a:xfrm>
            <a:off x="6443663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3:55</a:t>
            </a:r>
          </a:p>
        </p:txBody>
      </p:sp>
      <p:sp>
        <p:nvSpPr>
          <p:cNvPr id="14419" name="AutoShape 83"/>
          <p:cNvSpPr>
            <a:spLocks noChangeArrowheads="1"/>
          </p:cNvSpPr>
          <p:nvPr/>
        </p:nvSpPr>
        <p:spPr bwMode="auto">
          <a:xfrm>
            <a:off x="6391275" y="3933825"/>
            <a:ext cx="2232025" cy="1728788"/>
          </a:xfrm>
          <a:prstGeom prst="star8">
            <a:avLst>
              <a:gd name="adj" fmla="val 38250"/>
            </a:avLst>
          </a:prstGeom>
          <a:solidFill>
            <a:schemeClr val="folHlink"/>
          </a:solidFill>
          <a:ln w="38100" algn="ctr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4:00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68" fill="hold"/>
                                        <p:tgtEl>
                                          <p:spTgt spid="143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99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99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5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00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00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50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50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150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250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300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350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400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50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600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650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750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800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850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90000"/>
                            </p:stCondLst>
                            <p:childTnLst>
                              <p:par>
                                <p:cTn id="1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95000"/>
                            </p:stCondLst>
                            <p:childTnLst>
                              <p:par>
                                <p:cTn id="1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00"/>
                            </p:stCondLst>
                            <p:childTnLst>
                              <p:par>
                                <p:cTn id="1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05000"/>
                            </p:stCondLst>
                            <p:childTnLst>
                              <p:par>
                                <p:cTn id="1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10000"/>
                            </p:stCondLst>
                            <p:childTnLst>
                              <p:par>
                                <p:cTn id="1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15000"/>
                            </p:stCondLst>
                            <p:childTnLst>
                              <p:par>
                                <p:cTn id="1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20000"/>
                            </p:stCondLst>
                            <p:childTnLst>
                              <p:par>
                                <p:cTn id="1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25000"/>
                            </p:stCondLst>
                            <p:childTnLst>
                              <p:par>
                                <p:cTn id="1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230000"/>
                            </p:stCondLst>
                            <p:childTnLst>
                              <p:par>
                                <p:cTn id="1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235000"/>
                            </p:stCondLst>
                            <p:childTnLst>
                              <p:par>
                                <p:cTn id="1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KẾT THÚ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9" dur="3991" fill="hold"/>
                                        <p:tgtEl>
                                          <p:spTgt spid="143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4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5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480"/>
                            </p:stCondLst>
                            <p:childTnLst>
                              <p:par>
                                <p:cTn id="198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480"/>
                            </p:stCondLst>
                            <p:childTnLst>
                              <p:par>
                                <p:cTn id="204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4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4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2" dur="1168" fill="hold"/>
                                        <p:tgtEl>
                                          <p:spTgt spid="143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480"/>
                            </p:stCondLst>
                            <p:childTnLst>
                              <p:par>
                                <p:cTn id="2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6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208"/>
                            </p:stCondLst>
                            <p:childTnLst>
                              <p:par>
                                <p:cTn id="2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6207"/>
                            </p:stCondLst>
                            <p:childTnLst>
                              <p:par>
                                <p:cTn id="2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7207"/>
                            </p:stCondLst>
                            <p:childTnLst>
                              <p:par>
                                <p:cTn id="23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8207"/>
                            </p:stCondLst>
                            <p:childTnLst>
                              <p:par>
                                <p:cTn id="24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4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4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4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9207"/>
                            </p:stCondLst>
                            <p:childTnLst>
                              <p:par>
                                <p:cTn id="25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7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1207"/>
                            </p:stCondLst>
                            <p:childTnLst>
                              <p:par>
                                <p:cTn id="2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5" dur="1168" fill="hold"/>
                                        <p:tgtEl>
                                          <p:spTgt spid="14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0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1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2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360"/>
                            </p:stCondLst>
                            <p:childTnLst>
                              <p:par>
                                <p:cTn id="27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2360"/>
                            </p:stCondLst>
                            <p:childTnLst>
                              <p:par>
                                <p:cTn id="28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1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4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4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8" dur="1168" fill="hold"/>
                                        <p:tgtEl>
                                          <p:spTgt spid="143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3360"/>
                            </p:stCondLst>
                            <p:childTnLst>
                              <p:par>
                                <p:cTn id="29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2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3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5087"/>
                            </p:stCondLst>
                            <p:childTnLst>
                              <p:par>
                                <p:cTn id="29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087"/>
                            </p:stCondLst>
                            <p:childTnLst>
                              <p:par>
                                <p:cTn id="30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7087"/>
                            </p:stCondLst>
                            <p:childTnLst>
                              <p:par>
                                <p:cTn id="31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6" dur="2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7" presetID="21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8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9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0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8087"/>
                            </p:stCondLst>
                            <p:childTnLst>
                              <p:par>
                                <p:cTn id="32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1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6" dur="4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4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2" dur="30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9087"/>
                            </p:stCondLst>
                            <p:childTnLst>
                              <p:par>
                                <p:cTn id="3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0" dur="1168" fill="hold"/>
                                        <p:tgtEl>
                                          <p:spTgt spid="143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5"/>
                </p:tgtEl>
              </p:cMediaNode>
            </p:audio>
            <p:audio>
              <p:cMediaNode showWhenStopped="0">
                <p:cTn id="3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6"/>
                </p:tgtEl>
              </p:cMediaNode>
            </p:audio>
            <p:audio>
              <p:cMediaNode showWhenStopped="0">
                <p:cTn id="3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7"/>
                </p:tgtEl>
              </p:cMediaNode>
            </p:audio>
            <p:audio>
              <p:cMediaNode showWhenStopped="0">
                <p:cTn id="3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8"/>
                </p:tgtEl>
              </p:cMediaNode>
            </p:audio>
            <p:audio>
              <p:cMediaNode showWhenStopped="0">
                <p:cTn id="3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69"/>
                </p:tgtEl>
              </p:cMediaNode>
            </p:audio>
            <p:audio>
              <p:cMediaNode showWhenStopped="0">
                <p:cTn id="3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71"/>
                </p:tgtEl>
              </p:cMediaNode>
            </p:audio>
          </p:childTnLst>
        </p:cTn>
      </p:par>
    </p:tnLst>
    <p:bldLst>
      <p:bldP spid="14338" grpId="0" animBg="1"/>
      <p:bldP spid="14339" grpId="0"/>
      <p:bldP spid="14340" grpId="0"/>
      <p:bldP spid="14341" grpId="0"/>
      <p:bldP spid="14342" grpId="0" animBg="1"/>
      <p:bldP spid="14343" grpId="0"/>
      <p:bldP spid="14344" grpId="0"/>
      <p:bldP spid="14348" grpId="0" animBg="1"/>
      <p:bldP spid="14349" grpId="0" animBg="1"/>
      <p:bldP spid="14350" grpId="0" animBg="1"/>
      <p:bldP spid="14351" grpId="0"/>
      <p:bldP spid="14352" grpId="0"/>
      <p:bldP spid="14353" grpId="0"/>
      <p:bldP spid="14354" grpId="0" animBg="1"/>
      <p:bldP spid="14355" grpId="0"/>
      <p:bldP spid="14356" grpId="0"/>
      <p:bldP spid="14359" grpId="0" animBg="1"/>
      <p:bldP spid="14360" grpId="0" animBg="1"/>
      <p:bldP spid="14360" grpId="1" animBg="1"/>
      <p:bldP spid="14360" grpId="2" animBg="1"/>
      <p:bldP spid="14361" grpId="0"/>
      <p:bldP spid="14362" grpId="0"/>
      <p:bldP spid="14363" grpId="0" animBg="1"/>
      <p:bldP spid="14364" grpId="0" animBg="1"/>
      <p:bldP spid="14372" grpId="0" animBg="1"/>
      <p:bldP spid="14373" grpId="0" animBg="1"/>
      <p:bldP spid="14374" grpId="0" animBg="1"/>
      <p:bldP spid="14375" grpId="0" animBg="1"/>
      <p:bldP spid="14376" grpId="0" animBg="1"/>
      <p:bldP spid="14377" grpId="0" animBg="1"/>
      <p:bldP spid="14378" grpId="0" animBg="1"/>
      <p:bldP spid="14379" grpId="0" animBg="1"/>
      <p:bldP spid="14380" grpId="0" animBg="1"/>
      <p:bldP spid="14381" grpId="0" animBg="1"/>
      <p:bldP spid="14382" grpId="0" animBg="1"/>
      <p:bldP spid="14383" grpId="0" animBg="1"/>
      <p:bldP spid="14384" grpId="0" animBg="1"/>
      <p:bldP spid="14385" grpId="0" animBg="1"/>
      <p:bldP spid="14386" grpId="0" animBg="1"/>
      <p:bldP spid="14387" grpId="0" animBg="1"/>
      <p:bldP spid="14388" grpId="0" animBg="1"/>
      <p:bldP spid="14389" grpId="0" animBg="1"/>
      <p:bldP spid="14390" grpId="0" animBg="1"/>
      <p:bldP spid="14391" grpId="0" animBg="1"/>
      <p:bldP spid="14392" grpId="0" animBg="1"/>
      <p:bldP spid="14393" grpId="0" animBg="1"/>
      <p:bldP spid="14394" grpId="0" animBg="1"/>
      <p:bldP spid="14395" grpId="0" animBg="1"/>
      <p:bldP spid="14396" grpId="0" animBg="1"/>
      <p:bldP spid="14397" grpId="0" animBg="1"/>
      <p:bldP spid="14398" grpId="0" animBg="1"/>
      <p:bldP spid="14399" grpId="0" animBg="1"/>
      <p:bldP spid="14400" grpId="0" animBg="1"/>
      <p:bldP spid="14401" grpId="0" animBg="1"/>
      <p:bldP spid="14402" grpId="0" animBg="1"/>
      <p:bldP spid="14403" grpId="0" animBg="1"/>
      <p:bldP spid="14404" grpId="0" animBg="1"/>
      <p:bldP spid="14405" grpId="0" animBg="1"/>
      <p:bldP spid="14406" grpId="0" animBg="1"/>
      <p:bldP spid="14407" grpId="0" animBg="1"/>
      <p:bldP spid="14408" grpId="0" animBg="1"/>
      <p:bldP spid="14409" grpId="0" animBg="1"/>
      <p:bldP spid="14410" grpId="0" animBg="1"/>
      <p:bldP spid="14411" grpId="0" animBg="1"/>
      <p:bldP spid="14412" grpId="0" animBg="1"/>
      <p:bldP spid="14413" grpId="0" animBg="1"/>
      <p:bldP spid="14414" grpId="0" animBg="1"/>
      <p:bldP spid="14415" grpId="0" animBg="1"/>
      <p:bldP spid="14416" grpId="0" animBg="1"/>
      <p:bldP spid="14417" grpId="0" animBg="1"/>
      <p:bldP spid="14418" grpId="0" animBg="1"/>
      <p:bldP spid="144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7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90009" flipH="1">
            <a:off x="59531" y="-21431"/>
            <a:ext cx="9985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1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26853">
            <a:off x="8117682" y="-35719"/>
            <a:ext cx="990600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2" name="Picture 9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10250"/>
            <a:ext cx="11430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3" name="Picture 10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884863"/>
            <a:ext cx="11430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4" name="AutoShape 7"/>
          <p:cNvSpPr>
            <a:spLocks noChangeArrowheads="1"/>
          </p:cNvSpPr>
          <p:nvPr/>
        </p:nvSpPr>
        <p:spPr bwMode="auto">
          <a:xfrm>
            <a:off x="2286000" y="0"/>
            <a:ext cx="4724400" cy="914400"/>
          </a:xfrm>
          <a:prstGeom prst="horizontalScroll">
            <a:avLst>
              <a:gd name="adj" fmla="val 1250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BT TRẮC NGHIỆM</a:t>
            </a:r>
          </a:p>
        </p:txBody>
      </p:sp>
      <p:sp>
        <p:nvSpPr>
          <p:cNvPr id="21" name="Oval 20"/>
          <p:cNvSpPr/>
          <p:nvPr/>
        </p:nvSpPr>
        <p:spPr>
          <a:xfrm>
            <a:off x="115789" y="80148"/>
            <a:ext cx="2007939" cy="720080"/>
          </a:xfrm>
          <a:prstGeom prst="ellipse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3333FF"/>
                </a:solidFill>
              </a:rPr>
              <a:t>Câu 1</a:t>
            </a:r>
          </a:p>
        </p:txBody>
      </p:sp>
      <p:sp>
        <p:nvSpPr>
          <p:cNvPr id="22" name="Text Box 81"/>
          <p:cNvSpPr txBox="1">
            <a:spLocks noChangeArrowheads="1"/>
          </p:cNvSpPr>
          <p:nvPr/>
        </p:nvSpPr>
        <p:spPr bwMode="auto">
          <a:xfrm>
            <a:off x="63500" y="1116013"/>
            <a:ext cx="9080500" cy="584200"/>
          </a:xfrm>
          <a:prstGeom prst="rect">
            <a:avLst/>
          </a:prstGeom>
          <a:solidFill>
            <a:srgbClr val="3660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nào sau đây thuộc đồ thị hàm số y = - 3x  -  4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81088" y="3500438"/>
          <a:ext cx="1946275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058" imgH="495085" progId="">
                  <p:embed/>
                </p:oleObj>
              </mc:Choice>
              <mc:Fallback>
                <p:oleObj name="Equation" r:id="rId4" imgW="787058" imgH="495085" progId="">
                  <p:embed/>
                  <p:pic>
                    <p:nvPicPr>
                      <p:cNvPr id="0" name="Object 1" descr="image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500438"/>
                        <a:ext cx="1946275" cy="1223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16013" y="2198688"/>
          <a:ext cx="16637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08" imgH="266584" progId="">
                  <p:embed/>
                </p:oleObj>
              </mc:Choice>
              <mc:Fallback>
                <p:oleObj name="Equation" r:id="rId6" imgW="672808" imgH="266584" progId="">
                  <p:embed/>
                  <p:pic>
                    <p:nvPicPr>
                      <p:cNvPr id="0" name="Object 2" descr="image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198688"/>
                        <a:ext cx="1663700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80063" y="1844675"/>
          <a:ext cx="1820862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280" imgH="495085" progId="">
                  <p:embed/>
                </p:oleObj>
              </mc:Choice>
              <mc:Fallback>
                <p:oleObj name="Equation" r:id="rId8" imgW="736280" imgH="495085" progId="">
                  <p:embed/>
                  <p:pic>
                    <p:nvPicPr>
                      <p:cNvPr id="0" name="Object 3" descr="image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1844675"/>
                        <a:ext cx="1820862" cy="122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565775" y="3644900"/>
          <a:ext cx="197643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753" imgH="495085" progId="">
                  <p:embed/>
                </p:oleObj>
              </mc:Choice>
              <mc:Fallback>
                <p:oleObj name="Equation" r:id="rId10" imgW="799753" imgH="495085" progId="">
                  <p:embed/>
                  <p:pic>
                    <p:nvPicPr>
                      <p:cNvPr id="0" name="Object 4" descr="image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5" y="3644900"/>
                        <a:ext cx="1976438" cy="122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 bwMode="auto">
          <a:xfrm>
            <a:off x="460375" y="2924175"/>
            <a:ext cx="1825625" cy="1500188"/>
            <a:chOff x="459827" y="2924944"/>
            <a:chExt cx="1826173" cy="1499074"/>
          </a:xfrm>
        </p:grpSpPr>
        <p:sp>
          <p:nvSpPr>
            <p:cNvPr id="29" name="Smiley Face 28"/>
            <p:cNvSpPr/>
            <p:nvPr/>
          </p:nvSpPr>
          <p:spPr>
            <a:xfrm>
              <a:off x="459827" y="3775212"/>
              <a:ext cx="647894" cy="648806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8" name="Cloud Callout 7"/>
            <p:cNvSpPr/>
            <p:nvPr/>
          </p:nvSpPr>
          <p:spPr>
            <a:xfrm>
              <a:off x="683732" y="2924944"/>
              <a:ext cx="1602268" cy="648806"/>
            </a:xfrm>
            <a:prstGeom prst="cloudCallout">
              <a:avLst>
                <a:gd name="adj1" fmla="val -29004"/>
                <a:gd name="adj2" fmla="val 91983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 err="1">
                  <a:solidFill>
                    <a:prstClr val="black"/>
                  </a:solidFill>
                </a:rPr>
                <a:t>ĐÚNG</a:t>
              </a:r>
              <a:endParaRPr lang="en-US" sz="2400" dirty="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73&quot;/&gt;&lt;/object&gt;&lt;object type=&quot;3&quot; unique_id=&quot;10006&quot;&gt;&lt;property id=&quot;20148&quot; value=&quot;5&quot;/&gt;&lt;property id=&quot;20300&quot; value=&quot;Slide 3&quot;/&gt;&lt;property id=&quot;20307&quot; value=&quot;283&quot;/&gt;&lt;/object&gt;&lt;object type=&quot;3&quot; unique_id=&quot;10007&quot;&gt;&lt;property id=&quot;20148&quot; value=&quot;5&quot;/&gt;&lt;property id=&quot;20300&quot; value=&quot;Slide 4&quot;/&gt;&lt;property id=&quot;20307&quot; value=&quot;284&quot;/&gt;&lt;/object&gt;&lt;object type=&quot;3&quot; unique_id=&quot;10008&quot;&gt;&lt;property id=&quot;20148&quot; value=&quot;5&quot;/&gt;&lt;property id=&quot;20300&quot; value=&quot;Slide 5&quot;/&gt;&lt;property id=&quot;20307&quot; value=&quot;275&quot;/&gt;&lt;/object&gt;&lt;object type=&quot;3&quot; unique_id=&quot;10009&quot;&gt;&lt;property id=&quot;20148&quot; value=&quot;5&quot;/&gt;&lt;property id=&quot;20300&quot; value=&quot;Slide 6&quot;/&gt;&lt;property id=&quot;20307&quot; value=&quot;276&quot;/&gt;&lt;/object&gt;&lt;object type=&quot;3&quot; unique_id=&quot;10010&quot;&gt;&lt;property id=&quot;20148&quot; value=&quot;5&quot;/&gt;&lt;property id=&quot;20300&quot; value=&quot;Slide 7&quot;/&gt;&lt;property id=&quot;20307&quot; value=&quot;258&quot;/&gt;&lt;/object&gt;&lt;object type=&quot;3&quot; unique_id=&quot;10011&quot;&gt;&lt;property id=&quot;20148&quot; value=&quot;5&quot;/&gt;&lt;property id=&quot;20300&quot; value=&quot;Slide 8&quot;/&gt;&lt;property id=&quot;20307&quot; value=&quot;259&quot;/&gt;&lt;/object&gt;&lt;object type=&quot;3&quot; unique_id=&quot;10012&quot;&gt;&lt;property id=&quot;20148&quot; value=&quot;5&quot;/&gt;&lt;property id=&quot;20300&quot; value=&quot;Slide 9&quot;/&gt;&lt;property id=&quot;20307&quot; value=&quot;268&quot;/&gt;&lt;/object&gt;&lt;object type=&quot;3&quot; unique_id=&quot;10013&quot;&gt;&lt;property id=&quot;20148&quot; value=&quot;5&quot;/&gt;&lt;property id=&quot;20300&quot; value=&quot;Slide 10&quot;/&gt;&lt;property id=&quot;20307&quot; value=&quot;288&quot;/&gt;&lt;/object&gt;&lt;object type=&quot;3&quot; unique_id=&quot;10014&quot;&gt;&lt;property id=&quot;20148&quot; value=&quot;5&quot;/&gt;&lt;property id=&quot;20300&quot; value=&quot;Slide 11&quot;/&gt;&lt;property id=&quot;20307&quot; value=&quot;287&quot;/&gt;&lt;/object&gt;&lt;object type=&quot;3&quot; unique_id=&quot;10015&quot;&gt;&lt;property id=&quot;20148&quot; value=&quot;5&quot;/&gt;&lt;property id=&quot;20300&quot; value=&quot;Slide 12&quot;/&gt;&lt;property id=&quot;20307&quot; value=&quot;289&quot;/&gt;&lt;/object&gt;&lt;object type=&quot;3&quot; unique_id=&quot;10016&quot;&gt;&lt;property id=&quot;20148&quot; value=&quot;5&quot;/&gt;&lt;property id=&quot;20300&quot; value=&quot;Slide 13&quot;/&gt;&lt;property id=&quot;20307&quot; value=&quot;290&quot;/&gt;&lt;/object&gt;&lt;object type=&quot;3&quot; unique_id=&quot;10017&quot;&gt;&lt;property id=&quot;20148&quot; value=&quot;5&quot;/&gt;&lt;property id=&quot;20300&quot; value=&quot;Slide 14&quot;/&gt;&lt;property id=&quot;20307&quot; value=&quot;291&quot;/&gt;&lt;/object&gt;&lt;object type=&quot;3&quot; unique_id=&quot;10018&quot;&gt;&lt;property id=&quot;20148&quot; value=&quot;5&quot;/&gt;&lt;property id=&quot;20300&quot; value=&quot;Slide 1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anose="020B0A040201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4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1544</Words>
  <Application>Microsoft Office PowerPoint</Application>
  <PresentationFormat>Trình chiếu Trên màn hình (4:3)</PresentationFormat>
  <Paragraphs>273</Paragraphs>
  <Slides>14</Slides>
  <Notes>0</Notes>
  <HiddenSlides>0</HiddenSlides>
  <MMClips>42</MMClips>
  <ScaleCrop>false</ScaleCrop>
  <HeadingPairs>
    <vt:vector size="8" baseType="variant">
      <vt:variant>
        <vt:lpstr>Phông được Dùng</vt:lpstr>
      </vt:variant>
      <vt:variant>
        <vt:i4>6</vt:i4>
      </vt:variant>
      <vt:variant>
        <vt:lpstr>Chủ đề</vt:lpstr>
      </vt:variant>
      <vt:variant>
        <vt:i4>7</vt:i4>
      </vt:variant>
      <vt:variant>
        <vt:lpstr>Máy chủ nhúng OLE</vt:lpstr>
      </vt:variant>
      <vt:variant>
        <vt:i4>2</vt:i4>
      </vt:variant>
      <vt:variant>
        <vt:lpstr>Tiêu đề Bản chiếu</vt:lpstr>
      </vt:variant>
      <vt:variant>
        <vt:i4>14</vt:i4>
      </vt:variant>
    </vt:vector>
  </HeadingPairs>
  <TitlesOfParts>
    <vt:vector size="29" baseType="lpstr">
      <vt:lpstr>.VnTime</vt:lpstr>
      <vt:lpstr>Arial</vt:lpstr>
      <vt:lpstr>Arial Black</vt:lpstr>
      <vt:lpstr>Calibri</vt:lpstr>
      <vt:lpstr>Times New Roman</vt:lpstr>
      <vt:lpstr>VNI-Times</vt:lpstr>
      <vt:lpstr>Default Design</vt:lpstr>
      <vt:lpstr>1_Default Design</vt:lpstr>
      <vt:lpstr>blank</vt:lpstr>
      <vt:lpstr>1_blank</vt:lpstr>
      <vt:lpstr>2_blank</vt:lpstr>
      <vt:lpstr>3_blank</vt:lpstr>
      <vt:lpstr>4_blank</vt:lpstr>
      <vt:lpstr>Graph System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DTNT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 Phan Đình Phùng</dc:title>
  <dc:subject>Tổ Toán Lý</dc:subject>
  <dc:creator>Nguyễn Văn Ngãi</dc:creator>
  <cp:lastModifiedBy>NGUYEN THANH HUNG 20180334</cp:lastModifiedBy>
  <cp:revision>344</cp:revision>
  <dcterms:created xsi:type="dcterms:W3CDTF">2010-10-28T23:54:00Z</dcterms:created>
  <dcterms:modified xsi:type="dcterms:W3CDTF">2023-11-15T09:55:23Z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DE7F26995CAE441CA4B4D2A40D9E31F3</vt:lpwstr>
  </property>
  <property fmtid="{D5CDD505-2E9C-101B-9397-08002B2CF9AE}" pid="3" name="KSOProductBuildVer">
    <vt:lpwstr>1033-11.2.0.10265</vt:lpwstr>
  </property>
</Properties>
</file>