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89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FF33CC"/>
    <a:srgbClr val="3333FF"/>
    <a:srgbClr val="FF0000"/>
    <a:srgbClr val="FF3300"/>
    <a:srgbClr val="FFFF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2793" autoAdjust="0"/>
  </p:normalViewPr>
  <p:slideViewPr>
    <p:cSldViewPr>
      <p:cViewPr varScale="1">
        <p:scale>
          <a:sx n="90" d="100"/>
          <a:sy n="90" d="100"/>
        </p:scale>
        <p:origin x="900" y="6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729C8D-6943-4953-82B7-B3A65E26C1C5}" type="datetimeFigureOut">
              <a:rPr lang="en-US"/>
              <a:pPr>
                <a:defRPr/>
              </a:pPr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965AC46-F4DB-47FE-A7AC-173C125C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1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34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FB39-C260-4FA7-A6E4-815F7BFAE2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6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37D82-A49B-44C5-9E83-9F35F3243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4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DC7C-E18C-4FF0-AA6F-F3B3F91327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4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5787B-7F5D-4B99-8240-948F8EC9E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3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DC7C-E18C-4FF0-AA6F-F3B3F91327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B9D8-5E4E-44DA-9523-B0534E49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1582-6239-4A1C-8C44-7AD1645EC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0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675D1-98D6-40D5-A362-9A41BAC0A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9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A14F-CB43-4373-A525-FCB7CC4F4E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0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B7BD-A2FF-4CB1-A6C5-7B38302B97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A209-6825-42CA-8131-0C12A3A5D5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92F2-076A-4F97-9E6E-1CAD6CCD29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8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EC46-AD37-4114-A5D2-AECCB900F2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6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68000"/>
              </a:schemeClr>
            </a:gs>
            <a:gs pos="16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9CEDC7C-E18C-4FF0-AA6F-F3B3F91327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33400" y="1581150"/>
            <a:ext cx="1752600" cy="1752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64000">
                <a:srgbClr val="FF0300"/>
              </a:gs>
              <a:gs pos="99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86200" y="1320800"/>
            <a:ext cx="1562100" cy="15621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85000">
                <a:srgbClr val="FF03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5201" y="1009650"/>
            <a:ext cx="1409700" cy="1409700"/>
          </a:xfrm>
          <a:prstGeom prst="ellipse">
            <a:avLst/>
          </a:prstGeom>
          <a:gradFill>
            <a:gsLst>
              <a:gs pos="0">
                <a:srgbClr val="FFF200"/>
              </a:gs>
              <a:gs pos="76000">
                <a:srgbClr val="FF7A00"/>
              </a:gs>
              <a:gs pos="99000">
                <a:srgbClr val="FF03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915964"/>
            <a:ext cx="9144000" cy="22669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658" y="1089967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n-lt"/>
              </a:rPr>
              <a:t>Cắt đường chân trời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0560" y="547985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n-lt"/>
              </a:rPr>
              <a:t>tiếp xúc đường chân trời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27340" y="132486"/>
            <a:ext cx="231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trời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" y="1581150"/>
            <a:ext cx="1752600" cy="175260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891064"/>
            <a:ext cx="9144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429000" y="3134178"/>
            <a:ext cx="5486400" cy="1371600"/>
            <a:chOff x="3429000" y="3134178"/>
            <a:chExt cx="5486400" cy="1371600"/>
          </a:xfrm>
        </p:grpSpPr>
        <p:sp>
          <p:nvSpPr>
            <p:cNvPr id="5" name="Cloud Callout 4"/>
            <p:cNvSpPr/>
            <p:nvPr/>
          </p:nvSpPr>
          <p:spPr>
            <a:xfrm>
              <a:off x="3429000" y="3134178"/>
              <a:ext cx="5486400" cy="1371600"/>
            </a:xfrm>
            <a:prstGeom prst="cloudCallout">
              <a:avLst>
                <a:gd name="adj1" fmla="val 46498"/>
                <a:gd name="adj2" fmla="val 72900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6201" y="3398157"/>
              <a:ext cx="4838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latin typeface="+mn-lt"/>
                </a:rPr>
                <a:t>Hãy cho biết từng hình một, giữa đường thẳng và đường tròn có mấy điểm chung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6606" y="2563917"/>
            <a:ext cx="32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+mn-lt"/>
              </a:rPr>
              <a:t>•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5120" y="2578431"/>
            <a:ext cx="32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+mn-lt"/>
              </a:rPr>
              <a:t>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4376" y="2589937"/>
            <a:ext cx="32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2"/>
                </a:solidFill>
                <a:latin typeface="+mn-lt"/>
              </a:rPr>
              <a:t>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637" y="3552045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n-lt"/>
              </a:rPr>
              <a:t>Có 02 điểm chung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9862" y="3552045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n-lt"/>
              </a:rPr>
              <a:t>Có 01 điểm chung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5660" y="2452239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+mn-lt"/>
              </a:rPr>
              <a:t>0 điểm chung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2400" y="3257550"/>
            <a:ext cx="5486400" cy="1371600"/>
            <a:chOff x="3429000" y="3077028"/>
            <a:chExt cx="5486400" cy="1371600"/>
          </a:xfrm>
        </p:grpSpPr>
        <p:sp>
          <p:nvSpPr>
            <p:cNvPr id="31" name="Cloud Callout 30"/>
            <p:cNvSpPr/>
            <p:nvPr/>
          </p:nvSpPr>
          <p:spPr>
            <a:xfrm>
              <a:off x="3429000" y="3077028"/>
              <a:ext cx="5486400" cy="1371600"/>
            </a:xfrm>
            <a:prstGeom prst="cloudCallout">
              <a:avLst>
                <a:gd name="adj1" fmla="val -29957"/>
                <a:gd name="adj2" fmla="val 67609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6201" y="3398157"/>
              <a:ext cx="4838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latin typeface="+mn-lt"/>
                </a:rPr>
                <a:t>Giữa đường thẳng và đường tròn có thể có 03 điểm chung trở lên không?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71176" y="2968032"/>
            <a:ext cx="5486400" cy="1703892"/>
            <a:chOff x="3429000" y="3077028"/>
            <a:chExt cx="5486400" cy="1371600"/>
          </a:xfrm>
        </p:grpSpPr>
        <p:sp>
          <p:nvSpPr>
            <p:cNvPr id="34" name="Cloud Callout 33"/>
            <p:cNvSpPr/>
            <p:nvPr/>
          </p:nvSpPr>
          <p:spPr>
            <a:xfrm>
              <a:off x="3429000" y="3077028"/>
              <a:ext cx="5486400" cy="1371600"/>
            </a:xfrm>
            <a:prstGeom prst="cloudCallout">
              <a:avLst>
                <a:gd name="adj1" fmla="val -29957"/>
                <a:gd name="adj2" fmla="val 67609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86201" y="3310286"/>
              <a:ext cx="4838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>
                  <a:latin typeface="+mn-lt"/>
                </a:rPr>
                <a:t>Giả sử đường thẳng và đường tròn có 03 </a:t>
              </a:r>
            </a:p>
            <a:p>
              <a:pPr algn="l"/>
              <a:r>
                <a:rPr lang="en-US" sz="2000" b="1">
                  <a:latin typeface="+mn-lt"/>
                </a:rPr>
                <a:t>điểm chung nghĩa là đường tròn đi qua 03 </a:t>
              </a:r>
            </a:p>
            <a:p>
              <a:pPr algn="l"/>
              <a:r>
                <a:rPr lang="en-US" sz="2000" b="1">
                  <a:latin typeface="+mn-lt"/>
                </a:rPr>
                <a:t>điểm thẳng hàng =&gt; vô lý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11" grpId="0"/>
      <p:bldP spid="28" grpId="0"/>
      <p:bldP spid="29" grpId="0"/>
      <p:bldP spid="10" grpId="0" animBg="1"/>
      <p:bldP spid="12" grpId="0"/>
      <p:bldP spid="17" grpId="0"/>
      <p:bldP spid="18" grpId="0"/>
      <p:bldP spid="13" grpId="0"/>
      <p:bldP spid="13" grpId="1"/>
      <p:bldP spid="20" grpId="0"/>
      <p:bldP spid="20" grpId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4929"/>
            <a:ext cx="76255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?3 Cho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đường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thẳng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a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và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điểm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O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cách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a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là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3cm.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Vẽ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(O;5cm).</a:t>
            </a:r>
          </a:p>
          <a:p>
            <a:pPr algn="l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a)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Đường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thẳng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a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có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vị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trí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như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thế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nào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so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với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đường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tròn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?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Vì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sao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?</a:t>
            </a:r>
          </a:p>
          <a:p>
            <a:pPr algn="l"/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b)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Gọi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B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và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C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là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các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giao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điểm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của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a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và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(O).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Tính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BC.</a:t>
            </a:r>
          </a:p>
        </p:txBody>
      </p:sp>
      <p:sp>
        <p:nvSpPr>
          <p:cNvPr id="4" name="Oval 3"/>
          <p:cNvSpPr/>
          <p:nvPr/>
        </p:nvSpPr>
        <p:spPr>
          <a:xfrm>
            <a:off x="5867400" y="1276350"/>
            <a:ext cx="2139149" cy="2139149"/>
          </a:xfrm>
          <a:prstGeom prst="ellipse">
            <a:avLst/>
          </a:prstGeom>
          <a:ln w="19050">
            <a:solidFill>
              <a:schemeClr val="bg2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40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936974" y="2360915"/>
            <a:ext cx="835426" cy="673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257800" y="2625960"/>
            <a:ext cx="3657600" cy="408539"/>
            <a:chOff x="5105400" y="3001411"/>
            <a:chExt cx="3657600" cy="40853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105400" y="340995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377934" y="3001411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49586" y="1945815"/>
            <a:ext cx="1609617" cy="1453295"/>
            <a:chOff x="6097186" y="2321266"/>
            <a:chExt cx="1609617" cy="145329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784575" y="2721376"/>
              <a:ext cx="0" cy="688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655606" y="2536311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5"/>
                  </a:solidFill>
                  <a:latin typeface="+mn-lt"/>
                </a:rPr>
                <a:t>•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8461" y="2939856"/>
              <a:ext cx="5293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+mn-lt"/>
                </a:rPr>
                <a:t>┌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7186" y="2817983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3cm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98691" y="3374451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07159" y="232126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3873" y="31922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accent5"/>
                  </a:solidFill>
                  <a:latin typeface="+mn-lt"/>
                </a:rPr>
                <a:t>•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81311" y="2736366"/>
              <a:ext cx="6254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5cm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24346" y="281516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+mn-lt"/>
              </a:rPr>
              <a:t>•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6046" y="281799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+mn-lt"/>
              </a:rPr>
              <a:t>•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07952" y="30180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1109" y="29990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73525" y="1504950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n-lt"/>
              </a:rPr>
              <a:t>Giải.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4705" y="1924845"/>
            <a:ext cx="4192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bg2"/>
                </a:solidFill>
                <a:latin typeface="+mn-lt"/>
              </a:rPr>
              <a:t>a. Vì d &lt; R (3cm  &lt; 5cm) nên </a:t>
            </a:r>
          </a:p>
          <a:p>
            <a:pPr algn="l"/>
            <a:r>
              <a:rPr lang="en-US" sz="2000">
                <a:solidFill>
                  <a:schemeClr val="bg2"/>
                </a:solidFill>
                <a:latin typeface="+mn-lt"/>
              </a:rPr>
              <a:t>đường thẳng cắt đường tròn tại 2 điểm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8600" y="2723177"/>
                <a:ext cx="5244962" cy="2286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>
                    <a:solidFill>
                      <a:schemeClr val="bg2"/>
                    </a:solidFill>
                    <a:latin typeface="+mn-lt"/>
                  </a:rPr>
                  <a:t>b. Xét </a:t>
                </a:r>
                <a:r>
                  <a:rPr lang="el-GR" sz="2000">
                    <a:solidFill>
                      <a:schemeClr val="bg2"/>
                    </a:solidFill>
                    <a:latin typeface="+mn-lt"/>
                  </a:rPr>
                  <a:t>Δ</a:t>
                </a:r>
                <a:r>
                  <a:rPr lang="en-US" sz="2000">
                    <a:solidFill>
                      <a:schemeClr val="bg2"/>
                    </a:solidFill>
                    <a:latin typeface="+mn-lt"/>
                  </a:rPr>
                  <a:t> OHC vuông tại H, ta có: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𝑂𝐶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𝑂𝐻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𝐻𝐶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𝑝𝑖𝑡𝑎𝑔𝑜</m:t>
                          </m:r>
                        </m:e>
                      </m:d>
                    </m:oMath>
                  </m:oMathPara>
                </a14:m>
                <a:endParaRPr lang="en-US" sz="2000" b="0">
                  <a:solidFill>
                    <a:schemeClr val="bg2"/>
                  </a:solidFill>
                  <a:latin typeface="+mn-lt"/>
                </a:endParaRPr>
              </a:p>
              <a:p>
                <a:pPr algn="l"/>
                <a:r>
                  <a:rPr lang="en-US" sz="2000">
                    <a:solidFill>
                      <a:schemeClr val="bg2"/>
                    </a:solidFill>
                    <a:latin typeface="+mn-lt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𝐻𝐶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𝑂𝐶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𝑂𝐻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⇒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𝐻𝐶</m:t>
                        </m:r>
                      </m:e>
                      <m:sup/>
                    </m:sSup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𝑂𝐶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𝑂𝐻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b="0">
                  <a:solidFill>
                    <a:schemeClr val="bg2"/>
                  </a:solidFill>
                  <a:latin typeface="+mn-lt"/>
                </a:endParaRPr>
              </a:p>
              <a:p>
                <a:pPr algn="l"/>
                <a:r>
                  <a:rPr lang="en-US" sz="2000">
                    <a:solidFill>
                      <a:schemeClr val="bg2"/>
                    </a:solidFill>
                    <a:latin typeface="+mn-lt"/>
                  </a:rPr>
                  <a:t>⇒ HC = 4 cm</a:t>
                </a:r>
              </a:p>
              <a:p>
                <a:pPr algn="l"/>
                <a:r>
                  <a:rPr lang="en-US" sz="2000">
                    <a:solidFill>
                      <a:schemeClr val="bg2"/>
                    </a:solidFill>
                    <a:latin typeface="+mn-lt"/>
                  </a:rPr>
                  <a:t>Mà OH ⊥ BC ⇒ H là trung điểm BC</a:t>
                </a:r>
              </a:p>
              <a:p>
                <a:pPr algn="l"/>
                <a:r>
                  <a:rPr lang="en-US" sz="2000">
                    <a:solidFill>
                      <a:schemeClr val="bg2"/>
                    </a:solidFill>
                    <a:latin typeface="+mn-lt"/>
                  </a:rPr>
                  <a:t> (qh vuông góc giữa đường kính và dây)</a:t>
                </a:r>
              </a:p>
              <a:p>
                <a:pPr algn="l"/>
                <a:r>
                  <a:rPr lang="en-US" sz="2000">
                    <a:solidFill>
                      <a:schemeClr val="bg2"/>
                    </a:solidFill>
                    <a:latin typeface="+mn-lt"/>
                  </a:rPr>
                  <a:t>⇒ BC = 2 HC = 8cm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23177"/>
                <a:ext cx="5244962" cy="2286973"/>
              </a:xfrm>
              <a:prstGeom prst="rect">
                <a:avLst/>
              </a:prstGeom>
              <a:blipFill rotWithShape="1">
                <a:blip r:embed="rId2"/>
                <a:stretch>
                  <a:fillRect l="-1279" t="-133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8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5" grpId="0"/>
      <p:bldP spid="26" grpId="0"/>
      <p:bldP spid="27" grpId="0"/>
      <p:bldP spid="28" grpId="0"/>
      <p:bldP spid="29" grpId="0" build="p"/>
      <p:bldP spid="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>
            <a:off x="1574800" y="2286000"/>
            <a:ext cx="1701800" cy="668737"/>
          </a:xfrm>
          <a:custGeom>
            <a:avLst/>
            <a:gdLst>
              <a:gd name="connsiteX0" fmla="*/ 1701800 w 1701800"/>
              <a:gd name="connsiteY0" fmla="*/ 0 h 668737"/>
              <a:gd name="connsiteX1" fmla="*/ 1562100 w 1701800"/>
              <a:gd name="connsiteY1" fmla="*/ 139700 h 668737"/>
              <a:gd name="connsiteX2" fmla="*/ 1511300 w 1701800"/>
              <a:gd name="connsiteY2" fmla="*/ 622300 h 668737"/>
              <a:gd name="connsiteX3" fmla="*/ 0 w 1701800"/>
              <a:gd name="connsiteY3" fmla="*/ 622300 h 66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800" h="668737">
                <a:moveTo>
                  <a:pt x="1701800" y="0"/>
                </a:moveTo>
                <a:cubicBezTo>
                  <a:pt x="1647825" y="17991"/>
                  <a:pt x="1593850" y="35983"/>
                  <a:pt x="1562100" y="139700"/>
                </a:cubicBezTo>
                <a:cubicBezTo>
                  <a:pt x="1530350" y="243417"/>
                  <a:pt x="1771650" y="541867"/>
                  <a:pt x="1511300" y="622300"/>
                </a:cubicBezTo>
                <a:cubicBezTo>
                  <a:pt x="1250950" y="702733"/>
                  <a:pt x="625475" y="662516"/>
                  <a:pt x="0" y="622300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81400" y="3714750"/>
            <a:ext cx="1143000" cy="1143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549900" y="1409415"/>
            <a:ext cx="1384300" cy="647985"/>
          </a:xfrm>
          <a:custGeom>
            <a:avLst/>
            <a:gdLst>
              <a:gd name="connsiteX0" fmla="*/ 0 w 1384300"/>
              <a:gd name="connsiteY0" fmla="*/ 648773 h 648773"/>
              <a:gd name="connsiteX1" fmla="*/ 457200 w 1384300"/>
              <a:gd name="connsiteY1" fmla="*/ 102673 h 648773"/>
              <a:gd name="connsiteX2" fmla="*/ 1384300 w 1384300"/>
              <a:gd name="connsiteY2" fmla="*/ 1073 h 648773"/>
              <a:gd name="connsiteX0" fmla="*/ 0 w 1384300"/>
              <a:gd name="connsiteY0" fmla="*/ 647985 h 647985"/>
              <a:gd name="connsiteX1" fmla="*/ 228600 w 1384300"/>
              <a:gd name="connsiteY1" fmla="*/ 127285 h 647985"/>
              <a:gd name="connsiteX2" fmla="*/ 1384300 w 1384300"/>
              <a:gd name="connsiteY2" fmla="*/ 285 h 64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300" h="647985">
                <a:moveTo>
                  <a:pt x="0" y="647985"/>
                </a:moveTo>
                <a:cubicBezTo>
                  <a:pt x="113241" y="428910"/>
                  <a:pt x="-2117" y="235235"/>
                  <a:pt x="228600" y="127285"/>
                </a:cubicBezTo>
                <a:cubicBezTo>
                  <a:pt x="459317" y="19335"/>
                  <a:pt x="1036108" y="-2890"/>
                  <a:pt x="1384300" y="285"/>
                </a:cubicBezTo>
              </a:path>
            </a:pathLst>
          </a:custGeom>
          <a:ln w="571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858000" y="526305"/>
            <a:ext cx="1930400" cy="883396"/>
          </a:xfrm>
          <a:custGeom>
            <a:avLst/>
            <a:gdLst>
              <a:gd name="connsiteX0" fmla="*/ 0 w 1511300"/>
              <a:gd name="connsiteY0" fmla="*/ 904471 h 904471"/>
              <a:gd name="connsiteX1" fmla="*/ 215900 w 1511300"/>
              <a:gd name="connsiteY1" fmla="*/ 764771 h 904471"/>
              <a:gd name="connsiteX2" fmla="*/ 228600 w 1511300"/>
              <a:gd name="connsiteY2" fmla="*/ 117071 h 904471"/>
              <a:gd name="connsiteX3" fmla="*/ 1511300 w 1511300"/>
              <a:gd name="connsiteY3" fmla="*/ 2771 h 904471"/>
              <a:gd name="connsiteX0" fmla="*/ 0 w 1930400"/>
              <a:gd name="connsiteY0" fmla="*/ 883396 h 883396"/>
              <a:gd name="connsiteX1" fmla="*/ 215900 w 1930400"/>
              <a:gd name="connsiteY1" fmla="*/ 743696 h 883396"/>
              <a:gd name="connsiteX2" fmla="*/ 228600 w 1930400"/>
              <a:gd name="connsiteY2" fmla="*/ 95996 h 883396"/>
              <a:gd name="connsiteX3" fmla="*/ 1930400 w 1930400"/>
              <a:gd name="connsiteY3" fmla="*/ 7096 h 88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883396">
                <a:moveTo>
                  <a:pt x="0" y="883396"/>
                </a:moveTo>
                <a:cubicBezTo>
                  <a:pt x="88900" y="879162"/>
                  <a:pt x="177800" y="874929"/>
                  <a:pt x="215900" y="743696"/>
                </a:cubicBezTo>
                <a:cubicBezTo>
                  <a:pt x="254000" y="612463"/>
                  <a:pt x="-57150" y="218763"/>
                  <a:pt x="228600" y="95996"/>
                </a:cubicBezTo>
                <a:cubicBezTo>
                  <a:pt x="514350" y="-26771"/>
                  <a:pt x="1397000" y="746"/>
                  <a:pt x="1930400" y="7096"/>
                </a:cubicBezTo>
              </a:path>
            </a:pathLst>
          </a:cu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45300" y="1035050"/>
            <a:ext cx="1816100" cy="389554"/>
          </a:xfrm>
          <a:custGeom>
            <a:avLst/>
            <a:gdLst>
              <a:gd name="connsiteX0" fmla="*/ 0 w 1600200"/>
              <a:gd name="connsiteY0" fmla="*/ 368300 h 376854"/>
              <a:gd name="connsiteX1" fmla="*/ 76200 w 1600200"/>
              <a:gd name="connsiteY1" fmla="*/ 368300 h 376854"/>
              <a:gd name="connsiteX2" fmla="*/ 406400 w 1600200"/>
              <a:gd name="connsiteY2" fmla="*/ 279400 h 376854"/>
              <a:gd name="connsiteX3" fmla="*/ 571500 w 1600200"/>
              <a:gd name="connsiteY3" fmla="*/ 50800 h 376854"/>
              <a:gd name="connsiteX4" fmla="*/ 1600200 w 1600200"/>
              <a:gd name="connsiteY4" fmla="*/ 0 h 376854"/>
              <a:gd name="connsiteX0" fmla="*/ 0 w 1816100"/>
              <a:gd name="connsiteY0" fmla="*/ 381000 h 389554"/>
              <a:gd name="connsiteX1" fmla="*/ 76200 w 1816100"/>
              <a:gd name="connsiteY1" fmla="*/ 381000 h 389554"/>
              <a:gd name="connsiteX2" fmla="*/ 406400 w 1816100"/>
              <a:gd name="connsiteY2" fmla="*/ 292100 h 389554"/>
              <a:gd name="connsiteX3" fmla="*/ 571500 w 1816100"/>
              <a:gd name="connsiteY3" fmla="*/ 63500 h 389554"/>
              <a:gd name="connsiteX4" fmla="*/ 1816100 w 1816100"/>
              <a:gd name="connsiteY4" fmla="*/ 0 h 38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100" h="389554">
                <a:moveTo>
                  <a:pt x="0" y="381000"/>
                </a:moveTo>
                <a:cubicBezTo>
                  <a:pt x="4233" y="388408"/>
                  <a:pt x="8467" y="395817"/>
                  <a:pt x="76200" y="381000"/>
                </a:cubicBezTo>
                <a:cubicBezTo>
                  <a:pt x="143933" y="366183"/>
                  <a:pt x="323850" y="345017"/>
                  <a:pt x="406400" y="292100"/>
                </a:cubicBezTo>
                <a:cubicBezTo>
                  <a:pt x="488950" y="239183"/>
                  <a:pt x="336550" y="112183"/>
                  <a:pt x="571500" y="63500"/>
                </a:cubicBezTo>
                <a:cubicBezTo>
                  <a:pt x="806450" y="14817"/>
                  <a:pt x="1401233" y="2116"/>
                  <a:pt x="1816100" y="0"/>
                </a:cubicBezTo>
              </a:path>
            </a:pathLst>
          </a:cu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838950" y="1414673"/>
            <a:ext cx="1593850" cy="330016"/>
          </a:xfrm>
          <a:custGeom>
            <a:avLst/>
            <a:gdLst>
              <a:gd name="connsiteX0" fmla="*/ 0 w 1574800"/>
              <a:gd name="connsiteY0" fmla="*/ 25663 h 322551"/>
              <a:gd name="connsiteX1" fmla="*/ 101600 w 1574800"/>
              <a:gd name="connsiteY1" fmla="*/ 25663 h 322551"/>
              <a:gd name="connsiteX2" fmla="*/ 330200 w 1574800"/>
              <a:gd name="connsiteY2" fmla="*/ 292363 h 322551"/>
              <a:gd name="connsiteX3" fmla="*/ 1574800 w 1574800"/>
              <a:gd name="connsiteY3" fmla="*/ 305063 h 322551"/>
              <a:gd name="connsiteX0" fmla="*/ 0 w 1593850"/>
              <a:gd name="connsiteY0" fmla="*/ 15208 h 335909"/>
              <a:gd name="connsiteX1" fmla="*/ 120650 w 1593850"/>
              <a:gd name="connsiteY1" fmla="*/ 39021 h 335909"/>
              <a:gd name="connsiteX2" fmla="*/ 349250 w 1593850"/>
              <a:gd name="connsiteY2" fmla="*/ 305721 h 335909"/>
              <a:gd name="connsiteX3" fmla="*/ 1593850 w 1593850"/>
              <a:gd name="connsiteY3" fmla="*/ 318421 h 335909"/>
              <a:gd name="connsiteX0" fmla="*/ 0 w 1593850"/>
              <a:gd name="connsiteY0" fmla="*/ 9315 h 330016"/>
              <a:gd name="connsiteX1" fmla="*/ 120650 w 1593850"/>
              <a:gd name="connsiteY1" fmla="*/ 33128 h 330016"/>
              <a:gd name="connsiteX2" fmla="*/ 349250 w 1593850"/>
              <a:gd name="connsiteY2" fmla="*/ 299828 h 330016"/>
              <a:gd name="connsiteX3" fmla="*/ 1593850 w 1593850"/>
              <a:gd name="connsiteY3" fmla="*/ 312528 h 33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850" h="330016">
                <a:moveTo>
                  <a:pt x="0" y="9315"/>
                </a:moveTo>
                <a:cubicBezTo>
                  <a:pt x="42333" y="1378"/>
                  <a:pt x="62442" y="-15291"/>
                  <a:pt x="120650" y="33128"/>
                </a:cubicBezTo>
                <a:cubicBezTo>
                  <a:pt x="178858" y="81547"/>
                  <a:pt x="103717" y="253261"/>
                  <a:pt x="349250" y="299828"/>
                </a:cubicBezTo>
                <a:cubicBezTo>
                  <a:pt x="594783" y="346395"/>
                  <a:pt x="1094316" y="329461"/>
                  <a:pt x="1593850" y="312528"/>
                </a:cubicBezTo>
              </a:path>
            </a:pathLst>
          </a:cu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827785" y="3429000"/>
            <a:ext cx="1369815" cy="355600"/>
          </a:xfrm>
          <a:custGeom>
            <a:avLst/>
            <a:gdLst>
              <a:gd name="connsiteX0" fmla="*/ 61715 w 1369815"/>
              <a:gd name="connsiteY0" fmla="*/ 0 h 355600"/>
              <a:gd name="connsiteX1" fmla="*/ 150615 w 1369815"/>
              <a:gd name="connsiteY1" fmla="*/ 292100 h 355600"/>
              <a:gd name="connsiteX2" fmla="*/ 1369815 w 1369815"/>
              <a:gd name="connsiteY2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9815" h="355600">
                <a:moveTo>
                  <a:pt x="61715" y="0"/>
                </a:moveTo>
                <a:cubicBezTo>
                  <a:pt x="-2844" y="116416"/>
                  <a:pt x="-67402" y="232833"/>
                  <a:pt x="150615" y="292100"/>
                </a:cubicBezTo>
                <a:cubicBezTo>
                  <a:pt x="368632" y="351367"/>
                  <a:pt x="869223" y="353483"/>
                  <a:pt x="1369815" y="35560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146800" y="3479537"/>
            <a:ext cx="1943100" cy="318026"/>
          </a:xfrm>
          <a:custGeom>
            <a:avLst/>
            <a:gdLst>
              <a:gd name="connsiteX0" fmla="*/ 0 w 1943100"/>
              <a:gd name="connsiteY0" fmla="*/ 292363 h 318026"/>
              <a:gd name="connsiteX1" fmla="*/ 139700 w 1943100"/>
              <a:gd name="connsiteY1" fmla="*/ 292363 h 318026"/>
              <a:gd name="connsiteX2" fmla="*/ 444500 w 1943100"/>
              <a:gd name="connsiteY2" fmla="*/ 25663 h 318026"/>
              <a:gd name="connsiteX3" fmla="*/ 1943100 w 1943100"/>
              <a:gd name="connsiteY3" fmla="*/ 25663 h 31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100" h="318026">
                <a:moveTo>
                  <a:pt x="0" y="292363"/>
                </a:moveTo>
                <a:cubicBezTo>
                  <a:pt x="32808" y="314588"/>
                  <a:pt x="65617" y="336813"/>
                  <a:pt x="139700" y="292363"/>
                </a:cubicBezTo>
                <a:cubicBezTo>
                  <a:pt x="213783" y="247913"/>
                  <a:pt x="143933" y="70113"/>
                  <a:pt x="444500" y="25663"/>
                </a:cubicBezTo>
                <a:cubicBezTo>
                  <a:pt x="745067" y="-18787"/>
                  <a:pt x="1344083" y="3438"/>
                  <a:pt x="1943100" y="25663"/>
                </a:cubicBezTo>
              </a:path>
            </a:pathLst>
          </a:cu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134100" y="3764401"/>
            <a:ext cx="2171700" cy="454539"/>
          </a:xfrm>
          <a:custGeom>
            <a:avLst/>
            <a:gdLst>
              <a:gd name="connsiteX0" fmla="*/ 0 w 1930400"/>
              <a:gd name="connsiteY0" fmla="*/ 35439 h 448616"/>
              <a:gd name="connsiteX1" fmla="*/ 355600 w 1930400"/>
              <a:gd name="connsiteY1" fmla="*/ 35439 h 448616"/>
              <a:gd name="connsiteX2" fmla="*/ 673100 w 1930400"/>
              <a:gd name="connsiteY2" fmla="*/ 403739 h 448616"/>
              <a:gd name="connsiteX3" fmla="*/ 1930400 w 1930400"/>
              <a:gd name="connsiteY3" fmla="*/ 429139 h 448616"/>
              <a:gd name="connsiteX0" fmla="*/ 0 w 2171700"/>
              <a:gd name="connsiteY0" fmla="*/ 35439 h 465837"/>
              <a:gd name="connsiteX1" fmla="*/ 355600 w 2171700"/>
              <a:gd name="connsiteY1" fmla="*/ 35439 h 465837"/>
              <a:gd name="connsiteX2" fmla="*/ 673100 w 2171700"/>
              <a:gd name="connsiteY2" fmla="*/ 403739 h 465837"/>
              <a:gd name="connsiteX3" fmla="*/ 2171700 w 2171700"/>
              <a:gd name="connsiteY3" fmla="*/ 454539 h 465837"/>
              <a:gd name="connsiteX0" fmla="*/ 0 w 2171700"/>
              <a:gd name="connsiteY0" fmla="*/ 35439 h 454539"/>
              <a:gd name="connsiteX1" fmla="*/ 355600 w 2171700"/>
              <a:gd name="connsiteY1" fmla="*/ 35439 h 454539"/>
              <a:gd name="connsiteX2" fmla="*/ 673100 w 2171700"/>
              <a:gd name="connsiteY2" fmla="*/ 403739 h 454539"/>
              <a:gd name="connsiteX3" fmla="*/ 2171700 w 2171700"/>
              <a:gd name="connsiteY3" fmla="*/ 454539 h 45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454539">
                <a:moveTo>
                  <a:pt x="0" y="35439"/>
                </a:moveTo>
                <a:cubicBezTo>
                  <a:pt x="121708" y="4747"/>
                  <a:pt x="243417" y="-25944"/>
                  <a:pt x="355600" y="35439"/>
                </a:cubicBezTo>
                <a:cubicBezTo>
                  <a:pt x="467783" y="96822"/>
                  <a:pt x="370417" y="333889"/>
                  <a:pt x="673100" y="403739"/>
                </a:cubicBezTo>
                <a:cubicBezTo>
                  <a:pt x="975783" y="473589"/>
                  <a:pt x="1661583" y="436547"/>
                  <a:pt x="2171700" y="454539"/>
                </a:cubicBezTo>
              </a:path>
            </a:pathLst>
          </a:cu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34100" y="3758026"/>
            <a:ext cx="1498600" cy="1171931"/>
          </a:xfrm>
          <a:custGeom>
            <a:avLst/>
            <a:gdLst>
              <a:gd name="connsiteX0" fmla="*/ 0 w 1498600"/>
              <a:gd name="connsiteY0" fmla="*/ 26574 h 1171931"/>
              <a:gd name="connsiteX1" fmla="*/ 228600 w 1498600"/>
              <a:gd name="connsiteY1" fmla="*/ 128174 h 1171931"/>
              <a:gd name="connsiteX2" fmla="*/ 381000 w 1498600"/>
              <a:gd name="connsiteY2" fmla="*/ 1029874 h 1171931"/>
              <a:gd name="connsiteX3" fmla="*/ 1498600 w 1498600"/>
              <a:gd name="connsiteY3" fmla="*/ 1156874 h 117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1171931">
                <a:moveTo>
                  <a:pt x="0" y="26574"/>
                </a:moveTo>
                <a:cubicBezTo>
                  <a:pt x="82550" y="-6235"/>
                  <a:pt x="165100" y="-39043"/>
                  <a:pt x="228600" y="128174"/>
                </a:cubicBezTo>
                <a:cubicBezTo>
                  <a:pt x="292100" y="295391"/>
                  <a:pt x="169333" y="858424"/>
                  <a:pt x="381000" y="1029874"/>
                </a:cubicBezTo>
                <a:cubicBezTo>
                  <a:pt x="592667" y="1201324"/>
                  <a:pt x="1045633" y="1179099"/>
                  <a:pt x="1498600" y="1156874"/>
                </a:cubicBezTo>
              </a:path>
            </a:pathLst>
          </a:cu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080000" y="3771900"/>
            <a:ext cx="1169105" cy="807635"/>
          </a:xfrm>
          <a:custGeom>
            <a:avLst/>
            <a:gdLst>
              <a:gd name="connsiteX0" fmla="*/ 1117600 w 1169105"/>
              <a:gd name="connsiteY0" fmla="*/ 0 h 807635"/>
              <a:gd name="connsiteX1" fmla="*/ 825500 w 1169105"/>
              <a:gd name="connsiteY1" fmla="*/ 203200 h 807635"/>
              <a:gd name="connsiteX2" fmla="*/ 1143000 w 1169105"/>
              <a:gd name="connsiteY2" fmla="*/ 723900 h 807635"/>
              <a:gd name="connsiteX3" fmla="*/ 0 w 1169105"/>
              <a:gd name="connsiteY3" fmla="*/ 800100 h 80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05" h="807635">
                <a:moveTo>
                  <a:pt x="1117600" y="0"/>
                </a:moveTo>
                <a:cubicBezTo>
                  <a:pt x="969433" y="41275"/>
                  <a:pt x="821267" y="82550"/>
                  <a:pt x="825500" y="203200"/>
                </a:cubicBezTo>
                <a:cubicBezTo>
                  <a:pt x="829733" y="323850"/>
                  <a:pt x="1280583" y="624417"/>
                  <a:pt x="1143000" y="723900"/>
                </a:cubicBezTo>
                <a:cubicBezTo>
                  <a:pt x="1005417" y="823383"/>
                  <a:pt x="502708" y="811741"/>
                  <a:pt x="0" y="800100"/>
                </a:cubicBezTo>
              </a:path>
            </a:pathLst>
          </a:cu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238500" y="1276350"/>
            <a:ext cx="2552700" cy="2209800"/>
            <a:chOff x="3162300" y="1276350"/>
            <a:chExt cx="2552700" cy="2209800"/>
          </a:xfrm>
        </p:grpSpPr>
        <p:sp>
          <p:nvSpPr>
            <p:cNvPr id="5" name="Oval 4"/>
            <p:cNvSpPr/>
            <p:nvPr/>
          </p:nvSpPr>
          <p:spPr>
            <a:xfrm>
              <a:off x="3162300" y="1276350"/>
              <a:ext cx="2552700" cy="2209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9300" y="1550134"/>
              <a:ext cx="231345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VỊ TRÍ</a:t>
              </a:r>
            </a:p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TƯƠNG ĐỐI CỦA</a:t>
              </a:r>
            </a:p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ĐƯỜNG THẲNG</a:t>
              </a:r>
            </a:p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VÀ </a:t>
              </a:r>
            </a:p>
            <a:p>
              <a:pPr algn="ctr"/>
              <a:r>
                <a:rPr lang="en-US" sz="20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ĐƯỜNG TRÒN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62221" y="10731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n-lt"/>
              </a:rPr>
              <a:t>CẮT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2315" y="16189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n-lt"/>
              </a:rPr>
              <a:t>2 ĐIỂM CHUNG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81184" y="679450"/>
            <a:ext cx="1481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+mn-lt"/>
              </a:rPr>
              <a:t>a: </a:t>
            </a:r>
            <a:r>
              <a:rPr lang="en-US" b="1">
                <a:solidFill>
                  <a:schemeClr val="bg2"/>
                </a:solidFill>
                <a:latin typeface="+mn-lt"/>
              </a:rPr>
              <a:t>Cát Tuyến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67600" y="1350079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+mn-lt"/>
              </a:rPr>
              <a:t>d &lt; 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724400" y="80477"/>
            <a:ext cx="1962524" cy="1172735"/>
            <a:chOff x="4724400" y="80477"/>
            <a:chExt cx="1962524" cy="1172735"/>
          </a:xfrm>
        </p:grpSpPr>
        <p:sp>
          <p:nvSpPr>
            <p:cNvPr id="2" name="Oval 1"/>
            <p:cNvSpPr/>
            <p:nvPr/>
          </p:nvSpPr>
          <p:spPr>
            <a:xfrm>
              <a:off x="5099050" y="80477"/>
              <a:ext cx="1143000" cy="1143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724400" y="968003"/>
              <a:ext cx="19472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181600" y="651977"/>
              <a:ext cx="497354" cy="3160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70550" y="651977"/>
              <a:ext cx="0" cy="3160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535552" y="459542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+mn-lt"/>
                </a:rPr>
                <a:t>•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52060" y="760328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+mn-lt"/>
                </a:rPr>
                <a:t>•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12771" y="760328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+mn-lt"/>
                </a:rPr>
                <a:t>•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42871" y="760328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+mn-lt"/>
                </a:rPr>
                <a:t>•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9458" y="66675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11458" y="3927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O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4017" y="91465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87199" y="91465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10886" y="635397"/>
              <a:ext cx="276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53332" y="640713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28978" y="526305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R</a:t>
              </a:r>
            </a:p>
          </p:txBody>
        </p:sp>
        <p:sp>
          <p:nvSpPr>
            <p:cNvPr id="43" name="Half Frame 42"/>
            <p:cNvSpPr/>
            <p:nvPr/>
          </p:nvSpPr>
          <p:spPr>
            <a:xfrm>
              <a:off x="5570220" y="843847"/>
              <a:ext cx="100330" cy="119576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91351" y="1962150"/>
            <a:ext cx="2130349" cy="1143000"/>
            <a:chOff x="6391351" y="2038350"/>
            <a:chExt cx="2130349" cy="1143000"/>
          </a:xfrm>
        </p:grpSpPr>
        <p:sp>
          <p:nvSpPr>
            <p:cNvPr id="3" name="Oval 2"/>
            <p:cNvSpPr/>
            <p:nvPr/>
          </p:nvSpPr>
          <p:spPr>
            <a:xfrm>
              <a:off x="6883400" y="2038350"/>
              <a:ext cx="1143000" cy="1143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408121" y="2609850"/>
              <a:ext cx="21135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391351" y="2609850"/>
              <a:ext cx="276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46183" y="2409795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+mn-lt"/>
                </a:rPr>
                <a:t>•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80377" y="2409795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+mn-lt"/>
                </a:rPr>
                <a:t>•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7683" y="2409795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+mn-lt"/>
                </a:rPr>
                <a:t>•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55537" y="2640628"/>
              <a:ext cx="716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H </a:t>
              </a:r>
              <a:r>
                <a:rPr lang="en-US" sz="1600">
                  <a:latin typeface="Cambria Math"/>
                  <a:ea typeface="Cambria Math"/>
                </a:rPr>
                <a:t>≡ O</a:t>
              </a:r>
              <a:endParaRPr lang="en-US" sz="160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74502" y="2271296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17971" y="227129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n-lt"/>
                </a:rPr>
                <a:t>B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26811" y="2447955"/>
              <a:ext cx="2295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+mn-lt"/>
                </a:rPr>
                <a:t>|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51275" y="2426732"/>
              <a:ext cx="2295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+mn-lt"/>
                </a:rPr>
                <a:t>|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056240" y="3428940"/>
            <a:ext cx="126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n-lt"/>
              </a:rPr>
              <a:t>TIẾP XÚC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24600" y="315595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n-lt"/>
              </a:rPr>
              <a:t>1 ĐIỂM CHUNG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21233" y="3835340"/>
            <a:ext cx="16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+mn-lt"/>
              </a:rPr>
              <a:t>a: Tiếp Tuyến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46633" y="456794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+mn-lt"/>
              </a:rPr>
              <a:t>d = 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00600" y="4260790"/>
            <a:ext cx="14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n-lt"/>
              </a:rPr>
              <a:t>C: </a:t>
            </a:r>
            <a:r>
              <a:rPr lang="en-US" b="1">
                <a:solidFill>
                  <a:srgbClr val="FF0000"/>
                </a:solidFill>
                <a:latin typeface="+mn-lt"/>
              </a:rPr>
              <a:t>Tiếp điểm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200400" y="4857750"/>
            <a:ext cx="198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4" idx="4"/>
          </p:cNvCxnSpPr>
          <p:nvPr/>
        </p:nvCxnSpPr>
        <p:spPr>
          <a:xfrm>
            <a:off x="4152900" y="4293056"/>
            <a:ext cx="0" cy="5646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Half Frame 70"/>
          <p:cNvSpPr/>
          <p:nvPr/>
        </p:nvSpPr>
        <p:spPr>
          <a:xfrm>
            <a:off x="4038600" y="4750589"/>
            <a:ext cx="100330" cy="89839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76700" y="40830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91000" y="43243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54216" y="4857750"/>
            <a:ext cx="647934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C </a:t>
            </a:r>
            <a:r>
              <a:rPr lang="en-US" sz="1400">
                <a:latin typeface="Cambria Math"/>
                <a:ea typeface="Cambria Math"/>
              </a:rPr>
              <a:t>≡ H</a:t>
            </a:r>
            <a:endParaRPr lang="en-US" sz="140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37901" y="4614113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15683" y="4647993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n-lt"/>
              </a:rPr>
              <a:t>•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15683" y="4101435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n-lt"/>
              </a:rPr>
              <a:t>•</a:t>
            </a:r>
          </a:p>
        </p:txBody>
      </p:sp>
      <p:sp>
        <p:nvSpPr>
          <p:cNvPr id="79" name="Freeform 78"/>
          <p:cNvSpPr/>
          <p:nvPr/>
        </p:nvSpPr>
        <p:spPr>
          <a:xfrm>
            <a:off x="203200" y="2919676"/>
            <a:ext cx="1494996" cy="485248"/>
          </a:xfrm>
          <a:custGeom>
            <a:avLst/>
            <a:gdLst>
              <a:gd name="connsiteX0" fmla="*/ 1435100 w 1494996"/>
              <a:gd name="connsiteY0" fmla="*/ 1324 h 485248"/>
              <a:gd name="connsiteX1" fmla="*/ 1244600 w 1494996"/>
              <a:gd name="connsiteY1" fmla="*/ 64824 h 485248"/>
              <a:gd name="connsiteX2" fmla="*/ 1435100 w 1494996"/>
              <a:gd name="connsiteY2" fmla="*/ 420424 h 485248"/>
              <a:gd name="connsiteX3" fmla="*/ 0 w 1494996"/>
              <a:gd name="connsiteY3" fmla="*/ 483924 h 48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996" h="485248">
                <a:moveTo>
                  <a:pt x="1435100" y="1324"/>
                </a:moveTo>
                <a:cubicBezTo>
                  <a:pt x="1339850" y="-1851"/>
                  <a:pt x="1244600" y="-5026"/>
                  <a:pt x="1244600" y="64824"/>
                </a:cubicBezTo>
                <a:cubicBezTo>
                  <a:pt x="1244600" y="134674"/>
                  <a:pt x="1642533" y="350574"/>
                  <a:pt x="1435100" y="420424"/>
                </a:cubicBezTo>
                <a:cubicBezTo>
                  <a:pt x="1227667" y="490274"/>
                  <a:pt x="613833" y="487099"/>
                  <a:pt x="0" y="483924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685800" y="2202019"/>
            <a:ext cx="999607" cy="708471"/>
          </a:xfrm>
          <a:custGeom>
            <a:avLst/>
            <a:gdLst>
              <a:gd name="connsiteX0" fmla="*/ 939800 w 999607"/>
              <a:gd name="connsiteY0" fmla="*/ 708471 h 708471"/>
              <a:gd name="connsiteX1" fmla="*/ 698500 w 999607"/>
              <a:gd name="connsiteY1" fmla="*/ 556071 h 708471"/>
              <a:gd name="connsiteX2" fmla="*/ 977900 w 999607"/>
              <a:gd name="connsiteY2" fmla="*/ 73471 h 708471"/>
              <a:gd name="connsiteX3" fmla="*/ 0 w 999607"/>
              <a:gd name="connsiteY3" fmla="*/ 9971 h 7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607" h="708471">
                <a:moveTo>
                  <a:pt x="939800" y="708471"/>
                </a:moveTo>
                <a:cubicBezTo>
                  <a:pt x="815975" y="685187"/>
                  <a:pt x="692150" y="661904"/>
                  <a:pt x="698500" y="556071"/>
                </a:cubicBezTo>
                <a:cubicBezTo>
                  <a:pt x="704850" y="450238"/>
                  <a:pt x="1094317" y="164488"/>
                  <a:pt x="977900" y="73471"/>
                </a:cubicBezTo>
                <a:cubicBezTo>
                  <a:pt x="861483" y="-17546"/>
                  <a:pt x="430741" y="-3788"/>
                  <a:pt x="0" y="9971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621439" y="2648905"/>
            <a:ext cx="140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+mn-lt"/>
              </a:rPr>
              <a:t>KHÔNG</a:t>
            </a:r>
            <a:r>
              <a:rPr lang="en-US" b="1">
                <a:latin typeface="+mn-lt"/>
              </a:rPr>
              <a:t> </a:t>
            </a:r>
          </a:p>
          <a:p>
            <a:r>
              <a:rPr lang="en-US" b="1">
                <a:latin typeface="+mn-lt"/>
              </a:rPr>
              <a:t>CẮT NHAU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0" y="3092742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+mn-lt"/>
              </a:rPr>
              <a:t>0 ĐIỂM CHUNG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6605" y="186684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+mn-lt"/>
              </a:rPr>
              <a:t>d &gt; R</a:t>
            </a:r>
          </a:p>
        </p:txBody>
      </p:sp>
      <p:sp>
        <p:nvSpPr>
          <p:cNvPr id="84" name="Oval 83"/>
          <p:cNvSpPr/>
          <p:nvPr/>
        </p:nvSpPr>
        <p:spPr>
          <a:xfrm>
            <a:off x="1448401" y="272347"/>
            <a:ext cx="1143000" cy="11430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1045431" y="1655944"/>
            <a:ext cx="198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019901" y="850653"/>
            <a:ext cx="0" cy="8052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Half Frame 86"/>
          <p:cNvSpPr/>
          <p:nvPr/>
        </p:nvSpPr>
        <p:spPr>
          <a:xfrm>
            <a:off x="1905601" y="1559891"/>
            <a:ext cx="100330" cy="89839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43701" y="64064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O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706766" y="11287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58001" y="1662997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mbria Math"/>
                <a:ea typeface="Cambria Math"/>
              </a:rPr>
              <a:t> H</a:t>
            </a:r>
            <a:endParaRPr lang="en-US" sz="140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90600" y="135255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n-lt"/>
              </a:rPr>
              <a:t>a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882684" y="144012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n-lt"/>
              </a:rPr>
              <a:t>•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882684" y="659032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n-lt"/>
              </a:rPr>
              <a:t>•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019901" y="952227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mbria Math"/>
                <a:ea typeface="Cambria Math"/>
              </a:rPr>
              <a:t> R</a:t>
            </a:r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006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51" y="376475"/>
            <a:ext cx="539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2"/>
                </a:solidFill>
                <a:latin typeface="+mn-lt"/>
              </a:rPr>
              <a:t>1. </a:t>
            </a:r>
            <a:r>
              <a:rPr lang="en-US" sz="2400" b="1" dirty="0" err="1">
                <a:solidFill>
                  <a:schemeClr val="bg2"/>
                </a:solidFill>
                <a:latin typeface="+mn-lt"/>
              </a:rPr>
              <a:t>Đường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+mn-lt"/>
              </a:rPr>
              <a:t>thẳng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+mn-lt"/>
              </a:rPr>
              <a:t>và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+mn-lt"/>
              </a:rPr>
              <a:t>đường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+mn-lt"/>
              </a:rPr>
              <a:t>tròn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+mn-lt"/>
              </a:rPr>
              <a:t>cắt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+mn-lt"/>
              </a:rPr>
              <a:t>nhau</a:t>
            </a:r>
            <a:endParaRPr lang="en-US" sz="2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895350"/>
            <a:ext cx="1935212" cy="1935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0" y="895350"/>
            <a:ext cx="1935212" cy="1935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862956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01506" y="2419350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536782" y="1499093"/>
            <a:ext cx="2494430" cy="1348233"/>
            <a:chOff x="5536782" y="1651493"/>
            <a:chExt cx="2494430" cy="1348233"/>
          </a:xfrm>
        </p:grpSpPr>
        <p:sp>
          <p:nvSpPr>
            <p:cNvPr id="9" name="TextBox 8"/>
            <p:cNvSpPr txBox="1"/>
            <p:nvPr/>
          </p:nvSpPr>
          <p:spPr>
            <a:xfrm>
              <a:off x="7727423" y="2374377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25028" y="2371695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35262" y="259961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75024" y="257175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38412" y="1815301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1458" y="165149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36782" y="226306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7960" y="1462846"/>
            <a:ext cx="2934511" cy="830117"/>
            <a:chOff x="307960" y="1462846"/>
            <a:chExt cx="2934511" cy="830117"/>
          </a:xfrm>
        </p:grpSpPr>
        <p:sp>
          <p:nvSpPr>
            <p:cNvPr id="10" name="TextBox 9"/>
            <p:cNvSpPr txBox="1"/>
            <p:nvPr/>
          </p:nvSpPr>
          <p:spPr>
            <a:xfrm>
              <a:off x="853383" y="1662901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03109" y="1646257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7951" y="1646257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7960" y="146284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4672" y="189285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91586" y="186295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86283" y="1888692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2200" y="1662901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/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3318" y="1662901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/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98804" y="2952750"/>
            <a:ext cx="612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latin typeface="+mn-lt"/>
              </a:rPr>
              <a:t>Đường thẳng a cắt đường tròn khi chúng có 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2 điểm chung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8804" y="3410070"/>
            <a:ext cx="538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latin typeface="+mn-lt"/>
              </a:rPr>
              <a:t>Đường thẳng a gọi là 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cát tuyến </a:t>
            </a:r>
            <a:r>
              <a:rPr lang="en-US" sz="2000">
                <a:latin typeface="+mn-lt"/>
              </a:rPr>
              <a:t>của đường tròn (O)</a:t>
            </a:r>
            <a:endParaRPr lang="en-US" sz="20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1461" y="3810180"/>
            <a:ext cx="7119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>
                <a:latin typeface="+mn-lt"/>
              </a:rPr>
              <a:t>Điểm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 B </a:t>
            </a:r>
            <a:r>
              <a:rPr lang="en-US" sz="2000" dirty="0" err="1">
                <a:latin typeface="+mn-lt"/>
              </a:rPr>
              <a:t>gọi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giao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thẳng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tròn</a:t>
            </a:r>
            <a:r>
              <a:rPr lang="en-US" sz="2000" dirty="0">
                <a:latin typeface="+mn-lt"/>
              </a:rPr>
              <a:t> (O)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Line Callout 2 30"/>
          <p:cNvSpPr/>
          <p:nvPr/>
        </p:nvSpPr>
        <p:spPr>
          <a:xfrm>
            <a:off x="3886200" y="982643"/>
            <a:ext cx="1600200" cy="750907"/>
          </a:xfrm>
          <a:prstGeom prst="borderCallout2">
            <a:avLst>
              <a:gd name="adj1" fmla="val 43878"/>
              <a:gd name="adj2" fmla="val -170"/>
              <a:gd name="adj3" fmla="val 40012"/>
              <a:gd name="adj4" fmla="val -17574"/>
              <a:gd name="adj5" fmla="val 112500"/>
              <a:gd name="adj6" fmla="val -3487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Line Callout 2 31"/>
          <p:cNvSpPr/>
          <p:nvPr/>
        </p:nvSpPr>
        <p:spPr>
          <a:xfrm flipH="1">
            <a:off x="3889411" y="982643"/>
            <a:ext cx="1600200" cy="750907"/>
          </a:xfrm>
          <a:prstGeom prst="borderCallout2">
            <a:avLst>
              <a:gd name="adj1" fmla="val 43878"/>
              <a:gd name="adj2" fmla="val -170"/>
              <a:gd name="adj3" fmla="val 86402"/>
              <a:gd name="adj4" fmla="val -22109"/>
              <a:gd name="adj5" fmla="val 191749"/>
              <a:gd name="adj6" fmla="val -3124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Cát tuyến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98804" y="4254980"/>
            <a:ext cx="5548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latin typeface="+mn-lt"/>
              </a:rPr>
              <a:t>Gọi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OH</a:t>
            </a:r>
            <a:r>
              <a:rPr lang="en-US" sz="2000">
                <a:latin typeface="+mn-lt"/>
              </a:rPr>
              <a:t> là 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khoảng cách</a:t>
            </a:r>
            <a:r>
              <a:rPr lang="en-US" sz="2000">
                <a:latin typeface="+mn-lt"/>
              </a:rPr>
              <a:t> từ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tâm O</a:t>
            </a:r>
            <a:r>
              <a:rPr lang="en-US" sz="2000">
                <a:latin typeface="+mn-lt"/>
              </a:rPr>
              <a:t> đến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đường thẳng 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0" y="1871436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Cambria Math"/>
                <a:ea typeface="Cambria Math"/>
              </a:rPr>
              <a:t>H ≡</a:t>
            </a:r>
            <a:endParaRPr lang="en-US" sz="20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2433" y="2200668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n-lt"/>
              </a:rPr>
              <a:t>OH</a:t>
            </a:r>
            <a:r>
              <a:rPr lang="en-US" sz="2000">
                <a:latin typeface="+mn-lt"/>
              </a:rPr>
              <a:t> = 0 &lt; 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968151" y="1871436"/>
            <a:ext cx="377545" cy="950706"/>
            <a:chOff x="6968151" y="1871436"/>
            <a:chExt cx="377545" cy="95070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7075629" y="1871436"/>
              <a:ext cx="0" cy="5479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Half Frame 38"/>
            <p:cNvSpPr/>
            <p:nvPr/>
          </p:nvSpPr>
          <p:spPr>
            <a:xfrm>
              <a:off x="6968151" y="2288526"/>
              <a:ext cx="101805" cy="129038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75082" y="242203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H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6262245" y="1862956"/>
            <a:ext cx="813384" cy="556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76909" y="1885950"/>
            <a:ext cx="304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+mn-lt"/>
              </a:rPr>
              <a:t>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77200" y="1871436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n-lt"/>
              </a:rPr>
              <a:t>OH</a:t>
            </a:r>
            <a:r>
              <a:rPr lang="en-US" sz="2000">
                <a:latin typeface="+mn-lt"/>
              </a:rPr>
              <a:t> &lt; 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54364" y="4655090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Khi đó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OH</a:t>
            </a:r>
            <a:r>
              <a:rPr lang="en-US" sz="2000">
                <a:latin typeface="+mn-lt"/>
              </a:rPr>
              <a:t> &lt; 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9366F-94F8-4439-80FB-6D693E73431B}"/>
              </a:ext>
            </a:extLst>
          </p:cNvPr>
          <p:cNvSpPr txBox="1"/>
          <p:nvPr/>
        </p:nvSpPr>
        <p:spPr>
          <a:xfrm>
            <a:off x="739979" y="57150"/>
            <a:ext cx="77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solidFill>
                  <a:srgbClr val="CC3300"/>
                </a:solidFill>
                <a:latin typeface="+mn-lt"/>
              </a:rPr>
              <a:t>VỊ TRÍ TƯƠNG ĐỐI CỦA ĐƯỜNG THẲNG VÀ ĐƯỜNG TRÒN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EC8052E-48FE-4D26-ABEA-17D1649F1CEE}"/>
                  </a:ext>
                </a:extLst>
              </p:cNvPr>
              <p:cNvSpPr/>
              <p:nvPr/>
            </p:nvSpPr>
            <p:spPr>
              <a:xfrm>
                <a:off x="4876153" y="4625386"/>
                <a:ext cx="2659446" cy="440313"/>
              </a:xfrm>
              <a:prstGeom prst="rect">
                <a:avLst/>
              </a:prstGeom>
              <a:ln w="12700">
                <a:solidFill>
                  <a:schemeClr val="bg2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HA = HB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𝑂𝐻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EC8052E-48FE-4D26-ABEA-17D1649F1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153" y="4625386"/>
                <a:ext cx="2659446" cy="440313"/>
              </a:xfrm>
              <a:prstGeom prst="rect">
                <a:avLst/>
              </a:prstGeom>
              <a:blipFill>
                <a:blip r:embed="rId2"/>
                <a:stretch>
                  <a:fillRect l="-1142" b="-21622"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1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/>
      <p:bldP spid="28" grpId="0"/>
      <p:bldP spid="29" grpId="0"/>
      <p:bldP spid="31" grpId="0" animBg="1"/>
      <p:bldP spid="32" grpId="0" animBg="1"/>
      <p:bldP spid="33" grpId="0"/>
      <p:bldP spid="34" grpId="0"/>
      <p:bldP spid="35" grpId="0"/>
      <p:bldP spid="44" grpId="0"/>
      <p:bldP spid="45" grpId="0"/>
      <p:bldP spid="46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"/>
            <a:ext cx="539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chemeClr val="bg2"/>
                </a:solidFill>
                <a:latin typeface="+mn-lt"/>
              </a:rPr>
              <a:t>1. Đường thẳng và đường tròn cắt nhau</a:t>
            </a:r>
          </a:p>
        </p:txBody>
      </p:sp>
      <p:sp>
        <p:nvSpPr>
          <p:cNvPr id="4" name="Oval 3"/>
          <p:cNvSpPr/>
          <p:nvPr/>
        </p:nvSpPr>
        <p:spPr>
          <a:xfrm>
            <a:off x="6233294" y="1381774"/>
            <a:ext cx="1935212" cy="1935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38800" y="2905774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674076" y="1985517"/>
            <a:ext cx="2494430" cy="1348233"/>
            <a:chOff x="5536782" y="1651493"/>
            <a:chExt cx="2494430" cy="1348233"/>
          </a:xfrm>
        </p:grpSpPr>
        <p:sp>
          <p:nvSpPr>
            <p:cNvPr id="9" name="TextBox 8"/>
            <p:cNvSpPr txBox="1"/>
            <p:nvPr/>
          </p:nvSpPr>
          <p:spPr>
            <a:xfrm>
              <a:off x="7727423" y="2374377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25028" y="2371695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35262" y="259961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75024" y="257175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38412" y="1815301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1458" y="165149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36782" y="226306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8696" y="1108289"/>
                <a:ext cx="5304329" cy="34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+mn-lt"/>
                  </a:rPr>
                  <a:t>Xét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sz="2000" dirty="0">
                    <a:solidFill>
                      <a:schemeClr val="tx1"/>
                    </a:solidFill>
                    <a:latin typeface="+mn-lt"/>
                  </a:rPr>
                  <a:t>Δ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OHA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</a:rPr>
                  <a:t>vuông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</a:rPr>
                  <a:t>tại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H, ta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: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𝑂𝐻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𝑝𝑖𝑡𝑎𝑔𝑜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⇒ 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𝐻𝐴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𝑂𝐻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&gt; HA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𝑂𝐻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000" b="0" dirty="0">
                  <a:solidFill>
                    <a:srgbClr val="FF0000"/>
                  </a:solidFill>
                  <a:latin typeface="+mn-lt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</a:rPr>
                  <a:t>Xét</a:t>
                </a:r>
                <a:r>
                  <a:rPr lang="en-US" sz="2000" dirty="0">
                    <a:latin typeface="+mn-lt"/>
                  </a:rPr>
                  <a:t> (O):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OH</a:t>
                </a:r>
                <a:r>
                  <a:rPr lang="en-US" sz="2000" dirty="0">
                    <a:latin typeface="Cambria Math"/>
                    <a:ea typeface="Cambria Math"/>
                  </a:rPr>
                  <a:t>⏊AB </a:t>
                </a:r>
                <a:r>
                  <a:rPr lang="en-US" sz="2000" dirty="0" err="1">
                    <a:latin typeface="Cambria Math"/>
                    <a:ea typeface="Cambria Math"/>
                  </a:rPr>
                  <a:t>tại</a:t>
                </a:r>
                <a:r>
                  <a:rPr lang="en-US" sz="2000" dirty="0">
                    <a:latin typeface="Cambria Math"/>
                    <a:ea typeface="Cambria Math"/>
                  </a:rPr>
                  <a:t> H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>
                    <a:latin typeface="Cambria Math"/>
                    <a:ea typeface="Cambria Math"/>
                  </a:rPr>
                  <a:t>⇒ H </a:t>
                </a:r>
                <a:r>
                  <a:rPr lang="en-US" sz="2000" dirty="0" err="1">
                    <a:latin typeface="Cambria Math"/>
                    <a:ea typeface="Cambria Math"/>
                  </a:rPr>
                  <a:t>là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trung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điểm</a:t>
                </a:r>
                <a:r>
                  <a:rPr lang="en-US" sz="2000" dirty="0">
                    <a:latin typeface="Cambria Math"/>
                    <a:ea typeface="Cambria Math"/>
                  </a:rPr>
                  <a:t> AB ⇒ HA = HB </a:t>
                </a:r>
                <a:r>
                  <a:rPr lang="en-US" sz="20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(2)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>
                    <a:latin typeface="Cambria Math"/>
                    <a:ea typeface="Cambria Math"/>
                  </a:rPr>
                  <a:t>(</a:t>
                </a:r>
                <a:r>
                  <a:rPr lang="en-US" sz="2000" dirty="0" err="1">
                    <a:latin typeface="Cambria Math"/>
                    <a:ea typeface="Cambria Math"/>
                  </a:rPr>
                  <a:t>quan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hệ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vuông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góc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đường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kính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và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dây</a:t>
                </a:r>
                <a:r>
                  <a:rPr lang="en-US" sz="2000" dirty="0">
                    <a:latin typeface="Cambria Math"/>
                    <a:ea typeface="Cambria Math"/>
                  </a:rPr>
                  <a:t>)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sz="2000" dirty="0" err="1">
                    <a:latin typeface="Cambria Math"/>
                    <a:ea typeface="Cambria Math"/>
                  </a:rPr>
                  <a:t>Từ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(1)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 err="1">
                    <a:latin typeface="Cambria Math"/>
                    <a:ea typeface="Cambria Math"/>
                  </a:rPr>
                  <a:t>và</a:t>
                </a:r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(2) </a:t>
                </a:r>
                <a:r>
                  <a:rPr lang="en-US" sz="2000" dirty="0">
                    <a:latin typeface="Cambria Math"/>
                    <a:ea typeface="Cambria Math"/>
                  </a:rPr>
                  <a:t>⇒ HA = HB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𝑂𝐻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6" y="1108289"/>
                <a:ext cx="5304329" cy="3444661"/>
              </a:xfrm>
              <a:prstGeom prst="rect">
                <a:avLst/>
              </a:prstGeom>
              <a:blipFill rotWithShape="1">
                <a:blip r:embed="rId2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105445" y="2357860"/>
            <a:ext cx="377545" cy="950706"/>
            <a:chOff x="6968151" y="1871436"/>
            <a:chExt cx="377545" cy="95070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7075629" y="1871436"/>
              <a:ext cx="0" cy="5479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Half Frame 38"/>
            <p:cNvSpPr/>
            <p:nvPr/>
          </p:nvSpPr>
          <p:spPr>
            <a:xfrm>
              <a:off x="6968151" y="2288526"/>
              <a:ext cx="101805" cy="129038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75082" y="242203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H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6399539" y="2349380"/>
            <a:ext cx="813384" cy="5563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14203" y="2372374"/>
            <a:ext cx="304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+mn-lt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46249" y="4005695"/>
                <a:ext cx="2659446" cy="440313"/>
              </a:xfrm>
              <a:prstGeom prst="rect">
                <a:avLst/>
              </a:prstGeom>
              <a:ln w="12700">
                <a:solidFill>
                  <a:schemeClr val="bg2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HA = HB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𝑂𝐻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249" y="4005695"/>
                <a:ext cx="2659446" cy="440313"/>
              </a:xfrm>
              <a:prstGeom prst="rect">
                <a:avLst/>
              </a:prstGeom>
              <a:blipFill rotWithShape="1">
                <a:blip r:embed="rId3"/>
                <a:stretch>
                  <a:fillRect l="-1142" b="-21622"/>
                </a:stretch>
              </a:blipFill>
              <a:ln w="127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8313AD4-14D6-4EBC-BBDD-1F61C3C5D048}"/>
              </a:ext>
            </a:extLst>
          </p:cNvPr>
          <p:cNvSpPr txBox="1"/>
          <p:nvPr/>
        </p:nvSpPr>
        <p:spPr>
          <a:xfrm>
            <a:off x="-138504" y="67121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?2</a:t>
            </a:r>
          </a:p>
        </p:txBody>
      </p:sp>
    </p:spTree>
    <p:extLst>
      <p:ext uri="{BB962C8B-B14F-4D97-AF65-F5344CB8AC3E}">
        <p14:creationId xmlns:p14="http://schemas.microsoft.com/office/powerpoint/2010/main" val="27171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"/>
            <a:ext cx="601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chemeClr val="bg2"/>
                </a:solidFill>
                <a:latin typeface="+mn-lt"/>
              </a:rPr>
              <a:t>2. Đường thẳng và đường tròn tiếp xúc nhau</a:t>
            </a:r>
          </a:p>
        </p:txBody>
      </p:sp>
      <p:sp>
        <p:nvSpPr>
          <p:cNvPr id="4" name="Oval 3"/>
          <p:cNvSpPr/>
          <p:nvPr/>
        </p:nvSpPr>
        <p:spPr>
          <a:xfrm>
            <a:off x="6827788" y="1369074"/>
            <a:ext cx="1935212" cy="1935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330063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324600" y="1985517"/>
            <a:ext cx="1855290" cy="1508401"/>
            <a:chOff x="5536782" y="1651493"/>
            <a:chExt cx="1855290" cy="1508401"/>
          </a:xfrm>
        </p:grpSpPr>
        <p:sp>
          <p:nvSpPr>
            <p:cNvPr id="12" name="TextBox 11"/>
            <p:cNvSpPr txBox="1"/>
            <p:nvPr/>
          </p:nvSpPr>
          <p:spPr>
            <a:xfrm>
              <a:off x="6932331" y="2759784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38412" y="1815301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1458" y="165149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36782" y="259961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7602" y="1428750"/>
            <a:ext cx="59145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>
                <a:latin typeface="+mn-lt"/>
              </a:rPr>
              <a:t>- Đường thẳng và đường tròn (O) tiếp xúc nhau khi chúng 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chỉ có một điểm chung.</a:t>
            </a:r>
          </a:p>
          <a:p>
            <a:pPr algn="l">
              <a:lnSpc>
                <a:spcPct val="150000"/>
              </a:lnSpc>
            </a:pPr>
            <a:r>
              <a:rPr lang="en-US" sz="2000">
                <a:latin typeface="+mn-lt"/>
              </a:rPr>
              <a:t>- Đường thẳng a gọi là 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tiếp tuyến </a:t>
            </a:r>
            <a:r>
              <a:rPr lang="en-US" sz="2000">
                <a:latin typeface="+mn-lt"/>
              </a:rPr>
              <a:t>của đường tròn (O). </a:t>
            </a:r>
          </a:p>
          <a:p>
            <a:pPr algn="l">
              <a:lnSpc>
                <a:spcPct val="150000"/>
              </a:lnSpc>
            </a:pPr>
            <a:r>
              <a:rPr lang="en-US" sz="2000">
                <a:latin typeface="+mn-lt"/>
              </a:rPr>
              <a:t>- Điểm C gọi là 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tiếp điểm.</a:t>
            </a:r>
          </a:p>
          <a:p>
            <a:pPr algn="l">
              <a:lnSpc>
                <a:spcPct val="150000"/>
              </a:lnSpc>
            </a:pPr>
            <a:r>
              <a:rPr lang="en-US" sz="2000">
                <a:latin typeface="+mn-lt"/>
              </a:rPr>
              <a:t>- Gọi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OH</a:t>
            </a:r>
            <a:r>
              <a:rPr lang="en-US" sz="2000">
                <a:latin typeface="+mn-lt"/>
              </a:rPr>
              <a:t> là 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khoảng cách </a:t>
            </a:r>
            <a:r>
              <a:rPr lang="en-US" sz="2000">
                <a:latin typeface="+mn-lt"/>
              </a:rPr>
              <a:t>từ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tâm O</a:t>
            </a:r>
            <a:r>
              <a:rPr lang="en-US" sz="2000">
                <a:latin typeface="+mn-lt"/>
              </a:rPr>
              <a:t> đến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đường thẳng a</a:t>
            </a:r>
          </a:p>
          <a:p>
            <a:pPr algn="l">
              <a:lnSpc>
                <a:spcPct val="150000"/>
              </a:lnSpc>
            </a:pPr>
            <a:r>
              <a:rPr lang="en-US" sz="2000">
                <a:solidFill>
                  <a:schemeClr val="bg2"/>
                </a:solidFill>
                <a:latin typeface="+mn-lt"/>
              </a:rPr>
              <a:t>	OC⊥ a và OH = OC = 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568612" y="2331092"/>
            <a:ext cx="356188" cy="1369590"/>
            <a:chOff x="7361263" y="1858736"/>
            <a:chExt cx="356188" cy="1369590"/>
          </a:xfrm>
        </p:grpSpPr>
        <p:cxnSp>
          <p:nvCxnSpPr>
            <p:cNvPr id="37" name="Straight Connector 36"/>
            <p:cNvCxnSpPr>
              <a:endCxn id="4" idx="4"/>
            </p:cNvCxnSpPr>
            <p:nvPr/>
          </p:nvCxnSpPr>
          <p:spPr>
            <a:xfrm flipH="1">
              <a:off x="7658100" y="1858736"/>
              <a:ext cx="12023" cy="959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Half Frame 38"/>
            <p:cNvSpPr/>
            <p:nvPr/>
          </p:nvSpPr>
          <p:spPr>
            <a:xfrm>
              <a:off x="7552146" y="2699238"/>
              <a:ext cx="101805" cy="129038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61263" y="2828216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C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543709" y="2625863"/>
            <a:ext cx="304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+mn-lt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800" y="3300845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≡ H</a:t>
            </a:r>
          </a:p>
        </p:txBody>
      </p:sp>
    </p:spTree>
    <p:extLst>
      <p:ext uri="{BB962C8B-B14F-4D97-AF65-F5344CB8AC3E}">
        <p14:creationId xmlns:p14="http://schemas.microsoft.com/office/powerpoint/2010/main" val="38776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3350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chemeClr val="bg2"/>
                </a:solidFill>
                <a:latin typeface="+mn-lt"/>
              </a:rPr>
              <a:t> Định lí: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200" y="1628825"/>
                <a:ext cx="5638800" cy="112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b="1">
                    <a:latin typeface="+mn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000" b="1" i="0" smtClean="0">
                                <a:latin typeface="+mn-lt"/>
                              </a:rPr>
                              <m:t>              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à 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ti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ế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tuy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ế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ủ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à 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ti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ế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 đ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ể</m:t>
                            </m:r>
                            <m:r>
                              <m:rPr>
                                <m:nor/>
                              </m:rPr>
                              <a:rPr lang="en-US" sz="2000" b="1">
                                <a:latin typeface="+mn-lt"/>
                              </a:rPr>
                              <m:t>m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b="1">
                    <a:latin typeface="+mn-lt"/>
                  </a:rPr>
                  <a:t> ⇒ a ⊥ OC tại C</a:t>
                </a:r>
                <a:endParaRPr lang="en-US" sz="2000" b="1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28825"/>
                <a:ext cx="5638800" cy="11221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67400" y="1369074"/>
            <a:ext cx="3124200" cy="2331881"/>
            <a:chOff x="5867400" y="1369074"/>
            <a:chExt cx="3124200" cy="2331881"/>
          </a:xfrm>
        </p:grpSpPr>
        <p:sp>
          <p:nvSpPr>
            <p:cNvPr id="4" name="Oval 3"/>
            <p:cNvSpPr/>
            <p:nvPr/>
          </p:nvSpPr>
          <p:spPr>
            <a:xfrm>
              <a:off x="6713488" y="1369074"/>
              <a:ext cx="1935212" cy="19352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867400" y="3315872"/>
              <a:ext cx="3124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67749" y="3093808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3830" y="2149325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56876" y="198551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2933640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7691797" y="2331092"/>
              <a:ext cx="12023" cy="959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Half Frame 38"/>
            <p:cNvSpPr/>
            <p:nvPr/>
          </p:nvSpPr>
          <p:spPr>
            <a:xfrm>
              <a:off x="7584235" y="3171594"/>
              <a:ext cx="101805" cy="129038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16212" y="3300572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C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91309" y="2625863"/>
              <a:ext cx="304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  <a:latin typeface="+mn-lt"/>
                </a:rPr>
                <a:t>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58400" y="3300845"/>
              <a:ext cx="579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≡ 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7388" y="742950"/>
            <a:ext cx="6117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latin typeface="+mn-lt"/>
              </a:rPr>
              <a:t>Nếu một đường thẳng là </a:t>
            </a:r>
            <a:r>
              <a:rPr lang="en-US" sz="2000" b="1">
                <a:solidFill>
                  <a:schemeClr val="accent2"/>
                </a:solidFill>
                <a:latin typeface="+mn-lt"/>
              </a:rPr>
              <a:t>tiếp tuyến </a:t>
            </a:r>
            <a:r>
              <a:rPr lang="en-US" sz="2000" b="1">
                <a:latin typeface="+mn-lt"/>
              </a:rPr>
              <a:t>của đường tròn thì</a:t>
            </a:r>
          </a:p>
          <a:p>
            <a:pPr algn="l"/>
            <a:r>
              <a:rPr lang="en-US" sz="2000" b="1">
                <a:latin typeface="+mn-lt"/>
              </a:rPr>
              <a:t>nó </a:t>
            </a:r>
            <a:r>
              <a:rPr lang="en-US" sz="2000" b="1">
                <a:solidFill>
                  <a:schemeClr val="accent2"/>
                </a:solidFill>
                <a:latin typeface="+mn-lt"/>
              </a:rPr>
              <a:t>vuông góc với bán kính đi qua tiếp điểm.</a:t>
            </a:r>
          </a:p>
        </p:txBody>
      </p:sp>
    </p:spTree>
    <p:extLst>
      <p:ext uri="{BB962C8B-B14F-4D97-AF65-F5344CB8AC3E}">
        <p14:creationId xmlns:p14="http://schemas.microsoft.com/office/powerpoint/2010/main" val="24508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"/>
            <a:ext cx="6447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chemeClr val="bg2"/>
                </a:solidFill>
                <a:latin typeface="+mn-lt"/>
              </a:rPr>
              <a:t>3. Đường thẳng và đường tròn không giao nhau</a:t>
            </a:r>
          </a:p>
        </p:txBody>
      </p:sp>
      <p:sp>
        <p:nvSpPr>
          <p:cNvPr id="4" name="Oval 3"/>
          <p:cNvSpPr/>
          <p:nvPr/>
        </p:nvSpPr>
        <p:spPr>
          <a:xfrm>
            <a:off x="6827788" y="1369074"/>
            <a:ext cx="1935212" cy="1935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963368" y="3790950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26230" y="2149325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•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09276" y="198551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4248" y="340995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114" y="954466"/>
            <a:ext cx="6195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>
                <a:latin typeface="+mn-lt"/>
              </a:rPr>
              <a:t>- Đường thẳng và đường tròn (O)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 không có điểm chung, </a:t>
            </a:r>
            <a:r>
              <a:rPr lang="en-US" sz="2000">
                <a:latin typeface="+mn-lt"/>
              </a:rPr>
              <a:t>ta nói đường thẳng a và đường tròn (O) 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không giao nhau.</a:t>
            </a:r>
          </a:p>
          <a:p>
            <a:pPr algn="l">
              <a:lnSpc>
                <a:spcPct val="150000"/>
              </a:lnSpc>
            </a:pPr>
            <a:r>
              <a:rPr lang="en-US" sz="2000">
                <a:latin typeface="+mn-lt"/>
              </a:rPr>
              <a:t>- Gọi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OH</a:t>
            </a:r>
            <a:r>
              <a:rPr lang="en-US" sz="2000">
                <a:latin typeface="+mn-lt"/>
              </a:rPr>
              <a:t> là </a:t>
            </a:r>
            <a:r>
              <a:rPr lang="en-US" sz="2000">
                <a:solidFill>
                  <a:srgbClr val="FF0000"/>
                </a:solidFill>
                <a:latin typeface="+mn-lt"/>
              </a:rPr>
              <a:t>khoảng cách </a:t>
            </a:r>
            <a:r>
              <a:rPr lang="en-US" sz="2000">
                <a:latin typeface="+mn-lt"/>
              </a:rPr>
              <a:t>từ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tâm O</a:t>
            </a:r>
            <a:r>
              <a:rPr lang="en-US" sz="2000">
                <a:latin typeface="+mn-lt"/>
              </a:rPr>
              <a:t> đến </a:t>
            </a:r>
            <a:r>
              <a:rPr lang="en-US" sz="2000">
                <a:solidFill>
                  <a:schemeClr val="bg2"/>
                </a:solidFill>
                <a:latin typeface="+mn-lt"/>
              </a:rPr>
              <a:t>đường thẳng a</a:t>
            </a:r>
          </a:p>
          <a:p>
            <a:pPr algn="l">
              <a:lnSpc>
                <a:spcPct val="150000"/>
              </a:lnSpc>
            </a:pPr>
            <a:r>
              <a:rPr lang="en-US" sz="2000">
                <a:solidFill>
                  <a:schemeClr val="bg2"/>
                </a:solidFill>
                <a:latin typeface="+mn-lt"/>
              </a:rPr>
              <a:t>	Khi đó OH &gt; 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4186" y="2331092"/>
            <a:ext cx="435498" cy="1993258"/>
            <a:chOff x="7554186" y="2331092"/>
            <a:chExt cx="435498" cy="1993258"/>
          </a:xfrm>
        </p:grpSpPr>
        <p:sp>
          <p:nvSpPr>
            <p:cNvPr id="12" name="TextBox 11"/>
            <p:cNvSpPr txBox="1"/>
            <p:nvPr/>
          </p:nvSpPr>
          <p:spPr>
            <a:xfrm>
              <a:off x="7715250" y="3571875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7855924" y="2331092"/>
              <a:ext cx="12024" cy="14598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Half Frame 38"/>
            <p:cNvSpPr/>
            <p:nvPr/>
          </p:nvSpPr>
          <p:spPr>
            <a:xfrm>
              <a:off x="7749970" y="3652387"/>
              <a:ext cx="101805" cy="129038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54186" y="392424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H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543709" y="2625863"/>
            <a:ext cx="304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+mn-lt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1188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"/>
            <a:ext cx="8759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+mn-lt"/>
              </a:rPr>
              <a:t>4. Hệ thức giữa khoảng cách từ tâm đường tròn đến đường thẳng</a:t>
            </a:r>
          </a:p>
          <a:p>
            <a:pPr algn="l"/>
            <a:r>
              <a:rPr lang="en-US" sz="2400" b="1">
                <a:solidFill>
                  <a:srgbClr val="FF0000"/>
                </a:solidFill>
                <a:latin typeface="+mn-lt"/>
              </a:rPr>
              <a:t>    và bán kính của đường tròn</a:t>
            </a:r>
          </a:p>
        </p:txBody>
      </p:sp>
      <p:sp>
        <p:nvSpPr>
          <p:cNvPr id="4" name="Oval 3"/>
          <p:cNvSpPr/>
          <p:nvPr/>
        </p:nvSpPr>
        <p:spPr>
          <a:xfrm>
            <a:off x="6827788" y="1200150"/>
            <a:ext cx="1935212" cy="1935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705600" y="3486150"/>
            <a:ext cx="23819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26230" y="1980401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•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09276" y="181659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14745" y="310515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4186" y="2162168"/>
            <a:ext cx="435498" cy="1647892"/>
            <a:chOff x="7554186" y="2331092"/>
            <a:chExt cx="435498" cy="1647892"/>
          </a:xfrm>
        </p:grpSpPr>
        <p:sp>
          <p:nvSpPr>
            <p:cNvPr id="12" name="TextBox 11"/>
            <p:cNvSpPr txBox="1"/>
            <p:nvPr/>
          </p:nvSpPr>
          <p:spPr>
            <a:xfrm>
              <a:off x="7715250" y="3435999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7857200" y="2331092"/>
              <a:ext cx="10748" cy="13049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Half Frame 38"/>
            <p:cNvSpPr/>
            <p:nvPr/>
          </p:nvSpPr>
          <p:spPr>
            <a:xfrm>
              <a:off x="7749970" y="3502674"/>
              <a:ext cx="101805" cy="129038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54186" y="357887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H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471816" y="279206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+mn-lt"/>
              </a:rPr>
              <a:t>d</a:t>
            </a:r>
          </a:p>
        </p:txBody>
      </p:sp>
      <p:sp>
        <p:nvSpPr>
          <p:cNvPr id="15" name="Oval 14"/>
          <p:cNvSpPr/>
          <p:nvPr/>
        </p:nvSpPr>
        <p:spPr>
          <a:xfrm>
            <a:off x="670694" y="1381774"/>
            <a:ext cx="1935212" cy="1935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" y="2905774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11476" y="1985517"/>
            <a:ext cx="2631724" cy="1348233"/>
            <a:chOff x="5536782" y="1651493"/>
            <a:chExt cx="2631724" cy="1348233"/>
          </a:xfrm>
        </p:grpSpPr>
        <p:sp>
          <p:nvSpPr>
            <p:cNvPr id="18" name="TextBox 17"/>
            <p:cNvSpPr txBox="1"/>
            <p:nvPr/>
          </p:nvSpPr>
          <p:spPr>
            <a:xfrm>
              <a:off x="7727423" y="2374377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25028" y="2371695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35262" y="259961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12318" y="257175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38412" y="1815301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1458" y="165149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36782" y="226306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42845" y="2357860"/>
            <a:ext cx="377545" cy="950706"/>
            <a:chOff x="6968151" y="1871436"/>
            <a:chExt cx="377545" cy="950706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075629" y="1871436"/>
              <a:ext cx="0" cy="5479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Half Frame 30"/>
            <p:cNvSpPr/>
            <p:nvPr/>
          </p:nvSpPr>
          <p:spPr>
            <a:xfrm>
              <a:off x="6968151" y="2288526"/>
              <a:ext cx="101805" cy="129038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75082" y="242203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H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25766" y="237237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+mn-lt"/>
              </a:rPr>
              <a:t>d</a:t>
            </a:r>
          </a:p>
        </p:txBody>
      </p:sp>
      <p:sp>
        <p:nvSpPr>
          <p:cNvPr id="35" name="Oval 34"/>
          <p:cNvSpPr/>
          <p:nvPr/>
        </p:nvSpPr>
        <p:spPr>
          <a:xfrm>
            <a:off x="3855988" y="1369074"/>
            <a:ext cx="1935212" cy="1935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352800" y="3300632"/>
            <a:ext cx="3124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587720" y="1985517"/>
            <a:ext cx="1620370" cy="1508401"/>
            <a:chOff x="5771702" y="1651493"/>
            <a:chExt cx="1620370" cy="1508401"/>
          </a:xfrm>
        </p:grpSpPr>
        <p:sp>
          <p:nvSpPr>
            <p:cNvPr id="41" name="TextBox 40"/>
            <p:cNvSpPr txBox="1"/>
            <p:nvPr/>
          </p:nvSpPr>
          <p:spPr>
            <a:xfrm>
              <a:off x="6932331" y="2759784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38412" y="1815301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•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21458" y="165149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71702" y="2599616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a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96812" y="2331092"/>
            <a:ext cx="356188" cy="1369590"/>
            <a:chOff x="7361263" y="1858736"/>
            <a:chExt cx="356188" cy="1369590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7640112" y="1858736"/>
              <a:ext cx="12023" cy="959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Half Frame 47"/>
            <p:cNvSpPr/>
            <p:nvPr/>
          </p:nvSpPr>
          <p:spPr>
            <a:xfrm>
              <a:off x="7552146" y="2699238"/>
              <a:ext cx="101805" cy="129038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61263" y="2828216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n-lt"/>
                </a:rPr>
                <a:t>C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602366" y="26258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+mn-lt"/>
              </a:rPr>
              <a:t>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39000" y="3300845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+mn-lt"/>
              </a:rPr>
              <a:t>≡ 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692664"/>
            <a:ext cx="2440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latin typeface="+mn-lt"/>
              </a:rPr>
              <a:t>Đường thẳng a và (O)</a:t>
            </a:r>
          </a:p>
          <a:p>
            <a:pPr algn="ctr"/>
            <a:r>
              <a:rPr lang="en-US" sz="2000">
                <a:latin typeface="+mn-lt"/>
              </a:rPr>
              <a:t>cắt nhau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⇔ d  &lt; 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81400" y="3657672"/>
            <a:ext cx="2634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latin typeface="+mn-lt"/>
              </a:rPr>
              <a:t>Đường thẳng a và (O)</a:t>
            </a:r>
          </a:p>
          <a:p>
            <a:pPr algn="ctr"/>
            <a:r>
              <a:rPr lang="en-US" sz="2000">
                <a:latin typeface="+mn-lt"/>
              </a:rPr>
              <a:t>Tiếp xúc nhau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⇔ d = 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89230" y="3755770"/>
            <a:ext cx="2440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latin typeface="+mn-lt"/>
              </a:rPr>
              <a:t>Đường thẳng a và (O)</a:t>
            </a:r>
          </a:p>
          <a:p>
            <a:pPr algn="ctr"/>
            <a:r>
              <a:rPr lang="en-US" sz="2000">
                <a:latin typeface="+mn-lt"/>
              </a:rPr>
              <a:t>không giao nhau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+mn-lt"/>
              </a:rPr>
              <a:t>⇔ d  &gt; R</a:t>
            </a:r>
          </a:p>
        </p:txBody>
      </p:sp>
    </p:spTree>
    <p:extLst>
      <p:ext uri="{BB962C8B-B14F-4D97-AF65-F5344CB8AC3E}">
        <p14:creationId xmlns:p14="http://schemas.microsoft.com/office/powerpoint/2010/main" val="14011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"/>
            <a:ext cx="8759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+mn-lt"/>
              </a:rPr>
              <a:t>4. Hệ thức giữa khoảng cách tâm từ đường tròn đến đường thẳng</a:t>
            </a:r>
          </a:p>
          <a:p>
            <a:pPr algn="l"/>
            <a:r>
              <a:rPr lang="en-US" sz="2400" b="1">
                <a:solidFill>
                  <a:srgbClr val="FF0000"/>
                </a:solidFill>
                <a:latin typeface="+mn-lt"/>
              </a:rPr>
              <a:t>    và bán kính của đường tròn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954663"/>
              </p:ext>
            </p:extLst>
          </p:nvPr>
        </p:nvGraphicFramePr>
        <p:xfrm>
          <a:off x="381000" y="1352550"/>
          <a:ext cx="8305800" cy="33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Vị</a:t>
                      </a:r>
                      <a:r>
                        <a:rPr lang="en-US" sz="2400" b="1" baseline="0"/>
                        <a:t> trí tương đối của đường thẳng và đường tròn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Số</a:t>
                      </a:r>
                      <a:r>
                        <a:rPr lang="en-US" sz="2400" b="1" baseline="0"/>
                        <a:t> điểm chung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Hệ</a:t>
                      </a:r>
                      <a:r>
                        <a:rPr lang="en-US" sz="2400" b="1" baseline="0"/>
                        <a:t> thức giữa </a:t>
                      </a:r>
                    </a:p>
                    <a:p>
                      <a:pPr algn="ctr"/>
                      <a:r>
                        <a:rPr lang="en-US" sz="2400" b="1" baseline="0"/>
                        <a:t>d và R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184" y="2329249"/>
            <a:ext cx="3680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+mn-lt"/>
              </a:rPr>
              <a:t>Đường thẳng cắt đường tròn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184" y="3028950"/>
            <a:ext cx="3747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>
                <a:solidFill>
                  <a:schemeClr val="bg2"/>
                </a:solidFill>
                <a:latin typeface="+mn-lt"/>
              </a:rPr>
              <a:t>Đường thẳng tiếp xúc đường tròn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184" y="3810000"/>
            <a:ext cx="3909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>
                <a:solidFill>
                  <a:schemeClr val="bg2"/>
                </a:solidFill>
                <a:latin typeface="+mn-lt"/>
              </a:rPr>
              <a:t>Đường thẳng và đường tròn không giao nhau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23292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+mn-lt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58000" y="2344009"/>
            <a:ext cx="90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+mn-lt"/>
              </a:rPr>
              <a:t>d &lt; 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65700" y="31988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+mn-lt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70699" y="3213615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+mn-lt"/>
              </a:rPr>
              <a:t>d = 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53000" y="39799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+mn-lt"/>
              </a:rPr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57999" y="3994665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2"/>
                </a:solidFill>
                <a:latin typeface="+mn-lt"/>
              </a:rPr>
              <a:t>d &gt; R</a:t>
            </a:r>
          </a:p>
        </p:txBody>
      </p:sp>
    </p:spTree>
    <p:extLst>
      <p:ext uri="{BB962C8B-B14F-4D97-AF65-F5344CB8AC3E}">
        <p14:creationId xmlns:p14="http://schemas.microsoft.com/office/powerpoint/2010/main" val="28537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54" grpId="0"/>
      <p:bldP spid="55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9550"/>
            <a:ext cx="9034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>
                <a:latin typeface="+mn-lt"/>
              </a:rPr>
              <a:t>Bài tập. Điền vào chỗ trống (…) trong bảng sau (R là bán kính của đường tròn</a:t>
            </a:r>
          </a:p>
          <a:p>
            <a:pPr algn="l"/>
            <a:r>
              <a:rPr lang="en-US" sz="2200">
                <a:latin typeface="+mn-lt"/>
              </a:rPr>
              <a:t>d là khoảng cách từ tâm đến đường thẳng.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6409"/>
              </p:ext>
            </p:extLst>
          </p:nvPr>
        </p:nvGraphicFramePr>
        <p:xfrm>
          <a:off x="381000" y="1352550"/>
          <a:ext cx="8305800" cy="35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Số</a:t>
                      </a:r>
                      <a:r>
                        <a:rPr lang="en-US" sz="2400" b="1" baseline="0"/>
                        <a:t> điểm chung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Vị</a:t>
                      </a:r>
                      <a:r>
                        <a:rPr lang="en-US" sz="2400" b="1" baseline="0"/>
                        <a:t> trí tương đối của đường thẳng và đường tròn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5cm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3cm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……..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6cm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……..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4cm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7cm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……..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………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4cm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……..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7cm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7cm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2"/>
                          </a:solidFill>
                        </a:rPr>
                        <a:t>……..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324068" y="2235893"/>
            <a:ext cx="1421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>
                <a:solidFill>
                  <a:schemeClr val="accent2"/>
                </a:solidFill>
                <a:latin typeface="+mn-lt"/>
              </a:rPr>
              <a:t>Cắt nhau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6131" y="21909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73867" y="43587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6131" y="32530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8676" y="3852160"/>
            <a:ext cx="1932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+mn-lt"/>
              </a:rPr>
              <a:t>Tiếp xúc nhau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3867" y="38398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7270" y="2746137"/>
            <a:ext cx="1932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Tiếp xúc nhau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3253084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Không giao nhau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8676" y="4359732"/>
            <a:ext cx="1932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Tiếp xúc nhau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9510" y="274613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6cm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943" y="386715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6512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5" grpId="0"/>
      <p:bldP spid="57" grpId="0"/>
      <p:bldP spid="58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blu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122DF6"/>
      </a:lt2>
      <a:accent1>
        <a:srgbClr val="7FD13B"/>
      </a:accent1>
      <a:accent2>
        <a:srgbClr val="EA157A"/>
      </a:accent2>
      <a:accent3>
        <a:srgbClr val="FC670C"/>
      </a:accent3>
      <a:accent4>
        <a:srgbClr val="00ADDC"/>
      </a:accent4>
      <a:accent5>
        <a:srgbClr val="9304E2"/>
      </a:accent5>
      <a:accent6>
        <a:srgbClr val="1AB39F"/>
      </a:accent6>
      <a:hlink>
        <a:srgbClr val="FF0000"/>
      </a:hlink>
      <a:folHlink>
        <a:srgbClr val="5F77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2"/>
          </a:solidFill>
        </a:ln>
      </a:spPr>
      <a:bodyPr wrap="none" rtlCol="0" anchor="ctr">
        <a:spAutoFit/>
      </a:bodyPr>
      <a:lstStyle>
        <a:defPPr algn="ctr">
          <a:defRPr sz="2400">
            <a:solidFill>
              <a:schemeClr val="bg2"/>
            </a:solidFill>
            <a:latin typeface="+mn-lt"/>
          </a:defRPr>
        </a:defPPr>
      </a:lst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6324</TotalTime>
  <Words>822</Words>
  <Application>Microsoft Office PowerPoint</Application>
  <PresentationFormat>On-screen Show (16:9)</PresentationFormat>
  <Paragraphs>252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0985.753.148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tri tuong doi cua duong thang va duong tron</dc:title>
  <dc:subject>hinh hoc 9</dc:subject>
  <dc:creator>Luân Đặng</dc:creator>
  <cp:lastModifiedBy>Trần Ngọc Dung</cp:lastModifiedBy>
  <cp:revision>319</cp:revision>
  <dcterms:created xsi:type="dcterms:W3CDTF">2008-10-05T04:16:07Z</dcterms:created>
  <dcterms:modified xsi:type="dcterms:W3CDTF">2022-11-19T14:14:23Z</dcterms:modified>
  <cp:category>toan 9</cp:category>
</cp:coreProperties>
</file>