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79" r:id="rId3"/>
    <p:sldId id="280" r:id="rId4"/>
    <p:sldId id="284" r:id="rId5"/>
    <p:sldId id="286" r:id="rId6"/>
    <p:sldId id="258" r:id="rId7"/>
    <p:sldId id="259" r:id="rId8"/>
    <p:sldId id="287" r:id="rId9"/>
    <p:sldId id="288" r:id="rId10"/>
    <p:sldId id="260" r:id="rId11"/>
    <p:sldId id="278" r:id="rId12"/>
    <p:sldId id="261" r:id="rId13"/>
    <p:sldId id="274" r:id="rId14"/>
    <p:sldId id="275" r:id="rId15"/>
    <p:sldId id="290" r:id="rId16"/>
    <p:sldId id="282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02"/>
    <a:srgbClr val="013FFD"/>
    <a:srgbClr val="E789E9"/>
    <a:srgbClr val="92DBF8"/>
    <a:srgbClr val="6ECFF6"/>
    <a:srgbClr val="FAC5BE"/>
    <a:srgbClr val="F8ACA2"/>
    <a:srgbClr val="F47A69"/>
    <a:srgbClr val="F09456"/>
    <a:srgbClr val="F49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95441" autoAdjust="0"/>
  </p:normalViewPr>
  <p:slideViewPr>
    <p:cSldViewPr snapToGrid="0" showGuides="1">
      <p:cViewPr varScale="1">
        <p:scale>
          <a:sx n="108" d="100"/>
          <a:sy n="108" d="100"/>
        </p:scale>
        <p:origin x="135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78C8-4283-9BA8-39C0-33051EC16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EF2CE-1DE2-124E-686C-ACDCC22C0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4CB5-1A6F-3B21-92A8-86C4BB64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4F69-A9C2-1F0F-F42B-4CBFB39B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22AF1-ABEB-7832-3C49-D84CD280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9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34D9-FCD3-794A-DDC0-CD482C91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14618-B76B-8253-10DD-FE6CD7B7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8821B-A94F-2B94-579A-562DA7A3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516FA-4A36-0CA0-1B2D-8398FFF2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62423-3EE0-19E2-EE15-59AD3B48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CEAC-0B97-DD71-AAC1-603966EE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D83B2-BAEA-955E-C00D-893337D60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D690E-DF33-6287-E1DA-DB713C7F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1BF65-4183-E1FB-7273-99D35E96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B496B-7B1B-5022-133B-4D60423C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4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AAF3-1665-43F9-2A39-3DD0E24A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93D6-761E-1A40-8BE4-EE374278C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B1739-9A0F-5636-E7AD-6C9937954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C9E12-4376-C17D-20B5-01C744E7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9FA20-CEEB-E093-A0C5-004D3BED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38B11-4EDD-252B-8B87-1ECD8BDF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8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7AFA-1A75-9296-D630-D8C1CFD2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7DA75-B273-EB49-3ADF-41B8B0B59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C21DC-A8C7-3CCE-365B-CEDEE2B0B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73A55-C7F3-380E-3960-9F85E45C3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5F9F6-FFC5-8261-410B-D3810A21A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462F0-FCD8-9891-E8ED-CA613C1A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CA7EB-9A09-CDC6-5124-27B7DC42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2AC10-B9B9-6773-1D63-1C86D41C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0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9589-DC42-EE54-F820-2BC20327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83F42-0D71-E097-4B9E-744D6C12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A32C0-8FFB-234F-F98C-D06FE93F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67D97-F1C5-BF0E-E91F-77FD691D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3103C-CF64-ECC4-B2C3-194878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2E0FE-639F-66B4-D02E-B13B2C81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68AF5-063E-72BA-77F5-7362D2AF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6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933E-E97F-4A53-8CA7-5B2CA3B1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8386-ACC1-A413-20DC-5111BCB5E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8064C-FCA1-446C-199E-946104304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78FC-A5BE-AE60-4CBA-7301F5F4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86D56-C82F-5BC1-C84E-DC535F19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C0F4A-5C39-2DEE-6A2D-7E36C3A9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1A46-588F-179E-DACC-1B9A4E29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3FFA3-BDAC-6504-44A8-ADBCB8760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57CC1-8F8B-E84A-4CA5-D6071CF11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D7BC0-12AC-CD7D-0312-71AF31B2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5785E-E499-F856-F71A-3239B712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72E6B-DC79-99E3-2AFE-C9D74C3E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7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22E3-EBB1-32AD-16BE-9F05F61D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8DD04-7870-B556-C8B4-CDF3F62A6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4AF9-5AF9-4562-5EB1-A81A51F6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03EA-3408-C7A2-BB7D-AD813C91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0C41-AFBC-F17C-7F86-F407174D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3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2D0FC-F65B-30F6-6C1F-FAF2E5DF1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59E48-A171-B63A-8A55-B1B6238B0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F1E4-F3A7-DBFD-9A9D-CF60A484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8DF9C-A48B-2708-32D5-9C308084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1907-C555-BA9C-0B60-C7376EF9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5000"/>
                <a:lumOff val="95000"/>
              </a:schemeClr>
            </a:gs>
            <a:gs pos="29000">
              <a:schemeClr val="accent6">
                <a:lumMod val="5000"/>
                <a:lumOff val="95000"/>
              </a:schemeClr>
            </a:gs>
            <a:gs pos="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5000"/>
                <a:lumOff val="95000"/>
              </a:schemeClr>
            </a:gs>
            <a:gs pos="29000">
              <a:schemeClr val="accent6">
                <a:lumMod val="5000"/>
                <a:lumOff val="95000"/>
              </a:schemeClr>
            </a:gs>
            <a:gs pos="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31862-A427-F3A1-5BC1-8F49B9A0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F9111-2308-2DF2-CAA4-88D5DD2BF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86E35-4D9A-C641-3518-9640E6C77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63BE3-8DF8-E60B-C081-F46257924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876E1-2071-9455-E824-2546F18FF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FDDB-D02E-7C35-18FC-1EEA7FD3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E8A4-3C56-4BC4-5011-9FA2F470F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9CB8D3-6379-4BCC-0989-676A68A6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7432138-4121-BE62-FAFC-14E0C566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3" y="1410953"/>
            <a:ext cx="7080454" cy="20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2B1-0AC9-6A69-569B-C278B31F251B}"/>
              </a:ext>
            </a:extLst>
          </p:cNvPr>
          <p:cNvSpPr txBox="1"/>
          <p:nvPr/>
        </p:nvSpPr>
        <p:spPr>
          <a:xfrm>
            <a:off x="4303647" y="3708569"/>
            <a:ext cx="2207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F26649"/>
                </a:solidFill>
              </a:rPr>
              <a:t>Class : 6B1</a:t>
            </a:r>
            <a:endParaRPr lang="en-US" sz="3200" b="1" i="1" dirty="0">
              <a:solidFill>
                <a:srgbClr val="F2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7B476-954E-4C3E-5F99-75B8F565876B}"/>
              </a:ext>
            </a:extLst>
          </p:cNvPr>
          <p:cNvSpPr txBox="1"/>
          <p:nvPr/>
        </p:nvSpPr>
        <p:spPr>
          <a:xfrm>
            <a:off x="3484250" y="4293344"/>
            <a:ext cx="5529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F26649"/>
                </a:solidFill>
              </a:rPr>
              <a:t>Teacher: Nguyen </a:t>
            </a:r>
            <a:r>
              <a:rPr lang="en-GB" sz="3200" b="1" i="1" dirty="0" err="1">
                <a:solidFill>
                  <a:srgbClr val="F26649"/>
                </a:solidFill>
              </a:rPr>
              <a:t>Bich</a:t>
            </a:r>
            <a:r>
              <a:rPr lang="en-GB" sz="3200" b="1" i="1" dirty="0">
                <a:solidFill>
                  <a:srgbClr val="F26649"/>
                </a:solidFill>
              </a:rPr>
              <a:t> Ngoc</a:t>
            </a:r>
            <a:endParaRPr lang="en-US" sz="3200" b="1" i="1" dirty="0">
              <a:solidFill>
                <a:srgbClr val="F26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2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53" y="640807"/>
            <a:ext cx="8495804" cy="615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Hi, Nick.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Hello, Mi.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You’ve bought a lot of things.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Yes. We’re going on a picnic tomorrow. What are you doing at the supermarket, Mi?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I’m buying some eggs. Hey, what’s this?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It’s a reusable shopping bag.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Do you always use it?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Yes. It’s better than a plastic one. If we all use this kind of bag, we will help the environment.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I see. I’ll buy one for my mum. Where can I buy one?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At the check-out. By the way, you’re also green. You’re cycling.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You’re right. If more people cycle, the air will be cleaner. Right?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Yes. Oh, it’s 5 o’clock already. I have to go now. See you later.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See you, Nick. Bye.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Let’s go green!</a:t>
            </a:r>
          </a:p>
        </p:txBody>
      </p:sp>
      <p:pic>
        <p:nvPicPr>
          <p:cNvPr id="5" name="B2_31">
            <a:hlinkClick r:id="" action="ppaction://media"/>
            <a:extLst>
              <a:ext uri="{FF2B5EF4-FFF2-40B4-BE49-F238E27FC236}">
                <a16:creationId xmlns:a16="http://schemas.microsoft.com/office/drawing/2014/main" id="{CBABA4E7-EA9F-4623-B734-6179211BB3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 end="1283.08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7795" y="110261"/>
            <a:ext cx="487363" cy="4873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C1E842-A52A-55E8-37DB-1F68FA521CAE}"/>
              </a:ext>
            </a:extLst>
          </p:cNvPr>
          <p:cNvCxnSpPr/>
          <p:nvPr/>
        </p:nvCxnSpPr>
        <p:spPr>
          <a:xfrm>
            <a:off x="525517" y="2259724"/>
            <a:ext cx="48873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Heptagon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9B5FF7-DCE2-4FA4-D356-7B1C1C6D5210}"/>
              </a:ext>
            </a:extLst>
          </p:cNvPr>
          <p:cNvSpPr/>
          <p:nvPr/>
        </p:nvSpPr>
        <p:spPr>
          <a:xfrm>
            <a:off x="4929351" y="1744716"/>
            <a:ext cx="325821" cy="252249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C344B-2A1C-C2CC-2DD4-37D60A6B1444}"/>
              </a:ext>
            </a:extLst>
          </p:cNvPr>
          <p:cNvCxnSpPr>
            <a:cxnSpLocks/>
          </p:cNvCxnSpPr>
          <p:nvPr/>
        </p:nvCxnSpPr>
        <p:spPr>
          <a:xfrm>
            <a:off x="1518745" y="3463160"/>
            <a:ext cx="2748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769E1-8E95-A9C0-5F2A-1208744D6597}"/>
              </a:ext>
            </a:extLst>
          </p:cNvPr>
          <p:cNvCxnSpPr>
            <a:cxnSpLocks/>
          </p:cNvCxnSpPr>
          <p:nvPr/>
        </p:nvCxnSpPr>
        <p:spPr>
          <a:xfrm>
            <a:off x="1003737" y="3904593"/>
            <a:ext cx="2370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9CA210-2330-DC22-FD07-CBFA38A37E96}"/>
              </a:ext>
            </a:extLst>
          </p:cNvPr>
          <p:cNvCxnSpPr>
            <a:cxnSpLocks/>
          </p:cNvCxnSpPr>
          <p:nvPr/>
        </p:nvCxnSpPr>
        <p:spPr>
          <a:xfrm>
            <a:off x="680853" y="4282967"/>
            <a:ext cx="41959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Heptagon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690B38E-D419-218D-350A-C8C1BF388813}"/>
              </a:ext>
            </a:extLst>
          </p:cNvPr>
          <p:cNvSpPr/>
          <p:nvPr/>
        </p:nvSpPr>
        <p:spPr>
          <a:xfrm>
            <a:off x="3807064" y="3720674"/>
            <a:ext cx="365544" cy="276554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78D8BB-CB12-0C03-209B-93A5AFA0B2FC}"/>
              </a:ext>
            </a:extLst>
          </p:cNvPr>
          <p:cNvCxnSpPr>
            <a:cxnSpLocks/>
          </p:cNvCxnSpPr>
          <p:nvPr/>
        </p:nvCxnSpPr>
        <p:spPr>
          <a:xfrm>
            <a:off x="4455074" y="5087008"/>
            <a:ext cx="2370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E234AA-95C0-BA9B-869F-E624C17E1F21}"/>
              </a:ext>
            </a:extLst>
          </p:cNvPr>
          <p:cNvCxnSpPr>
            <a:cxnSpLocks/>
          </p:cNvCxnSpPr>
          <p:nvPr/>
        </p:nvCxnSpPr>
        <p:spPr>
          <a:xfrm>
            <a:off x="1003737" y="5517931"/>
            <a:ext cx="20442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Heptagon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8C7AEE0-A4ED-6649-33BB-CB371C0760FD}"/>
              </a:ext>
            </a:extLst>
          </p:cNvPr>
          <p:cNvSpPr/>
          <p:nvPr/>
        </p:nvSpPr>
        <p:spPr>
          <a:xfrm>
            <a:off x="3048000" y="5404078"/>
            <a:ext cx="302173" cy="227706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67122D-16EF-B74E-0F21-FA6E622D7277}"/>
              </a:ext>
            </a:extLst>
          </p:cNvPr>
          <p:cNvCxnSpPr>
            <a:cxnSpLocks/>
          </p:cNvCxnSpPr>
          <p:nvPr/>
        </p:nvCxnSpPr>
        <p:spPr>
          <a:xfrm>
            <a:off x="525517" y="5099276"/>
            <a:ext cx="37732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Heptagon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36E728-C0D2-1B43-8C6C-D89632AD824D}"/>
              </a:ext>
            </a:extLst>
          </p:cNvPr>
          <p:cNvSpPr/>
          <p:nvPr/>
        </p:nvSpPr>
        <p:spPr>
          <a:xfrm>
            <a:off x="3751576" y="4603805"/>
            <a:ext cx="365544" cy="245035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35DAFF-F8BD-FD39-BCA1-91498E2BDAD4}"/>
              </a:ext>
            </a:extLst>
          </p:cNvPr>
          <p:cNvCxnSpPr>
            <a:cxnSpLocks/>
          </p:cNvCxnSpPr>
          <p:nvPr/>
        </p:nvCxnSpPr>
        <p:spPr>
          <a:xfrm>
            <a:off x="4172608" y="5507423"/>
            <a:ext cx="39729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Heptagon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14665D-AB59-0E8E-AD5F-668F0F058B47}"/>
              </a:ext>
            </a:extLst>
          </p:cNvPr>
          <p:cNvSpPr/>
          <p:nvPr/>
        </p:nvSpPr>
        <p:spPr>
          <a:xfrm>
            <a:off x="8143143" y="5262388"/>
            <a:ext cx="365544" cy="245035"/>
          </a:xfrm>
          <a:prstGeom prst="heptagon">
            <a:avLst/>
          </a:prstGeom>
          <a:solidFill>
            <a:srgbClr val="FEFD0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314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0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5" grpId="1" animBg="1"/>
      <p:bldP spid="18" grpId="0" animBg="1"/>
      <p:bldP spid="20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3AEC33F-F55C-15E0-DB65-07D7FA24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54736"/>
            <a:ext cx="9144000" cy="15690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E30C8B-180B-5652-0FB2-33FFE198E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7F488D1-DCED-F59F-531A-23A7C35B4AD2}"/>
              </a:ext>
            </a:extLst>
          </p:cNvPr>
          <p:cNvSpPr txBox="1"/>
          <p:nvPr/>
        </p:nvSpPr>
        <p:spPr>
          <a:xfrm>
            <a:off x="807403" y="36921"/>
            <a:ext cx="78897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 on the ideas in the conversation, match the  first half of the sentence in column A with its second half in column B.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85554567-C6CA-1493-FF34-251E21F28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24159"/>
              </p:ext>
            </p:extLst>
          </p:nvPr>
        </p:nvGraphicFramePr>
        <p:xfrm>
          <a:off x="547254" y="1854200"/>
          <a:ext cx="3193473" cy="44403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5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0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800" dirty="0"/>
                        <a:t>Green bags are</a:t>
                      </a:r>
                      <a:r>
                        <a:rPr lang="en-US" sz="2800" baseline="0" dirty="0"/>
                        <a:t> better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0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800" dirty="0"/>
                        <a:t> The air</a:t>
                      </a:r>
                      <a:r>
                        <a:rPr lang="en-US" sz="2800" baseline="0" dirty="0"/>
                        <a:t> will be cleaner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0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800" dirty="0"/>
                        <a:t> If</a:t>
                      </a:r>
                      <a:r>
                        <a:rPr lang="en-US" sz="2800" baseline="0" dirty="0"/>
                        <a:t> people use reusable bags for shopping.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873AB536-E74A-B821-1D7F-8159688BD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62939"/>
              </p:ext>
            </p:extLst>
          </p:nvPr>
        </p:nvGraphicFramePr>
        <p:xfrm>
          <a:off x="4590182" y="1854357"/>
          <a:ext cx="3896591" cy="701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5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649E11C-4614-F531-A2DE-A31FB7A36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263824"/>
              </p:ext>
            </p:extLst>
          </p:nvPr>
        </p:nvGraphicFramePr>
        <p:xfrm>
          <a:off x="4590182" y="2506958"/>
          <a:ext cx="3896591" cy="11886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860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800" b="0" dirty="0"/>
                        <a:t>they will</a:t>
                      </a:r>
                      <a:r>
                        <a:rPr lang="en-US" sz="2800" b="0" baseline="0" dirty="0"/>
                        <a:t> help the environment.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49D7817-B029-478E-409F-45F52630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89638"/>
              </p:ext>
            </p:extLst>
          </p:nvPr>
        </p:nvGraphicFramePr>
        <p:xfrm>
          <a:off x="4600570" y="3728508"/>
          <a:ext cx="3896591" cy="11886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8605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than plastic bags</a:t>
                      </a:r>
                      <a:r>
                        <a:rPr lang="en-US" sz="2400" b="0" dirty="0"/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89B408C-2C0F-533B-1F03-F0FC3DCC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373074"/>
              </p:ext>
            </p:extLst>
          </p:nvPr>
        </p:nvGraphicFramePr>
        <p:xfrm>
          <a:off x="4600570" y="4932565"/>
          <a:ext cx="3896591" cy="11886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8605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8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more people cycle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2DCBC3-DC0B-04C1-64C4-BB250D74ED6B}"/>
              </a:ext>
            </a:extLst>
          </p:cNvPr>
          <p:cNvCxnSpPr>
            <a:cxnSpLocks/>
          </p:cNvCxnSpPr>
          <p:nvPr/>
        </p:nvCxnSpPr>
        <p:spPr>
          <a:xfrm>
            <a:off x="3755012" y="3091202"/>
            <a:ext cx="83127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58434D-F884-87C8-EB44-C2575CC5333E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769296" y="4322810"/>
            <a:ext cx="83127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22D0ED2-C218-1936-AB6D-8F683A34C6A2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769298" y="5526867"/>
            <a:ext cx="83127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0039 0.1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463 L -0.00087 -0.178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7451E-17 L 0.00169 0.353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74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00326 -0.18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9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00"/>
            <a:ext cx="9296501" cy="89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2" y="26330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233" y="151078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pictures with the ways to help the environment.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3102" y="1938750"/>
            <a:ext cx="2494997" cy="1663331"/>
            <a:chOff x="399396" y="1765669"/>
            <a:chExt cx="2494997" cy="16633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96" y="1765669"/>
              <a:ext cx="2494997" cy="16633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Oval 3"/>
            <p:cNvSpPr/>
            <p:nvPr/>
          </p:nvSpPr>
          <p:spPr>
            <a:xfrm>
              <a:off x="509155" y="1849582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61457" y="1917968"/>
            <a:ext cx="2495366" cy="1663331"/>
            <a:chOff x="3361457" y="1765568"/>
            <a:chExt cx="2495366" cy="166333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457" y="1765568"/>
              <a:ext cx="2495366" cy="16633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Oval 56"/>
            <p:cNvSpPr/>
            <p:nvPr/>
          </p:nvSpPr>
          <p:spPr>
            <a:xfrm>
              <a:off x="3457444" y="1849582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24296" y="1917969"/>
            <a:ext cx="2493248" cy="1663432"/>
            <a:chOff x="6324296" y="1765569"/>
            <a:chExt cx="2493248" cy="166343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296" y="1765569"/>
              <a:ext cx="2493248" cy="16634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8" name="Oval 57"/>
            <p:cNvSpPr/>
            <p:nvPr/>
          </p:nvSpPr>
          <p:spPr>
            <a:xfrm>
              <a:off x="6428509" y="1849582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86343" y="4634368"/>
            <a:ext cx="2176310" cy="1546259"/>
            <a:chOff x="1646894" y="3925929"/>
            <a:chExt cx="2176310" cy="2038453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500" y="4014354"/>
              <a:ext cx="2071704" cy="19500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9" name="Oval 58"/>
            <p:cNvSpPr/>
            <p:nvPr/>
          </p:nvSpPr>
          <p:spPr>
            <a:xfrm>
              <a:off x="1646894" y="3925929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8249" y="4746460"/>
            <a:ext cx="2780902" cy="1434167"/>
            <a:chOff x="5120883" y="4107770"/>
            <a:chExt cx="2780902" cy="185661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83" y="4107872"/>
              <a:ext cx="2780902" cy="18565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0" name="Oval 59"/>
            <p:cNvSpPr/>
            <p:nvPr/>
          </p:nvSpPr>
          <p:spPr>
            <a:xfrm>
              <a:off x="5120883" y="4107770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E612E5-4CD3-9F00-1E27-7B639B4534E8}"/>
              </a:ext>
            </a:extLst>
          </p:cNvPr>
          <p:cNvGrpSpPr/>
          <p:nvPr/>
        </p:nvGrpSpPr>
        <p:grpSpPr>
          <a:xfrm>
            <a:off x="58437" y="855248"/>
            <a:ext cx="2056189" cy="804210"/>
            <a:chOff x="270164" y="4509655"/>
            <a:chExt cx="2056189" cy="804210"/>
          </a:xfrm>
        </p:grpSpPr>
        <p:sp>
          <p:nvSpPr>
            <p:cNvPr id="13" name="Rounded Rectangle 49">
              <a:extLst>
                <a:ext uri="{FF2B5EF4-FFF2-40B4-BE49-F238E27FC236}">
                  <a16:creationId xmlns:a16="http://schemas.microsoft.com/office/drawing/2014/main" id="{F5BF73C7-FAA3-A47D-8D91-A5048826BCDC}"/>
                </a:ext>
              </a:extLst>
            </p:cNvPr>
            <p:cNvSpPr/>
            <p:nvPr/>
          </p:nvSpPr>
          <p:spPr>
            <a:xfrm>
              <a:off x="270164" y="4509655"/>
              <a:ext cx="2056189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C9C95F-59FC-0FCA-D3B9-4A60400C26E8}"/>
                </a:ext>
              </a:extLst>
            </p:cNvPr>
            <p:cNvSpPr txBox="1"/>
            <p:nvPr/>
          </p:nvSpPr>
          <p:spPr>
            <a:xfrm>
              <a:off x="348130" y="4529328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105746-2A5F-B810-C0BC-E125939A9534}"/>
                </a:ext>
              </a:extLst>
            </p:cNvPr>
            <p:cNvSpPr txBox="1"/>
            <p:nvPr/>
          </p:nvSpPr>
          <p:spPr>
            <a:xfrm>
              <a:off x="604750" y="4522851"/>
              <a:ext cx="16277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planting trees and flowers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4D41F3-6E1D-9F7C-126B-92F17BBF8727}"/>
              </a:ext>
            </a:extLst>
          </p:cNvPr>
          <p:cNvGrpSpPr/>
          <p:nvPr/>
        </p:nvGrpSpPr>
        <p:grpSpPr>
          <a:xfrm>
            <a:off x="2161133" y="855248"/>
            <a:ext cx="1701520" cy="804210"/>
            <a:chOff x="270165" y="4509655"/>
            <a:chExt cx="1701520" cy="804210"/>
          </a:xfrm>
        </p:grpSpPr>
        <p:sp>
          <p:nvSpPr>
            <p:cNvPr id="17" name="Rounded Rectangle 54">
              <a:extLst>
                <a:ext uri="{FF2B5EF4-FFF2-40B4-BE49-F238E27FC236}">
                  <a16:creationId xmlns:a16="http://schemas.microsoft.com/office/drawing/2014/main" id="{98A45501-A323-983B-8E53-10F4F350BFB1}"/>
                </a:ext>
              </a:extLst>
            </p:cNvPr>
            <p:cNvSpPr/>
            <p:nvPr/>
          </p:nvSpPr>
          <p:spPr>
            <a:xfrm>
              <a:off x="270165" y="4509655"/>
              <a:ext cx="1701520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60BD4B-9742-D662-485F-19C9927AF92B}"/>
                </a:ext>
              </a:extLst>
            </p:cNvPr>
            <p:cNvSpPr txBox="1"/>
            <p:nvPr/>
          </p:nvSpPr>
          <p:spPr>
            <a:xfrm>
              <a:off x="348130" y="4529328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5C07AF-DE10-F51A-5914-B51890C1FB62}"/>
                </a:ext>
              </a:extLst>
            </p:cNvPr>
            <p:cNvSpPr txBox="1"/>
            <p:nvPr/>
          </p:nvSpPr>
          <p:spPr>
            <a:xfrm>
              <a:off x="604749" y="4522851"/>
              <a:ext cx="12422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picking up rubbish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B1D84F-2237-3886-C3AE-E9E29AFAABA1}"/>
              </a:ext>
            </a:extLst>
          </p:cNvPr>
          <p:cNvGrpSpPr/>
          <p:nvPr/>
        </p:nvGrpSpPr>
        <p:grpSpPr>
          <a:xfrm>
            <a:off x="3939900" y="855248"/>
            <a:ext cx="1163393" cy="794928"/>
            <a:chOff x="410475" y="4416136"/>
            <a:chExt cx="1163393" cy="794928"/>
          </a:xfrm>
        </p:grpSpPr>
        <p:sp>
          <p:nvSpPr>
            <p:cNvPr id="21" name="Rounded Rectangle 58">
              <a:extLst>
                <a:ext uri="{FF2B5EF4-FFF2-40B4-BE49-F238E27FC236}">
                  <a16:creationId xmlns:a16="http://schemas.microsoft.com/office/drawing/2014/main" id="{62C69A9D-A64C-B404-73FE-D614479D64E8}"/>
                </a:ext>
              </a:extLst>
            </p:cNvPr>
            <p:cNvSpPr/>
            <p:nvPr/>
          </p:nvSpPr>
          <p:spPr>
            <a:xfrm>
              <a:off x="410475" y="4416136"/>
              <a:ext cx="1163393" cy="7949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E4BA22-2D6C-F06B-9EEF-8B7A5DB99DD9}"/>
                </a:ext>
              </a:extLst>
            </p:cNvPr>
            <p:cNvSpPr txBox="1"/>
            <p:nvPr/>
          </p:nvSpPr>
          <p:spPr>
            <a:xfrm>
              <a:off x="410476" y="4581283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DBFF79-0060-2F81-832B-90F6A5B25E4A}"/>
                </a:ext>
              </a:extLst>
            </p:cNvPr>
            <p:cNvSpPr txBox="1"/>
            <p:nvPr/>
          </p:nvSpPr>
          <p:spPr>
            <a:xfrm>
              <a:off x="667095" y="4574806"/>
              <a:ext cx="906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cycling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0C4052-1893-2A35-3503-1633A8EE54EE}"/>
              </a:ext>
            </a:extLst>
          </p:cNvPr>
          <p:cNvGrpSpPr/>
          <p:nvPr/>
        </p:nvGrpSpPr>
        <p:grpSpPr>
          <a:xfrm>
            <a:off x="5129248" y="861831"/>
            <a:ext cx="1413027" cy="804210"/>
            <a:chOff x="348130" y="4509655"/>
            <a:chExt cx="1413027" cy="804210"/>
          </a:xfrm>
        </p:grpSpPr>
        <p:sp>
          <p:nvSpPr>
            <p:cNvPr id="25" name="Rounded Rectangle 62">
              <a:extLst>
                <a:ext uri="{FF2B5EF4-FFF2-40B4-BE49-F238E27FC236}">
                  <a16:creationId xmlns:a16="http://schemas.microsoft.com/office/drawing/2014/main" id="{A77F2D09-B4FC-9ED6-DD31-1C92228D2EAA}"/>
                </a:ext>
              </a:extLst>
            </p:cNvPr>
            <p:cNvSpPr/>
            <p:nvPr/>
          </p:nvSpPr>
          <p:spPr>
            <a:xfrm>
              <a:off x="366151" y="4509655"/>
              <a:ext cx="1395005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165F4E-FCAE-7EF9-D926-395959BB32CA}"/>
                </a:ext>
              </a:extLst>
            </p:cNvPr>
            <p:cNvSpPr txBox="1"/>
            <p:nvPr/>
          </p:nvSpPr>
          <p:spPr>
            <a:xfrm>
              <a:off x="348130" y="4518937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639433-716D-4019-2077-2F110BEC9AA1}"/>
                </a:ext>
              </a:extLst>
            </p:cNvPr>
            <p:cNvSpPr txBox="1"/>
            <p:nvPr/>
          </p:nvSpPr>
          <p:spPr>
            <a:xfrm>
              <a:off x="604750" y="4512460"/>
              <a:ext cx="1156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walking to school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3E9E32-C1EF-F35C-B7EF-97E2022AD340}"/>
              </a:ext>
            </a:extLst>
          </p:cNvPr>
          <p:cNvGrpSpPr/>
          <p:nvPr/>
        </p:nvGrpSpPr>
        <p:grpSpPr>
          <a:xfrm>
            <a:off x="6569666" y="874921"/>
            <a:ext cx="2726835" cy="804210"/>
            <a:chOff x="270164" y="4509655"/>
            <a:chExt cx="2726835" cy="804210"/>
          </a:xfrm>
        </p:grpSpPr>
        <p:sp>
          <p:nvSpPr>
            <p:cNvPr id="29" name="Rounded Rectangle 66">
              <a:extLst>
                <a:ext uri="{FF2B5EF4-FFF2-40B4-BE49-F238E27FC236}">
                  <a16:creationId xmlns:a16="http://schemas.microsoft.com/office/drawing/2014/main" id="{EB063132-1D57-3752-BC54-CB9A7FB64CEB}"/>
                </a:ext>
              </a:extLst>
            </p:cNvPr>
            <p:cNvSpPr/>
            <p:nvPr/>
          </p:nvSpPr>
          <p:spPr>
            <a:xfrm>
              <a:off x="270164" y="4509655"/>
              <a:ext cx="2537936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C3EFBA-CF0E-0F6E-78D4-EC0EA4467CF3}"/>
                </a:ext>
              </a:extLst>
            </p:cNvPr>
            <p:cNvSpPr txBox="1"/>
            <p:nvPr/>
          </p:nvSpPr>
          <p:spPr>
            <a:xfrm>
              <a:off x="301950" y="4529328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A01F45-1E90-BFE6-EDF6-7D4CAC762530}"/>
                </a:ext>
              </a:extLst>
            </p:cNvPr>
            <p:cNvSpPr txBox="1"/>
            <p:nvPr/>
          </p:nvSpPr>
          <p:spPr>
            <a:xfrm>
              <a:off x="558569" y="4522851"/>
              <a:ext cx="2438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using reusable bags when shopping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5 0.0368 L -0.32777 0.4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1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3426 L 0.38056 0.4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0.04306 L 0.50278 0.39792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0.07199 L -0.55173 0.75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8518 L 0.02327 0.7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65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2" y="410577"/>
            <a:ext cx="83474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 ... Work in groups. Ask and answer to  find someone who does the things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773" y="2505305"/>
            <a:ext cx="475463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A: </a:t>
            </a:r>
            <a:r>
              <a:rPr lang="en-US" sz="3200" dirty="0"/>
              <a:t>Do you </a:t>
            </a:r>
            <a:r>
              <a:rPr lang="en-US" sz="3200" u="sng" dirty="0">
                <a:solidFill>
                  <a:srgbClr val="FF0000"/>
                </a:solidFill>
              </a:rPr>
              <a:t>plant trees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B:</a:t>
            </a:r>
            <a:r>
              <a:rPr lang="en-US" sz="3200" b="1" i="1" dirty="0">
                <a:solidFill>
                  <a:srgbClr val="013FFD"/>
                </a:solidFill>
              </a:rPr>
              <a:t> </a:t>
            </a:r>
            <a:r>
              <a:rPr lang="en-US" sz="3200" dirty="0">
                <a:solidFill>
                  <a:srgbClr val="013FFD"/>
                </a:solidFill>
              </a:rPr>
              <a:t>No, I don’t.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A: </a:t>
            </a:r>
            <a:r>
              <a:rPr lang="en-US" sz="3200" dirty="0"/>
              <a:t>Do you </a:t>
            </a:r>
            <a:r>
              <a:rPr lang="en-US" sz="3200" u="sng" dirty="0">
                <a:solidFill>
                  <a:srgbClr val="FF0000"/>
                </a:solidFill>
              </a:rPr>
              <a:t>pick up rubbish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B: </a:t>
            </a:r>
            <a:r>
              <a:rPr lang="en-US" sz="3200" dirty="0">
                <a:solidFill>
                  <a:srgbClr val="013FFD"/>
                </a:solidFill>
              </a:rPr>
              <a:t>Yes, I 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78067"/>
            <a:ext cx="1331768" cy="389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57741-82C7-0454-541D-B2FDF3A3EA24}"/>
              </a:ext>
            </a:extLst>
          </p:cNvPr>
          <p:cNvSpPr txBox="1"/>
          <p:nvPr/>
        </p:nvSpPr>
        <p:spPr>
          <a:xfrm>
            <a:off x="404773" y="1851690"/>
            <a:ext cx="24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13FFD"/>
                </a:solidFill>
              </a:rPr>
              <a:t>Example:</a:t>
            </a:r>
          </a:p>
        </p:txBody>
      </p:sp>
      <p:pic>
        <p:nvPicPr>
          <p:cNvPr id="5" name="Picture 4" descr="A cartoon of a child and child watering a tree&#10;&#10;Description automatically generated">
            <a:extLst>
              <a:ext uri="{FF2B5EF4-FFF2-40B4-BE49-F238E27FC236}">
                <a16:creationId xmlns:a16="http://schemas.microsoft.com/office/drawing/2014/main" id="{474D73B4-7C7F-BB7E-CE5A-548FB76C4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84" y="2590707"/>
            <a:ext cx="3709215" cy="38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65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2" y="410577"/>
            <a:ext cx="83474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 ... Work in groups. Ask and answer to  find someone who does the things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231" y="2534196"/>
            <a:ext cx="475463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A: </a:t>
            </a:r>
            <a:r>
              <a:rPr lang="en-US" sz="3200" dirty="0"/>
              <a:t>Do you </a:t>
            </a:r>
            <a:r>
              <a:rPr lang="en-US" sz="3200" u="sng" dirty="0">
                <a:solidFill>
                  <a:srgbClr val="FF0000"/>
                </a:solidFill>
              </a:rPr>
              <a:t>plant trees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B:</a:t>
            </a:r>
            <a:r>
              <a:rPr lang="en-US" sz="3200" b="1" i="1" dirty="0">
                <a:solidFill>
                  <a:srgbClr val="013FFD"/>
                </a:solidFill>
              </a:rPr>
              <a:t> </a:t>
            </a:r>
            <a:r>
              <a:rPr lang="en-US" sz="3200" dirty="0">
                <a:solidFill>
                  <a:srgbClr val="013FFD"/>
                </a:solidFill>
              </a:rPr>
              <a:t>No, I don’t.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A: </a:t>
            </a:r>
            <a:r>
              <a:rPr lang="en-US" sz="3200" dirty="0"/>
              <a:t>Do you </a:t>
            </a:r>
            <a:r>
              <a:rPr lang="en-US" sz="3200" u="sng" dirty="0">
                <a:solidFill>
                  <a:srgbClr val="FF0000"/>
                </a:solidFill>
              </a:rPr>
              <a:t>pick up rubbish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B: </a:t>
            </a:r>
            <a:r>
              <a:rPr lang="en-US" sz="3200" dirty="0">
                <a:solidFill>
                  <a:srgbClr val="013FFD"/>
                </a:solidFill>
              </a:rPr>
              <a:t>Yes, I 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78067"/>
            <a:ext cx="1331768" cy="389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57741-82C7-0454-541D-B2FDF3A3EA24}"/>
              </a:ext>
            </a:extLst>
          </p:cNvPr>
          <p:cNvSpPr txBox="1"/>
          <p:nvPr/>
        </p:nvSpPr>
        <p:spPr>
          <a:xfrm>
            <a:off x="404773" y="1851690"/>
            <a:ext cx="24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13FFD"/>
                </a:solidFill>
              </a:rPr>
              <a:t>Example: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1DCC04-B026-8985-8902-FB0B7082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12230"/>
              </p:ext>
            </p:extLst>
          </p:nvPr>
        </p:nvGraphicFramePr>
        <p:xfrm>
          <a:off x="4754635" y="1353119"/>
          <a:ext cx="4272134" cy="547760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12257">
                  <a:extLst>
                    <a:ext uri="{9D8B030D-6E8A-4147-A177-3AD203B41FA5}">
                      <a16:colId xmlns:a16="http://schemas.microsoft.com/office/drawing/2014/main" val="3244286271"/>
                    </a:ext>
                  </a:extLst>
                </a:gridCol>
                <a:gridCol w="1359877">
                  <a:extLst>
                    <a:ext uri="{9D8B030D-6E8A-4147-A177-3AD203B41FA5}">
                      <a16:colId xmlns:a16="http://schemas.microsoft.com/office/drawing/2014/main" val="1543124010"/>
                    </a:ext>
                  </a:extLst>
                </a:gridCol>
              </a:tblGrid>
              <a:tr h="1454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</a:rPr>
                        <a:t>Find someone who ...</a:t>
                      </a:r>
                      <a:endParaRPr lang="en-VN" sz="28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</a:rPr>
                        <a:t>Names</a:t>
                      </a:r>
                      <a:endParaRPr lang="en-VN" sz="28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594667"/>
                  </a:ext>
                </a:extLst>
              </a:tr>
              <a:tr h="1002252">
                <a:tc>
                  <a:txBody>
                    <a:bodyPr/>
                    <a:lstStyle/>
                    <a:p>
                      <a:r>
                        <a:rPr lang="en-US" sz="2800" kern="100" dirty="0">
                          <a:solidFill>
                            <a:srgbClr val="013FFD"/>
                          </a:solidFill>
                          <a:effectLst/>
                        </a:rPr>
                        <a:t>1. uses reusable bags when shopping</a:t>
                      </a:r>
                      <a:endParaRPr lang="en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587985"/>
                  </a:ext>
                </a:extLst>
              </a:tr>
              <a:tr h="54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solidFill>
                            <a:srgbClr val="013FFD"/>
                          </a:solidFill>
                          <a:effectLst/>
                        </a:rPr>
                        <a:t>2. cycles</a:t>
                      </a:r>
                      <a:endParaRPr lang="en-VN" sz="2800" kern="100" dirty="0">
                        <a:solidFill>
                          <a:srgbClr val="013FFD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75434"/>
                  </a:ext>
                </a:extLst>
              </a:tr>
              <a:tr h="54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solidFill>
                            <a:srgbClr val="013FFD"/>
                          </a:solidFill>
                          <a:effectLst/>
                        </a:rPr>
                        <a:t>3. walks to school</a:t>
                      </a:r>
                      <a:endParaRPr lang="en-VN" sz="2800" kern="100" dirty="0">
                        <a:solidFill>
                          <a:srgbClr val="013FFD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27402"/>
                  </a:ext>
                </a:extLst>
              </a:tr>
              <a:tr h="54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solidFill>
                            <a:srgbClr val="013FFD"/>
                          </a:solidFill>
                          <a:effectLst/>
                        </a:rPr>
                        <a:t>4. picks up rubbish</a:t>
                      </a:r>
                      <a:endParaRPr lang="en-VN" sz="2800" kern="100" dirty="0">
                        <a:solidFill>
                          <a:srgbClr val="013FFD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549961"/>
                  </a:ext>
                </a:extLst>
              </a:tr>
              <a:tr h="1002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solidFill>
                            <a:srgbClr val="013FFD"/>
                          </a:solidFill>
                          <a:effectLst/>
                        </a:rPr>
                        <a:t>5. plants trees and flowers</a:t>
                      </a:r>
                      <a:endParaRPr lang="en-VN" sz="2800" kern="100" dirty="0">
                        <a:solidFill>
                          <a:srgbClr val="013FFD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4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37AD-B27E-0223-7888-2ED9BFF6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92" y="1544817"/>
            <a:ext cx="8624208" cy="1557209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br>
              <a:rPr lang="en-VN" sz="3200" b="1" dirty="0">
                <a:solidFill>
                  <a:srgbClr val="0D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sz="3000" dirty="0">
                <a:solidFill>
                  <a:srgbClr val="0D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Lexical items related to the topic “Our greener world”</a:t>
            </a:r>
            <a:br>
              <a:rPr lang="en-VN" sz="3000" dirty="0">
                <a:solidFill>
                  <a:srgbClr val="0D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sz="3000" dirty="0">
                <a:solidFill>
                  <a:srgbClr val="0D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Some ways </a:t>
            </a:r>
            <a:r>
              <a:rPr lang="en-VN" sz="3000">
                <a:solidFill>
                  <a:srgbClr val="0D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help the environment</a:t>
            </a:r>
            <a:br>
              <a:rPr lang="en-VN" sz="3000" dirty="0">
                <a:solidFill>
                  <a:srgbClr val="0D01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VN" sz="3000" dirty="0">
                <a:solidFill>
                  <a:srgbClr val="0D01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N" sz="3000" dirty="0">
              <a:solidFill>
                <a:srgbClr val="0D0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1EFFB-8047-6230-3CB0-38B1FAE0FF7C}"/>
              </a:ext>
            </a:extLst>
          </p:cNvPr>
          <p:cNvSpPr txBox="1"/>
          <p:nvPr/>
        </p:nvSpPr>
        <p:spPr>
          <a:xfrm>
            <a:off x="519792" y="2841171"/>
            <a:ext cx="7513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Homework</a:t>
            </a:r>
            <a:r>
              <a:rPr kumimoji="0" lang="en-VN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D01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srgbClr val="0D01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Practice the dialogue: “Let’s go green”</a:t>
            </a:r>
            <a:b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srgbClr val="0D01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srgbClr val="0D01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D01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D01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next lesson: Lesson 2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D01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 closer look 1</a:t>
            </a:r>
            <a:b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srgbClr val="0D01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83A30-AEB0-F5EB-0D53-2C5C3733682D}"/>
              </a:ext>
            </a:extLst>
          </p:cNvPr>
          <p:cNvSpPr txBox="1"/>
          <p:nvPr/>
        </p:nvSpPr>
        <p:spPr>
          <a:xfrm>
            <a:off x="631371" y="620486"/>
            <a:ext cx="427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Wrap-up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4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6FF2-FDD2-FAC5-D896-C0CE4D5C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 descr="A colorful text with dots&#10;&#10;Description automatically generated">
            <a:extLst>
              <a:ext uri="{FF2B5EF4-FFF2-40B4-BE49-F238E27FC236}">
                <a16:creationId xmlns:a16="http://schemas.microsoft.com/office/drawing/2014/main" id="{02C7A7FE-BB1B-F15E-F4B7-FE9F04647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8796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878F44-E1A1-13F5-0B4F-1C617A2B7D94}"/>
              </a:ext>
            </a:extLst>
          </p:cNvPr>
          <p:cNvSpPr txBox="1"/>
          <p:nvPr/>
        </p:nvSpPr>
        <p:spPr>
          <a:xfrm>
            <a:off x="-1071064" y="-82822"/>
            <a:ext cx="8029865" cy="804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D01FF"/>
                </a:solidFill>
                <a:latin typeface="Calibri Light" panose="020F0302020204030204"/>
              </a:rPr>
              <a:t>I. Warm up – Brainstorming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91954D6-C6B0-2947-1559-A0C6A2F80222}"/>
              </a:ext>
            </a:extLst>
          </p:cNvPr>
          <p:cNvSpPr/>
          <p:nvPr/>
        </p:nvSpPr>
        <p:spPr>
          <a:xfrm>
            <a:off x="2342262" y="2397369"/>
            <a:ext cx="4131230" cy="206326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Aptos Display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appliances in the house</a:t>
            </a:r>
            <a:endParaRPr lang="en-VN" sz="36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67130B-6157-6944-F654-40EBDCE1D2FA}"/>
              </a:ext>
            </a:extLst>
          </p:cNvPr>
          <p:cNvSpPr/>
          <p:nvPr/>
        </p:nvSpPr>
        <p:spPr>
          <a:xfrm>
            <a:off x="902677" y="1584081"/>
            <a:ext cx="2041191" cy="8880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W</a:t>
            </a:r>
            <a:r>
              <a:rPr lang="en-VN" sz="2600" dirty="0"/>
              <a:t>ireless TV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D94C5F-C21E-F1FC-EEAD-C5F9AF827266}"/>
              </a:ext>
            </a:extLst>
          </p:cNvPr>
          <p:cNvSpPr/>
          <p:nvPr/>
        </p:nvSpPr>
        <p:spPr>
          <a:xfrm>
            <a:off x="3551404" y="1292470"/>
            <a:ext cx="2041191" cy="8880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/>
              <a:t>Smart clock</a:t>
            </a:r>
            <a:endParaRPr lang="en-VN" sz="2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3762AC-0123-D8B6-E3B3-AA7F8420BA39}"/>
              </a:ext>
            </a:extLst>
          </p:cNvPr>
          <p:cNvSpPr/>
          <p:nvPr/>
        </p:nvSpPr>
        <p:spPr>
          <a:xfrm>
            <a:off x="6365631" y="2063261"/>
            <a:ext cx="2391507" cy="8880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/>
              <a:t>Electric cooker</a:t>
            </a:r>
            <a:endParaRPr lang="en-VN" sz="2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A8221C-A2AF-BE28-AFC3-464B67D8BD1A}"/>
              </a:ext>
            </a:extLst>
          </p:cNvPr>
          <p:cNvSpPr/>
          <p:nvPr/>
        </p:nvSpPr>
        <p:spPr>
          <a:xfrm>
            <a:off x="695658" y="4385896"/>
            <a:ext cx="2855746" cy="8880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/>
              <a:t>dishwasher</a:t>
            </a:r>
            <a:endParaRPr lang="en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AD7217-6258-FA9B-4DDC-60E910BE89C5}"/>
              </a:ext>
            </a:extLst>
          </p:cNvPr>
          <p:cNvSpPr/>
          <p:nvPr/>
        </p:nvSpPr>
        <p:spPr>
          <a:xfrm>
            <a:off x="4432301" y="4925158"/>
            <a:ext cx="2041191" cy="8880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/>
              <a:t>fridge</a:t>
            </a:r>
            <a:endParaRPr lang="en-VN" sz="2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A35FB3-312B-BEC0-0932-249FD4FBA024}"/>
              </a:ext>
            </a:extLst>
          </p:cNvPr>
          <p:cNvSpPr/>
          <p:nvPr/>
        </p:nvSpPr>
        <p:spPr>
          <a:xfrm>
            <a:off x="6365631" y="3738804"/>
            <a:ext cx="2041191" cy="8880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/>
              <a:t>……….</a:t>
            </a:r>
            <a:endParaRPr lang="en-VN" sz="2600" dirty="0"/>
          </a:p>
        </p:txBody>
      </p:sp>
    </p:spTree>
    <p:extLst>
      <p:ext uri="{BB962C8B-B14F-4D97-AF65-F5344CB8AC3E}">
        <p14:creationId xmlns:p14="http://schemas.microsoft.com/office/powerpoint/2010/main" val="38027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globe with leaves around it&#10;&#10;Description automatically generated">
            <a:extLst>
              <a:ext uri="{FF2B5EF4-FFF2-40B4-BE49-F238E27FC236}">
                <a16:creationId xmlns:a16="http://schemas.microsoft.com/office/drawing/2014/main" id="{2950F7FC-0E15-1B0C-B3F7-0F172B282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8" y="2870963"/>
            <a:ext cx="6459415" cy="3987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756A9-7EF5-6BB7-44D0-0FB2E91CDF03}"/>
              </a:ext>
            </a:extLst>
          </p:cNvPr>
          <p:cNvSpPr txBox="1"/>
          <p:nvPr/>
        </p:nvSpPr>
        <p:spPr>
          <a:xfrm>
            <a:off x="627426" y="726836"/>
            <a:ext cx="78891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11: OUR GREENER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E6ACF-A3BF-1CBE-E515-FEC79D5B5A61}"/>
              </a:ext>
            </a:extLst>
          </p:cNvPr>
          <p:cNvSpPr txBox="1"/>
          <p:nvPr/>
        </p:nvSpPr>
        <p:spPr>
          <a:xfrm>
            <a:off x="831388" y="1490397"/>
            <a:ext cx="7686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Period: 87 - Lesson 1: Getting started </a:t>
            </a:r>
          </a:p>
          <a:p>
            <a:pPr algn="ctr"/>
            <a:r>
              <a:rPr lang="en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green!</a:t>
            </a:r>
          </a:p>
        </p:txBody>
      </p:sp>
    </p:spTree>
    <p:extLst>
      <p:ext uri="{BB962C8B-B14F-4D97-AF65-F5344CB8AC3E}">
        <p14:creationId xmlns:p14="http://schemas.microsoft.com/office/powerpoint/2010/main" val="20866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756A9-7EF5-6BB7-44D0-0FB2E91CDF03}"/>
              </a:ext>
            </a:extLst>
          </p:cNvPr>
          <p:cNvSpPr txBox="1"/>
          <p:nvPr/>
        </p:nvSpPr>
        <p:spPr>
          <a:xfrm>
            <a:off x="627426" y="1524005"/>
            <a:ext cx="78891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11: OUR </a:t>
            </a:r>
            <a:r>
              <a:rPr lang="en-VN" sz="3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GREENER</a:t>
            </a:r>
            <a:r>
              <a:rPr lang="en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E6ACF-A3BF-1CBE-E515-FEC79D5B5A61}"/>
              </a:ext>
            </a:extLst>
          </p:cNvPr>
          <p:cNvSpPr txBox="1"/>
          <p:nvPr/>
        </p:nvSpPr>
        <p:spPr>
          <a:xfrm>
            <a:off x="2101194" y="2372173"/>
            <a:ext cx="4941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1: Getting started </a:t>
            </a:r>
          </a:p>
          <a:p>
            <a:pPr algn="ctr"/>
            <a:r>
              <a:rPr lang="en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VN" sz="36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 green</a:t>
            </a:r>
            <a:r>
              <a:rPr lang="en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B64F70-2469-4904-8412-C5DCD6B1B0EE}"/>
              </a:ext>
            </a:extLst>
          </p:cNvPr>
          <p:cNvCxnSpPr/>
          <p:nvPr/>
        </p:nvCxnSpPr>
        <p:spPr>
          <a:xfrm>
            <a:off x="4044462" y="2121877"/>
            <a:ext cx="23328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513FF7-641F-0418-032D-CC7579EC2F23}"/>
              </a:ext>
            </a:extLst>
          </p:cNvPr>
          <p:cNvCxnSpPr>
            <a:cxnSpLocks/>
          </p:cNvCxnSpPr>
          <p:nvPr/>
        </p:nvCxnSpPr>
        <p:spPr>
          <a:xfrm>
            <a:off x="4232031" y="3572502"/>
            <a:ext cx="17205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010" y="849465"/>
            <a:ext cx="11009911" cy="6008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4672" y="1034143"/>
            <a:ext cx="381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Let’s go green!</a:t>
            </a:r>
          </a:p>
        </p:txBody>
      </p:sp>
      <p:pic>
        <p:nvPicPr>
          <p:cNvPr id="3" name="B2_31">
            <a:hlinkClick r:id="" action="ppaction://media"/>
            <a:extLst>
              <a:ext uri="{FF2B5EF4-FFF2-40B4-BE49-F238E27FC236}">
                <a16:creationId xmlns:a16="http://schemas.microsoft.com/office/drawing/2014/main" id="{DE0ABDFD-3E95-42C6-9271-A73513E0A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3286" y="1882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5" y="465486"/>
            <a:ext cx="8926285" cy="643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Hi, Nick.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Hello, Mi.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You’ve bought a lot of things.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Yes. We’re going on a picnic tomorrow. What are you doing at the supermarket, Mi?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I’m buying some eggs. Hey, what’s this?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It’s a reusable shopping bag.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Do you always use it?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Yes. It’s better than a plastic one. If we all use this kind of bag, we will help the environment.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I see. I’ll buy one for my mum. Where can I buy one?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At the check-out. By the way, you’re also green. You’re cycling. 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You’re right. If more people cycle, the air will be cleaner. Right?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Yes. Oh, it’s 5 o’clock already. I have to go now. See you later. 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See you, Nick. Bye.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Let’s go green!</a:t>
            </a:r>
          </a:p>
        </p:txBody>
      </p:sp>
      <p:pic>
        <p:nvPicPr>
          <p:cNvPr id="5" name="B2_31">
            <a:hlinkClick r:id="" action="ppaction://media"/>
            <a:extLst>
              <a:ext uri="{FF2B5EF4-FFF2-40B4-BE49-F238E27FC236}">
                <a16:creationId xmlns:a16="http://schemas.microsoft.com/office/drawing/2014/main" id="{CBABA4E7-EA9F-4623-B734-6179211BB3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 end="1283.08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7795" y="110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3942"/>
            <a:ext cx="9249508" cy="643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Hi, Nick.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Hello, Mi.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You’ve bought a lot of things.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Yes. We’re going on a picnic tomorrow. What are you doing at the supermarket, Mi?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I’m buying some eggs. Hey, what’s this?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It’s a reusable shopping bag. </a:t>
            </a:r>
            <a:endParaRPr lang="en-US" sz="23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Do you always use it?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Yes. It’s better than a plastic one. If we all use this kind of bag, we will help the environment.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I see. I’ll buy one for my mum. Where can I buy one?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At the check-out. By the way, you’re also green. You’re cycling. 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You’re right. If more people cycle, the air will be cleaner. Right?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Nick: </a:t>
            </a:r>
            <a:r>
              <a:rPr lang="en-US" sz="2300" dirty="0"/>
              <a:t>Yes. Oh, it’s 5 o’clock already. I have to go now. See you later. </a:t>
            </a:r>
          </a:p>
          <a:p>
            <a:pPr>
              <a:lnSpc>
                <a:spcPct val="120000"/>
              </a:lnSpc>
            </a:pPr>
            <a:r>
              <a:rPr lang="en-US" sz="2300" b="1" i="1" dirty="0"/>
              <a:t>Mi: </a:t>
            </a:r>
            <a:r>
              <a:rPr lang="en-US" sz="2300" dirty="0"/>
              <a:t>See you, Nick. Bye.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Let’s go green!</a:t>
            </a:r>
          </a:p>
        </p:txBody>
      </p:sp>
      <p:pic>
        <p:nvPicPr>
          <p:cNvPr id="5" name="B2_31">
            <a:hlinkClick r:id="" action="ppaction://media"/>
            <a:extLst>
              <a:ext uri="{FF2B5EF4-FFF2-40B4-BE49-F238E27FC236}">
                <a16:creationId xmlns:a16="http://schemas.microsoft.com/office/drawing/2014/main" id="{CBABA4E7-EA9F-4623-B734-6179211BB3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 end="1283.08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7795" y="110261"/>
            <a:ext cx="487363" cy="4873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A76A66-7D60-44FF-D9CA-A6F918D234FF}"/>
              </a:ext>
            </a:extLst>
          </p:cNvPr>
          <p:cNvCxnSpPr/>
          <p:nvPr/>
        </p:nvCxnSpPr>
        <p:spPr>
          <a:xfrm>
            <a:off x="1417635" y="3311770"/>
            <a:ext cx="10316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EE0946-019E-9C4E-3DB8-CCD3236E0209}"/>
              </a:ext>
            </a:extLst>
          </p:cNvPr>
          <p:cNvCxnSpPr>
            <a:cxnSpLocks/>
          </p:cNvCxnSpPr>
          <p:nvPr/>
        </p:nvCxnSpPr>
        <p:spPr>
          <a:xfrm>
            <a:off x="3293327" y="4155831"/>
            <a:ext cx="8214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1D2146-A18E-574D-978C-3100740A71F4}"/>
              </a:ext>
            </a:extLst>
          </p:cNvPr>
          <p:cNvCxnSpPr/>
          <p:nvPr/>
        </p:nvCxnSpPr>
        <p:spPr>
          <a:xfrm>
            <a:off x="1605204" y="5410200"/>
            <a:ext cx="10316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8A3557-929F-37A4-8EF5-D8043A709CE3}"/>
              </a:ext>
            </a:extLst>
          </p:cNvPr>
          <p:cNvSpPr txBox="1"/>
          <p:nvPr/>
        </p:nvSpPr>
        <p:spPr>
          <a:xfrm>
            <a:off x="574431" y="269631"/>
            <a:ext cx="735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VN" sz="3200" b="1" dirty="0">
                <a:solidFill>
                  <a:srgbClr val="013FFD"/>
                </a:solidFill>
              </a:rPr>
              <a:t>New words: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2E2A7C-9A24-8671-DCA5-2AF80DC28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66970"/>
              </p:ext>
            </p:extLst>
          </p:nvPr>
        </p:nvGraphicFramePr>
        <p:xfrm>
          <a:off x="293077" y="1092200"/>
          <a:ext cx="862818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046">
                  <a:extLst>
                    <a:ext uri="{9D8B030D-6E8A-4147-A177-3AD203B41FA5}">
                      <a16:colId xmlns:a16="http://schemas.microsoft.com/office/drawing/2014/main" val="691492152"/>
                    </a:ext>
                  </a:extLst>
                </a:gridCol>
                <a:gridCol w="1289539">
                  <a:extLst>
                    <a:ext uri="{9D8B030D-6E8A-4147-A177-3AD203B41FA5}">
                      <a16:colId xmlns:a16="http://schemas.microsoft.com/office/drawing/2014/main" val="4084562578"/>
                    </a:ext>
                  </a:extLst>
                </a:gridCol>
                <a:gridCol w="3024553">
                  <a:extLst>
                    <a:ext uri="{9D8B030D-6E8A-4147-A177-3AD203B41FA5}">
                      <a16:colId xmlns:a16="http://schemas.microsoft.com/office/drawing/2014/main" val="3227895171"/>
                    </a:ext>
                  </a:extLst>
                </a:gridCol>
                <a:gridCol w="2157046">
                  <a:extLst>
                    <a:ext uri="{9D8B030D-6E8A-4147-A177-3AD203B41FA5}">
                      <a16:colId xmlns:a16="http://schemas.microsoft.com/office/drawing/2014/main" val="2142042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rgbClr val="013FFD"/>
                          </a:solidFill>
                          <a:highlight>
                            <a:srgbClr val="FFFF00"/>
                          </a:highlight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rgbClr val="013FFD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solidFill>
                          <a:srgbClr val="013FFD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rgbClr val="013FFD"/>
                          </a:solidFill>
                          <a:highlight>
                            <a:srgbClr val="FFFF00"/>
                          </a:highlight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49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2800" b="1" dirty="0"/>
                        <a:t>reusable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800" dirty="0"/>
                        <a:t>(adj)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/>
                        <a:t>able to used again or more than one</a:t>
                      </a:r>
                    </a:p>
                    <a:p>
                      <a:endParaRPr lang="en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</a:t>
                      </a:r>
                      <a:r>
                        <a:rPr lang="en-VN" sz="2800" dirty="0"/>
                        <a:t>ó thể tái sử dụng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2800" b="1" dirty="0"/>
                        <a:t>plastic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800" dirty="0"/>
                        <a:t>(n/adj)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/>
                        <a:t>nhựa/ (chất liệu) nhựa</a:t>
                      </a:r>
                    </a:p>
                    <a:p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4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2800" b="1" dirty="0"/>
                        <a:t>check-out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800" dirty="0"/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/>
                        <a:t>the place in a shop where you pay the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/>
                        <a:t>quầy thanh toán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1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6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6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2022" y="41498"/>
            <a:ext cx="78267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the following sentences. Use NO MORE THAN THREE words in each blank.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941" y="1818226"/>
            <a:ext cx="571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13FFD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2022" y="1811017"/>
            <a:ext cx="33334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Nick is going on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941" y="2469566"/>
            <a:ext cx="571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13FFD"/>
                </a:solidFill>
              </a:rPr>
              <a:t>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760" y="3705045"/>
            <a:ext cx="571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13FFD"/>
                </a:solidFill>
              </a:rPr>
              <a:t>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1715" y="3711074"/>
            <a:ext cx="63706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People can buy green bags 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6190" y="4559665"/>
            <a:ext cx="571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13FFD"/>
                </a:solidFill>
              </a:rPr>
              <a:t>4.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0385" y="4561430"/>
            <a:ext cx="3973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Mi wants to buy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353" y="5395879"/>
            <a:ext cx="571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13FFD"/>
                </a:solidFill>
              </a:rPr>
              <a:t>5.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580" y="5396651"/>
            <a:ext cx="72688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Nick thinks that Mi is green because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828" y="2466821"/>
            <a:ext cx="73877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The green shopping bag is better than the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53B878-7A79-416E-9F6C-A034573FB7FB}"/>
              </a:ext>
            </a:extLst>
          </p:cNvPr>
          <p:cNvSpPr txBox="1"/>
          <p:nvPr/>
        </p:nvSpPr>
        <p:spPr>
          <a:xfrm>
            <a:off x="3879078" y="1754604"/>
            <a:ext cx="434435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/>
              <a:t>_______ tomorrow.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0A914B-834D-43AF-BD05-460AE3B33BFE}"/>
              </a:ext>
            </a:extLst>
          </p:cNvPr>
          <p:cNvSpPr txBox="1"/>
          <p:nvPr/>
        </p:nvSpPr>
        <p:spPr>
          <a:xfrm>
            <a:off x="3791922" y="1800183"/>
            <a:ext cx="39042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a picnic </a:t>
            </a:r>
            <a:r>
              <a:rPr lang="en-US" sz="3300" dirty="0"/>
              <a:t>tomorrow.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5BDE96-F40B-4D89-AE19-D1869907BE5D}"/>
              </a:ext>
            </a:extLst>
          </p:cNvPr>
          <p:cNvSpPr txBox="1"/>
          <p:nvPr/>
        </p:nvSpPr>
        <p:spPr>
          <a:xfrm>
            <a:off x="827313" y="3091445"/>
            <a:ext cx="1509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024271-7677-415D-9F31-9D50936DF152}"/>
              </a:ext>
            </a:extLst>
          </p:cNvPr>
          <p:cNvSpPr txBox="1"/>
          <p:nvPr/>
        </p:nvSpPr>
        <p:spPr>
          <a:xfrm>
            <a:off x="699078" y="3037608"/>
            <a:ext cx="27190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plastic one</a:t>
            </a:r>
            <a:r>
              <a:rPr lang="en-US" sz="33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7EDE0B-842B-439C-B253-32FB2FFD4CF6}"/>
              </a:ext>
            </a:extLst>
          </p:cNvPr>
          <p:cNvSpPr txBox="1"/>
          <p:nvPr/>
        </p:nvSpPr>
        <p:spPr>
          <a:xfrm>
            <a:off x="6033168" y="3761635"/>
            <a:ext cx="1509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73BAA8-3CD2-4898-B749-AE4E489A7EFA}"/>
              </a:ext>
            </a:extLst>
          </p:cNvPr>
          <p:cNvSpPr txBox="1"/>
          <p:nvPr/>
        </p:nvSpPr>
        <p:spPr>
          <a:xfrm>
            <a:off x="5959511" y="3724049"/>
            <a:ext cx="289588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the check-out</a:t>
            </a:r>
            <a:r>
              <a:rPr lang="en-US" sz="33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CDD98C-5D37-4122-B167-D0EB6971159B}"/>
              </a:ext>
            </a:extLst>
          </p:cNvPr>
          <p:cNvSpPr txBox="1"/>
          <p:nvPr/>
        </p:nvSpPr>
        <p:spPr>
          <a:xfrm>
            <a:off x="3801912" y="4518993"/>
            <a:ext cx="50534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/>
              <a:t>_______ bag for her mum.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4A7C48-883F-4AAE-904E-FB2EF1EE5662}"/>
              </a:ext>
            </a:extLst>
          </p:cNvPr>
          <p:cNvSpPr txBox="1"/>
          <p:nvPr/>
        </p:nvSpPr>
        <p:spPr>
          <a:xfrm>
            <a:off x="3874066" y="4540212"/>
            <a:ext cx="526993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a reusable </a:t>
            </a:r>
            <a:r>
              <a:rPr lang="en-US" sz="3300" dirty="0"/>
              <a:t>bag for her mum.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3B6B9D-821A-4333-B15E-3D6E3EB61B15}"/>
              </a:ext>
            </a:extLst>
          </p:cNvPr>
          <p:cNvSpPr txBox="1"/>
          <p:nvPr/>
        </p:nvSpPr>
        <p:spPr>
          <a:xfrm>
            <a:off x="7073658" y="5381208"/>
            <a:ext cx="183350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/>
              <a:t>_______.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4BE5E8-AA68-42B7-8F76-C04BC52150ED}"/>
              </a:ext>
            </a:extLst>
          </p:cNvPr>
          <p:cNvSpPr txBox="1"/>
          <p:nvPr/>
        </p:nvSpPr>
        <p:spPr>
          <a:xfrm>
            <a:off x="828783" y="5996043"/>
            <a:ext cx="40742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she’s cycling</a:t>
            </a:r>
            <a:r>
              <a:rPr lang="en-US" sz="3300" dirty="0"/>
              <a:t>.</a:t>
            </a:r>
          </a:p>
        </p:txBody>
      </p:sp>
      <p:sp>
        <p:nvSpPr>
          <p:cNvPr id="2" name="Connector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2367F5-8C93-A5DE-987F-7CE0BCB43DCB}"/>
              </a:ext>
            </a:extLst>
          </p:cNvPr>
          <p:cNvSpPr/>
          <p:nvPr/>
        </p:nvSpPr>
        <p:spPr>
          <a:xfrm>
            <a:off x="7429287" y="1938393"/>
            <a:ext cx="267877" cy="29024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?</a:t>
            </a:r>
          </a:p>
        </p:txBody>
      </p:sp>
      <p:sp>
        <p:nvSpPr>
          <p:cNvPr id="3" name="Connecto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7A349A-43FF-E8C4-534E-F0505443222D}"/>
              </a:ext>
            </a:extLst>
          </p:cNvPr>
          <p:cNvSpPr/>
          <p:nvPr/>
        </p:nvSpPr>
        <p:spPr>
          <a:xfrm>
            <a:off x="8557928" y="3882501"/>
            <a:ext cx="267877" cy="29024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?</a:t>
            </a:r>
          </a:p>
        </p:txBody>
      </p:sp>
      <p:sp>
        <p:nvSpPr>
          <p:cNvPr id="4" name="Connector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711AA6-C22E-9784-D771-12D349C9CEBC}"/>
              </a:ext>
            </a:extLst>
          </p:cNvPr>
          <p:cNvSpPr/>
          <p:nvPr/>
        </p:nvSpPr>
        <p:spPr>
          <a:xfrm>
            <a:off x="8704599" y="5579711"/>
            <a:ext cx="267877" cy="29024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?</a:t>
            </a:r>
          </a:p>
        </p:txBody>
      </p:sp>
      <p:sp>
        <p:nvSpPr>
          <p:cNvPr id="5" name="Connector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B71226-EA99-CE72-74B3-82CD1C487998}"/>
              </a:ext>
            </a:extLst>
          </p:cNvPr>
          <p:cNvSpPr/>
          <p:nvPr/>
        </p:nvSpPr>
        <p:spPr>
          <a:xfrm>
            <a:off x="2968432" y="3204085"/>
            <a:ext cx="267877" cy="29024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?</a:t>
            </a:r>
          </a:p>
        </p:txBody>
      </p:sp>
      <p:sp>
        <p:nvSpPr>
          <p:cNvPr id="9" name="Connector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923887-2A61-6678-6B0C-25D5079CAE03}"/>
              </a:ext>
            </a:extLst>
          </p:cNvPr>
          <p:cNvSpPr/>
          <p:nvPr/>
        </p:nvSpPr>
        <p:spPr>
          <a:xfrm>
            <a:off x="8682823" y="4727196"/>
            <a:ext cx="267877" cy="29024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1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2529</TotalTime>
  <Words>1079</Words>
  <Application>Microsoft Macintosh PowerPoint</Application>
  <PresentationFormat>On-screen Show (4:3)</PresentationFormat>
  <Paragraphs>155</Paragraphs>
  <Slides>16</Slides>
  <Notes>3</Notes>
  <HiddenSlides>1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 Lexical items related to the topic “Our greener world” - Some ways to help the environment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Bich Ngoc</cp:lastModifiedBy>
  <cp:revision>148</cp:revision>
  <cp:lastPrinted>2024-04-09T02:06:13Z</cp:lastPrinted>
  <dcterms:created xsi:type="dcterms:W3CDTF">2020-12-09T02:04:09Z</dcterms:created>
  <dcterms:modified xsi:type="dcterms:W3CDTF">2024-04-10T11:38:38Z</dcterms:modified>
</cp:coreProperties>
</file>