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7" r:id="rId2"/>
    <p:sldId id="256" r:id="rId3"/>
    <p:sldId id="258" r:id="rId4"/>
    <p:sldId id="262" r:id="rId5"/>
    <p:sldId id="259" r:id="rId6"/>
    <p:sldId id="283" r:id="rId7"/>
    <p:sldId id="284" r:id="rId8"/>
    <p:sldId id="260" r:id="rId9"/>
    <p:sldId id="270" r:id="rId10"/>
    <p:sldId id="271" r:id="rId11"/>
    <p:sldId id="272" r:id="rId12"/>
    <p:sldId id="285" r:id="rId13"/>
    <p:sldId id="286" r:id="rId14"/>
    <p:sldId id="261" r:id="rId15"/>
    <p:sldId id="287" r:id="rId16"/>
    <p:sldId id="273" r:id="rId17"/>
    <p:sldId id="275" r:id="rId18"/>
    <p:sldId id="288" r:id="rId19"/>
    <p:sldId id="290" r:id="rId20"/>
    <p:sldId id="289" r:id="rId21"/>
    <p:sldId id="276" r:id="rId22"/>
    <p:sldId id="291"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4075" autoAdjust="0"/>
  </p:normalViewPr>
  <p:slideViewPr>
    <p:cSldViewPr>
      <p:cViewPr varScale="1">
        <p:scale>
          <a:sx n="47" d="100"/>
          <a:sy n="47" d="100"/>
        </p:scale>
        <p:origin x="24"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2" d="100"/>
        <a:sy n="82" d="100"/>
      </p:scale>
      <p:origin x="0" y="-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FE9118-A8D8-4BEA-B409-ACA9C0FD92FF}"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121CD-53A5-42D5-A667-0A2CB1E025D4}" type="slidenum">
              <a:rPr lang="en-US" smtClean="0"/>
              <a:t>‹#›</a:t>
            </a:fld>
            <a:endParaRPr lang="en-US"/>
          </a:p>
        </p:txBody>
      </p:sp>
    </p:spTree>
    <p:extLst>
      <p:ext uri="{BB962C8B-B14F-4D97-AF65-F5344CB8AC3E}">
        <p14:creationId xmlns:p14="http://schemas.microsoft.com/office/powerpoint/2010/main" val="16948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a:t>
            </a:fld>
            <a:endParaRPr lang="en-US"/>
          </a:p>
        </p:txBody>
      </p:sp>
    </p:spTree>
    <p:extLst>
      <p:ext uri="{BB962C8B-B14F-4D97-AF65-F5344CB8AC3E}">
        <p14:creationId xmlns:p14="http://schemas.microsoft.com/office/powerpoint/2010/main" val="4078466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10</a:t>
            </a:fld>
            <a:endParaRPr lang="en-US"/>
          </a:p>
        </p:txBody>
      </p:sp>
    </p:spTree>
    <p:extLst>
      <p:ext uri="{BB962C8B-B14F-4D97-AF65-F5344CB8AC3E}">
        <p14:creationId xmlns:p14="http://schemas.microsoft.com/office/powerpoint/2010/main" val="2108301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11</a:t>
            </a:fld>
            <a:endParaRPr lang="en-US"/>
          </a:p>
        </p:txBody>
      </p:sp>
    </p:spTree>
    <p:extLst>
      <p:ext uri="{BB962C8B-B14F-4D97-AF65-F5344CB8AC3E}">
        <p14:creationId xmlns:p14="http://schemas.microsoft.com/office/powerpoint/2010/main" val="1426383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12</a:t>
            </a:fld>
            <a:endParaRPr lang="en-US"/>
          </a:p>
        </p:txBody>
      </p:sp>
    </p:spTree>
    <p:extLst>
      <p:ext uri="{BB962C8B-B14F-4D97-AF65-F5344CB8AC3E}">
        <p14:creationId xmlns:p14="http://schemas.microsoft.com/office/powerpoint/2010/main" val="2070205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13</a:t>
            </a:fld>
            <a:endParaRPr lang="en-US"/>
          </a:p>
        </p:txBody>
      </p:sp>
    </p:spTree>
    <p:extLst>
      <p:ext uri="{BB962C8B-B14F-4D97-AF65-F5344CB8AC3E}">
        <p14:creationId xmlns:p14="http://schemas.microsoft.com/office/powerpoint/2010/main" val="27920044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14</a:t>
            </a:fld>
            <a:endParaRPr lang="en-US"/>
          </a:p>
        </p:txBody>
      </p:sp>
    </p:spTree>
    <p:extLst>
      <p:ext uri="{BB962C8B-B14F-4D97-AF65-F5344CB8AC3E}">
        <p14:creationId xmlns:p14="http://schemas.microsoft.com/office/powerpoint/2010/main" val="3881688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15</a:t>
            </a:fld>
            <a:endParaRPr lang="en-US"/>
          </a:p>
        </p:txBody>
      </p:sp>
    </p:spTree>
    <p:extLst>
      <p:ext uri="{BB962C8B-B14F-4D97-AF65-F5344CB8AC3E}">
        <p14:creationId xmlns:p14="http://schemas.microsoft.com/office/powerpoint/2010/main" val="4068894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16</a:t>
            </a:fld>
            <a:endParaRPr lang="en-US"/>
          </a:p>
        </p:txBody>
      </p:sp>
    </p:spTree>
    <p:extLst>
      <p:ext uri="{BB962C8B-B14F-4D97-AF65-F5344CB8AC3E}">
        <p14:creationId xmlns:p14="http://schemas.microsoft.com/office/powerpoint/2010/main" val="16052450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17</a:t>
            </a:fld>
            <a:endParaRPr lang="en-US"/>
          </a:p>
        </p:txBody>
      </p:sp>
    </p:spTree>
    <p:extLst>
      <p:ext uri="{BB962C8B-B14F-4D97-AF65-F5344CB8AC3E}">
        <p14:creationId xmlns:p14="http://schemas.microsoft.com/office/powerpoint/2010/main" val="4005050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18</a:t>
            </a:fld>
            <a:endParaRPr lang="en-US"/>
          </a:p>
        </p:txBody>
      </p:sp>
    </p:spTree>
    <p:extLst>
      <p:ext uri="{BB962C8B-B14F-4D97-AF65-F5344CB8AC3E}">
        <p14:creationId xmlns:p14="http://schemas.microsoft.com/office/powerpoint/2010/main" val="1908634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19</a:t>
            </a:fld>
            <a:endParaRPr lang="en-US"/>
          </a:p>
        </p:txBody>
      </p:sp>
    </p:spTree>
    <p:extLst>
      <p:ext uri="{BB962C8B-B14F-4D97-AF65-F5344CB8AC3E}">
        <p14:creationId xmlns:p14="http://schemas.microsoft.com/office/powerpoint/2010/main" val="1687749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a:t>
            </a:fld>
            <a:endParaRPr lang="en-US"/>
          </a:p>
        </p:txBody>
      </p:sp>
    </p:spTree>
    <p:extLst>
      <p:ext uri="{BB962C8B-B14F-4D97-AF65-F5344CB8AC3E}">
        <p14:creationId xmlns:p14="http://schemas.microsoft.com/office/powerpoint/2010/main" val="2984992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20</a:t>
            </a:fld>
            <a:endParaRPr lang="en-US"/>
          </a:p>
        </p:txBody>
      </p:sp>
    </p:spTree>
    <p:extLst>
      <p:ext uri="{BB962C8B-B14F-4D97-AF65-F5344CB8AC3E}">
        <p14:creationId xmlns:p14="http://schemas.microsoft.com/office/powerpoint/2010/main" val="2342372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21</a:t>
            </a:fld>
            <a:endParaRPr lang="en-US"/>
          </a:p>
        </p:txBody>
      </p:sp>
    </p:spTree>
    <p:extLst>
      <p:ext uri="{BB962C8B-B14F-4D97-AF65-F5344CB8AC3E}">
        <p14:creationId xmlns:p14="http://schemas.microsoft.com/office/powerpoint/2010/main" val="2317530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22</a:t>
            </a:fld>
            <a:endParaRPr lang="en-US"/>
          </a:p>
        </p:txBody>
      </p:sp>
    </p:spTree>
    <p:extLst>
      <p:ext uri="{BB962C8B-B14F-4D97-AF65-F5344CB8AC3E}">
        <p14:creationId xmlns:p14="http://schemas.microsoft.com/office/powerpoint/2010/main" val="892223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3</a:t>
            </a:fld>
            <a:endParaRPr lang="en-US"/>
          </a:p>
        </p:txBody>
      </p:sp>
    </p:spTree>
    <p:extLst>
      <p:ext uri="{BB962C8B-B14F-4D97-AF65-F5344CB8AC3E}">
        <p14:creationId xmlns:p14="http://schemas.microsoft.com/office/powerpoint/2010/main" val="4248487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4</a:t>
            </a:fld>
            <a:endParaRPr lang="en-US"/>
          </a:p>
        </p:txBody>
      </p:sp>
    </p:spTree>
    <p:extLst>
      <p:ext uri="{BB962C8B-B14F-4D97-AF65-F5344CB8AC3E}">
        <p14:creationId xmlns:p14="http://schemas.microsoft.com/office/powerpoint/2010/main" val="337132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5</a:t>
            </a:fld>
            <a:endParaRPr lang="en-US"/>
          </a:p>
        </p:txBody>
      </p:sp>
    </p:spTree>
    <p:extLst>
      <p:ext uri="{BB962C8B-B14F-4D97-AF65-F5344CB8AC3E}">
        <p14:creationId xmlns:p14="http://schemas.microsoft.com/office/powerpoint/2010/main" val="200916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6</a:t>
            </a:fld>
            <a:endParaRPr lang="en-US"/>
          </a:p>
        </p:txBody>
      </p:sp>
    </p:spTree>
    <p:extLst>
      <p:ext uri="{BB962C8B-B14F-4D97-AF65-F5344CB8AC3E}">
        <p14:creationId xmlns:p14="http://schemas.microsoft.com/office/powerpoint/2010/main" val="129575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7</a:t>
            </a:fld>
            <a:endParaRPr lang="en-US"/>
          </a:p>
        </p:txBody>
      </p:sp>
    </p:spTree>
    <p:extLst>
      <p:ext uri="{BB962C8B-B14F-4D97-AF65-F5344CB8AC3E}">
        <p14:creationId xmlns:p14="http://schemas.microsoft.com/office/powerpoint/2010/main" val="2950467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8</a:t>
            </a:fld>
            <a:endParaRPr lang="en-US"/>
          </a:p>
        </p:txBody>
      </p:sp>
    </p:spTree>
    <p:extLst>
      <p:ext uri="{BB962C8B-B14F-4D97-AF65-F5344CB8AC3E}">
        <p14:creationId xmlns:p14="http://schemas.microsoft.com/office/powerpoint/2010/main" val="4033382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5D6121CD-53A5-42D5-A667-0A2CB1E025D4}" type="slidenum">
              <a:rPr lang="en-US" smtClean="0"/>
              <a:t>9</a:t>
            </a:fld>
            <a:endParaRPr lang="en-US"/>
          </a:p>
        </p:txBody>
      </p:sp>
    </p:spTree>
    <p:extLst>
      <p:ext uri="{BB962C8B-B14F-4D97-AF65-F5344CB8AC3E}">
        <p14:creationId xmlns:p14="http://schemas.microsoft.com/office/powerpoint/2010/main" val="93272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5000" r="-3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5.svg"/><Relationship Id="rId4" Type="http://schemas.openxmlformats.org/officeDocument/2006/relationships/image" Target="../media/image9.sv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9.svg"/><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6.png"/><Relationship Id="rId12"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8.png"/><Relationship Id="rId5" Type="http://schemas.openxmlformats.org/officeDocument/2006/relationships/image" Target="../media/image6.png"/><Relationship Id="rId15" Type="http://schemas.openxmlformats.org/officeDocument/2006/relationships/image" Target="../media/image33.png"/><Relationship Id="rId10" Type="http://schemas.microsoft.com/office/2007/relationships/hdphoto" Target="../media/hdphoto2.wdp"/><Relationship Id="rId4" Type="http://schemas.openxmlformats.org/officeDocument/2006/relationships/image" Target="../media/image9.svg"/><Relationship Id="rId9" Type="http://schemas.openxmlformats.org/officeDocument/2006/relationships/image" Target="../media/image17.png"/><Relationship Id="rId1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4.png"/><Relationship Id="rId7" Type="http://schemas.openxmlformats.org/officeDocument/2006/relationships/image" Target="../media/image7.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6.png"/><Relationship Id="rId4" Type="http://schemas.openxmlformats.org/officeDocument/2006/relationships/image" Target="../media/image35.sv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8.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microsoft.com/office/2007/relationships/hdphoto" Target="../media/hdphoto1.wdp"/><Relationship Id="rId4" Type="http://schemas.openxmlformats.org/officeDocument/2006/relationships/image" Target="../media/image23.sv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microsoft.com/office/2007/relationships/hdphoto" Target="../media/hdphoto1.wdp"/><Relationship Id="rId4" Type="http://schemas.openxmlformats.org/officeDocument/2006/relationships/image" Target="../media/image23.sv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2.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3.sv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2.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43.sv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6.png"/><Relationship Id="rId12"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8.png"/><Relationship Id="rId5" Type="http://schemas.openxmlformats.org/officeDocument/2006/relationships/image" Target="../media/image6.png"/><Relationship Id="rId15" Type="http://schemas.openxmlformats.org/officeDocument/2006/relationships/image" Target="../media/image45.png"/><Relationship Id="rId10" Type="http://schemas.microsoft.com/office/2007/relationships/hdphoto" Target="../media/hdphoto2.wdp"/><Relationship Id="rId4" Type="http://schemas.openxmlformats.org/officeDocument/2006/relationships/image" Target="../media/image9.svg"/><Relationship Id="rId9" Type="http://schemas.openxmlformats.org/officeDocument/2006/relationships/image" Target="../media/image17.png"/><Relationship Id="rId14"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3.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4.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5.svg"/><Relationship Id="rId9"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9.sv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svg"/><Relationship Id="rId11" Type="http://schemas.microsoft.com/office/2007/relationships/hdphoto" Target="../media/hdphoto2.wdp"/><Relationship Id="rId5" Type="http://schemas.openxmlformats.org/officeDocument/2006/relationships/image" Target="../media/image6.png"/><Relationship Id="rId15" Type="http://schemas.microsoft.com/office/2007/relationships/hdphoto" Target="../media/hdphoto4.wdp"/><Relationship Id="rId10" Type="http://schemas.openxmlformats.org/officeDocument/2006/relationships/image" Target="../media/image17.png"/><Relationship Id="rId4" Type="http://schemas.openxmlformats.org/officeDocument/2006/relationships/image" Target="../media/image9.svg"/><Relationship Id="rId9" Type="http://schemas.microsoft.com/office/2007/relationships/hdphoto" Target="../media/hdphoto1.wdp"/><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7.svg"/><Relationship Id="rId4" Type="http://schemas.openxmlformats.org/officeDocument/2006/relationships/image" Target="../media/image3.sv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microsoft.com/office/2007/relationships/hdphoto" Target="../media/hdphoto3.wdp"/><Relationship Id="rId4" Type="http://schemas.openxmlformats.org/officeDocument/2006/relationships/image" Target="../media/image23.sv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10" Type="http://schemas.microsoft.com/office/2007/relationships/hdphoto" Target="../media/hdphoto4.wdp"/><Relationship Id="rId4" Type="http://schemas.openxmlformats.org/officeDocument/2006/relationships/image" Target="../media/image23.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5.sv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5.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10461347" y="3709915"/>
            <a:ext cx="8142263" cy="10438799"/>
          </a:xfrm>
          <a:prstGeom prst="rect">
            <a:avLst/>
          </a:prstGeom>
        </p:spPr>
      </p:pic>
      <p:grpSp>
        <p:nvGrpSpPr>
          <p:cNvPr id="5" name="Group 5"/>
          <p:cNvGrpSpPr/>
          <p:nvPr/>
        </p:nvGrpSpPr>
        <p:grpSpPr>
          <a:xfrm>
            <a:off x="336180" y="2565528"/>
            <a:ext cx="11736668" cy="6842089"/>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sp>
      </p:grpSp>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67260" y="4199435"/>
            <a:ext cx="6215152" cy="5598045"/>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1952">
            <a:off x="15434787" y="1912372"/>
            <a:ext cx="1267232" cy="1643815"/>
          </a:xfrm>
          <a:prstGeom prst="rect">
            <a:avLst/>
          </a:prstGeom>
        </p:spPr>
      </p:pic>
      <p:pic>
        <p:nvPicPr>
          <p:cNvPr id="13" name="Picture 1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19222">
            <a:off x="466619" y="9345313"/>
            <a:ext cx="1376956" cy="1786146"/>
          </a:xfrm>
          <a:prstGeom prst="rect">
            <a:avLst/>
          </a:prstGeom>
        </p:spPr>
      </p:pic>
      <p:sp>
        <p:nvSpPr>
          <p:cNvPr id="14" name="Rectangle 13"/>
          <p:cNvSpPr/>
          <p:nvPr/>
        </p:nvSpPr>
        <p:spPr>
          <a:xfrm>
            <a:off x="1527595" y="3327200"/>
            <a:ext cx="9144000" cy="2175596"/>
          </a:xfrm>
          <a:prstGeom prst="rect">
            <a:avLst/>
          </a:prstGeom>
        </p:spPr>
        <p:txBody>
          <a:bodyPr>
            <a:spAutoFit/>
          </a:bodyPr>
          <a:lstStyle/>
          <a:p>
            <a:pPr algn="just">
              <a:lnSpc>
                <a:spcPct val="150000"/>
              </a:lnSpc>
            </a:pP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hãy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cụm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đồng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nghĩa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cho</a:t>
            </a:r>
            <a:endParaRPr lang="en-US" sz="4800"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11"/>
          <a:stretch>
            <a:fillRect/>
          </a:stretch>
        </p:blipFill>
        <p:spPr>
          <a:xfrm>
            <a:off x="12292707" y="-403997"/>
            <a:ext cx="8181541" cy="2566638"/>
          </a:xfrm>
          <a:prstGeom prst="rect">
            <a:avLst/>
          </a:prstGeom>
        </p:spPr>
      </p:pic>
      <p:pic>
        <p:nvPicPr>
          <p:cNvPr id="2" name="Picture 1"/>
          <p:cNvPicPr>
            <a:picLocks noChangeAspect="1"/>
          </p:cNvPicPr>
          <p:nvPr/>
        </p:nvPicPr>
        <p:blipFill>
          <a:blip r:embed="rId12"/>
          <a:stretch>
            <a:fillRect/>
          </a:stretch>
        </p:blipFill>
        <p:spPr>
          <a:xfrm>
            <a:off x="958435" y="6103288"/>
            <a:ext cx="10282321" cy="24872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5560" y="156954"/>
            <a:ext cx="1376956" cy="1786146"/>
          </a:xfrm>
          <a:prstGeom prst="rect">
            <a:avLst/>
          </a:prstGeom>
        </p:spPr>
      </p:pic>
      <p:sp>
        <p:nvSpPr>
          <p:cNvPr id="22" name="TextBox 18"/>
          <p:cNvSpPr txBox="1"/>
          <p:nvPr/>
        </p:nvSpPr>
        <p:spPr>
          <a:xfrm>
            <a:off x="6096000" y="342900"/>
            <a:ext cx="5995253" cy="1205458"/>
          </a:xfrm>
          <a:prstGeom prst="rect">
            <a:avLst/>
          </a:prstGeom>
        </p:spPr>
        <p:txBody>
          <a:bodyPr lIns="0" tIns="0" rIns="0" bIns="0" rtlCol="0" anchor="t">
            <a:spAutoFit/>
          </a:bodyPr>
          <a:lstStyle/>
          <a:p>
            <a:pPr marL="0" lvl="0" indent="0" algn="just">
              <a:lnSpc>
                <a:spcPts val="9360"/>
              </a:lnSpc>
              <a:spcBef>
                <a:spcPct val="0"/>
              </a:spcBef>
            </a:pPr>
            <a:r>
              <a:rPr lang="en-US" sz="6600" b="1" dirty="0">
                <a:solidFill>
                  <a:srgbClr val="FF0000"/>
                </a:solidFill>
                <a:latin typeface="Times New Roman" panose="02020603050405020304" pitchFamily="18" charset="0"/>
                <a:cs typeface="Times New Roman" panose="02020603050405020304" pitchFamily="18" charset="0"/>
              </a:rPr>
              <a:t>b. </a:t>
            </a:r>
            <a:r>
              <a:rPr lang="en-US" sz="6600" b="1" dirty="0" err="1">
                <a:solidFill>
                  <a:srgbClr val="FF0000"/>
                </a:solidFill>
                <a:latin typeface="Times New Roman" panose="02020603050405020304" pitchFamily="18" charset="0"/>
                <a:cs typeface="Times New Roman" panose="02020603050405020304" pitchFamily="18" charset="0"/>
              </a:rPr>
              <a:t>Tác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phẩm</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2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1339" y="6999528"/>
            <a:ext cx="4325677" cy="4114800"/>
          </a:xfrm>
          <a:prstGeom prst="rect">
            <a:avLst/>
          </a:prstGeom>
        </p:spPr>
      </p:pic>
      <p:pic>
        <p:nvPicPr>
          <p:cNvPr id="30"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1952">
            <a:off x="16744181" y="8590103"/>
            <a:ext cx="1030238" cy="1336394"/>
          </a:xfrm>
          <a:prstGeom prst="rect">
            <a:avLst/>
          </a:prstGeom>
        </p:spPr>
      </p:pic>
      <p:pic>
        <p:nvPicPr>
          <p:cNvPr id="12"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069085" y="1830352"/>
            <a:ext cx="1602201" cy="1668960"/>
          </a:xfrm>
          <a:prstGeom prst="rect">
            <a:avLst/>
          </a:prstGeom>
        </p:spPr>
      </p:pic>
      <p:sp>
        <p:nvSpPr>
          <p:cNvPr id="13" name="TextBox 8"/>
          <p:cNvSpPr txBox="1"/>
          <p:nvPr/>
        </p:nvSpPr>
        <p:spPr>
          <a:xfrm>
            <a:off x="1897116" y="3978489"/>
            <a:ext cx="2921264" cy="397545"/>
          </a:xfrm>
          <a:prstGeom prst="rect">
            <a:avLst/>
          </a:prstGeom>
        </p:spPr>
        <p:txBody>
          <a:bodyPr lIns="0" tIns="0" rIns="0" bIns="0" rtlCol="0" anchor="t">
            <a:spAutoFit/>
          </a:bodyPr>
          <a:lstStyle/>
          <a:p>
            <a:pPr algn="just">
              <a:lnSpc>
                <a:spcPts val="3119"/>
              </a:lnSpc>
            </a:pPr>
            <a:r>
              <a:rPr lang="en-US" sz="4000" b="1" dirty="0" err="1">
                <a:solidFill>
                  <a:srgbClr val="5E3023"/>
                </a:solidFill>
                <a:latin typeface="Times New Roman" panose="02020603050405020304" pitchFamily="18" charset="0"/>
                <a:cs typeface="Times New Roman" panose="02020603050405020304" pitchFamily="18" charset="0"/>
              </a:rPr>
              <a:t>Xuất</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xứ</a:t>
            </a:r>
            <a:endParaRPr lang="en-US" sz="4000" b="1" dirty="0">
              <a:solidFill>
                <a:srgbClr val="5E3023"/>
              </a:solidFill>
              <a:latin typeface="Times New Roman" panose="02020603050405020304" pitchFamily="18" charset="0"/>
              <a:cs typeface="Times New Roman" panose="02020603050405020304" pitchFamily="18" charset="0"/>
            </a:endParaRPr>
          </a:p>
        </p:txBody>
      </p:sp>
      <p:pic>
        <p:nvPicPr>
          <p:cNvPr id="14"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21582" y="1830352"/>
            <a:ext cx="1602201" cy="1668960"/>
          </a:xfrm>
          <a:prstGeom prst="rect">
            <a:avLst/>
          </a:prstGeom>
        </p:spPr>
      </p:pic>
      <p:pic>
        <p:nvPicPr>
          <p:cNvPr id="16" name="Picture 1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344400" y="1830352"/>
            <a:ext cx="1602201" cy="1668960"/>
          </a:xfrm>
          <a:prstGeom prst="rect">
            <a:avLst/>
          </a:prstGeom>
        </p:spPr>
      </p:pic>
      <p:sp>
        <p:nvSpPr>
          <p:cNvPr id="18" name="TextBox 8"/>
          <p:cNvSpPr txBox="1"/>
          <p:nvPr/>
        </p:nvSpPr>
        <p:spPr>
          <a:xfrm>
            <a:off x="6730837" y="3996326"/>
            <a:ext cx="2921264" cy="397545"/>
          </a:xfrm>
          <a:prstGeom prst="rect">
            <a:avLst/>
          </a:prstGeom>
        </p:spPr>
        <p:txBody>
          <a:bodyPr lIns="0" tIns="0" rIns="0" bIns="0" rtlCol="0" anchor="t">
            <a:spAutoFit/>
          </a:bodyPr>
          <a:lstStyle/>
          <a:p>
            <a:pPr algn="just">
              <a:lnSpc>
                <a:spcPts val="3119"/>
              </a:lnSpc>
            </a:pPr>
            <a:r>
              <a:rPr lang="en-US" sz="4000" b="1" dirty="0" err="1">
                <a:solidFill>
                  <a:srgbClr val="5E3023"/>
                </a:solidFill>
                <a:latin typeface="Times New Roman" panose="02020603050405020304" pitchFamily="18" charset="0"/>
                <a:cs typeface="Times New Roman" panose="02020603050405020304" pitchFamily="18" charset="0"/>
              </a:rPr>
              <a:t>Thể</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loại</a:t>
            </a:r>
            <a:endParaRPr lang="en-US" sz="4000" b="1" dirty="0">
              <a:solidFill>
                <a:srgbClr val="5E3023"/>
              </a:solidFill>
              <a:latin typeface="Times New Roman" panose="02020603050405020304" pitchFamily="18" charset="0"/>
              <a:cs typeface="Times New Roman" panose="02020603050405020304" pitchFamily="18" charset="0"/>
            </a:endParaRPr>
          </a:p>
        </p:txBody>
      </p:sp>
      <p:sp>
        <p:nvSpPr>
          <p:cNvPr id="19" name="TextBox 8"/>
          <p:cNvSpPr txBox="1"/>
          <p:nvPr/>
        </p:nvSpPr>
        <p:spPr>
          <a:xfrm>
            <a:off x="12359640" y="3929831"/>
            <a:ext cx="3465064" cy="466474"/>
          </a:xfrm>
          <a:prstGeom prst="rect">
            <a:avLst/>
          </a:prstGeom>
        </p:spPr>
        <p:txBody>
          <a:bodyPr wrap="square" lIns="0" tIns="0" rIns="0" bIns="0" rtlCol="0" anchor="t">
            <a:spAutoFit/>
          </a:bodyPr>
          <a:lstStyle/>
          <a:p>
            <a:pPr algn="just">
              <a:lnSpc>
                <a:spcPts val="3600"/>
              </a:lnSpc>
            </a:pPr>
            <a:r>
              <a:rPr lang="en-US" sz="4000" b="1" dirty="0" err="1">
                <a:solidFill>
                  <a:srgbClr val="5E3023"/>
                </a:solidFill>
                <a:latin typeface="Times New Roman" panose="02020603050405020304" pitchFamily="18" charset="0"/>
                <a:cs typeface="Times New Roman" panose="02020603050405020304" pitchFamily="18" charset="0"/>
              </a:rPr>
              <a:t>Bố</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cục</a:t>
            </a:r>
            <a:endParaRPr lang="en-US" sz="4000" b="1" dirty="0">
              <a:solidFill>
                <a:srgbClr val="5E3023"/>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588464" y="4814125"/>
            <a:ext cx="4291747" cy="5016758"/>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Thủy tiên tháng Một là một bài nằm trong mục 5 (Sự bất thường của Trái Đất) thuộc phần 2 (Tại sao chúng ta lại ở đây) của cuốn sách</a:t>
            </a:r>
          </a:p>
        </p:txBody>
      </p:sp>
      <p:sp>
        <p:nvSpPr>
          <p:cNvPr id="31" name="Rectangle 30"/>
          <p:cNvSpPr/>
          <p:nvPr/>
        </p:nvSpPr>
        <p:spPr>
          <a:xfrm>
            <a:off x="6358005" y="4610100"/>
            <a:ext cx="2489363" cy="1938992"/>
          </a:xfrm>
          <a:prstGeom prst="rect">
            <a:avLst/>
          </a:prstGeom>
        </p:spPr>
        <p:txBody>
          <a:bodyPr wrap="square">
            <a:spAutoFit/>
          </a:bodyPr>
          <a:lstStyle/>
          <a:p>
            <a:pPr algn="just">
              <a:lnSpc>
                <a:spcPct val="150000"/>
              </a:lnSpc>
              <a:spcAft>
                <a:spcPts val="1067"/>
              </a:spcAft>
              <a:tabLst>
                <a:tab pos="2997125" algn="l"/>
              </a:tabLst>
            </a:pPr>
            <a:r>
              <a:rPr lang="en-US" sz="40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latin typeface="Times New Roman" panose="02020603050405020304" pitchFamily="18" charset="0"/>
                <a:ea typeface="Calibri" panose="020F0502020204030204" pitchFamily="34" charset="0"/>
                <a:cs typeface="Times New Roman" panose="02020603050405020304" pitchFamily="18" charset="0"/>
              </a:rPr>
              <a:t> tin</a:t>
            </a:r>
          </a:p>
        </p:txBody>
      </p:sp>
      <p:sp>
        <p:nvSpPr>
          <p:cNvPr id="32" name="Rectangle 31"/>
          <p:cNvSpPr/>
          <p:nvPr/>
        </p:nvSpPr>
        <p:spPr>
          <a:xfrm>
            <a:off x="10517601" y="4535827"/>
            <a:ext cx="6857999" cy="5940088"/>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Phần 1</a:t>
            </a: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Cần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endParaRPr lang="vi-VN" sz="4000" dirty="0">
              <a:latin typeface="Times New Roman" panose="02020603050405020304" pitchFamily="18" charset="0"/>
              <a:cs typeface="Times New Roman" panose="02020603050405020304" pitchFamily="18" charset="0"/>
            </a:endParaRPr>
          </a:p>
          <a:p>
            <a:pPr algn="just"/>
            <a:r>
              <a:rPr lang="vi-VN" sz="4000" b="1" dirty="0">
                <a:latin typeface="Times New Roman" panose="02020603050405020304" pitchFamily="18" charset="0"/>
                <a:cs typeface="Times New Roman" panose="02020603050405020304" pitchFamily="18" charset="0"/>
              </a:rPr>
              <a:t>- Phần 2</a:t>
            </a: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2-5</a:t>
            </a:r>
            <a:r>
              <a:rPr lang="vi-VN" sz="4000"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hoàn</a:t>
            </a:r>
            <a:endParaRPr lang="vi-VN" sz="4000" dirty="0">
              <a:latin typeface="Times New Roman" panose="02020603050405020304" pitchFamily="18" charset="0"/>
              <a:cs typeface="Times New Roman" panose="02020603050405020304" pitchFamily="18" charset="0"/>
            </a:endParaRPr>
          </a:p>
          <a:p>
            <a:pPr algn="just"/>
            <a:r>
              <a:rPr lang="vi-VN" sz="4000" b="1" dirty="0">
                <a:latin typeface="Times New Roman" panose="02020603050405020304" pitchFamily="18" charset="0"/>
                <a:cs typeface="Times New Roman" panose="02020603050405020304" pitchFamily="18" charset="0"/>
              </a:rPr>
              <a:t>- Phần 3</a:t>
            </a:r>
            <a:r>
              <a:rPr lang="vi-VN" sz="4000"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2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cuối</a:t>
            </a:r>
            <a:r>
              <a:rPr lang="vi-VN" sz="4000"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con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endParaRPr lang="vi-VN" sz="4000" dirty="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693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5560" y="156954"/>
            <a:ext cx="1376956" cy="1786146"/>
          </a:xfrm>
          <a:prstGeom prst="rect">
            <a:avLst/>
          </a:prstGeom>
        </p:spPr>
      </p:pic>
      <p:pic>
        <p:nvPicPr>
          <p:cNvPr id="2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1339" y="6999528"/>
            <a:ext cx="4325677" cy="4114800"/>
          </a:xfrm>
          <a:prstGeom prst="rect">
            <a:avLst/>
          </a:prstGeom>
        </p:spPr>
      </p:pic>
      <p:sp>
        <p:nvSpPr>
          <p:cNvPr id="14" name="TextBox 18"/>
          <p:cNvSpPr txBox="1"/>
          <p:nvPr/>
        </p:nvSpPr>
        <p:spPr>
          <a:xfrm>
            <a:off x="6096000" y="342900"/>
            <a:ext cx="5995253" cy="1205458"/>
          </a:xfrm>
          <a:prstGeom prst="rect">
            <a:avLst/>
          </a:prstGeom>
        </p:spPr>
        <p:txBody>
          <a:bodyPr lIns="0" tIns="0" rIns="0" bIns="0" rtlCol="0" anchor="t">
            <a:spAutoFit/>
          </a:bodyPr>
          <a:lstStyle/>
          <a:p>
            <a:pPr marL="0" lvl="0" indent="0" algn="just">
              <a:lnSpc>
                <a:spcPts val="9360"/>
              </a:lnSpc>
              <a:spcBef>
                <a:spcPct val="0"/>
              </a:spcBef>
            </a:pPr>
            <a:r>
              <a:rPr lang="en-US" sz="6600" b="1" dirty="0">
                <a:solidFill>
                  <a:srgbClr val="FF0000"/>
                </a:solidFill>
                <a:latin typeface="Times New Roman" panose="02020603050405020304" pitchFamily="18" charset="0"/>
                <a:cs typeface="Times New Roman" panose="02020603050405020304" pitchFamily="18" charset="0"/>
              </a:rPr>
              <a:t>b. </a:t>
            </a:r>
            <a:r>
              <a:rPr lang="en-US" sz="6600" b="1" dirty="0" err="1">
                <a:solidFill>
                  <a:srgbClr val="FF0000"/>
                </a:solidFill>
                <a:latin typeface="Times New Roman" panose="02020603050405020304" pitchFamily="18" charset="0"/>
                <a:cs typeface="Times New Roman" panose="02020603050405020304" pitchFamily="18" charset="0"/>
              </a:rPr>
              <a:t>Tác</a:t>
            </a:r>
            <a:r>
              <a:rPr lang="en-US" sz="6600" b="1" dirty="0">
                <a:solidFill>
                  <a:srgbClr val="FF0000"/>
                </a:solidFill>
                <a:latin typeface="Times New Roman" panose="02020603050405020304" pitchFamily="18" charset="0"/>
                <a:cs typeface="Times New Roman" panose="02020603050405020304" pitchFamily="18" charset="0"/>
              </a:rPr>
              <a:t> </a:t>
            </a:r>
            <a:r>
              <a:rPr lang="en-US" sz="6600" b="1" dirty="0" err="1">
                <a:solidFill>
                  <a:srgbClr val="FF0000"/>
                </a:solidFill>
                <a:latin typeface="Times New Roman" panose="02020603050405020304" pitchFamily="18" charset="0"/>
                <a:cs typeface="Times New Roman" panose="02020603050405020304" pitchFamily="18" charset="0"/>
              </a:rPr>
              <a:t>phẩm</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15"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69085" y="1830352"/>
            <a:ext cx="1602201" cy="1668960"/>
          </a:xfrm>
          <a:prstGeom prst="rect">
            <a:avLst/>
          </a:prstGeom>
        </p:spPr>
      </p:pic>
      <p:sp>
        <p:nvSpPr>
          <p:cNvPr id="16" name="TextBox 8"/>
          <p:cNvSpPr txBox="1"/>
          <p:nvPr/>
        </p:nvSpPr>
        <p:spPr>
          <a:xfrm>
            <a:off x="4114800" y="2466059"/>
            <a:ext cx="5646684" cy="397545"/>
          </a:xfrm>
          <a:prstGeom prst="rect">
            <a:avLst/>
          </a:prstGeom>
        </p:spPr>
        <p:txBody>
          <a:bodyPr wrap="square" lIns="0" tIns="0" rIns="0" bIns="0" rtlCol="0" anchor="t">
            <a:spAutoFit/>
          </a:bodyPr>
          <a:lstStyle/>
          <a:p>
            <a:pPr algn="just">
              <a:lnSpc>
                <a:spcPts val="3119"/>
              </a:lnSpc>
            </a:pPr>
            <a:r>
              <a:rPr lang="en-US" sz="4000" b="1" dirty="0">
                <a:solidFill>
                  <a:srgbClr val="5E3023"/>
                </a:solidFill>
                <a:latin typeface="Times New Roman" panose="02020603050405020304" pitchFamily="18" charset="0"/>
                <a:cs typeface="Times New Roman" panose="02020603050405020304" pitchFamily="18" charset="0"/>
              </a:rPr>
              <a:t>Ý </a:t>
            </a:r>
            <a:r>
              <a:rPr lang="en-US" sz="4000" b="1" dirty="0" err="1">
                <a:solidFill>
                  <a:srgbClr val="5E3023"/>
                </a:solidFill>
                <a:latin typeface="Times New Roman" panose="02020603050405020304" pitchFamily="18" charset="0"/>
                <a:cs typeface="Times New Roman" panose="02020603050405020304" pitchFamily="18" charset="0"/>
              </a:rPr>
              <a:t>nghĩa</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nhan</a:t>
            </a:r>
            <a:r>
              <a:rPr lang="en-US" sz="4000" b="1" dirty="0">
                <a:solidFill>
                  <a:srgbClr val="5E3023"/>
                </a:solidFill>
                <a:latin typeface="Times New Roman" panose="02020603050405020304" pitchFamily="18" charset="0"/>
                <a:cs typeface="Times New Roman" panose="02020603050405020304" pitchFamily="18" charset="0"/>
              </a:rPr>
              <a:t> </a:t>
            </a:r>
            <a:r>
              <a:rPr lang="en-US" sz="4000" b="1" dirty="0" err="1">
                <a:solidFill>
                  <a:srgbClr val="5E3023"/>
                </a:solidFill>
                <a:latin typeface="Times New Roman" panose="02020603050405020304" pitchFamily="18" charset="0"/>
                <a:cs typeface="Times New Roman" panose="02020603050405020304" pitchFamily="18" charset="0"/>
              </a:rPr>
              <a:t>đề</a:t>
            </a:r>
            <a:endParaRPr lang="en-US" sz="4000" b="1" dirty="0">
              <a:solidFill>
                <a:srgbClr val="5E3023"/>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9">
            <a:duotone>
              <a:schemeClr val="accent4">
                <a:shade val="45000"/>
                <a:satMod val="135000"/>
              </a:schemeClr>
              <a:prstClr val="white"/>
            </a:duotone>
          </a:blip>
          <a:stretch>
            <a:fillRect/>
          </a:stretch>
        </p:blipFill>
        <p:spPr>
          <a:xfrm>
            <a:off x="8305800" y="1398891"/>
            <a:ext cx="8305800" cy="2531880"/>
          </a:xfrm>
          <a:prstGeom prst="rect">
            <a:avLst/>
          </a:prstGeom>
        </p:spPr>
      </p:pic>
      <p:grpSp>
        <p:nvGrpSpPr>
          <p:cNvPr id="19" name="Group 6"/>
          <p:cNvGrpSpPr/>
          <p:nvPr/>
        </p:nvGrpSpPr>
        <p:grpSpPr>
          <a:xfrm>
            <a:off x="1000242" y="3650838"/>
            <a:ext cx="15989343" cy="6140862"/>
            <a:chOff x="0" y="0"/>
            <a:chExt cx="9326123" cy="2496682"/>
          </a:xfrm>
        </p:grpSpPr>
        <p:sp>
          <p:nvSpPr>
            <p:cNvPr id="26"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sp>
        <p:nvSpPr>
          <p:cNvPr id="27" name="Rectangle 26"/>
          <p:cNvSpPr/>
          <p:nvPr/>
        </p:nvSpPr>
        <p:spPr>
          <a:xfrm>
            <a:off x="1371599" y="3930771"/>
            <a:ext cx="15626957" cy="5894434"/>
          </a:xfrm>
          <a:prstGeom prst="rect">
            <a:avLst/>
          </a:prstGeom>
        </p:spPr>
        <p:txBody>
          <a:bodyPr wrap="square">
            <a:spAutoFit/>
          </a:bodyPr>
          <a:lstStyle/>
          <a:p>
            <a:pPr algn="just">
              <a:lnSpc>
                <a:spcPct val="115000"/>
              </a:lnSpc>
              <a:spcAft>
                <a:spcPts val="1067"/>
              </a:spcAft>
              <a:tabLst>
                <a:tab pos="2997125"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Thủy</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tiên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loài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hoa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nở</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600" dirty="0">
                <a:latin typeface="Times New Roman" panose="02020603050405020304" pitchFamily="18" charset="0"/>
                <a:ea typeface="Calibri" panose="020F0502020204030204" pitchFamily="34" charset="0"/>
                <a:cs typeface="Times New Roman" panose="02020603050405020304" pitchFamily="18" charset="0"/>
              </a:rPr>
              <a:t> Ba</a:t>
            </a:r>
          </a:p>
          <a:p>
            <a:pPr algn="just">
              <a:lnSpc>
                <a:spcPct val="115000"/>
              </a:lnSpc>
              <a:spcAft>
                <a:spcPts val="1067"/>
              </a:spcAft>
              <a:tabLst>
                <a:tab pos="2997125"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600" b="1" dirty="0">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gian</a:t>
            </a:r>
            <a:r>
              <a:rPr lang="en-US" sz="3600" dirty="0">
                <a:latin typeface="Times New Roman" panose="02020603050405020304" pitchFamily="18" charset="0"/>
                <a:ea typeface="Calibri" panose="020F0502020204030204" pitchFamily="34" charset="0"/>
                <a:cs typeface="Times New Roman" panose="02020603050405020304" pitchFamily="18" charset="0"/>
              </a:rPr>
              <a:t> 1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năm</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67"/>
              </a:spcAft>
              <a:tabLst>
                <a:tab pos="2997125"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Thủy</a:t>
            </a:r>
            <a:r>
              <a:rPr lang="en-US" sz="36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tiên</a:t>
            </a:r>
            <a:r>
              <a:rPr lang="en-US" sz="36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tháng</a:t>
            </a:r>
            <a:r>
              <a:rPr lang="en-US" sz="36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loài</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hoa</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nở</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vào</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tháng</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bất</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thường</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 </a:t>
            </a:r>
            <a:r>
              <a:rPr lang="en-US" sz="3600" dirty="0" err="1">
                <a:latin typeface="Times New Roman" panose="02020603050405020304" pitchFamily="18" charset="0"/>
                <a:cs typeface="Times New Roman" panose="02020603050405020304" pitchFamily="18" charset="0"/>
              </a:rPr>
              <a:t>dự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sắp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Đất</a:t>
            </a:r>
            <a:r>
              <a:rPr lang="en-US"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kêu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gọi</a:t>
            </a:r>
            <a:r>
              <a:rPr lang="en-US" sz="3600" dirty="0">
                <a:latin typeface="Times New Roman" panose="02020603050405020304" pitchFamily="18" charset="0"/>
                <a:cs typeface="Times New Roman" panose="02020603050405020304" pitchFamily="18" charset="0"/>
                <a:sym typeface="Wingdings" panose="05000000000000000000" pitchFamily="2" charset="2"/>
              </a:rPr>
              <a:t> ý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thức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bảo</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vệ</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thiên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nhiên</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600" dirty="0">
                <a:latin typeface="Times New Roman" panose="02020603050405020304" pitchFamily="18" charset="0"/>
                <a:cs typeface="Times New Roman" panose="02020603050405020304" pitchFamily="18" charset="0"/>
                <a:sym typeface="Wingdings" panose="05000000000000000000" pitchFamily="2" charset="2"/>
              </a:rPr>
              <a:t> con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người</a:t>
            </a:r>
            <a:endPar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marL="571500" indent="-571500" algn="just">
              <a:lnSpc>
                <a:spcPct val="115000"/>
              </a:lnSpc>
              <a:spcAft>
                <a:spcPts val="1067"/>
              </a:spcAft>
              <a:buFont typeface="Wingdings" panose="05000000000000000000" pitchFamily="2" charset="2"/>
              <a:buChar char="à"/>
              <a:tabLst>
                <a:tab pos="2997125" algn="l"/>
              </a:tabLst>
            </a:pPr>
            <a:r>
              <a:rPr lang="en-US" sz="36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Ý </a:t>
            </a:r>
            <a:r>
              <a:rPr lang="en-US" sz="3600" b="1"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nghĩa</a:t>
            </a:r>
            <a:r>
              <a:rPr lang="en-US" sz="3600" b="1"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p>
          <a:p>
            <a:pPr algn="just">
              <a:lnSpc>
                <a:spcPct val="115000"/>
              </a:lnSpc>
              <a:spcAft>
                <a:spcPts val="1067"/>
              </a:spcAft>
              <a:tabLst>
                <a:tab pos="2997125"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Là</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một</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chi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tiết</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đắt</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giá</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văn</a:t>
            </a: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bản</a:t>
            </a:r>
            <a:endPar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15000"/>
              </a:lnSpc>
              <a:spcAft>
                <a:spcPts val="1067"/>
              </a:spcAft>
              <a:tabLst>
                <a:tab pos="2997125" algn="l"/>
              </a:tabLst>
            </a:pPr>
            <a:r>
              <a:rPr lang="en-US" sz="3600"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a:t>
            </a:r>
            <a:r>
              <a:rPr lang="en-US" sz="3600" dirty="0">
                <a:latin typeface="Times New Roman" panose="02020603050405020304" pitchFamily="18" charset="0"/>
                <a:cs typeface="Times New Roman" panose="02020603050405020304" pitchFamily="18" charset="0"/>
                <a:sym typeface="Wingdings" panose="05000000000000000000" pitchFamily="2" charset="2"/>
              </a:rPr>
              <a:t>G</a:t>
            </a:r>
            <a:r>
              <a:rPr lang="vi-VN" sz="3600" dirty="0">
                <a:latin typeface="Times New Roman" panose="02020603050405020304" pitchFamily="18" charset="0"/>
                <a:cs typeface="Times New Roman" panose="02020603050405020304" pitchFamily="18" charset="0"/>
              </a:rPr>
              <a:t>ợi ấn tượng độc đáo, bởi nó là trải nghiệm, là những quan sát tinh tế của tác giả, thông qua đây người đọc sẽ thấy thú vị để tìm hiểu sâu hơn về văn bản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71982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8648652" y="1625767"/>
            <a:ext cx="3601083" cy="35177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6" name="Group 16"/>
          <p:cNvGrpSpPr>
            <a:grpSpLocks noChangeAspect="1"/>
          </p:cNvGrpSpPr>
          <p:nvPr/>
        </p:nvGrpSpPr>
        <p:grpSpPr>
          <a:xfrm>
            <a:off x="12890233" y="1028700"/>
            <a:ext cx="3601083" cy="3517733"/>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21" name="Group 21"/>
          <p:cNvGrpSpPr>
            <a:grpSpLocks noChangeAspect="1"/>
          </p:cNvGrpSpPr>
          <p:nvPr/>
        </p:nvGrpSpPr>
        <p:grpSpPr>
          <a:xfrm>
            <a:off x="12890233" y="5080554"/>
            <a:ext cx="3601083" cy="3517733"/>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1952">
            <a:off x="16108420" y="7561964"/>
            <a:ext cx="1267232" cy="1643815"/>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99778" l="0" r="100000"/>
                    </a14:imgEffect>
                  </a14:imgLayer>
                </a14:imgProps>
              </a:ext>
            </a:extLst>
          </a:blip>
          <a:stretch>
            <a:fillRect/>
          </a:stretch>
        </p:blipFill>
        <p:spPr>
          <a:xfrm>
            <a:off x="9124319" y="1864946"/>
            <a:ext cx="2653538" cy="3209925"/>
          </a:xfrm>
          <a:prstGeom prst="rect">
            <a:avLst/>
          </a:prstGeom>
        </p:spPr>
      </p:pic>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2964339" y="1280833"/>
            <a:ext cx="3530766" cy="3530766"/>
          </a:xfrm>
          <a:prstGeom prst="rect">
            <a:avLst/>
          </a:prstGeom>
        </p:spPr>
      </p:pic>
      <p:pic>
        <p:nvPicPr>
          <p:cNvPr id="5" name="Picture 4"/>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7875351" y="5757458"/>
            <a:ext cx="5088988" cy="3602049"/>
          </a:xfrm>
          <a:prstGeom prst="rect">
            <a:avLst/>
          </a:prstGeom>
        </p:spPr>
      </p:pic>
      <p:pic>
        <p:nvPicPr>
          <p:cNvPr id="8" name="Picture 7"/>
          <p:cNvPicPr>
            <a:picLocks noChangeAspect="1"/>
          </p:cNvPicPr>
          <p:nvPr/>
        </p:nvPicPr>
        <p:blipFill>
          <a:blip r:embed="rId13">
            <a:extLst>
              <a:ext uri="{BEBA8EAE-BF5A-486C-A8C5-ECC9F3942E4B}">
                <a14:imgProps xmlns:a14="http://schemas.microsoft.com/office/drawing/2010/main">
                  <a14:imgLayer r:embed="rId14">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729191" y="4700377"/>
            <a:ext cx="4422194" cy="4422194"/>
          </a:xfrm>
          <a:prstGeom prst="rect">
            <a:avLst/>
          </a:prstGeom>
        </p:spPr>
      </p:pic>
      <p:pic>
        <p:nvPicPr>
          <p:cNvPr id="9" name="Picture 8"/>
          <p:cNvPicPr>
            <a:picLocks noChangeAspect="1"/>
          </p:cNvPicPr>
          <p:nvPr/>
        </p:nvPicPr>
        <p:blipFill>
          <a:blip r:embed="rId15"/>
          <a:stretch>
            <a:fillRect/>
          </a:stretch>
        </p:blipFill>
        <p:spPr>
          <a:xfrm>
            <a:off x="-226541" y="2476500"/>
            <a:ext cx="9613690" cy="7345653"/>
          </a:xfrm>
          <a:prstGeom prst="rect">
            <a:avLst/>
          </a:prstGeom>
        </p:spPr>
      </p:pic>
    </p:spTree>
    <p:extLst>
      <p:ext uri="{BB962C8B-B14F-4D97-AF65-F5344CB8AC3E}">
        <p14:creationId xmlns:p14="http://schemas.microsoft.com/office/powerpoint/2010/main" val="358314042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6"/>
          <p:cNvGrpSpPr/>
          <p:nvPr/>
        </p:nvGrpSpPr>
        <p:grpSpPr>
          <a:xfrm>
            <a:off x="749260" y="2342138"/>
            <a:ext cx="2527341" cy="1124962"/>
            <a:chOff x="0" y="0"/>
            <a:chExt cx="9326123" cy="2496682"/>
          </a:xfrm>
        </p:grpSpPr>
        <p:sp>
          <p:nvSpPr>
            <p:cNvPr id="16"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sp>
        <p:nvSpPr>
          <p:cNvPr id="17" name="Freeform 7"/>
          <p:cNvSpPr/>
          <p:nvPr/>
        </p:nvSpPr>
        <p:spPr>
          <a:xfrm>
            <a:off x="745376" y="3534030"/>
            <a:ext cx="5579224" cy="113940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nvGrpSpPr>
          <p:cNvPr id="18" name="Group 6"/>
          <p:cNvGrpSpPr/>
          <p:nvPr/>
        </p:nvGrpSpPr>
        <p:grpSpPr>
          <a:xfrm>
            <a:off x="759231" y="7452243"/>
            <a:ext cx="3660369" cy="1124962"/>
            <a:chOff x="0" y="0"/>
            <a:chExt cx="9326123" cy="2496682"/>
          </a:xfrm>
        </p:grpSpPr>
        <p:sp>
          <p:nvSpPr>
            <p:cNvPr id="19"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pic>
        <p:nvPicPr>
          <p:cNvPr id="1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841937" y="6872488"/>
            <a:ext cx="4125113" cy="4114800"/>
          </a:xfrm>
          <a:prstGeom prst="rect">
            <a:avLst/>
          </a:prstGeom>
        </p:spPr>
      </p:pic>
      <p:pic>
        <p:nvPicPr>
          <p:cNvPr id="3" name="Picture 2"/>
          <p:cNvPicPr>
            <a:picLocks noChangeAspect="1"/>
          </p:cNvPicPr>
          <p:nvPr/>
        </p:nvPicPr>
        <p:blipFill>
          <a:blip r:embed="rId5"/>
          <a:stretch>
            <a:fillRect/>
          </a:stretch>
        </p:blipFill>
        <p:spPr>
          <a:xfrm>
            <a:off x="1524000" y="495300"/>
            <a:ext cx="14899915" cy="1926503"/>
          </a:xfrm>
          <a:prstGeom prst="rect">
            <a:avLst/>
          </a:prstGeom>
        </p:spPr>
      </p:pic>
      <p:sp>
        <p:nvSpPr>
          <p:cNvPr id="4" name="Rectangle 3"/>
          <p:cNvSpPr/>
          <p:nvPr/>
        </p:nvSpPr>
        <p:spPr>
          <a:xfrm>
            <a:off x="945227" y="2421803"/>
            <a:ext cx="16961773" cy="8095999"/>
          </a:xfrm>
          <a:prstGeom prst="rect">
            <a:avLst/>
          </a:prstGeom>
        </p:spPr>
        <p:txBody>
          <a:bodyPr wrap="square">
            <a:spAutoFit/>
          </a:bodyPr>
          <a:lstStyle/>
          <a:p>
            <a:pPr algn="just">
              <a:lnSpc>
                <a:spcPct val="150000"/>
              </a:lnSpc>
            </a:pPr>
            <a:r>
              <a:rPr lang="en-US" sz="4400" b="1"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Vấn đề: </a:t>
            </a:r>
            <a:r>
              <a:rPr lang="vi-VN" sz="4400" dirty="0">
                <a:solidFill>
                  <a:srgbClr val="000000"/>
                </a:solidFill>
                <a:latin typeface="Times New Roman" panose="02020603050405020304" pitchFamily="18" charset="0"/>
                <a:cs typeface="Times New Roman" panose="02020603050405020304" pitchFamily="18" charset="0"/>
              </a:rPr>
              <a:t>biến đổi khí hậu</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Những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gọi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khác</a:t>
            </a:r>
            <a:r>
              <a:rPr lang="en-US" sz="4400" b="1" dirty="0">
                <a:solidFill>
                  <a:srgbClr val="000000"/>
                </a:solidFill>
                <a:latin typeface="Times New Roman" panose="02020603050405020304" pitchFamily="18" charset="0"/>
                <a:cs typeface="Times New Roman" panose="02020603050405020304" pitchFamily="18" charset="0"/>
              </a:rPr>
              <a:t>:</a:t>
            </a:r>
          </a:p>
          <a:p>
            <a:pPr algn="just">
              <a:lnSpc>
                <a:spcPct val="150000"/>
              </a:lnSpc>
            </a:pPr>
            <a:r>
              <a:rPr lang="vi-VN" sz="4400" dirty="0">
                <a:solidFill>
                  <a:srgbClr val="000000"/>
                </a:solidFill>
                <a:latin typeface="Times New Roman" panose="02020603050405020304" pitchFamily="18" charset="0"/>
                <a:cs typeface="Times New Roman" panose="02020603050405020304" pitchFamily="18" charset="0"/>
              </a:rPr>
              <a:t>+ sự nóng lên của Trái Đất</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vi-VN" sz="4400" dirty="0">
                <a:solidFill>
                  <a:srgbClr val="000000"/>
                </a:solidFill>
                <a:latin typeface="Times New Roman" panose="02020603050405020304" pitchFamily="18" charset="0"/>
                <a:cs typeface="Times New Roman" panose="02020603050405020304" pitchFamily="18" charset="0"/>
              </a:rPr>
              <a:t>+ sự bất thường của Trái Đất</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rối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hậu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toàn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cầu</a:t>
            </a:r>
            <a:r>
              <a:rPr lang="en-US" sz="4400" dirty="0">
                <a:solidFill>
                  <a:srgbClr val="000000"/>
                </a:solidFill>
                <a:latin typeface="Times New Roman" panose="02020603050405020304" pitchFamily="18" charset="0"/>
                <a:cs typeface="Times New Roman" panose="02020603050405020304" pitchFamily="18" charset="0"/>
              </a:rPr>
              <a:t>. </a:t>
            </a:r>
          </a:p>
          <a:p>
            <a:pPr algn="just">
              <a:lnSpc>
                <a:spcPct val="150000"/>
              </a:lnSpc>
            </a:pPr>
            <a:r>
              <a:rPr lang="en-US" sz="4400" dirty="0">
                <a:solidFill>
                  <a:srgbClr val="000000"/>
                </a:solidFill>
                <a:latin typeface="Times New Roman" panose="02020603050405020304" pitchFamily="18" charset="0"/>
                <a:cs typeface="Times New Roman" panose="02020603050405020304" pitchFamily="18" charset="0"/>
              </a:rPr>
              <a:t> -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tiếp</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nhìn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khía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vấn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dễ</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nắm</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bắt</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chính</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bản</a:t>
            </a:r>
            <a:endParaRPr lang="en-US" sz="4400" dirty="0">
              <a:latin typeface="Times New Roman" panose="02020603050405020304" pitchFamily="18" charset="0"/>
              <a:cs typeface="Times New Roman" panose="02020603050405020304" pitchFamily="18" charset="0"/>
            </a:endParaRPr>
          </a:p>
          <a:p>
            <a:pPr algn="just">
              <a:lnSpc>
                <a:spcPct val="150000"/>
              </a:lnSpc>
            </a:pPr>
            <a:endParaRPr lang="en-US" sz="4400" dirty="0">
              <a:latin typeface="Times New Roman" panose="02020603050405020304" pitchFamily="18" charset="0"/>
              <a:cs typeface="Times New Roman" panose="02020603050405020304" pitchFamily="18" charset="0"/>
            </a:endParaRPr>
          </a:p>
        </p:txBody>
      </p:sp>
      <p:grpSp>
        <p:nvGrpSpPr>
          <p:cNvPr id="9" name="Group 21"/>
          <p:cNvGrpSpPr>
            <a:grpSpLocks noChangeAspect="1"/>
          </p:cNvGrpSpPr>
          <p:nvPr/>
        </p:nvGrpSpPr>
        <p:grpSpPr>
          <a:xfrm>
            <a:off x="12477451" y="2722315"/>
            <a:ext cx="3601083" cy="3517733"/>
            <a:chOff x="0" y="0"/>
            <a:chExt cx="4828540" cy="4716780"/>
          </a:xfrm>
        </p:grpSpPr>
        <p:sp>
          <p:nvSpPr>
            <p:cNvPr id="10"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2" name="Picture 2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61952">
            <a:off x="15695638" y="5203725"/>
            <a:ext cx="1267232" cy="1643815"/>
          </a:xfrm>
          <a:prstGeom prst="rect">
            <a:avLst/>
          </a:prstGeom>
        </p:spPr>
      </p:pic>
      <p:pic>
        <p:nvPicPr>
          <p:cNvPr id="14" name="Picture 13"/>
          <p:cNvPicPr>
            <a:picLocks noChangeAspect="1"/>
          </p:cNvPicPr>
          <p:nvPr/>
        </p:nvPicPr>
        <p:blipFill>
          <a:blip r:embed="rId8">
            <a:extLst>
              <a:ext uri="{BEBA8EAE-BF5A-486C-A8C5-ECC9F3942E4B}">
                <a14:imgProps xmlns:a14="http://schemas.microsoft.com/office/drawing/2010/main">
                  <a14:imgLayer r:embed="rId9">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316409" y="2342138"/>
            <a:ext cx="4422194" cy="4422194"/>
          </a:xfrm>
          <a:prstGeom prst="rect">
            <a:avLst/>
          </a:prstGeom>
        </p:spPr>
      </p:pic>
    </p:spTree>
    <p:extLst>
      <p:ext uri="{BB962C8B-B14F-4D97-AF65-F5344CB8AC3E}">
        <p14:creationId xmlns:p14="http://schemas.microsoft.com/office/powerpoint/2010/main" val="224347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wipe(down)">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down)">
                                      <p:cBhvr>
                                        <p:cTn id="37" dur="500"/>
                                        <p:tgtEl>
                                          <p:spTgt spid="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circle(in)">
                                      <p:cBhvr>
                                        <p:cTn id="42" dur="2000"/>
                                        <p:tgtEl>
                                          <p:spTgt spid="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wipe(down)">
                                      <p:cBhvr>
                                        <p:cTn id="47" dur="500"/>
                                        <p:tgtEl>
                                          <p:spTgt spid="4">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55398">
            <a:off x="584094" y="7847813"/>
            <a:ext cx="1355615" cy="1758463"/>
          </a:xfrm>
          <a:prstGeom prst="rect">
            <a:avLst/>
          </a:prstGeom>
        </p:spPr>
      </p:pic>
      <p:pic>
        <p:nvPicPr>
          <p:cNvPr id="34"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734800" y="5389836"/>
            <a:ext cx="6243426" cy="4446884"/>
          </a:xfrm>
          <a:prstGeom prst="rect">
            <a:avLst/>
          </a:prstGeom>
        </p:spPr>
      </p:pic>
      <p:pic>
        <p:nvPicPr>
          <p:cNvPr id="3" name="Picture 2"/>
          <p:cNvPicPr>
            <a:picLocks noChangeAspect="1"/>
          </p:cNvPicPr>
          <p:nvPr/>
        </p:nvPicPr>
        <p:blipFill>
          <a:blip r:embed="rId7"/>
          <a:stretch>
            <a:fillRect/>
          </a:stretch>
        </p:blipFill>
        <p:spPr>
          <a:xfrm>
            <a:off x="1600200" y="266700"/>
            <a:ext cx="14771961" cy="2045024"/>
          </a:xfrm>
          <a:prstGeom prst="rect">
            <a:avLst/>
          </a:prstGeom>
        </p:spPr>
      </p:pic>
      <p:pic>
        <p:nvPicPr>
          <p:cNvPr id="9" name="Picture 8"/>
          <p:cNvPicPr>
            <a:picLocks noChangeAspect="1"/>
          </p:cNvPicPr>
          <p:nvPr/>
        </p:nvPicPr>
        <p:blipFill rotWithShape="1">
          <a:blip r:embed="rId8"/>
          <a:srcRect t="2244"/>
          <a:stretch/>
        </p:blipFill>
        <p:spPr>
          <a:xfrm>
            <a:off x="2362200" y="2311724"/>
            <a:ext cx="7779079" cy="4265950"/>
          </a:xfrm>
          <a:prstGeom prst="rect">
            <a:avLst/>
          </a:prstGeom>
        </p:spPr>
      </p:pic>
      <p:sp>
        <p:nvSpPr>
          <p:cNvPr id="10" name="Rectangle 9"/>
          <p:cNvSpPr/>
          <p:nvPr/>
        </p:nvSpPr>
        <p:spPr>
          <a:xfrm>
            <a:off x="10668000" y="2505707"/>
            <a:ext cx="7010400" cy="1938992"/>
          </a:xfrm>
          <a:prstGeom prst="rect">
            <a:avLst/>
          </a:prstGeom>
        </p:spPr>
        <p:txBody>
          <a:bodyPr wrap="square">
            <a:spAutoFit/>
          </a:bodyPr>
          <a:lstStyle/>
          <a:p>
            <a:pPr marL="571500" indent="-571500" algn="just">
              <a:buFontTx/>
              <a:buChar char="-"/>
            </a:pP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chia </a:t>
            </a:r>
            <a:r>
              <a:rPr lang="en-US" sz="4000" dirty="0" err="1">
                <a:latin typeface="Times New Roman" panose="02020603050405020304" pitchFamily="18" charset="0"/>
                <a:cs typeface="Times New Roman" panose="02020603050405020304" pitchFamily="18" charset="0"/>
              </a:rPr>
              <a:t>lớp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4 </a:t>
            </a:r>
            <a:r>
              <a:rPr lang="en-US" sz="4000" dirty="0" err="1">
                <a:latin typeface="Times New Roman" panose="02020603050405020304" pitchFamily="18" charset="0"/>
                <a:cs typeface="Times New Roman" panose="02020603050405020304" pitchFamily="18" charset="0"/>
              </a:rPr>
              <a:t>nhóm</a:t>
            </a:r>
            <a:endParaRPr lang="en-US" sz="4000" dirty="0">
              <a:latin typeface="Times New Roman" panose="02020603050405020304" pitchFamily="18" charset="0"/>
              <a:cs typeface="Times New Roman" panose="02020603050405020304" pitchFamily="18" charset="0"/>
            </a:endParaRPr>
          </a:p>
          <a:p>
            <a:pPr marL="571500" indent="-571500" algn="just">
              <a:buFontTx/>
              <a:buChar char="-"/>
            </a:pPr>
            <a:r>
              <a:rPr lang="en-US" sz="4000" b="1" dirty="0" err="1">
                <a:latin typeface="Times New Roman" panose="02020603050405020304" pitchFamily="18" charset="0"/>
                <a:cs typeface="Times New Roman" panose="02020603050405020304" pitchFamily="18" charset="0"/>
              </a:rPr>
              <a:t>Thời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gian</a:t>
            </a:r>
            <a:r>
              <a:rPr lang="en-US" sz="4000" b="1"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15 </a:t>
            </a:r>
            <a:r>
              <a:rPr lang="en-US" sz="4000" dirty="0" err="1">
                <a:latin typeface="Times New Roman" panose="02020603050405020304" pitchFamily="18" charset="0"/>
                <a:cs typeface="Times New Roman" panose="02020603050405020304" pitchFamily="18" charset="0"/>
              </a:rPr>
              <a:t>phút</a:t>
            </a:r>
            <a:endParaRPr lang="vi-VN" sz="4000" dirty="0">
              <a:latin typeface="Times New Roman" panose="02020603050405020304" pitchFamily="18" charset="0"/>
              <a:cs typeface="Times New Roman" panose="02020603050405020304" pitchFamily="18" charset="0"/>
            </a:endParaRPr>
          </a:p>
        </p:txBody>
      </p:sp>
      <p:sp>
        <p:nvSpPr>
          <p:cNvPr id="11" name="Rectangle 10"/>
          <p:cNvSpPr/>
          <p:nvPr/>
        </p:nvSpPr>
        <p:spPr>
          <a:xfrm>
            <a:off x="2362199" y="7048500"/>
            <a:ext cx="7779079" cy="1938992"/>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Yêu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hậu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xét</a:t>
            </a:r>
            <a:r>
              <a:rPr lang="en-US" sz="4000" dirty="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35200" y="6743700"/>
            <a:ext cx="4325677" cy="4114800"/>
          </a:xfrm>
          <a:prstGeom prst="rect">
            <a:avLst/>
          </a:prstGeom>
        </p:spPr>
      </p:pic>
      <p:pic>
        <p:nvPicPr>
          <p:cNvPr id="9"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189595"/>
            <a:ext cx="1602201" cy="1668960"/>
          </a:xfrm>
          <a:prstGeom prst="rect">
            <a:avLst/>
          </a:prstGeom>
        </p:spPr>
      </p:pic>
      <p:pic>
        <p:nvPicPr>
          <p:cNvPr id="10" name="Picture 9"/>
          <p:cNvPicPr>
            <a:picLocks noChangeAspect="1"/>
          </p:cNvPicPr>
          <p:nvPr/>
        </p:nvPicPr>
        <p:blipFill>
          <a:blip r:embed="rId7"/>
          <a:stretch>
            <a:fillRect/>
          </a:stretch>
        </p:blipFill>
        <p:spPr>
          <a:xfrm>
            <a:off x="1600200" y="266700"/>
            <a:ext cx="14771961" cy="2045024"/>
          </a:xfrm>
          <a:prstGeom prst="rect">
            <a:avLst/>
          </a:prstGeom>
        </p:spPr>
      </p:pic>
      <p:pic>
        <p:nvPicPr>
          <p:cNvPr id="11" name="Google Shape;499;p19"/>
          <p:cNvPicPr preferRelativeResize="0"/>
          <p:nvPr/>
        </p:nvPicPr>
        <p:blipFill rotWithShape="1">
          <a:blip r:embed="rId8">
            <a:alphaModFix/>
            <a:biLevel thresh="50000"/>
          </a:blip>
          <a:srcRect/>
          <a:stretch/>
        </p:blipFill>
        <p:spPr>
          <a:xfrm>
            <a:off x="1219200" y="1479365"/>
            <a:ext cx="8610600" cy="3162300"/>
          </a:xfrm>
          <a:prstGeom prst="rect">
            <a:avLst/>
          </a:prstGeom>
          <a:noFill/>
          <a:ln>
            <a:noFill/>
          </a:ln>
        </p:spPr>
      </p:pic>
      <p:sp>
        <p:nvSpPr>
          <p:cNvPr id="2" name="Rectangle 1"/>
          <p:cNvSpPr/>
          <p:nvPr/>
        </p:nvSpPr>
        <p:spPr>
          <a:xfrm>
            <a:off x="1449801" y="2311724"/>
            <a:ext cx="9406159" cy="5016758"/>
          </a:xfrm>
          <a:prstGeom prst="rect">
            <a:avLst/>
          </a:prstGeom>
        </p:spPr>
        <p:txBody>
          <a:bodyPr wrap="square">
            <a:spAutoFit/>
          </a:bodyPr>
          <a:lstStyle/>
          <a:p>
            <a:pPr algn="just">
              <a:lnSpc>
                <a:spcPct val="200000"/>
              </a:lnSpc>
            </a:pPr>
            <a:r>
              <a:rPr lang="en-US" sz="4000" b="1" dirty="0">
                <a:solidFill>
                  <a:srgbClr val="000000"/>
                </a:solidFill>
                <a:latin typeface="Times New Roman" panose="02020603050405020304" pitchFamily="18" charset="0"/>
                <a:cs typeface="Times New Roman" panose="02020603050405020304" pitchFamily="18" charset="0"/>
              </a:rPr>
              <a:t>- </a:t>
            </a:r>
            <a:r>
              <a:rPr lang="vi-VN" sz="4000" b="1" dirty="0">
                <a:solidFill>
                  <a:srgbClr val="000000"/>
                </a:solidFill>
                <a:latin typeface="Times New Roman" panose="02020603050405020304" pitchFamily="18" charset="0"/>
                <a:cs typeface="Times New Roman" panose="02020603050405020304" pitchFamily="18" charset="0"/>
              </a:rPr>
              <a:t>Nguyên nhân của biến đổi khí hậu: </a:t>
            </a:r>
            <a:endParaRPr lang="en-US" sz="4000" b="1" dirty="0">
              <a:solidFill>
                <a:srgbClr val="000000"/>
              </a:solidFill>
              <a:latin typeface="Times New Roman" panose="02020603050405020304" pitchFamily="18" charset="0"/>
              <a:cs typeface="Times New Roman" panose="02020603050405020304" pitchFamily="18" charset="0"/>
            </a:endParaRPr>
          </a:p>
          <a:p>
            <a:pPr algn="just">
              <a:lnSpc>
                <a:spcPct val="200000"/>
              </a:lnSpc>
            </a:pPr>
            <a:r>
              <a:rPr lang="vi-VN" sz="4000" dirty="0">
                <a:solidFill>
                  <a:srgbClr val="000000"/>
                </a:solidFill>
                <a:latin typeface="Times New Roman" panose="02020603050405020304" pitchFamily="18" charset="0"/>
                <a:cs typeface="Times New Roman" panose="02020603050405020304" pitchFamily="18" charset="0"/>
              </a:rPr>
              <a:t>+ Nhiệt độ trung bình toàn Trái Đất tăng. </a:t>
            </a:r>
            <a:endParaRPr lang="en-US" sz="4000" dirty="0">
              <a:solidFill>
                <a:srgbClr val="000000"/>
              </a:solidFill>
              <a:latin typeface="Times New Roman" panose="02020603050405020304" pitchFamily="18" charset="0"/>
              <a:cs typeface="Times New Roman" panose="02020603050405020304" pitchFamily="18" charset="0"/>
            </a:endParaRPr>
          </a:p>
          <a:p>
            <a:pPr algn="just">
              <a:lnSpc>
                <a:spcPct val="200000"/>
              </a:lnSpc>
            </a:pPr>
            <a:r>
              <a:rPr lang="vi-VN" sz="4000" dirty="0">
                <a:solidFill>
                  <a:srgbClr val="000000"/>
                </a:solidFill>
                <a:latin typeface="Times New Roman" panose="02020603050405020304" pitchFamily="18" charset="0"/>
                <a:cs typeface="Times New Roman" panose="02020603050405020304" pitchFamily="18" charset="0"/>
              </a:rPr>
              <a:t>+</a:t>
            </a: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Sự chênh lệch nhiệt độ hình thành, Trái Đất nóng hơn, tốc độ bay hơi. </a:t>
            </a:r>
            <a:endParaRPr lang="en-US" sz="4000" dirty="0">
              <a:solidFill>
                <a:srgbClr val="000000"/>
              </a:solidFill>
              <a:latin typeface="Times New Roman" panose="02020603050405020304" pitchFamily="18" charset="0"/>
              <a:cs typeface="Times New Roman" panose="02020603050405020304" pitchFamily="18" charset="0"/>
            </a:endParaRPr>
          </a:p>
        </p:txBody>
      </p:sp>
      <p:grpSp>
        <p:nvGrpSpPr>
          <p:cNvPr id="7" name="Group 6"/>
          <p:cNvGrpSpPr>
            <a:grpSpLocks noChangeAspect="1"/>
          </p:cNvGrpSpPr>
          <p:nvPr/>
        </p:nvGrpSpPr>
        <p:grpSpPr>
          <a:xfrm>
            <a:off x="13468933" y="5484340"/>
            <a:ext cx="3601083" cy="3517733"/>
            <a:chOff x="0" y="0"/>
            <a:chExt cx="4828540" cy="4716780"/>
          </a:xfrm>
        </p:grpSpPr>
        <p:sp>
          <p:nvSpPr>
            <p:cNvPr id="12"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3" name="Picture 12"/>
          <p:cNvPicPr>
            <a:picLocks noChangeAspect="1"/>
          </p:cNvPicPr>
          <p:nvPr/>
        </p:nvPicPr>
        <p:blipFill>
          <a:blip r:embed="rId9">
            <a:extLst>
              <a:ext uri="{BEBA8EAE-BF5A-486C-A8C5-ECC9F3942E4B}">
                <a14:imgProps xmlns:a14="http://schemas.microsoft.com/office/drawing/2010/main">
                  <a14:imgLayer r:embed="rId10">
                    <a14:imgEffect>
                      <a14:backgroundRemoval t="0" b="99778" l="0" r="100000"/>
                    </a14:imgEffect>
                  </a14:imgLayer>
                </a14:imgProps>
              </a:ext>
            </a:extLst>
          </a:blip>
          <a:stretch>
            <a:fillRect/>
          </a:stretch>
        </p:blipFill>
        <p:spPr>
          <a:xfrm>
            <a:off x="13944600" y="5723519"/>
            <a:ext cx="2653538" cy="3209925"/>
          </a:xfrm>
          <a:prstGeom prst="rect">
            <a:avLst/>
          </a:prstGeom>
        </p:spPr>
      </p:pic>
    </p:spTree>
    <p:extLst>
      <p:ext uri="{BB962C8B-B14F-4D97-AF65-F5344CB8AC3E}">
        <p14:creationId xmlns:p14="http://schemas.microsoft.com/office/powerpoint/2010/main" val="105160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down)">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down)">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35200" y="6743700"/>
            <a:ext cx="4325677" cy="4114800"/>
          </a:xfrm>
          <a:prstGeom prst="rect">
            <a:avLst/>
          </a:prstGeom>
        </p:spPr>
      </p:pic>
      <p:pic>
        <p:nvPicPr>
          <p:cNvPr id="9"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189595"/>
            <a:ext cx="1602201" cy="1668960"/>
          </a:xfrm>
          <a:prstGeom prst="rect">
            <a:avLst/>
          </a:prstGeom>
        </p:spPr>
      </p:pic>
      <p:pic>
        <p:nvPicPr>
          <p:cNvPr id="10" name="Picture 9"/>
          <p:cNvPicPr>
            <a:picLocks noChangeAspect="1"/>
          </p:cNvPicPr>
          <p:nvPr/>
        </p:nvPicPr>
        <p:blipFill>
          <a:blip r:embed="rId7"/>
          <a:stretch>
            <a:fillRect/>
          </a:stretch>
        </p:blipFill>
        <p:spPr>
          <a:xfrm>
            <a:off x="1600200" y="266700"/>
            <a:ext cx="14771961" cy="2045024"/>
          </a:xfrm>
          <a:prstGeom prst="rect">
            <a:avLst/>
          </a:prstGeom>
        </p:spPr>
      </p:pic>
      <p:pic>
        <p:nvPicPr>
          <p:cNvPr id="11" name="Google Shape;499;p19"/>
          <p:cNvPicPr preferRelativeResize="0"/>
          <p:nvPr/>
        </p:nvPicPr>
        <p:blipFill rotWithShape="1">
          <a:blip r:embed="rId8">
            <a:alphaModFix/>
            <a:biLevel thresh="50000"/>
          </a:blip>
          <a:srcRect/>
          <a:stretch/>
        </p:blipFill>
        <p:spPr>
          <a:xfrm>
            <a:off x="762000" y="2049135"/>
            <a:ext cx="6858000" cy="3162300"/>
          </a:xfrm>
          <a:prstGeom prst="rect">
            <a:avLst/>
          </a:prstGeom>
          <a:noFill/>
          <a:ln>
            <a:noFill/>
          </a:ln>
        </p:spPr>
      </p:pic>
      <p:sp>
        <p:nvSpPr>
          <p:cNvPr id="2" name="Rectangle 1"/>
          <p:cNvSpPr/>
          <p:nvPr/>
        </p:nvSpPr>
        <p:spPr>
          <a:xfrm>
            <a:off x="957040" y="3140910"/>
            <a:ext cx="15806960" cy="6186309"/>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vi-VN" sz="4400" b="1" dirty="0">
                <a:solidFill>
                  <a:srgbClr val="000000"/>
                </a:solidFill>
                <a:latin typeface="Times New Roman" panose="02020603050405020304" pitchFamily="18" charset="0"/>
                <a:cs typeface="Times New Roman" panose="02020603050405020304" pitchFamily="18" charset="0"/>
              </a:rPr>
              <a:t>Những tác động của nó. </a:t>
            </a:r>
            <a:endParaRPr lang="en-US" sz="4400" b="1" dirty="0">
              <a:solidFill>
                <a:srgbClr val="000000"/>
              </a:solidFill>
              <a:latin typeface="Times New Roman" panose="02020603050405020304" pitchFamily="18" charset="0"/>
              <a:cs typeface="Times New Roman" panose="02020603050405020304" pitchFamily="18" charset="0"/>
            </a:endParaRPr>
          </a:p>
          <a:p>
            <a:pPr algn="just"/>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vi-VN" sz="4400" dirty="0">
                <a:solidFill>
                  <a:srgbClr val="000000"/>
                </a:solidFill>
                <a:latin typeface="Times New Roman" panose="02020603050405020304" pitchFamily="18" charset="0"/>
                <a:cs typeface="Times New Roman" panose="02020603050405020304" pitchFamily="18" charset="0"/>
              </a:rPr>
              <a:t>+ Thời tiết thay đổi bất thường và diễn ra với tốc độ nhanh: đợt nóng, hạn hán, tuyết rơi dày, bão lớn, lũ lụt, mưa to, chá</a:t>
            </a:r>
            <a:r>
              <a:rPr lang="en-US" sz="4400" dirty="0">
                <a:solidFill>
                  <a:srgbClr val="000000"/>
                </a:solidFill>
                <a:latin typeface="Times New Roman" panose="02020603050405020304" pitchFamily="18" charset="0"/>
                <a:cs typeface="Times New Roman" panose="02020603050405020304" pitchFamily="18" charset="0"/>
              </a:rPr>
              <a:t>y </a:t>
            </a:r>
            <a:r>
              <a:rPr lang="vi-VN" sz="4400" dirty="0">
                <a:latin typeface="Times New Roman" panose="02020603050405020304" pitchFamily="18" charset="0"/>
                <a:cs typeface="Times New Roman" panose="02020603050405020304" pitchFamily="18" charset="0"/>
              </a:rPr>
              <a:t>rừng, loài sinh vật biến mất,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thủy tiên nở tháng 1. </a:t>
            </a:r>
            <a:endParaRPr lang="en-US"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 Thời tiết đồng thời t</a:t>
            </a:r>
            <a:r>
              <a:rPr lang="en-US" sz="4400" dirty="0" err="1">
                <a:latin typeface="Times New Roman" panose="02020603050405020304" pitchFamily="18" charset="0"/>
                <a:cs typeface="Times New Roman" panose="02020603050405020304" pitchFamily="18" charset="0"/>
              </a:rPr>
              <a:t>ồn</a:t>
            </a:r>
            <a:r>
              <a:rPr lang="vi-VN" sz="4400" dirty="0">
                <a:latin typeface="Times New Roman" panose="02020603050405020304" pitchFamily="18" charset="0"/>
                <a:cs typeface="Times New Roman" panose="02020603050405020304" pitchFamily="18" charset="0"/>
              </a:rPr>
              <a:t> tại ở hai thái cực: nơi nắng hạn gay gắt; nơi mưa bão, lụt lội kinh hoàng. </a:t>
            </a:r>
            <a:endParaRPr lang="en-US" sz="4400" dirty="0">
              <a:latin typeface="Times New Roman" panose="02020603050405020304" pitchFamily="18" charset="0"/>
              <a:cs typeface="Times New Roman" panose="02020603050405020304" pitchFamily="18" charset="0"/>
            </a:endParaRPr>
          </a:p>
          <a:p>
            <a:pPr algn="just"/>
            <a:r>
              <a:rPr lang="en-US" sz="4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Nhận</a:t>
            </a:r>
            <a:r>
              <a:rPr 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xét</a:t>
            </a:r>
            <a:r>
              <a:rPr lang="en-US" sz="4400" dirty="0">
                <a:latin typeface="Times New Roman" panose="02020603050405020304" pitchFamily="18" charset="0"/>
                <a:cs typeface="Times New Roman" panose="02020603050405020304" pitchFamily="18" charset="0"/>
                <a:sym typeface="Wingdings" panose="05000000000000000000" pitchFamily="2" charset="2"/>
              </a:rPr>
              <a:t>:</a:t>
            </a:r>
            <a:r>
              <a:rPr lang="vi-VN" sz="4400" dirty="0">
                <a:latin typeface="Times New Roman" panose="02020603050405020304" pitchFamily="18" charset="0"/>
                <a:cs typeface="Times New Roman" panose="02020603050405020304" pitchFamily="18" charset="0"/>
              </a:rPr>
              <a:t> Biến đổi khí hậu gây ảnh hưởng nghiêm trọng, nặng nề, tiêu cực đến hệ sinh thái và đời sống con người.</a:t>
            </a:r>
            <a:endParaRPr lang="en-US" sz="4400" dirty="0">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0" b="99778" l="0" r="100000"/>
                    </a14:imgEffect>
                  </a14:imgLayer>
                </a14:imgProps>
              </a:ext>
            </a:extLst>
          </a:blip>
          <a:stretch>
            <a:fillRect/>
          </a:stretch>
        </p:blipFill>
        <p:spPr>
          <a:xfrm>
            <a:off x="15437231" y="1407864"/>
            <a:ext cx="2653538" cy="3209925"/>
          </a:xfrm>
          <a:prstGeom prst="rect">
            <a:avLst/>
          </a:prstGeom>
        </p:spPr>
      </p:pic>
    </p:spTree>
    <p:extLst>
      <p:ext uri="{BB962C8B-B14F-4D97-AF65-F5344CB8AC3E}">
        <p14:creationId xmlns:p14="http://schemas.microsoft.com/office/powerpoint/2010/main" val="410804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ipe(down)">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ipe(down)">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911" y="2095500"/>
            <a:ext cx="16230600" cy="7809669"/>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55398">
            <a:off x="1022609" y="7490944"/>
            <a:ext cx="1355615" cy="1758463"/>
          </a:xfrm>
          <a:prstGeom prst="rect">
            <a:avLst/>
          </a:prstGeom>
        </p:spPr>
      </p:pic>
      <p:pic>
        <p:nvPicPr>
          <p:cNvPr id="31" name="Picture 3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1952">
            <a:off x="16578263" y="597143"/>
            <a:ext cx="1030238" cy="1336394"/>
          </a:xfrm>
          <a:prstGeom prst="rect">
            <a:avLst/>
          </a:prstGeom>
        </p:spPr>
      </p:pic>
      <p:pic>
        <p:nvPicPr>
          <p:cNvPr id="3" name="Picture 2"/>
          <p:cNvPicPr>
            <a:picLocks noChangeAspect="1"/>
          </p:cNvPicPr>
          <p:nvPr/>
        </p:nvPicPr>
        <p:blipFill>
          <a:blip r:embed="rId9"/>
          <a:stretch>
            <a:fillRect/>
          </a:stretch>
        </p:blipFill>
        <p:spPr>
          <a:xfrm>
            <a:off x="1730896" y="489945"/>
            <a:ext cx="13778154" cy="2780017"/>
          </a:xfrm>
          <a:prstGeom prst="rect">
            <a:avLst/>
          </a:prstGeom>
        </p:spPr>
      </p:pic>
      <p:sp>
        <p:nvSpPr>
          <p:cNvPr id="4" name="Rectangle 3"/>
          <p:cNvSpPr/>
          <p:nvPr/>
        </p:nvSpPr>
        <p:spPr>
          <a:xfrm>
            <a:off x="2209799" y="2726075"/>
            <a:ext cx="14132235" cy="5632311"/>
          </a:xfrm>
          <a:prstGeom prst="rect">
            <a:avLst/>
          </a:prstGeom>
        </p:spPr>
        <p:txBody>
          <a:bodyPr wrap="square">
            <a:spAutoFit/>
          </a:bodyPr>
          <a:lstStyle/>
          <a:p>
            <a:pPr marL="285750" indent="-285750" algn="just">
              <a:buFontTx/>
              <a:buChar char="-"/>
            </a:pPr>
            <a:r>
              <a:rPr lang="vi-VN" sz="4000" dirty="0">
                <a:solidFill>
                  <a:srgbClr val="FF0000"/>
                </a:solidFill>
                <a:latin typeface="Times New Roman" panose="02020603050405020304" pitchFamily="18" charset="0"/>
                <a:cs typeface="Times New Roman" panose="02020603050405020304" pitchFamily="18" charset="0"/>
              </a:rPr>
              <a:t>Báo cáo “ Sự bất thường của Trái Đất năm 2007”: </a:t>
            </a:r>
            <a:endParaRPr lang="en-US" sz="4000" dirty="0">
              <a:solidFill>
                <a:srgbClr val="FF0000"/>
              </a:solidFill>
              <a:latin typeface="Times New Roman" panose="02020603050405020304" pitchFamily="18" charset="0"/>
              <a:cs typeface="Times New Roman" panose="02020603050405020304" pitchFamily="18" charset="0"/>
            </a:endParaRPr>
          </a:p>
          <a:p>
            <a:pPr algn="just"/>
            <a:r>
              <a:rPr lang="vi-VN" sz="4000" dirty="0">
                <a:solidFill>
                  <a:srgbClr val="000000"/>
                </a:solidFill>
                <a:latin typeface="Times New Roman" panose="02020603050405020304" pitchFamily="18" charset="0"/>
                <a:cs typeface="Times New Roman" panose="02020603050405020304" pitchFamily="18" charset="0"/>
              </a:rPr>
              <a:t>+</a:t>
            </a:r>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Bốn đợt gi</a:t>
            </a:r>
            <a:r>
              <a:rPr lang="en-US" sz="4000" dirty="0">
                <a:solidFill>
                  <a:srgbClr val="000000"/>
                </a:solidFill>
                <a:latin typeface="Times New Roman" panose="02020603050405020304" pitchFamily="18" charset="0"/>
                <a:cs typeface="Times New Roman" panose="02020603050405020304" pitchFamily="18" charset="0"/>
              </a:rPr>
              <a:t>ó</a:t>
            </a:r>
            <a:r>
              <a:rPr lang="vi-VN" sz="4000" dirty="0">
                <a:solidFill>
                  <a:srgbClr val="000000"/>
                </a:solidFill>
                <a:latin typeface="Times New Roman" panose="02020603050405020304" pitchFamily="18" charset="0"/>
                <a:cs typeface="Times New Roman" panose="02020603050405020304" pitchFamily="18" charset="0"/>
              </a:rPr>
              <a:t> mùa, lũ lụt nặng nề ở Ấn Độ, Pa-ki-xtan... </a:t>
            </a:r>
            <a:endParaRPr lang="en-US" sz="4000" dirty="0">
              <a:solidFill>
                <a:srgbClr val="000000"/>
              </a:solidFill>
              <a:latin typeface="Times New Roman" panose="02020603050405020304" pitchFamily="18" charset="0"/>
              <a:cs typeface="Times New Roman" panose="02020603050405020304" pitchFamily="18" charset="0"/>
            </a:endParaRPr>
          </a:p>
          <a:p>
            <a:pPr algn="just"/>
            <a:r>
              <a:rPr lang="en-US" sz="4000" dirty="0">
                <a:solidFill>
                  <a:srgbClr val="000000"/>
                </a:solidFill>
                <a:latin typeface="Times New Roman" panose="02020603050405020304" pitchFamily="18" charset="0"/>
                <a:cs typeface="Times New Roman" panose="02020603050405020304" pitchFamily="18" charset="0"/>
              </a:rPr>
              <a:t>+ Ở </a:t>
            </a:r>
            <a:r>
              <a:rPr lang="en-US" sz="4000" dirty="0" err="1">
                <a:solidFill>
                  <a:srgbClr val="000000"/>
                </a:solidFill>
                <a:latin typeface="Times New Roman" panose="02020603050405020304" pitchFamily="18" charset="0"/>
                <a:cs typeface="Times New Roman" panose="02020603050405020304" pitchFamily="18" charset="0"/>
              </a:rPr>
              <a:t>Xu-đăng</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lú</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mưa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lớn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đã</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làm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sập</a:t>
            </a:r>
            <a:r>
              <a:rPr lang="en-US" sz="4000" dirty="0">
                <a:solidFill>
                  <a:srgbClr val="000000"/>
                </a:solidFill>
                <a:latin typeface="Times New Roman" panose="02020603050405020304" pitchFamily="18" charset="0"/>
                <a:cs typeface="Times New Roman" panose="02020603050405020304" pitchFamily="18" charset="0"/>
              </a:rPr>
              <a:t> 23.000 </a:t>
            </a:r>
            <a:r>
              <a:rPr lang="en-US" sz="4000" dirty="0" err="1">
                <a:solidFill>
                  <a:srgbClr val="000000"/>
                </a:solidFill>
                <a:latin typeface="Times New Roman" panose="02020603050405020304" pitchFamily="18" charset="0"/>
                <a:cs typeface="Times New Roman" panose="02020603050405020304" pitchFamily="18" charset="0"/>
              </a:rPr>
              <a:t>ngôi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nhà</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khiến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ít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nhất</a:t>
            </a:r>
            <a:r>
              <a:rPr lang="en-US" sz="4000" dirty="0">
                <a:solidFill>
                  <a:srgbClr val="000000"/>
                </a:solidFill>
                <a:latin typeface="Times New Roman" panose="02020603050405020304" pitchFamily="18" charset="0"/>
                <a:cs typeface="Times New Roman" panose="02020603050405020304" pitchFamily="18" charset="0"/>
              </a:rPr>
              <a:t> 62 </a:t>
            </a:r>
            <a:r>
              <a:rPr lang="en-US" sz="4000" dirty="0" err="1">
                <a:solidFill>
                  <a:srgbClr val="000000"/>
                </a:solidFill>
                <a:latin typeface="Times New Roman" panose="02020603050405020304" pitchFamily="18" charset="0"/>
                <a:cs typeface="Times New Roman" panose="02020603050405020304" pitchFamily="18" charset="0"/>
              </a:rPr>
              <a:t>người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thiệt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mạng</a:t>
            </a:r>
            <a:r>
              <a:rPr lang="en-US" sz="4000" dirty="0">
                <a:solidFill>
                  <a:srgbClr val="000000"/>
                </a:solidFill>
                <a:latin typeface="Times New Roman" panose="02020603050405020304" pitchFamily="18" charset="0"/>
                <a:cs typeface="Times New Roman" panose="02020603050405020304" pitchFamily="18" charset="0"/>
              </a:rPr>
              <a:t>…</a:t>
            </a:r>
          </a:p>
          <a:p>
            <a:pPr algn="just"/>
            <a:r>
              <a:rPr lang="vi-VN" sz="4000" dirty="0">
                <a:solidFill>
                  <a:srgbClr val="000000"/>
                </a:solidFill>
                <a:latin typeface="Times New Roman" panose="02020603050405020304" pitchFamily="18" charset="0"/>
                <a:cs typeface="Times New Roman" panose="02020603050405020304" pitchFamily="18" charset="0"/>
              </a:rPr>
              <a:t>+ Vào tháng 5, sóng lớn cao 4,6 m tràn qua 68 đảo ở Man-đi-vơ...</a:t>
            </a:r>
            <a:endParaRPr lang="en-US" sz="4000" dirty="0">
              <a:solidFill>
                <a:srgbClr val="000000"/>
              </a:solidFill>
              <a:latin typeface="Times New Roman" panose="02020603050405020304" pitchFamily="18" charset="0"/>
              <a:cs typeface="Times New Roman" panose="02020603050405020304" pitchFamily="18" charset="0"/>
            </a:endParaRPr>
          </a:p>
          <a:p>
            <a:pPr algn="just"/>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Vào</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tháng</a:t>
            </a:r>
            <a:r>
              <a:rPr lang="en-US" sz="4000" dirty="0">
                <a:solidFill>
                  <a:srgbClr val="000000"/>
                </a:solidFill>
                <a:latin typeface="Times New Roman" panose="02020603050405020304" pitchFamily="18" charset="0"/>
                <a:cs typeface="Times New Roman" panose="02020603050405020304" pitchFamily="18" charset="0"/>
              </a:rPr>
              <a:t> 7, </a:t>
            </a:r>
            <a:r>
              <a:rPr lang="en-US" sz="4000" dirty="0" err="1">
                <a:solidFill>
                  <a:srgbClr val="000000"/>
                </a:solidFill>
                <a:latin typeface="Times New Roman" panose="02020603050405020304" pitchFamily="18" charset="0"/>
                <a:cs typeface="Times New Roman" panose="02020603050405020304" pitchFamily="18" charset="0"/>
              </a:rPr>
              <a:t>nhiệt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a:t>
            </a:r>
            <a:r>
              <a:rPr lang="en-US" sz="4000" dirty="0">
                <a:solidFill>
                  <a:srgbClr val="000000"/>
                </a:solidFill>
                <a:latin typeface="Times New Roman" panose="02020603050405020304" pitchFamily="18" charset="0"/>
                <a:cs typeface="Times New Roman" panose="02020603050405020304" pitchFamily="18" charset="0"/>
              </a:rPr>
              <a:t> ở </a:t>
            </a:r>
            <a:r>
              <a:rPr lang="en-US" sz="4000" dirty="0" err="1">
                <a:solidFill>
                  <a:srgbClr val="000000"/>
                </a:solidFill>
                <a:latin typeface="Times New Roman" panose="02020603050405020304" pitchFamily="18" charset="0"/>
                <a:cs typeface="Times New Roman" panose="02020603050405020304" pitchFamily="18" charset="0"/>
              </a:rPr>
              <a:t>Ác</a:t>
            </a:r>
            <a:r>
              <a:rPr lang="en-US" sz="4000" dirty="0">
                <a:solidFill>
                  <a:srgbClr val="000000"/>
                </a:solidFill>
                <a:latin typeface="Times New Roman" panose="02020603050405020304" pitchFamily="18" charset="0"/>
                <a:cs typeface="Times New Roman" panose="02020603050405020304" pitchFamily="18" charset="0"/>
              </a:rPr>
              <a:t>-hen-</a:t>
            </a:r>
            <a:r>
              <a:rPr lang="en-US" sz="4000" dirty="0" err="1">
                <a:solidFill>
                  <a:srgbClr val="000000"/>
                </a:solidFill>
                <a:latin typeface="Times New Roman" panose="02020603050405020304" pitchFamily="18" charset="0"/>
                <a:cs typeface="Times New Roman" panose="02020603050405020304" pitchFamily="18" charset="0"/>
              </a:rPr>
              <a:t>ti</a:t>
            </a:r>
            <a:r>
              <a:rPr lang="en-US" sz="4000" dirty="0">
                <a:solidFill>
                  <a:srgbClr val="000000"/>
                </a:solidFill>
                <a:latin typeface="Times New Roman" panose="02020603050405020304" pitchFamily="18" charset="0"/>
                <a:cs typeface="Times New Roman" panose="02020603050405020304" pitchFamily="18" charset="0"/>
              </a:rPr>
              <a:t>-</a:t>
            </a:r>
            <a:r>
              <a:rPr lang="en-US" sz="4000" dirty="0" err="1">
                <a:solidFill>
                  <a:srgbClr val="000000"/>
                </a:solidFill>
                <a:latin typeface="Times New Roman" panose="02020603050405020304" pitchFamily="18" charset="0"/>
                <a:cs typeface="Times New Roman" panose="02020603050405020304" pitchFamily="18" charset="0"/>
              </a:rPr>
              <a:t>na</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còn</a:t>
            </a:r>
            <a:r>
              <a:rPr lang="en-US" sz="4000" dirty="0">
                <a:solidFill>
                  <a:srgbClr val="000000"/>
                </a:solidFill>
                <a:latin typeface="Times New Roman" panose="02020603050405020304" pitchFamily="18" charset="0"/>
                <a:cs typeface="Times New Roman" panose="02020603050405020304" pitchFamily="18" charset="0"/>
              </a:rPr>
              <a:t> -22 </a:t>
            </a:r>
            <a:r>
              <a:rPr lang="en-US" sz="4000" dirty="0" err="1">
                <a:solidFill>
                  <a:srgbClr val="000000"/>
                </a:solidFill>
                <a:latin typeface="Times New Roman" panose="02020603050405020304" pitchFamily="18" charset="0"/>
                <a:cs typeface="Times New Roman" panose="02020603050405020304" pitchFamily="18" charset="0"/>
              </a:rPr>
              <a:t>độ</a:t>
            </a:r>
            <a:r>
              <a:rPr lang="en-US" sz="4000" dirty="0">
                <a:solidFill>
                  <a:srgbClr val="000000"/>
                </a:solidFill>
                <a:latin typeface="Times New Roman" panose="02020603050405020304" pitchFamily="18" charset="0"/>
                <a:cs typeface="Times New Roman" panose="02020603050405020304" pitchFamily="18" charset="0"/>
              </a:rPr>
              <a:t> C, Chi-</a:t>
            </a:r>
            <a:r>
              <a:rPr lang="en-US" sz="4000" dirty="0" err="1">
                <a:solidFill>
                  <a:srgbClr val="000000"/>
                </a:solidFill>
                <a:latin typeface="Times New Roman" panose="02020603050405020304" pitchFamily="18" charset="0"/>
                <a:cs typeface="Times New Roman" panose="02020603050405020304" pitchFamily="18" charset="0"/>
              </a:rPr>
              <a:t>lê</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giảm</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còn</a:t>
            </a:r>
            <a:r>
              <a:rPr lang="en-US" sz="4000" dirty="0">
                <a:solidFill>
                  <a:srgbClr val="000000"/>
                </a:solidFill>
                <a:latin typeface="Times New Roman" panose="02020603050405020304" pitchFamily="18" charset="0"/>
                <a:cs typeface="Times New Roman" panose="02020603050405020304" pitchFamily="18" charset="0"/>
              </a:rPr>
              <a:t> -18 </a:t>
            </a:r>
            <a:r>
              <a:rPr lang="en-US" sz="4000" dirty="0" err="1">
                <a:solidFill>
                  <a:srgbClr val="000000"/>
                </a:solidFill>
                <a:latin typeface="Times New Roman" panose="02020603050405020304" pitchFamily="18" charset="0"/>
                <a:cs typeface="Times New Roman" panose="02020603050405020304" pitchFamily="18" charset="0"/>
              </a:rPr>
              <a:t>độ</a:t>
            </a:r>
            <a:r>
              <a:rPr lang="en-US" sz="4000" dirty="0">
                <a:solidFill>
                  <a:srgbClr val="000000"/>
                </a:solidFill>
                <a:latin typeface="Times New Roman" panose="02020603050405020304" pitchFamily="18" charset="0"/>
                <a:cs typeface="Times New Roman" panose="02020603050405020304" pitchFamily="18" charset="0"/>
              </a:rPr>
              <a:t> C…</a:t>
            </a:r>
          </a:p>
          <a:p>
            <a:pPr algn="just"/>
            <a:r>
              <a:rPr lang="en-US" sz="4000" dirty="0">
                <a:solidFill>
                  <a:srgbClr val="000000"/>
                </a:solidFill>
                <a:latin typeface="Times New Roman" panose="02020603050405020304" pitchFamily="18" charset="0"/>
                <a:cs typeface="Times New Roman" panose="02020603050405020304" pitchFamily="18" charset="0"/>
              </a:rPr>
              <a:t>+ Nam Phi </a:t>
            </a:r>
            <a:r>
              <a:rPr lang="en-US" sz="4000" dirty="0" err="1">
                <a:solidFill>
                  <a:srgbClr val="000000"/>
                </a:solidFill>
                <a:latin typeface="Times New Roman" panose="02020603050405020304" pitchFamily="18" charset="0"/>
                <a:cs typeface="Times New Roman" panose="02020603050405020304" pitchFamily="18" charset="0"/>
              </a:rPr>
              <a:t>trải</a:t>
            </a:r>
            <a:r>
              <a:rPr lang="en-US" sz="4000" dirty="0">
                <a:solidFill>
                  <a:srgbClr val="000000"/>
                </a:solidFill>
                <a:latin typeface="Times New Roman" panose="02020603050405020304" pitchFamily="18" charset="0"/>
                <a:cs typeface="Times New Roman" panose="02020603050405020304" pitchFamily="18" charset="0"/>
              </a:rPr>
              <a:t> qua </a:t>
            </a:r>
            <a:r>
              <a:rPr lang="en-US" sz="4000" dirty="0" err="1">
                <a:solidFill>
                  <a:srgbClr val="000000"/>
                </a:solidFill>
                <a:latin typeface="Times New Roman" panose="02020603050405020304" pitchFamily="18" charset="0"/>
                <a:cs typeface="Times New Roman" panose="02020603050405020304" pitchFamily="18" charset="0"/>
              </a:rPr>
              <a:t>đợt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tuyết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lớn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nhất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kể</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từ</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năm</a:t>
            </a:r>
            <a:r>
              <a:rPr lang="en-US" sz="4000" dirty="0">
                <a:solidFill>
                  <a:srgbClr val="000000"/>
                </a:solidFill>
                <a:latin typeface="Times New Roman" panose="02020603050405020304" pitchFamily="18" charset="0"/>
                <a:cs typeface="Times New Roman" panose="02020603050405020304" pitchFamily="18" charset="0"/>
              </a:rPr>
              <a:t> 1981 </a:t>
            </a:r>
            <a:r>
              <a:rPr lang="en-US" sz="4000" dirty="0" err="1">
                <a:solidFill>
                  <a:srgbClr val="000000"/>
                </a:solidFill>
                <a:latin typeface="Times New Roman" panose="02020603050405020304" pitchFamily="18" charset="0"/>
                <a:cs typeface="Times New Roman" panose="02020603050405020304" pitchFamily="18" charset="0"/>
              </a:rPr>
              <a:t>với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độ</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dày</a:t>
            </a:r>
            <a:r>
              <a:rPr lang="en-US" sz="4000" dirty="0">
                <a:solidFill>
                  <a:srgbClr val="000000"/>
                </a:solidFill>
                <a:latin typeface="Times New Roman" panose="02020603050405020304" pitchFamily="18" charset="0"/>
                <a:cs typeface="Times New Roman" panose="02020603050405020304" pitchFamily="18" charset="0"/>
              </a:rPr>
              <a:t> 25cm </a:t>
            </a:r>
            <a:r>
              <a:rPr lang="en-US" sz="4000" dirty="0" err="1">
                <a:solidFill>
                  <a:srgbClr val="000000"/>
                </a:solidFill>
                <a:latin typeface="Times New Roman" panose="02020603050405020304" pitchFamily="18" charset="0"/>
                <a:cs typeface="Times New Roman" panose="02020603050405020304" pitchFamily="18" charset="0"/>
              </a:rPr>
              <a:t>trên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mặt</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đất</a:t>
            </a:r>
            <a:r>
              <a:rPr lang="en-US" sz="4000" dirty="0">
                <a:solidFill>
                  <a:srgbClr val="000000"/>
                </a:solidFill>
                <a:latin typeface="Times New Roman" panose="02020603050405020304" pitchFamily="18" charset="0"/>
                <a:cs typeface="Times New Roman" panose="02020603050405020304" pitchFamily="18" charset="0"/>
              </a:rPr>
              <a:t>…</a:t>
            </a:r>
            <a:r>
              <a:rPr lang="vi-VN" sz="4000" dirty="0">
                <a:solidFill>
                  <a:srgbClr val="000000"/>
                </a:solidFill>
                <a:latin typeface="Times New Roman" panose="02020603050405020304" pitchFamily="18" charset="0"/>
                <a:cs typeface="Times New Roman" panose="02020603050405020304" pitchFamily="18" charset="0"/>
              </a:rPr>
              <a:t>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398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circle(in)">
                                      <p:cBhvr>
                                        <p:cTn id="27" dur="20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barn(inVertical)">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wipe(down)">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circle(in)">
                                      <p:cBhvr>
                                        <p:cTn id="4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97911" y="2095500"/>
            <a:ext cx="16230600" cy="7809669"/>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55398">
            <a:off x="1022609" y="7490944"/>
            <a:ext cx="1355615" cy="1758463"/>
          </a:xfrm>
          <a:prstGeom prst="rect">
            <a:avLst/>
          </a:prstGeom>
        </p:spPr>
      </p:pic>
      <p:pic>
        <p:nvPicPr>
          <p:cNvPr id="31" name="Picture 3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1952">
            <a:off x="16578263" y="597143"/>
            <a:ext cx="1030238" cy="1336394"/>
          </a:xfrm>
          <a:prstGeom prst="rect">
            <a:avLst/>
          </a:prstGeom>
        </p:spPr>
      </p:pic>
      <p:pic>
        <p:nvPicPr>
          <p:cNvPr id="3" name="Picture 2"/>
          <p:cNvPicPr>
            <a:picLocks noChangeAspect="1"/>
          </p:cNvPicPr>
          <p:nvPr/>
        </p:nvPicPr>
        <p:blipFill>
          <a:blip r:embed="rId9"/>
          <a:stretch>
            <a:fillRect/>
          </a:stretch>
        </p:blipFill>
        <p:spPr>
          <a:xfrm>
            <a:off x="1730896" y="489945"/>
            <a:ext cx="13778154" cy="2780017"/>
          </a:xfrm>
          <a:prstGeom prst="rect">
            <a:avLst/>
          </a:prstGeom>
        </p:spPr>
      </p:pic>
      <p:sp>
        <p:nvSpPr>
          <p:cNvPr id="4" name="Rectangle 3"/>
          <p:cNvSpPr/>
          <p:nvPr/>
        </p:nvSpPr>
        <p:spPr>
          <a:xfrm>
            <a:off x="2209800" y="2726075"/>
            <a:ext cx="13299250" cy="5016758"/>
          </a:xfrm>
          <a:prstGeom prst="rect">
            <a:avLst/>
          </a:prstGeom>
        </p:spPr>
        <p:txBody>
          <a:bodyPr wrap="square">
            <a:spAutoFit/>
          </a:bodyPr>
          <a:lstStyle/>
          <a:p>
            <a:pPr algn="just"/>
            <a:r>
              <a:rPr lang="vi-VN" sz="4000" dirty="0">
                <a:solidFill>
                  <a:srgbClr val="FF0000"/>
                </a:solidFill>
                <a:latin typeface="Times New Roman" panose="02020603050405020304" pitchFamily="18" charset="0"/>
                <a:cs typeface="Times New Roman" panose="02020603050405020304" pitchFamily="18" charset="0"/>
              </a:rPr>
              <a:t>- Mùa hè 2008, hiện tượng thời tiết cực đoan vẫn diễn ra: </a:t>
            </a:r>
            <a:endParaRPr lang="en-US" sz="4000" dirty="0">
              <a:solidFill>
                <a:srgbClr val="FF0000"/>
              </a:solidFill>
              <a:latin typeface="Times New Roman" panose="02020603050405020304" pitchFamily="18" charset="0"/>
              <a:cs typeface="Times New Roman" panose="02020603050405020304" pitchFamily="18" charset="0"/>
            </a:endParaRPr>
          </a:p>
          <a:p>
            <a:pPr algn="just"/>
            <a:r>
              <a:rPr lang="vi-VN" sz="4000" dirty="0">
                <a:solidFill>
                  <a:srgbClr val="000000"/>
                </a:solidFill>
                <a:latin typeface="Times New Roman" panose="02020603050405020304" pitchFamily="18" charset="0"/>
                <a:cs typeface="Times New Roman" panose="02020603050405020304" pitchFamily="18" charset="0"/>
              </a:rPr>
              <a:t>+ </a:t>
            </a:r>
            <a:r>
              <a:rPr lang="en-US" sz="4000" dirty="0">
                <a:solidFill>
                  <a:srgbClr val="000000"/>
                </a:solidFill>
                <a:latin typeface="Times New Roman" panose="02020603050405020304" pitchFamily="18" charset="0"/>
                <a:cs typeface="Times New Roman" panose="02020603050405020304" pitchFamily="18" charset="0"/>
              </a:rPr>
              <a:t>M</a:t>
            </a:r>
            <a:r>
              <a:rPr lang="vi-VN" sz="4000" dirty="0">
                <a:solidFill>
                  <a:srgbClr val="000000"/>
                </a:solidFill>
                <a:latin typeface="Times New Roman" panose="02020603050405020304" pitchFamily="18" charset="0"/>
                <a:cs typeface="Times New Roman" panose="02020603050405020304" pitchFamily="18" charset="0"/>
              </a:rPr>
              <a:t>ưa lớn khiến trung tâm thành phố Xi-đa Ra-pit bị lụt.</a:t>
            </a:r>
            <a:endParaRPr lang="en-US" sz="4000" dirty="0">
              <a:solidFill>
                <a:srgbClr val="000000"/>
              </a:solidFill>
              <a:latin typeface="Times New Roman" panose="02020603050405020304" pitchFamily="18" charset="0"/>
              <a:cs typeface="Times New Roman" panose="02020603050405020304" pitchFamily="18" charset="0"/>
            </a:endParaRPr>
          </a:p>
          <a:p>
            <a:pPr algn="just"/>
            <a:r>
              <a:rPr lang="vi-VN" sz="4000" dirty="0">
                <a:solidFill>
                  <a:prstClr val="black"/>
                </a:solidFill>
                <a:latin typeface="Times New Roman" panose="02020603050405020304" pitchFamily="18" charset="0"/>
                <a:cs typeface="Times New Roman" panose="02020603050405020304" pitchFamily="18" charset="0"/>
              </a:rPr>
              <a:t>+ Mực nước sông cao hơn mặt nước biển 9,1 m (hơn kỉ lục cũ 1,8 m). </a:t>
            </a:r>
            <a:endParaRPr lang="en-US" sz="4000" dirty="0">
              <a:solidFill>
                <a:prstClr val="black"/>
              </a:solidFill>
              <a:latin typeface="Times New Roman" panose="02020603050405020304" pitchFamily="18" charset="0"/>
              <a:cs typeface="Times New Roman" panose="02020603050405020304" pitchFamily="18" charset="0"/>
            </a:endParaRPr>
          </a:p>
          <a:p>
            <a:pPr algn="just"/>
            <a:endPar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algn="just"/>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vi-VN" sz="4000" dirty="0">
                <a:solidFill>
                  <a:prstClr val="black"/>
                </a:solidFill>
                <a:latin typeface="Times New Roman" panose="02020603050405020304" pitchFamily="18" charset="0"/>
                <a:cs typeface="Times New Roman" panose="02020603050405020304" pitchFamily="18" charset="0"/>
              </a:rPr>
              <a:t> Những số liệu ấn tượng, đáng tin cậy, thuyết phục khiến người đọc ám ảnh và nhận thức được vấn đề biến đổi khí hậu vẫn còn tiếp tục diễn ra hết sức cực đoan.</a:t>
            </a:r>
            <a:endParaRPr lang="en-US"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064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wipe(down)">
                                      <p:cBhvr>
                                        <p:cTn id="22" dur="580">
                                          <p:stCondLst>
                                            <p:cond delay="0"/>
                                          </p:stCondLst>
                                        </p:cTn>
                                        <p:tgtEl>
                                          <p:spTgt spid="4">
                                            <p:txEl>
                                              <p:pRg st="4" end="4"/>
                                            </p:txEl>
                                          </p:spTgt>
                                        </p:tgtEl>
                                      </p:cBhvr>
                                    </p:animEffect>
                                    <p:anim calcmode="lin" valueType="num">
                                      <p:cBhvr>
                                        <p:cTn id="23"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28" dur="26">
                                          <p:stCondLst>
                                            <p:cond delay="650"/>
                                          </p:stCondLst>
                                        </p:cTn>
                                        <p:tgtEl>
                                          <p:spTgt spid="4">
                                            <p:txEl>
                                              <p:pRg st="4" end="4"/>
                                            </p:txEl>
                                          </p:spTgt>
                                        </p:tgtEl>
                                      </p:cBhvr>
                                      <p:to x="100000" y="60000"/>
                                    </p:animScale>
                                    <p:animScale>
                                      <p:cBhvr>
                                        <p:cTn id="29" dur="166" decel="50000">
                                          <p:stCondLst>
                                            <p:cond delay="676"/>
                                          </p:stCondLst>
                                        </p:cTn>
                                        <p:tgtEl>
                                          <p:spTgt spid="4">
                                            <p:txEl>
                                              <p:pRg st="4" end="4"/>
                                            </p:txEl>
                                          </p:spTgt>
                                        </p:tgtEl>
                                      </p:cBhvr>
                                      <p:to x="100000" y="100000"/>
                                    </p:animScale>
                                    <p:animScale>
                                      <p:cBhvr>
                                        <p:cTn id="30" dur="26">
                                          <p:stCondLst>
                                            <p:cond delay="1312"/>
                                          </p:stCondLst>
                                        </p:cTn>
                                        <p:tgtEl>
                                          <p:spTgt spid="4">
                                            <p:txEl>
                                              <p:pRg st="4" end="4"/>
                                            </p:txEl>
                                          </p:spTgt>
                                        </p:tgtEl>
                                      </p:cBhvr>
                                      <p:to x="100000" y="80000"/>
                                    </p:animScale>
                                    <p:animScale>
                                      <p:cBhvr>
                                        <p:cTn id="31" dur="166" decel="50000">
                                          <p:stCondLst>
                                            <p:cond delay="1338"/>
                                          </p:stCondLst>
                                        </p:cTn>
                                        <p:tgtEl>
                                          <p:spTgt spid="4">
                                            <p:txEl>
                                              <p:pRg st="4" end="4"/>
                                            </p:txEl>
                                          </p:spTgt>
                                        </p:tgtEl>
                                      </p:cBhvr>
                                      <p:to x="100000" y="100000"/>
                                    </p:animScale>
                                    <p:animScale>
                                      <p:cBhvr>
                                        <p:cTn id="32" dur="26">
                                          <p:stCondLst>
                                            <p:cond delay="1642"/>
                                          </p:stCondLst>
                                        </p:cTn>
                                        <p:tgtEl>
                                          <p:spTgt spid="4">
                                            <p:txEl>
                                              <p:pRg st="4" end="4"/>
                                            </p:txEl>
                                          </p:spTgt>
                                        </p:tgtEl>
                                      </p:cBhvr>
                                      <p:to x="100000" y="90000"/>
                                    </p:animScale>
                                    <p:animScale>
                                      <p:cBhvr>
                                        <p:cTn id="33" dur="166" decel="50000">
                                          <p:stCondLst>
                                            <p:cond delay="1668"/>
                                          </p:stCondLst>
                                        </p:cTn>
                                        <p:tgtEl>
                                          <p:spTgt spid="4">
                                            <p:txEl>
                                              <p:pRg st="4" end="4"/>
                                            </p:txEl>
                                          </p:spTgt>
                                        </p:tgtEl>
                                      </p:cBhvr>
                                      <p:to x="100000" y="100000"/>
                                    </p:animScale>
                                    <p:animScale>
                                      <p:cBhvr>
                                        <p:cTn id="34" dur="26">
                                          <p:stCondLst>
                                            <p:cond delay="1808"/>
                                          </p:stCondLst>
                                        </p:cTn>
                                        <p:tgtEl>
                                          <p:spTgt spid="4">
                                            <p:txEl>
                                              <p:pRg st="4" end="4"/>
                                            </p:txEl>
                                          </p:spTgt>
                                        </p:tgtEl>
                                      </p:cBhvr>
                                      <p:to x="100000" y="95000"/>
                                    </p:animScale>
                                    <p:animScale>
                                      <p:cBhvr>
                                        <p:cTn id="35"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8648652" y="1625767"/>
            <a:ext cx="3601083" cy="35177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6" name="Group 16"/>
          <p:cNvGrpSpPr>
            <a:grpSpLocks noChangeAspect="1"/>
          </p:cNvGrpSpPr>
          <p:nvPr/>
        </p:nvGrpSpPr>
        <p:grpSpPr>
          <a:xfrm>
            <a:off x="12890233" y="1028700"/>
            <a:ext cx="3601083" cy="3517733"/>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21" name="Group 21"/>
          <p:cNvGrpSpPr>
            <a:grpSpLocks noChangeAspect="1"/>
          </p:cNvGrpSpPr>
          <p:nvPr/>
        </p:nvGrpSpPr>
        <p:grpSpPr>
          <a:xfrm>
            <a:off x="12890233" y="5080554"/>
            <a:ext cx="3601083" cy="3517733"/>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1952">
            <a:off x="16108420" y="7561964"/>
            <a:ext cx="1267232" cy="1643815"/>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99778" l="0" r="100000"/>
                    </a14:imgEffect>
                  </a14:imgLayer>
                </a14:imgProps>
              </a:ext>
            </a:extLst>
          </a:blip>
          <a:stretch>
            <a:fillRect/>
          </a:stretch>
        </p:blipFill>
        <p:spPr>
          <a:xfrm>
            <a:off x="9124319" y="1864946"/>
            <a:ext cx="2653538" cy="3209925"/>
          </a:xfrm>
          <a:prstGeom prst="rect">
            <a:avLst/>
          </a:prstGeom>
        </p:spPr>
      </p:pic>
      <p:pic>
        <p:nvPicPr>
          <p:cNvPr id="4" name="Picture 3"/>
          <p:cNvPicPr>
            <a:picLocks noChangeAspect="1"/>
          </p:cNvPicPr>
          <p:nvPr/>
        </p:nvPicPr>
        <p:blipFill>
          <a:blip r:embed="rId9">
            <a:extLst>
              <a:ext uri="{BEBA8EAE-BF5A-486C-A8C5-ECC9F3942E4B}">
                <a14:imgProps xmlns:a14="http://schemas.microsoft.com/office/drawing/2010/main">
                  <a14:imgLayer r:embed="rId10">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2964339" y="1280833"/>
            <a:ext cx="3530766" cy="3530766"/>
          </a:xfrm>
          <a:prstGeom prst="rect">
            <a:avLst/>
          </a:prstGeom>
        </p:spPr>
      </p:pic>
      <p:pic>
        <p:nvPicPr>
          <p:cNvPr id="5" name="Picture 4"/>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7875351" y="5757458"/>
            <a:ext cx="5088988" cy="3602049"/>
          </a:xfrm>
          <a:prstGeom prst="rect">
            <a:avLst/>
          </a:prstGeom>
        </p:spPr>
      </p:pic>
      <p:pic>
        <p:nvPicPr>
          <p:cNvPr id="8" name="Picture 7"/>
          <p:cNvPicPr>
            <a:picLocks noChangeAspect="1"/>
          </p:cNvPicPr>
          <p:nvPr/>
        </p:nvPicPr>
        <p:blipFill>
          <a:blip r:embed="rId13">
            <a:extLst>
              <a:ext uri="{BEBA8EAE-BF5A-486C-A8C5-ECC9F3942E4B}">
                <a14:imgProps xmlns:a14="http://schemas.microsoft.com/office/drawing/2010/main">
                  <a14:imgLayer r:embed="rId14">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729191" y="4700377"/>
            <a:ext cx="4422194" cy="4422194"/>
          </a:xfrm>
          <a:prstGeom prst="rect">
            <a:avLst/>
          </a:prstGeom>
        </p:spPr>
      </p:pic>
      <p:pic>
        <p:nvPicPr>
          <p:cNvPr id="2" name="Picture 1"/>
          <p:cNvPicPr>
            <a:picLocks noChangeAspect="1"/>
          </p:cNvPicPr>
          <p:nvPr/>
        </p:nvPicPr>
        <p:blipFill>
          <a:blip r:embed="rId15"/>
          <a:stretch>
            <a:fillRect/>
          </a:stretch>
        </p:blipFill>
        <p:spPr>
          <a:xfrm>
            <a:off x="-11396" y="2832982"/>
            <a:ext cx="9199661" cy="4791871"/>
          </a:xfrm>
          <a:prstGeom prst="rect">
            <a:avLst/>
          </a:prstGeom>
        </p:spPr>
      </p:pic>
    </p:spTree>
    <p:extLst>
      <p:ext uri="{BB962C8B-B14F-4D97-AF65-F5344CB8AC3E}">
        <p14:creationId xmlns:p14="http://schemas.microsoft.com/office/powerpoint/2010/main" val="168168199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2996221" y="-1031432"/>
            <a:ext cx="12284833" cy="756572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76804" y="5459012"/>
            <a:ext cx="13123669" cy="4977273"/>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52246">
            <a:off x="620566" y="2076772"/>
            <a:ext cx="1376956" cy="1786146"/>
          </a:xfrm>
          <a:prstGeom prst="rect">
            <a:avLst/>
          </a:prstGeom>
        </p:spPr>
      </p:pic>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35762">
            <a:off x="16366440" y="5994565"/>
            <a:ext cx="1213200" cy="1573727"/>
          </a:xfrm>
          <a:prstGeom prst="rect">
            <a:avLst/>
          </a:prstGeom>
        </p:spPr>
      </p:pic>
      <p:pic>
        <p:nvPicPr>
          <p:cNvPr id="3" name="Picture 2"/>
          <p:cNvPicPr>
            <a:picLocks noChangeAspect="1"/>
          </p:cNvPicPr>
          <p:nvPr/>
        </p:nvPicPr>
        <p:blipFill>
          <a:blip r:embed="rId9"/>
          <a:stretch>
            <a:fillRect/>
          </a:stretch>
        </p:blipFill>
        <p:spPr>
          <a:xfrm>
            <a:off x="2488497" y="503140"/>
            <a:ext cx="13119729" cy="3999323"/>
          </a:xfrm>
          <a:prstGeom prst="rect">
            <a:avLst/>
          </a:prstGeom>
        </p:spPr>
      </p:pic>
      <p:sp>
        <p:nvSpPr>
          <p:cNvPr id="13" name="Rectangle 12"/>
          <p:cNvSpPr/>
          <p:nvPr/>
        </p:nvSpPr>
        <p:spPr>
          <a:xfrm>
            <a:off x="9349516" y="3697215"/>
            <a:ext cx="9144000" cy="1067600"/>
          </a:xfrm>
          <a:prstGeom prst="rect">
            <a:avLst/>
          </a:prstGeom>
        </p:spPr>
        <p:txBody>
          <a:bodyPr>
            <a:spAutoFit/>
          </a:bodyPr>
          <a:lstStyle/>
          <a:p>
            <a:pPr algn="just">
              <a:lnSpc>
                <a:spcPct val="150000"/>
              </a:lnSpc>
            </a:pPr>
            <a:r>
              <a:rPr lang="en-US" sz="4800" dirty="0" err="1">
                <a:latin typeface="Times New Roman" panose="02020603050405020304" pitchFamily="18" charset="0"/>
                <a:cs typeface="Times New Roman" panose="02020603050405020304" pitchFamily="18" charset="0"/>
              </a:rPr>
              <a:t>Thô-mát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L.Phrit</a:t>
            </a:r>
            <a:r>
              <a:rPr lang="en-US" sz="4800" dirty="0">
                <a:latin typeface="Times New Roman" panose="02020603050405020304" pitchFamily="18" charset="0"/>
                <a:cs typeface="Times New Roman" panose="02020603050405020304" pitchFamily="18" charset="0"/>
              </a:rPr>
              <a:t>-man</a:t>
            </a: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501154"/>
            <a:ext cx="4876800" cy="1668960"/>
          </a:xfrm>
          <a:prstGeom prst="rect">
            <a:avLst/>
          </a:prstGeom>
        </p:spPr>
      </p:pic>
      <p:pic>
        <p:nvPicPr>
          <p:cNvPr id="10"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510441"/>
            <a:ext cx="4876800" cy="1668960"/>
          </a:xfrm>
          <a:prstGeom prst="rect">
            <a:avLst/>
          </a:prstGeom>
        </p:spPr>
      </p:pic>
      <p:pic>
        <p:nvPicPr>
          <p:cNvPr id="31" name="Picture 3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1952">
            <a:off x="16578263" y="597143"/>
            <a:ext cx="1030238" cy="1336394"/>
          </a:xfrm>
          <a:prstGeom prst="rect">
            <a:avLst/>
          </a:prstGeom>
        </p:spPr>
      </p:pic>
      <p:sp>
        <p:nvSpPr>
          <p:cNvPr id="36" name="TextBox 18"/>
          <p:cNvSpPr txBox="1"/>
          <p:nvPr/>
        </p:nvSpPr>
        <p:spPr>
          <a:xfrm>
            <a:off x="615358" y="826734"/>
            <a:ext cx="14604320" cy="1036374"/>
          </a:xfrm>
          <a:prstGeom prst="rect">
            <a:avLst/>
          </a:prstGeom>
        </p:spPr>
        <p:txBody>
          <a:bodyPr wrap="square" lIns="0" tIns="0" rIns="0" bIns="0" rtlCol="0" anchor="t">
            <a:spAutoFit/>
          </a:bodyPr>
          <a:lstStyle/>
          <a:p>
            <a:pPr algn="just">
              <a:lnSpc>
                <a:spcPts val="9360"/>
              </a:lnSpc>
              <a:spcBef>
                <a:spcPct val="0"/>
              </a:spcBef>
            </a:pPr>
            <a:r>
              <a:rPr lang="en-US" sz="4400" b="1" dirty="0">
                <a:solidFill>
                  <a:schemeClr val="bg1"/>
                </a:solidFill>
                <a:latin typeface="Times New Roman" panose="02020603050405020304" pitchFamily="18" charset="0"/>
                <a:cs typeface="Times New Roman" panose="02020603050405020304" pitchFamily="18" charset="0"/>
              </a:rPr>
              <a:t>1. </a:t>
            </a:r>
            <a:r>
              <a:rPr lang="en-US" sz="4400" b="1" dirty="0" err="1">
                <a:solidFill>
                  <a:schemeClr val="bg1"/>
                </a:solidFill>
                <a:latin typeface="Times New Roman" panose="02020603050405020304" pitchFamily="18" charset="0"/>
                <a:cs typeface="Times New Roman" panose="02020603050405020304" pitchFamily="18" charset="0"/>
              </a:rPr>
              <a:t>Nghệ</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thuật</a:t>
            </a:r>
            <a:endParaRPr lang="en-US" sz="4400" b="1" dirty="0">
              <a:solidFill>
                <a:schemeClr val="bg1"/>
              </a:solidFill>
              <a:latin typeface="Times New Roman" panose="02020603050405020304" pitchFamily="18" charset="0"/>
              <a:cs typeface="Times New Roman" panose="02020603050405020304" pitchFamily="18" charset="0"/>
            </a:endParaRPr>
          </a:p>
        </p:txBody>
      </p:sp>
      <p:pic>
        <p:nvPicPr>
          <p:cNvPr id="11" name="Picture 2"/>
          <p:cNvPicPr>
            <a:picLocks noChangeAspect="1"/>
          </p:cNvPicPr>
          <p:nvPr/>
        </p:nvPicPr>
        <p:blipFill>
          <a:blip r:embed="rId7"/>
          <a:srcRect/>
          <a:stretch>
            <a:fillRect/>
          </a:stretch>
        </p:blipFill>
        <p:spPr>
          <a:xfrm>
            <a:off x="13563600" y="-1866900"/>
            <a:ext cx="8845645" cy="6844319"/>
          </a:xfrm>
          <a:prstGeom prst="rect">
            <a:avLst/>
          </a:prstGeom>
        </p:spPr>
      </p:pic>
      <p:sp>
        <p:nvSpPr>
          <p:cNvPr id="13" name="Rectangle 12"/>
          <p:cNvSpPr/>
          <p:nvPr/>
        </p:nvSpPr>
        <p:spPr>
          <a:xfrm>
            <a:off x="615358" y="2124975"/>
            <a:ext cx="13581615" cy="3280385"/>
          </a:xfrm>
          <a:prstGeom prst="rect">
            <a:avLst/>
          </a:prstGeom>
        </p:spPr>
        <p:txBody>
          <a:bodyPr wrap="square">
            <a:spAutoFit/>
          </a:bodyPr>
          <a:lstStyle/>
          <a:p>
            <a:pPr algn="just">
              <a:lnSpc>
                <a:spcPct val="150000"/>
              </a:lnSpc>
              <a:spcAft>
                <a:spcPts val="1067"/>
              </a:spcAft>
              <a:tabLst>
                <a:tab pos="2997125" algn="l"/>
              </a:tabLst>
            </a:pP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Nghệ thuật trình bày vấn đề theo quan hệ nhân quả giữa các phần trong văn bản. </a:t>
            </a:r>
            <a:endParaRPr lang="en-US" sz="4400" dirty="0">
              <a:latin typeface="Times New Roman" panose="02020603050405020304" pitchFamily="18" charset="0"/>
              <a:cs typeface="Times New Roman" panose="02020603050405020304" pitchFamily="18" charset="0"/>
            </a:endParaRPr>
          </a:p>
          <a:p>
            <a:pPr algn="just">
              <a:lnSpc>
                <a:spcPct val="150000"/>
              </a:lnSpc>
              <a:spcAft>
                <a:spcPts val="1067"/>
              </a:spcAft>
              <a:tabLst>
                <a:tab pos="2997125" algn="l"/>
              </a:tabLst>
            </a:pPr>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Đưa ra những số liệu chính xác, có căn cứ thuyết phục.</a:t>
            </a:r>
            <a:endParaRPr lang="en-US" sz="4400" dirty="0">
              <a:solidFill>
                <a:prstClr val="black"/>
              </a:solidFill>
              <a:latin typeface="Times New Roman" panose="02020603050405020304" pitchFamily="18" charset="0"/>
              <a:cs typeface="Times New Roman" panose="02020603050405020304" pitchFamily="18" charset="0"/>
            </a:endParaRPr>
          </a:p>
        </p:txBody>
      </p:sp>
      <p:pic>
        <p:nvPicPr>
          <p:cNvPr id="14"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196973" y="5501154"/>
            <a:ext cx="4002707" cy="4785845"/>
          </a:xfrm>
          <a:prstGeom prst="rect">
            <a:avLst/>
          </a:prstGeom>
        </p:spPr>
      </p:pic>
      <p:sp>
        <p:nvSpPr>
          <p:cNvPr id="8" name="TextBox 18"/>
          <p:cNvSpPr txBox="1"/>
          <p:nvPr/>
        </p:nvSpPr>
        <p:spPr>
          <a:xfrm>
            <a:off x="615358" y="5578253"/>
            <a:ext cx="14604320" cy="1036374"/>
          </a:xfrm>
          <a:prstGeom prst="rect">
            <a:avLst/>
          </a:prstGeom>
        </p:spPr>
        <p:txBody>
          <a:bodyPr wrap="square" lIns="0" tIns="0" rIns="0" bIns="0" rtlCol="0" anchor="t">
            <a:spAutoFit/>
          </a:bodyPr>
          <a:lstStyle/>
          <a:p>
            <a:pPr algn="just">
              <a:lnSpc>
                <a:spcPts val="9360"/>
              </a:lnSpc>
              <a:spcBef>
                <a:spcPct val="0"/>
              </a:spcBef>
            </a:pPr>
            <a:r>
              <a:rPr lang="en-US" sz="4400" b="1" dirty="0">
                <a:solidFill>
                  <a:schemeClr val="bg1"/>
                </a:solidFill>
                <a:latin typeface="Times New Roman" panose="02020603050405020304" pitchFamily="18" charset="0"/>
                <a:cs typeface="Times New Roman" panose="02020603050405020304" pitchFamily="18" charset="0"/>
              </a:rPr>
              <a:t>2. </a:t>
            </a:r>
            <a:r>
              <a:rPr lang="en-US" sz="4400" b="1" dirty="0" err="1">
                <a:solidFill>
                  <a:schemeClr val="bg1"/>
                </a:solidFill>
                <a:latin typeface="Times New Roman" panose="02020603050405020304" pitchFamily="18" charset="0"/>
                <a:cs typeface="Times New Roman" panose="02020603050405020304" pitchFamily="18" charset="0"/>
              </a:rPr>
              <a:t>Nội</a:t>
            </a:r>
            <a:r>
              <a:rPr lang="en-US" sz="4400" b="1" dirty="0">
                <a:solidFill>
                  <a:schemeClr val="bg1"/>
                </a:solidFill>
                <a:latin typeface="Times New Roman" panose="02020603050405020304" pitchFamily="18" charset="0"/>
                <a:cs typeface="Times New Roman" panose="02020603050405020304" pitchFamily="18" charset="0"/>
              </a:rPr>
              <a:t> dung</a:t>
            </a:r>
          </a:p>
        </p:txBody>
      </p:sp>
      <p:sp>
        <p:nvSpPr>
          <p:cNvPr id="9" name="Rectangle 8"/>
          <p:cNvSpPr/>
          <p:nvPr/>
        </p:nvSpPr>
        <p:spPr>
          <a:xfrm>
            <a:off x="615358" y="6876494"/>
            <a:ext cx="12262441" cy="2123658"/>
          </a:xfrm>
          <a:prstGeom prst="rect">
            <a:avLst/>
          </a:prstGeom>
        </p:spPr>
        <p:txBody>
          <a:bodyPr wrap="square">
            <a:spAutoFit/>
          </a:bodyPr>
          <a:lstStyle/>
          <a:p>
            <a:pPr algn="just">
              <a:lnSpc>
                <a:spcPct val="150000"/>
              </a:lnSpc>
              <a:spcAft>
                <a:spcPts val="1067"/>
              </a:spcAft>
              <a:tabLst>
                <a:tab pos="2997125" algn="l"/>
              </a:tabLst>
            </a:pPr>
            <a:r>
              <a:rPr lang="vi-VN" sz="4400" dirty="0">
                <a:latin typeface="Times New Roman" panose="02020603050405020304" pitchFamily="18" charset="0"/>
                <a:cs typeface="Times New Roman" panose="02020603050405020304" pitchFamily="18" charset="0"/>
              </a:rPr>
              <a:t>Văn bản đề cập đến vấn đề biến đổi khí hậu trên TĐ với những hiện tượng thời tiết cực đoan.</a:t>
            </a:r>
            <a:endParaRPr lang="en-US" sz="4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56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55398">
            <a:off x="16476164" y="7714726"/>
            <a:ext cx="1355615" cy="1758463"/>
          </a:xfrm>
          <a:prstGeom prst="rect">
            <a:avLst/>
          </a:prstGeom>
        </p:spPr>
      </p:pic>
      <p:pic>
        <p:nvPicPr>
          <p:cNvPr id="31" name="Picture 3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1952">
            <a:off x="16578263" y="597143"/>
            <a:ext cx="1030238" cy="1336394"/>
          </a:xfrm>
          <a:prstGeom prst="rect">
            <a:avLst/>
          </a:prstGeom>
        </p:spPr>
      </p:pic>
      <p:grpSp>
        <p:nvGrpSpPr>
          <p:cNvPr id="8" name="Group 6"/>
          <p:cNvGrpSpPr/>
          <p:nvPr/>
        </p:nvGrpSpPr>
        <p:grpSpPr>
          <a:xfrm>
            <a:off x="1155656" y="1404065"/>
            <a:ext cx="15989343" cy="2021280"/>
            <a:chOff x="0" y="0"/>
            <a:chExt cx="9326123" cy="2496682"/>
          </a:xfrm>
        </p:grpSpPr>
        <p:sp>
          <p:nvSpPr>
            <p:cNvPr id="9"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sp>
        <p:nvSpPr>
          <p:cNvPr id="2" name="Rectangle 1"/>
          <p:cNvSpPr/>
          <p:nvPr/>
        </p:nvSpPr>
        <p:spPr>
          <a:xfrm>
            <a:off x="1527014" y="1683998"/>
            <a:ext cx="15240000" cy="1587294"/>
          </a:xfrm>
          <a:prstGeom prst="rect">
            <a:avLst/>
          </a:prstGeom>
        </p:spPr>
        <p:txBody>
          <a:bodyPr wrap="square">
            <a:spAutoFit/>
          </a:bodyPr>
          <a:lstStyle/>
          <a:p>
            <a:pPr algn="just">
              <a:lnSpc>
                <a:spcPct val="115000"/>
              </a:lnSpc>
              <a:spcAft>
                <a:spcPts val="1067"/>
              </a:spcAft>
              <a:tabLst>
                <a:tab pos="2997125" algn="l"/>
              </a:tabLst>
            </a:pP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nhất</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thu</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xong</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văn</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Thủy</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tiên</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tháng</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Rectangle 10"/>
          <p:cNvSpPr/>
          <p:nvPr/>
        </p:nvSpPr>
        <p:spPr>
          <a:xfrm>
            <a:off x="2362199" y="4339635"/>
            <a:ext cx="14379415" cy="3785652"/>
          </a:xfrm>
          <a:prstGeom prst="rect">
            <a:avLst/>
          </a:prstGeom>
        </p:spPr>
        <p:txBody>
          <a:bodyPr wrap="square">
            <a:spAutoFit/>
          </a:bodyPr>
          <a:lstStyle/>
          <a:p>
            <a:pPr algn="just">
              <a:lnSpc>
                <a:spcPct val="150000"/>
              </a:lnSpc>
            </a:pP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Nhận</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thức</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được</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sự</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rối</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loạn</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khí</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hậu</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toàn</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cầu</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những</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vấn</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đề</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của</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biến</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đổi</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khí</a:t>
            </a:r>
            <a:r>
              <a:rPr lang="en-US" sz="4000" dirty="0">
                <a:latin typeface="Times New Roman" panose="02020603050405020304" pitchFamily="18" charset="0"/>
                <a:ea typeface="Calibri" panose="020F0502020204030204" pitchFamily="34" charset="0"/>
                <a:sym typeface="Wingdings" panose="05000000000000000000" pitchFamily="2" charset="2"/>
              </a:rPr>
              <a:t> </a:t>
            </a:r>
            <a:r>
              <a:rPr lang="en-US" sz="4000" dirty="0" err="1">
                <a:latin typeface="Times New Roman" panose="02020603050405020304" pitchFamily="18" charset="0"/>
                <a:ea typeface="Calibri" panose="020F0502020204030204" pitchFamily="34" charset="0"/>
                <a:sym typeface="Wingdings" panose="05000000000000000000" pitchFamily="2" charset="2"/>
              </a:rPr>
              <a:t>hậu</a:t>
            </a:r>
            <a:endParaRPr lang="en-US" sz="4000" dirty="0">
              <a:latin typeface="Times New Roman" panose="02020603050405020304" pitchFamily="18" charset="0"/>
              <a:ea typeface="Calibri" panose="020F0502020204030204" pitchFamily="34" charset="0"/>
              <a:sym typeface="Wingdings" panose="05000000000000000000" pitchFamily="2" charset="2"/>
            </a:endParaRPr>
          </a:p>
          <a:p>
            <a:pPr algn="just">
              <a:lnSpc>
                <a:spcPct val="150000"/>
              </a:lnSpc>
            </a:pP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Yêu</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và</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trân</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trọng</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Trái</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Đất</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có</a:t>
            </a:r>
            <a:r>
              <a:rPr lang="en-US" sz="4000" dirty="0">
                <a:latin typeface="Times New Roman" panose="02020603050405020304" pitchFamily="18" charset="0"/>
                <a:sym typeface="Wingdings" panose="05000000000000000000" pitchFamily="2" charset="2"/>
              </a:rPr>
              <a:t> ý </a:t>
            </a:r>
            <a:r>
              <a:rPr lang="en-US" sz="4000" dirty="0" err="1">
                <a:latin typeface="Times New Roman" panose="02020603050405020304" pitchFamily="18" charset="0"/>
                <a:sym typeface="Wingdings" panose="05000000000000000000" pitchFamily="2" charset="2"/>
              </a:rPr>
              <a:t>thức</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giữ</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gìn</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bảo</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vệ</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môi</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trường</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tốt</a:t>
            </a:r>
            <a:r>
              <a:rPr lang="en-US" sz="4000" dirty="0">
                <a:latin typeface="Times New Roman" panose="02020603050405020304" pitchFamily="18" charset="0"/>
                <a:sym typeface="Wingdings" panose="05000000000000000000" pitchFamily="2" charset="2"/>
              </a:rPr>
              <a:t> </a:t>
            </a:r>
            <a:r>
              <a:rPr lang="en-US" sz="4000" dirty="0" err="1">
                <a:latin typeface="Times New Roman" panose="02020603050405020304" pitchFamily="18" charset="0"/>
                <a:sym typeface="Wingdings" panose="05000000000000000000" pitchFamily="2" charset="2"/>
              </a:rPr>
              <a:t>hơn</a:t>
            </a:r>
            <a:r>
              <a:rPr lang="en-US" sz="4000" dirty="0">
                <a:latin typeface="Times New Roman" panose="02020603050405020304" pitchFamily="18" charset="0"/>
                <a:sym typeface="Wingdings" panose="05000000000000000000" pitchFamily="2" charset="2"/>
              </a:rPr>
              <a:t>.</a:t>
            </a:r>
            <a:endParaRPr lang="en-US" sz="4000" dirty="0"/>
          </a:p>
        </p:txBody>
      </p:sp>
      <p:pic>
        <p:nvPicPr>
          <p:cNvPr id="13" name="Picture 4"/>
          <p:cNvPicPr>
            <a:picLocks noChangeAspect="1"/>
          </p:cNvPicPr>
          <p:nvPr/>
        </p:nvPicPr>
        <p:blipFill>
          <a:blip r:embed="rId7"/>
          <a:srcRect/>
          <a:stretch>
            <a:fillRect/>
          </a:stretch>
        </p:blipFill>
        <p:spPr>
          <a:xfrm>
            <a:off x="408838" y="5894029"/>
            <a:ext cx="1953361" cy="3756464"/>
          </a:xfrm>
          <a:prstGeom prst="rect">
            <a:avLst/>
          </a:prstGeom>
        </p:spPr>
      </p:pic>
    </p:spTree>
    <p:extLst>
      <p:ext uri="{BB962C8B-B14F-4D97-AF65-F5344CB8AC3E}">
        <p14:creationId xmlns:p14="http://schemas.microsoft.com/office/powerpoint/2010/main" val="110093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srcRect/>
          <a:stretch>
            <a:fillRect/>
          </a:stretch>
        </p:blipFill>
        <p:spPr>
          <a:xfrm>
            <a:off x="927251" y="33020"/>
            <a:ext cx="7684906" cy="5638800"/>
          </a:xfrm>
          <a:prstGeom prst="rect">
            <a:avLst/>
          </a:prstGeom>
        </p:spPr>
      </p:pic>
      <p:pic>
        <p:nvPicPr>
          <p:cNvPr id="4" name="Picture 3"/>
          <p:cNvPicPr>
            <a:picLocks noChangeAspect="1"/>
          </p:cNvPicPr>
          <p:nvPr/>
        </p:nvPicPr>
        <p:blipFill>
          <a:blip r:embed="rId4"/>
          <a:stretch>
            <a:fillRect/>
          </a:stretch>
        </p:blipFill>
        <p:spPr>
          <a:xfrm>
            <a:off x="1143000" y="1638300"/>
            <a:ext cx="6742760" cy="3078747"/>
          </a:xfrm>
          <a:prstGeom prst="rect">
            <a:avLst/>
          </a:prstGeom>
        </p:spPr>
      </p:pic>
      <p:sp>
        <p:nvSpPr>
          <p:cNvPr id="5" name="Rectangle 4"/>
          <p:cNvSpPr/>
          <p:nvPr/>
        </p:nvSpPr>
        <p:spPr>
          <a:xfrm>
            <a:off x="8827906" y="3467100"/>
            <a:ext cx="8698094" cy="3253711"/>
          </a:xfrm>
          <a:prstGeom prst="rect">
            <a:avLst/>
          </a:prstGeom>
        </p:spPr>
        <p:txBody>
          <a:bodyPr wrap="square">
            <a:spAutoFit/>
          </a:bodyPr>
          <a:lstStyle/>
          <a:p>
            <a:pPr algn="just">
              <a:lnSpc>
                <a:spcPct val="107000"/>
              </a:lnSpc>
              <a:spcAft>
                <a:spcPts val="1067"/>
              </a:spcAft>
              <a:tabLst>
                <a:tab pos="2997125" algn="l"/>
              </a:tabLst>
            </a:pP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Là</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học</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sinh</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đang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ngồi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trên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ghế</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nhà</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cần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có</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hành</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động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gì</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để</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góp</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phần</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bảo</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vệ</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môi</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trường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sống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xung</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quanh</a:t>
            </a:r>
            <a:r>
              <a:rPr lang="en-US" sz="4800"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4800" dirty="0">
              <a:solidFill>
                <a:prstClr val="black"/>
              </a:solidFill>
            </a:endParaRPr>
          </a:p>
        </p:txBody>
      </p:sp>
      <p:pic>
        <p:nvPicPr>
          <p:cNvPr id="6" name="Picture 5"/>
          <p:cNvPicPr>
            <a:picLocks noChangeAspect="1"/>
          </p:cNvPicPr>
          <p:nvPr/>
        </p:nvPicPr>
        <p:blipFill>
          <a:blip r:embed="rId5"/>
          <a:srcRect/>
          <a:stretch>
            <a:fillRect/>
          </a:stretch>
        </p:blipFill>
        <p:spPr>
          <a:xfrm>
            <a:off x="927250" y="4717046"/>
            <a:ext cx="7378549" cy="5183431"/>
          </a:xfrm>
          <a:prstGeom prst="rect">
            <a:avLst/>
          </a:prstGeom>
        </p:spPr>
      </p:pic>
    </p:spTree>
    <p:extLst>
      <p:ext uri="{BB962C8B-B14F-4D97-AF65-F5344CB8AC3E}">
        <p14:creationId xmlns:p14="http://schemas.microsoft.com/office/powerpoint/2010/main" val="91817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noChangeAspect="1"/>
          </p:cNvGrpSpPr>
          <p:nvPr/>
        </p:nvGrpSpPr>
        <p:grpSpPr>
          <a:xfrm>
            <a:off x="8648652" y="1625767"/>
            <a:ext cx="3601083" cy="3517733"/>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16" name="Group 16"/>
          <p:cNvGrpSpPr>
            <a:grpSpLocks noChangeAspect="1"/>
          </p:cNvGrpSpPr>
          <p:nvPr/>
        </p:nvGrpSpPr>
        <p:grpSpPr>
          <a:xfrm>
            <a:off x="12890233" y="1028700"/>
            <a:ext cx="3601083" cy="3517733"/>
            <a:chOff x="0" y="0"/>
            <a:chExt cx="4828540" cy="4716780"/>
          </a:xfrm>
        </p:grpSpPr>
        <p:sp>
          <p:nvSpPr>
            <p:cNvPr id="17"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21" name="Group 21"/>
          <p:cNvGrpSpPr>
            <a:grpSpLocks noChangeAspect="1"/>
          </p:cNvGrpSpPr>
          <p:nvPr/>
        </p:nvGrpSpPr>
        <p:grpSpPr>
          <a:xfrm>
            <a:off x="12890233" y="5080554"/>
            <a:ext cx="3601083" cy="3517733"/>
            <a:chOff x="0" y="0"/>
            <a:chExt cx="4828540" cy="4716780"/>
          </a:xfrm>
        </p:grpSpPr>
        <p:sp>
          <p:nvSpPr>
            <p:cNvPr id="22"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26" name="Picture 2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7550" y="1381715"/>
            <a:ext cx="1376956" cy="1786146"/>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61952">
            <a:off x="16108420" y="7561964"/>
            <a:ext cx="1267232" cy="1643815"/>
          </a:xfrm>
          <a:prstGeom prst="rect">
            <a:avLst/>
          </a:prstGeom>
        </p:spPr>
      </p:pic>
      <p:pic>
        <p:nvPicPr>
          <p:cNvPr id="2" name="Picture 1"/>
          <p:cNvPicPr>
            <a:picLocks noChangeAspect="1"/>
          </p:cNvPicPr>
          <p:nvPr/>
        </p:nvPicPr>
        <p:blipFill>
          <a:blip r:embed="rId7"/>
          <a:stretch>
            <a:fillRect/>
          </a:stretch>
        </p:blipFill>
        <p:spPr>
          <a:xfrm>
            <a:off x="-1066800" y="2020115"/>
            <a:ext cx="11053006" cy="7102456"/>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backgroundRemoval t="0" b="99778" l="0" r="100000"/>
                    </a14:imgEffect>
                  </a14:imgLayer>
                </a14:imgProps>
              </a:ext>
            </a:extLst>
          </a:blip>
          <a:stretch>
            <a:fillRect/>
          </a:stretch>
        </p:blipFill>
        <p:spPr>
          <a:xfrm>
            <a:off x="9124319" y="1864946"/>
            <a:ext cx="2653538" cy="3209925"/>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2964339" y="1280833"/>
            <a:ext cx="3530766" cy="3530766"/>
          </a:xfrm>
          <a:prstGeom prst="rect">
            <a:avLst/>
          </a:prstGeom>
        </p:spPr>
      </p:pic>
      <p:pic>
        <p:nvPicPr>
          <p:cNvPr id="5" name="Picture 4"/>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7875351" y="5757458"/>
            <a:ext cx="5088988" cy="3602049"/>
          </a:xfrm>
          <a:prstGeom prst="rect">
            <a:avLst/>
          </a:prstGeom>
        </p:spPr>
      </p:pic>
      <p:pic>
        <p:nvPicPr>
          <p:cNvPr id="8" name="Picture 7"/>
          <p:cNvPicPr>
            <a:picLocks noChangeAspect="1"/>
          </p:cNvPicPr>
          <p:nvPr/>
        </p:nvPicPr>
        <p:blipFill>
          <a:blip r:embed="rId14">
            <a:extLst>
              <a:ext uri="{BEBA8EAE-BF5A-486C-A8C5-ECC9F3942E4B}">
                <a14:imgProps xmlns:a14="http://schemas.microsoft.com/office/drawing/2010/main">
                  <a14:imgLayer r:embed="rId15">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12729191" y="4700377"/>
            <a:ext cx="4422194" cy="4422194"/>
          </a:xfrm>
          <a:prstGeom prst="rect">
            <a:avLst/>
          </a:prstGeom>
        </p:spPr>
      </p:pic>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flipH="1">
            <a:off x="-63000" y="3245726"/>
            <a:ext cx="8142263" cy="10438799"/>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8700" y="4145637"/>
            <a:ext cx="6101244" cy="5112663"/>
          </a:xfrm>
          <a:prstGeom prst="rect">
            <a:avLst/>
          </a:prstGeom>
        </p:spPr>
      </p:pic>
      <p:grpSp>
        <p:nvGrpSpPr>
          <p:cNvPr id="7" name="Group 7"/>
          <p:cNvGrpSpPr/>
          <p:nvPr/>
        </p:nvGrpSpPr>
        <p:grpSpPr>
          <a:xfrm>
            <a:off x="8508525" y="1866900"/>
            <a:ext cx="9116552" cy="7391400"/>
            <a:chOff x="0" y="0"/>
            <a:chExt cx="10024005" cy="9622728"/>
          </a:xfrm>
        </p:grpSpPr>
        <p:sp>
          <p:nvSpPr>
            <p:cNvPr id="8" name="Freeform 8"/>
            <p:cNvSpPr/>
            <p:nvPr/>
          </p:nvSpPr>
          <p:spPr>
            <a:xfrm>
              <a:off x="-9098" y="-6509"/>
              <a:ext cx="10038335" cy="9654781"/>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solidFill>
              <a:srgbClr val="F8F6F4"/>
            </a:solidFill>
          </p:spPr>
        </p:sp>
      </p:grpSp>
      <p:pic>
        <p:nvPicPr>
          <p:cNvPr id="21" name="Picture 2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55398">
            <a:off x="8466194" y="1084681"/>
            <a:ext cx="1355615" cy="1758463"/>
          </a:xfrm>
          <a:prstGeom prst="rect">
            <a:avLst/>
          </a:prstGeom>
        </p:spPr>
      </p:pic>
      <p:pic>
        <p:nvPicPr>
          <p:cNvPr id="22" name="Picture 2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61952">
            <a:off x="16744181" y="8590103"/>
            <a:ext cx="1030238" cy="1336394"/>
          </a:xfrm>
          <a:prstGeom prst="rect">
            <a:avLst/>
          </a:prstGeom>
        </p:spPr>
      </p:pic>
      <p:sp>
        <p:nvSpPr>
          <p:cNvPr id="10" name="TextBox 18"/>
          <p:cNvSpPr txBox="1"/>
          <p:nvPr/>
        </p:nvSpPr>
        <p:spPr>
          <a:xfrm>
            <a:off x="-31483" y="656442"/>
            <a:ext cx="7900253" cy="1205458"/>
          </a:xfrm>
          <a:prstGeom prst="rect">
            <a:avLst/>
          </a:prstGeom>
        </p:spPr>
        <p:txBody>
          <a:bodyPr wrap="square" lIns="0" tIns="0" rIns="0" bIns="0" rtlCol="0" anchor="t">
            <a:spAutoFit/>
          </a:bodyPr>
          <a:lstStyle/>
          <a:p>
            <a:pPr marL="0" lvl="0" indent="0" algn="ctr">
              <a:lnSpc>
                <a:spcPts val="9360"/>
              </a:lnSpc>
              <a:spcBef>
                <a:spcPct val="0"/>
              </a:spcBef>
            </a:pPr>
            <a:r>
              <a:rPr lang="en-US" sz="6600" b="1" dirty="0">
                <a:solidFill>
                  <a:srgbClr val="5E3023"/>
                </a:solidFill>
                <a:latin typeface="Times New Roman" panose="02020603050405020304" pitchFamily="18" charset="0"/>
                <a:cs typeface="Times New Roman" panose="02020603050405020304" pitchFamily="18" charset="0"/>
              </a:rPr>
              <a:t>1. </a:t>
            </a:r>
            <a:r>
              <a:rPr lang="en-US" sz="6600" b="1" dirty="0" err="1">
                <a:solidFill>
                  <a:srgbClr val="5E3023"/>
                </a:solidFill>
                <a:latin typeface="Times New Roman" panose="02020603050405020304" pitchFamily="18" charset="0"/>
                <a:cs typeface="Times New Roman" panose="02020603050405020304" pitchFamily="18" charset="0"/>
              </a:rPr>
              <a:t>Đọc</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chú</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thích</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1388643" y="2296932"/>
            <a:ext cx="3352800" cy="1189493"/>
          </a:xfrm>
          <a:prstGeom prst="rect">
            <a:avLst/>
          </a:prstGeom>
        </p:spPr>
        <p:txBody>
          <a:bodyPr wrap="square">
            <a:spAutoFit/>
          </a:bodyPr>
          <a:lstStyle/>
          <a:p>
            <a:pPr algn="just">
              <a:lnSpc>
                <a:spcPct val="150000"/>
              </a:lnSpc>
              <a:spcAft>
                <a:spcPts val="1067"/>
              </a:spcAft>
              <a:tabLst>
                <a:tab pos="2997125" algn="l"/>
              </a:tabLst>
            </a:pP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8742437" y="3665246"/>
            <a:ext cx="8645211" cy="4296048"/>
          </a:xfrm>
          <a:prstGeom prst="rect">
            <a:avLst/>
          </a:prstGeom>
        </p:spPr>
        <p:txBody>
          <a:bodyPr wrap="square">
            <a:spAutoFit/>
          </a:bodyPr>
          <a:lstStyle/>
          <a:p>
            <a:pPr marL="571500" indent="-571500" algn="just">
              <a:lnSpc>
                <a:spcPct val="150000"/>
              </a:lnSpc>
              <a:spcAft>
                <a:spcPts val="1067"/>
              </a:spcAft>
              <a:buFontTx/>
              <a:buChar char="-"/>
              <a:tabLst>
                <a:tab pos="2997125" algn="l"/>
              </a:tabLst>
            </a:pPr>
            <a:r>
              <a:rPr lang="en-US" sz="4400" dirty="0">
                <a:latin typeface="Times New Roman" panose="02020603050405020304" pitchFamily="18" charset="0"/>
                <a:ea typeface="Calibri" panose="020F0502020204030204" pitchFamily="34" charset="0"/>
                <a:cs typeface="Times New Roman" panose="02020603050405020304" pitchFamily="18" charset="0"/>
              </a:rPr>
              <a:t>GV </a:t>
            </a:r>
            <a:r>
              <a:rPr lang="en-US" sz="44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4400" dirty="0">
                <a:latin typeface="Times New Roman" panose="02020603050405020304" pitchFamily="18" charset="0"/>
                <a:ea typeface="Calibri" panose="020F0502020204030204" pitchFamily="34" charset="0"/>
                <a:cs typeface="Times New Roman" panose="02020603050405020304" pitchFamily="18" charset="0"/>
              </a:rPr>
              <a:t> 2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to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lớp</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lnSpc>
                <a:spcPct val="150000"/>
              </a:lnSpc>
              <a:spcAft>
                <a:spcPts val="1067"/>
              </a:spcAft>
              <a:buFontTx/>
              <a:buChar char="-"/>
              <a:tabLst>
                <a:tab pos="2997125" algn="l"/>
              </a:tabLst>
            </a:pPr>
            <a:r>
              <a:rPr lang="en-US" sz="4400" dirty="0" err="1">
                <a:latin typeface="Times New Roman" panose="02020603050405020304" pitchFamily="18" charset="0"/>
                <a:ea typeface="Calibri" panose="020F0502020204030204" pitchFamily="34" charset="0"/>
                <a:cs typeface="Times New Roman" panose="02020603050405020304" pitchFamily="18" charset="0"/>
              </a:rPr>
              <a:t>Giọng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to,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rõ</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ràng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chú</a:t>
            </a:r>
            <a:r>
              <a:rPr lang="en-US" sz="4400" dirty="0">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mượn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tiếng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Anh</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500"/>
                                        <p:tgtEl>
                                          <p:spTgt spid="12">
                                            <p:txEl>
                                              <p:pRg st="0" end="0"/>
                                            </p:txEl>
                                          </p:spTgt>
                                        </p:tgtEl>
                                      </p:cBhvr>
                                    </p:animEffect>
                                    <p:anim calcmode="lin" valueType="num">
                                      <p:cBhvr>
                                        <p:cTn id="1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anim calcmode="lin" valueType="num">
                                      <p:cBhvr>
                                        <p:cTn id="2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fade">
                                      <p:cBhvr>
                                        <p:cTn id="29" dur="500"/>
                                        <p:tgtEl>
                                          <p:spTgt spid="13">
                                            <p:txEl>
                                              <p:pRg st="1" end="1"/>
                                            </p:txEl>
                                          </p:spTgt>
                                        </p:tgtEl>
                                      </p:cBhvr>
                                    </p:animEffect>
                                    <p:anim calcmode="lin" valueType="num">
                                      <p:cBhvr>
                                        <p:cTn id="30"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1" dur="5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35200" y="6743700"/>
            <a:ext cx="4325677" cy="4114800"/>
          </a:xfrm>
          <a:prstGeom prst="rect">
            <a:avLst/>
          </a:prstGeom>
        </p:spPr>
      </p:pic>
      <p:sp>
        <p:nvSpPr>
          <p:cNvPr id="13" name="TextBox 18"/>
          <p:cNvSpPr txBox="1"/>
          <p:nvPr/>
        </p:nvSpPr>
        <p:spPr>
          <a:xfrm>
            <a:off x="6096000" y="342900"/>
            <a:ext cx="5995253" cy="1136465"/>
          </a:xfrm>
          <a:prstGeom prst="rect">
            <a:avLst/>
          </a:prstGeom>
        </p:spPr>
        <p:txBody>
          <a:bodyPr lIns="0" tIns="0" rIns="0" bIns="0" rtlCol="0" anchor="t">
            <a:spAutoFit/>
          </a:bodyPr>
          <a:lstStyle/>
          <a:p>
            <a:pPr marL="0" lvl="0" indent="0" algn="ctr">
              <a:lnSpc>
                <a:spcPts val="9360"/>
              </a:lnSpc>
              <a:spcBef>
                <a:spcPct val="0"/>
              </a:spcBef>
            </a:pPr>
            <a:r>
              <a:rPr lang="en-US" sz="6600" b="1" dirty="0">
                <a:solidFill>
                  <a:srgbClr val="5E3023"/>
                </a:solidFill>
                <a:latin typeface="Times New Roman" panose="02020603050405020304" pitchFamily="18" charset="0"/>
                <a:cs typeface="Times New Roman" panose="02020603050405020304" pitchFamily="18" charset="0"/>
              </a:rPr>
              <a:t>b. </a:t>
            </a:r>
            <a:r>
              <a:rPr lang="en-US" sz="6600" b="1" dirty="0" err="1">
                <a:solidFill>
                  <a:srgbClr val="5E3023"/>
                </a:solidFill>
                <a:latin typeface="Times New Roman" panose="02020603050405020304" pitchFamily="18" charset="0"/>
                <a:cs typeface="Times New Roman" panose="02020603050405020304" pitchFamily="18" charset="0"/>
              </a:rPr>
              <a:t>Chú</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thích</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93938" y="2171700"/>
            <a:ext cx="11004124" cy="6868227"/>
          </a:xfrm>
          <a:prstGeom prst="rect">
            <a:avLst/>
          </a:prstGeom>
        </p:spPr>
        <p:txBody>
          <a:bodyPr wrap="square">
            <a:spAutoFit/>
          </a:bodyPr>
          <a:lstStyle/>
          <a:p>
            <a:pPr algn="just">
              <a:lnSpc>
                <a:spcPct val="150000"/>
              </a:lnSpc>
              <a:spcAft>
                <a:spcPts val="1067"/>
              </a:spcAft>
              <a:tabLst>
                <a:tab pos="2997125" algn="l"/>
              </a:tabLs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a:latin typeface="Times New Roman" panose="02020603050405020304" pitchFamily="18" charset="0"/>
                <a:ea typeface="Calibri" panose="020F0502020204030204" pitchFamily="34" charset="0"/>
                <a:cs typeface="Times New Roman" panose="02020603050405020304" pitchFamily="18" charset="0"/>
              </a:rPr>
              <a:t>Min-ne-</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xô</a:t>
            </a:r>
            <a:r>
              <a:rPr lang="en-US" sz="4000" b="1" dirty="0">
                <a:latin typeface="Times New Roman" panose="02020603050405020304" pitchFamily="18" charset="0"/>
                <a:ea typeface="Calibri" panose="020F0502020204030204" pitchFamily="34" charset="0"/>
                <a:cs typeface="Times New Roman" panose="02020603050405020304" pitchFamily="18" charset="0"/>
              </a:rPr>
              <a:t>-ta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tiểu</a:t>
            </a:r>
            <a:r>
              <a:rPr lang="en-US" sz="4000" dirty="0">
                <a:latin typeface="Times New Roman" panose="02020603050405020304" pitchFamily="18" charset="0"/>
                <a:ea typeface="Calibri" panose="020F0502020204030204" pitchFamily="34" charset="0"/>
                <a:cs typeface="Times New Roman" panose="02020603050405020304" pitchFamily="18" charset="0"/>
              </a:rPr>
              <a:t> bang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Hoa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Kì</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có</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biệt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danh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vạn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hồ</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067"/>
              </a:spcAft>
              <a:tabLst>
                <a:tab pos="2997125" algn="l"/>
              </a:tabLs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Thoai-lai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Dôn</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chương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viễn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kinh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dị</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Mỹ</a:t>
            </a:r>
            <a:r>
              <a:rPr lang="en-US" sz="4000" dirty="0">
                <a:latin typeface="Times New Roman" panose="02020603050405020304" pitchFamily="18" charset="0"/>
                <a:ea typeface="Calibri" panose="020F0502020204030204" pitchFamily="34" charset="0"/>
                <a:cs typeface="Times New Roman" panose="02020603050405020304" pitchFamily="18" charset="0"/>
              </a:rPr>
              <a:t>, do </a:t>
            </a:r>
            <a:r>
              <a:rPr lang="en-US" sz="4000" dirty="0" err="1">
                <a:latin typeface="Times New Roman" panose="02020603050405020304" pitchFamily="18" charset="0"/>
                <a:ea typeface="Calibri" panose="020F0502020204030204" pitchFamily="34" charset="0"/>
                <a:cs typeface="Times New Roman" panose="02020603050405020304" pitchFamily="18" charset="0"/>
              </a:rPr>
              <a:t>Rót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Xơ-linh</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Thái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cực</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mút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sự</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mút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kia</a:t>
            </a:r>
            <a:r>
              <a:rPr lang="en-US" sz="40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cùng</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loại</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189595"/>
            <a:ext cx="1602201" cy="1668960"/>
          </a:xfrm>
          <a:prstGeom prst="rect">
            <a:avLst/>
          </a:prstGeom>
        </p:spPr>
      </p:pic>
      <p:grpSp>
        <p:nvGrpSpPr>
          <p:cNvPr id="7" name="Group 6"/>
          <p:cNvGrpSpPr>
            <a:grpSpLocks noChangeAspect="1"/>
          </p:cNvGrpSpPr>
          <p:nvPr/>
        </p:nvGrpSpPr>
        <p:grpSpPr>
          <a:xfrm>
            <a:off x="13608247" y="1451425"/>
            <a:ext cx="3601083" cy="3517733"/>
            <a:chOff x="0" y="0"/>
            <a:chExt cx="4828540" cy="4716780"/>
          </a:xfrm>
        </p:grpSpPr>
        <p:sp>
          <p:nvSpPr>
            <p:cNvPr id="8"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9" name="Group 11"/>
          <p:cNvGrpSpPr>
            <a:grpSpLocks noChangeAspect="1"/>
          </p:cNvGrpSpPr>
          <p:nvPr/>
        </p:nvGrpSpPr>
        <p:grpSpPr>
          <a:xfrm>
            <a:off x="13608247" y="5566225"/>
            <a:ext cx="3601083" cy="3517733"/>
            <a:chOff x="0" y="0"/>
            <a:chExt cx="4828540" cy="4716780"/>
          </a:xfrm>
        </p:grpSpPr>
        <p:sp>
          <p:nvSpPr>
            <p:cNvPr id="10"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0" b="99778" l="0" r="100000"/>
                    </a14:imgEffect>
                  </a14:imgLayer>
                </a14:imgProps>
              </a:ext>
            </a:extLst>
          </a:blip>
          <a:stretch>
            <a:fillRect/>
          </a:stretch>
        </p:blipFill>
        <p:spPr>
          <a:xfrm>
            <a:off x="14083914" y="1690604"/>
            <a:ext cx="2653538" cy="3209925"/>
          </a:xfrm>
          <a:prstGeom prst="rect">
            <a:avLst/>
          </a:prstGeom>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2834946" y="5583116"/>
            <a:ext cx="5088988" cy="36020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anim calcmode="lin" valueType="num">
                                      <p:cBhvr>
                                        <p:cTn id="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anim calcmode="lin" valueType="num">
                                      <p:cBhvr>
                                        <p:cTn id="1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500"/>
                                        <p:tgtEl>
                                          <p:spTgt spid="15">
                                            <p:txEl>
                                              <p:pRg st="2" end="2"/>
                                            </p:txEl>
                                          </p:spTgt>
                                        </p:tgtEl>
                                      </p:cBhvr>
                                    </p:animEffect>
                                    <p:anim calcmode="lin" valueType="num">
                                      <p:cBhvr>
                                        <p:cTn id="22"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fade">
                                      <p:cBhvr>
                                        <p:cTn id="28" dur="500"/>
                                        <p:tgtEl>
                                          <p:spTgt spid="15">
                                            <p:txEl>
                                              <p:pRg st="3" end="3"/>
                                            </p:txEl>
                                          </p:spTgt>
                                        </p:tgtEl>
                                      </p:cBhvr>
                                    </p:animEffect>
                                    <p:anim calcmode="lin" valueType="num">
                                      <p:cBhvr>
                                        <p:cTn id="29"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935200" y="6743700"/>
            <a:ext cx="4325677" cy="4114800"/>
          </a:xfrm>
          <a:prstGeom prst="rect">
            <a:avLst/>
          </a:prstGeom>
        </p:spPr>
      </p:pic>
      <p:sp>
        <p:nvSpPr>
          <p:cNvPr id="13" name="TextBox 18"/>
          <p:cNvSpPr txBox="1"/>
          <p:nvPr/>
        </p:nvSpPr>
        <p:spPr>
          <a:xfrm>
            <a:off x="6096000" y="342900"/>
            <a:ext cx="5995253" cy="1136465"/>
          </a:xfrm>
          <a:prstGeom prst="rect">
            <a:avLst/>
          </a:prstGeom>
        </p:spPr>
        <p:txBody>
          <a:bodyPr lIns="0" tIns="0" rIns="0" bIns="0" rtlCol="0" anchor="t">
            <a:spAutoFit/>
          </a:bodyPr>
          <a:lstStyle/>
          <a:p>
            <a:pPr algn="ctr">
              <a:lnSpc>
                <a:spcPts val="9360"/>
              </a:lnSpc>
              <a:spcBef>
                <a:spcPct val="0"/>
              </a:spcBef>
            </a:pPr>
            <a:r>
              <a:rPr lang="en-US" sz="6600" b="1" dirty="0">
                <a:solidFill>
                  <a:srgbClr val="5E3023"/>
                </a:solidFill>
                <a:latin typeface="Times New Roman" panose="02020603050405020304" pitchFamily="18" charset="0"/>
                <a:cs typeface="Times New Roman" panose="02020603050405020304" pitchFamily="18" charset="0"/>
              </a:rPr>
              <a:t>b. </a:t>
            </a:r>
            <a:r>
              <a:rPr lang="en-US" sz="6600" b="1" dirty="0" err="1">
                <a:solidFill>
                  <a:srgbClr val="5E3023"/>
                </a:solidFill>
                <a:latin typeface="Times New Roman" panose="02020603050405020304" pitchFamily="18" charset="0"/>
                <a:cs typeface="Times New Roman" panose="02020603050405020304" pitchFamily="18" charset="0"/>
              </a:rPr>
              <a:t>Chú</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thích</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324600" y="1846811"/>
            <a:ext cx="11131976" cy="7650492"/>
          </a:xfrm>
          <a:prstGeom prst="rect">
            <a:avLst/>
          </a:prstGeom>
        </p:spPr>
        <p:txBody>
          <a:bodyPr wrap="square">
            <a:spAutoFit/>
          </a:bodyPr>
          <a:lstStyle/>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Hải</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lưu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dòng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chảy</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tạo</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do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dịch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phân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tử</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này</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Hiện</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trồi</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ở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tầng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sâu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đáy</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lạnh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giàu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dinh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đẩy</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bề</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mặt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Cực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đoan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tình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lệch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hẳn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phía</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gây</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lo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đối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lập</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với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sự</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hòa</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189595"/>
            <a:ext cx="1602201" cy="1668960"/>
          </a:xfrm>
          <a:prstGeom prst="rect">
            <a:avLst/>
          </a:prstGeom>
        </p:spPr>
      </p:pic>
      <p:grpSp>
        <p:nvGrpSpPr>
          <p:cNvPr id="7" name="Group 16"/>
          <p:cNvGrpSpPr>
            <a:grpSpLocks noChangeAspect="1"/>
          </p:cNvGrpSpPr>
          <p:nvPr/>
        </p:nvGrpSpPr>
        <p:grpSpPr>
          <a:xfrm>
            <a:off x="1068894" y="1925822"/>
            <a:ext cx="3601083" cy="3517733"/>
            <a:chOff x="0" y="0"/>
            <a:chExt cx="4828540" cy="4716780"/>
          </a:xfrm>
        </p:grpSpPr>
        <p:sp>
          <p:nvSpPr>
            <p:cNvPr id="8" name="Freeform 1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grpSp>
        <p:nvGrpSpPr>
          <p:cNvPr id="9" name="Group 21"/>
          <p:cNvGrpSpPr>
            <a:grpSpLocks noChangeAspect="1"/>
          </p:cNvGrpSpPr>
          <p:nvPr/>
        </p:nvGrpSpPr>
        <p:grpSpPr>
          <a:xfrm>
            <a:off x="1068894" y="5977676"/>
            <a:ext cx="3601083" cy="3517733"/>
            <a:chOff x="0" y="0"/>
            <a:chExt cx="4828540" cy="4716780"/>
          </a:xfrm>
        </p:grpSpPr>
        <p:sp>
          <p:nvSpPr>
            <p:cNvPr id="10" name="Freeform 2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a:ln w="12700">
              <a:solidFill>
                <a:srgbClr val="000000"/>
              </a:solidFill>
            </a:ln>
          </p:spPr>
        </p:sp>
      </p:gr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0" b="98594" l="1250" r="100000">
                        <a14:foregroundMark x1="32656" y1="12344" x2="37656" y2="20313"/>
                        <a14:foregroundMark x1="60625" y1="10313" x2="60313" y2="21250"/>
                        <a14:foregroundMark x1="49063" y1="14688" x2="48281" y2="17656"/>
                        <a14:foregroundMark x1="37031" y1="7656" x2="37031" y2="7656"/>
                        <a14:foregroundMark x1="55937" y1="10313" x2="55937" y2="10313"/>
                        <a14:foregroundMark x1="62969" y1="15000" x2="62969" y2="15000"/>
                        <a14:foregroundMark x1="54375" y1="14219" x2="54375" y2="14219"/>
                        <a14:foregroundMark x1="65625" y1="8594" x2="65625" y2="8594"/>
                        <a14:foregroundMark x1="80625" y1="15937" x2="80625" y2="15937"/>
                        <a14:foregroundMark x1="15000" y1="14688" x2="23281" y2="10938"/>
                        <a14:foregroundMark x1="10938" y1="30625" x2="15313" y2="28281"/>
                      </a14:backgroundRemoval>
                    </a14:imgEffect>
                  </a14:imgLayer>
                </a14:imgProps>
              </a:ext>
            </a:extLst>
          </a:blip>
          <a:stretch>
            <a:fillRect/>
          </a:stretch>
        </p:blipFill>
        <p:spPr>
          <a:xfrm>
            <a:off x="1143000" y="2177955"/>
            <a:ext cx="3530766" cy="3530766"/>
          </a:xfrm>
          <a:prstGeom prst="rect">
            <a:avLst/>
          </a:prstGeom>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2750" b="93417" l="7667" r="90000">
                        <a14:foregroundMark x1="59000" y1="11583" x2="59000" y2="11583"/>
                        <a14:foregroundMark x1="60750" y1="4750" x2="60750" y2="4750"/>
                        <a14:foregroundMark x1="55917" y1="5167" x2="55917" y2="5167"/>
                        <a14:foregroundMark x1="10500" y1="73333" x2="10500" y2="73333"/>
                      </a14:backgroundRemoval>
                    </a14:imgEffect>
                  </a14:imgLayer>
                </a14:imgProps>
              </a:ext>
            </a:extLst>
          </a:blip>
          <a:stretch>
            <a:fillRect/>
          </a:stretch>
        </p:blipFill>
        <p:spPr>
          <a:xfrm>
            <a:off x="907852" y="5597499"/>
            <a:ext cx="4422194" cy="4422194"/>
          </a:xfrm>
          <a:prstGeom prst="rect">
            <a:avLst/>
          </a:prstGeom>
        </p:spPr>
      </p:pic>
    </p:spTree>
    <p:extLst>
      <p:ext uri="{BB962C8B-B14F-4D97-AF65-F5344CB8AC3E}">
        <p14:creationId xmlns:p14="http://schemas.microsoft.com/office/powerpoint/2010/main" val="359425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anim calcmode="lin" valueType="num">
                                      <p:cBhvr>
                                        <p:cTn id="8"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500"/>
                                        <p:tgtEl>
                                          <p:spTgt spid="15">
                                            <p:txEl>
                                              <p:pRg st="1" end="1"/>
                                            </p:txEl>
                                          </p:spTgt>
                                        </p:tgtEl>
                                      </p:cBhvr>
                                    </p:animEffect>
                                    <p:anim calcmode="lin" valueType="num">
                                      <p:cBhvr>
                                        <p:cTn id="15"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500"/>
                                        <p:tgtEl>
                                          <p:spTgt spid="15">
                                            <p:txEl>
                                              <p:pRg st="2" end="2"/>
                                            </p:txEl>
                                          </p:spTgt>
                                        </p:tgtEl>
                                      </p:cBhvr>
                                    </p:animEffect>
                                    <p:anim calcmode="lin" valueType="num">
                                      <p:cBhvr>
                                        <p:cTn id="22"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55398">
            <a:off x="699677" y="8179818"/>
            <a:ext cx="1355615" cy="1758463"/>
          </a:xfrm>
          <a:prstGeom prst="rect">
            <a:avLst/>
          </a:prstGeom>
        </p:spPr>
      </p:pic>
      <p:pic>
        <p:nvPicPr>
          <p:cNvPr id="33" name="Picture 4"/>
          <p:cNvPicPr>
            <a:picLocks noChangeAspect="1"/>
          </p:cNvPicPr>
          <p:nvPr/>
        </p:nvPicPr>
        <p:blipFill>
          <a:blip r:embed="rId5"/>
          <a:srcRect/>
          <a:stretch>
            <a:fillRect/>
          </a:stretch>
        </p:blipFill>
        <p:spPr>
          <a:xfrm>
            <a:off x="14466570" y="-7620"/>
            <a:ext cx="3806190" cy="10294620"/>
          </a:xfrm>
          <a:prstGeom prst="rect">
            <a:avLst/>
          </a:prstGeom>
        </p:spPr>
      </p:pic>
      <p:sp>
        <p:nvSpPr>
          <p:cNvPr id="7" name="TextBox 18"/>
          <p:cNvSpPr txBox="1"/>
          <p:nvPr/>
        </p:nvSpPr>
        <p:spPr>
          <a:xfrm>
            <a:off x="655999" y="647700"/>
            <a:ext cx="7467600" cy="1205458"/>
          </a:xfrm>
          <a:prstGeom prst="rect">
            <a:avLst/>
          </a:prstGeom>
        </p:spPr>
        <p:txBody>
          <a:bodyPr wrap="square" lIns="0" tIns="0" rIns="0" bIns="0" rtlCol="0" anchor="t">
            <a:spAutoFit/>
          </a:bodyPr>
          <a:lstStyle/>
          <a:p>
            <a:pPr marL="0" lvl="0" indent="0" algn="ctr">
              <a:lnSpc>
                <a:spcPts val="9360"/>
              </a:lnSpc>
              <a:spcBef>
                <a:spcPct val="0"/>
              </a:spcBef>
            </a:pPr>
            <a:r>
              <a:rPr lang="en-US" sz="6600" b="1" dirty="0">
                <a:solidFill>
                  <a:srgbClr val="5E3023"/>
                </a:solidFill>
                <a:latin typeface="Times New Roman" panose="02020603050405020304" pitchFamily="18" charset="0"/>
                <a:cs typeface="Times New Roman" panose="02020603050405020304" pitchFamily="18" charset="0"/>
              </a:rPr>
              <a:t>2. </a:t>
            </a:r>
            <a:r>
              <a:rPr lang="en-US" sz="6600" b="1" dirty="0" err="1">
                <a:solidFill>
                  <a:srgbClr val="5E3023"/>
                </a:solidFill>
                <a:latin typeface="Times New Roman" panose="02020603050405020304" pitchFamily="18" charset="0"/>
                <a:cs typeface="Times New Roman" panose="02020603050405020304" pitchFamily="18" charset="0"/>
              </a:rPr>
              <a:t>Tìm</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hiểu</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chung</a:t>
            </a:r>
            <a:endParaRPr lang="en-US" sz="6600" b="1" dirty="0">
              <a:solidFill>
                <a:srgbClr val="5E3023"/>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478876" y="2857500"/>
            <a:ext cx="7821846" cy="2566638"/>
          </a:xfrm>
          <a:prstGeom prst="rect">
            <a:avLst/>
          </a:prstGeom>
        </p:spPr>
      </p:pic>
      <p:grpSp>
        <p:nvGrpSpPr>
          <p:cNvPr id="3" name="Group 2"/>
          <p:cNvGrpSpPr/>
          <p:nvPr/>
        </p:nvGrpSpPr>
        <p:grpSpPr>
          <a:xfrm>
            <a:off x="7975947" y="2019300"/>
            <a:ext cx="6316201" cy="7838527"/>
            <a:chOff x="6332999" y="2023638"/>
            <a:chExt cx="7505552" cy="7838527"/>
          </a:xfrm>
        </p:grpSpPr>
        <p:pic>
          <p:nvPicPr>
            <p:cNvPr id="22" name="Picture 21"/>
            <p:cNvPicPr>
              <a:picLocks noChangeAspect="1"/>
            </p:cNvPicPr>
            <p:nvPr/>
          </p:nvPicPr>
          <p:blipFill rotWithShape="1">
            <a:blip r:embed="rId7"/>
            <a:srcRect l="30088" t="58062" r="30673"/>
            <a:stretch/>
          </p:blipFill>
          <p:spPr>
            <a:xfrm>
              <a:off x="6343159" y="5891090"/>
              <a:ext cx="7495392" cy="3971075"/>
            </a:xfrm>
            <a:prstGeom prst="rect">
              <a:avLst/>
            </a:prstGeom>
          </p:spPr>
        </p:pic>
        <p:pic>
          <p:nvPicPr>
            <p:cNvPr id="20" name="Picture 19"/>
            <p:cNvPicPr>
              <a:picLocks noChangeAspect="1"/>
            </p:cNvPicPr>
            <p:nvPr/>
          </p:nvPicPr>
          <p:blipFill rotWithShape="1">
            <a:blip r:embed="rId7"/>
            <a:srcRect l="30088" t="20829" r="30673" b="40725"/>
            <a:stretch/>
          </p:blipFill>
          <p:spPr>
            <a:xfrm>
              <a:off x="6332999" y="2023638"/>
              <a:ext cx="7505552" cy="3867452"/>
            </a:xfrm>
            <a:prstGeom prst="rect">
              <a:avLst/>
            </a:prstGeom>
          </p:spPr>
        </p:pic>
      </p:grpSp>
      <p:sp>
        <p:nvSpPr>
          <p:cNvPr id="9" name="Rectangle 8"/>
          <p:cNvSpPr/>
          <p:nvPr/>
        </p:nvSpPr>
        <p:spPr>
          <a:xfrm>
            <a:off x="1371600" y="5025390"/>
            <a:ext cx="5791200" cy="3003386"/>
          </a:xfrm>
          <a:prstGeom prst="rect">
            <a:avLst/>
          </a:prstGeom>
        </p:spPr>
        <p:txBody>
          <a:bodyPr wrap="square">
            <a:spAutoFit/>
          </a:bodyPr>
          <a:lstStyle/>
          <a:p>
            <a:pPr algn="just">
              <a:lnSpc>
                <a:spcPct val="150000"/>
              </a:lnSpc>
              <a:spcAft>
                <a:spcPts val="1067"/>
              </a:spcAft>
              <a:tabLst>
                <a:tab pos="2997125" algn="l"/>
              </a:tabLst>
            </a:pP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Gv</a:t>
            </a:r>
            <a:r>
              <a:rPr lang="en-US" sz="4000" dirty="0">
                <a:latin typeface="Times New Roman" panose="02020603050405020304" pitchFamily="18" charset="0"/>
                <a:ea typeface="Calibri" panose="020F0502020204030204" pitchFamily="34" charset="0"/>
                <a:cs typeface="Times New Roman" panose="02020603050405020304" pitchFamily="18" charset="0"/>
              </a:rPr>
              <a:t> chia </a:t>
            </a:r>
            <a:r>
              <a:rPr lang="en-US" sz="40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a:latin typeface="Times New Roman" panose="02020603050405020304" pitchFamily="18" charset="0"/>
                <a:ea typeface="Calibri" panose="020F0502020204030204" pitchFamily="34" charset="0"/>
                <a:cs typeface="Times New Roman" panose="02020603050405020304" pitchFamily="18" charset="0"/>
              </a:rPr>
              <a:t> 4 </a:t>
            </a:r>
            <a:r>
              <a:rPr lang="en-US" sz="40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4000" dirty="0">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4000" dirty="0">
                <a:latin typeface="Times New Roman" panose="02020603050405020304" pitchFamily="18" charset="0"/>
                <a:ea typeface="Calibri" panose="020F0502020204030204" pitchFamily="34" charset="0"/>
                <a:cs typeface="Times New Roman" panose="02020603050405020304" pitchFamily="18" charset="0"/>
              </a:rPr>
              <a:t> PHT</a:t>
            </a:r>
          </a:p>
          <a:p>
            <a:pPr algn="just">
              <a:lnSpc>
                <a:spcPct val="150000"/>
              </a:lnSpc>
              <a:spcAft>
                <a:spcPts val="1067"/>
              </a:spcAft>
              <a:tabLst>
                <a:tab pos="2997125" algn="l"/>
              </a:tabLst>
            </a:pP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Thời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gian</a:t>
            </a:r>
            <a:r>
              <a:rPr lang="en-US" sz="4000" dirty="0">
                <a:latin typeface="Times New Roman" panose="02020603050405020304" pitchFamily="18" charset="0"/>
                <a:ea typeface="Calibri" panose="020F0502020204030204" pitchFamily="34" charset="0"/>
                <a:cs typeface="Times New Roman" panose="02020603050405020304" pitchFamily="18" charset="0"/>
              </a:rPr>
              <a:t>: 7 </a:t>
            </a:r>
            <a:r>
              <a:rPr lang="en-US" sz="4000" dirty="0" err="1">
                <a:latin typeface="Times New Roman" panose="02020603050405020304" pitchFamily="18" charset="0"/>
                <a:ea typeface="Calibri" panose="020F0502020204030204" pitchFamily="34" charset="0"/>
                <a:cs typeface="Times New Roman" panose="02020603050405020304" pitchFamily="18" charset="0"/>
              </a:rPr>
              <a:t>phút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7160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5560" y="156954"/>
            <a:ext cx="1376956" cy="1786146"/>
          </a:xfrm>
          <a:prstGeom prst="rect">
            <a:avLst/>
          </a:prstGeom>
        </p:spPr>
      </p:pic>
      <p:sp>
        <p:nvSpPr>
          <p:cNvPr id="22" name="TextBox 18"/>
          <p:cNvSpPr txBox="1"/>
          <p:nvPr/>
        </p:nvSpPr>
        <p:spPr>
          <a:xfrm>
            <a:off x="6096000" y="342900"/>
            <a:ext cx="7467600" cy="1205458"/>
          </a:xfrm>
          <a:prstGeom prst="rect">
            <a:avLst/>
          </a:prstGeom>
        </p:spPr>
        <p:txBody>
          <a:bodyPr wrap="square" lIns="0" tIns="0" rIns="0" bIns="0" rtlCol="0" anchor="t">
            <a:spAutoFit/>
          </a:bodyPr>
          <a:lstStyle/>
          <a:p>
            <a:pPr marL="0" lvl="0" indent="0" algn="ctr">
              <a:lnSpc>
                <a:spcPts val="9360"/>
              </a:lnSpc>
              <a:spcBef>
                <a:spcPct val="0"/>
              </a:spcBef>
            </a:pPr>
            <a:r>
              <a:rPr lang="en-US" sz="6600" b="1" dirty="0">
                <a:solidFill>
                  <a:srgbClr val="5E3023"/>
                </a:solidFill>
                <a:latin typeface="Times New Roman" panose="02020603050405020304" pitchFamily="18" charset="0"/>
                <a:cs typeface="Times New Roman" panose="02020603050405020304" pitchFamily="18" charset="0"/>
              </a:rPr>
              <a:t>2. </a:t>
            </a:r>
            <a:r>
              <a:rPr lang="en-US" sz="6600" b="1" dirty="0" err="1">
                <a:solidFill>
                  <a:srgbClr val="5E3023"/>
                </a:solidFill>
                <a:latin typeface="Times New Roman" panose="02020603050405020304" pitchFamily="18" charset="0"/>
                <a:cs typeface="Times New Roman" panose="02020603050405020304" pitchFamily="18" charset="0"/>
              </a:rPr>
              <a:t>Tìm</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hiểu</a:t>
            </a:r>
            <a:r>
              <a:rPr lang="en-US" sz="6600" b="1" dirty="0">
                <a:solidFill>
                  <a:srgbClr val="5E3023"/>
                </a:solidFill>
                <a:latin typeface="Times New Roman" panose="02020603050405020304" pitchFamily="18" charset="0"/>
                <a:cs typeface="Times New Roman" panose="02020603050405020304" pitchFamily="18" charset="0"/>
              </a:rPr>
              <a:t> </a:t>
            </a:r>
            <a:r>
              <a:rPr lang="en-US" sz="6600" b="1" dirty="0" err="1">
                <a:solidFill>
                  <a:srgbClr val="5E3023"/>
                </a:solidFill>
                <a:latin typeface="Times New Roman" panose="02020603050405020304" pitchFamily="18" charset="0"/>
                <a:cs typeface="Times New Roman" panose="02020603050405020304" pitchFamily="18" charset="0"/>
              </a:rPr>
              <a:t>chung</a:t>
            </a:r>
            <a:endParaRPr lang="en-US" sz="6600" b="1" dirty="0">
              <a:solidFill>
                <a:srgbClr val="5E3023"/>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571500" y="1943100"/>
            <a:ext cx="11049000" cy="1015663"/>
          </a:xfrm>
          <a:prstGeom prst="rect">
            <a:avLst/>
          </a:prstGeom>
        </p:spPr>
        <p:txBody>
          <a:bodyPr wrap="square">
            <a:spAutoFit/>
          </a:bodyPr>
          <a:lstStyle/>
          <a:p>
            <a:pPr algn="just">
              <a:lnSpc>
                <a:spcPct val="150000"/>
              </a:lnSpc>
              <a:spcAft>
                <a:spcPts val="1067"/>
              </a:spcAft>
              <a:tabLst>
                <a:tab pos="2997125" algn="l"/>
              </a:tabLst>
            </a:pP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a:t>
            </a:r>
            <a:endPar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1339" y="6999528"/>
            <a:ext cx="4325677" cy="4114800"/>
          </a:xfrm>
          <a:prstGeom prst="rect">
            <a:avLst/>
          </a:prstGeom>
        </p:spPr>
      </p:pic>
      <p:pic>
        <p:nvPicPr>
          <p:cNvPr id="30" name="Picture 2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61952">
            <a:off x="16744181" y="8590103"/>
            <a:ext cx="1030238" cy="1336394"/>
          </a:xfrm>
          <a:prstGeom prst="rect">
            <a:avLst/>
          </a:prstGeom>
        </p:spPr>
      </p:pic>
      <p:pic>
        <p:nvPicPr>
          <p:cNvPr id="12" name="Picture 11"/>
          <p:cNvPicPr>
            <a:picLocks noChangeAspect="1"/>
          </p:cNvPicPr>
          <p:nvPr/>
        </p:nvPicPr>
        <p:blipFill>
          <a:blip r:embed="rId9"/>
          <a:stretch>
            <a:fillRect/>
          </a:stretch>
        </p:blipFill>
        <p:spPr>
          <a:xfrm>
            <a:off x="571499" y="3330645"/>
            <a:ext cx="4169785" cy="6212417"/>
          </a:xfrm>
          <a:prstGeom prst="rect">
            <a:avLst/>
          </a:prstGeom>
        </p:spPr>
      </p:pic>
      <p:sp>
        <p:nvSpPr>
          <p:cNvPr id="2" name="Rectangle 1"/>
          <p:cNvSpPr/>
          <p:nvPr/>
        </p:nvSpPr>
        <p:spPr>
          <a:xfrm>
            <a:off x="6274340" y="2247900"/>
            <a:ext cx="10744200" cy="7540526"/>
          </a:xfrm>
          <a:prstGeom prst="rect">
            <a:avLst/>
          </a:prstGeom>
        </p:spPr>
        <p:txBody>
          <a:bodyPr wrap="square">
            <a:spAutoFit/>
          </a:bodyPr>
          <a:lstStyle/>
          <a:p>
            <a:pPr marL="571500" indent="-571500" algn="just">
              <a:buFontTx/>
              <a:buChar char="-"/>
            </a:pPr>
            <a:r>
              <a:rPr lang="en-US" sz="4400" b="1" dirty="0" err="1">
                <a:solidFill>
                  <a:srgbClr val="000000"/>
                </a:solidFill>
                <a:latin typeface="Times New Roman" panose="02020603050405020304" pitchFamily="18" charset="0"/>
              </a:rPr>
              <a:t>Tên</a:t>
            </a: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Thô-mát L. Phrít-man </a:t>
            </a:r>
            <a:endParaRPr lang="en-US" sz="4400" dirty="0">
              <a:solidFill>
                <a:srgbClr val="000000"/>
              </a:solidFill>
              <a:latin typeface="Times New Roman" panose="02020603050405020304" pitchFamily="18" charset="0"/>
            </a:endParaRPr>
          </a:p>
          <a:p>
            <a:pPr marL="571500" indent="-571500" algn="just">
              <a:buFontTx/>
              <a:buChar char="-"/>
            </a:pPr>
            <a:r>
              <a:rPr lang="en-US" sz="4400" b="1" dirty="0" err="1">
                <a:solidFill>
                  <a:srgbClr val="000000"/>
                </a:solidFill>
                <a:latin typeface="Times New Roman" panose="02020603050405020304" pitchFamily="18" charset="0"/>
              </a:rPr>
              <a:t>Năm</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sinh</a:t>
            </a: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(1953), </a:t>
            </a:r>
            <a:endParaRPr lang="en-US" sz="4400" dirty="0">
              <a:solidFill>
                <a:srgbClr val="000000"/>
              </a:solidFill>
              <a:latin typeface="Times New Roman" panose="02020603050405020304" pitchFamily="18" charset="0"/>
            </a:endParaRPr>
          </a:p>
          <a:p>
            <a:pPr marL="571500" indent="-571500" algn="just">
              <a:buFontTx/>
              <a:buChar char="-"/>
            </a:pPr>
            <a:r>
              <a:rPr lang="en-US" sz="4400" b="1" dirty="0" err="1">
                <a:solidFill>
                  <a:srgbClr val="000000"/>
                </a:solidFill>
                <a:latin typeface="Times New Roman" panose="02020603050405020304" pitchFamily="18" charset="0"/>
              </a:rPr>
              <a:t>Quê</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quán</a:t>
            </a: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sinh ra tại St.Louis Park, một vùng ngoại ô của Minneapolis</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Mỹ</a:t>
            </a:r>
            <a:endParaRPr lang="en-US" sz="4400" dirty="0">
              <a:solidFill>
                <a:srgbClr val="000000"/>
              </a:solidFill>
              <a:latin typeface="Times New Roman" panose="02020603050405020304" pitchFamily="18" charset="0"/>
            </a:endParaRPr>
          </a:p>
          <a:p>
            <a:pPr marL="571500" indent="-571500" algn="just">
              <a:buFontTx/>
              <a:buChar char="-"/>
            </a:pPr>
            <a:r>
              <a:rPr lang="en-US" sz="4400" b="1" dirty="0" err="1">
                <a:solidFill>
                  <a:srgbClr val="000000"/>
                </a:solidFill>
                <a:latin typeface="Times New Roman" panose="02020603050405020304" pitchFamily="18" charset="0"/>
              </a:rPr>
              <a:t>Thành</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tựu</a:t>
            </a:r>
            <a:r>
              <a:rPr lang="en-US" sz="4400" dirty="0">
                <a:solidFill>
                  <a:srgbClr val="000000"/>
                </a:solidFill>
                <a:latin typeface="Times New Roman" panose="02020603050405020304" pitchFamily="18" charset="0"/>
              </a:rPr>
              <a:t>: </a:t>
            </a:r>
          </a:p>
          <a:p>
            <a:pPr algn="just"/>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Là nhà báo người Mỹ có uy tín</a:t>
            </a:r>
            <a:endParaRPr lang="en-US" sz="4400" dirty="0">
              <a:solidFill>
                <a:srgbClr val="000000"/>
              </a:solidFill>
              <a:latin typeface="Times New Roman" panose="02020603050405020304" pitchFamily="18" charset="0"/>
            </a:endParaRPr>
          </a:p>
          <a:p>
            <a:pPr algn="just"/>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Ba lần được trao giải Pu-lít-dơ (Pulitzer) </a:t>
            </a:r>
            <a:endParaRPr lang="en-US" sz="4400" dirty="0">
              <a:solidFill>
                <a:srgbClr val="000000"/>
              </a:solidFill>
              <a:latin typeface="Times New Roman" panose="02020603050405020304" pitchFamily="18" charset="0"/>
            </a:endParaRPr>
          </a:p>
          <a:p>
            <a:pPr marL="571500" indent="-571500" algn="just">
              <a:buFontTx/>
              <a:buChar char="-"/>
            </a:pPr>
            <a:r>
              <a:rPr lang="vi-VN" sz="4400" b="1" dirty="0">
                <a:solidFill>
                  <a:srgbClr val="000000"/>
                </a:solidFill>
                <a:latin typeface="Times New Roman" panose="02020603050405020304" pitchFamily="18" charset="0"/>
              </a:rPr>
              <a:t>Các tác phẩm tiêu biểu</a:t>
            </a:r>
            <a:r>
              <a:rPr lang="vi-VN" sz="4400" dirty="0">
                <a:solidFill>
                  <a:srgbClr val="000000"/>
                </a:solidFill>
                <a:latin typeface="Times New Roman" panose="02020603050405020304" pitchFamily="18" charset="0"/>
              </a:rPr>
              <a:t>: </a:t>
            </a:r>
            <a:r>
              <a:rPr lang="vi-VN" sz="4400" i="1" dirty="0">
                <a:solidFill>
                  <a:srgbClr val="000000"/>
                </a:solidFill>
                <a:latin typeface="Times New Roman" panose="02020603050405020304" pitchFamily="18" charset="0"/>
              </a:rPr>
              <a:t>Chiếc Lếch-xớt (Lexus) và cây ô-liu</a:t>
            </a:r>
            <a:r>
              <a:rPr lang="vi-VN" sz="4400" dirty="0">
                <a:solidFill>
                  <a:srgbClr val="000000"/>
                </a:solidFill>
                <a:latin typeface="Times New Roman" panose="02020603050405020304" pitchFamily="18" charset="0"/>
              </a:rPr>
              <a:t> (1999); </a:t>
            </a:r>
            <a:r>
              <a:rPr lang="vi-VN" sz="4400" i="1" dirty="0">
                <a:solidFill>
                  <a:srgbClr val="000000"/>
                </a:solidFill>
                <a:latin typeface="Times New Roman" panose="02020603050405020304" pitchFamily="18" charset="0"/>
              </a:rPr>
              <a:t>Thế giới phẳng </a:t>
            </a:r>
            <a:r>
              <a:rPr lang="vi-VN" sz="4400" dirty="0">
                <a:solidFill>
                  <a:srgbClr val="000000"/>
                </a:solidFill>
                <a:latin typeface="Times New Roman" panose="02020603050405020304" pitchFamily="18" charset="0"/>
              </a:rPr>
              <a:t>(2005-2007); </a:t>
            </a:r>
            <a:r>
              <a:rPr lang="vi-VN" sz="4400" i="1" dirty="0">
                <a:solidFill>
                  <a:srgbClr val="000000"/>
                </a:solidFill>
                <a:latin typeface="Times New Roman" panose="02020603050405020304" pitchFamily="18" charset="0"/>
              </a:rPr>
              <a:t>Nóng, Phẳng, Chật </a:t>
            </a:r>
            <a:r>
              <a:rPr lang="vi-VN" sz="4400" dirty="0">
                <a:solidFill>
                  <a:srgbClr val="000000"/>
                </a:solidFill>
                <a:latin typeface="Times New Roman" panose="02020603050405020304" pitchFamily="18" charset="0"/>
              </a:rPr>
              <a:t>(2008);... </a:t>
            </a:r>
            <a:endParaRPr lang="en-US" sz="4400" dirty="0">
              <a:solidFill>
                <a:srgbClr val="000000"/>
              </a:solidFill>
              <a:latin typeface="Times New Roman" panose="02020603050405020304" pitchFamily="18" charset="0"/>
            </a:endParaRPr>
          </a:p>
          <a:p>
            <a:pPr algn="just"/>
            <a:endParaRPr lang="vi-VN" sz="4400" b="0" i="0" dirty="0">
              <a:solidFill>
                <a:srgbClr val="000000"/>
              </a:solidFill>
              <a:effectLst/>
              <a:latin typeface="Times New Roman" panose="02020603050405020304" pitchFamily="18" charset="0"/>
            </a:endParaRPr>
          </a:p>
        </p:txBody>
      </p:sp>
      <p:pic>
        <p:nvPicPr>
          <p:cNvPr id="14"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94900" y="2225040"/>
            <a:ext cx="801100" cy="834480"/>
          </a:xfrm>
          <a:prstGeom prst="rect">
            <a:avLst/>
          </a:prstGeom>
        </p:spPr>
      </p:pic>
      <p:pic>
        <p:nvPicPr>
          <p:cNvPr id="15"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94900" y="3711469"/>
            <a:ext cx="801100" cy="834480"/>
          </a:xfrm>
          <a:prstGeom prst="rect">
            <a:avLst/>
          </a:prstGeom>
        </p:spPr>
      </p:pic>
      <p:pic>
        <p:nvPicPr>
          <p:cNvPr id="1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94900" y="4914900"/>
            <a:ext cx="801100" cy="834480"/>
          </a:xfrm>
          <a:prstGeom prst="rect">
            <a:avLst/>
          </a:prstGeom>
        </p:spPr>
      </p:pic>
      <p:pic>
        <p:nvPicPr>
          <p:cNvPr id="17"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80430" y="6896100"/>
            <a:ext cx="801100" cy="834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anim calcmode="lin" valueType="num">
                                      <p:cBhvr>
                                        <p:cTn id="8"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3">
                                            <p:txEl>
                                              <p:pRg st="0" end="0"/>
                                            </p:txEl>
                                          </p:spTgt>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1000"/>
                                        <p:tgtEl>
                                          <p:spTgt spid="2">
                                            <p:txEl>
                                              <p:pRg st="0" end="0"/>
                                            </p:txEl>
                                          </p:spTgt>
                                        </p:tgtEl>
                                      </p:cBhvr>
                                    </p:animEffect>
                                    <p:anim calcmode="lin" valueType="num">
                                      <p:cBhvr>
                                        <p:cTn id="2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barn(inVertical)">
                                      <p:cBhvr>
                                        <p:cTn id="33" dur="5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barn(inVertical)">
                                      <p:cBhvr>
                                        <p:cTn id="38" dur="500"/>
                                        <p:tgtEl>
                                          <p:spTgt spid="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barn(inVertical)">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barn(inVertical)">
                                      <p:cBhvr>
                                        <p:cTn id="48" dur="500"/>
                                        <p:tgtEl>
                                          <p:spTgt spid="2">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
                                            <p:txEl>
                                              <p:pRg st="5" end="5"/>
                                            </p:txEl>
                                          </p:spTgt>
                                        </p:tgtEl>
                                        <p:attrNameLst>
                                          <p:attrName>style.visibility</p:attrName>
                                        </p:attrNameLst>
                                      </p:cBhvr>
                                      <p:to>
                                        <p:strVal val="visible"/>
                                      </p:to>
                                    </p:set>
                                    <p:animEffect transition="in" filter="barn(inVertical)">
                                      <p:cBhvr>
                                        <p:cTn id="53" dur="500"/>
                                        <p:tgtEl>
                                          <p:spTgt spid="2">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
                                            <p:txEl>
                                              <p:pRg st="6" end="6"/>
                                            </p:txEl>
                                          </p:spTgt>
                                        </p:tgtEl>
                                        <p:attrNameLst>
                                          <p:attrName>style.visibility</p:attrName>
                                        </p:attrNameLst>
                                      </p:cBhvr>
                                      <p:to>
                                        <p:strVal val="visible"/>
                                      </p:to>
                                    </p:set>
                                    <p:animEffect transition="in" filter="wipe(down)">
                                      <p:cBhvr>
                                        <p:cTn id="5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9080" y="1150209"/>
            <a:ext cx="5410200" cy="8215181"/>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875" b="97188" l="10000" r="90000">
                        <a14:foregroundMark x1="23438" y1="27500" x2="75313" y2="27187"/>
                        <a14:foregroundMark x1="72500" y1="78438" x2="76250" y2="89375"/>
                        <a14:foregroundMark x1="78125" y1="75000" x2="78438" y2="80938"/>
                        <a14:foregroundMark x1="79375" y1="74375" x2="79063" y2="84688"/>
                      </a14:backgroundRemoval>
                    </a14:imgEffect>
                  </a14:imgLayer>
                </a14:imgProps>
              </a:ext>
            </a:extLst>
          </a:blip>
          <a:stretch>
            <a:fillRect/>
          </a:stretch>
        </p:blipFill>
        <p:spPr>
          <a:xfrm>
            <a:off x="4648200" y="800099"/>
            <a:ext cx="8839200" cy="8916063"/>
          </a:xfrm>
          <a:prstGeom prst="rect">
            <a:avLst/>
          </a:prstGeom>
        </p:spPr>
      </p:pic>
      <p:pic>
        <p:nvPicPr>
          <p:cNvPr id="6" name="Picture 5"/>
          <p:cNvPicPr>
            <a:picLocks noChangeAspect="1"/>
          </p:cNvPicPr>
          <p:nvPr/>
        </p:nvPicPr>
        <p:blipFill>
          <a:blip r:embed="rId6"/>
          <a:stretch>
            <a:fillRect/>
          </a:stretch>
        </p:blipFill>
        <p:spPr>
          <a:xfrm>
            <a:off x="12466320" y="1227689"/>
            <a:ext cx="5410200" cy="8135161"/>
          </a:xfrm>
          <a:prstGeom prst="rect">
            <a:avLst/>
          </a:prstGeom>
        </p:spPr>
      </p:pic>
    </p:spTree>
    <p:extLst>
      <p:ext uri="{BB962C8B-B14F-4D97-AF65-F5344CB8AC3E}">
        <p14:creationId xmlns:p14="http://schemas.microsoft.com/office/powerpoint/2010/main" val="5614294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1232</TotalTime>
  <Words>1332</Words>
  <Application>Microsoft Office PowerPoint</Application>
  <PresentationFormat>Custom</PresentationFormat>
  <Paragraphs>125</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Times New Roman</vt: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Playful Illustration Group Project Presentation</dc:title>
  <dc:creator>Nguyen Ha</dc:creator>
  <cp:lastModifiedBy>nguyen tu</cp:lastModifiedBy>
  <cp:revision>85</cp:revision>
  <dcterms:created xsi:type="dcterms:W3CDTF">2006-08-16T00:00:00Z</dcterms:created>
  <dcterms:modified xsi:type="dcterms:W3CDTF">2024-04-17T09:06:46Z</dcterms:modified>
  <dc:identifier>DAFWkhw9uEw</dc:identifier>
</cp:coreProperties>
</file>