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14959-7626-42B8-8330-5F6BE6B0909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DABD-9A5E-4E9B-941D-F94B19AFC3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385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6" name="Google Shape;8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-US" sz="1400"/>
              <a:pPr>
                <a:defRPr/>
              </a:pPr>
              <a:t>11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02097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19E3-7855-4376-BDE6-FD43409E99D2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61B-E2EF-4B6C-86D0-C76A41087B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570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19E3-7855-4376-BDE6-FD43409E99D2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61B-E2EF-4B6C-86D0-C76A41087B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171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19E3-7855-4376-BDE6-FD43409E99D2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61B-E2EF-4B6C-86D0-C76A41087B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5910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74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19E3-7855-4376-BDE6-FD43409E99D2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61B-E2EF-4B6C-86D0-C76A41087B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627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19E3-7855-4376-BDE6-FD43409E99D2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61B-E2EF-4B6C-86D0-C76A41087B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911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19E3-7855-4376-BDE6-FD43409E99D2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61B-E2EF-4B6C-86D0-C76A41087B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447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19E3-7855-4376-BDE6-FD43409E99D2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61B-E2EF-4B6C-86D0-C76A41087B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517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19E3-7855-4376-BDE6-FD43409E99D2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61B-E2EF-4B6C-86D0-C76A41087B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756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19E3-7855-4376-BDE6-FD43409E99D2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61B-E2EF-4B6C-86D0-C76A41087B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298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19E3-7855-4376-BDE6-FD43409E99D2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61B-E2EF-4B6C-86D0-C76A41087B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863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19E3-7855-4376-BDE6-FD43409E99D2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61B-E2EF-4B6C-86D0-C76A41087B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94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719E3-7855-4376-BDE6-FD43409E99D2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A761B-E2EF-4B6C-86D0-C76A41087B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024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265" algn="ctr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99 </a:t>
            </a:r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</a:t>
            </a: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3793" y="683313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Khởi động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278" t="22290" r="4343" b="29902"/>
          <a:stretch/>
        </p:blipFill>
        <p:spPr>
          <a:xfrm>
            <a:off x="1421956" y="1681316"/>
            <a:ext cx="9618438" cy="45766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0017" y="1308120"/>
            <a:ext cx="4439265" cy="13484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853093" y="2675776"/>
            <a:ext cx="2473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LUẬT CHƠI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2651" y="3179951"/>
            <a:ext cx="79051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37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5259" y="699459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Nhắc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 lí thuyết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555" y="116264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thuyết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555" y="163259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458" y="2404177"/>
            <a:ext cx="108585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ở: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6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Google Shape;840;p2"/>
          <p:cNvPicPr preferRelativeResize="0"/>
          <p:nvPr/>
        </p:nvPicPr>
        <p:blipFill rotWithShape="1">
          <a:blip r:embed="rId3">
            <a:alphaModFix/>
          </a:blip>
          <a:srcRect l="5680" t="10694" r="14558" b="12834"/>
          <a:stretch/>
        </p:blipFill>
        <p:spPr>
          <a:xfrm>
            <a:off x="4166673" y="1095649"/>
            <a:ext cx="3108960" cy="306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2"/>
          <p:cNvPicPr preferRelativeResize="0"/>
          <p:nvPr/>
        </p:nvPicPr>
        <p:blipFill rotWithShape="1">
          <a:blip r:embed="rId4">
            <a:alphaModFix/>
          </a:blip>
          <a:srcRect r="86061" b="62667"/>
          <a:stretch/>
        </p:blipFill>
        <p:spPr>
          <a:xfrm>
            <a:off x="-404047" y="241119"/>
            <a:ext cx="3108960" cy="238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2"/>
          <p:cNvPicPr preferRelativeResize="0"/>
          <p:nvPr/>
        </p:nvPicPr>
        <p:blipFill rotWithShape="1">
          <a:blip r:embed="rId4">
            <a:alphaModFix/>
          </a:blip>
          <a:srcRect t="49498" r="78939"/>
          <a:stretch/>
        </p:blipFill>
        <p:spPr>
          <a:xfrm rot="-877060">
            <a:off x="1242031" y="3649694"/>
            <a:ext cx="5356469" cy="367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2"/>
          <p:cNvPicPr preferRelativeResize="0"/>
          <p:nvPr/>
        </p:nvPicPr>
        <p:blipFill rotWithShape="1">
          <a:blip r:embed="rId5">
            <a:alphaModFix/>
          </a:blip>
          <a:srcRect t="9905" r="71460" b="70286"/>
          <a:stretch/>
        </p:blipFill>
        <p:spPr>
          <a:xfrm>
            <a:off x="1759809" y="129202"/>
            <a:ext cx="2191123" cy="152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2"/>
          <p:cNvPicPr preferRelativeResize="0"/>
          <p:nvPr/>
        </p:nvPicPr>
        <p:blipFill rotWithShape="1">
          <a:blip r:embed="rId5">
            <a:alphaModFix/>
          </a:blip>
          <a:srcRect l="83658" t="36888" b="49777"/>
          <a:stretch/>
        </p:blipFill>
        <p:spPr>
          <a:xfrm>
            <a:off x="7236684" y="4179804"/>
            <a:ext cx="112072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2"/>
          <p:cNvPicPr preferRelativeResize="0"/>
          <p:nvPr/>
        </p:nvPicPr>
        <p:blipFill rotWithShape="1">
          <a:blip r:embed="rId5">
            <a:alphaModFix/>
          </a:blip>
          <a:srcRect l="83658" t="36888" b="49777"/>
          <a:stretch/>
        </p:blipFill>
        <p:spPr>
          <a:xfrm>
            <a:off x="11097809" y="464846"/>
            <a:ext cx="112072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2"/>
          <p:cNvPicPr preferRelativeResize="0"/>
          <p:nvPr/>
        </p:nvPicPr>
        <p:blipFill rotWithShape="1">
          <a:blip r:embed="rId4">
            <a:alphaModFix/>
          </a:blip>
          <a:srcRect l="59741" r="30649" b="68635"/>
          <a:stretch/>
        </p:blipFill>
        <p:spPr>
          <a:xfrm>
            <a:off x="5475519" y="2818184"/>
            <a:ext cx="966652" cy="90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2"/>
          <p:cNvPicPr preferRelativeResize="0"/>
          <p:nvPr/>
        </p:nvPicPr>
        <p:blipFill rotWithShape="1">
          <a:blip r:embed="rId5">
            <a:alphaModFix/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2"/>
          <p:cNvPicPr preferRelativeResize="0"/>
          <p:nvPr/>
        </p:nvPicPr>
        <p:blipFill rotWithShape="1">
          <a:blip r:embed="rId4">
            <a:alphaModFix/>
          </a:blip>
          <a:srcRect l="63117" t="50406" r="27013" b="6978"/>
          <a:stretch/>
        </p:blipFill>
        <p:spPr>
          <a:xfrm>
            <a:off x="9583980" y="4637884"/>
            <a:ext cx="992777" cy="122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2"/>
          <p:cNvPicPr preferRelativeResize="0"/>
          <p:nvPr/>
        </p:nvPicPr>
        <p:blipFill rotWithShape="1">
          <a:blip r:embed="rId4">
            <a:alphaModFix/>
          </a:blip>
          <a:srcRect l="59741" r="30649" b="68635"/>
          <a:stretch/>
        </p:blipFill>
        <p:spPr>
          <a:xfrm>
            <a:off x="5228331" y="5489372"/>
            <a:ext cx="966652" cy="90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2"/>
          <p:cNvPicPr preferRelativeResize="0"/>
          <p:nvPr/>
        </p:nvPicPr>
        <p:blipFill rotWithShape="1">
          <a:blip r:embed="rId4">
            <a:alphaModFix/>
          </a:blip>
          <a:srcRect l="12987" t="26830" r="75844" b="43247"/>
          <a:stretch/>
        </p:blipFill>
        <p:spPr>
          <a:xfrm>
            <a:off x="4352112" y="1887653"/>
            <a:ext cx="1123405" cy="86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2"/>
          <p:cNvPicPr preferRelativeResize="0"/>
          <p:nvPr/>
        </p:nvPicPr>
        <p:blipFill rotWithShape="1">
          <a:blip r:embed="rId6">
            <a:alphaModFix/>
          </a:blip>
          <a:srcRect l="83658" t="36888" b="49777"/>
          <a:stretch/>
        </p:blipFill>
        <p:spPr>
          <a:xfrm>
            <a:off x="5572149" y="4768480"/>
            <a:ext cx="691491" cy="56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2"/>
          <p:cNvPicPr preferRelativeResize="0"/>
          <p:nvPr/>
        </p:nvPicPr>
        <p:blipFill rotWithShape="1">
          <a:blip r:embed="rId4">
            <a:alphaModFix/>
          </a:blip>
          <a:srcRect l="59741" r="30649" b="68635"/>
          <a:stretch/>
        </p:blipFill>
        <p:spPr>
          <a:xfrm>
            <a:off x="10337927" y="3446402"/>
            <a:ext cx="1568989" cy="146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2"/>
          <p:cNvPicPr preferRelativeResize="0"/>
          <p:nvPr/>
        </p:nvPicPr>
        <p:blipFill rotWithShape="1">
          <a:blip r:embed="rId5">
            <a:alphaModFix/>
          </a:blip>
          <a:srcRect b="90000"/>
          <a:stretch/>
        </p:blipFill>
        <p:spPr>
          <a:xfrm rot="10800000">
            <a:off x="0" y="6136633"/>
            <a:ext cx="12192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2"/>
          <p:cNvPicPr preferRelativeResize="0"/>
          <p:nvPr/>
        </p:nvPicPr>
        <p:blipFill rotWithShape="1">
          <a:blip r:embed="rId3">
            <a:alphaModFix/>
          </a:blip>
          <a:srcRect l="5680" t="10694" r="14558" b="12834"/>
          <a:stretch/>
        </p:blipFill>
        <p:spPr>
          <a:xfrm>
            <a:off x="190278" y="1173471"/>
            <a:ext cx="3638289" cy="3037261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2"/>
          <p:cNvSpPr/>
          <p:nvPr/>
        </p:nvSpPr>
        <p:spPr>
          <a:xfrm rot="20874584">
            <a:off x="709688" y="2149656"/>
            <a:ext cx="248762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vi-VN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ựa vào nghĩa của những yếu tố tạo nên từ ngữ đó</a:t>
            </a:r>
            <a:r>
              <a:rPr lang="en-US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vi-VN"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vi-VN"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6" name="Google Shape;856;p2"/>
          <p:cNvSpPr/>
          <p:nvPr/>
        </p:nvSpPr>
        <p:spPr>
          <a:xfrm>
            <a:off x="4794269" y="1715821"/>
            <a:ext cx="185939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vi-VN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ựa vào những từ ngữ xung quanh để suy đoán nghĩa của nó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vi-VN"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" name="Google Shape;840;p2">
            <a:extLst>
              <a:ext uri="{FF2B5EF4-FFF2-40B4-BE49-F238E27FC236}">
                <a16:creationId xmlns:a16="http://schemas.microsoft.com/office/drawing/2014/main" id="{AFD38ACD-FBDA-4EF8-BC83-497780A5B8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680" t="10694" r="14558" b="12834"/>
          <a:stretch/>
        </p:blipFill>
        <p:spPr>
          <a:xfrm>
            <a:off x="7767861" y="962380"/>
            <a:ext cx="3204939" cy="292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846;p2">
            <a:extLst>
              <a:ext uri="{FF2B5EF4-FFF2-40B4-BE49-F238E27FC236}">
                <a16:creationId xmlns:a16="http://schemas.microsoft.com/office/drawing/2014/main" id="{5CE40165-5D94-4417-BAF0-D5E6E16B925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9741" r="30649" b="68635"/>
          <a:stretch/>
        </p:blipFill>
        <p:spPr>
          <a:xfrm>
            <a:off x="9532650" y="615861"/>
            <a:ext cx="966652" cy="90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856;p2">
            <a:extLst>
              <a:ext uri="{FF2B5EF4-FFF2-40B4-BE49-F238E27FC236}">
                <a16:creationId xmlns:a16="http://schemas.microsoft.com/office/drawing/2014/main" id="{224B175E-C856-41B8-AFC0-DD2E793E6D60}"/>
              </a:ext>
            </a:extLst>
          </p:cNvPr>
          <p:cNvSpPr/>
          <p:nvPr/>
        </p:nvSpPr>
        <p:spPr>
          <a:xfrm>
            <a:off x="8342842" y="1765948"/>
            <a:ext cx="206467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</a:t>
            </a:r>
            <a:r>
              <a:rPr lang="en-US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điển</a:t>
            </a:r>
            <a:r>
              <a:rPr lang="en-US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1087;p13">
            <a:extLst>
              <a:ext uri="{FF2B5EF4-FFF2-40B4-BE49-F238E27FC236}">
                <a16:creationId xmlns:a16="http://schemas.microsoft.com/office/drawing/2014/main" id="{CE5BD69F-0532-4454-996F-B8E397EB309A}"/>
              </a:ext>
            </a:extLst>
          </p:cNvPr>
          <p:cNvSpPr txBox="1"/>
          <p:nvPr/>
        </p:nvSpPr>
        <p:spPr>
          <a:xfrm>
            <a:off x="3635960" y="516267"/>
            <a:ext cx="720144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 err="1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3200" b="1" kern="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3200" b="1" kern="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3200" b="1" kern="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3200" b="1" kern="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1" kern="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92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" grpId="0"/>
      <p:bldP spid="856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245" y="1028700"/>
            <a:ext cx="2319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II. Thực hành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355" y="1483192"/>
            <a:ext cx="2272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1. Trạng ngữ: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5266" y="2489418"/>
            <a:ext cx="3228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Phiếu học tập số 02 </a:t>
            </a:r>
            <a:endParaRPr lang="en-US" sz="28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976284" y="3110923"/>
          <a:ext cx="7463784" cy="19507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87928">
                  <a:extLst>
                    <a:ext uri="{9D8B030D-6E8A-4147-A177-3AD203B41FA5}">
                      <a16:colId xmlns:a16="http://schemas.microsoft.com/office/drawing/2014/main" val="3332150588"/>
                    </a:ext>
                  </a:extLst>
                </a:gridCol>
                <a:gridCol w="2487928">
                  <a:extLst>
                    <a:ext uri="{9D8B030D-6E8A-4147-A177-3AD203B41FA5}">
                      <a16:colId xmlns:a16="http://schemas.microsoft.com/office/drawing/2014/main" val="1469695258"/>
                    </a:ext>
                  </a:extLst>
                </a:gridCol>
                <a:gridCol w="2487928">
                  <a:extLst>
                    <a:ext uri="{9D8B030D-6E8A-4147-A177-3AD203B41FA5}">
                      <a16:colId xmlns:a16="http://schemas.microsoft.com/office/drawing/2014/main" val="12369268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Trạng ngữ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Chức năng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886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421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255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82986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60400" y="1966198"/>
            <a:ext cx="2382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1/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245" y="1028700"/>
            <a:ext cx="2319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II. Thực 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355" y="1483192"/>
            <a:ext cx="2272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 Trạng ngữ: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400" y="1966198"/>
            <a:ext cx="2382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258" t="13588" r="2661" b="22299"/>
          <a:stretch/>
        </p:blipFill>
        <p:spPr>
          <a:xfrm>
            <a:off x="1417467" y="2407585"/>
            <a:ext cx="9344367" cy="311034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73599" y="2949799"/>
          <a:ext cx="8023123" cy="2133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11254">
                  <a:extLst>
                    <a:ext uri="{9D8B030D-6E8A-4147-A177-3AD203B41FA5}">
                      <a16:colId xmlns:a16="http://schemas.microsoft.com/office/drawing/2014/main" val="841080138"/>
                    </a:ext>
                  </a:extLst>
                </a:gridCol>
                <a:gridCol w="4337495">
                  <a:extLst>
                    <a:ext uri="{9D8B030D-6E8A-4147-A177-3AD203B41FA5}">
                      <a16:colId xmlns:a16="http://schemas.microsoft.com/office/drawing/2014/main" val="1336835314"/>
                    </a:ext>
                  </a:extLst>
                </a:gridCol>
                <a:gridCol w="2674374">
                  <a:extLst>
                    <a:ext uri="{9D8B030D-6E8A-4147-A177-3AD203B41FA5}">
                      <a16:colId xmlns:a16="http://schemas.microsoft.com/office/drawing/2014/main" val="2131904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Trạng ngữ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632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 khi biết nhìn nhận và suy nghĩ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288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 đây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 thời gian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575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 có ý định tốt đẹp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956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245" y="1028700"/>
            <a:ext cx="2319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II. Thực 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355" y="1483192"/>
            <a:ext cx="2272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 Trạng ngữ: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793" y="2184075"/>
            <a:ext cx="3647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NHÓM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793" y="2894251"/>
            <a:ext cx="3562258" cy="28526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93930" y="1367495"/>
            <a:ext cx="6863326" cy="12003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2/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14397" y="2555633"/>
            <a:ext cx="2959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Phiếu học tập số 3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4493930" y="3165871"/>
          <a:ext cx="6863325" cy="256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51115">
                  <a:extLst>
                    <a:ext uri="{9D8B030D-6E8A-4147-A177-3AD203B41FA5}">
                      <a16:colId xmlns:a16="http://schemas.microsoft.com/office/drawing/2014/main" val="3984816611"/>
                    </a:ext>
                  </a:extLst>
                </a:gridCol>
                <a:gridCol w="2418736">
                  <a:extLst>
                    <a:ext uri="{9D8B030D-6E8A-4147-A177-3AD203B41FA5}">
                      <a16:colId xmlns:a16="http://schemas.microsoft.com/office/drawing/2014/main" val="973601690"/>
                    </a:ext>
                  </a:extLst>
                </a:gridCol>
                <a:gridCol w="2493474">
                  <a:extLst>
                    <a:ext uri="{9D8B030D-6E8A-4147-A177-3AD203B41FA5}">
                      <a16:colId xmlns:a16="http://schemas.microsoft.com/office/drawing/2014/main" val="32765209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Trạng ngữ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Câu đã lược bỏ trạng ngữ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So sánh sự khác biệt nếu bỏ trạng ngữ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806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Câu a: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919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Câu b: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115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Câu 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658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7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245" y="1028700"/>
            <a:ext cx="2319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II. Thực 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355" y="1483192"/>
            <a:ext cx="2272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 Trạng ngữ: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35794" y="2075917"/>
          <a:ext cx="10858500" cy="4023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46130">
                  <a:extLst>
                    <a:ext uri="{9D8B030D-6E8A-4147-A177-3AD203B41FA5}">
                      <a16:colId xmlns:a16="http://schemas.microsoft.com/office/drawing/2014/main" val="3835194732"/>
                    </a:ext>
                  </a:extLst>
                </a:gridCol>
                <a:gridCol w="2728452">
                  <a:extLst>
                    <a:ext uri="{9D8B030D-6E8A-4147-A177-3AD203B41FA5}">
                      <a16:colId xmlns:a16="http://schemas.microsoft.com/office/drawing/2014/main" val="85377652"/>
                    </a:ext>
                  </a:extLst>
                </a:gridCol>
                <a:gridCol w="4483918">
                  <a:extLst>
                    <a:ext uri="{9D8B030D-6E8A-4147-A177-3AD203B41FA5}">
                      <a16:colId xmlns:a16="http://schemas.microsoft.com/office/drawing/2014/main" val="240248005"/>
                    </a:ext>
                  </a:extLst>
                </a:gridCol>
              </a:tblGrid>
              <a:tr h="1270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 có trạng ngữ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 đã lược bỏ trạng ngữ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So sánh sự khác biệt nếu bỏ trạng ngữ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277817"/>
                  </a:ext>
                </a:extLst>
              </a:tr>
              <a:tr h="31255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!”.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!”.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 chỉ nêu chung chung, không gắn với điều kiện cụ thể.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396149"/>
                  </a:ext>
                </a:extLst>
              </a:tr>
              <a:tr h="31255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 sẽ mất đi tính phổ quát- điều mà người viết muốn nhấn mạnh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567803"/>
                  </a:ext>
                </a:extLst>
              </a:tr>
              <a:tr h="39548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thâm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 vậy, tôi không hề cảm thấy dễ chịu mỗi lần nghe mẹ trách cứ.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 sẽ không cho ta biết điều mà người nói muốn thú nhận đã tồn tại ở đâu.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76411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793493" y="1531266"/>
            <a:ext cx="2592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2/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245" y="1028700"/>
            <a:ext cx="2319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II. Thực 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355" y="1483192"/>
            <a:ext cx="2272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 Trạng ngữ: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55" y="1918727"/>
            <a:ext cx="6006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547022" y="2567975"/>
            <a:ext cx="5106219" cy="1093196"/>
          </a:xfrm>
          <a:prstGeom prst="leftRightArrow">
            <a:avLst>
              <a:gd name="adj1" fmla="val 77281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eft-Right Arrow 25"/>
          <p:cNvSpPr/>
          <p:nvPr/>
        </p:nvSpPr>
        <p:spPr>
          <a:xfrm>
            <a:off x="547022" y="3813482"/>
            <a:ext cx="5106219" cy="1093196"/>
          </a:xfrm>
          <a:prstGeom prst="leftRightArrow">
            <a:avLst>
              <a:gd name="adj1" fmla="val 77281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eft-Right Arrow 26"/>
          <p:cNvSpPr/>
          <p:nvPr/>
        </p:nvSpPr>
        <p:spPr>
          <a:xfrm>
            <a:off x="571628" y="5058990"/>
            <a:ext cx="5106219" cy="1093196"/>
          </a:xfrm>
          <a:prstGeom prst="leftRightArrow">
            <a:avLst>
              <a:gd name="adj1" fmla="val 77281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eft-Right Arrow 27"/>
          <p:cNvSpPr/>
          <p:nvPr/>
        </p:nvSpPr>
        <p:spPr>
          <a:xfrm>
            <a:off x="6501453" y="3822233"/>
            <a:ext cx="5106219" cy="1093196"/>
          </a:xfrm>
          <a:prstGeom prst="leftRightArrow">
            <a:avLst>
              <a:gd name="adj1" fmla="val 77281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eft-Right Arrow 28"/>
          <p:cNvSpPr/>
          <p:nvPr/>
        </p:nvSpPr>
        <p:spPr>
          <a:xfrm>
            <a:off x="6515219" y="5076491"/>
            <a:ext cx="5106219" cy="1093196"/>
          </a:xfrm>
          <a:prstGeom prst="leftRightArrow">
            <a:avLst>
              <a:gd name="adj1" fmla="val 77281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eft-Right Arrow 33"/>
          <p:cNvSpPr/>
          <p:nvPr/>
        </p:nvSpPr>
        <p:spPr>
          <a:xfrm>
            <a:off x="6501453" y="2567975"/>
            <a:ext cx="5106219" cy="1093196"/>
          </a:xfrm>
          <a:prstGeom prst="leftRightArrow">
            <a:avLst>
              <a:gd name="adj1" fmla="val 77281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5729606" y="2520527"/>
            <a:ext cx="720085" cy="3715172"/>
          </a:xfrm>
          <a:custGeom>
            <a:avLst/>
            <a:gdLst>
              <a:gd name="connsiteX0" fmla="*/ 242057 w 720085"/>
              <a:gd name="connsiteY0" fmla="*/ 3158593 h 3715172"/>
              <a:gd name="connsiteX1" fmla="*/ 478031 w 720085"/>
              <a:gd name="connsiteY1" fmla="*/ 3158593 h 3715172"/>
              <a:gd name="connsiteX2" fmla="*/ 478031 w 720085"/>
              <a:gd name="connsiteY2" fmla="*/ 3715172 h 3715172"/>
              <a:gd name="connsiteX3" fmla="*/ 242057 w 720085"/>
              <a:gd name="connsiteY3" fmla="*/ 3715172 h 3715172"/>
              <a:gd name="connsiteX4" fmla="*/ 608020 w 720085"/>
              <a:gd name="connsiteY4" fmla="*/ 2990495 h 3715172"/>
              <a:gd name="connsiteX5" fmla="*/ 720085 w 720085"/>
              <a:gd name="connsiteY5" fmla="*/ 3102561 h 3715172"/>
              <a:gd name="connsiteX6" fmla="*/ 608020 w 720085"/>
              <a:gd name="connsiteY6" fmla="*/ 3214626 h 3715172"/>
              <a:gd name="connsiteX7" fmla="*/ 608020 w 720085"/>
              <a:gd name="connsiteY7" fmla="*/ 3158593 h 3715172"/>
              <a:gd name="connsiteX8" fmla="*/ 478031 w 720085"/>
              <a:gd name="connsiteY8" fmla="*/ 3158593 h 3715172"/>
              <a:gd name="connsiteX9" fmla="*/ 478031 w 720085"/>
              <a:gd name="connsiteY9" fmla="*/ 3046528 h 3715172"/>
              <a:gd name="connsiteX10" fmla="*/ 608020 w 720085"/>
              <a:gd name="connsiteY10" fmla="*/ 3046528 h 3715172"/>
              <a:gd name="connsiteX11" fmla="*/ 112066 w 720085"/>
              <a:gd name="connsiteY11" fmla="*/ 2990495 h 3715172"/>
              <a:gd name="connsiteX12" fmla="*/ 112066 w 720085"/>
              <a:gd name="connsiteY12" fmla="*/ 3046528 h 3715172"/>
              <a:gd name="connsiteX13" fmla="*/ 242057 w 720085"/>
              <a:gd name="connsiteY13" fmla="*/ 3046528 h 3715172"/>
              <a:gd name="connsiteX14" fmla="*/ 242057 w 720085"/>
              <a:gd name="connsiteY14" fmla="*/ 3158593 h 3715172"/>
              <a:gd name="connsiteX15" fmla="*/ 112066 w 720085"/>
              <a:gd name="connsiteY15" fmla="*/ 3158593 h 3715172"/>
              <a:gd name="connsiteX16" fmla="*/ 112066 w 720085"/>
              <a:gd name="connsiteY16" fmla="*/ 3214626 h 3715172"/>
              <a:gd name="connsiteX17" fmla="*/ 0 w 720085"/>
              <a:gd name="connsiteY17" fmla="*/ 3102561 h 3715172"/>
              <a:gd name="connsiteX18" fmla="*/ 242057 w 720085"/>
              <a:gd name="connsiteY18" fmla="*/ 1897649 h 3715172"/>
              <a:gd name="connsiteX19" fmla="*/ 478031 w 720085"/>
              <a:gd name="connsiteY19" fmla="*/ 1897649 h 3715172"/>
              <a:gd name="connsiteX20" fmla="*/ 478031 w 720085"/>
              <a:gd name="connsiteY20" fmla="*/ 3046528 h 3715172"/>
              <a:gd name="connsiteX21" fmla="*/ 242057 w 720085"/>
              <a:gd name="connsiteY21" fmla="*/ 3046528 h 3715172"/>
              <a:gd name="connsiteX22" fmla="*/ 608020 w 720085"/>
              <a:gd name="connsiteY22" fmla="*/ 1729551 h 3715172"/>
              <a:gd name="connsiteX23" fmla="*/ 720085 w 720085"/>
              <a:gd name="connsiteY23" fmla="*/ 1841617 h 3715172"/>
              <a:gd name="connsiteX24" fmla="*/ 608020 w 720085"/>
              <a:gd name="connsiteY24" fmla="*/ 1953682 h 3715172"/>
              <a:gd name="connsiteX25" fmla="*/ 608020 w 720085"/>
              <a:gd name="connsiteY25" fmla="*/ 1897649 h 3715172"/>
              <a:gd name="connsiteX26" fmla="*/ 478031 w 720085"/>
              <a:gd name="connsiteY26" fmla="*/ 1897649 h 3715172"/>
              <a:gd name="connsiteX27" fmla="*/ 478031 w 720085"/>
              <a:gd name="connsiteY27" fmla="*/ 1785584 h 3715172"/>
              <a:gd name="connsiteX28" fmla="*/ 608020 w 720085"/>
              <a:gd name="connsiteY28" fmla="*/ 1785584 h 3715172"/>
              <a:gd name="connsiteX29" fmla="*/ 112066 w 720085"/>
              <a:gd name="connsiteY29" fmla="*/ 1729551 h 3715172"/>
              <a:gd name="connsiteX30" fmla="*/ 112066 w 720085"/>
              <a:gd name="connsiteY30" fmla="*/ 1785584 h 3715172"/>
              <a:gd name="connsiteX31" fmla="*/ 242057 w 720085"/>
              <a:gd name="connsiteY31" fmla="*/ 1785584 h 3715172"/>
              <a:gd name="connsiteX32" fmla="*/ 242057 w 720085"/>
              <a:gd name="connsiteY32" fmla="*/ 1897649 h 3715172"/>
              <a:gd name="connsiteX33" fmla="*/ 112066 w 720085"/>
              <a:gd name="connsiteY33" fmla="*/ 1897649 h 3715172"/>
              <a:gd name="connsiteX34" fmla="*/ 112066 w 720085"/>
              <a:gd name="connsiteY34" fmla="*/ 1953682 h 3715172"/>
              <a:gd name="connsiteX35" fmla="*/ 0 w 720085"/>
              <a:gd name="connsiteY35" fmla="*/ 1841617 h 3715172"/>
              <a:gd name="connsiteX36" fmla="*/ 242057 w 720085"/>
              <a:gd name="connsiteY36" fmla="*/ 636706 h 3715172"/>
              <a:gd name="connsiteX37" fmla="*/ 478031 w 720085"/>
              <a:gd name="connsiteY37" fmla="*/ 636706 h 3715172"/>
              <a:gd name="connsiteX38" fmla="*/ 478031 w 720085"/>
              <a:gd name="connsiteY38" fmla="*/ 1785584 h 3715172"/>
              <a:gd name="connsiteX39" fmla="*/ 242057 w 720085"/>
              <a:gd name="connsiteY39" fmla="*/ 1785584 h 3715172"/>
              <a:gd name="connsiteX40" fmla="*/ 608020 w 720085"/>
              <a:gd name="connsiteY40" fmla="*/ 468608 h 3715172"/>
              <a:gd name="connsiteX41" fmla="*/ 720085 w 720085"/>
              <a:gd name="connsiteY41" fmla="*/ 580674 h 3715172"/>
              <a:gd name="connsiteX42" fmla="*/ 608020 w 720085"/>
              <a:gd name="connsiteY42" fmla="*/ 692739 h 3715172"/>
              <a:gd name="connsiteX43" fmla="*/ 608020 w 720085"/>
              <a:gd name="connsiteY43" fmla="*/ 636706 h 3715172"/>
              <a:gd name="connsiteX44" fmla="*/ 478031 w 720085"/>
              <a:gd name="connsiteY44" fmla="*/ 636706 h 3715172"/>
              <a:gd name="connsiteX45" fmla="*/ 478031 w 720085"/>
              <a:gd name="connsiteY45" fmla="*/ 524641 h 3715172"/>
              <a:gd name="connsiteX46" fmla="*/ 608020 w 720085"/>
              <a:gd name="connsiteY46" fmla="*/ 524641 h 3715172"/>
              <a:gd name="connsiteX47" fmla="*/ 112066 w 720085"/>
              <a:gd name="connsiteY47" fmla="*/ 468608 h 3715172"/>
              <a:gd name="connsiteX48" fmla="*/ 112066 w 720085"/>
              <a:gd name="connsiteY48" fmla="*/ 524641 h 3715172"/>
              <a:gd name="connsiteX49" fmla="*/ 242057 w 720085"/>
              <a:gd name="connsiteY49" fmla="*/ 524641 h 3715172"/>
              <a:gd name="connsiteX50" fmla="*/ 242057 w 720085"/>
              <a:gd name="connsiteY50" fmla="*/ 636706 h 3715172"/>
              <a:gd name="connsiteX51" fmla="*/ 112066 w 720085"/>
              <a:gd name="connsiteY51" fmla="*/ 636706 h 3715172"/>
              <a:gd name="connsiteX52" fmla="*/ 112066 w 720085"/>
              <a:gd name="connsiteY52" fmla="*/ 692739 h 3715172"/>
              <a:gd name="connsiteX53" fmla="*/ 0 w 720085"/>
              <a:gd name="connsiteY53" fmla="*/ 580674 h 3715172"/>
              <a:gd name="connsiteX54" fmla="*/ 242057 w 720085"/>
              <a:gd name="connsiteY54" fmla="*/ 0 h 3715172"/>
              <a:gd name="connsiteX55" fmla="*/ 478031 w 720085"/>
              <a:gd name="connsiteY55" fmla="*/ 0 h 3715172"/>
              <a:gd name="connsiteX56" fmla="*/ 478031 w 720085"/>
              <a:gd name="connsiteY56" fmla="*/ 524641 h 3715172"/>
              <a:gd name="connsiteX57" fmla="*/ 242057 w 720085"/>
              <a:gd name="connsiteY57" fmla="*/ 524641 h 371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20085" h="3715172">
                <a:moveTo>
                  <a:pt x="242057" y="3158593"/>
                </a:moveTo>
                <a:lnTo>
                  <a:pt x="478031" y="3158593"/>
                </a:lnTo>
                <a:lnTo>
                  <a:pt x="478031" y="3715172"/>
                </a:lnTo>
                <a:lnTo>
                  <a:pt x="242057" y="3715172"/>
                </a:lnTo>
                <a:close/>
                <a:moveTo>
                  <a:pt x="608020" y="2990495"/>
                </a:moveTo>
                <a:lnTo>
                  <a:pt x="720085" y="3102561"/>
                </a:lnTo>
                <a:lnTo>
                  <a:pt x="608020" y="3214626"/>
                </a:lnTo>
                <a:lnTo>
                  <a:pt x="608020" y="3158593"/>
                </a:lnTo>
                <a:lnTo>
                  <a:pt x="478031" y="3158593"/>
                </a:lnTo>
                <a:lnTo>
                  <a:pt x="478031" y="3046528"/>
                </a:lnTo>
                <a:lnTo>
                  <a:pt x="608020" y="3046528"/>
                </a:lnTo>
                <a:close/>
                <a:moveTo>
                  <a:pt x="112066" y="2990495"/>
                </a:moveTo>
                <a:lnTo>
                  <a:pt x="112066" y="3046528"/>
                </a:lnTo>
                <a:lnTo>
                  <a:pt x="242057" y="3046528"/>
                </a:lnTo>
                <a:lnTo>
                  <a:pt x="242057" y="3158593"/>
                </a:lnTo>
                <a:lnTo>
                  <a:pt x="112066" y="3158593"/>
                </a:lnTo>
                <a:lnTo>
                  <a:pt x="112066" y="3214626"/>
                </a:lnTo>
                <a:lnTo>
                  <a:pt x="0" y="3102561"/>
                </a:lnTo>
                <a:close/>
                <a:moveTo>
                  <a:pt x="242057" y="1897649"/>
                </a:moveTo>
                <a:lnTo>
                  <a:pt x="478031" y="1897649"/>
                </a:lnTo>
                <a:lnTo>
                  <a:pt x="478031" y="3046528"/>
                </a:lnTo>
                <a:lnTo>
                  <a:pt x="242057" y="3046528"/>
                </a:lnTo>
                <a:close/>
                <a:moveTo>
                  <a:pt x="608020" y="1729551"/>
                </a:moveTo>
                <a:lnTo>
                  <a:pt x="720085" y="1841617"/>
                </a:lnTo>
                <a:lnTo>
                  <a:pt x="608020" y="1953682"/>
                </a:lnTo>
                <a:lnTo>
                  <a:pt x="608020" y="1897649"/>
                </a:lnTo>
                <a:lnTo>
                  <a:pt x="478031" y="1897649"/>
                </a:lnTo>
                <a:lnTo>
                  <a:pt x="478031" y="1785584"/>
                </a:lnTo>
                <a:lnTo>
                  <a:pt x="608020" y="1785584"/>
                </a:lnTo>
                <a:close/>
                <a:moveTo>
                  <a:pt x="112066" y="1729551"/>
                </a:moveTo>
                <a:lnTo>
                  <a:pt x="112066" y="1785584"/>
                </a:lnTo>
                <a:lnTo>
                  <a:pt x="242057" y="1785584"/>
                </a:lnTo>
                <a:lnTo>
                  <a:pt x="242057" y="1897649"/>
                </a:lnTo>
                <a:lnTo>
                  <a:pt x="112066" y="1897649"/>
                </a:lnTo>
                <a:lnTo>
                  <a:pt x="112066" y="1953682"/>
                </a:lnTo>
                <a:lnTo>
                  <a:pt x="0" y="1841617"/>
                </a:lnTo>
                <a:close/>
                <a:moveTo>
                  <a:pt x="242057" y="636706"/>
                </a:moveTo>
                <a:lnTo>
                  <a:pt x="478031" y="636706"/>
                </a:lnTo>
                <a:lnTo>
                  <a:pt x="478031" y="1785584"/>
                </a:lnTo>
                <a:lnTo>
                  <a:pt x="242057" y="1785584"/>
                </a:lnTo>
                <a:close/>
                <a:moveTo>
                  <a:pt x="608020" y="468608"/>
                </a:moveTo>
                <a:lnTo>
                  <a:pt x="720085" y="580674"/>
                </a:lnTo>
                <a:lnTo>
                  <a:pt x="608020" y="692739"/>
                </a:lnTo>
                <a:lnTo>
                  <a:pt x="608020" y="636706"/>
                </a:lnTo>
                <a:lnTo>
                  <a:pt x="478031" y="636706"/>
                </a:lnTo>
                <a:lnTo>
                  <a:pt x="478031" y="524641"/>
                </a:lnTo>
                <a:lnTo>
                  <a:pt x="608020" y="524641"/>
                </a:lnTo>
                <a:close/>
                <a:moveTo>
                  <a:pt x="112066" y="468608"/>
                </a:moveTo>
                <a:lnTo>
                  <a:pt x="112066" y="524641"/>
                </a:lnTo>
                <a:lnTo>
                  <a:pt x="242057" y="524641"/>
                </a:lnTo>
                <a:lnTo>
                  <a:pt x="242057" y="636706"/>
                </a:lnTo>
                <a:lnTo>
                  <a:pt x="112066" y="636706"/>
                </a:lnTo>
                <a:lnTo>
                  <a:pt x="112066" y="692739"/>
                </a:lnTo>
                <a:lnTo>
                  <a:pt x="0" y="580674"/>
                </a:lnTo>
                <a:close/>
                <a:moveTo>
                  <a:pt x="242057" y="0"/>
                </a:moveTo>
                <a:lnTo>
                  <a:pt x="478031" y="0"/>
                </a:lnTo>
                <a:lnTo>
                  <a:pt x="478031" y="524641"/>
                </a:lnTo>
                <a:lnTo>
                  <a:pt x="242057" y="5246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0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1752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794" y="1243012"/>
            <a:ext cx="108585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60399" y="1836180"/>
          <a:ext cx="10858500" cy="42976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22666">
                  <a:extLst>
                    <a:ext uri="{9D8B030D-6E8A-4147-A177-3AD203B41FA5}">
                      <a16:colId xmlns:a16="http://schemas.microsoft.com/office/drawing/2014/main" val="2076390997"/>
                    </a:ext>
                  </a:extLst>
                </a:gridCol>
                <a:gridCol w="2116334">
                  <a:extLst>
                    <a:ext uri="{9D8B030D-6E8A-4147-A177-3AD203B41FA5}">
                      <a16:colId xmlns:a16="http://schemas.microsoft.com/office/drawing/2014/main" val="68417939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41058479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Trạng ngữ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 của trạng ngữ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600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356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426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Mẹ rất lo lắng cho tôi.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23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2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1752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555" y="120015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 3/tr 57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547022" y="2567975"/>
            <a:ext cx="5106219" cy="1093196"/>
          </a:xfrm>
          <a:prstGeom prst="leftRightArrow">
            <a:avLst>
              <a:gd name="adj1" fmla="val 77281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Left-Right Arrow 49"/>
          <p:cNvSpPr/>
          <p:nvPr/>
        </p:nvSpPr>
        <p:spPr>
          <a:xfrm>
            <a:off x="547022" y="3813482"/>
            <a:ext cx="5106219" cy="1093196"/>
          </a:xfrm>
          <a:prstGeom prst="leftRightArrow">
            <a:avLst>
              <a:gd name="adj1" fmla="val 77281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công viên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hoa đã bắt đầu nở.</a:t>
            </a:r>
            <a:endParaRPr lang="en-US" sz="24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eft-Right Arrow 50"/>
          <p:cNvSpPr/>
          <p:nvPr/>
        </p:nvSpPr>
        <p:spPr>
          <a:xfrm>
            <a:off x="571628" y="5058990"/>
            <a:ext cx="5106219" cy="1093196"/>
          </a:xfrm>
          <a:prstGeom prst="leftRightArrow">
            <a:avLst>
              <a:gd name="adj1" fmla="val 77281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 thời tiết ấm lên, hoa đã bắt đầu nở.</a:t>
            </a:r>
            <a:endParaRPr lang="en-US" sz="24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Left-Right Arrow 51"/>
          <p:cNvSpPr/>
          <p:nvPr/>
        </p:nvSpPr>
        <p:spPr>
          <a:xfrm>
            <a:off x="6501453" y="3822233"/>
            <a:ext cx="5106219" cy="1093196"/>
          </a:xfrm>
          <a:prstGeom prst="leftRightArrow">
            <a:avLst>
              <a:gd name="adj1" fmla="val 77281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Left-Right Arrow 52"/>
          <p:cNvSpPr/>
          <p:nvPr/>
        </p:nvSpPr>
        <p:spPr>
          <a:xfrm>
            <a:off x="6515219" y="5076491"/>
            <a:ext cx="5106219" cy="1093196"/>
          </a:xfrm>
          <a:prstGeom prst="leftRightArrow">
            <a:avLst>
              <a:gd name="adj1" fmla="val 77281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“Nhờ thời tiết ấm lên” chỉ nguyên nhân.</a:t>
            </a:r>
            <a:endParaRPr lang="en-US" sz="24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eft-Right Arrow 53"/>
          <p:cNvSpPr/>
          <p:nvPr/>
        </p:nvSpPr>
        <p:spPr>
          <a:xfrm>
            <a:off x="6501453" y="2567975"/>
            <a:ext cx="5106219" cy="1093196"/>
          </a:xfrm>
          <a:prstGeom prst="leftRightArrow">
            <a:avLst>
              <a:gd name="adj1" fmla="val 77281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“Đầu tháng Giêng” chỉ thời gian.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5729606" y="2520527"/>
            <a:ext cx="720085" cy="3715172"/>
          </a:xfrm>
          <a:custGeom>
            <a:avLst/>
            <a:gdLst>
              <a:gd name="connsiteX0" fmla="*/ 242057 w 720085"/>
              <a:gd name="connsiteY0" fmla="*/ 3158593 h 3715172"/>
              <a:gd name="connsiteX1" fmla="*/ 478031 w 720085"/>
              <a:gd name="connsiteY1" fmla="*/ 3158593 h 3715172"/>
              <a:gd name="connsiteX2" fmla="*/ 478031 w 720085"/>
              <a:gd name="connsiteY2" fmla="*/ 3715172 h 3715172"/>
              <a:gd name="connsiteX3" fmla="*/ 242057 w 720085"/>
              <a:gd name="connsiteY3" fmla="*/ 3715172 h 3715172"/>
              <a:gd name="connsiteX4" fmla="*/ 608020 w 720085"/>
              <a:gd name="connsiteY4" fmla="*/ 2990495 h 3715172"/>
              <a:gd name="connsiteX5" fmla="*/ 720085 w 720085"/>
              <a:gd name="connsiteY5" fmla="*/ 3102561 h 3715172"/>
              <a:gd name="connsiteX6" fmla="*/ 608020 w 720085"/>
              <a:gd name="connsiteY6" fmla="*/ 3214626 h 3715172"/>
              <a:gd name="connsiteX7" fmla="*/ 608020 w 720085"/>
              <a:gd name="connsiteY7" fmla="*/ 3158593 h 3715172"/>
              <a:gd name="connsiteX8" fmla="*/ 478031 w 720085"/>
              <a:gd name="connsiteY8" fmla="*/ 3158593 h 3715172"/>
              <a:gd name="connsiteX9" fmla="*/ 478031 w 720085"/>
              <a:gd name="connsiteY9" fmla="*/ 3046528 h 3715172"/>
              <a:gd name="connsiteX10" fmla="*/ 608020 w 720085"/>
              <a:gd name="connsiteY10" fmla="*/ 3046528 h 3715172"/>
              <a:gd name="connsiteX11" fmla="*/ 112066 w 720085"/>
              <a:gd name="connsiteY11" fmla="*/ 2990495 h 3715172"/>
              <a:gd name="connsiteX12" fmla="*/ 112066 w 720085"/>
              <a:gd name="connsiteY12" fmla="*/ 3046528 h 3715172"/>
              <a:gd name="connsiteX13" fmla="*/ 242057 w 720085"/>
              <a:gd name="connsiteY13" fmla="*/ 3046528 h 3715172"/>
              <a:gd name="connsiteX14" fmla="*/ 242057 w 720085"/>
              <a:gd name="connsiteY14" fmla="*/ 3158593 h 3715172"/>
              <a:gd name="connsiteX15" fmla="*/ 112066 w 720085"/>
              <a:gd name="connsiteY15" fmla="*/ 3158593 h 3715172"/>
              <a:gd name="connsiteX16" fmla="*/ 112066 w 720085"/>
              <a:gd name="connsiteY16" fmla="*/ 3214626 h 3715172"/>
              <a:gd name="connsiteX17" fmla="*/ 0 w 720085"/>
              <a:gd name="connsiteY17" fmla="*/ 3102561 h 3715172"/>
              <a:gd name="connsiteX18" fmla="*/ 242057 w 720085"/>
              <a:gd name="connsiteY18" fmla="*/ 1897649 h 3715172"/>
              <a:gd name="connsiteX19" fmla="*/ 478031 w 720085"/>
              <a:gd name="connsiteY19" fmla="*/ 1897649 h 3715172"/>
              <a:gd name="connsiteX20" fmla="*/ 478031 w 720085"/>
              <a:gd name="connsiteY20" fmla="*/ 3046528 h 3715172"/>
              <a:gd name="connsiteX21" fmla="*/ 242057 w 720085"/>
              <a:gd name="connsiteY21" fmla="*/ 3046528 h 3715172"/>
              <a:gd name="connsiteX22" fmla="*/ 608020 w 720085"/>
              <a:gd name="connsiteY22" fmla="*/ 1729551 h 3715172"/>
              <a:gd name="connsiteX23" fmla="*/ 720085 w 720085"/>
              <a:gd name="connsiteY23" fmla="*/ 1841617 h 3715172"/>
              <a:gd name="connsiteX24" fmla="*/ 608020 w 720085"/>
              <a:gd name="connsiteY24" fmla="*/ 1953682 h 3715172"/>
              <a:gd name="connsiteX25" fmla="*/ 608020 w 720085"/>
              <a:gd name="connsiteY25" fmla="*/ 1897649 h 3715172"/>
              <a:gd name="connsiteX26" fmla="*/ 478031 w 720085"/>
              <a:gd name="connsiteY26" fmla="*/ 1897649 h 3715172"/>
              <a:gd name="connsiteX27" fmla="*/ 478031 w 720085"/>
              <a:gd name="connsiteY27" fmla="*/ 1785584 h 3715172"/>
              <a:gd name="connsiteX28" fmla="*/ 608020 w 720085"/>
              <a:gd name="connsiteY28" fmla="*/ 1785584 h 3715172"/>
              <a:gd name="connsiteX29" fmla="*/ 112066 w 720085"/>
              <a:gd name="connsiteY29" fmla="*/ 1729551 h 3715172"/>
              <a:gd name="connsiteX30" fmla="*/ 112066 w 720085"/>
              <a:gd name="connsiteY30" fmla="*/ 1785584 h 3715172"/>
              <a:gd name="connsiteX31" fmla="*/ 242057 w 720085"/>
              <a:gd name="connsiteY31" fmla="*/ 1785584 h 3715172"/>
              <a:gd name="connsiteX32" fmla="*/ 242057 w 720085"/>
              <a:gd name="connsiteY32" fmla="*/ 1897649 h 3715172"/>
              <a:gd name="connsiteX33" fmla="*/ 112066 w 720085"/>
              <a:gd name="connsiteY33" fmla="*/ 1897649 h 3715172"/>
              <a:gd name="connsiteX34" fmla="*/ 112066 w 720085"/>
              <a:gd name="connsiteY34" fmla="*/ 1953682 h 3715172"/>
              <a:gd name="connsiteX35" fmla="*/ 0 w 720085"/>
              <a:gd name="connsiteY35" fmla="*/ 1841617 h 3715172"/>
              <a:gd name="connsiteX36" fmla="*/ 242057 w 720085"/>
              <a:gd name="connsiteY36" fmla="*/ 636706 h 3715172"/>
              <a:gd name="connsiteX37" fmla="*/ 478031 w 720085"/>
              <a:gd name="connsiteY37" fmla="*/ 636706 h 3715172"/>
              <a:gd name="connsiteX38" fmla="*/ 478031 w 720085"/>
              <a:gd name="connsiteY38" fmla="*/ 1785584 h 3715172"/>
              <a:gd name="connsiteX39" fmla="*/ 242057 w 720085"/>
              <a:gd name="connsiteY39" fmla="*/ 1785584 h 3715172"/>
              <a:gd name="connsiteX40" fmla="*/ 608020 w 720085"/>
              <a:gd name="connsiteY40" fmla="*/ 468608 h 3715172"/>
              <a:gd name="connsiteX41" fmla="*/ 720085 w 720085"/>
              <a:gd name="connsiteY41" fmla="*/ 580674 h 3715172"/>
              <a:gd name="connsiteX42" fmla="*/ 608020 w 720085"/>
              <a:gd name="connsiteY42" fmla="*/ 692739 h 3715172"/>
              <a:gd name="connsiteX43" fmla="*/ 608020 w 720085"/>
              <a:gd name="connsiteY43" fmla="*/ 636706 h 3715172"/>
              <a:gd name="connsiteX44" fmla="*/ 478031 w 720085"/>
              <a:gd name="connsiteY44" fmla="*/ 636706 h 3715172"/>
              <a:gd name="connsiteX45" fmla="*/ 478031 w 720085"/>
              <a:gd name="connsiteY45" fmla="*/ 524641 h 3715172"/>
              <a:gd name="connsiteX46" fmla="*/ 608020 w 720085"/>
              <a:gd name="connsiteY46" fmla="*/ 524641 h 3715172"/>
              <a:gd name="connsiteX47" fmla="*/ 112066 w 720085"/>
              <a:gd name="connsiteY47" fmla="*/ 468608 h 3715172"/>
              <a:gd name="connsiteX48" fmla="*/ 112066 w 720085"/>
              <a:gd name="connsiteY48" fmla="*/ 524641 h 3715172"/>
              <a:gd name="connsiteX49" fmla="*/ 242057 w 720085"/>
              <a:gd name="connsiteY49" fmla="*/ 524641 h 3715172"/>
              <a:gd name="connsiteX50" fmla="*/ 242057 w 720085"/>
              <a:gd name="connsiteY50" fmla="*/ 636706 h 3715172"/>
              <a:gd name="connsiteX51" fmla="*/ 112066 w 720085"/>
              <a:gd name="connsiteY51" fmla="*/ 636706 h 3715172"/>
              <a:gd name="connsiteX52" fmla="*/ 112066 w 720085"/>
              <a:gd name="connsiteY52" fmla="*/ 692739 h 3715172"/>
              <a:gd name="connsiteX53" fmla="*/ 0 w 720085"/>
              <a:gd name="connsiteY53" fmla="*/ 580674 h 3715172"/>
              <a:gd name="connsiteX54" fmla="*/ 242057 w 720085"/>
              <a:gd name="connsiteY54" fmla="*/ 0 h 3715172"/>
              <a:gd name="connsiteX55" fmla="*/ 478031 w 720085"/>
              <a:gd name="connsiteY55" fmla="*/ 0 h 3715172"/>
              <a:gd name="connsiteX56" fmla="*/ 478031 w 720085"/>
              <a:gd name="connsiteY56" fmla="*/ 524641 h 3715172"/>
              <a:gd name="connsiteX57" fmla="*/ 242057 w 720085"/>
              <a:gd name="connsiteY57" fmla="*/ 524641 h 371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20085" h="3715172">
                <a:moveTo>
                  <a:pt x="242057" y="3158593"/>
                </a:moveTo>
                <a:lnTo>
                  <a:pt x="478031" y="3158593"/>
                </a:lnTo>
                <a:lnTo>
                  <a:pt x="478031" y="3715172"/>
                </a:lnTo>
                <a:lnTo>
                  <a:pt x="242057" y="3715172"/>
                </a:lnTo>
                <a:close/>
                <a:moveTo>
                  <a:pt x="608020" y="2990495"/>
                </a:moveTo>
                <a:lnTo>
                  <a:pt x="720085" y="3102561"/>
                </a:lnTo>
                <a:lnTo>
                  <a:pt x="608020" y="3214626"/>
                </a:lnTo>
                <a:lnTo>
                  <a:pt x="608020" y="3158593"/>
                </a:lnTo>
                <a:lnTo>
                  <a:pt x="478031" y="3158593"/>
                </a:lnTo>
                <a:lnTo>
                  <a:pt x="478031" y="3046528"/>
                </a:lnTo>
                <a:lnTo>
                  <a:pt x="608020" y="3046528"/>
                </a:lnTo>
                <a:close/>
                <a:moveTo>
                  <a:pt x="112066" y="2990495"/>
                </a:moveTo>
                <a:lnTo>
                  <a:pt x="112066" y="3046528"/>
                </a:lnTo>
                <a:lnTo>
                  <a:pt x="242057" y="3046528"/>
                </a:lnTo>
                <a:lnTo>
                  <a:pt x="242057" y="3158593"/>
                </a:lnTo>
                <a:lnTo>
                  <a:pt x="112066" y="3158593"/>
                </a:lnTo>
                <a:lnTo>
                  <a:pt x="112066" y="3214626"/>
                </a:lnTo>
                <a:lnTo>
                  <a:pt x="0" y="3102561"/>
                </a:lnTo>
                <a:close/>
                <a:moveTo>
                  <a:pt x="242057" y="1897649"/>
                </a:moveTo>
                <a:lnTo>
                  <a:pt x="478031" y="1897649"/>
                </a:lnTo>
                <a:lnTo>
                  <a:pt x="478031" y="3046528"/>
                </a:lnTo>
                <a:lnTo>
                  <a:pt x="242057" y="3046528"/>
                </a:lnTo>
                <a:close/>
                <a:moveTo>
                  <a:pt x="608020" y="1729551"/>
                </a:moveTo>
                <a:lnTo>
                  <a:pt x="720085" y="1841617"/>
                </a:lnTo>
                <a:lnTo>
                  <a:pt x="608020" y="1953682"/>
                </a:lnTo>
                <a:lnTo>
                  <a:pt x="608020" y="1897649"/>
                </a:lnTo>
                <a:lnTo>
                  <a:pt x="478031" y="1897649"/>
                </a:lnTo>
                <a:lnTo>
                  <a:pt x="478031" y="1785584"/>
                </a:lnTo>
                <a:lnTo>
                  <a:pt x="608020" y="1785584"/>
                </a:lnTo>
                <a:close/>
                <a:moveTo>
                  <a:pt x="112066" y="1729551"/>
                </a:moveTo>
                <a:lnTo>
                  <a:pt x="112066" y="1785584"/>
                </a:lnTo>
                <a:lnTo>
                  <a:pt x="242057" y="1785584"/>
                </a:lnTo>
                <a:lnTo>
                  <a:pt x="242057" y="1897649"/>
                </a:lnTo>
                <a:lnTo>
                  <a:pt x="112066" y="1897649"/>
                </a:lnTo>
                <a:lnTo>
                  <a:pt x="112066" y="1953682"/>
                </a:lnTo>
                <a:lnTo>
                  <a:pt x="0" y="1841617"/>
                </a:lnTo>
                <a:close/>
                <a:moveTo>
                  <a:pt x="242057" y="636706"/>
                </a:moveTo>
                <a:lnTo>
                  <a:pt x="478031" y="636706"/>
                </a:lnTo>
                <a:lnTo>
                  <a:pt x="478031" y="1785584"/>
                </a:lnTo>
                <a:lnTo>
                  <a:pt x="242057" y="1785584"/>
                </a:lnTo>
                <a:close/>
                <a:moveTo>
                  <a:pt x="608020" y="468608"/>
                </a:moveTo>
                <a:lnTo>
                  <a:pt x="720085" y="580674"/>
                </a:lnTo>
                <a:lnTo>
                  <a:pt x="608020" y="692739"/>
                </a:lnTo>
                <a:lnTo>
                  <a:pt x="608020" y="636706"/>
                </a:lnTo>
                <a:lnTo>
                  <a:pt x="478031" y="636706"/>
                </a:lnTo>
                <a:lnTo>
                  <a:pt x="478031" y="524641"/>
                </a:lnTo>
                <a:lnTo>
                  <a:pt x="608020" y="524641"/>
                </a:lnTo>
                <a:close/>
                <a:moveTo>
                  <a:pt x="112066" y="468608"/>
                </a:moveTo>
                <a:lnTo>
                  <a:pt x="112066" y="524641"/>
                </a:lnTo>
                <a:lnTo>
                  <a:pt x="242057" y="524641"/>
                </a:lnTo>
                <a:lnTo>
                  <a:pt x="242057" y="636706"/>
                </a:lnTo>
                <a:lnTo>
                  <a:pt x="112066" y="636706"/>
                </a:lnTo>
                <a:lnTo>
                  <a:pt x="112066" y="692739"/>
                </a:lnTo>
                <a:lnTo>
                  <a:pt x="0" y="580674"/>
                </a:lnTo>
                <a:close/>
                <a:moveTo>
                  <a:pt x="242057" y="0"/>
                </a:moveTo>
                <a:lnTo>
                  <a:pt x="478031" y="0"/>
                </a:lnTo>
                <a:lnTo>
                  <a:pt x="478031" y="524641"/>
                </a:lnTo>
                <a:lnTo>
                  <a:pt x="242057" y="5246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0400" y="209161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3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555" y="136214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 3/tr 57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400" y="2420917"/>
            <a:ext cx="108585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146756"/>
            <a:ext cx="10682514" cy="265450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1386840" algn="l"/>
              </a:tabLs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32"/>
            <a:ext cx="754744" cy="104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458" y="1130300"/>
            <a:ext cx="3199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2. Nghĩa của từ ngữ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956" y="1642981"/>
            <a:ext cx="2382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800" b="1" u="sng" dirty="0">
                <a:latin typeface="Times New Roman" panose="02020603050405020304" pitchFamily="18" charset="0"/>
                <a:ea typeface="MS Mincho"/>
              </a:rPr>
              <a:t>Bài tập 4/tr 57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2190020"/>
            <a:ext cx="108585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110105" algn="l"/>
              </a:tabLst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0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458" y="1130300"/>
            <a:ext cx="3199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Nghĩa của từ ngữ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750" y="1453649"/>
            <a:ext cx="10858500" cy="4046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110105" algn="l"/>
              </a:tabLst>
            </a:pPr>
            <a:r>
              <a:rPr lang="pt-BR" sz="2800" b="1" u="sng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 tập 5/tr 57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458" y="1130300"/>
            <a:ext cx="3199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Nghĩa của từ ngữ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750" y="1453649"/>
            <a:ext cx="10858500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 tập 5/tr </a:t>
            </a:r>
            <a:r>
              <a:rPr kumimoji="0" lang="pt-BR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57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078099"/>
            <a:ext cx="10858500" cy="37081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Kia,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”,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4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2" y="130630"/>
            <a:ext cx="11340801" cy="26706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1386840" algn="l"/>
              </a:tabLs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934892" cy="10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2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151558"/>
            <a:ext cx="11219543" cy="258679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ĩ”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.....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đùa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ầm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600"/>
            <a:ext cx="957469" cy="119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2" y="156754"/>
            <a:ext cx="11219543" cy="264450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4: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600"/>
            <a:ext cx="933177" cy="10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2" y="169818"/>
            <a:ext cx="11219543" cy="263144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5: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68" y="943510"/>
            <a:ext cx="928411" cy="12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5259" y="699459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Nhắc </a:t>
            </a: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lại lí thuyết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412" y="3075211"/>
            <a:ext cx="3810000" cy="29887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7555" y="116264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HT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5519" y="2199353"/>
            <a:ext cx="3459761" cy="681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82510" y="1339031"/>
            <a:ext cx="2959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211010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4685259" y="1862251"/>
          <a:ext cx="6859041" cy="4267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48462">
                  <a:extLst>
                    <a:ext uri="{9D8B030D-6E8A-4147-A177-3AD203B41FA5}">
                      <a16:colId xmlns:a16="http://schemas.microsoft.com/office/drawing/2014/main" val="2208184640"/>
                    </a:ext>
                  </a:extLst>
                </a:gridCol>
                <a:gridCol w="1426644">
                  <a:extLst>
                    <a:ext uri="{9D8B030D-6E8A-4147-A177-3AD203B41FA5}">
                      <a16:colId xmlns:a16="http://schemas.microsoft.com/office/drawing/2014/main" val="946899285"/>
                    </a:ext>
                  </a:extLst>
                </a:gridCol>
                <a:gridCol w="922439">
                  <a:extLst>
                    <a:ext uri="{9D8B030D-6E8A-4147-A177-3AD203B41FA5}">
                      <a16:colId xmlns:a16="http://schemas.microsoft.com/office/drawing/2014/main" val="3745864482"/>
                    </a:ext>
                  </a:extLst>
                </a:gridCol>
                <a:gridCol w="1461496">
                  <a:extLst>
                    <a:ext uri="{9D8B030D-6E8A-4147-A177-3AD203B41FA5}">
                      <a16:colId xmlns:a16="http://schemas.microsoft.com/office/drawing/2014/main" val="947687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dụ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Trạng ngữ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Vị trí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66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(1)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Để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trở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sinh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giỏi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cần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phải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ngừng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cố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găng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952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(2) Nhiều người thường cãi nhau chỉ vì những bất đồng nhỏ.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394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(3) Vì lẽ đó, xưa nay, không ít người tự vượt kên chính mình nhờ noi gương những cá nhân xuất chúng.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618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(4) Rón rén, chị Dậu bưng một bát cháo lớn đến chỗ chồng nằm.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302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9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5259" y="699459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Nhắc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 lí thuyết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555" y="116264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thuyết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Phiếu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85259" y="1689195"/>
            <a:ext cx="2959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Phiếu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60400" y="2291153"/>
          <a:ext cx="10858500" cy="3657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82574">
                  <a:extLst>
                    <a:ext uri="{9D8B030D-6E8A-4147-A177-3AD203B41FA5}">
                      <a16:colId xmlns:a16="http://schemas.microsoft.com/office/drawing/2014/main" val="1604880752"/>
                    </a:ext>
                  </a:extLst>
                </a:gridCol>
                <a:gridCol w="2259735">
                  <a:extLst>
                    <a:ext uri="{9D8B030D-6E8A-4147-A177-3AD203B41FA5}">
                      <a16:colId xmlns:a16="http://schemas.microsoft.com/office/drawing/2014/main" val="1743922728"/>
                    </a:ext>
                  </a:extLst>
                </a:gridCol>
                <a:gridCol w="2101566">
                  <a:extLst>
                    <a:ext uri="{9D8B030D-6E8A-4147-A177-3AD203B41FA5}">
                      <a16:colId xmlns:a16="http://schemas.microsoft.com/office/drawing/2014/main" val="947345997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331098487"/>
                    </a:ext>
                  </a:extLst>
                </a:gridCol>
              </a:tblGrid>
              <a:tr h="161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Ví dụ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Trạng ngữ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Vị trí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735411"/>
                  </a:ext>
                </a:extLst>
              </a:tr>
              <a:tr h="3221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(1) Để trở thành học sinh giỏi, em cần phải không ngừng cố găng tự học.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Để trở thành học sinh giỏi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Đầu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đích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62636"/>
                  </a:ext>
                </a:extLst>
              </a:tr>
              <a:tr h="3221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(2) Nhiều người thường cãi nhau chỉ vì những bất đồng nhỏ.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Vì</a:t>
                      </a:r>
                      <a:r>
                        <a:rPr lang="en-US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bất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đồng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nhỏ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Cuối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nhân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456999"/>
                  </a:ext>
                </a:extLst>
              </a:tr>
              <a:tr h="644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(3) Vì lẽ đó, xưa nay, không ít người tự vượt kên chính mình nhờ noi gương những cá nhân xuất chúng.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Vì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lẽ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0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Xưa</a:t>
                      </a:r>
                      <a:r>
                        <a:rPr lang="en-US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Đầu câu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30342"/>
                  </a:ext>
                </a:extLst>
              </a:tr>
              <a:tr h="3221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(4) Rón rén, chị Dậu bưng một bát cháo lớn đến chỗ chồng nằm.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Rón rén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Đầu câu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190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2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5259" y="699459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Nhắc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 lí thuyết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555" y="116264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thuyết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555" y="163259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62518" y="2657666"/>
            <a:ext cx="2063379" cy="3176588"/>
            <a:chOff x="2443641" y="2657665"/>
            <a:chExt cx="2128301" cy="3176588"/>
          </a:xfrm>
        </p:grpSpPr>
        <p:sp>
          <p:nvSpPr>
            <p:cNvPr id="10" name="Freeform 9"/>
            <p:cNvSpPr/>
            <p:nvPr/>
          </p:nvSpPr>
          <p:spPr>
            <a:xfrm rot="16200000">
              <a:off x="1919498" y="3181808"/>
              <a:ext cx="3176588" cy="2128301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102869" rIns="133351" bIns="2117726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928937" y="2974599"/>
              <a:ext cx="1421426" cy="2391072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5438" rIns="0" bIns="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80507" y="2657665"/>
            <a:ext cx="2904707" cy="3176588"/>
            <a:chOff x="4993646" y="2657665"/>
            <a:chExt cx="2647157" cy="3176588"/>
          </a:xfrm>
        </p:grpSpPr>
        <p:sp>
          <p:nvSpPr>
            <p:cNvPr id="12" name="Freeform 11"/>
            <p:cNvSpPr/>
            <p:nvPr/>
          </p:nvSpPr>
          <p:spPr>
            <a:xfrm rot="16200000">
              <a:off x="4728931" y="292238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102870" rIns="133351" bIns="2117726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073061" y="2657665"/>
              <a:ext cx="2422149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5438" rIns="0" bIns="0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139825" y="2657665"/>
            <a:ext cx="1957353" cy="3176588"/>
            <a:chOff x="7733455" y="2657665"/>
            <a:chExt cx="2280704" cy="3176588"/>
          </a:xfrm>
        </p:grpSpPr>
        <p:sp>
          <p:nvSpPr>
            <p:cNvPr id="20" name="Freeform 19"/>
            <p:cNvSpPr/>
            <p:nvPr/>
          </p:nvSpPr>
          <p:spPr>
            <a:xfrm rot="16200000">
              <a:off x="7285513" y="3105607"/>
              <a:ext cx="3176588" cy="2280704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102870" rIns="133351" bIns="2117725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925594" y="2657665"/>
              <a:ext cx="1926330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5438" rIns="0" bIns="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Flowchart: Extract 33"/>
          <p:cNvSpPr/>
          <p:nvPr/>
        </p:nvSpPr>
        <p:spPr>
          <a:xfrm rot="5400000">
            <a:off x="4694063" y="5140900"/>
            <a:ext cx="466715" cy="615278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Flowchart: Extract 34"/>
          <p:cNvSpPr/>
          <p:nvPr/>
        </p:nvSpPr>
        <p:spPr>
          <a:xfrm rot="5400000">
            <a:off x="7816755" y="5143886"/>
            <a:ext cx="466715" cy="615278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2805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1605</Words>
  <Application>Microsoft Office PowerPoint</Application>
  <PresentationFormat>Widescreen</PresentationFormat>
  <Paragraphs>227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Lucida Handwriting</vt:lpstr>
      <vt:lpstr>MS Mincho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QUYEN</dc:creator>
  <cp:lastModifiedBy>LE QUYEN</cp:lastModifiedBy>
  <cp:revision>1</cp:revision>
  <dcterms:created xsi:type="dcterms:W3CDTF">2024-04-17T10:03:07Z</dcterms:created>
  <dcterms:modified xsi:type="dcterms:W3CDTF">2024-04-17T10:08:42Z</dcterms:modified>
</cp:coreProperties>
</file>