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326" r:id="rId3"/>
    <p:sldId id="256" r:id="rId4"/>
    <p:sldId id="257" r:id="rId5"/>
    <p:sldId id="308" r:id="rId6"/>
    <p:sldId id="309" r:id="rId7"/>
    <p:sldId id="313" r:id="rId8"/>
    <p:sldId id="311" r:id="rId9"/>
    <p:sldId id="310" r:id="rId10"/>
    <p:sldId id="312" r:id="rId11"/>
    <p:sldId id="315" r:id="rId12"/>
    <p:sldId id="316" r:id="rId13"/>
    <p:sldId id="321" r:id="rId14"/>
    <p:sldId id="318" r:id="rId15"/>
    <p:sldId id="319" r:id="rId16"/>
    <p:sldId id="320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4642"/>
    <a:srgbClr val="B5853D"/>
    <a:srgbClr val="F8C7A5"/>
    <a:srgbClr val="F0886C"/>
    <a:srgbClr val="8B5F31"/>
    <a:srgbClr val="7A573E"/>
    <a:srgbClr val="E2B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4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0A08-5FAB-46A1-8917-CC04C822CF8A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EBE8-AD40-4DC1-B8C5-4450813FB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8EBE8-AD40-4DC1-B8C5-4450813FBA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3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5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7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02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52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8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8EBE8-AD40-4DC1-B8C5-4450813FBA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4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2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1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1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88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7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2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0" y="540918"/>
            <a:ext cx="10160000" cy="5776164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4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3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67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2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3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9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3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0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59" r:id="rId11"/>
    <p:sldLayoutId id="21474836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561da485-97a0-4369-b821-32c0231f6c70"/>
          <p:cNvGrpSpPr>
            <a:grpSpLocks noChangeAspect="1"/>
          </p:cNvGrpSpPr>
          <p:nvPr/>
        </p:nvGrpSpPr>
        <p:grpSpPr>
          <a:xfrm>
            <a:off x="1561549" y="1132377"/>
            <a:ext cx="9506785" cy="4381319"/>
            <a:chOff x="1149249" y="1738942"/>
            <a:chExt cx="7380705" cy="2035504"/>
          </a:xfrm>
        </p:grpSpPr>
        <p:sp>
          <p:nvSpPr>
            <p:cNvPr id="7" name="任意多边形: 形状 3"/>
            <p:cNvSpPr/>
            <p:nvPr/>
          </p:nvSpPr>
          <p:spPr>
            <a:xfrm>
              <a:off x="1389380" y="1969448"/>
              <a:ext cx="7140574" cy="1574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椭圆 7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椭圆 8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任意多边形: 形状 23"/>
            <p:cNvSpPr/>
            <p:nvPr/>
          </p:nvSpPr>
          <p:spPr>
            <a:xfrm>
              <a:off x="3084264" y="3412755"/>
              <a:ext cx="238444" cy="241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任意多边形: 形状 24"/>
            <p:cNvSpPr/>
            <p:nvPr/>
          </p:nvSpPr>
          <p:spPr>
            <a:xfrm>
              <a:off x="1276983" y="2822252"/>
              <a:ext cx="209568" cy="3058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任意多边形: 形状 25"/>
            <p:cNvSpPr/>
            <p:nvPr/>
          </p:nvSpPr>
          <p:spPr>
            <a:xfrm>
              <a:off x="3094999" y="1828958"/>
              <a:ext cx="212954" cy="211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任意多边形: 形状 26"/>
            <p:cNvSpPr/>
            <p:nvPr/>
          </p:nvSpPr>
          <p:spPr>
            <a:xfrm>
              <a:off x="5162450" y="3407728"/>
              <a:ext cx="304707" cy="231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任意多边形: 形状 27"/>
            <p:cNvSpPr/>
            <p:nvPr/>
          </p:nvSpPr>
          <p:spPr>
            <a:xfrm>
              <a:off x="7333603" y="3404287"/>
              <a:ext cx="208927" cy="2507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椭圆 28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椭圆 29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任意多边形: 形状 30"/>
            <p:cNvSpPr/>
            <p:nvPr/>
          </p:nvSpPr>
          <p:spPr>
            <a:xfrm>
              <a:off x="5187323" y="1838488"/>
              <a:ext cx="244136" cy="24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任意多边形: 形状 31"/>
            <p:cNvSpPr/>
            <p:nvPr/>
          </p:nvSpPr>
          <p:spPr>
            <a:xfrm>
              <a:off x="7317632" y="1850390"/>
              <a:ext cx="224357" cy="2257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78272" y="2211310"/>
            <a:ext cx="7679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địa phương nơi em đang sinh sống có xảy ra tình trạng ô nhiễm môi trường ở đâu không? Nêu hiện trạng cụ thể? Em đã đề ra các giải pháp khắc phục tình trạng ô nhiễm đó và góp ý cho chính quyền, người dân khu vực chưa?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334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45927" y="2189019"/>
            <a:ext cx="13855" cy="3131127"/>
          </a:xfrm>
          <a:prstGeom prst="line">
            <a:avLst/>
          </a:prstGeom>
          <a:ln w="38100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5746" y="2043295"/>
            <a:ext cx="6137564" cy="356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399" y="2189019"/>
            <a:ext cx="3657599" cy="243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III</a:t>
              </a: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87381" y="1671809"/>
            <a:ext cx="5774338" cy="1107996"/>
            <a:chOff x="1733740" y="628196"/>
            <a:chExt cx="3672148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36721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SAU KHI NÓI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5464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书体坊安景臣钢笔行书" panose="02010601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9319"/>
              </p:ext>
            </p:extLst>
          </p:nvPr>
        </p:nvGraphicFramePr>
        <p:xfrm>
          <a:off x="581891" y="2119745"/>
          <a:ext cx="10881591" cy="4193177"/>
        </p:xfrm>
        <a:graphic>
          <a:graphicData uri="http://schemas.openxmlformats.org/drawingml/2006/table">
            <a:tbl>
              <a:tblPr firstRow="1" firstCol="1" bandRow="1"/>
              <a:tblGrid>
                <a:gridCol w="5207263">
                  <a:extLst>
                    <a:ext uri="{9D8B030D-6E8A-4147-A177-3AD203B41FA5}">
                      <a16:colId xmlns:a16="http://schemas.microsoft.com/office/drawing/2014/main" val="1861628189"/>
                    </a:ext>
                  </a:extLst>
                </a:gridCol>
                <a:gridCol w="5674328">
                  <a:extLst>
                    <a:ext uri="{9D8B030D-6E8A-4147-A177-3AD203B41FA5}">
                      <a16:colId xmlns:a16="http://schemas.microsoft.com/office/drawing/2014/main" val="284117080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59589"/>
                  </a:ext>
                </a:extLst>
              </a:tr>
              <a:tr h="3424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tòi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2489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1891" y="1537467"/>
            <a:ext cx="595066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HÀNH 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561da485-97a0-4369-b821-32c0231f6c70"/>
          <p:cNvGrpSpPr>
            <a:grpSpLocks noChangeAspect="1"/>
          </p:cNvGrpSpPr>
          <p:nvPr/>
        </p:nvGrpSpPr>
        <p:grpSpPr>
          <a:xfrm>
            <a:off x="1711675" y="1978539"/>
            <a:ext cx="8895135" cy="2912116"/>
            <a:chOff x="1149249" y="1738942"/>
            <a:chExt cx="7380705" cy="2035504"/>
          </a:xfrm>
        </p:grpSpPr>
        <p:sp>
          <p:nvSpPr>
            <p:cNvPr id="7" name="任意多边形: 形状 3"/>
            <p:cNvSpPr/>
            <p:nvPr/>
          </p:nvSpPr>
          <p:spPr>
            <a:xfrm>
              <a:off x="1389380" y="1969448"/>
              <a:ext cx="7140574" cy="1574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椭圆 7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8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23"/>
            <p:cNvSpPr/>
            <p:nvPr/>
          </p:nvSpPr>
          <p:spPr>
            <a:xfrm>
              <a:off x="3084264" y="3412755"/>
              <a:ext cx="238444" cy="241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24"/>
            <p:cNvSpPr/>
            <p:nvPr/>
          </p:nvSpPr>
          <p:spPr>
            <a:xfrm>
              <a:off x="1276983" y="2822252"/>
              <a:ext cx="209568" cy="3058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25"/>
            <p:cNvSpPr/>
            <p:nvPr/>
          </p:nvSpPr>
          <p:spPr>
            <a:xfrm>
              <a:off x="3094999" y="1828958"/>
              <a:ext cx="212954" cy="211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26"/>
            <p:cNvSpPr/>
            <p:nvPr/>
          </p:nvSpPr>
          <p:spPr>
            <a:xfrm>
              <a:off x="5162450" y="3407728"/>
              <a:ext cx="304707" cy="231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27"/>
            <p:cNvSpPr/>
            <p:nvPr/>
          </p:nvSpPr>
          <p:spPr>
            <a:xfrm>
              <a:off x="7333603" y="3404287"/>
              <a:ext cx="208927" cy="2507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椭圆 28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椭圆 29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任意多边形: 形状 30"/>
            <p:cNvSpPr/>
            <p:nvPr/>
          </p:nvSpPr>
          <p:spPr>
            <a:xfrm>
              <a:off x="5187323" y="1838488"/>
              <a:ext cx="244136" cy="24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任意多边形: 形状 31"/>
            <p:cNvSpPr/>
            <p:nvPr/>
          </p:nvSpPr>
          <p:spPr>
            <a:xfrm>
              <a:off x="7317632" y="1850390"/>
              <a:ext cx="224357" cy="2257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53647" y="2528072"/>
            <a:ext cx="8203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 bài: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38" y="1454726"/>
            <a:ext cx="10833100" cy="4539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570" y="1420896"/>
            <a:ext cx="11007435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38" y="1635943"/>
            <a:ext cx="10833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2654" y="452689"/>
          <a:ext cx="11065163" cy="310908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2546">
                  <a:extLst>
                    <a:ext uri="{9D8B030D-6E8A-4147-A177-3AD203B41FA5}">
                      <a16:colId xmlns:a16="http://schemas.microsoft.com/office/drawing/2014/main" val="4113105276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2445831511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2368563827"/>
                    </a:ext>
                  </a:extLst>
                </a:gridCol>
                <a:gridCol w="3158835">
                  <a:extLst>
                    <a:ext uri="{9D8B030D-6E8A-4147-A177-3AD203B41FA5}">
                      <a16:colId xmlns:a16="http://schemas.microsoft.com/office/drawing/2014/main" val="302157846"/>
                    </a:ext>
                  </a:extLst>
                </a:gridCol>
              </a:tblGrid>
              <a:tr h="2638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55684"/>
                  </a:ext>
                </a:extLst>
              </a:tr>
              <a:tr h="2638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36512"/>
                  </a:ext>
                </a:extLst>
              </a:tr>
              <a:tr h="263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40690"/>
                  </a:ext>
                </a:extLst>
              </a:tr>
              <a:tr h="263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58284"/>
                  </a:ext>
                </a:extLst>
              </a:tr>
              <a:tr h="82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đưa ra được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phù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04045"/>
                  </a:ext>
                </a:extLst>
              </a:tr>
              <a:tr h="1112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nêu được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8296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2654" y="3584171"/>
          <a:ext cx="11065163" cy="287572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2546">
                  <a:extLst>
                    <a:ext uri="{9D8B030D-6E8A-4147-A177-3AD203B41FA5}">
                      <a16:colId xmlns:a16="http://schemas.microsoft.com/office/drawing/2014/main" val="1915610235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4230621355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3702831394"/>
                    </a:ext>
                  </a:extLst>
                </a:gridCol>
                <a:gridCol w="3158835">
                  <a:extLst>
                    <a:ext uri="{9D8B030D-6E8A-4147-A177-3AD203B41FA5}">
                      <a16:colId xmlns:a16="http://schemas.microsoft.com/office/drawing/2014/main" val="1240198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4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2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4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81124" y="645936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1124" y="464719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90379"/>
              </p:ext>
            </p:extLst>
          </p:nvPr>
        </p:nvGraphicFramePr>
        <p:xfrm>
          <a:off x="526472" y="1466077"/>
          <a:ext cx="10992428" cy="4744594"/>
        </p:xfrm>
        <a:graphic>
          <a:graphicData uri="http://schemas.openxmlformats.org/drawingml/2006/table">
            <a:tbl>
              <a:tblPr firstRow="1" firstCol="1" bandRow="1"/>
              <a:tblGrid>
                <a:gridCol w="2674004">
                  <a:extLst>
                    <a:ext uri="{9D8B030D-6E8A-4147-A177-3AD203B41FA5}">
                      <a16:colId xmlns:a16="http://schemas.microsoft.com/office/drawing/2014/main" val="2226106470"/>
                    </a:ext>
                  </a:extLst>
                </a:gridCol>
                <a:gridCol w="2380746">
                  <a:extLst>
                    <a:ext uri="{9D8B030D-6E8A-4147-A177-3AD203B41FA5}">
                      <a16:colId xmlns:a16="http://schemas.microsoft.com/office/drawing/2014/main" val="1243102660"/>
                    </a:ext>
                  </a:extLst>
                </a:gridCol>
                <a:gridCol w="1318082">
                  <a:extLst>
                    <a:ext uri="{9D8B030D-6E8A-4147-A177-3AD203B41FA5}">
                      <a16:colId xmlns:a16="http://schemas.microsoft.com/office/drawing/2014/main" val="2017767916"/>
                    </a:ext>
                  </a:extLst>
                </a:gridCol>
                <a:gridCol w="1340156">
                  <a:extLst>
                    <a:ext uri="{9D8B030D-6E8A-4147-A177-3AD203B41FA5}">
                      <a16:colId xmlns:a16="http://schemas.microsoft.com/office/drawing/2014/main" val="2095918405"/>
                    </a:ext>
                  </a:extLst>
                </a:gridCol>
                <a:gridCol w="1639720">
                  <a:extLst>
                    <a:ext uri="{9D8B030D-6E8A-4147-A177-3AD203B41FA5}">
                      <a16:colId xmlns:a16="http://schemas.microsoft.com/office/drawing/2014/main" val="2109992848"/>
                    </a:ext>
                  </a:extLst>
                </a:gridCol>
                <a:gridCol w="1639720">
                  <a:extLst>
                    <a:ext uri="{9D8B030D-6E8A-4147-A177-3AD203B41FA5}">
                      <a16:colId xmlns:a16="http://schemas.microsoft.com/office/drawing/2014/main" val="20967967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24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- môi trường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văn học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chỉ có kênh chữ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đa phương thức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2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- cái nôi của sự sống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3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loài chung sống với nhau như thế nào?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4030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791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73236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236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236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7454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7454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74036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036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3636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6073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46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0" y="190002"/>
            <a:ext cx="11752854" cy="64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81497" y="2312580"/>
            <a:ext cx="742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+mj-lt"/>
                <a:ea typeface="汉仪喵魂体W" panose="00020600040101010101" pitchFamily="18" charset="-122"/>
              </a:rPr>
              <a:t>TIẾT 123</a:t>
            </a:r>
            <a:r>
              <a:rPr lang="en-US" altLang="zh-CN" sz="48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: NÓI VÀ NGHE</a:t>
            </a:r>
            <a:endParaRPr lang="zh-CN" altLang="en-US" sz="4800" b="1" dirty="0">
              <a:solidFill>
                <a:srgbClr val="FF0000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7535" y="4371255"/>
            <a:ext cx="4996934" cy="318171"/>
            <a:chOff x="3683000" y="4203314"/>
            <a:chExt cx="1447800" cy="382737"/>
          </a:xfrm>
        </p:grpSpPr>
        <p:sp>
          <p:nvSpPr>
            <p:cNvPr id="9" name="矩形: 圆角 8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18731" y="4203314"/>
              <a:ext cx="1176340" cy="370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376057" y="2846494"/>
            <a:ext cx="7135091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lvl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defRPr/>
            </a:pP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A_Bandari-安妮的仙境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48632" y="-79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6842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167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I</a:t>
              </a: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05490" y="2328832"/>
            <a:ext cx="6790642" cy="1107996"/>
            <a:chOff x="1733740" y="628196"/>
            <a:chExt cx="4318459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43184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15464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TRƯỚC KHI NÓI</a:t>
              </a:r>
              <a:endParaRPr lang="zh-CN" altLang="en-US" sz="6600" dirty="0">
                <a:solidFill>
                  <a:srgbClr val="15464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Bradley Hand ITC" panose="03070402050302030203" pitchFamily="66" charset="0"/>
                <a:ea typeface="书体坊安景臣钢笔行书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4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3099" y="1595512"/>
            <a:ext cx="108331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ứ,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584" y="835454"/>
            <a:ext cx="45736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738" y="1477989"/>
            <a:ext cx="10833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3,...)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584" y="835454"/>
            <a:ext cx="45736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8581" y="2097379"/>
            <a:ext cx="943494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3584" y="835454"/>
            <a:ext cx="457368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luyện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prstClr val="white">
                      <a:lumMod val="100000"/>
                    </a:prstClr>
                  </a:solidFill>
                  <a:latin typeface="Impact" panose="020B0806030902050204" pitchFamily="34" charset="0"/>
                  <a:ea typeface="微软雅黑"/>
                </a:rPr>
                <a:t>II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87381" y="1671809"/>
            <a:ext cx="5335207" cy="2123658"/>
            <a:chOff x="1733740" y="628196"/>
            <a:chExt cx="3392886" cy="2123658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3348992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TRÌNH</a:t>
              </a:r>
              <a:r>
                <a:rPr kumimoji="0" lang="en-US" altLang="zh-CN" sz="6600" b="0" i="0" u="none" strike="noStrike" kern="1200" cap="none" spc="0" normalizeH="0" noProof="0" dirty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 BÀY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noProof="0" dirty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BÀI 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NÓI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5464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书体坊安景臣钢笔行书" panose="02010601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334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92981" y="2299855"/>
            <a:ext cx="13855" cy="3131127"/>
          </a:xfrm>
          <a:prstGeom prst="line">
            <a:avLst/>
          </a:prstGeom>
          <a:ln w="38100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2003" y="2081026"/>
            <a:ext cx="543098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32" y="2190966"/>
            <a:ext cx="5026496" cy="33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花朵说课教育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1511</Words>
  <Application>Microsoft Office PowerPoint</Application>
  <PresentationFormat>Widescreen</PresentationFormat>
  <Paragraphs>125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Arial</vt:lpstr>
      <vt:lpstr>Bradley Hand ITC</vt:lpstr>
      <vt:lpstr>Impact</vt:lpstr>
      <vt:lpstr>Times New Roman</vt:lpstr>
      <vt:lpstr>时尚中黑简体</vt:lpstr>
      <vt:lpstr>汉仪喵魂体W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复古花朵说课教育通用ppt模板</dc:title>
  <dc:creator>逆流的小鱼</dc:creator>
  <cp:lastModifiedBy>Linh Nguyễn Khánh</cp:lastModifiedBy>
  <cp:revision>97</cp:revision>
  <dcterms:created xsi:type="dcterms:W3CDTF">2017-06-17T11:56:52Z</dcterms:created>
  <dcterms:modified xsi:type="dcterms:W3CDTF">2024-04-17T03:35:01Z</dcterms:modified>
</cp:coreProperties>
</file>